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6"/>
  </p:notesMasterIdLst>
  <p:sldIdLst>
    <p:sldId id="308" r:id="rId5"/>
    <p:sldId id="318" r:id="rId6"/>
    <p:sldId id="314" r:id="rId7"/>
    <p:sldId id="313" r:id="rId8"/>
    <p:sldId id="304" r:id="rId9"/>
    <p:sldId id="315" r:id="rId10"/>
    <p:sldId id="310" r:id="rId11"/>
    <p:sldId id="311" r:id="rId12"/>
    <p:sldId id="312" r:id="rId13"/>
    <p:sldId id="317" r:id="rId14"/>
    <p:sldId id="309" r:id="rId15"/>
  </p:sldIdLst>
  <p:sldSz cx="9144000" cy="6858000" type="screen4x3"/>
  <p:notesSz cx="6669088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aterina Bertone" initials="CB" lastIdx="1" clrIdx="0">
    <p:extLst>
      <p:ext uri="{19B8F6BF-5375-455C-9EA6-DF929625EA0E}">
        <p15:presenceInfo xmlns:p15="http://schemas.microsoft.com/office/powerpoint/2012/main" userId="S-1-5-21-1526224874-1540688658-1361462980-2856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25CB"/>
    <a:srgbClr val="0089B5"/>
    <a:srgbClr val="3861AA"/>
    <a:srgbClr val="5BC1E6"/>
    <a:srgbClr val="005872"/>
    <a:srgbClr val="284579"/>
    <a:srgbClr val="9CB0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068" autoAdjust="0"/>
    <p:restoredTop sz="95355" autoAdjust="0"/>
  </p:normalViewPr>
  <p:slideViewPr>
    <p:cSldViewPr snapToGrid="0" snapToObjects="1">
      <p:cViewPr varScale="1">
        <p:scale>
          <a:sx n="69" d="100"/>
          <a:sy n="69" d="100"/>
        </p:scale>
        <p:origin x="36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2CD457-2C93-4605-B86D-F519940C8090}" type="datetimeFigureOut">
              <a:rPr lang="en-GB" smtClean="0"/>
              <a:t>16/12/2015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AD5AE1-8DAA-4720-851B-5749129BD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302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9646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25241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49791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8310" y="1608069"/>
            <a:ext cx="3978489" cy="2506731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828800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00" b="1">
                <a:solidFill>
                  <a:schemeClr val="bg1">
                    <a:lumMod val="50000"/>
                  </a:schemeClr>
                </a:solidFill>
                <a:effectLst/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61279" y="1967225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168005"/>
            <a:ext cx="417381" cy="28173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239" y="1802165"/>
            <a:ext cx="4313433" cy="2079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8793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Review of CV load/JCG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78561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189037"/>
            <a:ext cx="8229600" cy="5349240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Review of CV load/JCG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81266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89038"/>
            <a:ext cx="4038600" cy="5348922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 marL="346075" indent="-228600">
              <a:defRPr sz="3200">
                <a:latin typeface="Calibri" pitchFamily="34" charset="0"/>
              </a:defRPr>
            </a:lvl2pPr>
            <a:lvl3pPr marL="452438" indent="-228600">
              <a:defRPr sz="2800">
                <a:latin typeface="Calibri" pitchFamily="34" charset="0"/>
              </a:defRPr>
            </a:lvl3pPr>
            <a:lvl4pPr marL="569913" indent="-228600">
              <a:defRPr sz="2800">
                <a:latin typeface="Calibri" pitchFamily="34" charset="0"/>
              </a:defRPr>
            </a:lvl4pPr>
            <a:lvl5pPr marL="685800" indent="-228600">
              <a:defRPr sz="2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89038"/>
            <a:ext cx="4038600" cy="5348922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 marL="346075" indent="-228600">
              <a:defRPr sz="3200">
                <a:latin typeface="Calibri" pitchFamily="34" charset="0"/>
              </a:defRPr>
            </a:lvl2pPr>
            <a:lvl3pPr marL="452438" indent="-228600">
              <a:defRPr sz="2800">
                <a:latin typeface="Calibri" pitchFamily="34" charset="0"/>
              </a:defRPr>
            </a:lvl3pPr>
            <a:lvl4pPr marL="569913" indent="-228600">
              <a:defRPr sz="2800">
                <a:latin typeface="Calibri" pitchFamily="34" charset="0"/>
              </a:defRPr>
            </a:lvl4pPr>
            <a:lvl5pPr marL="685800" indent="-228600">
              <a:defRPr sz="2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Review of CV load/JCG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91446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Review of CV load/JCG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77959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274638"/>
            <a:ext cx="8229600" cy="6263639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Review of CV load/JCG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57947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Review of CV load/JCG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8451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168005"/>
            <a:ext cx="417381" cy="28173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292" y="2108488"/>
            <a:ext cx="3817931" cy="1840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5898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/>
                </a:solidFill>
              </a:defRPr>
            </a:lvl1pPr>
          </a:lstStyle>
          <a:p>
            <a:fld id="{0FA004B2-1541-5046-B6F2-22AF565857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" name="Picture 9" descr="2011-10-04_logoHiLumi561px.jp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5" y="6163009"/>
            <a:ext cx="777850" cy="374952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Review of CV load/JCG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9953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0" r:id="rId2"/>
    <p:sldLayoutId id="2147483659" r:id="rId3"/>
    <p:sldLayoutId id="2147483657" r:id="rId4"/>
    <p:sldLayoutId id="2147483654" r:id="rId5"/>
    <p:sldLayoutId id="2147483658" r:id="rId6"/>
    <p:sldLayoutId id="2147483655" r:id="rId7"/>
    <p:sldLayoutId id="2147483660" r:id="rId8"/>
  </p:sldLayoutIdLst>
  <p:timing>
    <p:tnLst>
      <p:par>
        <p:cTn id="1" dur="indefinite" restart="never" nodeType="tmRoot"/>
      </p:par>
    </p:tnLst>
  </p:timing>
  <p:hf hdr="0"/>
  <p:txStyles>
    <p:titleStyle>
      <a:lvl1pPr algn="l" defTabSz="457200" rtl="0" eaLnBrk="1" latinLnBrk="0" hangingPunct="1">
        <a:spcBef>
          <a:spcPct val="0"/>
        </a:spcBef>
        <a:buNone/>
        <a:defRPr sz="4000" kern="1200" baseline="0">
          <a:solidFill>
            <a:schemeClr val="tx1">
              <a:lumMod val="75000"/>
              <a:lumOff val="25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lnSpc>
          <a:spcPct val="120000"/>
        </a:lnSpc>
        <a:spcBef>
          <a:spcPts val="600"/>
        </a:spcBef>
        <a:buClr>
          <a:srgbClr val="0089B5"/>
        </a:buClr>
        <a:buFont typeface="Arial"/>
        <a:buChar char="•"/>
        <a:defRPr sz="3200" kern="120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lnSpc>
          <a:spcPct val="120000"/>
        </a:lnSpc>
        <a:spcBef>
          <a:spcPts val="400"/>
        </a:spcBef>
        <a:buClr>
          <a:srgbClr val="0089B5"/>
        </a:buClr>
        <a:buSzPct val="95000"/>
        <a:buFont typeface="Arial"/>
        <a:buChar char="•"/>
        <a:defRPr sz="32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lnSpc>
          <a:spcPct val="120000"/>
        </a:lnSpc>
        <a:spcBef>
          <a:spcPts val="0"/>
        </a:spcBef>
        <a:buClr>
          <a:schemeClr val="bg1">
            <a:lumMod val="50000"/>
          </a:schemeClr>
        </a:buClr>
        <a:buSzPct val="90000"/>
        <a:buFont typeface="Arial"/>
        <a:buChar char="•"/>
        <a:defRPr sz="2800" kern="1200" baseline="0">
          <a:solidFill>
            <a:schemeClr val="tx1">
              <a:lumMod val="50000"/>
              <a:lumOff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 txBox="1">
            <a:spLocks/>
          </p:cNvSpPr>
          <p:nvPr/>
        </p:nvSpPr>
        <p:spPr>
          <a:xfrm>
            <a:off x="4708310" y="1319971"/>
            <a:ext cx="3978489" cy="2506731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000" b="1" i="0" kern="1200" baseline="0">
                <a:solidFill>
                  <a:srgbClr val="005872"/>
                </a:solidFill>
                <a:effectLst/>
                <a:latin typeface="Calibri" pitchFamily="34" charset="0"/>
                <a:ea typeface="+mj-ea"/>
                <a:cs typeface="+mj-cs"/>
              </a:defRPr>
            </a:lvl1pPr>
          </a:lstStyle>
          <a:p>
            <a:r>
              <a:rPr lang="en-US" altLang="en-US" sz="2800" dirty="0" smtClean="0"/>
              <a:t>HL_LHC, WP17.2, </a:t>
            </a:r>
            <a:br>
              <a:rPr lang="en-US" altLang="en-US" sz="2800" dirty="0" smtClean="0"/>
            </a:br>
            <a:r>
              <a:rPr lang="en-US" altLang="en-US" sz="2800" dirty="0" smtClean="0"/>
              <a:t>DC </a:t>
            </a:r>
            <a:r>
              <a:rPr lang="en-US" altLang="en-US" sz="2800" dirty="0" smtClean="0"/>
              <a:t>cables</a:t>
            </a:r>
            <a:endParaRPr lang="en-GB" dirty="0"/>
          </a:p>
        </p:txBody>
      </p:sp>
      <p:sp>
        <p:nvSpPr>
          <p:cNvPr id="5" name="Subtitle 4"/>
          <p:cNvSpPr txBox="1">
            <a:spLocks/>
          </p:cNvSpPr>
          <p:nvPr/>
        </p:nvSpPr>
        <p:spPr>
          <a:xfrm>
            <a:off x="181628" y="3951962"/>
            <a:ext cx="8686800" cy="18288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ctr" defTabSz="4572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0089B5"/>
              </a:buClr>
              <a:buFont typeface="Arial"/>
              <a:buNone/>
              <a:defRPr sz="2500" b="1" kern="1200">
                <a:solidFill>
                  <a:schemeClr val="bg1">
                    <a:lumMod val="50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None/>
              <a:defRPr sz="3200" kern="1200" baseline="0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None/>
              <a:defRPr sz="2800" kern="1200" baseline="0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None/>
              <a:defRPr sz="2800" kern="1200" baseline="0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None/>
              <a:defRPr sz="2800" kern="1200" baseline="0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sz="2000" i="1" dirty="0" smtClean="0">
                <a:latin typeface="Arial Narrow" charset="0"/>
              </a:rPr>
              <a:t>Review of CV loads</a:t>
            </a:r>
          </a:p>
          <a:p>
            <a:r>
              <a:rPr lang="en-US" altLang="en-US" sz="2000" i="1" dirty="0" smtClean="0">
                <a:latin typeface="Arial Narrow" charset="0"/>
              </a:rPr>
              <a:t>JC</a:t>
            </a:r>
            <a:r>
              <a:rPr lang="en-US" altLang="en-US" sz="2000" i="1" dirty="0" smtClean="0">
                <a:latin typeface="Arial Narrow" charset="0"/>
              </a:rPr>
              <a:t>. Guillaume</a:t>
            </a:r>
          </a:p>
          <a:p>
            <a:r>
              <a:rPr lang="en-US" altLang="en-US" sz="2000" i="1" dirty="0" smtClean="0">
                <a:latin typeface="Arial Narrow" charset="0"/>
              </a:rPr>
              <a:t>17</a:t>
            </a:r>
            <a:r>
              <a:rPr lang="en-US" altLang="en-US" sz="2000" i="1" dirty="0" smtClean="0">
                <a:latin typeface="Arial Narrow" charset="0"/>
              </a:rPr>
              <a:t> Dec </a:t>
            </a:r>
            <a:r>
              <a:rPr lang="en-US" altLang="en-US" sz="2000" i="1" dirty="0" smtClean="0">
                <a:latin typeface="Arial Narrow" charset="0"/>
              </a:rPr>
              <a:t>2015 – EDMS </a:t>
            </a:r>
            <a:r>
              <a:rPr lang="en-GB" sz="2000" dirty="0" err="1" smtClean="0"/>
              <a:t>xxxxx</a:t>
            </a:r>
            <a:endParaRPr lang="en-GB" sz="2000" dirty="0" smtClean="0"/>
          </a:p>
          <a:p>
            <a:endParaRPr lang="en-US" altLang="en-US" sz="2000" i="1" dirty="0" smtClean="0">
              <a:latin typeface="Arial Narrow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00128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10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28532"/>
            <a:ext cx="8229600" cy="914400"/>
          </a:xfrm>
        </p:spPr>
        <p:txBody>
          <a:bodyPr/>
          <a:lstStyle/>
          <a:p>
            <a:r>
              <a:rPr lang="fr-CH" sz="3200" dirty="0" err="1" smtClean="0"/>
              <a:t>Summary</a:t>
            </a:r>
            <a:r>
              <a:rPr lang="fr-CH" sz="3200" dirty="0" smtClean="0">
                <a:solidFill>
                  <a:srgbClr val="FF0000"/>
                </a:solidFill>
              </a:rPr>
              <a:t>: Values for one IP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Review of CV load/JCG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324" y="2916217"/>
            <a:ext cx="8769351" cy="106525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36239" y="986688"/>
            <a:ext cx="4781245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u="sng" dirty="0"/>
              <a:t>Main </a:t>
            </a:r>
            <a:r>
              <a:rPr lang="fr-CH" u="sng" dirty="0" err="1"/>
              <a:t>parameters</a:t>
            </a:r>
            <a:r>
              <a:rPr lang="fr-CH" u="sng" dirty="0"/>
              <a:t>: </a:t>
            </a:r>
          </a:p>
          <a:p>
            <a:r>
              <a:rPr lang="fr-CH" dirty="0"/>
              <a:t>	</a:t>
            </a:r>
            <a:endParaRPr lang="fr-CH" dirty="0" smtClean="0"/>
          </a:p>
          <a:p>
            <a:r>
              <a:rPr lang="fr-CH" sz="1600" dirty="0" smtClean="0"/>
              <a:t>	- </a:t>
            </a:r>
            <a:r>
              <a:rPr lang="en-US" sz="1600" dirty="0" smtClean="0"/>
              <a:t>Using of Max current.</a:t>
            </a:r>
          </a:p>
          <a:p>
            <a:r>
              <a:rPr lang="en-US" sz="1600" dirty="0"/>
              <a:t>	</a:t>
            </a:r>
            <a:r>
              <a:rPr lang="en-US" sz="1600" dirty="0" smtClean="0"/>
              <a:t>- Temp. (</a:t>
            </a:r>
            <a:r>
              <a:rPr lang="en-US" sz="1600" dirty="0" err="1" smtClean="0"/>
              <a:t>inl</a:t>
            </a:r>
            <a:r>
              <a:rPr lang="en-US" sz="1600" dirty="0" smtClean="0"/>
              <a:t>) water: 27 °C</a:t>
            </a:r>
          </a:p>
          <a:p>
            <a:r>
              <a:rPr lang="fr-CH" sz="1600" dirty="0"/>
              <a:t>	</a:t>
            </a:r>
            <a:r>
              <a:rPr lang="fr-CH" sz="1600" dirty="0" smtClean="0"/>
              <a:t>- Delta T water (</a:t>
            </a:r>
            <a:r>
              <a:rPr lang="fr-CH" sz="1600" dirty="0" err="1" smtClean="0"/>
              <a:t>between</a:t>
            </a:r>
            <a:r>
              <a:rPr lang="fr-CH" sz="1600" dirty="0" smtClean="0"/>
              <a:t> </a:t>
            </a:r>
            <a:r>
              <a:rPr lang="fr-CH" sz="1600" dirty="0" err="1" smtClean="0"/>
              <a:t>inlet-outlet</a:t>
            </a:r>
            <a:r>
              <a:rPr lang="fr-CH" sz="1600" dirty="0" smtClean="0"/>
              <a:t>): 10 °C</a:t>
            </a:r>
          </a:p>
          <a:p>
            <a:r>
              <a:rPr lang="fr-CH" sz="1600" dirty="0"/>
              <a:t>	</a:t>
            </a:r>
            <a:r>
              <a:rPr lang="fr-CH" sz="1600" dirty="0" smtClean="0"/>
              <a:t>- Max </a:t>
            </a:r>
            <a:r>
              <a:rPr lang="fr-CH" sz="1600" dirty="0" err="1" smtClean="0"/>
              <a:t>velocity</a:t>
            </a:r>
            <a:r>
              <a:rPr lang="fr-CH" sz="1600" dirty="0" smtClean="0"/>
              <a:t> in </a:t>
            </a:r>
            <a:r>
              <a:rPr lang="fr-CH" sz="1600" dirty="0" err="1" smtClean="0"/>
              <a:t>inlet</a:t>
            </a:r>
            <a:r>
              <a:rPr lang="fr-CH" sz="1600" dirty="0" smtClean="0"/>
              <a:t>/</a:t>
            </a:r>
            <a:r>
              <a:rPr lang="fr-CH" sz="1600" dirty="0" err="1" smtClean="0"/>
              <a:t>outlet</a:t>
            </a:r>
            <a:r>
              <a:rPr lang="fr-CH" sz="1600" dirty="0" smtClean="0"/>
              <a:t> connections: 2.5 m/s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4491189"/>
            <a:ext cx="55817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fr-CH" dirty="0" smtClean="0"/>
              <a:t>Type of </a:t>
            </a:r>
            <a:r>
              <a:rPr lang="fr-CH" dirty="0" err="1" smtClean="0"/>
              <a:t>convertors</a:t>
            </a:r>
            <a:r>
              <a:rPr lang="fr-CH" dirty="0" smtClean="0"/>
              <a:t> ‘2 cadrans’ to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confirm</a:t>
            </a:r>
            <a:r>
              <a:rPr lang="fr-CH" dirty="0" smtClean="0"/>
              <a:t>.</a:t>
            </a:r>
          </a:p>
          <a:p>
            <a:pPr marL="285750" indent="-285750">
              <a:buFontTx/>
              <a:buChar char="-"/>
            </a:pPr>
            <a:r>
              <a:rPr lang="fr-CH" dirty="0" err="1" smtClean="0"/>
              <a:t>Integration</a:t>
            </a:r>
            <a:r>
              <a:rPr lang="fr-CH" dirty="0" smtClean="0"/>
              <a:t> for ‘long-optimisée’ version to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confirm</a:t>
            </a:r>
            <a:r>
              <a:rPr lang="fr-CH" dirty="0" smtClean="0"/>
              <a:t> !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244436" y="3837709"/>
            <a:ext cx="332509" cy="65348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875374" y="6260961"/>
            <a:ext cx="9060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/>
              <a:t>17</a:t>
            </a:r>
            <a:r>
              <a:rPr lang="fr-CH" sz="1200" dirty="0" smtClean="0"/>
              <a:t>-12-2015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0170194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38401" y="4207409"/>
            <a:ext cx="45134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3200" b="1" dirty="0" err="1" smtClean="0"/>
              <a:t>Thanks</a:t>
            </a:r>
            <a:r>
              <a:rPr lang="fr-CH" sz="3200" b="1" dirty="0" smtClean="0"/>
              <a:t> for </a:t>
            </a:r>
            <a:r>
              <a:rPr lang="fr-CH" sz="3200" b="1" dirty="0" err="1" smtClean="0"/>
              <a:t>your</a:t>
            </a:r>
            <a:r>
              <a:rPr lang="fr-CH" sz="3200" b="1" dirty="0" smtClean="0"/>
              <a:t> attention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7312755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Contents</a:t>
            </a:r>
            <a:endParaRPr lang="en-US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Review of CV load/JCG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942110" y="2232283"/>
            <a:ext cx="5932393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fr-CH" sz="2000" b="1" dirty="0" smtClean="0"/>
              <a:t>Minimum </a:t>
            </a:r>
            <a:r>
              <a:rPr lang="fr-CH" sz="2000" b="1" dirty="0" err="1" smtClean="0"/>
              <a:t>geometric</a:t>
            </a:r>
            <a:r>
              <a:rPr lang="fr-CH" sz="2000" b="1" dirty="0" smtClean="0"/>
              <a:t> </a:t>
            </a:r>
            <a:r>
              <a:rPr lang="fr-CH" sz="2000" b="1" dirty="0" err="1" smtClean="0"/>
              <a:t>constraints</a:t>
            </a:r>
            <a:r>
              <a:rPr lang="fr-CH" sz="2000" b="1" dirty="0" smtClean="0"/>
              <a:t> of DC </a:t>
            </a:r>
            <a:r>
              <a:rPr lang="fr-CH" sz="2000" b="1" dirty="0" err="1" smtClean="0"/>
              <a:t>lines</a:t>
            </a:r>
            <a:r>
              <a:rPr lang="fr-CH" sz="2000" b="1" dirty="0" smtClean="0"/>
              <a:t> HL-LHC</a:t>
            </a:r>
          </a:p>
          <a:p>
            <a:endParaRPr lang="fr-CH" sz="2000" b="1" dirty="0" smtClean="0"/>
          </a:p>
          <a:p>
            <a:pPr marL="342900" indent="-342900">
              <a:buFontTx/>
              <a:buChar char="-"/>
            </a:pPr>
            <a:r>
              <a:rPr lang="fr-CH" sz="2000" b="1" dirty="0" err="1" smtClean="0"/>
              <a:t>Principle</a:t>
            </a:r>
            <a:r>
              <a:rPr lang="fr-CH" sz="2000" b="1" dirty="0" smtClean="0"/>
              <a:t> of distance </a:t>
            </a:r>
            <a:r>
              <a:rPr lang="fr-CH" sz="2000" b="1" dirty="0" err="1" smtClean="0"/>
              <a:t>calculation</a:t>
            </a:r>
            <a:endParaRPr lang="fr-CH" sz="2000" b="1" dirty="0" smtClean="0"/>
          </a:p>
          <a:p>
            <a:endParaRPr lang="fr-CH" sz="2000" b="1" dirty="0" smtClean="0"/>
          </a:p>
          <a:p>
            <a:pPr marL="342900" indent="-342900">
              <a:buFontTx/>
              <a:buChar char="-"/>
            </a:pPr>
            <a:r>
              <a:rPr lang="fr-CH" sz="2000" b="1" dirty="0"/>
              <a:t>DC links (Version DC-ST0689858_01 </a:t>
            </a:r>
            <a:r>
              <a:rPr lang="fr-CH" sz="2000" b="1" dirty="0" smtClean="0"/>
              <a:t>A02-V2)</a:t>
            </a:r>
          </a:p>
          <a:p>
            <a:endParaRPr lang="fr-CH" sz="2000" b="1" dirty="0" smtClean="0"/>
          </a:p>
          <a:p>
            <a:pPr marL="342900" indent="-342900">
              <a:buFontTx/>
              <a:buChar char="-"/>
            </a:pPr>
            <a:r>
              <a:rPr lang="fr-CH" sz="2000" b="1" dirty="0"/>
              <a:t>DC links (Proposition EL: long. o</a:t>
            </a:r>
            <a:r>
              <a:rPr lang="fr-CH" sz="2000" b="1" dirty="0" smtClean="0"/>
              <a:t>ptimisée)</a:t>
            </a:r>
          </a:p>
          <a:p>
            <a:endParaRPr lang="fr-CH" sz="2000" b="1" dirty="0" smtClean="0"/>
          </a:p>
          <a:p>
            <a:pPr marL="342900" indent="-342900">
              <a:buFontTx/>
              <a:buChar char="-"/>
            </a:pPr>
            <a:r>
              <a:rPr lang="fr-CH" sz="2000" b="1" dirty="0" err="1"/>
              <a:t>Summary</a:t>
            </a:r>
            <a:r>
              <a:rPr lang="fr-CH" sz="2000" b="1" dirty="0"/>
              <a:t>: Values for one </a:t>
            </a:r>
            <a:r>
              <a:rPr lang="fr-CH" sz="2000" b="1" dirty="0" smtClean="0"/>
              <a:t>IP.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875374" y="6260961"/>
            <a:ext cx="9060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/>
              <a:t>17</a:t>
            </a:r>
            <a:r>
              <a:rPr lang="fr-CH" sz="1200" dirty="0" smtClean="0"/>
              <a:t>-12-2015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8026959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Review of CV load/JCG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4306183" y="1912474"/>
            <a:ext cx="1000341" cy="2560930"/>
          </a:xfrm>
          <a:prstGeom prst="rect">
            <a:avLst/>
          </a:prstGeom>
          <a:solidFill>
            <a:schemeClr val="bg2">
              <a:lumMod val="90000"/>
            </a:schemeClr>
          </a:solidFill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226779" y="209519"/>
            <a:ext cx="86820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u="sng" dirty="0"/>
              <a:t>Minimum geometric constraints of DC lines HL-LHC</a:t>
            </a:r>
            <a:endParaRPr lang="en-GB" sz="3200" u="sng" dirty="0"/>
          </a:p>
        </p:txBody>
      </p:sp>
      <p:sp>
        <p:nvSpPr>
          <p:cNvPr id="8" name="Rectangle 7"/>
          <p:cNvSpPr/>
          <p:nvPr/>
        </p:nvSpPr>
        <p:spPr>
          <a:xfrm>
            <a:off x="4886786" y="4904883"/>
            <a:ext cx="643533" cy="1064441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>
            <a:off x="3181461" y="5969324"/>
            <a:ext cx="2564882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4998593" y="4457157"/>
            <a:ext cx="104217" cy="43204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Connector 10"/>
          <p:cNvCxnSpPr/>
          <p:nvPr/>
        </p:nvCxnSpPr>
        <p:spPr>
          <a:xfrm flipH="1" flipV="1">
            <a:off x="5030801" y="4313141"/>
            <a:ext cx="1" cy="144016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/>
          <p:cNvGrpSpPr/>
          <p:nvPr/>
        </p:nvGrpSpPr>
        <p:grpSpPr>
          <a:xfrm>
            <a:off x="3770736" y="3737077"/>
            <a:ext cx="504056" cy="72008"/>
            <a:chOff x="3131840" y="2420888"/>
            <a:chExt cx="504056" cy="72008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3131840" y="2492896"/>
              <a:ext cx="504056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V="1">
              <a:off x="3131840" y="2420888"/>
              <a:ext cx="0" cy="72008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V="1">
              <a:off x="3635896" y="2420888"/>
              <a:ext cx="0" cy="72008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/>
          <p:cNvGrpSpPr/>
          <p:nvPr/>
        </p:nvGrpSpPr>
        <p:grpSpPr>
          <a:xfrm>
            <a:off x="3752653" y="2372199"/>
            <a:ext cx="504056" cy="72008"/>
            <a:chOff x="3131840" y="2420888"/>
            <a:chExt cx="504056" cy="72008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3131840" y="2492896"/>
              <a:ext cx="504056" cy="0"/>
            </a:xfrm>
            <a:prstGeom prst="line">
              <a:avLst/>
            </a:prstGeom>
            <a:ln w="381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V="1">
              <a:off x="3131840" y="2420888"/>
              <a:ext cx="0" cy="72008"/>
            </a:xfrm>
            <a:prstGeom prst="line">
              <a:avLst/>
            </a:prstGeom>
            <a:ln w="381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3635896" y="2420888"/>
              <a:ext cx="0" cy="72008"/>
            </a:xfrm>
            <a:prstGeom prst="line">
              <a:avLst/>
            </a:prstGeom>
            <a:ln w="381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/>
          <p:cNvGrpSpPr/>
          <p:nvPr/>
        </p:nvGrpSpPr>
        <p:grpSpPr>
          <a:xfrm>
            <a:off x="3770220" y="2593928"/>
            <a:ext cx="504056" cy="72008"/>
            <a:chOff x="3131840" y="2420888"/>
            <a:chExt cx="504056" cy="72008"/>
          </a:xfrm>
        </p:grpSpPr>
        <p:cxnSp>
          <p:nvCxnSpPr>
            <p:cNvPr id="21" name="Straight Connector 20"/>
            <p:cNvCxnSpPr/>
            <p:nvPr/>
          </p:nvCxnSpPr>
          <p:spPr>
            <a:xfrm>
              <a:off x="3131840" y="2492896"/>
              <a:ext cx="50405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V="1">
              <a:off x="3131840" y="2420888"/>
              <a:ext cx="0" cy="7200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V="1">
              <a:off x="3635896" y="2420888"/>
              <a:ext cx="0" cy="7200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3"/>
          <p:cNvGrpSpPr/>
          <p:nvPr/>
        </p:nvGrpSpPr>
        <p:grpSpPr>
          <a:xfrm>
            <a:off x="3770220" y="2990575"/>
            <a:ext cx="504056" cy="72008"/>
            <a:chOff x="3131840" y="2420888"/>
            <a:chExt cx="504056" cy="72008"/>
          </a:xfrm>
        </p:grpSpPr>
        <p:cxnSp>
          <p:nvCxnSpPr>
            <p:cNvPr id="25" name="Straight Connector 24"/>
            <p:cNvCxnSpPr/>
            <p:nvPr/>
          </p:nvCxnSpPr>
          <p:spPr>
            <a:xfrm>
              <a:off x="3131840" y="2492896"/>
              <a:ext cx="504056" cy="0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V="1">
              <a:off x="3131840" y="2420888"/>
              <a:ext cx="0" cy="72008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V="1">
              <a:off x="3635896" y="2420888"/>
              <a:ext cx="0" cy="72008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8" name="Straight Connector 27"/>
          <p:cNvCxnSpPr/>
          <p:nvPr/>
        </p:nvCxnSpPr>
        <p:spPr>
          <a:xfrm>
            <a:off x="3446700" y="3809085"/>
            <a:ext cx="324036" cy="0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2618608" y="4313141"/>
            <a:ext cx="2952328" cy="0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3482704" y="3809085"/>
            <a:ext cx="0" cy="504056"/>
          </a:xfrm>
          <a:prstGeom prst="straightConnector1">
            <a:avLst/>
          </a:prstGeom>
          <a:ln>
            <a:solidFill>
              <a:srgbClr val="C0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 rot="16200000">
            <a:off x="3068709" y="3863041"/>
            <a:ext cx="6575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/>
              <a:t>400 mm</a:t>
            </a:r>
            <a:endParaRPr lang="en-GB" sz="1100" dirty="0"/>
          </a:p>
        </p:txBody>
      </p:sp>
      <p:sp>
        <p:nvSpPr>
          <p:cNvPr id="32" name="TextBox 31"/>
          <p:cNvSpPr txBox="1"/>
          <p:nvPr/>
        </p:nvSpPr>
        <p:spPr>
          <a:xfrm>
            <a:off x="283899" y="3665069"/>
            <a:ext cx="22333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Cables </a:t>
            </a:r>
            <a:r>
              <a:rPr lang="en-GB" sz="1400" dirty="0"/>
              <a:t>f</a:t>
            </a:r>
            <a:r>
              <a:rPr lang="en-GB" sz="1400" dirty="0" smtClean="0"/>
              <a:t>or </a:t>
            </a:r>
            <a:r>
              <a:rPr lang="en-GB" sz="1400" dirty="0" smtClean="0"/>
              <a:t>circuits </a:t>
            </a:r>
            <a:r>
              <a:rPr lang="en-GB" sz="1400" dirty="0" smtClean="0"/>
              <a:t>200/120A</a:t>
            </a:r>
            <a:endParaRPr lang="en-GB" sz="1400" dirty="0"/>
          </a:p>
        </p:txBody>
      </p:sp>
      <p:sp>
        <p:nvSpPr>
          <p:cNvPr id="33" name="TextBox 32"/>
          <p:cNvSpPr txBox="1"/>
          <p:nvPr/>
        </p:nvSpPr>
        <p:spPr>
          <a:xfrm>
            <a:off x="693911" y="2994205"/>
            <a:ext cx="18232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Cables for circuits </a:t>
            </a:r>
            <a:r>
              <a:rPr lang="en-GB" sz="1400" dirty="0" smtClean="0"/>
              <a:t>2kA</a:t>
            </a:r>
            <a:endParaRPr lang="en-GB" sz="1400" dirty="0"/>
          </a:p>
        </p:txBody>
      </p:sp>
      <p:cxnSp>
        <p:nvCxnSpPr>
          <p:cNvPr id="34" name="Straight Connector 33"/>
          <p:cNvCxnSpPr/>
          <p:nvPr/>
        </p:nvCxnSpPr>
        <p:spPr>
          <a:xfrm>
            <a:off x="2985653" y="3075457"/>
            <a:ext cx="746520" cy="0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>
            <a:off x="3036741" y="3080589"/>
            <a:ext cx="1010" cy="1232552"/>
          </a:xfrm>
          <a:prstGeom prst="straightConnector1">
            <a:avLst/>
          </a:prstGeom>
          <a:ln>
            <a:solidFill>
              <a:srgbClr val="C0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 rot="16200000">
            <a:off x="2608793" y="3591013"/>
            <a:ext cx="72968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/>
              <a:t>1000 mm</a:t>
            </a:r>
            <a:endParaRPr lang="en-GB" sz="1100" dirty="0"/>
          </a:p>
        </p:txBody>
      </p:sp>
      <p:cxnSp>
        <p:nvCxnSpPr>
          <p:cNvPr id="37" name="Straight Connector 36"/>
          <p:cNvCxnSpPr/>
          <p:nvPr/>
        </p:nvCxnSpPr>
        <p:spPr>
          <a:xfrm>
            <a:off x="2757612" y="2672614"/>
            <a:ext cx="1036255" cy="0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H="1">
            <a:off x="2837513" y="2672614"/>
            <a:ext cx="7688" cy="1640527"/>
          </a:xfrm>
          <a:prstGeom prst="straightConnector1">
            <a:avLst/>
          </a:prstGeom>
          <a:ln>
            <a:solidFill>
              <a:srgbClr val="C0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 rot="16200000">
            <a:off x="2392769" y="3591013"/>
            <a:ext cx="72968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/>
              <a:t>1200 mm</a:t>
            </a:r>
            <a:endParaRPr lang="en-GB" sz="1100" dirty="0"/>
          </a:p>
        </p:txBody>
      </p:sp>
      <p:cxnSp>
        <p:nvCxnSpPr>
          <p:cNvPr id="40" name="Straight Connector 39"/>
          <p:cNvCxnSpPr/>
          <p:nvPr/>
        </p:nvCxnSpPr>
        <p:spPr>
          <a:xfrm>
            <a:off x="2541588" y="2444207"/>
            <a:ext cx="1229148" cy="0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2626807" y="2444207"/>
            <a:ext cx="0" cy="1868934"/>
          </a:xfrm>
          <a:prstGeom prst="straightConnector1">
            <a:avLst/>
          </a:prstGeom>
          <a:ln>
            <a:solidFill>
              <a:srgbClr val="C0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 rot="16200000">
            <a:off x="2176745" y="3591013"/>
            <a:ext cx="72968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/>
              <a:t>1300 mm</a:t>
            </a:r>
            <a:endParaRPr lang="en-GB" sz="1100" dirty="0"/>
          </a:p>
        </p:txBody>
      </p:sp>
      <p:sp>
        <p:nvSpPr>
          <p:cNvPr id="43" name="Arc 42"/>
          <p:cNvSpPr/>
          <p:nvPr/>
        </p:nvSpPr>
        <p:spPr>
          <a:xfrm>
            <a:off x="3410696" y="2383788"/>
            <a:ext cx="1627697" cy="1868934"/>
          </a:xfrm>
          <a:prstGeom prst="arc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4" name="Straight Connector 43"/>
          <p:cNvCxnSpPr/>
          <p:nvPr/>
        </p:nvCxnSpPr>
        <p:spPr>
          <a:xfrm>
            <a:off x="5038393" y="3318255"/>
            <a:ext cx="1" cy="998215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4274792" y="3233021"/>
            <a:ext cx="756009" cy="0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4306184" y="2383788"/>
            <a:ext cx="0" cy="3018364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>
            <a:off x="4839811" y="3255814"/>
            <a:ext cx="0" cy="1080120"/>
          </a:xfrm>
          <a:prstGeom prst="straightConnector1">
            <a:avLst/>
          </a:prstGeom>
          <a:ln>
            <a:solidFill>
              <a:srgbClr val="C0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4791777" y="3632696"/>
            <a:ext cx="2920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h</a:t>
            </a:r>
            <a:endParaRPr lang="en-GB" sz="1600" dirty="0"/>
          </a:p>
        </p:txBody>
      </p:sp>
      <p:cxnSp>
        <p:nvCxnSpPr>
          <p:cNvPr id="49" name="Straight Arrow Connector 48"/>
          <p:cNvCxnSpPr/>
          <p:nvPr/>
        </p:nvCxnSpPr>
        <p:spPr>
          <a:xfrm flipV="1">
            <a:off x="4306183" y="2593928"/>
            <a:ext cx="400657" cy="639094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4316624" y="2629932"/>
            <a:ext cx="2568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r</a:t>
            </a:r>
            <a:endParaRPr lang="en-GB" sz="1600" dirty="0"/>
          </a:p>
        </p:txBody>
      </p:sp>
      <p:sp>
        <p:nvSpPr>
          <p:cNvPr id="51" name="TextBox 50"/>
          <p:cNvSpPr txBox="1"/>
          <p:nvPr/>
        </p:nvSpPr>
        <p:spPr>
          <a:xfrm>
            <a:off x="568634" y="2566439"/>
            <a:ext cx="19485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Cables for circuits </a:t>
            </a:r>
            <a:r>
              <a:rPr lang="en-GB" sz="1400" dirty="0" smtClean="0"/>
              <a:t>6kA</a:t>
            </a:r>
            <a:endParaRPr lang="en-GB" sz="1400" dirty="0"/>
          </a:p>
        </p:txBody>
      </p:sp>
      <p:sp>
        <p:nvSpPr>
          <p:cNvPr id="52" name="TextBox 51"/>
          <p:cNvSpPr txBox="1"/>
          <p:nvPr/>
        </p:nvSpPr>
        <p:spPr>
          <a:xfrm>
            <a:off x="90664" y="2229899"/>
            <a:ext cx="24265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Cables for </a:t>
            </a:r>
            <a:r>
              <a:rPr lang="en-GB" sz="1400" dirty="0" smtClean="0"/>
              <a:t>circuits 13 &amp; 18kA</a:t>
            </a:r>
            <a:endParaRPr lang="en-GB" sz="1400" dirty="0"/>
          </a:p>
        </p:txBody>
      </p:sp>
      <p:sp>
        <p:nvSpPr>
          <p:cNvPr id="89" name="TextBox 88"/>
          <p:cNvSpPr txBox="1"/>
          <p:nvPr/>
        </p:nvSpPr>
        <p:spPr>
          <a:xfrm>
            <a:off x="4051891" y="5402152"/>
            <a:ext cx="7825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Access</a:t>
            </a:r>
          </a:p>
          <a:p>
            <a:r>
              <a:rPr lang="en-GB" sz="1400" dirty="0">
                <a:solidFill>
                  <a:srgbClr val="FF0000"/>
                </a:solidFill>
              </a:rPr>
              <a:t>n</a:t>
            </a:r>
            <a:r>
              <a:rPr lang="en-GB" sz="1400" dirty="0" smtClean="0">
                <a:solidFill>
                  <a:srgbClr val="FF0000"/>
                </a:solidFill>
              </a:rPr>
              <a:t>eeded.</a:t>
            </a:r>
            <a:endParaRPr lang="en-GB" sz="1400" dirty="0">
              <a:solidFill>
                <a:srgbClr val="FF0000"/>
              </a:solidFill>
            </a:endParaRPr>
          </a:p>
        </p:txBody>
      </p:sp>
      <p:cxnSp>
        <p:nvCxnSpPr>
          <p:cNvPr id="90" name="Straight Arrow Connector 89"/>
          <p:cNvCxnSpPr/>
          <p:nvPr/>
        </p:nvCxnSpPr>
        <p:spPr>
          <a:xfrm flipH="1">
            <a:off x="4316624" y="5249245"/>
            <a:ext cx="552082" cy="0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Box 90"/>
          <p:cNvSpPr txBox="1"/>
          <p:nvPr/>
        </p:nvSpPr>
        <p:spPr>
          <a:xfrm>
            <a:off x="3604451" y="4979540"/>
            <a:ext cx="7457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1000mm</a:t>
            </a:r>
            <a:endParaRPr lang="en-GB" sz="1200" dirty="0"/>
          </a:p>
        </p:txBody>
      </p:sp>
      <p:cxnSp>
        <p:nvCxnSpPr>
          <p:cNvPr id="92" name="Straight Connector 91"/>
          <p:cNvCxnSpPr/>
          <p:nvPr/>
        </p:nvCxnSpPr>
        <p:spPr>
          <a:xfrm flipH="1">
            <a:off x="3482704" y="5249245"/>
            <a:ext cx="82347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5" name="Group 94"/>
          <p:cNvGrpSpPr/>
          <p:nvPr/>
        </p:nvGrpSpPr>
        <p:grpSpPr>
          <a:xfrm>
            <a:off x="3770736" y="3429945"/>
            <a:ext cx="504056" cy="72008"/>
            <a:chOff x="3131840" y="2420888"/>
            <a:chExt cx="504056" cy="72008"/>
          </a:xfrm>
        </p:grpSpPr>
        <p:cxnSp>
          <p:nvCxnSpPr>
            <p:cNvPr id="96" name="Straight Connector 95"/>
            <p:cNvCxnSpPr/>
            <p:nvPr/>
          </p:nvCxnSpPr>
          <p:spPr>
            <a:xfrm>
              <a:off x="3131840" y="2492896"/>
              <a:ext cx="504056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/>
            <p:cNvCxnSpPr/>
            <p:nvPr/>
          </p:nvCxnSpPr>
          <p:spPr>
            <a:xfrm flipV="1">
              <a:off x="3131840" y="2420888"/>
              <a:ext cx="0" cy="72008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/>
            <p:cNvCxnSpPr/>
            <p:nvPr/>
          </p:nvCxnSpPr>
          <p:spPr>
            <a:xfrm flipV="1">
              <a:off x="3635896" y="2420888"/>
              <a:ext cx="0" cy="72008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9" name="TextBox 98"/>
          <p:cNvSpPr txBox="1"/>
          <p:nvPr/>
        </p:nvSpPr>
        <p:spPr>
          <a:xfrm>
            <a:off x="626942" y="3329637"/>
            <a:ext cx="18902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Cables </a:t>
            </a:r>
            <a:r>
              <a:rPr lang="en-GB" sz="1400" dirty="0"/>
              <a:t>f</a:t>
            </a:r>
            <a:r>
              <a:rPr lang="en-GB" sz="1400" dirty="0" smtClean="0"/>
              <a:t>or </a:t>
            </a:r>
            <a:r>
              <a:rPr lang="en-GB" sz="1400" dirty="0" smtClean="0"/>
              <a:t>circuits </a:t>
            </a:r>
            <a:r>
              <a:rPr lang="en-GB" sz="1400" dirty="0" smtClean="0"/>
              <a:t>4</a:t>
            </a:r>
            <a:r>
              <a:rPr lang="en-GB" sz="1400" dirty="0" smtClean="0"/>
              <a:t>00A</a:t>
            </a:r>
            <a:endParaRPr lang="en-GB" sz="1400" dirty="0"/>
          </a:p>
        </p:txBody>
      </p:sp>
      <p:cxnSp>
        <p:nvCxnSpPr>
          <p:cNvPr id="106" name="Straight Connector 105"/>
          <p:cNvCxnSpPr/>
          <p:nvPr/>
        </p:nvCxnSpPr>
        <p:spPr>
          <a:xfrm>
            <a:off x="3266679" y="3501953"/>
            <a:ext cx="592456" cy="0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TextBox 107"/>
          <p:cNvSpPr txBox="1"/>
          <p:nvPr/>
        </p:nvSpPr>
        <p:spPr>
          <a:xfrm rot="16200000">
            <a:off x="2888187" y="3863041"/>
            <a:ext cx="6575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6</a:t>
            </a:r>
            <a:r>
              <a:rPr lang="en-GB" sz="1100" dirty="0" smtClean="0"/>
              <a:t>00 </a:t>
            </a:r>
            <a:r>
              <a:rPr lang="en-GB" sz="1100" dirty="0" smtClean="0"/>
              <a:t>mm</a:t>
            </a:r>
            <a:endParaRPr lang="en-GB" sz="1100" dirty="0"/>
          </a:p>
        </p:txBody>
      </p:sp>
      <p:cxnSp>
        <p:nvCxnSpPr>
          <p:cNvPr id="110" name="Straight Arrow Connector 109"/>
          <p:cNvCxnSpPr/>
          <p:nvPr/>
        </p:nvCxnSpPr>
        <p:spPr>
          <a:xfrm>
            <a:off x="3288733" y="3492877"/>
            <a:ext cx="0" cy="820265"/>
          </a:xfrm>
          <a:prstGeom prst="straightConnector1">
            <a:avLst/>
          </a:prstGeom>
          <a:ln>
            <a:solidFill>
              <a:srgbClr val="C0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2" name="Picture 1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0150" y="1397534"/>
            <a:ext cx="3022600" cy="3841441"/>
          </a:xfrm>
          <a:prstGeom prst="rect">
            <a:avLst/>
          </a:prstGeom>
        </p:spPr>
      </p:pic>
      <p:sp>
        <p:nvSpPr>
          <p:cNvPr id="113" name="TextBox 112"/>
          <p:cNvSpPr txBox="1"/>
          <p:nvPr/>
        </p:nvSpPr>
        <p:spPr>
          <a:xfrm>
            <a:off x="7875374" y="6260961"/>
            <a:ext cx="9060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/>
              <a:t>17</a:t>
            </a:r>
            <a:r>
              <a:rPr lang="fr-CH" sz="1200" dirty="0" smtClean="0"/>
              <a:t>-12-2015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570083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4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35525" y="147873"/>
            <a:ext cx="8229600" cy="650222"/>
          </a:xfrm>
        </p:spPr>
        <p:txBody>
          <a:bodyPr/>
          <a:lstStyle/>
          <a:p>
            <a:r>
              <a:rPr lang="fr-CH" sz="3200" u="sng" dirty="0" err="1"/>
              <a:t>Principle</a:t>
            </a:r>
            <a:r>
              <a:rPr lang="fr-CH" sz="3200" u="sng" dirty="0"/>
              <a:t> of distance </a:t>
            </a:r>
            <a:r>
              <a:rPr lang="fr-CH" sz="3200" u="sng" dirty="0" err="1"/>
              <a:t>calculation</a:t>
            </a:r>
            <a:endParaRPr lang="en-US" sz="3200" u="sn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Review of CV load/JCG</a:t>
            </a:r>
            <a:endParaRPr lang="en-GB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762003" y="4602320"/>
            <a:ext cx="5777345" cy="0"/>
          </a:xfrm>
          <a:prstGeom prst="line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3068786" y="4020432"/>
            <a:ext cx="1219200" cy="554182"/>
          </a:xfrm>
          <a:prstGeom prst="rect">
            <a:avLst/>
          </a:prstGeom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/>
              <a:t>DFH</a:t>
            </a:r>
            <a:endParaRPr lang="en-US" dirty="0"/>
          </a:p>
        </p:txBody>
      </p:sp>
      <p:grpSp>
        <p:nvGrpSpPr>
          <p:cNvPr id="19" name="Group 18"/>
          <p:cNvGrpSpPr/>
          <p:nvPr/>
        </p:nvGrpSpPr>
        <p:grpSpPr>
          <a:xfrm>
            <a:off x="3380515" y="3812614"/>
            <a:ext cx="609600" cy="193964"/>
            <a:chOff x="2216729" y="1661319"/>
            <a:chExt cx="609600" cy="375300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2216729" y="1661319"/>
              <a:ext cx="0" cy="375300"/>
            </a:xfrm>
            <a:prstGeom prst="line">
              <a:avLst/>
            </a:prstGeom>
            <a:ln>
              <a:solidFill>
                <a:srgbClr val="7030A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2369129" y="1661319"/>
              <a:ext cx="0" cy="375300"/>
            </a:xfrm>
            <a:prstGeom prst="line">
              <a:avLst/>
            </a:prstGeom>
            <a:ln>
              <a:solidFill>
                <a:srgbClr val="7030A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2521529" y="1661319"/>
              <a:ext cx="0" cy="375300"/>
            </a:xfrm>
            <a:prstGeom prst="line">
              <a:avLst/>
            </a:prstGeom>
            <a:ln>
              <a:solidFill>
                <a:srgbClr val="7030A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2673929" y="1661319"/>
              <a:ext cx="0" cy="375300"/>
            </a:xfrm>
            <a:prstGeom prst="line">
              <a:avLst/>
            </a:prstGeom>
            <a:ln>
              <a:solidFill>
                <a:srgbClr val="7030A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2826329" y="1661319"/>
              <a:ext cx="0" cy="375300"/>
            </a:xfrm>
            <a:prstGeom prst="line">
              <a:avLst/>
            </a:prstGeom>
            <a:ln>
              <a:solidFill>
                <a:srgbClr val="7030A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Rectangle 19"/>
          <p:cNvSpPr/>
          <p:nvPr/>
        </p:nvSpPr>
        <p:spPr>
          <a:xfrm>
            <a:off x="5541823" y="3757196"/>
            <a:ext cx="775855" cy="817418"/>
          </a:xfrm>
          <a:prstGeom prst="rect">
            <a:avLst/>
          </a:prstGeom>
          <a:solidFill>
            <a:srgbClr val="FF0000"/>
          </a:solidFill>
          <a:ln w="63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err="1" smtClean="0"/>
              <a:t>Conv</a:t>
            </a:r>
            <a:r>
              <a:rPr lang="fr-CH" dirty="0" smtClean="0"/>
              <a:t>.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1177640" y="3757196"/>
            <a:ext cx="775855" cy="817418"/>
          </a:xfrm>
          <a:prstGeom prst="rect">
            <a:avLst/>
          </a:prstGeom>
          <a:solidFill>
            <a:srgbClr val="00B050"/>
          </a:solidFill>
          <a:ln w="63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err="1" smtClean="0"/>
              <a:t>Conv</a:t>
            </a:r>
            <a:r>
              <a:rPr lang="fr-CH" dirty="0" smtClean="0"/>
              <a:t>.</a:t>
            </a:r>
            <a:endParaRPr lang="en-US" dirty="0"/>
          </a:p>
        </p:txBody>
      </p:sp>
      <p:cxnSp>
        <p:nvCxnSpPr>
          <p:cNvPr id="23" name="Straight Connector 22"/>
          <p:cNvCxnSpPr/>
          <p:nvPr/>
        </p:nvCxnSpPr>
        <p:spPr>
          <a:xfrm>
            <a:off x="1191495" y="3299995"/>
            <a:ext cx="5611090" cy="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1177635" y="3485805"/>
            <a:ext cx="5624950" cy="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5929750" y="3674066"/>
            <a:ext cx="0" cy="928254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1551715" y="3674066"/>
            <a:ext cx="0" cy="928254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830291" y="3096650"/>
            <a:ext cx="785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c.trays</a:t>
            </a:r>
            <a:endParaRPr lang="en-US" dirty="0"/>
          </a:p>
        </p:txBody>
      </p:sp>
      <p:cxnSp>
        <p:nvCxnSpPr>
          <p:cNvPr id="32" name="Straight Connector 31"/>
          <p:cNvCxnSpPr>
            <a:stCxn id="35" idx="2"/>
          </p:cNvCxnSpPr>
          <p:nvPr/>
        </p:nvCxnSpPr>
        <p:spPr>
          <a:xfrm>
            <a:off x="3668611" y="3438540"/>
            <a:ext cx="2053317" cy="570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Arc 33"/>
          <p:cNvSpPr/>
          <p:nvPr/>
        </p:nvSpPr>
        <p:spPr>
          <a:xfrm>
            <a:off x="5444828" y="3444240"/>
            <a:ext cx="498766" cy="576192"/>
          </a:xfrm>
          <a:prstGeom prst="arc">
            <a:avLst/>
          </a:prstGeom>
          <a:ln w="571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Arc 34"/>
          <p:cNvSpPr/>
          <p:nvPr/>
        </p:nvSpPr>
        <p:spPr>
          <a:xfrm rot="16200000">
            <a:off x="3301465" y="3517590"/>
            <a:ext cx="734292" cy="576192"/>
          </a:xfrm>
          <a:prstGeom prst="arc">
            <a:avLst/>
          </a:prstGeom>
          <a:ln w="571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Connector 38"/>
          <p:cNvCxnSpPr/>
          <p:nvPr/>
        </p:nvCxnSpPr>
        <p:spPr>
          <a:xfrm>
            <a:off x="3380515" y="4491484"/>
            <a:ext cx="0" cy="484911"/>
          </a:xfrm>
          <a:prstGeom prst="line">
            <a:avLst/>
          </a:prstGeom>
          <a:ln w="3175"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5929750" y="4574614"/>
            <a:ext cx="0" cy="401781"/>
          </a:xfrm>
          <a:prstGeom prst="line">
            <a:avLst/>
          </a:prstGeom>
          <a:ln w="31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3380515" y="4865559"/>
            <a:ext cx="2549235" cy="0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4433198" y="4834995"/>
            <a:ext cx="1125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d</a:t>
            </a:r>
            <a:r>
              <a:rPr lang="fr-CH" dirty="0" smtClean="0"/>
              <a:t>1= </a:t>
            </a:r>
            <a:r>
              <a:rPr lang="fr-CH" dirty="0" err="1" smtClean="0"/>
              <a:t>linear</a:t>
            </a:r>
            <a:endParaRPr lang="en-US" dirty="0"/>
          </a:p>
        </p:txBody>
      </p:sp>
      <p:cxnSp>
        <p:nvCxnSpPr>
          <p:cNvPr id="45" name="Straight Connector 44"/>
          <p:cNvCxnSpPr>
            <a:stCxn id="34" idx="0"/>
          </p:cNvCxnSpPr>
          <p:nvPr/>
        </p:nvCxnSpPr>
        <p:spPr>
          <a:xfrm flipV="1">
            <a:off x="5694211" y="3050614"/>
            <a:ext cx="429501" cy="393626"/>
          </a:xfrm>
          <a:prstGeom prst="line">
            <a:avLst/>
          </a:prstGeom>
          <a:ln w="31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V="1">
            <a:off x="5971300" y="3340330"/>
            <a:ext cx="429501" cy="393626"/>
          </a:xfrm>
          <a:prstGeom prst="line">
            <a:avLst/>
          </a:prstGeom>
          <a:ln w="31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6026727" y="3133744"/>
            <a:ext cx="277089" cy="289716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6111414" y="2995114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 d2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7103402" y="3670253"/>
            <a:ext cx="183454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dirty="0"/>
              <a:t>d</a:t>
            </a:r>
            <a:r>
              <a:rPr lang="fr-CH" sz="1600" dirty="0" smtClean="0"/>
              <a:t>2= 4m</a:t>
            </a:r>
          </a:p>
          <a:p>
            <a:r>
              <a:rPr lang="fr-CH" sz="1600" dirty="0" smtClean="0"/>
              <a:t>L. </a:t>
            </a:r>
            <a:r>
              <a:rPr lang="fr-CH" sz="1600" dirty="0" err="1" smtClean="0"/>
              <a:t>Cable</a:t>
            </a:r>
            <a:r>
              <a:rPr lang="fr-CH" sz="1600" dirty="0" smtClean="0"/>
              <a:t> = d1 + 2xd2</a:t>
            </a:r>
          </a:p>
          <a:p>
            <a:r>
              <a:rPr lang="fr-CH" sz="1600" b="1" dirty="0" smtClean="0"/>
              <a:t>L. Circuit= 2L. câble</a:t>
            </a:r>
            <a:endParaRPr lang="en-US" sz="1600" b="1" dirty="0"/>
          </a:p>
        </p:txBody>
      </p:sp>
      <p:cxnSp>
        <p:nvCxnSpPr>
          <p:cNvPr id="51" name="Straight Connector 50"/>
          <p:cNvCxnSpPr>
            <a:stCxn id="53" idx="2"/>
          </p:cNvCxnSpPr>
          <p:nvPr/>
        </p:nvCxnSpPr>
        <p:spPr>
          <a:xfrm>
            <a:off x="1925784" y="3258426"/>
            <a:ext cx="1837269" cy="0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Arc 52"/>
          <p:cNvSpPr/>
          <p:nvPr/>
        </p:nvSpPr>
        <p:spPr>
          <a:xfrm rot="16200000">
            <a:off x="1558638" y="3265351"/>
            <a:ext cx="734292" cy="720442"/>
          </a:xfrm>
          <a:prstGeom prst="arc">
            <a:avLst/>
          </a:prstGeom>
          <a:ln w="57150"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Arc 55"/>
          <p:cNvSpPr/>
          <p:nvPr/>
        </p:nvSpPr>
        <p:spPr>
          <a:xfrm>
            <a:off x="3532915" y="3258426"/>
            <a:ext cx="457200" cy="554188"/>
          </a:xfrm>
          <a:prstGeom prst="arc">
            <a:avLst/>
          </a:prstGeom>
          <a:ln w="57150"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8" name="Straight Connector 57"/>
          <p:cNvCxnSpPr/>
          <p:nvPr/>
        </p:nvCxnSpPr>
        <p:spPr>
          <a:xfrm>
            <a:off x="1551715" y="4394494"/>
            <a:ext cx="0" cy="401781"/>
          </a:xfrm>
          <a:prstGeom prst="line">
            <a:avLst/>
          </a:prstGeom>
          <a:ln w="31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4114805" y="4394494"/>
            <a:ext cx="0" cy="401781"/>
          </a:xfrm>
          <a:prstGeom prst="line">
            <a:avLst/>
          </a:prstGeom>
          <a:ln w="31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1565570" y="4685439"/>
            <a:ext cx="2549235" cy="0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1741738" y="4650329"/>
            <a:ext cx="1125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d</a:t>
            </a:r>
            <a:r>
              <a:rPr lang="fr-CH" dirty="0" smtClean="0"/>
              <a:t>1= </a:t>
            </a:r>
            <a:r>
              <a:rPr lang="fr-CH" dirty="0" err="1" smtClean="0"/>
              <a:t>linear</a:t>
            </a:r>
            <a:endParaRPr lang="en-US" dirty="0"/>
          </a:p>
        </p:txBody>
      </p:sp>
      <p:cxnSp>
        <p:nvCxnSpPr>
          <p:cNvPr id="64" name="Straight Connector 63"/>
          <p:cNvCxnSpPr>
            <a:stCxn id="56" idx="2"/>
          </p:cNvCxnSpPr>
          <p:nvPr/>
        </p:nvCxnSpPr>
        <p:spPr>
          <a:xfrm>
            <a:off x="3990115" y="3535520"/>
            <a:ext cx="0" cy="277094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>
            <a:stCxn id="53" idx="0"/>
            <a:endCxn id="21" idx="0"/>
          </p:cNvCxnSpPr>
          <p:nvPr/>
        </p:nvCxnSpPr>
        <p:spPr>
          <a:xfrm>
            <a:off x="1565563" y="3625572"/>
            <a:ext cx="5" cy="131624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>
            <a:stCxn id="21" idx="0"/>
          </p:cNvCxnSpPr>
          <p:nvPr/>
        </p:nvCxnSpPr>
        <p:spPr>
          <a:xfrm flipH="1" flipV="1">
            <a:off x="1039096" y="3423460"/>
            <a:ext cx="526472" cy="333736"/>
          </a:xfrm>
          <a:prstGeom prst="line">
            <a:avLst/>
          </a:prstGeom>
          <a:ln w="31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 flipH="1" flipV="1">
            <a:off x="1385459" y="2951179"/>
            <a:ext cx="526472" cy="333736"/>
          </a:xfrm>
          <a:prstGeom prst="line">
            <a:avLst/>
          </a:prstGeom>
          <a:ln w="31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 flipV="1">
            <a:off x="1108363" y="2977760"/>
            <a:ext cx="325582" cy="476874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788592" y="2968630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 d2</a:t>
            </a:r>
            <a:endParaRPr lang="en-US" dirty="0"/>
          </a:p>
        </p:txBody>
      </p:sp>
      <p:sp>
        <p:nvSpPr>
          <p:cNvPr id="81" name="TextBox 80"/>
          <p:cNvSpPr txBox="1"/>
          <p:nvPr/>
        </p:nvSpPr>
        <p:spPr>
          <a:xfrm>
            <a:off x="457200" y="1449260"/>
            <a:ext cx="68503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fr-CH" dirty="0" err="1" smtClean="0"/>
              <a:t>Currently</a:t>
            </a:r>
            <a:r>
              <a:rPr lang="fr-CH" dirty="0" smtClean="0"/>
              <a:t>, no </a:t>
            </a:r>
            <a:r>
              <a:rPr lang="fr-CH" dirty="0"/>
              <a:t>attribution </a:t>
            </a:r>
            <a:r>
              <a:rPr lang="fr-CH" dirty="0" smtClean="0"/>
              <a:t>of </a:t>
            </a:r>
            <a:r>
              <a:rPr lang="fr-CH" dirty="0"/>
              <a:t>the </a:t>
            </a:r>
            <a:r>
              <a:rPr lang="fr-CH" dirty="0" err="1"/>
              <a:t>electrical</a:t>
            </a:r>
            <a:r>
              <a:rPr lang="fr-CH" dirty="0"/>
              <a:t> circuit </a:t>
            </a:r>
            <a:r>
              <a:rPr lang="fr-CH" dirty="0" smtClean="0"/>
              <a:t>to the </a:t>
            </a:r>
            <a:r>
              <a:rPr lang="fr-CH" dirty="0" err="1" smtClean="0"/>
              <a:t>current</a:t>
            </a:r>
            <a:r>
              <a:rPr lang="fr-CH" dirty="0" smtClean="0"/>
              <a:t> leads,</a:t>
            </a:r>
          </a:p>
          <a:p>
            <a:pPr marL="285750" indent="-285750">
              <a:buFontTx/>
              <a:buChar char="-"/>
            </a:pPr>
            <a:r>
              <a:rPr lang="fr-CH" dirty="0" smtClean="0"/>
              <a:t>Position of the </a:t>
            </a:r>
            <a:r>
              <a:rPr lang="fr-CH" dirty="0" err="1" smtClean="0"/>
              <a:t>cable</a:t>
            </a:r>
            <a:r>
              <a:rPr lang="fr-CH" dirty="0" smtClean="0"/>
              <a:t> </a:t>
            </a:r>
            <a:r>
              <a:rPr lang="fr-CH" dirty="0" err="1" smtClean="0"/>
              <a:t>trays</a:t>
            </a:r>
            <a:r>
              <a:rPr lang="fr-CH" dirty="0" smtClean="0"/>
              <a:t>/</a:t>
            </a:r>
            <a:r>
              <a:rPr lang="fr-CH" dirty="0" err="1" smtClean="0"/>
              <a:t>convertors</a:t>
            </a:r>
            <a:r>
              <a:rPr lang="fr-CH" dirty="0" smtClean="0"/>
              <a:t> not </a:t>
            </a:r>
            <a:r>
              <a:rPr lang="fr-CH" dirty="0" err="1" smtClean="0"/>
              <a:t>exactly</a:t>
            </a:r>
            <a:r>
              <a:rPr lang="fr-CH" dirty="0" smtClean="0"/>
              <a:t> </a:t>
            </a:r>
            <a:r>
              <a:rPr lang="fr-CH" dirty="0" err="1" smtClean="0"/>
              <a:t>defined</a:t>
            </a:r>
            <a:r>
              <a:rPr lang="fr-CH" dirty="0" smtClean="0"/>
              <a:t>.</a:t>
            </a:r>
            <a:endParaRPr lang="en-US" dirty="0"/>
          </a:p>
        </p:txBody>
      </p:sp>
      <p:sp>
        <p:nvSpPr>
          <p:cNvPr id="82" name="TextBox 81"/>
          <p:cNvSpPr txBox="1"/>
          <p:nvPr/>
        </p:nvSpPr>
        <p:spPr>
          <a:xfrm>
            <a:off x="5897665" y="4549273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/>
              <a:t>(</a:t>
            </a:r>
            <a:r>
              <a:rPr lang="fr-CH" sz="1200" dirty="0" smtClean="0"/>
              <a:t>Axis</a:t>
            </a:r>
            <a:r>
              <a:rPr lang="fr-CH" dirty="0" smtClean="0"/>
              <a:t>)</a:t>
            </a:r>
            <a:endParaRPr lang="en-US" dirty="0"/>
          </a:p>
        </p:txBody>
      </p:sp>
      <p:sp>
        <p:nvSpPr>
          <p:cNvPr id="83" name="Rectangle 82"/>
          <p:cNvSpPr/>
          <p:nvPr/>
        </p:nvSpPr>
        <p:spPr>
          <a:xfrm>
            <a:off x="1094911" y="4595440"/>
            <a:ext cx="53091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sz="1200" dirty="0"/>
              <a:t>(Axis)</a:t>
            </a:r>
            <a:endParaRPr lang="en-US" sz="1200" dirty="0"/>
          </a:p>
        </p:txBody>
      </p:sp>
      <p:sp>
        <p:nvSpPr>
          <p:cNvPr id="84" name="TextBox 83"/>
          <p:cNvSpPr txBox="1"/>
          <p:nvPr/>
        </p:nvSpPr>
        <p:spPr>
          <a:xfrm>
            <a:off x="7875374" y="6260961"/>
            <a:ext cx="9060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/>
              <a:t>17</a:t>
            </a:r>
            <a:r>
              <a:rPr lang="fr-CH" sz="1200" dirty="0" smtClean="0"/>
              <a:t>-12-2015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7822590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5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200" u="sng" dirty="0" smtClean="0"/>
              <a:t>DC </a:t>
            </a:r>
            <a:r>
              <a:rPr lang="fr-CH" sz="3200" u="sng" dirty="0" smtClean="0"/>
              <a:t>links</a:t>
            </a:r>
            <a:r>
              <a:rPr lang="fr-CH" sz="3200" b="1" u="sng" dirty="0" smtClean="0"/>
              <a:t> </a:t>
            </a:r>
            <a:r>
              <a:rPr lang="fr-CH" sz="2000" b="1" u="sng" dirty="0" smtClean="0"/>
              <a:t>(Version DC-ST0689858_01 A02-V2 ; 30-11-2015)</a:t>
            </a:r>
            <a:endParaRPr lang="en-US" sz="2000" b="1" u="sng" dirty="0"/>
          </a:p>
        </p:txBody>
      </p:sp>
      <p:sp>
        <p:nvSpPr>
          <p:cNvPr id="24" name="TextBox 23"/>
          <p:cNvSpPr txBox="1"/>
          <p:nvPr/>
        </p:nvSpPr>
        <p:spPr>
          <a:xfrm>
            <a:off x="4606636" y="1016139"/>
            <a:ext cx="46457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u="sng" dirty="0" smtClean="0"/>
              <a:t>DC </a:t>
            </a:r>
            <a:r>
              <a:rPr lang="fr-CH" b="1" u="sng" dirty="0" err="1" smtClean="0"/>
              <a:t>cables</a:t>
            </a:r>
            <a:r>
              <a:rPr lang="fr-CH" b="1" dirty="0" smtClean="0"/>
              <a:t>: </a:t>
            </a:r>
            <a:r>
              <a:rPr lang="fr-CH" dirty="0" err="1" smtClean="0"/>
              <a:t>Based</a:t>
            </a:r>
            <a:r>
              <a:rPr lang="fr-CH" dirty="0" smtClean="0"/>
              <a:t> on the datas </a:t>
            </a:r>
            <a:r>
              <a:rPr lang="fr-CH" dirty="0" err="1" smtClean="0"/>
              <a:t>given</a:t>
            </a:r>
            <a:r>
              <a:rPr lang="fr-CH" dirty="0" smtClean="0"/>
              <a:t> by TE-EPC. </a:t>
            </a:r>
          </a:p>
          <a:p>
            <a:r>
              <a:rPr lang="fr-CH" dirty="0" smtClean="0"/>
              <a:t>EN-EL </a:t>
            </a:r>
            <a:r>
              <a:rPr lang="fr-CH" dirty="0" err="1" smtClean="0"/>
              <a:t>studies</a:t>
            </a:r>
            <a:r>
              <a:rPr lang="fr-CH" dirty="0" smtClean="0"/>
              <a:t> and </a:t>
            </a:r>
            <a:r>
              <a:rPr lang="fr-CH" dirty="0" err="1" smtClean="0"/>
              <a:t>integration</a:t>
            </a:r>
            <a:r>
              <a:rPr lang="fr-CH" dirty="0" smtClean="0"/>
              <a:t> are in </a:t>
            </a:r>
            <a:r>
              <a:rPr lang="fr-CH" dirty="0" err="1" smtClean="0"/>
              <a:t>progress</a:t>
            </a:r>
            <a:r>
              <a:rPr lang="fr-CH" dirty="0" smtClean="0"/>
              <a:t>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980646" y="4767890"/>
            <a:ext cx="366799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Losses</a:t>
            </a:r>
            <a:r>
              <a:rPr lang="fr-CH" dirty="0" smtClean="0"/>
              <a:t>/IP </a:t>
            </a:r>
            <a:r>
              <a:rPr lang="fr-CH" dirty="0" err="1" smtClean="0"/>
              <a:t>sides</a:t>
            </a:r>
            <a:r>
              <a:rPr lang="fr-CH" dirty="0" smtClean="0"/>
              <a:t>: 	</a:t>
            </a:r>
            <a:endParaRPr lang="fr-CH" dirty="0" smtClean="0"/>
          </a:p>
          <a:p>
            <a:r>
              <a:rPr lang="fr-CH" dirty="0" smtClean="0">
                <a:solidFill>
                  <a:srgbClr val="FF0000"/>
                </a:solidFill>
              </a:rPr>
              <a:t>			I Operating	  I Max</a:t>
            </a:r>
            <a:endParaRPr lang="fr-CH" dirty="0" smtClean="0"/>
          </a:p>
          <a:p>
            <a:endParaRPr lang="fr-CH" dirty="0"/>
          </a:p>
          <a:p>
            <a:r>
              <a:rPr lang="fr-CH" dirty="0" smtClean="0"/>
              <a:t>			</a:t>
            </a:r>
            <a:r>
              <a:rPr lang="fr-CH" b="1" dirty="0" smtClean="0"/>
              <a:t>RI2: 652 kW	825 kW</a:t>
            </a:r>
            <a:endParaRPr lang="fr-CH" b="1" dirty="0" smtClean="0"/>
          </a:p>
          <a:p>
            <a:r>
              <a:rPr lang="fr-CH" b="1" dirty="0"/>
              <a:t>	</a:t>
            </a:r>
            <a:r>
              <a:rPr lang="fr-CH" b="1" dirty="0" smtClean="0"/>
              <a:t>		</a:t>
            </a:r>
            <a:r>
              <a:rPr lang="fr-CH" b="1" dirty="0" smtClean="0"/>
              <a:t>Air</a:t>
            </a:r>
            <a:r>
              <a:rPr lang="fr-CH" b="1" dirty="0" smtClean="0"/>
              <a:t>: </a:t>
            </a:r>
            <a:r>
              <a:rPr lang="fr-CH" b="1" dirty="0" smtClean="0"/>
              <a:t>73 kW	89 kW</a:t>
            </a:r>
          </a:p>
        </p:txBody>
      </p: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</p:spPr>
        <p:txBody>
          <a:bodyPr/>
          <a:lstStyle/>
          <a:p>
            <a:r>
              <a:rPr lang="en-GB" smtClean="0"/>
              <a:t>Review of CV load/JCG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7875374" y="6260961"/>
            <a:ext cx="9060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/>
              <a:t>05-10-2015</a:t>
            </a:r>
            <a:endParaRPr lang="en-US" sz="12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5524" y="1838136"/>
            <a:ext cx="2578236" cy="273679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3236" y="1082684"/>
            <a:ext cx="4187910" cy="459457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263236" y="5763778"/>
            <a:ext cx="49183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1200" dirty="0"/>
              <a:t>- Correctors Q4 MCBR &amp; Q5 MCBY: 		2kA -&gt; 	600A</a:t>
            </a:r>
          </a:p>
          <a:p>
            <a:r>
              <a:rPr lang="fr-CH" sz="1200" dirty="0" smtClean="0"/>
              <a:t>- </a:t>
            </a:r>
            <a:r>
              <a:rPr lang="fr-CH" sz="1200" dirty="0"/>
              <a:t>Correctors MCO/MCQ/MCT/MCD/MCS:	200A -&gt; </a:t>
            </a:r>
            <a:r>
              <a:rPr lang="fr-CH" sz="1200" dirty="0" smtClean="0"/>
              <a:t>120 </a:t>
            </a:r>
            <a:r>
              <a:rPr lang="fr-CH" sz="1200" dirty="0"/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37373949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Review of CV load/JCG</a:t>
            </a:r>
            <a:endParaRPr lang="en-GB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609600" y="219220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j-ea"/>
                <a:cs typeface="+mj-cs"/>
              </a:defRPr>
            </a:lvl1pPr>
          </a:lstStyle>
          <a:p>
            <a:r>
              <a:rPr lang="fr-CH" sz="3200" u="sng" dirty="0" smtClean="0"/>
              <a:t>DC links </a:t>
            </a:r>
            <a:r>
              <a:rPr lang="fr-CH" sz="2000" b="1" u="sng" dirty="0" smtClean="0"/>
              <a:t>(Version DC-ST0689858_01 A02-V2 ; </a:t>
            </a:r>
            <a:r>
              <a:rPr lang="fr-CH" sz="2000" b="1" u="sng" dirty="0" smtClean="0">
                <a:solidFill>
                  <a:srgbClr val="FF0000"/>
                </a:solidFill>
              </a:rPr>
              <a:t>17-12-2015</a:t>
            </a:r>
            <a:r>
              <a:rPr lang="fr-CH" sz="2000" b="1" u="sng" dirty="0" smtClean="0"/>
              <a:t>)</a:t>
            </a:r>
            <a:endParaRPr lang="en-US" sz="2000" b="1" u="sng" dirty="0"/>
          </a:p>
        </p:txBody>
      </p:sp>
      <p:sp>
        <p:nvSpPr>
          <p:cNvPr id="6" name="TextBox 5"/>
          <p:cNvSpPr txBox="1"/>
          <p:nvPr/>
        </p:nvSpPr>
        <p:spPr>
          <a:xfrm>
            <a:off x="63501" y="1130412"/>
            <a:ext cx="9126986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Main modifications:</a:t>
            </a:r>
          </a:p>
          <a:p>
            <a:r>
              <a:rPr lang="fr-CH" dirty="0"/>
              <a:t>	</a:t>
            </a:r>
            <a:r>
              <a:rPr lang="fr-CH" sz="1600" dirty="0"/>
              <a:t>	</a:t>
            </a:r>
            <a:r>
              <a:rPr lang="fr-CH" sz="1600" dirty="0" smtClean="0"/>
              <a:t>- Modification of </a:t>
            </a:r>
            <a:r>
              <a:rPr lang="fr-CH" sz="1600" dirty="0" err="1" smtClean="0"/>
              <a:t>calculation</a:t>
            </a:r>
            <a:r>
              <a:rPr lang="fr-CH" sz="1600" dirty="0" smtClean="0"/>
              <a:t> of </a:t>
            </a:r>
            <a:r>
              <a:rPr lang="fr-CH" sz="1600" dirty="0" err="1" smtClean="0"/>
              <a:t>Qair</a:t>
            </a:r>
            <a:r>
              <a:rPr lang="fr-CH" sz="1600" dirty="0" smtClean="0"/>
              <a:t>: 		10% -&gt;	</a:t>
            </a:r>
            <a:r>
              <a:rPr lang="fr-CH" sz="1600" dirty="0" err="1" smtClean="0"/>
              <a:t>using</a:t>
            </a:r>
            <a:r>
              <a:rPr lang="fr-CH" sz="1600" dirty="0" smtClean="0"/>
              <a:t> of </a:t>
            </a:r>
            <a:r>
              <a:rPr lang="fr-CH" sz="1600" dirty="0"/>
              <a:t>Q= q x DT x </a:t>
            </a:r>
            <a:r>
              <a:rPr lang="fr-CH" sz="1600" dirty="0" smtClean="0"/>
              <a:t>Surface </a:t>
            </a:r>
            <a:r>
              <a:rPr lang="fr-CH" sz="1600" dirty="0" err="1" smtClean="0"/>
              <a:t>cable</a:t>
            </a:r>
            <a:r>
              <a:rPr lang="fr-CH" sz="1600" dirty="0" smtClean="0"/>
              <a:t> </a:t>
            </a:r>
            <a:r>
              <a:rPr lang="fr-CH" sz="1600" dirty="0" err="1" smtClean="0"/>
              <a:t>hoses</a:t>
            </a:r>
            <a:endParaRPr lang="en-US" sz="1600" dirty="0"/>
          </a:p>
          <a:p>
            <a:r>
              <a:rPr lang="fr-CH" sz="1600" dirty="0" smtClean="0"/>
              <a:t>											</a:t>
            </a:r>
            <a:r>
              <a:rPr lang="fr-CH" sz="1600" dirty="0" err="1" smtClean="0"/>
              <a:t>with</a:t>
            </a:r>
            <a:r>
              <a:rPr lang="fr-CH" sz="1600" dirty="0" smtClean="0"/>
              <a:t> the </a:t>
            </a:r>
            <a:r>
              <a:rPr lang="fr-CH" sz="1600" dirty="0" err="1" smtClean="0"/>
              <a:t>following</a:t>
            </a:r>
            <a:r>
              <a:rPr lang="fr-CH" sz="1600" dirty="0" smtClean="0"/>
              <a:t> </a:t>
            </a:r>
            <a:r>
              <a:rPr lang="fr-CH" sz="1600" dirty="0" err="1" smtClean="0"/>
              <a:t>parameters</a:t>
            </a:r>
            <a:r>
              <a:rPr lang="fr-CH" sz="1600" dirty="0" smtClean="0"/>
              <a:t>: q= 10; DT= 12K</a:t>
            </a:r>
            <a:endParaRPr lang="en-US" sz="1600" dirty="0"/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4739393" y="1467390"/>
            <a:ext cx="247101" cy="23552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28277" y="4250750"/>
            <a:ext cx="7600105" cy="138499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CH" dirty="0" err="1" smtClean="0"/>
              <a:t>Results</a:t>
            </a:r>
            <a:r>
              <a:rPr lang="fr-CH" dirty="0" smtClean="0"/>
              <a:t>: </a:t>
            </a:r>
            <a:r>
              <a:rPr lang="fr-CH" dirty="0" err="1" smtClean="0"/>
              <a:t>Losses</a:t>
            </a:r>
            <a:r>
              <a:rPr lang="fr-CH" dirty="0" smtClean="0"/>
              <a:t>/IP </a:t>
            </a:r>
            <a:r>
              <a:rPr lang="fr-CH" dirty="0" err="1" smtClean="0"/>
              <a:t>sides</a:t>
            </a:r>
            <a:r>
              <a:rPr lang="fr-CH" dirty="0" smtClean="0"/>
              <a:t>: 	</a:t>
            </a:r>
            <a:r>
              <a:rPr lang="fr-CH" dirty="0" smtClean="0"/>
              <a:t>	 			</a:t>
            </a:r>
            <a:r>
              <a:rPr lang="fr-CH" sz="1600" dirty="0" smtClean="0"/>
              <a:t>	I Max				I Operating</a:t>
            </a:r>
          </a:p>
          <a:p>
            <a:r>
              <a:rPr lang="fr-CH" sz="1600" dirty="0"/>
              <a:t>	</a:t>
            </a:r>
            <a:r>
              <a:rPr lang="fr-CH" sz="1600" dirty="0" smtClean="0"/>
              <a:t>					RI2</a:t>
            </a:r>
            <a:r>
              <a:rPr lang="fr-CH" dirty="0" smtClean="0"/>
              <a:t>			</a:t>
            </a:r>
            <a:r>
              <a:rPr lang="fr-CH" sz="1600" dirty="0" smtClean="0"/>
              <a:t>825 kW</a:t>
            </a:r>
            <a:r>
              <a:rPr lang="fr-CH" dirty="0" smtClean="0"/>
              <a:t>		</a:t>
            </a:r>
            <a:r>
              <a:rPr lang="fr-CH" sz="1600" dirty="0" smtClean="0">
                <a:solidFill>
                  <a:srgbClr val="00B050"/>
                </a:solidFill>
              </a:rPr>
              <a:t>(825)		     (652)	</a:t>
            </a:r>
          </a:p>
          <a:p>
            <a:r>
              <a:rPr lang="fr-CH" sz="1600" dirty="0"/>
              <a:t>	</a:t>
            </a:r>
            <a:r>
              <a:rPr lang="fr-CH" sz="1600" dirty="0" smtClean="0"/>
              <a:t>					</a:t>
            </a:r>
            <a:r>
              <a:rPr lang="fr-CH" sz="1600" dirty="0" smtClean="0"/>
              <a:t>Water</a:t>
            </a:r>
            <a:r>
              <a:rPr lang="fr-CH" sz="1600" dirty="0" smtClean="0"/>
              <a:t>: </a:t>
            </a:r>
            <a:r>
              <a:rPr lang="fr-CH" sz="1600" dirty="0" smtClean="0"/>
              <a:t>		</a:t>
            </a:r>
            <a:r>
              <a:rPr lang="fr-CH" sz="1600" dirty="0" smtClean="0"/>
              <a:t>778</a:t>
            </a:r>
            <a:r>
              <a:rPr lang="fr-CH" sz="1600" dirty="0" smtClean="0"/>
              <a:t> kW 		</a:t>
            </a:r>
            <a:r>
              <a:rPr lang="fr-CH" sz="1600" dirty="0" smtClean="0">
                <a:solidFill>
                  <a:srgbClr val="00B050"/>
                </a:solidFill>
              </a:rPr>
              <a:t>(736)		     (579)</a:t>
            </a:r>
            <a:endParaRPr lang="fr-CH" sz="1600" dirty="0" smtClean="0">
              <a:solidFill>
                <a:srgbClr val="00B050"/>
              </a:solidFill>
            </a:endParaRPr>
          </a:p>
          <a:p>
            <a:r>
              <a:rPr lang="fr-CH" sz="1600" dirty="0"/>
              <a:t>	</a:t>
            </a:r>
            <a:r>
              <a:rPr lang="fr-CH" sz="1600" dirty="0" smtClean="0"/>
              <a:t>			</a:t>
            </a:r>
            <a:r>
              <a:rPr lang="fr-CH" sz="1600" dirty="0" smtClean="0"/>
              <a:t>		Air</a:t>
            </a:r>
            <a:r>
              <a:rPr lang="fr-CH" sz="1600" dirty="0" smtClean="0"/>
              <a:t>: </a:t>
            </a:r>
            <a:r>
              <a:rPr lang="fr-CH" sz="1600" dirty="0" smtClean="0"/>
              <a:t>			47 kW		</a:t>
            </a:r>
            <a:r>
              <a:rPr lang="fr-CH" sz="1600" dirty="0" smtClean="0">
                <a:solidFill>
                  <a:srgbClr val="00B050"/>
                </a:solidFill>
              </a:rPr>
              <a:t>(89)		       (73)</a:t>
            </a:r>
            <a:endParaRPr lang="fr-CH" sz="1600" dirty="0">
              <a:solidFill>
                <a:srgbClr val="00B050"/>
              </a:solidFill>
            </a:endParaRPr>
          </a:p>
          <a:p>
            <a:r>
              <a:rPr lang="fr-CH" sz="1600" dirty="0" smtClean="0">
                <a:solidFill>
                  <a:srgbClr val="00B050"/>
                </a:solidFill>
              </a:rPr>
              <a:t>	</a:t>
            </a:r>
            <a:r>
              <a:rPr lang="fr-CH" sz="1600" dirty="0" smtClean="0">
                <a:solidFill>
                  <a:srgbClr val="00B050"/>
                </a:solidFill>
              </a:rPr>
              <a:t>										</a:t>
            </a:r>
            <a:r>
              <a:rPr lang="fr-CH" sz="1600" dirty="0">
                <a:solidFill>
                  <a:srgbClr val="00B050"/>
                </a:solidFill>
              </a:rPr>
              <a:t>	 </a:t>
            </a:r>
            <a:r>
              <a:rPr lang="fr-CH" sz="1600" dirty="0" smtClean="0">
                <a:solidFill>
                  <a:srgbClr val="00B050"/>
                </a:solidFill>
              </a:rPr>
              <a:t>     </a:t>
            </a:r>
            <a:r>
              <a:rPr lang="fr-CH" sz="1400" dirty="0" smtClean="0">
                <a:solidFill>
                  <a:srgbClr val="00B050"/>
                </a:solidFill>
              </a:rPr>
              <a:t>(</a:t>
            </a:r>
            <a:r>
              <a:rPr lang="fr-CH" sz="1400" dirty="0" err="1" smtClean="0">
                <a:solidFill>
                  <a:srgbClr val="00B050"/>
                </a:solidFill>
              </a:rPr>
              <a:t>Prev</a:t>
            </a:r>
            <a:r>
              <a:rPr lang="fr-CH" sz="1400" dirty="0" smtClean="0">
                <a:solidFill>
                  <a:srgbClr val="00B050"/>
                </a:solidFill>
              </a:rPr>
              <a:t>. Version)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1699" y="2279962"/>
            <a:ext cx="4781245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Other</a:t>
            </a:r>
            <a:r>
              <a:rPr lang="fr-CH" dirty="0" smtClean="0"/>
              <a:t> </a:t>
            </a:r>
            <a:r>
              <a:rPr lang="fr-CH" dirty="0" err="1" smtClean="0"/>
              <a:t>parameters</a:t>
            </a:r>
            <a:r>
              <a:rPr lang="fr-CH" dirty="0" smtClean="0"/>
              <a:t>:</a:t>
            </a:r>
          </a:p>
          <a:p>
            <a:r>
              <a:rPr lang="fr-CH" dirty="0"/>
              <a:t>	</a:t>
            </a:r>
            <a:r>
              <a:rPr lang="fr-CH" sz="1600" dirty="0" smtClean="0"/>
              <a:t>- </a:t>
            </a:r>
            <a:r>
              <a:rPr lang="en-US" sz="1600" dirty="0" smtClean="0"/>
              <a:t>Using of Max current.</a:t>
            </a:r>
          </a:p>
          <a:p>
            <a:r>
              <a:rPr lang="en-US" sz="1600" dirty="0"/>
              <a:t>	</a:t>
            </a:r>
            <a:r>
              <a:rPr lang="en-US" sz="1600" dirty="0" smtClean="0"/>
              <a:t>- Temp. (</a:t>
            </a:r>
            <a:r>
              <a:rPr lang="en-US" sz="1600" dirty="0" err="1" smtClean="0"/>
              <a:t>inl</a:t>
            </a:r>
            <a:r>
              <a:rPr lang="en-US" sz="1600" dirty="0" smtClean="0"/>
              <a:t>) water: 27 °C</a:t>
            </a:r>
          </a:p>
          <a:p>
            <a:r>
              <a:rPr lang="fr-CH" sz="1600" dirty="0"/>
              <a:t>	</a:t>
            </a:r>
            <a:r>
              <a:rPr lang="fr-CH" sz="1600" dirty="0" smtClean="0"/>
              <a:t>- Delta T water (</a:t>
            </a:r>
            <a:r>
              <a:rPr lang="fr-CH" sz="1600" dirty="0" err="1" smtClean="0"/>
              <a:t>between</a:t>
            </a:r>
            <a:r>
              <a:rPr lang="fr-CH" sz="1600" dirty="0" smtClean="0"/>
              <a:t> </a:t>
            </a:r>
            <a:r>
              <a:rPr lang="fr-CH" sz="1600" dirty="0" err="1" smtClean="0"/>
              <a:t>inlet-outlet</a:t>
            </a:r>
            <a:r>
              <a:rPr lang="fr-CH" sz="1600" dirty="0" smtClean="0"/>
              <a:t>): 10 °C</a:t>
            </a:r>
          </a:p>
          <a:p>
            <a:r>
              <a:rPr lang="fr-CH" sz="1600" dirty="0"/>
              <a:t>	</a:t>
            </a:r>
            <a:r>
              <a:rPr lang="fr-CH" sz="1600" dirty="0" smtClean="0"/>
              <a:t>- Max </a:t>
            </a:r>
            <a:r>
              <a:rPr lang="fr-CH" sz="1600" dirty="0" err="1" smtClean="0"/>
              <a:t>velocity</a:t>
            </a:r>
            <a:r>
              <a:rPr lang="fr-CH" sz="1600" dirty="0" smtClean="0"/>
              <a:t> in </a:t>
            </a:r>
            <a:r>
              <a:rPr lang="fr-CH" sz="1600" dirty="0" err="1" smtClean="0"/>
              <a:t>inlet</a:t>
            </a:r>
            <a:r>
              <a:rPr lang="fr-CH" sz="1600" dirty="0" smtClean="0"/>
              <a:t>/</a:t>
            </a:r>
            <a:r>
              <a:rPr lang="fr-CH" sz="1600" dirty="0" err="1" smtClean="0"/>
              <a:t>outlet</a:t>
            </a:r>
            <a:r>
              <a:rPr lang="fr-CH" sz="1600" dirty="0" smtClean="0"/>
              <a:t> connections: 2.5 m/s</a:t>
            </a:r>
          </a:p>
          <a:p>
            <a:r>
              <a:rPr lang="fr-CH" sz="1600" dirty="0"/>
              <a:t>	</a:t>
            </a:r>
            <a:r>
              <a:rPr lang="fr-CH" sz="1600" dirty="0" smtClean="0"/>
              <a:t>- Air </a:t>
            </a:r>
            <a:r>
              <a:rPr lang="fr-CH" sz="1600" dirty="0" err="1" smtClean="0"/>
              <a:t>temparature</a:t>
            </a:r>
            <a:r>
              <a:rPr lang="fr-CH" sz="1600" dirty="0"/>
              <a:t> </a:t>
            </a:r>
            <a:r>
              <a:rPr lang="fr-CH" sz="1600" dirty="0" smtClean="0"/>
              <a:t>in the tunnel: 20 C°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875374" y="6260961"/>
            <a:ext cx="9060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/>
              <a:t>17</a:t>
            </a:r>
            <a:r>
              <a:rPr lang="fr-CH" sz="1200" dirty="0" smtClean="0"/>
              <a:t>-12-2015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476341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Review of CV load/JCG</a:t>
            </a:r>
            <a:endParaRPr lang="en-GB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558286" y="259123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j-ea"/>
                <a:cs typeface="+mj-cs"/>
              </a:defRPr>
            </a:lvl1pPr>
          </a:lstStyle>
          <a:p>
            <a:r>
              <a:rPr lang="fr-CH" sz="3200" u="sng" dirty="0" smtClean="0"/>
              <a:t>DC links </a:t>
            </a:r>
            <a:r>
              <a:rPr lang="fr-CH" sz="2000" b="1" u="sng" dirty="0" smtClean="0"/>
              <a:t>(Proposition EL: long. optimisée + convertisseurs 2 cadrans) (1)</a:t>
            </a:r>
          </a:p>
          <a:p>
            <a:r>
              <a:rPr lang="fr-CH" sz="2000" b="1" u="sng" dirty="0" smtClean="0"/>
              <a:t>(DFHX)</a:t>
            </a:r>
            <a:endParaRPr lang="en-US" sz="2000" b="1" u="sng" dirty="0"/>
          </a:p>
        </p:txBody>
      </p:sp>
      <p:pic>
        <p:nvPicPr>
          <p:cNvPr id="103" name="Picture 10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2" t="16758" r="2344" b="12551"/>
          <a:stretch/>
        </p:blipFill>
        <p:spPr>
          <a:xfrm>
            <a:off x="659372" y="2696003"/>
            <a:ext cx="8027428" cy="3169692"/>
          </a:xfrm>
          <a:prstGeom prst="rect">
            <a:avLst/>
          </a:prstGeom>
        </p:spPr>
      </p:pic>
      <p:sp>
        <p:nvSpPr>
          <p:cNvPr id="104" name="TextBox 103"/>
          <p:cNvSpPr txBox="1"/>
          <p:nvPr/>
        </p:nvSpPr>
        <p:spPr>
          <a:xfrm rot="1020000">
            <a:off x="3089756" y="3179430"/>
            <a:ext cx="398921" cy="203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/>
              <a:t>DFHX</a:t>
            </a:r>
            <a:endParaRPr lang="en-GB" sz="1400" dirty="0"/>
          </a:p>
        </p:txBody>
      </p:sp>
      <p:sp>
        <p:nvSpPr>
          <p:cNvPr id="105" name="TextBox 104"/>
          <p:cNvSpPr txBox="1"/>
          <p:nvPr/>
        </p:nvSpPr>
        <p:spPr>
          <a:xfrm rot="1020000">
            <a:off x="5020528" y="4376639"/>
            <a:ext cx="453838" cy="203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/>
              <a:t>Q1-Q3</a:t>
            </a:r>
            <a:endParaRPr lang="en-GB" sz="1400" dirty="0"/>
          </a:p>
        </p:txBody>
      </p:sp>
      <p:sp>
        <p:nvSpPr>
          <p:cNvPr id="106" name="TextBox 105"/>
          <p:cNvSpPr txBox="1"/>
          <p:nvPr/>
        </p:nvSpPr>
        <p:spPr>
          <a:xfrm rot="960000">
            <a:off x="1344831" y="3225739"/>
            <a:ext cx="264922" cy="203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/>
              <a:t>D1</a:t>
            </a:r>
            <a:endParaRPr lang="en-GB" sz="1400" dirty="0"/>
          </a:p>
        </p:txBody>
      </p:sp>
      <p:sp>
        <p:nvSpPr>
          <p:cNvPr id="107" name="TextBox 106"/>
          <p:cNvSpPr txBox="1"/>
          <p:nvPr/>
        </p:nvSpPr>
        <p:spPr>
          <a:xfrm rot="1080000">
            <a:off x="6094660" y="5107724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/>
              <a:t>TRIM Q3</a:t>
            </a:r>
            <a:endParaRPr lang="en-GB" sz="1200" dirty="0"/>
          </a:p>
        </p:txBody>
      </p:sp>
      <p:sp>
        <p:nvSpPr>
          <p:cNvPr id="108" name="TextBox 107"/>
          <p:cNvSpPr txBox="1"/>
          <p:nvPr/>
        </p:nvSpPr>
        <p:spPr>
          <a:xfrm rot="1080000">
            <a:off x="6650375" y="5285720"/>
            <a:ext cx="7096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/>
              <a:t>MCBXFA</a:t>
            </a:r>
            <a:endParaRPr lang="en-GB" sz="1200" dirty="0"/>
          </a:p>
        </p:txBody>
      </p:sp>
      <p:sp>
        <p:nvSpPr>
          <p:cNvPr id="109" name="TextBox 108"/>
          <p:cNvSpPr txBox="1"/>
          <p:nvPr/>
        </p:nvSpPr>
        <p:spPr>
          <a:xfrm rot="1080000">
            <a:off x="7186629" y="5456413"/>
            <a:ext cx="7096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/>
              <a:t>MCBXFA</a:t>
            </a:r>
            <a:endParaRPr lang="en-GB" sz="1200" dirty="0"/>
          </a:p>
        </p:txBody>
      </p:sp>
      <p:sp>
        <p:nvSpPr>
          <p:cNvPr id="110" name="TextBox 109"/>
          <p:cNvSpPr txBox="1"/>
          <p:nvPr/>
        </p:nvSpPr>
        <p:spPr>
          <a:xfrm rot="1080000">
            <a:off x="7771501" y="5641714"/>
            <a:ext cx="7096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/>
              <a:t>MCBXFA</a:t>
            </a:r>
            <a:endParaRPr lang="en-GB" sz="1200" dirty="0"/>
          </a:p>
        </p:txBody>
      </p:sp>
      <p:sp>
        <p:nvSpPr>
          <p:cNvPr id="111" name="TextBox 110"/>
          <p:cNvSpPr txBox="1"/>
          <p:nvPr/>
        </p:nvSpPr>
        <p:spPr>
          <a:xfrm rot="960000">
            <a:off x="6505543" y="4102072"/>
            <a:ext cx="7119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/>
              <a:t>MCBXFB</a:t>
            </a:r>
            <a:endParaRPr lang="en-GB" sz="1200" dirty="0"/>
          </a:p>
        </p:txBody>
      </p:sp>
      <p:sp>
        <p:nvSpPr>
          <p:cNvPr id="112" name="TextBox 111"/>
          <p:cNvSpPr txBox="1"/>
          <p:nvPr/>
        </p:nvSpPr>
        <p:spPr>
          <a:xfrm rot="960000">
            <a:off x="7046427" y="4253496"/>
            <a:ext cx="7119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/>
              <a:t>MCBXFB</a:t>
            </a:r>
            <a:endParaRPr lang="en-GB" sz="1200" dirty="0"/>
          </a:p>
        </p:txBody>
      </p:sp>
      <p:sp>
        <p:nvSpPr>
          <p:cNvPr id="113" name="TextBox 112"/>
          <p:cNvSpPr txBox="1"/>
          <p:nvPr/>
        </p:nvSpPr>
        <p:spPr>
          <a:xfrm rot="960000">
            <a:off x="7589638" y="4406857"/>
            <a:ext cx="7096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/>
              <a:t>MCBXFA</a:t>
            </a:r>
            <a:endParaRPr lang="en-GB" sz="1200" dirty="0"/>
          </a:p>
        </p:txBody>
      </p:sp>
      <p:sp>
        <p:nvSpPr>
          <p:cNvPr id="114" name="TextBox 113"/>
          <p:cNvSpPr txBox="1"/>
          <p:nvPr/>
        </p:nvSpPr>
        <p:spPr>
          <a:xfrm rot="16200000">
            <a:off x="249022" y="2035395"/>
            <a:ext cx="1217008" cy="5061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/>
              <a:t>3 Correct. MCQ/MCT</a:t>
            </a:r>
          </a:p>
          <a:p>
            <a:r>
              <a:rPr lang="fr-CH" sz="1400" dirty="0" smtClean="0"/>
              <a:t>  4 Correct. MCD/MCS</a:t>
            </a:r>
          </a:p>
          <a:p>
            <a:r>
              <a:rPr lang="fr-CH" sz="1400" dirty="0" smtClean="0"/>
              <a:t>    2 Racks Calibration</a:t>
            </a:r>
            <a:endParaRPr lang="en-GB" sz="1400" dirty="0" smtClean="0"/>
          </a:p>
        </p:txBody>
      </p:sp>
      <p:sp>
        <p:nvSpPr>
          <p:cNvPr id="115" name="TextBox 114"/>
          <p:cNvSpPr txBox="1"/>
          <p:nvPr/>
        </p:nvSpPr>
        <p:spPr>
          <a:xfrm rot="16200000">
            <a:off x="3626764" y="2973037"/>
            <a:ext cx="1243468" cy="5061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/>
              <a:t>1 Correct. </a:t>
            </a:r>
            <a:r>
              <a:rPr lang="fr-CH" sz="1400" dirty="0" err="1" smtClean="0"/>
              <a:t>Trim</a:t>
            </a:r>
            <a:r>
              <a:rPr lang="fr-CH" sz="1400" dirty="0" smtClean="0"/>
              <a:t> Q2</a:t>
            </a:r>
          </a:p>
          <a:p>
            <a:r>
              <a:rPr lang="fr-CH" sz="1400" dirty="0" smtClean="0"/>
              <a:t>    2 Correct. MCO</a:t>
            </a:r>
          </a:p>
          <a:p>
            <a:r>
              <a:rPr lang="fr-CH" sz="1400" dirty="0"/>
              <a:t> </a:t>
            </a:r>
            <a:r>
              <a:rPr lang="fr-CH" sz="1400" dirty="0" smtClean="0"/>
              <a:t>       2 Racks Calibration</a:t>
            </a:r>
            <a:endParaRPr lang="en-GB" sz="1400" dirty="0" smtClean="0"/>
          </a:p>
        </p:txBody>
      </p:sp>
      <p:cxnSp>
        <p:nvCxnSpPr>
          <p:cNvPr id="116" name="Straight Arrow Connector 115"/>
          <p:cNvCxnSpPr>
            <a:cxnSpLocks noChangeAspect="1"/>
          </p:cNvCxnSpPr>
          <p:nvPr/>
        </p:nvCxnSpPr>
        <p:spPr>
          <a:xfrm>
            <a:off x="366607" y="3628232"/>
            <a:ext cx="2861323" cy="915843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/>
          <p:nvPr/>
        </p:nvCxnSpPr>
        <p:spPr>
          <a:xfrm flipV="1">
            <a:off x="2311573" y="3862304"/>
            <a:ext cx="486233" cy="355493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/>
          <p:nvPr/>
        </p:nvCxnSpPr>
        <p:spPr>
          <a:xfrm flipV="1">
            <a:off x="3144890" y="4137091"/>
            <a:ext cx="556629" cy="477931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 flipV="1">
            <a:off x="4094612" y="4442209"/>
            <a:ext cx="56168" cy="51745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/>
          <p:cNvCxnSpPr/>
          <p:nvPr/>
        </p:nvCxnSpPr>
        <p:spPr>
          <a:xfrm flipV="1">
            <a:off x="5121485" y="4782699"/>
            <a:ext cx="67458" cy="84198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/>
          <p:nvPr/>
        </p:nvCxnSpPr>
        <p:spPr>
          <a:xfrm flipV="1">
            <a:off x="6367290" y="5174826"/>
            <a:ext cx="97596" cy="163398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 flipV="1">
            <a:off x="6887427" y="5346000"/>
            <a:ext cx="110092" cy="218439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>
          <a:xfrm flipV="1">
            <a:off x="7445233" y="5517175"/>
            <a:ext cx="120044" cy="283682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 flipV="1">
            <a:off x="8038438" y="5713507"/>
            <a:ext cx="110702" cy="368638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 flipV="1">
            <a:off x="339580" y="3390237"/>
            <a:ext cx="508301" cy="25085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/>
          <p:cNvCxnSpPr/>
          <p:nvPr/>
        </p:nvCxnSpPr>
        <p:spPr>
          <a:xfrm flipV="1">
            <a:off x="945222" y="3584210"/>
            <a:ext cx="538597" cy="32204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Arrow Connector 126"/>
          <p:cNvCxnSpPr>
            <a:cxnSpLocks noChangeAspect="1"/>
          </p:cNvCxnSpPr>
          <p:nvPr/>
        </p:nvCxnSpPr>
        <p:spPr>
          <a:xfrm>
            <a:off x="974131" y="3886615"/>
            <a:ext cx="2195325" cy="702672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/>
          <p:cNvCxnSpPr>
            <a:cxnSpLocks noChangeAspect="1"/>
          </p:cNvCxnSpPr>
          <p:nvPr/>
        </p:nvCxnSpPr>
        <p:spPr>
          <a:xfrm>
            <a:off x="2392906" y="4151800"/>
            <a:ext cx="5056648" cy="1618558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Arrow Connector 128"/>
          <p:cNvCxnSpPr>
            <a:cxnSpLocks noChangeAspect="1"/>
          </p:cNvCxnSpPr>
          <p:nvPr/>
        </p:nvCxnSpPr>
        <p:spPr>
          <a:xfrm>
            <a:off x="2334496" y="4194338"/>
            <a:ext cx="5722645" cy="1831737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Arrow Connector 129"/>
          <p:cNvCxnSpPr>
            <a:cxnSpLocks noChangeAspect="1"/>
          </p:cNvCxnSpPr>
          <p:nvPr/>
        </p:nvCxnSpPr>
        <p:spPr>
          <a:xfrm>
            <a:off x="2451644" y="4107776"/>
            <a:ext cx="4464650" cy="1429066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Arrow Connector 130"/>
          <p:cNvCxnSpPr>
            <a:cxnSpLocks noChangeAspect="1"/>
          </p:cNvCxnSpPr>
          <p:nvPr/>
        </p:nvCxnSpPr>
        <p:spPr>
          <a:xfrm>
            <a:off x="2510381" y="4070042"/>
            <a:ext cx="3872652" cy="1239574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Arrow Connector 131"/>
          <p:cNvCxnSpPr>
            <a:cxnSpLocks noChangeAspect="1"/>
          </p:cNvCxnSpPr>
          <p:nvPr/>
        </p:nvCxnSpPr>
        <p:spPr>
          <a:xfrm>
            <a:off x="2562592" y="4026018"/>
            <a:ext cx="2565324" cy="821112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Arrow Connector 132"/>
          <p:cNvCxnSpPr>
            <a:cxnSpLocks noChangeAspect="1"/>
          </p:cNvCxnSpPr>
          <p:nvPr/>
        </p:nvCxnSpPr>
        <p:spPr>
          <a:xfrm>
            <a:off x="2614803" y="3988284"/>
            <a:ext cx="1504661" cy="481606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TextBox 133"/>
          <p:cNvSpPr txBox="1"/>
          <p:nvPr/>
        </p:nvSpPr>
        <p:spPr>
          <a:xfrm rot="1080000">
            <a:off x="1046051" y="3880588"/>
            <a:ext cx="353889" cy="1625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dirty="0" smtClean="0"/>
              <a:t>10.3m</a:t>
            </a:r>
            <a:endParaRPr lang="en-GB" sz="1000" dirty="0"/>
          </a:p>
        </p:txBody>
      </p:sp>
      <p:sp>
        <p:nvSpPr>
          <p:cNvPr id="135" name="TextBox 134"/>
          <p:cNvSpPr txBox="1"/>
          <p:nvPr/>
        </p:nvSpPr>
        <p:spPr>
          <a:xfrm rot="1080000">
            <a:off x="439036" y="3627125"/>
            <a:ext cx="353889" cy="1625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dirty="0" smtClean="0"/>
              <a:t>14.3m</a:t>
            </a:r>
            <a:endParaRPr lang="en-GB" sz="1000" dirty="0"/>
          </a:p>
        </p:txBody>
      </p:sp>
      <p:sp>
        <p:nvSpPr>
          <p:cNvPr id="136" name="TextBox 135"/>
          <p:cNvSpPr txBox="1"/>
          <p:nvPr/>
        </p:nvSpPr>
        <p:spPr>
          <a:xfrm rot="1080000">
            <a:off x="3743064" y="4315772"/>
            <a:ext cx="308856" cy="1625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dirty="0" smtClean="0"/>
              <a:t>7.5m</a:t>
            </a:r>
            <a:endParaRPr lang="en-GB" sz="1000" dirty="0"/>
          </a:p>
        </p:txBody>
      </p:sp>
      <p:sp>
        <p:nvSpPr>
          <p:cNvPr id="137" name="TextBox 136"/>
          <p:cNvSpPr txBox="1"/>
          <p:nvPr/>
        </p:nvSpPr>
        <p:spPr>
          <a:xfrm rot="1080000">
            <a:off x="4702631" y="4691284"/>
            <a:ext cx="353889" cy="1625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dirty="0" smtClean="0"/>
              <a:t>11.7m</a:t>
            </a:r>
            <a:endParaRPr lang="en-GB" sz="1000" dirty="0"/>
          </a:p>
        </p:txBody>
      </p:sp>
      <p:sp>
        <p:nvSpPr>
          <p:cNvPr id="138" name="TextBox 137"/>
          <p:cNvSpPr txBox="1"/>
          <p:nvPr/>
        </p:nvSpPr>
        <p:spPr>
          <a:xfrm rot="1080000">
            <a:off x="5958124" y="5146438"/>
            <a:ext cx="353889" cy="1625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dirty="0" smtClean="0"/>
              <a:t>16.4m</a:t>
            </a:r>
            <a:endParaRPr lang="en-GB" sz="1000" dirty="0"/>
          </a:p>
        </p:txBody>
      </p:sp>
      <p:sp>
        <p:nvSpPr>
          <p:cNvPr id="139" name="TextBox 138"/>
          <p:cNvSpPr txBox="1"/>
          <p:nvPr/>
        </p:nvSpPr>
        <p:spPr>
          <a:xfrm rot="1080000">
            <a:off x="6496018" y="5376941"/>
            <a:ext cx="353889" cy="1625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dirty="0" smtClean="0"/>
              <a:t>18.2m</a:t>
            </a:r>
            <a:endParaRPr lang="en-GB" sz="1000" dirty="0"/>
          </a:p>
        </p:txBody>
      </p:sp>
      <p:sp>
        <p:nvSpPr>
          <p:cNvPr id="140" name="TextBox 139"/>
          <p:cNvSpPr txBox="1"/>
          <p:nvPr/>
        </p:nvSpPr>
        <p:spPr>
          <a:xfrm rot="1080000">
            <a:off x="7100196" y="5621481"/>
            <a:ext cx="286889" cy="1625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dirty="0" smtClean="0"/>
              <a:t>20m</a:t>
            </a:r>
            <a:endParaRPr lang="en-GB" sz="1000" dirty="0"/>
          </a:p>
        </p:txBody>
      </p:sp>
      <p:sp>
        <p:nvSpPr>
          <p:cNvPr id="141" name="TextBox 140"/>
          <p:cNvSpPr txBox="1"/>
          <p:nvPr/>
        </p:nvSpPr>
        <p:spPr>
          <a:xfrm rot="1080000">
            <a:off x="7630089" y="5862513"/>
            <a:ext cx="353889" cy="1625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dirty="0" smtClean="0"/>
              <a:t>21.8m</a:t>
            </a:r>
            <a:endParaRPr lang="en-GB" sz="1000" dirty="0"/>
          </a:p>
        </p:txBody>
      </p:sp>
      <p:sp>
        <p:nvSpPr>
          <p:cNvPr id="142" name="Oval 141"/>
          <p:cNvSpPr/>
          <p:nvPr/>
        </p:nvSpPr>
        <p:spPr>
          <a:xfrm>
            <a:off x="645204" y="5617120"/>
            <a:ext cx="283666" cy="27335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3" name="Oval 142"/>
          <p:cNvSpPr/>
          <p:nvPr/>
        </p:nvSpPr>
        <p:spPr>
          <a:xfrm>
            <a:off x="664263" y="5250037"/>
            <a:ext cx="37000" cy="35655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4" name="Oval 143"/>
          <p:cNvSpPr/>
          <p:nvPr/>
        </p:nvSpPr>
        <p:spPr>
          <a:xfrm>
            <a:off x="955417" y="5617494"/>
            <a:ext cx="283666" cy="27335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5" name="Freeform 144"/>
          <p:cNvSpPr/>
          <p:nvPr/>
        </p:nvSpPr>
        <p:spPr>
          <a:xfrm>
            <a:off x="622400" y="5173451"/>
            <a:ext cx="1479994" cy="142618"/>
          </a:xfrm>
          <a:custGeom>
            <a:avLst/>
            <a:gdLst>
              <a:gd name="connsiteX0" fmla="*/ 0 w 1766218"/>
              <a:gd name="connsiteY0" fmla="*/ 0 h 438078"/>
              <a:gd name="connsiteX1" fmla="*/ 0 w 1766218"/>
              <a:gd name="connsiteY1" fmla="*/ 438078 h 438078"/>
              <a:gd name="connsiteX2" fmla="*/ 1766218 w 1766218"/>
              <a:gd name="connsiteY2" fmla="*/ 438078 h 438078"/>
              <a:gd name="connsiteX3" fmla="*/ 1766218 w 1766218"/>
              <a:gd name="connsiteY3" fmla="*/ 0 h 438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6218" h="438078">
                <a:moveTo>
                  <a:pt x="0" y="0"/>
                </a:moveTo>
                <a:lnTo>
                  <a:pt x="0" y="438078"/>
                </a:lnTo>
                <a:lnTo>
                  <a:pt x="1766218" y="438078"/>
                </a:lnTo>
                <a:lnTo>
                  <a:pt x="1766218" y="0"/>
                </a:lnTo>
              </a:path>
            </a:pathLst>
          </a:cu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6" name="Freeform 145"/>
          <p:cNvSpPr/>
          <p:nvPr/>
        </p:nvSpPr>
        <p:spPr>
          <a:xfrm>
            <a:off x="622400" y="5767694"/>
            <a:ext cx="1479994" cy="142618"/>
          </a:xfrm>
          <a:custGeom>
            <a:avLst/>
            <a:gdLst>
              <a:gd name="connsiteX0" fmla="*/ 0 w 1766218"/>
              <a:gd name="connsiteY0" fmla="*/ 0 h 438078"/>
              <a:gd name="connsiteX1" fmla="*/ 0 w 1766218"/>
              <a:gd name="connsiteY1" fmla="*/ 438078 h 438078"/>
              <a:gd name="connsiteX2" fmla="*/ 1766218 w 1766218"/>
              <a:gd name="connsiteY2" fmla="*/ 438078 h 438078"/>
              <a:gd name="connsiteX3" fmla="*/ 1766218 w 1766218"/>
              <a:gd name="connsiteY3" fmla="*/ 0 h 438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6218" h="438078">
                <a:moveTo>
                  <a:pt x="0" y="0"/>
                </a:moveTo>
                <a:lnTo>
                  <a:pt x="0" y="438078"/>
                </a:lnTo>
                <a:lnTo>
                  <a:pt x="1766218" y="438078"/>
                </a:lnTo>
                <a:lnTo>
                  <a:pt x="1766218" y="0"/>
                </a:lnTo>
              </a:path>
            </a:pathLst>
          </a:cu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7" name="Oval 146"/>
          <p:cNvSpPr/>
          <p:nvPr/>
        </p:nvSpPr>
        <p:spPr>
          <a:xfrm>
            <a:off x="768685" y="5250037"/>
            <a:ext cx="37000" cy="35655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8" name="Oval 147"/>
          <p:cNvSpPr/>
          <p:nvPr/>
        </p:nvSpPr>
        <p:spPr>
          <a:xfrm>
            <a:off x="873106" y="5250037"/>
            <a:ext cx="37000" cy="35655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9" name="Oval 148"/>
          <p:cNvSpPr/>
          <p:nvPr/>
        </p:nvSpPr>
        <p:spPr>
          <a:xfrm>
            <a:off x="977528" y="5250037"/>
            <a:ext cx="37000" cy="35655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0" name="Oval 149"/>
          <p:cNvSpPr/>
          <p:nvPr/>
        </p:nvSpPr>
        <p:spPr>
          <a:xfrm>
            <a:off x="1081950" y="5250037"/>
            <a:ext cx="37000" cy="35655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1" name="Oval 150"/>
          <p:cNvSpPr/>
          <p:nvPr/>
        </p:nvSpPr>
        <p:spPr>
          <a:xfrm>
            <a:off x="1186372" y="5250037"/>
            <a:ext cx="37000" cy="35655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2" name="Oval 151"/>
          <p:cNvSpPr/>
          <p:nvPr/>
        </p:nvSpPr>
        <p:spPr>
          <a:xfrm>
            <a:off x="1290794" y="5250037"/>
            <a:ext cx="37000" cy="35655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3" name="Oval 152"/>
          <p:cNvSpPr/>
          <p:nvPr/>
        </p:nvSpPr>
        <p:spPr>
          <a:xfrm>
            <a:off x="1395215" y="5250037"/>
            <a:ext cx="37000" cy="35655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4" name="Oval 153"/>
          <p:cNvSpPr/>
          <p:nvPr/>
        </p:nvSpPr>
        <p:spPr>
          <a:xfrm>
            <a:off x="1499637" y="5250037"/>
            <a:ext cx="37000" cy="35655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5" name="Oval 154"/>
          <p:cNvSpPr/>
          <p:nvPr/>
        </p:nvSpPr>
        <p:spPr>
          <a:xfrm>
            <a:off x="1604059" y="5250037"/>
            <a:ext cx="37000" cy="35655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6" name="Oval 155"/>
          <p:cNvSpPr/>
          <p:nvPr/>
        </p:nvSpPr>
        <p:spPr>
          <a:xfrm>
            <a:off x="1708481" y="5250037"/>
            <a:ext cx="37000" cy="35655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7" name="Oval 156"/>
          <p:cNvSpPr/>
          <p:nvPr/>
        </p:nvSpPr>
        <p:spPr>
          <a:xfrm>
            <a:off x="1812903" y="5250037"/>
            <a:ext cx="37000" cy="35655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8" name="Oval 157"/>
          <p:cNvSpPr/>
          <p:nvPr/>
        </p:nvSpPr>
        <p:spPr>
          <a:xfrm>
            <a:off x="1917325" y="5250037"/>
            <a:ext cx="37000" cy="35655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9" name="Oval 158"/>
          <p:cNvSpPr/>
          <p:nvPr/>
        </p:nvSpPr>
        <p:spPr>
          <a:xfrm>
            <a:off x="2021746" y="5250037"/>
            <a:ext cx="37000" cy="35655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0" name="Oval 159"/>
          <p:cNvSpPr/>
          <p:nvPr/>
        </p:nvSpPr>
        <p:spPr>
          <a:xfrm>
            <a:off x="6908028" y="3049098"/>
            <a:ext cx="234332" cy="22581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1" name="Freeform 160"/>
          <p:cNvSpPr/>
          <p:nvPr/>
        </p:nvSpPr>
        <p:spPr>
          <a:xfrm>
            <a:off x="6872172" y="1964539"/>
            <a:ext cx="1479994" cy="142618"/>
          </a:xfrm>
          <a:custGeom>
            <a:avLst/>
            <a:gdLst>
              <a:gd name="connsiteX0" fmla="*/ 0 w 1766218"/>
              <a:gd name="connsiteY0" fmla="*/ 0 h 438078"/>
              <a:gd name="connsiteX1" fmla="*/ 0 w 1766218"/>
              <a:gd name="connsiteY1" fmla="*/ 438078 h 438078"/>
              <a:gd name="connsiteX2" fmla="*/ 1766218 w 1766218"/>
              <a:gd name="connsiteY2" fmla="*/ 438078 h 438078"/>
              <a:gd name="connsiteX3" fmla="*/ 1766218 w 1766218"/>
              <a:gd name="connsiteY3" fmla="*/ 0 h 438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6218" h="438078">
                <a:moveTo>
                  <a:pt x="0" y="0"/>
                </a:moveTo>
                <a:lnTo>
                  <a:pt x="0" y="438078"/>
                </a:lnTo>
                <a:lnTo>
                  <a:pt x="1766218" y="438078"/>
                </a:lnTo>
                <a:lnTo>
                  <a:pt x="1766218" y="0"/>
                </a:lnTo>
              </a:path>
            </a:pathLst>
          </a:cu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2" name="Freeform 161"/>
          <p:cNvSpPr/>
          <p:nvPr/>
        </p:nvSpPr>
        <p:spPr>
          <a:xfrm>
            <a:off x="6872172" y="2558782"/>
            <a:ext cx="1479994" cy="142618"/>
          </a:xfrm>
          <a:custGeom>
            <a:avLst/>
            <a:gdLst>
              <a:gd name="connsiteX0" fmla="*/ 0 w 1766218"/>
              <a:gd name="connsiteY0" fmla="*/ 0 h 438078"/>
              <a:gd name="connsiteX1" fmla="*/ 0 w 1766218"/>
              <a:gd name="connsiteY1" fmla="*/ 438078 h 438078"/>
              <a:gd name="connsiteX2" fmla="*/ 1766218 w 1766218"/>
              <a:gd name="connsiteY2" fmla="*/ 438078 h 438078"/>
              <a:gd name="connsiteX3" fmla="*/ 1766218 w 1766218"/>
              <a:gd name="connsiteY3" fmla="*/ 0 h 438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6218" h="438078">
                <a:moveTo>
                  <a:pt x="0" y="0"/>
                </a:moveTo>
                <a:lnTo>
                  <a:pt x="0" y="438078"/>
                </a:lnTo>
                <a:lnTo>
                  <a:pt x="1766218" y="438078"/>
                </a:lnTo>
                <a:lnTo>
                  <a:pt x="1766218" y="0"/>
                </a:lnTo>
              </a:path>
            </a:pathLst>
          </a:cu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3" name="Oval 162"/>
          <p:cNvSpPr/>
          <p:nvPr/>
        </p:nvSpPr>
        <p:spPr>
          <a:xfrm>
            <a:off x="8104098" y="2640800"/>
            <a:ext cx="37000" cy="35655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4" name="Oval 163"/>
          <p:cNvSpPr/>
          <p:nvPr/>
        </p:nvSpPr>
        <p:spPr>
          <a:xfrm>
            <a:off x="8192986" y="2640800"/>
            <a:ext cx="37000" cy="35655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5" name="Oval 164"/>
          <p:cNvSpPr/>
          <p:nvPr/>
        </p:nvSpPr>
        <p:spPr>
          <a:xfrm>
            <a:off x="8281874" y="2640800"/>
            <a:ext cx="37000" cy="35655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6" name="Freeform 165"/>
          <p:cNvSpPr/>
          <p:nvPr/>
        </p:nvSpPr>
        <p:spPr>
          <a:xfrm>
            <a:off x="6872172" y="3153025"/>
            <a:ext cx="1479994" cy="142618"/>
          </a:xfrm>
          <a:custGeom>
            <a:avLst/>
            <a:gdLst>
              <a:gd name="connsiteX0" fmla="*/ 0 w 1766218"/>
              <a:gd name="connsiteY0" fmla="*/ 0 h 438078"/>
              <a:gd name="connsiteX1" fmla="*/ 0 w 1766218"/>
              <a:gd name="connsiteY1" fmla="*/ 438078 h 438078"/>
              <a:gd name="connsiteX2" fmla="*/ 1766218 w 1766218"/>
              <a:gd name="connsiteY2" fmla="*/ 438078 h 438078"/>
              <a:gd name="connsiteX3" fmla="*/ 1766218 w 1766218"/>
              <a:gd name="connsiteY3" fmla="*/ 0 h 438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6218" h="438078">
                <a:moveTo>
                  <a:pt x="0" y="0"/>
                </a:moveTo>
                <a:lnTo>
                  <a:pt x="0" y="438078"/>
                </a:lnTo>
                <a:lnTo>
                  <a:pt x="1766218" y="438078"/>
                </a:lnTo>
                <a:lnTo>
                  <a:pt x="1766218" y="0"/>
                </a:lnTo>
              </a:path>
            </a:pathLst>
          </a:cu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7" name="Oval 166"/>
          <p:cNvSpPr/>
          <p:nvPr/>
        </p:nvSpPr>
        <p:spPr>
          <a:xfrm>
            <a:off x="7169083" y="3049098"/>
            <a:ext cx="234332" cy="22581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8" name="Oval 167"/>
          <p:cNvSpPr/>
          <p:nvPr/>
        </p:nvSpPr>
        <p:spPr>
          <a:xfrm>
            <a:off x="7430137" y="3049098"/>
            <a:ext cx="234332" cy="22581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9" name="Oval 168"/>
          <p:cNvSpPr/>
          <p:nvPr/>
        </p:nvSpPr>
        <p:spPr>
          <a:xfrm>
            <a:off x="7691192" y="3049098"/>
            <a:ext cx="234332" cy="22581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0" name="Oval 169"/>
          <p:cNvSpPr>
            <a:spLocks noChangeAspect="1"/>
          </p:cNvSpPr>
          <p:nvPr/>
        </p:nvSpPr>
        <p:spPr>
          <a:xfrm>
            <a:off x="6899261" y="1918552"/>
            <a:ext cx="172666" cy="16638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1" name="Oval 170"/>
          <p:cNvSpPr>
            <a:spLocks noChangeAspect="1"/>
          </p:cNvSpPr>
          <p:nvPr/>
        </p:nvSpPr>
        <p:spPr>
          <a:xfrm>
            <a:off x="7092355" y="1918552"/>
            <a:ext cx="172666" cy="16638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2" name="Oval 171"/>
          <p:cNvSpPr>
            <a:spLocks noChangeAspect="1"/>
          </p:cNvSpPr>
          <p:nvPr/>
        </p:nvSpPr>
        <p:spPr>
          <a:xfrm>
            <a:off x="7285449" y="1918552"/>
            <a:ext cx="172666" cy="16638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3" name="Oval 172"/>
          <p:cNvSpPr>
            <a:spLocks noChangeAspect="1"/>
          </p:cNvSpPr>
          <p:nvPr/>
        </p:nvSpPr>
        <p:spPr>
          <a:xfrm>
            <a:off x="7478543" y="1918552"/>
            <a:ext cx="172666" cy="16638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4" name="Oval 173"/>
          <p:cNvSpPr>
            <a:spLocks noChangeAspect="1"/>
          </p:cNvSpPr>
          <p:nvPr/>
        </p:nvSpPr>
        <p:spPr>
          <a:xfrm>
            <a:off x="7671637" y="1918552"/>
            <a:ext cx="172666" cy="16638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5" name="Oval 174"/>
          <p:cNvSpPr>
            <a:spLocks noChangeAspect="1"/>
          </p:cNvSpPr>
          <p:nvPr/>
        </p:nvSpPr>
        <p:spPr>
          <a:xfrm>
            <a:off x="7864731" y="1918552"/>
            <a:ext cx="172666" cy="16638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6" name="Oval 175"/>
          <p:cNvSpPr/>
          <p:nvPr/>
        </p:nvSpPr>
        <p:spPr>
          <a:xfrm>
            <a:off x="8104098" y="2571620"/>
            <a:ext cx="37000" cy="35655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7" name="Oval 176"/>
          <p:cNvSpPr/>
          <p:nvPr/>
        </p:nvSpPr>
        <p:spPr>
          <a:xfrm>
            <a:off x="8192986" y="2571620"/>
            <a:ext cx="37000" cy="35655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8" name="Oval 177"/>
          <p:cNvSpPr/>
          <p:nvPr/>
        </p:nvSpPr>
        <p:spPr>
          <a:xfrm>
            <a:off x="8281874" y="2571620"/>
            <a:ext cx="37000" cy="35655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9" name="Oval 178"/>
          <p:cNvSpPr>
            <a:spLocks noChangeAspect="1"/>
          </p:cNvSpPr>
          <p:nvPr/>
        </p:nvSpPr>
        <p:spPr>
          <a:xfrm>
            <a:off x="7955399" y="3108522"/>
            <a:ext cx="172666" cy="16638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0" name="Oval 179"/>
          <p:cNvSpPr>
            <a:spLocks noChangeAspect="1"/>
          </p:cNvSpPr>
          <p:nvPr/>
        </p:nvSpPr>
        <p:spPr>
          <a:xfrm>
            <a:off x="8148493" y="3108522"/>
            <a:ext cx="172666" cy="16638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1" name="Oval 180"/>
          <p:cNvSpPr>
            <a:spLocks noChangeAspect="1"/>
          </p:cNvSpPr>
          <p:nvPr/>
        </p:nvSpPr>
        <p:spPr>
          <a:xfrm>
            <a:off x="6900124" y="2513154"/>
            <a:ext cx="172666" cy="16638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2" name="Oval 181"/>
          <p:cNvSpPr>
            <a:spLocks noChangeAspect="1"/>
          </p:cNvSpPr>
          <p:nvPr/>
        </p:nvSpPr>
        <p:spPr>
          <a:xfrm>
            <a:off x="7093218" y="2513154"/>
            <a:ext cx="172666" cy="16638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3" name="Oval 182"/>
          <p:cNvSpPr>
            <a:spLocks noChangeAspect="1"/>
          </p:cNvSpPr>
          <p:nvPr/>
        </p:nvSpPr>
        <p:spPr>
          <a:xfrm>
            <a:off x="7286312" y="2513154"/>
            <a:ext cx="172666" cy="16638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4" name="Oval 183"/>
          <p:cNvSpPr>
            <a:spLocks noChangeAspect="1"/>
          </p:cNvSpPr>
          <p:nvPr/>
        </p:nvSpPr>
        <p:spPr>
          <a:xfrm>
            <a:off x="7479406" y="2513154"/>
            <a:ext cx="172666" cy="16638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5" name="Oval 184"/>
          <p:cNvSpPr>
            <a:spLocks noChangeAspect="1"/>
          </p:cNvSpPr>
          <p:nvPr/>
        </p:nvSpPr>
        <p:spPr>
          <a:xfrm>
            <a:off x="7672500" y="2513154"/>
            <a:ext cx="172666" cy="16638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6" name="Oval 185"/>
          <p:cNvSpPr>
            <a:spLocks noChangeAspect="1"/>
          </p:cNvSpPr>
          <p:nvPr/>
        </p:nvSpPr>
        <p:spPr>
          <a:xfrm>
            <a:off x="7865594" y="2513154"/>
            <a:ext cx="172666" cy="16638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7" name="Straight Arrow Connector 186"/>
          <p:cNvCxnSpPr/>
          <p:nvPr/>
        </p:nvCxnSpPr>
        <p:spPr>
          <a:xfrm flipH="1">
            <a:off x="5737386" y="2701400"/>
            <a:ext cx="1023023" cy="114643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8" name="TextBox 187"/>
          <p:cNvSpPr txBox="1"/>
          <p:nvPr/>
        </p:nvSpPr>
        <p:spPr>
          <a:xfrm>
            <a:off x="7316811" y="3278647"/>
            <a:ext cx="655934" cy="2438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600 mm</a:t>
            </a:r>
            <a:endParaRPr lang="en-US" dirty="0"/>
          </a:p>
        </p:txBody>
      </p:sp>
      <p:sp>
        <p:nvSpPr>
          <p:cNvPr id="189" name="TextBox 188"/>
          <p:cNvSpPr txBox="1"/>
          <p:nvPr/>
        </p:nvSpPr>
        <p:spPr>
          <a:xfrm>
            <a:off x="1089547" y="4941135"/>
            <a:ext cx="655934" cy="2438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600 mm</a:t>
            </a:r>
            <a:endParaRPr lang="en-US" dirty="0"/>
          </a:p>
        </p:txBody>
      </p:sp>
      <p:cxnSp>
        <p:nvCxnSpPr>
          <p:cNvPr id="190" name="Straight Connector 189"/>
          <p:cNvCxnSpPr/>
          <p:nvPr/>
        </p:nvCxnSpPr>
        <p:spPr>
          <a:xfrm>
            <a:off x="6862533" y="3277066"/>
            <a:ext cx="0" cy="2827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Straight Connector 190"/>
          <p:cNvCxnSpPr/>
          <p:nvPr/>
        </p:nvCxnSpPr>
        <p:spPr>
          <a:xfrm>
            <a:off x="8347952" y="3274616"/>
            <a:ext cx="0" cy="2827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Straight Arrow Connector 191"/>
          <p:cNvCxnSpPr/>
          <p:nvPr/>
        </p:nvCxnSpPr>
        <p:spPr>
          <a:xfrm>
            <a:off x="6846855" y="3540095"/>
            <a:ext cx="1501097" cy="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Straight Arrow Connector 192"/>
          <p:cNvCxnSpPr/>
          <p:nvPr/>
        </p:nvCxnSpPr>
        <p:spPr>
          <a:xfrm flipV="1">
            <a:off x="1097250" y="4137091"/>
            <a:ext cx="230544" cy="699116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Straight Connector 193"/>
          <p:cNvCxnSpPr/>
          <p:nvPr/>
        </p:nvCxnSpPr>
        <p:spPr>
          <a:xfrm>
            <a:off x="2098180" y="4902225"/>
            <a:ext cx="0" cy="2827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Straight Connector 194"/>
          <p:cNvCxnSpPr/>
          <p:nvPr/>
        </p:nvCxnSpPr>
        <p:spPr>
          <a:xfrm>
            <a:off x="622400" y="4890682"/>
            <a:ext cx="0" cy="2827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Straight Arrow Connector 195"/>
          <p:cNvCxnSpPr/>
          <p:nvPr/>
        </p:nvCxnSpPr>
        <p:spPr>
          <a:xfrm>
            <a:off x="611849" y="4941052"/>
            <a:ext cx="1501097" cy="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8" name="TextBox 227"/>
          <p:cNvSpPr txBox="1"/>
          <p:nvPr/>
        </p:nvSpPr>
        <p:spPr>
          <a:xfrm>
            <a:off x="7875374" y="6260961"/>
            <a:ext cx="9060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/>
              <a:t>17</a:t>
            </a:r>
            <a:r>
              <a:rPr lang="fr-CH" sz="1200" dirty="0" smtClean="0"/>
              <a:t>-12-2015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3579282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Review of CV load/JCG</a:t>
            </a:r>
            <a:endParaRPr lang="en-GB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525283" y="217141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j-ea"/>
                <a:cs typeface="+mj-cs"/>
              </a:defRPr>
            </a:lvl1pPr>
          </a:lstStyle>
          <a:p>
            <a:r>
              <a:rPr lang="fr-CH" sz="3200" b="1" u="sng" dirty="0" smtClean="0"/>
              <a:t>DC links </a:t>
            </a:r>
            <a:r>
              <a:rPr lang="fr-CH" sz="2000" b="1" u="sng" dirty="0" smtClean="0"/>
              <a:t>(Proposition EL: long. optimisée + convertisseurs 2 cadrans) (1)</a:t>
            </a:r>
          </a:p>
          <a:p>
            <a:r>
              <a:rPr lang="fr-CH" sz="2000" b="1" u="sng" dirty="0" smtClean="0"/>
              <a:t>(DFHM)</a:t>
            </a:r>
            <a:endParaRPr lang="en-US" sz="2000" b="1" u="sng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795" b="13532"/>
          <a:stretch/>
        </p:blipFill>
        <p:spPr>
          <a:xfrm>
            <a:off x="466716" y="2576204"/>
            <a:ext cx="8677284" cy="328300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1020000">
            <a:off x="4448414" y="3408507"/>
            <a:ext cx="457725" cy="2075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/>
              <a:t>DFHM</a:t>
            </a:r>
            <a:endParaRPr lang="en-GB" sz="1400" dirty="0"/>
          </a:p>
        </p:txBody>
      </p:sp>
      <p:sp>
        <p:nvSpPr>
          <p:cNvPr id="8" name="TextBox 7"/>
          <p:cNvSpPr txBox="1"/>
          <p:nvPr/>
        </p:nvSpPr>
        <p:spPr>
          <a:xfrm rot="1080000">
            <a:off x="6074512" y="5031847"/>
            <a:ext cx="3674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/>
              <a:t>Q4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 rot="1080000">
            <a:off x="6976341" y="5315538"/>
            <a:ext cx="3674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/>
              <a:t>Q5</a:t>
            </a:r>
            <a:endParaRPr lang="en-GB" sz="1200" dirty="0"/>
          </a:p>
        </p:txBody>
      </p:sp>
      <p:sp>
        <p:nvSpPr>
          <p:cNvPr id="10" name="TextBox 9"/>
          <p:cNvSpPr txBox="1"/>
          <p:nvPr/>
        </p:nvSpPr>
        <p:spPr>
          <a:xfrm rot="1080000">
            <a:off x="7963227" y="5628975"/>
            <a:ext cx="3674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/>
              <a:t>Q6</a:t>
            </a:r>
            <a:endParaRPr lang="en-GB" sz="1200" dirty="0"/>
          </a:p>
        </p:txBody>
      </p:sp>
      <p:sp>
        <p:nvSpPr>
          <p:cNvPr id="11" name="TextBox 10"/>
          <p:cNvSpPr txBox="1"/>
          <p:nvPr/>
        </p:nvSpPr>
        <p:spPr>
          <a:xfrm rot="960000">
            <a:off x="6457092" y="3803090"/>
            <a:ext cx="3674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/>
              <a:t>Q4</a:t>
            </a:r>
            <a:endParaRPr lang="en-GB" sz="1200" dirty="0"/>
          </a:p>
        </p:txBody>
      </p:sp>
      <p:sp>
        <p:nvSpPr>
          <p:cNvPr id="12" name="TextBox 11"/>
          <p:cNvSpPr txBox="1"/>
          <p:nvPr/>
        </p:nvSpPr>
        <p:spPr>
          <a:xfrm rot="960000">
            <a:off x="7355960" y="4046519"/>
            <a:ext cx="3674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/>
              <a:t>Q5</a:t>
            </a:r>
            <a:endParaRPr lang="en-GB" sz="1200" dirty="0"/>
          </a:p>
        </p:txBody>
      </p:sp>
      <p:sp>
        <p:nvSpPr>
          <p:cNvPr id="13" name="TextBox 12"/>
          <p:cNvSpPr txBox="1"/>
          <p:nvPr/>
        </p:nvSpPr>
        <p:spPr>
          <a:xfrm rot="960000">
            <a:off x="8325822" y="4307133"/>
            <a:ext cx="3674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/>
              <a:t>Q6</a:t>
            </a:r>
            <a:endParaRPr lang="en-GB" sz="1200" dirty="0"/>
          </a:p>
        </p:txBody>
      </p:sp>
      <p:sp>
        <p:nvSpPr>
          <p:cNvPr id="14" name="TextBox 13"/>
          <p:cNvSpPr txBox="1"/>
          <p:nvPr/>
        </p:nvSpPr>
        <p:spPr>
          <a:xfrm rot="960000">
            <a:off x="1997755" y="3340738"/>
            <a:ext cx="275182" cy="2075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/>
              <a:t>D2</a:t>
            </a:r>
            <a:endParaRPr lang="en-GB" sz="1400" dirty="0"/>
          </a:p>
        </p:txBody>
      </p:sp>
      <p:sp>
        <p:nvSpPr>
          <p:cNvPr id="15" name="TextBox 14"/>
          <p:cNvSpPr txBox="1"/>
          <p:nvPr/>
        </p:nvSpPr>
        <p:spPr>
          <a:xfrm rot="16200000">
            <a:off x="251029" y="1826767"/>
            <a:ext cx="1227849" cy="6790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/>
              <a:t>2 Correct. MCBRD</a:t>
            </a:r>
          </a:p>
          <a:p>
            <a:r>
              <a:rPr lang="fr-CH" sz="1400" dirty="0" smtClean="0"/>
              <a:t>   2 Correct. MCBRD</a:t>
            </a:r>
          </a:p>
          <a:p>
            <a:r>
              <a:rPr lang="fr-CH" sz="1400" dirty="0" smtClean="0"/>
              <a:t>     2 Correct. MCBYY</a:t>
            </a:r>
          </a:p>
          <a:p>
            <a:r>
              <a:rPr lang="fr-CH" sz="1400" dirty="0" smtClean="0"/>
              <a:t>        2 Correct. MCBYY</a:t>
            </a:r>
            <a:endParaRPr lang="en-GB" sz="1400" dirty="0" smtClean="0"/>
          </a:p>
        </p:txBody>
      </p:sp>
      <p:sp>
        <p:nvSpPr>
          <p:cNvPr id="16" name="TextBox 15"/>
          <p:cNvSpPr txBox="1"/>
          <p:nvPr/>
        </p:nvSpPr>
        <p:spPr>
          <a:xfrm rot="16200000">
            <a:off x="995282" y="1819913"/>
            <a:ext cx="1339217" cy="5257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/>
              <a:t>4</a:t>
            </a:r>
            <a:r>
              <a:rPr lang="fr-CH" sz="1400" dirty="0" smtClean="0"/>
              <a:t> Correct. MCBY</a:t>
            </a:r>
          </a:p>
          <a:p>
            <a:r>
              <a:rPr lang="fr-CH" sz="1400" dirty="0" smtClean="0"/>
              <a:t>  4 Correct. MCBY+MCBC</a:t>
            </a:r>
          </a:p>
          <a:p>
            <a:r>
              <a:rPr lang="fr-CH" sz="1400" dirty="0" smtClean="0"/>
              <a:t>    2 Racks Calibration</a:t>
            </a:r>
            <a:endParaRPr lang="en-GB" sz="1400" dirty="0" smtClean="0"/>
          </a:p>
        </p:txBody>
      </p:sp>
      <p:cxnSp>
        <p:nvCxnSpPr>
          <p:cNvPr id="17" name="Straight Arrow Connector 16"/>
          <p:cNvCxnSpPr>
            <a:cxnSpLocks noChangeAspect="1"/>
          </p:cNvCxnSpPr>
          <p:nvPr/>
        </p:nvCxnSpPr>
        <p:spPr>
          <a:xfrm>
            <a:off x="1659900" y="4032856"/>
            <a:ext cx="2639056" cy="830736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3062947" y="4044970"/>
            <a:ext cx="394685" cy="31729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4256390" y="4428895"/>
            <a:ext cx="440407" cy="489166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6109678" y="5080540"/>
            <a:ext cx="56765" cy="8409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6995507" y="5356324"/>
            <a:ext cx="71758" cy="132536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7966753" y="5655920"/>
            <a:ext cx="88909" cy="228696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812237" y="3519818"/>
            <a:ext cx="426046" cy="20678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1626280" y="3782294"/>
            <a:ext cx="484552" cy="26867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cxnSpLocks noChangeAspect="1"/>
          </p:cNvCxnSpPr>
          <p:nvPr/>
        </p:nvCxnSpPr>
        <p:spPr>
          <a:xfrm>
            <a:off x="525283" y="3549683"/>
            <a:ext cx="3868907" cy="1217904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cxnSpLocks noChangeAspect="1"/>
          </p:cNvCxnSpPr>
          <p:nvPr/>
        </p:nvCxnSpPr>
        <p:spPr>
          <a:xfrm>
            <a:off x="837463" y="3713065"/>
            <a:ext cx="3510201" cy="1104984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cxnSpLocks noChangeAspect="1"/>
          </p:cNvCxnSpPr>
          <p:nvPr/>
        </p:nvCxnSpPr>
        <p:spPr>
          <a:xfrm>
            <a:off x="3120660" y="4309238"/>
            <a:ext cx="4868161" cy="1532468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cxnSpLocks noChangeAspect="1"/>
          </p:cNvCxnSpPr>
          <p:nvPr/>
        </p:nvCxnSpPr>
        <p:spPr>
          <a:xfrm>
            <a:off x="3177844" y="4267061"/>
            <a:ext cx="3817663" cy="1201773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cxnSpLocks noChangeAspect="1"/>
          </p:cNvCxnSpPr>
          <p:nvPr/>
        </p:nvCxnSpPr>
        <p:spPr>
          <a:xfrm>
            <a:off x="3232077" y="4222089"/>
            <a:ext cx="2895275" cy="911406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490312" y="3393223"/>
            <a:ext cx="344016" cy="169997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 rot="1080000">
            <a:off x="452453" y="3544821"/>
            <a:ext cx="367595" cy="166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dirty="0" smtClean="0"/>
              <a:t>14.1m</a:t>
            </a:r>
            <a:endParaRPr lang="en-GB" sz="1000" dirty="0"/>
          </a:p>
        </p:txBody>
      </p:sp>
      <p:sp>
        <p:nvSpPr>
          <p:cNvPr id="32" name="TextBox 31"/>
          <p:cNvSpPr txBox="1"/>
          <p:nvPr/>
        </p:nvSpPr>
        <p:spPr>
          <a:xfrm rot="1080000">
            <a:off x="993122" y="3791744"/>
            <a:ext cx="367595" cy="166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dirty="0" smtClean="0"/>
              <a:t>12.3m</a:t>
            </a:r>
            <a:endParaRPr lang="en-GB" sz="1000" dirty="0"/>
          </a:p>
        </p:txBody>
      </p:sp>
      <p:sp>
        <p:nvSpPr>
          <p:cNvPr id="33" name="TextBox 32"/>
          <p:cNvSpPr txBox="1"/>
          <p:nvPr/>
        </p:nvSpPr>
        <p:spPr>
          <a:xfrm rot="1080000">
            <a:off x="2675977" y="4351838"/>
            <a:ext cx="320818" cy="166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dirty="0" smtClean="0"/>
              <a:t>8.3m</a:t>
            </a:r>
            <a:endParaRPr lang="en-GB" sz="1000" dirty="0"/>
          </a:p>
        </p:txBody>
      </p:sp>
      <p:sp>
        <p:nvSpPr>
          <p:cNvPr id="34" name="TextBox 33"/>
          <p:cNvSpPr txBox="1"/>
          <p:nvPr/>
        </p:nvSpPr>
        <p:spPr>
          <a:xfrm rot="1080000">
            <a:off x="5682200" y="5115973"/>
            <a:ext cx="320818" cy="166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dirty="0" smtClean="0"/>
              <a:t>9.1m</a:t>
            </a:r>
            <a:endParaRPr lang="en-GB" sz="1000" dirty="0"/>
          </a:p>
        </p:txBody>
      </p:sp>
      <p:sp>
        <p:nvSpPr>
          <p:cNvPr id="35" name="TextBox 34"/>
          <p:cNvSpPr txBox="1"/>
          <p:nvPr/>
        </p:nvSpPr>
        <p:spPr>
          <a:xfrm rot="1080000">
            <a:off x="6497806" y="5384103"/>
            <a:ext cx="367595" cy="166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dirty="0" smtClean="0"/>
              <a:t>11.5m</a:t>
            </a:r>
            <a:endParaRPr lang="en-GB" sz="1000" dirty="0"/>
          </a:p>
        </p:txBody>
      </p:sp>
      <p:sp>
        <p:nvSpPr>
          <p:cNvPr id="36" name="TextBox 35"/>
          <p:cNvSpPr txBox="1"/>
          <p:nvPr/>
        </p:nvSpPr>
        <p:spPr>
          <a:xfrm rot="1080000">
            <a:off x="7368798" y="5653338"/>
            <a:ext cx="367595" cy="166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dirty="0" smtClean="0"/>
              <a:t>13.9m</a:t>
            </a:r>
            <a:endParaRPr lang="en-GB" sz="1000" dirty="0"/>
          </a:p>
        </p:txBody>
      </p:sp>
      <p:sp>
        <p:nvSpPr>
          <p:cNvPr id="37" name="Oval 36"/>
          <p:cNvSpPr/>
          <p:nvPr/>
        </p:nvSpPr>
        <p:spPr>
          <a:xfrm>
            <a:off x="786769" y="5460158"/>
            <a:ext cx="294652" cy="279245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/>
          <p:cNvSpPr/>
          <p:nvPr/>
        </p:nvSpPr>
        <p:spPr>
          <a:xfrm>
            <a:off x="1108997" y="5460540"/>
            <a:ext cx="294652" cy="279245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Freeform 38"/>
          <p:cNvSpPr/>
          <p:nvPr/>
        </p:nvSpPr>
        <p:spPr>
          <a:xfrm>
            <a:off x="763082" y="4403641"/>
            <a:ext cx="1537314" cy="145693"/>
          </a:xfrm>
          <a:custGeom>
            <a:avLst/>
            <a:gdLst>
              <a:gd name="connsiteX0" fmla="*/ 0 w 1766218"/>
              <a:gd name="connsiteY0" fmla="*/ 0 h 438078"/>
              <a:gd name="connsiteX1" fmla="*/ 0 w 1766218"/>
              <a:gd name="connsiteY1" fmla="*/ 438078 h 438078"/>
              <a:gd name="connsiteX2" fmla="*/ 1766218 w 1766218"/>
              <a:gd name="connsiteY2" fmla="*/ 438078 h 438078"/>
              <a:gd name="connsiteX3" fmla="*/ 1766218 w 1766218"/>
              <a:gd name="connsiteY3" fmla="*/ 0 h 438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6218" h="438078">
                <a:moveTo>
                  <a:pt x="0" y="0"/>
                </a:moveTo>
                <a:lnTo>
                  <a:pt x="0" y="438078"/>
                </a:lnTo>
                <a:lnTo>
                  <a:pt x="1766218" y="438078"/>
                </a:lnTo>
                <a:lnTo>
                  <a:pt x="1766218" y="0"/>
                </a:lnTo>
              </a:path>
            </a:pathLst>
          </a:cu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Freeform 39"/>
          <p:cNvSpPr/>
          <p:nvPr/>
        </p:nvSpPr>
        <p:spPr>
          <a:xfrm>
            <a:off x="763082" y="5010695"/>
            <a:ext cx="1537314" cy="145693"/>
          </a:xfrm>
          <a:custGeom>
            <a:avLst/>
            <a:gdLst>
              <a:gd name="connsiteX0" fmla="*/ 0 w 1766218"/>
              <a:gd name="connsiteY0" fmla="*/ 0 h 438078"/>
              <a:gd name="connsiteX1" fmla="*/ 0 w 1766218"/>
              <a:gd name="connsiteY1" fmla="*/ 438078 h 438078"/>
              <a:gd name="connsiteX2" fmla="*/ 1766218 w 1766218"/>
              <a:gd name="connsiteY2" fmla="*/ 438078 h 438078"/>
              <a:gd name="connsiteX3" fmla="*/ 1766218 w 1766218"/>
              <a:gd name="connsiteY3" fmla="*/ 0 h 438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6218" h="438078">
                <a:moveTo>
                  <a:pt x="0" y="0"/>
                </a:moveTo>
                <a:lnTo>
                  <a:pt x="0" y="438078"/>
                </a:lnTo>
                <a:lnTo>
                  <a:pt x="1766218" y="438078"/>
                </a:lnTo>
                <a:lnTo>
                  <a:pt x="1766218" y="0"/>
                </a:lnTo>
              </a:path>
            </a:pathLst>
          </a:cu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Freeform 40"/>
          <p:cNvSpPr/>
          <p:nvPr/>
        </p:nvSpPr>
        <p:spPr>
          <a:xfrm>
            <a:off x="7254906" y="1732600"/>
            <a:ext cx="1537314" cy="145693"/>
          </a:xfrm>
          <a:custGeom>
            <a:avLst/>
            <a:gdLst>
              <a:gd name="connsiteX0" fmla="*/ 0 w 1766218"/>
              <a:gd name="connsiteY0" fmla="*/ 0 h 438078"/>
              <a:gd name="connsiteX1" fmla="*/ 0 w 1766218"/>
              <a:gd name="connsiteY1" fmla="*/ 438078 h 438078"/>
              <a:gd name="connsiteX2" fmla="*/ 1766218 w 1766218"/>
              <a:gd name="connsiteY2" fmla="*/ 438078 h 438078"/>
              <a:gd name="connsiteX3" fmla="*/ 1766218 w 1766218"/>
              <a:gd name="connsiteY3" fmla="*/ 0 h 438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6218" h="438078">
                <a:moveTo>
                  <a:pt x="0" y="0"/>
                </a:moveTo>
                <a:lnTo>
                  <a:pt x="0" y="438078"/>
                </a:lnTo>
                <a:lnTo>
                  <a:pt x="1766218" y="438078"/>
                </a:lnTo>
                <a:lnTo>
                  <a:pt x="1766218" y="0"/>
                </a:lnTo>
              </a:path>
            </a:pathLst>
          </a:cu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Freeform 41"/>
          <p:cNvSpPr/>
          <p:nvPr/>
        </p:nvSpPr>
        <p:spPr>
          <a:xfrm>
            <a:off x="7254906" y="2339655"/>
            <a:ext cx="1537314" cy="145693"/>
          </a:xfrm>
          <a:custGeom>
            <a:avLst/>
            <a:gdLst>
              <a:gd name="connsiteX0" fmla="*/ 0 w 1766218"/>
              <a:gd name="connsiteY0" fmla="*/ 0 h 438078"/>
              <a:gd name="connsiteX1" fmla="*/ 0 w 1766218"/>
              <a:gd name="connsiteY1" fmla="*/ 438078 h 438078"/>
              <a:gd name="connsiteX2" fmla="*/ 1766218 w 1766218"/>
              <a:gd name="connsiteY2" fmla="*/ 438078 h 438078"/>
              <a:gd name="connsiteX3" fmla="*/ 1766218 w 1766218"/>
              <a:gd name="connsiteY3" fmla="*/ 0 h 438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6218" h="438078">
                <a:moveTo>
                  <a:pt x="0" y="0"/>
                </a:moveTo>
                <a:lnTo>
                  <a:pt x="0" y="438078"/>
                </a:lnTo>
                <a:lnTo>
                  <a:pt x="1766218" y="438078"/>
                </a:lnTo>
                <a:lnTo>
                  <a:pt x="1766218" y="0"/>
                </a:lnTo>
              </a:path>
            </a:pathLst>
          </a:cu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/>
          <p:cNvSpPr/>
          <p:nvPr/>
        </p:nvSpPr>
        <p:spPr>
          <a:xfrm>
            <a:off x="7493174" y="1626991"/>
            <a:ext cx="243408" cy="230681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/>
          <p:cNvSpPr/>
          <p:nvPr/>
        </p:nvSpPr>
        <p:spPr>
          <a:xfrm>
            <a:off x="7760395" y="1626582"/>
            <a:ext cx="243408" cy="230681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/>
          <p:cNvSpPr/>
          <p:nvPr/>
        </p:nvSpPr>
        <p:spPr>
          <a:xfrm>
            <a:off x="8041174" y="1626173"/>
            <a:ext cx="243408" cy="230681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/>
          <p:cNvSpPr/>
          <p:nvPr/>
        </p:nvSpPr>
        <p:spPr>
          <a:xfrm>
            <a:off x="8321953" y="1625764"/>
            <a:ext cx="243408" cy="230681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/>
          <p:cNvSpPr/>
          <p:nvPr/>
        </p:nvSpPr>
        <p:spPr>
          <a:xfrm>
            <a:off x="7495335" y="2238610"/>
            <a:ext cx="243408" cy="230681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/>
          <p:cNvSpPr/>
          <p:nvPr/>
        </p:nvSpPr>
        <p:spPr>
          <a:xfrm>
            <a:off x="7762556" y="2238201"/>
            <a:ext cx="243408" cy="230681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/>
          <p:cNvSpPr/>
          <p:nvPr/>
        </p:nvSpPr>
        <p:spPr>
          <a:xfrm>
            <a:off x="8043335" y="2237792"/>
            <a:ext cx="243408" cy="230681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49"/>
          <p:cNvSpPr/>
          <p:nvPr/>
        </p:nvSpPr>
        <p:spPr>
          <a:xfrm>
            <a:off x="8324114" y="2237383"/>
            <a:ext cx="243408" cy="230681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val 50"/>
          <p:cNvSpPr>
            <a:spLocks noChangeAspect="1"/>
          </p:cNvSpPr>
          <p:nvPr/>
        </p:nvSpPr>
        <p:spPr>
          <a:xfrm>
            <a:off x="848280" y="5052163"/>
            <a:ext cx="92239" cy="8741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val 51"/>
          <p:cNvSpPr/>
          <p:nvPr/>
        </p:nvSpPr>
        <p:spPr>
          <a:xfrm>
            <a:off x="797527" y="4481487"/>
            <a:ext cx="38433" cy="36423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Freeform 52"/>
          <p:cNvSpPr/>
          <p:nvPr/>
        </p:nvSpPr>
        <p:spPr>
          <a:xfrm>
            <a:off x="763082" y="5617750"/>
            <a:ext cx="1537314" cy="145693"/>
          </a:xfrm>
          <a:custGeom>
            <a:avLst/>
            <a:gdLst>
              <a:gd name="connsiteX0" fmla="*/ 0 w 1766218"/>
              <a:gd name="connsiteY0" fmla="*/ 0 h 438078"/>
              <a:gd name="connsiteX1" fmla="*/ 0 w 1766218"/>
              <a:gd name="connsiteY1" fmla="*/ 438078 h 438078"/>
              <a:gd name="connsiteX2" fmla="*/ 1766218 w 1766218"/>
              <a:gd name="connsiteY2" fmla="*/ 438078 h 438078"/>
              <a:gd name="connsiteX3" fmla="*/ 1766218 w 1766218"/>
              <a:gd name="connsiteY3" fmla="*/ 0 h 438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6218" h="438078">
                <a:moveTo>
                  <a:pt x="0" y="0"/>
                </a:moveTo>
                <a:lnTo>
                  <a:pt x="0" y="438078"/>
                </a:lnTo>
                <a:lnTo>
                  <a:pt x="1766218" y="438078"/>
                </a:lnTo>
                <a:lnTo>
                  <a:pt x="1766218" y="0"/>
                </a:lnTo>
              </a:path>
            </a:pathLst>
          </a:cu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val 53"/>
          <p:cNvSpPr/>
          <p:nvPr/>
        </p:nvSpPr>
        <p:spPr>
          <a:xfrm>
            <a:off x="893107" y="4481487"/>
            <a:ext cx="38433" cy="36423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Oval 54"/>
          <p:cNvSpPr/>
          <p:nvPr/>
        </p:nvSpPr>
        <p:spPr>
          <a:xfrm>
            <a:off x="988687" y="4481487"/>
            <a:ext cx="38433" cy="36423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Oval 55"/>
          <p:cNvSpPr/>
          <p:nvPr/>
        </p:nvSpPr>
        <p:spPr>
          <a:xfrm>
            <a:off x="1084266" y="4481487"/>
            <a:ext cx="38433" cy="36423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Oval 56"/>
          <p:cNvSpPr/>
          <p:nvPr/>
        </p:nvSpPr>
        <p:spPr>
          <a:xfrm>
            <a:off x="1179846" y="4481487"/>
            <a:ext cx="38433" cy="36423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Oval 57"/>
          <p:cNvSpPr/>
          <p:nvPr/>
        </p:nvSpPr>
        <p:spPr>
          <a:xfrm>
            <a:off x="1275426" y="4481487"/>
            <a:ext cx="38433" cy="36423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Oval 58"/>
          <p:cNvSpPr/>
          <p:nvPr/>
        </p:nvSpPr>
        <p:spPr>
          <a:xfrm>
            <a:off x="1371005" y="4481487"/>
            <a:ext cx="38433" cy="36423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Oval 59"/>
          <p:cNvSpPr/>
          <p:nvPr/>
        </p:nvSpPr>
        <p:spPr>
          <a:xfrm>
            <a:off x="1466585" y="4481487"/>
            <a:ext cx="38433" cy="36423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Oval 60"/>
          <p:cNvSpPr/>
          <p:nvPr/>
        </p:nvSpPr>
        <p:spPr>
          <a:xfrm>
            <a:off x="1562165" y="4481487"/>
            <a:ext cx="38433" cy="36423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Oval 61"/>
          <p:cNvSpPr/>
          <p:nvPr/>
        </p:nvSpPr>
        <p:spPr>
          <a:xfrm>
            <a:off x="1657744" y="4481487"/>
            <a:ext cx="38433" cy="36423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Oval 62"/>
          <p:cNvSpPr/>
          <p:nvPr/>
        </p:nvSpPr>
        <p:spPr>
          <a:xfrm>
            <a:off x="1753324" y="4481487"/>
            <a:ext cx="38433" cy="36423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Oval 63"/>
          <p:cNvSpPr/>
          <p:nvPr/>
        </p:nvSpPr>
        <p:spPr>
          <a:xfrm>
            <a:off x="1848904" y="4481487"/>
            <a:ext cx="38433" cy="36423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Oval 64"/>
          <p:cNvSpPr/>
          <p:nvPr/>
        </p:nvSpPr>
        <p:spPr>
          <a:xfrm>
            <a:off x="1944483" y="4481487"/>
            <a:ext cx="38433" cy="36423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Oval 65"/>
          <p:cNvSpPr/>
          <p:nvPr/>
        </p:nvSpPr>
        <p:spPr>
          <a:xfrm>
            <a:off x="2040063" y="4481487"/>
            <a:ext cx="38433" cy="36423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Oval 66"/>
          <p:cNvSpPr/>
          <p:nvPr/>
        </p:nvSpPr>
        <p:spPr>
          <a:xfrm>
            <a:off x="2135643" y="4481487"/>
            <a:ext cx="38433" cy="36423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Oval 67"/>
          <p:cNvSpPr/>
          <p:nvPr/>
        </p:nvSpPr>
        <p:spPr>
          <a:xfrm>
            <a:off x="2231222" y="4481487"/>
            <a:ext cx="38433" cy="36423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Oval 68"/>
          <p:cNvSpPr>
            <a:spLocks noChangeAspect="1"/>
          </p:cNvSpPr>
          <p:nvPr/>
        </p:nvSpPr>
        <p:spPr>
          <a:xfrm>
            <a:off x="1031317" y="5052163"/>
            <a:ext cx="92239" cy="8741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Oval 69"/>
          <p:cNvSpPr>
            <a:spLocks noChangeAspect="1"/>
          </p:cNvSpPr>
          <p:nvPr/>
        </p:nvSpPr>
        <p:spPr>
          <a:xfrm>
            <a:off x="1214353" y="5052163"/>
            <a:ext cx="92239" cy="8741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Oval 70"/>
          <p:cNvSpPr>
            <a:spLocks noChangeAspect="1"/>
          </p:cNvSpPr>
          <p:nvPr/>
        </p:nvSpPr>
        <p:spPr>
          <a:xfrm>
            <a:off x="1397390" y="5052163"/>
            <a:ext cx="92239" cy="8741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Oval 71"/>
          <p:cNvSpPr>
            <a:spLocks noChangeAspect="1"/>
          </p:cNvSpPr>
          <p:nvPr/>
        </p:nvSpPr>
        <p:spPr>
          <a:xfrm>
            <a:off x="1580426" y="5052163"/>
            <a:ext cx="92239" cy="8741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Oval 72"/>
          <p:cNvSpPr>
            <a:spLocks noChangeAspect="1"/>
          </p:cNvSpPr>
          <p:nvPr/>
        </p:nvSpPr>
        <p:spPr>
          <a:xfrm>
            <a:off x="1763463" y="5052163"/>
            <a:ext cx="92239" cy="8741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Oval 73"/>
          <p:cNvSpPr>
            <a:spLocks noChangeAspect="1"/>
          </p:cNvSpPr>
          <p:nvPr/>
        </p:nvSpPr>
        <p:spPr>
          <a:xfrm>
            <a:off x="1946499" y="5052163"/>
            <a:ext cx="92239" cy="8741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Oval 74"/>
          <p:cNvSpPr>
            <a:spLocks noChangeAspect="1"/>
          </p:cNvSpPr>
          <p:nvPr/>
        </p:nvSpPr>
        <p:spPr>
          <a:xfrm>
            <a:off x="2129535" y="5052163"/>
            <a:ext cx="92239" cy="8741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Oval 75"/>
          <p:cNvSpPr>
            <a:spLocks noChangeAspect="1"/>
          </p:cNvSpPr>
          <p:nvPr/>
        </p:nvSpPr>
        <p:spPr>
          <a:xfrm>
            <a:off x="848280" y="4917245"/>
            <a:ext cx="92239" cy="8741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Oval 76"/>
          <p:cNvSpPr>
            <a:spLocks noChangeAspect="1"/>
          </p:cNvSpPr>
          <p:nvPr/>
        </p:nvSpPr>
        <p:spPr>
          <a:xfrm>
            <a:off x="1031317" y="4917245"/>
            <a:ext cx="92239" cy="8741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Oval 77"/>
          <p:cNvSpPr>
            <a:spLocks noChangeAspect="1"/>
          </p:cNvSpPr>
          <p:nvPr/>
        </p:nvSpPr>
        <p:spPr>
          <a:xfrm>
            <a:off x="1214353" y="4917245"/>
            <a:ext cx="92239" cy="8741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Oval 78"/>
          <p:cNvSpPr>
            <a:spLocks noChangeAspect="1"/>
          </p:cNvSpPr>
          <p:nvPr/>
        </p:nvSpPr>
        <p:spPr>
          <a:xfrm>
            <a:off x="1397390" y="4917245"/>
            <a:ext cx="92239" cy="8741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Oval 79"/>
          <p:cNvSpPr>
            <a:spLocks noChangeAspect="1"/>
          </p:cNvSpPr>
          <p:nvPr/>
        </p:nvSpPr>
        <p:spPr>
          <a:xfrm>
            <a:off x="1580426" y="4917245"/>
            <a:ext cx="92239" cy="8741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Oval 80"/>
          <p:cNvSpPr>
            <a:spLocks noChangeAspect="1"/>
          </p:cNvSpPr>
          <p:nvPr/>
        </p:nvSpPr>
        <p:spPr>
          <a:xfrm>
            <a:off x="1763463" y="4917245"/>
            <a:ext cx="92239" cy="8741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Oval 81"/>
          <p:cNvSpPr>
            <a:spLocks noChangeAspect="1"/>
          </p:cNvSpPr>
          <p:nvPr/>
        </p:nvSpPr>
        <p:spPr>
          <a:xfrm>
            <a:off x="1946499" y="4917245"/>
            <a:ext cx="92239" cy="8741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Oval 82"/>
          <p:cNvSpPr>
            <a:spLocks noChangeAspect="1"/>
          </p:cNvSpPr>
          <p:nvPr/>
        </p:nvSpPr>
        <p:spPr>
          <a:xfrm>
            <a:off x="2129535" y="4917245"/>
            <a:ext cx="92239" cy="8741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4" name="Straight Connector 83"/>
          <p:cNvCxnSpPr/>
          <p:nvPr/>
        </p:nvCxnSpPr>
        <p:spPr>
          <a:xfrm>
            <a:off x="834328" y="5028190"/>
            <a:ext cx="1396895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Freeform 84"/>
          <p:cNvSpPr/>
          <p:nvPr/>
        </p:nvSpPr>
        <p:spPr>
          <a:xfrm>
            <a:off x="7254906" y="2946709"/>
            <a:ext cx="1537314" cy="145693"/>
          </a:xfrm>
          <a:custGeom>
            <a:avLst/>
            <a:gdLst>
              <a:gd name="connsiteX0" fmla="*/ 0 w 1766218"/>
              <a:gd name="connsiteY0" fmla="*/ 0 h 438078"/>
              <a:gd name="connsiteX1" fmla="*/ 0 w 1766218"/>
              <a:gd name="connsiteY1" fmla="*/ 438078 h 438078"/>
              <a:gd name="connsiteX2" fmla="*/ 1766218 w 1766218"/>
              <a:gd name="connsiteY2" fmla="*/ 438078 h 438078"/>
              <a:gd name="connsiteX3" fmla="*/ 1766218 w 1766218"/>
              <a:gd name="connsiteY3" fmla="*/ 0 h 438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6218" h="438078">
                <a:moveTo>
                  <a:pt x="0" y="0"/>
                </a:moveTo>
                <a:lnTo>
                  <a:pt x="0" y="438078"/>
                </a:lnTo>
                <a:lnTo>
                  <a:pt x="1766218" y="438078"/>
                </a:lnTo>
                <a:lnTo>
                  <a:pt x="1766218" y="0"/>
                </a:lnTo>
              </a:path>
            </a:pathLst>
          </a:cu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Oval 85"/>
          <p:cNvSpPr/>
          <p:nvPr/>
        </p:nvSpPr>
        <p:spPr>
          <a:xfrm>
            <a:off x="7762556" y="2842119"/>
            <a:ext cx="243408" cy="230681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7" name="Oval 86"/>
          <p:cNvSpPr/>
          <p:nvPr/>
        </p:nvSpPr>
        <p:spPr>
          <a:xfrm>
            <a:off x="8043335" y="2841710"/>
            <a:ext cx="243408" cy="230681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8" name="Oval 87"/>
          <p:cNvSpPr/>
          <p:nvPr/>
        </p:nvSpPr>
        <p:spPr>
          <a:xfrm>
            <a:off x="7495335" y="2842528"/>
            <a:ext cx="243408" cy="230681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Oval 88"/>
          <p:cNvSpPr/>
          <p:nvPr/>
        </p:nvSpPr>
        <p:spPr>
          <a:xfrm>
            <a:off x="8324114" y="2841302"/>
            <a:ext cx="243408" cy="230681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0" name="Straight Arrow Connector 89"/>
          <p:cNvCxnSpPr/>
          <p:nvPr/>
        </p:nvCxnSpPr>
        <p:spPr>
          <a:xfrm flipH="1">
            <a:off x="6076169" y="2485348"/>
            <a:ext cx="1062644" cy="117114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/>
          <p:nvPr/>
        </p:nvCxnSpPr>
        <p:spPr>
          <a:xfrm flipV="1">
            <a:off x="1403649" y="3951991"/>
            <a:ext cx="92146" cy="339975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/>
          <p:cNvSpPr txBox="1"/>
          <p:nvPr/>
        </p:nvSpPr>
        <p:spPr>
          <a:xfrm>
            <a:off x="1095410" y="4625347"/>
            <a:ext cx="7841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/>
              <a:t>600 mm</a:t>
            </a:r>
            <a:endParaRPr lang="en-US" sz="1400" dirty="0"/>
          </a:p>
        </p:txBody>
      </p:sp>
      <p:cxnSp>
        <p:nvCxnSpPr>
          <p:cNvPr id="93" name="Straight Connector 92"/>
          <p:cNvCxnSpPr/>
          <p:nvPr/>
        </p:nvCxnSpPr>
        <p:spPr>
          <a:xfrm>
            <a:off x="2296019" y="4534356"/>
            <a:ext cx="1778" cy="1345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 flipH="1">
            <a:off x="763082" y="4541541"/>
            <a:ext cx="1" cy="1273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/>
          <p:nvPr/>
        </p:nvCxnSpPr>
        <p:spPr>
          <a:xfrm>
            <a:off x="752123" y="4668909"/>
            <a:ext cx="1559234" cy="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7578030" y="3315391"/>
            <a:ext cx="7841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/>
              <a:t>600 mm</a:t>
            </a:r>
            <a:endParaRPr lang="en-US" sz="1400" dirty="0"/>
          </a:p>
        </p:txBody>
      </p:sp>
      <p:cxnSp>
        <p:nvCxnSpPr>
          <p:cNvPr id="97" name="Straight Connector 96"/>
          <p:cNvCxnSpPr/>
          <p:nvPr/>
        </p:nvCxnSpPr>
        <p:spPr>
          <a:xfrm>
            <a:off x="8782293" y="3109467"/>
            <a:ext cx="0" cy="2888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>
            <a:off x="7249356" y="3078697"/>
            <a:ext cx="0" cy="2888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/>
          <p:cNvCxnSpPr/>
          <p:nvPr/>
        </p:nvCxnSpPr>
        <p:spPr>
          <a:xfrm>
            <a:off x="7238397" y="3357884"/>
            <a:ext cx="1559234" cy="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TextBox 102"/>
          <p:cNvSpPr txBox="1"/>
          <p:nvPr/>
        </p:nvSpPr>
        <p:spPr>
          <a:xfrm>
            <a:off x="7875374" y="6260961"/>
            <a:ext cx="9060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/>
              <a:t>17</a:t>
            </a:r>
            <a:r>
              <a:rPr lang="fr-CH" sz="1200" dirty="0" smtClean="0"/>
              <a:t>-12-2015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0611737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Review of CV load/JCG</a:t>
            </a:r>
            <a:endParaRPr lang="en-GB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609600" y="219220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j-ea"/>
                <a:cs typeface="+mj-cs"/>
              </a:defRPr>
            </a:lvl1pPr>
          </a:lstStyle>
          <a:p>
            <a:r>
              <a:rPr lang="fr-CH" sz="3200" b="1" u="sng" dirty="0" smtClean="0"/>
              <a:t>DC links </a:t>
            </a:r>
            <a:r>
              <a:rPr lang="fr-CH" sz="2000" b="1" u="sng" dirty="0" smtClean="0"/>
              <a:t>(Version DC-long-optimisées; 17-12-2015)</a:t>
            </a:r>
            <a:endParaRPr lang="en-US" sz="2000" b="1" u="sng" dirty="0"/>
          </a:p>
        </p:txBody>
      </p:sp>
      <p:sp>
        <p:nvSpPr>
          <p:cNvPr id="7" name="TextBox 6"/>
          <p:cNvSpPr txBox="1"/>
          <p:nvPr/>
        </p:nvSpPr>
        <p:spPr>
          <a:xfrm>
            <a:off x="6193810" y="4552471"/>
            <a:ext cx="249299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>
                <a:solidFill>
                  <a:srgbClr val="FF0000"/>
                </a:solidFill>
              </a:rPr>
              <a:t>Losses</a:t>
            </a:r>
            <a:r>
              <a:rPr lang="fr-CH" dirty="0" smtClean="0">
                <a:solidFill>
                  <a:srgbClr val="FF0000"/>
                </a:solidFill>
              </a:rPr>
              <a:t>/IP </a:t>
            </a:r>
            <a:r>
              <a:rPr lang="fr-CH" dirty="0" err="1" smtClean="0">
                <a:solidFill>
                  <a:srgbClr val="FF0000"/>
                </a:solidFill>
              </a:rPr>
              <a:t>sides</a:t>
            </a:r>
            <a:r>
              <a:rPr lang="fr-CH" dirty="0" smtClean="0">
                <a:solidFill>
                  <a:srgbClr val="FF0000"/>
                </a:solidFill>
              </a:rPr>
              <a:t>: </a:t>
            </a:r>
            <a:endParaRPr lang="fr-CH" dirty="0" smtClean="0">
              <a:solidFill>
                <a:srgbClr val="FF0000"/>
              </a:solidFill>
            </a:endParaRPr>
          </a:p>
          <a:p>
            <a:endParaRPr lang="fr-CH" dirty="0" smtClean="0">
              <a:solidFill>
                <a:srgbClr val="FF0000"/>
              </a:solidFill>
            </a:endParaRPr>
          </a:p>
          <a:p>
            <a:r>
              <a:rPr lang="fr-CH" dirty="0" smtClean="0"/>
              <a:t>RI2: 			414 kW</a:t>
            </a:r>
            <a:r>
              <a:rPr lang="fr-CH" dirty="0" smtClean="0"/>
              <a:t>	</a:t>
            </a:r>
            <a:endParaRPr lang="fr-CH" dirty="0" smtClean="0"/>
          </a:p>
          <a:p>
            <a:r>
              <a:rPr lang="fr-CH" dirty="0" smtClean="0"/>
              <a:t>Q Water</a:t>
            </a:r>
            <a:r>
              <a:rPr lang="fr-CH" dirty="0" smtClean="0"/>
              <a:t>: </a:t>
            </a:r>
            <a:r>
              <a:rPr lang="fr-CH" dirty="0" smtClean="0"/>
              <a:t>		381 </a:t>
            </a:r>
            <a:r>
              <a:rPr lang="fr-CH" dirty="0" smtClean="0"/>
              <a:t>kW</a:t>
            </a:r>
          </a:p>
          <a:p>
            <a:r>
              <a:rPr lang="fr-CH" dirty="0" smtClean="0"/>
              <a:t>Q Air</a:t>
            </a:r>
            <a:r>
              <a:rPr lang="fr-CH" dirty="0" smtClean="0"/>
              <a:t>: </a:t>
            </a:r>
            <a:r>
              <a:rPr lang="fr-CH" dirty="0" smtClean="0"/>
              <a:t>		34 kW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875374" y="6260961"/>
            <a:ext cx="9060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/>
              <a:t>17</a:t>
            </a:r>
            <a:r>
              <a:rPr lang="fr-CH" sz="1200" dirty="0" smtClean="0"/>
              <a:t>-12-2015</a:t>
            </a:r>
            <a:endParaRPr lang="en-US" sz="1200" dirty="0"/>
          </a:p>
        </p:txBody>
      </p:sp>
      <p:sp>
        <p:nvSpPr>
          <p:cNvPr id="12" name="Up Arrow 11"/>
          <p:cNvSpPr/>
          <p:nvPr/>
        </p:nvSpPr>
        <p:spPr>
          <a:xfrm>
            <a:off x="5280608" y="6165899"/>
            <a:ext cx="346363" cy="233561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3812" y="1454721"/>
            <a:ext cx="2642988" cy="280552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373" y="997527"/>
            <a:ext cx="5139183" cy="5168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4985799"/>
      </p:ext>
    </p:extLst>
  </p:cSld>
  <p:clrMapOvr>
    <a:masterClrMapping/>
  </p:clrMapOvr>
</p:sld>
</file>

<file path=ppt/theme/theme1.xml><?xml version="1.0" encoding="utf-8"?>
<a:theme xmlns:a="http://schemas.openxmlformats.org/drawingml/2006/main" name="HiLumiLHC_Presentatio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65F00B9AFF9D4DB8D423D62D364FE5" ma:contentTypeVersion="0" ma:contentTypeDescription="Create a new document." ma:contentTypeScope="" ma:versionID="1f5c5222447e6795847028ce554a3f6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D553D58-F42B-43B9-BDA1-90638D0CBA0D}">
  <ds:schemaRefs>
    <ds:schemaRef ds:uri="http://purl.org/dc/elements/1.1/"/>
    <ds:schemaRef ds:uri="http://purl.org/dc/dcmitype/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C82125E1-CCB4-4909-BE88-A72A822A6F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8A7ED259-6AEE-4E24-A95A-9729541A612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HiLumiLHC_PresentationTemplate</Template>
  <TotalTime>6296</TotalTime>
  <Words>466</Words>
  <Application>Microsoft Office PowerPoint</Application>
  <PresentationFormat>On-screen Show (4:3)</PresentationFormat>
  <Paragraphs>170</Paragraphs>
  <Slides>11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Arial Narrow</vt:lpstr>
      <vt:lpstr>Calibri</vt:lpstr>
      <vt:lpstr>HiLumiLHC_PresentationTemplate</vt:lpstr>
      <vt:lpstr>PowerPoint Presentation</vt:lpstr>
      <vt:lpstr>Contents</vt:lpstr>
      <vt:lpstr>PowerPoint Presentation</vt:lpstr>
      <vt:lpstr>Principle of distance calculation</vt:lpstr>
      <vt:lpstr>DC links (Version DC-ST0689858_01 A02-V2 ; 30-11-2015)</vt:lpstr>
      <vt:lpstr>PowerPoint Presentation</vt:lpstr>
      <vt:lpstr>PowerPoint Presentation</vt:lpstr>
      <vt:lpstr>PowerPoint Presentation</vt:lpstr>
      <vt:lpstr>PowerPoint Presentation</vt:lpstr>
      <vt:lpstr>Summary: Values for one IP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 for HiLumi collaborators</dc:title>
  <dc:creator>Cecile Noels</dc:creator>
  <cp:lastModifiedBy>Jean-Claude Guillaume</cp:lastModifiedBy>
  <cp:revision>282</cp:revision>
  <cp:lastPrinted>2015-08-27T07:09:36Z</cp:lastPrinted>
  <dcterms:created xsi:type="dcterms:W3CDTF">2011-12-13T14:40:13Z</dcterms:created>
  <dcterms:modified xsi:type="dcterms:W3CDTF">2015-12-17T10:05:47Z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0x0101003D65F00B9AFF9D4DB8D423D62D364FE5</vt:lpwstr>
  </property>
</Properties>
</file>