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sldIdLst>
    <p:sldId id="259" r:id="rId5"/>
    <p:sldId id="264" r:id="rId6"/>
    <p:sldId id="272" r:id="rId7"/>
    <p:sldId id="274" r:id="rId8"/>
    <p:sldId id="265" r:id="rId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42" autoAdjust="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1651" y="8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15/12/2015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2000" y="6522513"/>
            <a:ext cx="50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eric.montesinos@cern.ch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2000" y="6522513"/>
            <a:ext cx="50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eric.montesinos@cern.ch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2000" y="6522513"/>
            <a:ext cx="50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eric.montesinos@cern.ch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52000" y="6522513"/>
            <a:ext cx="50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eric.montesinos@cern.ch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7" r:id="rId3"/>
    <p:sldLayoutId id="2147483654" r:id="rId4"/>
    <p:sldLayoutId id="2147483660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Visio_Drawing1.vsd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WP4</a:t>
            </a:r>
            <a:br>
              <a:rPr lang="en-GB" dirty="0" smtClean="0"/>
            </a:br>
            <a:r>
              <a:rPr lang="en-GB" dirty="0" smtClean="0"/>
              <a:t>RF </a:t>
            </a:r>
            <a:r>
              <a:rPr lang="en-GB" dirty="0"/>
              <a:t>equipment </a:t>
            </a:r>
            <a:r>
              <a:rPr lang="en-GB" dirty="0" smtClean="0"/>
              <a:t>volume needs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662834"/>
            <a:ext cx="8229600" cy="1280766"/>
          </a:xfrm>
        </p:spPr>
        <p:txBody>
          <a:bodyPr/>
          <a:lstStyle/>
          <a:p>
            <a:r>
              <a:rPr lang="en-GB" dirty="0" smtClean="0"/>
              <a:t>06 November 2015</a:t>
            </a:r>
          </a:p>
          <a:p>
            <a:r>
              <a:rPr lang="en-GB" sz="1400" dirty="0" smtClean="0"/>
              <a:t>Eric Montesinos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RF System Bloc Diagram per IP side</a:t>
            </a:r>
            <a:endParaRPr lang="en-US" dirty="0"/>
          </a:p>
        </p:txBody>
      </p:sp>
      <p:graphicFrame>
        <p:nvGraphicFramePr>
          <p:cNvPr id="18" name="Content Placeholder 1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444188"/>
              </p:ext>
            </p:extLst>
          </p:nvPr>
        </p:nvGraphicFramePr>
        <p:xfrm>
          <a:off x="1028700" y="1189038"/>
          <a:ext cx="7086600" cy="491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Visio" r:id="rId4" imgW="10309868" imgH="7155216" progId="Visio.Drawing.15">
                  <p:embed/>
                </p:oleObj>
              </mc:Choice>
              <mc:Fallback>
                <p:oleObj name="Visio" r:id="rId4" imgW="10309868" imgH="7155216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28700" y="1189038"/>
                        <a:ext cx="7086600" cy="4919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59571" y="2289027"/>
            <a:ext cx="232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rgbClr val="FF0000"/>
                </a:solidFill>
              </a:rPr>
              <a:t>Tetrode or IOT or SSPA</a:t>
            </a:r>
            <a:endParaRPr lang="en-GB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RF power density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 dirty="0"/>
          </a:p>
        </p:txBody>
      </p:sp>
      <p:sp>
        <p:nvSpPr>
          <p:cNvPr id="18" name="Content Placeholder 5"/>
          <p:cNvSpPr txBox="1">
            <a:spLocks/>
          </p:cNvSpPr>
          <p:nvPr/>
        </p:nvSpPr>
        <p:spPr>
          <a:xfrm>
            <a:off x="397933" y="1194552"/>
            <a:ext cx="4038600" cy="4858052"/>
          </a:xfrm>
          <a:prstGeom prst="rect">
            <a:avLst/>
          </a:prstGeom>
        </p:spPr>
        <p:txBody>
          <a:bodyPr vert="horz" lIns="91440" tIns="0" rIns="91440" bIns="0" rtlCol="0" anchor="ctr">
            <a:normAutofit fontScale="47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Whatever the power system in this range of frequency and this range of power the power density of an amplifier is approximately 1.4 kW/m</a:t>
            </a:r>
            <a:r>
              <a:rPr lang="en-GB" baseline="30000" dirty="0" smtClean="0"/>
              <a:t>3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(not including combiners, circulators, RF loads, cable trays, water piping, …)</a:t>
            </a:r>
          </a:p>
          <a:p>
            <a:endParaRPr lang="en-GB" dirty="0" smtClean="0"/>
          </a:p>
          <a:p>
            <a:r>
              <a:rPr lang="en-GB" dirty="0" smtClean="0"/>
              <a:t>Per LHC IP side, we need 8 x 100 kW (maximum), i.e. 800 kW / (1.0 kW/m</a:t>
            </a:r>
            <a:r>
              <a:rPr lang="en-GB" baseline="30000" dirty="0" smtClean="0"/>
              <a:t>3</a:t>
            </a:r>
            <a:r>
              <a:rPr lang="en-GB" dirty="0" smtClean="0"/>
              <a:t>) =</a:t>
            </a:r>
            <a:br>
              <a:rPr lang="en-GB" dirty="0" smtClean="0"/>
            </a:br>
            <a:r>
              <a:rPr lang="en-GB" dirty="0" smtClean="0"/>
              <a:t> total 800 m</a:t>
            </a:r>
            <a:r>
              <a:rPr lang="en-GB" baseline="30000" dirty="0" smtClean="0"/>
              <a:t>3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Ideal requested UA gallery for amplifiers and services is about 1000 m</a:t>
            </a:r>
            <a:r>
              <a:rPr lang="en-GB" baseline="30000" dirty="0" smtClean="0">
                <a:solidFill>
                  <a:srgbClr val="00B050"/>
                </a:solidFill>
              </a:rPr>
              <a:t>3</a:t>
            </a:r>
          </a:p>
          <a:p>
            <a:pPr marL="0" indent="0">
              <a:buFont typeface="Arial"/>
              <a:buNone/>
            </a:pPr>
            <a:endParaRPr lang="en-GB" baseline="30000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Allocated UA volume for amplifiers </a:t>
            </a:r>
            <a:r>
              <a:rPr lang="en-GB" u="sng" dirty="0" smtClean="0">
                <a:solidFill>
                  <a:srgbClr val="FF0000"/>
                </a:solidFill>
              </a:rPr>
              <a:t>and</a:t>
            </a:r>
            <a:r>
              <a:rPr lang="en-GB" dirty="0" smtClean="0">
                <a:solidFill>
                  <a:srgbClr val="FF0000"/>
                </a:solidFill>
              </a:rPr>
              <a:t> services is R3 x 25 =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550 m</a:t>
            </a:r>
            <a:r>
              <a:rPr lang="en-GB" b="1" baseline="30000" dirty="0" smtClean="0">
                <a:solidFill>
                  <a:srgbClr val="FF0000"/>
                </a:solidFill>
              </a:rPr>
              <a:t>3 </a:t>
            </a:r>
            <a:r>
              <a:rPr lang="en-GB" b="1" i="1" u="sng" dirty="0" smtClean="0">
                <a:solidFill>
                  <a:srgbClr val="FF0000"/>
                </a:solidFill>
              </a:rPr>
              <a:t>(Cannot be reduced)</a:t>
            </a:r>
            <a:endParaRPr lang="en-GB" b="1" i="1" u="sng" dirty="0">
              <a:solidFill>
                <a:srgbClr val="FF0000"/>
              </a:solidFill>
            </a:endParaRPr>
          </a:p>
        </p:txBody>
      </p:sp>
      <p:pic>
        <p:nvPicPr>
          <p:cNvPr id="19" name="Picture 2" descr="http://www.synchrotron-soleil.fr/images/File/soleil/ToutesActualites/Actualites/2005/jan/rf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6902" y="921499"/>
            <a:ext cx="2880000" cy="1914251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793049" y="495072"/>
            <a:ext cx="1874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Soleil 4 x 45 kW unit</a:t>
            </a:r>
          </a:p>
          <a:p>
            <a:r>
              <a:rPr lang="en-GB" sz="1200" dirty="0" smtClean="0"/>
              <a:t>Tower density = 0.8 kW/m</a:t>
            </a:r>
            <a:r>
              <a:rPr lang="en-GB" sz="1200" baseline="30000" dirty="0" smtClean="0"/>
              <a:t>3</a:t>
            </a:r>
            <a:endParaRPr lang="en-GB" sz="1200" baseline="300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896" y="718922"/>
            <a:ext cx="951144" cy="475630"/>
          </a:xfrm>
          <a:prstGeom prst="rect">
            <a:avLst/>
          </a:prstGeom>
        </p:spPr>
      </p:pic>
      <p:pic>
        <p:nvPicPr>
          <p:cNvPr id="22" name="Content Placeholder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032" y="3921315"/>
            <a:ext cx="2880000" cy="1920000"/>
          </a:xfrm>
          <a:prstGeom prst="roundRect">
            <a:avLst>
              <a:gd name="adj" fmla="val 9413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6285921" y="3349884"/>
            <a:ext cx="2490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CERN SPS 4 x 500 kW unit</a:t>
            </a:r>
          </a:p>
          <a:p>
            <a:r>
              <a:rPr lang="en-GB" sz="1200" dirty="0" smtClean="0"/>
              <a:t>One transmitter density = 1.1 kW/m</a:t>
            </a:r>
            <a:r>
              <a:rPr lang="en-GB" sz="1200" baseline="30000" dirty="0" smtClean="0"/>
              <a:t>3</a:t>
            </a:r>
            <a:endParaRPr lang="en-GB" sz="1200" baseline="30000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2361695"/>
            <a:ext cx="4157189" cy="575285"/>
          </a:xfrm>
          <a:prstGeom prst="roundRect">
            <a:avLst/>
          </a:prstGeom>
          <a:gradFill>
            <a:gsLst>
              <a:gs pos="0">
                <a:schemeClr val="accent2">
                  <a:tint val="100000"/>
                  <a:shade val="100000"/>
                  <a:satMod val="130000"/>
                  <a:alpha val="10000"/>
                </a:schemeClr>
              </a:gs>
              <a:gs pos="100000">
                <a:schemeClr val="accent2">
                  <a:tint val="50000"/>
                  <a:shade val="100000"/>
                  <a:satMod val="350000"/>
                  <a:alpha val="10000"/>
                </a:schemeClr>
              </a:gs>
            </a:gsLst>
          </a:gra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 rot="6346500">
            <a:off x="4866338" y="2557542"/>
            <a:ext cx="484632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78501" y="6008333"/>
            <a:ext cx="3987115" cy="279225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Previously wrongly calculated 850 m3 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029457" y="5783126"/>
            <a:ext cx="115057" cy="2252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31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5"/>
          <p:cNvSpPr>
            <a:spLocks noGrp="1"/>
          </p:cNvSpPr>
          <p:nvPr>
            <p:ph sz="half" idx="2"/>
          </p:nvPr>
        </p:nvSpPr>
        <p:spPr>
          <a:xfrm>
            <a:off x="4648200" y="3226285"/>
            <a:ext cx="4038600" cy="2980735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Current proposal</a:t>
            </a:r>
          </a:p>
          <a:p>
            <a:pPr lvl="1"/>
            <a:r>
              <a:rPr lang="en-GB" dirty="0" smtClean="0"/>
              <a:t>R3 m x 25 m </a:t>
            </a:r>
            <a:r>
              <a:rPr lang="en-GB" b="1" i="1" u="sng" dirty="0" smtClean="0">
                <a:solidFill>
                  <a:srgbClr val="FF0000"/>
                </a:solidFill>
              </a:rPr>
              <a:t>= 553 m</a:t>
            </a:r>
            <a:r>
              <a:rPr lang="en-GB" b="1" i="1" u="sng" baseline="30000" dirty="0" smtClean="0">
                <a:solidFill>
                  <a:srgbClr val="FF0000"/>
                </a:solidFill>
              </a:rPr>
              <a:t>3</a:t>
            </a:r>
            <a:endParaRPr lang="en-GB" b="1" i="1" u="sng" baseline="30000" dirty="0">
              <a:solidFill>
                <a:srgbClr val="FF0000"/>
              </a:solidFill>
            </a:endParaRPr>
          </a:p>
          <a:p>
            <a:pPr lvl="2"/>
            <a:r>
              <a:rPr lang="en-GB" dirty="0" smtClean="0"/>
              <a:t>[R</a:t>
            </a:r>
            <a:r>
              <a:rPr lang="en-GB" baseline="30000" dirty="0" smtClean="0"/>
              <a:t>2</a:t>
            </a:r>
            <a:r>
              <a:rPr lang="en-GB" dirty="0" smtClean="0"/>
              <a:t>(Pi[1-</a:t>
            </a:r>
            <a:r>
              <a:rPr lang="el-GR" dirty="0" smtClean="0"/>
              <a:t>α</a:t>
            </a:r>
            <a:r>
              <a:rPr lang="en-GB" dirty="0" smtClean="0"/>
              <a:t>/360]+1/2 sin </a:t>
            </a:r>
            <a:r>
              <a:rPr lang="el-GR" dirty="0" smtClean="0"/>
              <a:t>α</a:t>
            </a:r>
            <a:r>
              <a:rPr lang="en-GB" dirty="0" smtClean="0"/>
              <a:t>)] avec </a:t>
            </a:r>
            <a:r>
              <a:rPr lang="en-GB" dirty="0" err="1" smtClean="0"/>
              <a:t>ici</a:t>
            </a:r>
            <a:r>
              <a:rPr lang="en-GB" dirty="0" smtClean="0"/>
              <a:t> </a:t>
            </a:r>
            <a:r>
              <a:rPr lang="el-GR" dirty="0" smtClean="0"/>
              <a:t>α</a:t>
            </a:r>
            <a:r>
              <a:rPr lang="en-GB" dirty="0" smtClean="0"/>
              <a:t> = 125 </a:t>
            </a:r>
            <a:r>
              <a:rPr lang="en-GB" dirty="0" err="1" smtClean="0"/>
              <a:t>degrés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Already </a:t>
            </a:r>
            <a:r>
              <a:rPr lang="en-GB" b="1" i="1" u="sng" dirty="0" smtClean="0">
                <a:solidFill>
                  <a:srgbClr val="FF0000"/>
                </a:solidFill>
              </a:rPr>
              <a:t>compressed by 50 % </a:t>
            </a:r>
            <a:r>
              <a:rPr lang="en-GB" dirty="0" smtClean="0"/>
              <a:t>compared to any other power stations (with same frequency and same power level per unit) with a </a:t>
            </a:r>
            <a:r>
              <a:rPr lang="en-GB" b="1" i="1" u="sng" dirty="0" smtClean="0">
                <a:solidFill>
                  <a:srgbClr val="FF0000"/>
                </a:solidFill>
              </a:rPr>
              <a:t>unfavourable shape </a:t>
            </a:r>
            <a:r>
              <a:rPr lang="en-GB" dirty="0" smtClean="0"/>
              <a:t>(tubular </a:t>
            </a:r>
            <a:r>
              <a:rPr lang="en-GB" dirty="0"/>
              <a:t>gallery instead of </a:t>
            </a:r>
            <a:r>
              <a:rPr lang="en-GB" dirty="0" smtClean="0"/>
              <a:t>parallelepiped gallery)</a:t>
            </a:r>
          </a:p>
          <a:p>
            <a:endParaRPr lang="en-GB" b="1" i="1" u="sng" dirty="0" smtClean="0">
              <a:solidFill>
                <a:srgbClr val="FF0000"/>
              </a:solidFill>
            </a:endParaRPr>
          </a:p>
          <a:p>
            <a:r>
              <a:rPr lang="en-GB" b="1" i="1" u="sng" dirty="0" smtClean="0">
                <a:solidFill>
                  <a:srgbClr val="FF0000"/>
                </a:solidFill>
              </a:rPr>
              <a:t>Already too much squeezed !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Trying to squeeze it even more would prevent the possibility of (promising) SSPA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5774655" y="3304534"/>
            <a:ext cx="951471" cy="568411"/>
          </a:xfrm>
          <a:prstGeom prst="ellipse">
            <a:avLst/>
          </a:prstGeom>
          <a:solidFill>
            <a:schemeClr val="l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RF power density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 dirty="0"/>
          </a:p>
        </p:txBody>
      </p:sp>
      <p:sp>
        <p:nvSpPr>
          <p:cNvPr id="9" name="Cube 8"/>
          <p:cNvSpPr/>
          <p:nvPr/>
        </p:nvSpPr>
        <p:spPr>
          <a:xfrm>
            <a:off x="1387516" y="1168734"/>
            <a:ext cx="2106583" cy="1794601"/>
          </a:xfrm>
          <a:prstGeom prst="cube">
            <a:avLst>
              <a:gd name="adj" fmla="val 5071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Ideal Gallery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6"/>
          <a:stretch/>
        </p:blipFill>
        <p:spPr>
          <a:xfrm>
            <a:off x="3997361" y="862632"/>
            <a:ext cx="3094639" cy="2111517"/>
          </a:xfrm>
          <a:prstGeom prst="rect">
            <a:avLst/>
          </a:prstGeom>
        </p:spPr>
      </p:pic>
      <p:graphicFrame>
        <p:nvGraphicFramePr>
          <p:cNvPr id="27" name="Content Placeholder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3166776"/>
              </p:ext>
            </p:extLst>
          </p:nvPr>
        </p:nvGraphicFramePr>
        <p:xfrm>
          <a:off x="457200" y="3235842"/>
          <a:ext cx="3564000" cy="267208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260000"/>
                <a:gridCol w="1152000"/>
                <a:gridCol w="115200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GB" dirty="0" smtClean="0"/>
                        <a:t>Ideal volume for 8</a:t>
                      </a:r>
                      <a:r>
                        <a:rPr lang="en-GB" baseline="0" dirty="0" smtClean="0"/>
                        <a:t> x 1</a:t>
                      </a:r>
                      <a:r>
                        <a:rPr lang="en-GB" dirty="0" smtClean="0"/>
                        <a:t>00 kW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Technology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100 kW Amplifiers + lines</a:t>
                      </a:r>
                    </a:p>
                    <a:p>
                      <a:pPr algn="r"/>
                      <a:r>
                        <a:rPr lang="en-GB" dirty="0" smtClean="0"/>
                        <a:t>kW/m</a:t>
                      </a:r>
                      <a:r>
                        <a:rPr lang="en-GB" baseline="30000" dirty="0" smtClean="0"/>
                        <a:t>3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aseline="0" dirty="0" smtClean="0"/>
                        <a:t>Total</a:t>
                      </a:r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</a:t>
                      </a:r>
                      <a:r>
                        <a:rPr lang="en-GB" baseline="30000" dirty="0" smtClean="0"/>
                        <a:t>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SSPA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1150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IOT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Tetrode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1000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699" t="283" r="38572" b="19072"/>
          <a:stretch/>
        </p:blipFill>
        <p:spPr>
          <a:xfrm>
            <a:off x="7241059" y="640448"/>
            <a:ext cx="1581177" cy="2420367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3223054" y="4571881"/>
            <a:ext cx="951471" cy="1597733"/>
          </a:xfrm>
          <a:prstGeom prst="ellipse">
            <a:avLst/>
          </a:prstGeom>
          <a:solidFill>
            <a:schemeClr val="l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>
            <a:stCxn id="29" idx="3"/>
            <a:endCxn id="30" idx="7"/>
          </p:cNvCxnSpPr>
          <p:nvPr/>
        </p:nvCxnSpPr>
        <p:spPr>
          <a:xfrm flipH="1">
            <a:off x="4035185" y="3789703"/>
            <a:ext cx="1878810" cy="10161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0" idx="6"/>
          </p:cNvCxnSpPr>
          <p:nvPr/>
        </p:nvCxnSpPr>
        <p:spPr>
          <a:xfrm>
            <a:off x="4174525" y="5370748"/>
            <a:ext cx="473675" cy="1947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216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Services requirements per IP side	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eric.montesinos@cern.ch</a:t>
            </a:r>
            <a:endParaRPr lang="en-GB" dirty="0"/>
          </a:p>
        </p:txBody>
      </p:sp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2660298"/>
              </p:ext>
            </p:extLst>
          </p:nvPr>
        </p:nvGraphicFramePr>
        <p:xfrm>
          <a:off x="468000" y="1346219"/>
          <a:ext cx="8208000" cy="4151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80000"/>
                <a:gridCol w="1080000"/>
                <a:gridCol w="720000"/>
                <a:gridCol w="2088000"/>
                <a:gridCol w="1080000"/>
                <a:gridCol w="1080000"/>
                <a:gridCol w="1080000"/>
              </a:tblGrid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Equipment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Location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Qty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Electricity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Water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Air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Handling</a:t>
                      </a:r>
                      <a:endParaRPr lang="fr-CH" sz="1000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HVPS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Surface</a:t>
                      </a:r>
                    </a:p>
                    <a:p>
                      <a:pPr algn="l"/>
                      <a:r>
                        <a:rPr lang="fr-CH" sz="1000" dirty="0" smtClean="0"/>
                        <a:t>(or UA ?)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1</a:t>
                      </a:r>
                    </a:p>
                    <a:p>
                      <a:pPr algn="ctr"/>
                      <a:r>
                        <a:rPr lang="fr-CH" sz="1000" dirty="0" smtClean="0"/>
                        <a:t>(or 8)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2 MVA in</a:t>
                      </a:r>
                      <a:r>
                        <a:rPr lang="fr-CH" sz="1000" baseline="0" dirty="0" smtClean="0"/>
                        <a:t> case of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IOTs</a:t>
                      </a:r>
                      <a:r>
                        <a:rPr lang="fr-CH" sz="1000" dirty="0" smtClean="0"/>
                        <a:t> (800 kW)</a:t>
                      </a:r>
                    </a:p>
                    <a:p>
                      <a:pPr algn="ctr"/>
                      <a:r>
                        <a:rPr lang="fr-CH" sz="1000" dirty="0" smtClean="0"/>
                        <a:t>1 MVA in</a:t>
                      </a:r>
                      <a:r>
                        <a:rPr lang="fr-CH" sz="1000" baseline="0" dirty="0" smtClean="0"/>
                        <a:t> case of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Tetrodes</a:t>
                      </a:r>
                      <a:r>
                        <a:rPr lang="fr-CH" sz="1000" dirty="0" smtClean="0"/>
                        <a:t> (400 kW)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TE-EPC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b="0" i="0" u="none" dirty="0" smtClean="0">
                          <a:solidFill>
                            <a:schemeClr val="tx1"/>
                          </a:solidFill>
                        </a:rPr>
                        <a:t>TE-EPC</a:t>
                      </a:r>
                      <a:endParaRPr lang="fr-CH" sz="1000" b="0" i="0" u="non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SSPA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UR and UW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16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64 KVA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30</a:t>
                      </a:r>
                      <a:r>
                        <a:rPr lang="fr-CH" sz="1000" baseline="0" dirty="0" smtClean="0"/>
                        <a:t>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5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PLC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UR and UW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4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230 V</a:t>
                      </a:r>
                      <a:r>
                        <a:rPr lang="fr-CH" sz="1000" baseline="0" dirty="0" smtClean="0"/>
                        <a:t> – 6 KVA (UPS)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6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LLRF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UR and UW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230 V – 12 KVA (UPS)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12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Faraday Cage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UR and UW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1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Lights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T° and </a:t>
                      </a:r>
                      <a:r>
                        <a:rPr lang="fr-CH" sz="1000" dirty="0" err="1" smtClean="0"/>
                        <a:t>humidity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LVPS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UA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64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400 V – 16 KVA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16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 smtClean="0"/>
                        <a:t>Amplifiers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UA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800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b="1" i="1" u="sng" dirty="0" smtClean="0">
                          <a:solidFill>
                            <a:srgbClr val="FF0000"/>
                          </a:solidFill>
                        </a:rPr>
                        <a:t>80 kW</a:t>
                      </a:r>
                      <a:endParaRPr lang="fr-CH" sz="1600" b="1" i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 smtClean="0"/>
                        <a:t>Combiners</a:t>
                      </a:r>
                      <a:endParaRPr lang="fr-CH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UA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 smtClean="0"/>
                        <a:t>Circulators</a:t>
                      </a:r>
                      <a:endParaRPr lang="fr-CH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UA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 smtClean="0"/>
                        <a:t>Loads</a:t>
                      </a:r>
                      <a:endParaRPr lang="fr-CH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UA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(800</a:t>
                      </a:r>
                      <a:r>
                        <a:rPr lang="fr-CH" sz="1000" baseline="0" dirty="0" smtClean="0"/>
                        <a:t> kW)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WG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UA</a:t>
                      </a:r>
                      <a:r>
                        <a:rPr lang="fr-CH" sz="1000" baseline="0" dirty="0" smtClean="0"/>
                        <a:t> &amp; ring</a:t>
                      </a:r>
                      <a:endParaRPr lang="fr-CH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 smtClean="0"/>
                        <a:t>Blowers</a:t>
                      </a:r>
                      <a:endParaRPr lang="fr-CH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UA &amp; 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400</a:t>
                      </a:r>
                      <a:r>
                        <a:rPr lang="fr-CH" sz="1000" baseline="0" dirty="0" smtClean="0"/>
                        <a:t> V – 25 KVA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25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FPC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smtClean="0"/>
                        <a:t>400 V – 8 KVA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 kW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-</a:t>
                      </a:r>
                      <a:endParaRPr lang="fr-CH" sz="1000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fr-CH" sz="1000" dirty="0" err="1" smtClean="0"/>
                        <a:t>Cavities</a:t>
                      </a:r>
                      <a:endParaRPr lang="fr-CH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dirty="0" smtClean="0"/>
                        <a:t>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smtClean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tbd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tbd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tbd</a:t>
                      </a:r>
                      <a:endParaRPr lang="fr-CH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 smtClean="0"/>
                        <a:t>Yes</a:t>
                      </a:r>
                      <a:endParaRPr lang="fr-CH" sz="1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582804" y="5621554"/>
            <a:ext cx="506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 data extracted from the Conceptual Specification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567819" y="3312317"/>
            <a:ext cx="951471" cy="551182"/>
          </a:xfrm>
          <a:prstGeom prst="ellipse">
            <a:avLst/>
          </a:prstGeom>
          <a:solidFill>
            <a:schemeClr val="l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Down Arrow 7"/>
          <p:cNvSpPr/>
          <p:nvPr/>
        </p:nvSpPr>
        <p:spPr>
          <a:xfrm rot="15226378">
            <a:off x="5873552" y="3374295"/>
            <a:ext cx="484632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43142" y="3497100"/>
            <a:ext cx="2054063" cy="91440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Initially 50 kW,</a:t>
            </a:r>
          </a:p>
          <a:p>
            <a:r>
              <a:rPr lang="en-GB" dirty="0"/>
              <a:t>Corrected to</a:t>
            </a:r>
          </a:p>
          <a:p>
            <a:r>
              <a:rPr lang="en-GB" dirty="0"/>
              <a:t>MINIMUM 80 kW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79983" y="2177318"/>
            <a:ext cx="3580379" cy="91440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No change with HVPS on surface</a:t>
            </a:r>
          </a:p>
          <a:p>
            <a:r>
              <a:rPr lang="en-GB" dirty="0"/>
              <a:t>As with HVPS in the gallery all HVPS losses would be in water</a:t>
            </a:r>
          </a:p>
        </p:txBody>
      </p:sp>
      <p:sp>
        <p:nvSpPr>
          <p:cNvPr id="15" name="Down Arrow 14"/>
          <p:cNvSpPr/>
          <p:nvPr/>
        </p:nvSpPr>
        <p:spPr>
          <a:xfrm rot="15226378">
            <a:off x="6151007" y="1652099"/>
            <a:ext cx="484632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56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8e5382c8d412a108b744ba7d84665f1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34370F-6C2B-4399-9917-F5881A0789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2153</TotalTime>
  <Words>419</Words>
  <Application>Microsoft Office PowerPoint</Application>
  <PresentationFormat>On-screen Show (4:3)</PresentationFormat>
  <Paragraphs>166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HiLumiLHC_PresentationTemplate</vt:lpstr>
      <vt:lpstr>Visio</vt:lpstr>
      <vt:lpstr>WP4 RF equipment volume needs</vt:lpstr>
      <vt:lpstr>RF System Bloc Diagram per IP side</vt:lpstr>
      <vt:lpstr>RF power density</vt:lpstr>
      <vt:lpstr>RF power density</vt:lpstr>
      <vt:lpstr>Services requirements per IP side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Eric Montesinos</cp:lastModifiedBy>
  <cp:revision>106</cp:revision>
  <cp:lastPrinted>2015-09-23T09:05:49Z</cp:lastPrinted>
  <dcterms:created xsi:type="dcterms:W3CDTF">2011-12-13T14:40:13Z</dcterms:created>
  <dcterms:modified xsi:type="dcterms:W3CDTF">2015-12-15T15:38:38Z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