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92" r:id="rId2"/>
    <p:sldId id="293" r:id="rId3"/>
    <p:sldId id="300" r:id="rId4"/>
    <p:sldId id="301" r:id="rId5"/>
    <p:sldId id="302" r:id="rId6"/>
    <p:sldId id="303" r:id="rId7"/>
    <p:sldId id="304" r:id="rId8"/>
    <p:sldId id="305" r:id="rId9"/>
    <p:sldId id="306" r:id="rId10"/>
    <p:sldId id="307" r:id="rId11"/>
    <p:sldId id="29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86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526" autoAdjust="0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-3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91B6E-903A-8947-9CF3-557C4698066E}" type="datetimeFigureOut">
              <a:rPr lang="en-US" smtClean="0"/>
              <a:t>16/12/15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E4005C-1C7D-9F44-A055-81645D0BF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5656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7ECBB7-5CA3-4DD9-A500-67C0AC4D3B4F}" type="datetimeFigureOut">
              <a:rPr lang="en-GB" smtClean="0"/>
              <a:t>16/12/15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D46102-C00C-4F74-B198-5DC566C8DE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1977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09/11/15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Battistin - TS Commissioning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1203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09/11/15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Battistin - TS Commissioning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09/11/15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Battistin - TS Commissioning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09/11/15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Battistin - TS Commissioning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tIns="32653" bIns="32653"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 lIns="65306" tIns="32653" rIns="65306" bIns="32653"/>
          <a:lstStyle>
            <a:lvl1pPr marL="0" indent="0" algn="ctr">
              <a:buNone/>
              <a:defRPr sz="2400"/>
            </a:lvl1pPr>
            <a:lvl2pPr marL="457145" indent="0" algn="ctr">
              <a:buNone/>
              <a:defRPr sz="2000"/>
            </a:lvl2pPr>
            <a:lvl3pPr marL="914290" indent="0" algn="ctr">
              <a:buNone/>
              <a:defRPr sz="1800"/>
            </a:lvl3pPr>
            <a:lvl4pPr marL="1371435" indent="0" algn="ctr">
              <a:buNone/>
              <a:defRPr sz="1600"/>
            </a:lvl4pPr>
            <a:lvl5pPr marL="1828581" indent="0" algn="ctr">
              <a:buNone/>
              <a:defRPr sz="1600"/>
            </a:lvl5pPr>
            <a:lvl6pPr marL="2285726" indent="0" algn="ctr">
              <a:buNone/>
              <a:defRPr sz="1600"/>
            </a:lvl6pPr>
            <a:lvl7pPr marL="2742871" indent="0" algn="ctr">
              <a:buNone/>
              <a:defRPr sz="1600"/>
            </a:lvl7pPr>
            <a:lvl8pPr marL="3200016" indent="0" algn="ctr">
              <a:buNone/>
              <a:defRPr sz="1600"/>
            </a:lvl8pPr>
            <a:lvl9pPr marL="3657161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285F6-C97D-4780-9F91-AFFF6D817423}" type="datetimeFigureOut">
              <a:rPr lang="fr-CH" smtClean="0"/>
              <a:t>17/12/15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6889D-AA0C-455F-9A74-5934BA0F8183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06280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fr-CH" smtClean="0"/>
              <a:t>09/11/15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M. Battistin - TS Commissioning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203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  <p:sldLayoutId id="2147483686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package" Target="../embeddings/Microsoft_Word_Document2.docx"/><Relationship Id="rId5" Type="http://schemas.openxmlformats.org/officeDocument/2006/relationships/image" Target="../media/image10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550736"/>
            <a:ext cx="8265984" cy="2396917"/>
          </a:xfrm>
        </p:spPr>
        <p:txBody>
          <a:bodyPr/>
          <a:lstStyle/>
          <a:p>
            <a:r>
              <a:rPr lang="en-US" dirty="0" smtClean="0"/>
              <a:t>HL-LHC</a:t>
            </a:r>
            <a:br>
              <a:rPr lang="en-US" dirty="0" smtClean="0"/>
            </a:br>
            <a:r>
              <a:rPr lang="en-US" sz="2000" dirty="0" smtClean="0"/>
              <a:t>CERN 17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Dec </a:t>
            </a:r>
            <a:r>
              <a:rPr lang="en-US" sz="2000" dirty="0" smtClean="0"/>
              <a:t>2015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Tunnel heat transfer estimate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M. Battistin, </a:t>
            </a:r>
            <a:r>
              <a:rPr lang="fr-CH" sz="1800" dirty="0" smtClean="0"/>
              <a:t>M. Gomez, P. Pepinster, F. Borralho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97691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09/11/15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Battistin - TS Commissioning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5721" y="1180740"/>
            <a:ext cx="7901031" cy="372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fr-CH" sz="2400" dirty="0" smtClean="0"/>
              <a:t>The heat transfer between HL-LHC structure and the ground is mainly dominated by the natural convection and radiation</a:t>
            </a: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fr-CH" sz="2400" dirty="0" smtClean="0"/>
              <a:t>Considering a tunnel air temperature of 25°C</a:t>
            </a:r>
            <a:r>
              <a:rPr lang="is-IS" sz="2400" dirty="0" smtClean="0"/>
              <a:t>…</a:t>
            </a: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is-IS" sz="2400" dirty="0" smtClean="0"/>
              <a:t>...the expected heat load is around </a:t>
            </a:r>
            <a:r>
              <a:rPr lang="is-IS" sz="2400" b="1" u="sng" dirty="0" smtClean="0">
                <a:solidFill>
                  <a:srgbClr val="FF0000"/>
                </a:solidFill>
              </a:rPr>
              <a:t>150 kW</a:t>
            </a:r>
            <a:endParaRPr lang="en-US" sz="24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907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32398" y="4214813"/>
            <a:ext cx="8499842" cy="1609725"/>
          </a:xfrm>
        </p:spPr>
        <p:txBody>
          <a:bodyPr/>
          <a:lstStyle/>
          <a:p>
            <a:r>
              <a:rPr lang="fr-CH" dirty="0" smtClean="0"/>
              <a:t>Any question?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277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Surface </a:t>
            </a:r>
            <a:r>
              <a:rPr lang="en-US" dirty="0" smtClean="0"/>
              <a:t>measurement</a:t>
            </a:r>
            <a:endParaRPr lang="en-US" dirty="0"/>
          </a:p>
          <a:p>
            <a:r>
              <a:rPr lang="en-US" dirty="0" smtClean="0"/>
              <a:t>Heat transfer problem</a:t>
            </a:r>
            <a:endParaRPr lang="en-US" dirty="0" smtClean="0"/>
          </a:p>
          <a:p>
            <a:r>
              <a:rPr lang="en-US" dirty="0" smtClean="0"/>
              <a:t>Convective heat transfer estimate</a:t>
            </a:r>
            <a:endParaRPr lang="en-US" dirty="0" smtClean="0"/>
          </a:p>
          <a:p>
            <a:r>
              <a:rPr lang="en-US" dirty="0" smtClean="0"/>
              <a:t>Radiation heat </a:t>
            </a:r>
            <a:r>
              <a:rPr lang="en-US" dirty="0"/>
              <a:t>transfer </a:t>
            </a:r>
            <a:r>
              <a:rPr lang="en-US" dirty="0" smtClean="0"/>
              <a:t>estimate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09/11/15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Battistin - TS Commissioning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326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99" y="142680"/>
            <a:ext cx="9024263" cy="6354162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7122359" y="5367950"/>
            <a:ext cx="182297" cy="1088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050738" y="5186582"/>
            <a:ext cx="915436" cy="435276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square" lIns="65306" tIns="32653" rIns="65306" bIns="32653" rtlCol="0">
            <a:spAutoFit/>
          </a:bodyPr>
          <a:lstStyle/>
          <a:p>
            <a:r>
              <a:rPr lang="fr-CH" sz="600" dirty="0">
                <a:solidFill>
                  <a:srgbClr val="FF0000"/>
                </a:solidFill>
              </a:rPr>
              <a:t>UL17:</a:t>
            </a:r>
          </a:p>
          <a:p>
            <a:r>
              <a:rPr lang="fr-CH" sz="600" dirty="0">
                <a:solidFill>
                  <a:srgbClr val="FF0000"/>
                </a:solidFill>
              </a:rPr>
              <a:t>SS= 153m2</a:t>
            </a:r>
            <a:r>
              <a:rPr lang="fr-CH" sz="600" dirty="0">
                <a:solidFill>
                  <a:srgbClr val="FF0000"/>
                </a:solidFill>
              </a:rPr>
              <a:t/>
            </a:r>
            <a:br>
              <a:rPr lang="fr-CH" sz="600" dirty="0">
                <a:solidFill>
                  <a:srgbClr val="FF0000"/>
                </a:solidFill>
              </a:rPr>
            </a:br>
            <a:r>
              <a:rPr lang="fr-CH" sz="600" dirty="0" err="1">
                <a:solidFill>
                  <a:srgbClr val="FF0000"/>
                </a:solidFill>
              </a:rPr>
              <a:t>S.parois</a:t>
            </a:r>
            <a:r>
              <a:rPr lang="fr-CH" sz="600" dirty="0">
                <a:solidFill>
                  <a:srgbClr val="FF0000"/>
                </a:solidFill>
              </a:rPr>
              <a:t>= </a:t>
            </a:r>
            <a:r>
              <a:rPr lang="fr-CH" sz="600" dirty="0">
                <a:solidFill>
                  <a:srgbClr val="FF0000"/>
                </a:solidFill>
              </a:rPr>
              <a:t>410m2</a:t>
            </a:r>
            <a:br>
              <a:rPr lang="fr-CH" sz="600" dirty="0">
                <a:solidFill>
                  <a:srgbClr val="FF0000"/>
                </a:solidFill>
              </a:rPr>
            </a:br>
            <a:r>
              <a:rPr lang="fr-CH" sz="600" dirty="0">
                <a:solidFill>
                  <a:srgbClr val="FF0000"/>
                </a:solidFill>
              </a:rPr>
              <a:t>Vol=408m3</a:t>
            </a:r>
            <a:endParaRPr lang="fr-CH" sz="600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>
            <a:stCxn id="11" idx="3"/>
          </p:cNvCxnSpPr>
          <p:nvPr/>
        </p:nvCxnSpPr>
        <p:spPr>
          <a:xfrm>
            <a:off x="5966174" y="5404220"/>
            <a:ext cx="134728" cy="1045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960377" y="5186582"/>
            <a:ext cx="859840" cy="435276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square" lIns="65306" tIns="32653" rIns="65306" bIns="32653" rtlCol="0">
            <a:spAutoFit/>
          </a:bodyPr>
          <a:lstStyle/>
          <a:p>
            <a:r>
              <a:rPr lang="fr-CH" sz="600" dirty="0">
                <a:solidFill>
                  <a:srgbClr val="FF0000"/>
                </a:solidFill>
              </a:rPr>
              <a:t>UL13:</a:t>
            </a:r>
          </a:p>
          <a:p>
            <a:r>
              <a:rPr lang="fr-CH" sz="600" dirty="0">
                <a:solidFill>
                  <a:srgbClr val="FF0000"/>
                </a:solidFill>
              </a:rPr>
              <a:t>SS= 153m2</a:t>
            </a:r>
            <a:r>
              <a:rPr lang="fr-CH" sz="600" dirty="0">
                <a:solidFill>
                  <a:srgbClr val="FF0000"/>
                </a:solidFill>
              </a:rPr>
              <a:t/>
            </a:r>
            <a:br>
              <a:rPr lang="fr-CH" sz="600" dirty="0">
                <a:solidFill>
                  <a:srgbClr val="FF0000"/>
                </a:solidFill>
              </a:rPr>
            </a:br>
            <a:r>
              <a:rPr lang="fr-CH" sz="600" dirty="0" err="1">
                <a:solidFill>
                  <a:srgbClr val="FF0000"/>
                </a:solidFill>
              </a:rPr>
              <a:t>S.parois</a:t>
            </a:r>
            <a:r>
              <a:rPr lang="fr-CH" sz="600" dirty="0">
                <a:solidFill>
                  <a:srgbClr val="FF0000"/>
                </a:solidFill>
              </a:rPr>
              <a:t>= </a:t>
            </a:r>
            <a:r>
              <a:rPr lang="fr-CH" sz="600" dirty="0">
                <a:solidFill>
                  <a:srgbClr val="FF0000"/>
                </a:solidFill>
              </a:rPr>
              <a:t>410m2</a:t>
            </a:r>
            <a:br>
              <a:rPr lang="fr-CH" sz="600" dirty="0">
                <a:solidFill>
                  <a:srgbClr val="FF0000"/>
                </a:solidFill>
              </a:rPr>
            </a:br>
            <a:r>
              <a:rPr lang="fr-CH" sz="600" dirty="0">
                <a:solidFill>
                  <a:srgbClr val="FF0000"/>
                </a:solidFill>
              </a:rPr>
              <a:t>Vol=408m3</a:t>
            </a:r>
            <a:endParaRPr lang="fr-CH" sz="600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>
            <a:stCxn id="13" idx="1"/>
          </p:cNvCxnSpPr>
          <p:nvPr/>
        </p:nvCxnSpPr>
        <p:spPr>
          <a:xfrm flipH="1">
            <a:off x="2713881" y="5404220"/>
            <a:ext cx="246496" cy="725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756622" y="5186582"/>
            <a:ext cx="774961" cy="435276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square" lIns="65306" tIns="32653" rIns="65306" bIns="32653" rtlCol="0">
            <a:spAutoFit/>
          </a:bodyPr>
          <a:lstStyle/>
          <a:p>
            <a:r>
              <a:rPr lang="fr-CH" sz="600" dirty="0">
                <a:solidFill>
                  <a:srgbClr val="FF0000"/>
                </a:solidFill>
              </a:rPr>
              <a:t>UA13:</a:t>
            </a:r>
          </a:p>
          <a:p>
            <a:r>
              <a:rPr lang="fr-CH" sz="600" dirty="0">
                <a:solidFill>
                  <a:srgbClr val="FF0000"/>
                </a:solidFill>
              </a:rPr>
              <a:t>SS= 275m2</a:t>
            </a:r>
          </a:p>
          <a:p>
            <a:r>
              <a:rPr lang="fr-CH" sz="600" dirty="0" err="1">
                <a:solidFill>
                  <a:srgbClr val="FF0000"/>
                </a:solidFill>
              </a:rPr>
              <a:t>S.parois</a:t>
            </a:r>
            <a:r>
              <a:rPr lang="fr-CH" sz="600" dirty="0">
                <a:solidFill>
                  <a:srgbClr val="FF0000"/>
                </a:solidFill>
              </a:rPr>
              <a:t>= 632m2</a:t>
            </a:r>
            <a:br>
              <a:rPr lang="fr-CH" sz="600" dirty="0">
                <a:solidFill>
                  <a:srgbClr val="FF0000"/>
                </a:solidFill>
              </a:rPr>
            </a:br>
            <a:r>
              <a:rPr lang="fr-CH" sz="600" dirty="0">
                <a:solidFill>
                  <a:srgbClr val="FF0000"/>
                </a:solidFill>
              </a:rPr>
              <a:t>Vol=1140m3</a:t>
            </a:r>
            <a:endParaRPr lang="fr-CH" sz="600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>
            <a:stCxn id="18" idx="1"/>
          </p:cNvCxnSpPr>
          <p:nvPr/>
        </p:nvCxnSpPr>
        <p:spPr>
          <a:xfrm flipH="1">
            <a:off x="1510126" y="5404220"/>
            <a:ext cx="246496" cy="725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050737" y="5908987"/>
            <a:ext cx="754977" cy="435276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square" lIns="65306" tIns="32653" rIns="65306" bIns="32653" rtlCol="0">
            <a:spAutoFit/>
          </a:bodyPr>
          <a:lstStyle/>
          <a:p>
            <a:r>
              <a:rPr lang="fr-CH" sz="600" dirty="0">
                <a:solidFill>
                  <a:srgbClr val="FF0000"/>
                </a:solidFill>
              </a:rPr>
              <a:t>UR15:</a:t>
            </a:r>
          </a:p>
          <a:p>
            <a:r>
              <a:rPr lang="fr-CH" sz="600" dirty="0">
                <a:solidFill>
                  <a:srgbClr val="FF0000"/>
                </a:solidFill>
              </a:rPr>
              <a:t>SS= </a:t>
            </a:r>
            <a:r>
              <a:rPr lang="fr-CH" sz="600" dirty="0">
                <a:solidFill>
                  <a:srgbClr val="FF0000"/>
                </a:solidFill>
              </a:rPr>
              <a:t>1903m2</a:t>
            </a:r>
            <a:br>
              <a:rPr lang="fr-CH" sz="600" dirty="0">
                <a:solidFill>
                  <a:srgbClr val="FF0000"/>
                </a:solidFill>
              </a:rPr>
            </a:br>
            <a:r>
              <a:rPr lang="fr-CH" sz="600" dirty="0" err="1">
                <a:solidFill>
                  <a:srgbClr val="FF0000"/>
                </a:solidFill>
              </a:rPr>
              <a:t>S.parois</a:t>
            </a:r>
            <a:r>
              <a:rPr lang="fr-CH" sz="600" dirty="0">
                <a:solidFill>
                  <a:srgbClr val="FF0000"/>
                </a:solidFill>
              </a:rPr>
              <a:t>= </a:t>
            </a:r>
            <a:r>
              <a:rPr lang="fr-CH" sz="600" dirty="0">
                <a:solidFill>
                  <a:srgbClr val="FF0000"/>
                </a:solidFill>
              </a:rPr>
              <a:t>4570m2</a:t>
            </a:r>
            <a:br>
              <a:rPr lang="fr-CH" sz="600" dirty="0">
                <a:solidFill>
                  <a:srgbClr val="FF0000"/>
                </a:solidFill>
              </a:rPr>
            </a:br>
            <a:r>
              <a:rPr lang="fr-CH" sz="600" dirty="0">
                <a:solidFill>
                  <a:srgbClr val="FF0000"/>
                </a:solidFill>
              </a:rPr>
              <a:t>Vol=9800m3</a:t>
            </a:r>
            <a:endParaRPr lang="fr-CH" sz="6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>
            <a:stCxn id="20" idx="1"/>
          </p:cNvCxnSpPr>
          <p:nvPr/>
        </p:nvCxnSpPr>
        <p:spPr>
          <a:xfrm flipH="1" flipV="1">
            <a:off x="4868189" y="5753266"/>
            <a:ext cx="182548" cy="3733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200322" y="5862445"/>
            <a:ext cx="809938" cy="435276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square" lIns="65306" tIns="32653" rIns="65306" bIns="32653" rtlCol="0">
            <a:spAutoFit/>
          </a:bodyPr>
          <a:lstStyle/>
          <a:p>
            <a:r>
              <a:rPr lang="fr-CH" sz="600" dirty="0">
                <a:solidFill>
                  <a:srgbClr val="FF0000"/>
                </a:solidFill>
              </a:rPr>
              <a:t>US17:</a:t>
            </a:r>
          </a:p>
          <a:p>
            <a:r>
              <a:rPr lang="fr-CH" sz="600" dirty="0">
                <a:solidFill>
                  <a:srgbClr val="FF0000"/>
                </a:solidFill>
              </a:rPr>
              <a:t>SS= 882m2</a:t>
            </a:r>
          </a:p>
          <a:p>
            <a:r>
              <a:rPr lang="fr-CH" sz="600" dirty="0" err="1">
                <a:solidFill>
                  <a:srgbClr val="FF0000"/>
                </a:solidFill>
              </a:rPr>
              <a:t>S.parois</a:t>
            </a:r>
            <a:r>
              <a:rPr lang="fr-CH" sz="600" dirty="0">
                <a:solidFill>
                  <a:srgbClr val="FF0000"/>
                </a:solidFill>
              </a:rPr>
              <a:t>= </a:t>
            </a:r>
            <a:r>
              <a:rPr lang="fr-CH" sz="600" dirty="0">
                <a:solidFill>
                  <a:srgbClr val="FF0000"/>
                </a:solidFill>
              </a:rPr>
              <a:t>1950m2</a:t>
            </a:r>
            <a:br>
              <a:rPr lang="fr-CH" sz="600" dirty="0">
                <a:solidFill>
                  <a:srgbClr val="FF0000"/>
                </a:solidFill>
              </a:rPr>
            </a:br>
            <a:r>
              <a:rPr lang="fr-CH" sz="600" dirty="0">
                <a:solidFill>
                  <a:srgbClr val="FF0000"/>
                </a:solidFill>
              </a:rPr>
              <a:t>Vol=9900m3</a:t>
            </a:r>
            <a:endParaRPr lang="fr-CH" sz="600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7018557" y="5825806"/>
            <a:ext cx="216738" cy="2180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347397" y="5129118"/>
            <a:ext cx="774961" cy="435276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square" lIns="65306" tIns="32653" rIns="65306" bIns="32653" rtlCol="0">
            <a:spAutoFit/>
          </a:bodyPr>
          <a:lstStyle/>
          <a:p>
            <a:r>
              <a:rPr lang="fr-CH" sz="600" dirty="0">
                <a:solidFill>
                  <a:srgbClr val="FF0000"/>
                </a:solidFill>
              </a:rPr>
              <a:t>UA17:</a:t>
            </a:r>
          </a:p>
          <a:p>
            <a:r>
              <a:rPr lang="fr-CH" sz="600" dirty="0">
                <a:solidFill>
                  <a:srgbClr val="FF0000"/>
                </a:solidFill>
              </a:rPr>
              <a:t>SS= 275m2</a:t>
            </a:r>
          </a:p>
          <a:p>
            <a:r>
              <a:rPr lang="fr-CH" sz="600" dirty="0" err="1">
                <a:solidFill>
                  <a:srgbClr val="FF0000"/>
                </a:solidFill>
              </a:rPr>
              <a:t>S.parois</a:t>
            </a:r>
            <a:r>
              <a:rPr lang="fr-CH" sz="600" dirty="0">
                <a:solidFill>
                  <a:srgbClr val="FF0000"/>
                </a:solidFill>
              </a:rPr>
              <a:t>= 632m2</a:t>
            </a:r>
            <a:br>
              <a:rPr lang="fr-CH" sz="600" dirty="0">
                <a:solidFill>
                  <a:srgbClr val="FF0000"/>
                </a:solidFill>
              </a:rPr>
            </a:br>
            <a:r>
              <a:rPr lang="fr-CH" sz="600" dirty="0">
                <a:solidFill>
                  <a:srgbClr val="FF0000"/>
                </a:solidFill>
              </a:rPr>
              <a:t>Vol=1140m3</a:t>
            </a:r>
            <a:endParaRPr lang="fr-CH" sz="600" dirty="0">
              <a:solidFill>
                <a:srgbClr val="FF0000"/>
              </a:solidFill>
            </a:endParaRPr>
          </a:p>
        </p:txBody>
      </p:sp>
      <p:sp>
        <p:nvSpPr>
          <p:cNvPr id="3" name="Rounded Rectangular Callout 2"/>
          <p:cNvSpPr/>
          <p:nvPr/>
        </p:nvSpPr>
        <p:spPr>
          <a:xfrm>
            <a:off x="1084116" y="3365763"/>
            <a:ext cx="1115090" cy="433626"/>
          </a:xfrm>
          <a:prstGeom prst="wedgeRoundRectCallout">
            <a:avLst>
              <a:gd name="adj1" fmla="val -9722"/>
              <a:gd name="adj2" fmla="val 279370"/>
              <a:gd name="adj3" fmla="val 16667"/>
            </a:avLst>
          </a:prstGeom>
          <a:solidFill>
            <a:schemeClr val="bg1"/>
          </a:soli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632 m</a:t>
            </a:r>
            <a:r>
              <a:rPr lang="en-US" baseline="30000" dirty="0" smtClean="0">
                <a:solidFill>
                  <a:srgbClr val="000090"/>
                </a:solidFill>
              </a:rPr>
              <a:t>2</a:t>
            </a:r>
            <a:endParaRPr lang="en-US" baseline="30000" dirty="0">
              <a:solidFill>
                <a:srgbClr val="000090"/>
              </a:solidFill>
            </a:endParaRPr>
          </a:p>
        </p:txBody>
      </p:sp>
      <p:sp>
        <p:nvSpPr>
          <p:cNvPr id="23" name="Rounded Rectangular Callout 22"/>
          <p:cNvSpPr/>
          <p:nvPr/>
        </p:nvSpPr>
        <p:spPr>
          <a:xfrm>
            <a:off x="2199206" y="2619938"/>
            <a:ext cx="1115090" cy="433626"/>
          </a:xfrm>
          <a:prstGeom prst="wedgeRoundRectCallout">
            <a:avLst>
              <a:gd name="adj1" fmla="val -3240"/>
              <a:gd name="adj2" fmla="val 455561"/>
              <a:gd name="adj3" fmla="val 16667"/>
            </a:avLst>
          </a:prstGeom>
          <a:solidFill>
            <a:schemeClr val="bg1"/>
          </a:soli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410 m</a:t>
            </a:r>
            <a:r>
              <a:rPr lang="en-US" baseline="30000" dirty="0" smtClean="0">
                <a:solidFill>
                  <a:srgbClr val="000090"/>
                </a:solidFill>
              </a:rPr>
              <a:t>2</a:t>
            </a:r>
            <a:endParaRPr lang="en-US" baseline="30000" dirty="0">
              <a:solidFill>
                <a:srgbClr val="000090"/>
              </a:solidFill>
            </a:endParaRPr>
          </a:p>
        </p:txBody>
      </p:sp>
      <p:sp>
        <p:nvSpPr>
          <p:cNvPr id="26" name="Rounded Rectangular Callout 25"/>
          <p:cNvSpPr/>
          <p:nvPr/>
        </p:nvSpPr>
        <p:spPr>
          <a:xfrm>
            <a:off x="6850792" y="3383946"/>
            <a:ext cx="1115090" cy="433626"/>
          </a:xfrm>
          <a:prstGeom prst="wedgeRoundRectCallout">
            <a:avLst>
              <a:gd name="adj1" fmla="val -9722"/>
              <a:gd name="adj2" fmla="val 279370"/>
              <a:gd name="adj3" fmla="val 16667"/>
            </a:avLst>
          </a:prstGeom>
          <a:solidFill>
            <a:schemeClr val="bg1"/>
          </a:soli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632 m</a:t>
            </a:r>
            <a:r>
              <a:rPr lang="en-US" baseline="30000" dirty="0" smtClean="0">
                <a:solidFill>
                  <a:srgbClr val="000090"/>
                </a:solidFill>
              </a:rPr>
              <a:t>2</a:t>
            </a:r>
            <a:endParaRPr lang="en-US" baseline="30000" dirty="0">
              <a:solidFill>
                <a:srgbClr val="000090"/>
              </a:solidFill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5543357" y="2656303"/>
            <a:ext cx="1115090" cy="433626"/>
          </a:xfrm>
          <a:prstGeom prst="wedgeRoundRectCallout">
            <a:avLst>
              <a:gd name="adj1" fmla="val -3240"/>
              <a:gd name="adj2" fmla="val 455561"/>
              <a:gd name="adj3" fmla="val 16667"/>
            </a:avLst>
          </a:prstGeom>
          <a:solidFill>
            <a:schemeClr val="bg1"/>
          </a:soli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410 m</a:t>
            </a:r>
            <a:r>
              <a:rPr lang="en-US" baseline="30000" dirty="0" smtClean="0">
                <a:solidFill>
                  <a:srgbClr val="000090"/>
                </a:solidFill>
              </a:rPr>
              <a:t>2</a:t>
            </a:r>
            <a:endParaRPr lang="en-US" baseline="30000" dirty="0">
              <a:solidFill>
                <a:srgbClr val="000090"/>
              </a:solidFill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3177598" y="3582576"/>
            <a:ext cx="1115090" cy="433626"/>
          </a:xfrm>
          <a:prstGeom prst="wedgeRoundRectCallout">
            <a:avLst>
              <a:gd name="adj1" fmla="val -3240"/>
              <a:gd name="adj2" fmla="val 455561"/>
              <a:gd name="adj3" fmla="val 16667"/>
            </a:avLst>
          </a:prstGeom>
          <a:solidFill>
            <a:schemeClr val="bg1"/>
          </a:soli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4570 m</a:t>
            </a:r>
            <a:r>
              <a:rPr lang="en-US" baseline="30000" dirty="0" smtClean="0">
                <a:solidFill>
                  <a:srgbClr val="000090"/>
                </a:solidFill>
              </a:rPr>
              <a:t>2</a:t>
            </a:r>
            <a:endParaRPr lang="en-US" baseline="30000" dirty="0">
              <a:solidFill>
                <a:srgbClr val="000090"/>
              </a:solidFill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7782510" y="4052567"/>
            <a:ext cx="1115090" cy="433626"/>
          </a:xfrm>
          <a:prstGeom prst="wedgeRoundRectCallout">
            <a:avLst>
              <a:gd name="adj1" fmla="val -68055"/>
              <a:gd name="adj2" fmla="val 324609"/>
              <a:gd name="adj3" fmla="val 16667"/>
            </a:avLst>
          </a:prstGeom>
          <a:solidFill>
            <a:schemeClr val="bg1"/>
          </a:soli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1945 m</a:t>
            </a:r>
            <a:r>
              <a:rPr lang="en-US" baseline="30000" dirty="0" smtClean="0">
                <a:solidFill>
                  <a:srgbClr val="000090"/>
                </a:solidFill>
              </a:rPr>
              <a:t>2</a:t>
            </a:r>
            <a:endParaRPr lang="en-US" baseline="300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286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3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</a:t>
            </a:r>
            <a:r>
              <a:rPr lang="en-US" dirty="0"/>
              <a:t>T</a:t>
            </a:r>
            <a:r>
              <a:rPr lang="en-US" dirty="0" smtClean="0"/>
              <a:t>ransfer </a:t>
            </a:r>
            <a:r>
              <a:rPr lang="en-US" dirty="0"/>
              <a:t>P</a:t>
            </a:r>
            <a:r>
              <a:rPr lang="en-US" dirty="0" smtClean="0"/>
              <a:t>roblem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09/11/15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Battistin - TS Commissioning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4968322" y="2121980"/>
            <a:ext cx="2302455" cy="2454747"/>
            <a:chOff x="3799565" y="2508836"/>
            <a:chExt cx="2302455" cy="2454747"/>
          </a:xfrm>
        </p:grpSpPr>
        <p:grpSp>
          <p:nvGrpSpPr>
            <p:cNvPr id="12" name="Group 11"/>
            <p:cNvGrpSpPr>
              <a:grpSpLocks noChangeAspect="1"/>
            </p:cNvGrpSpPr>
            <p:nvPr/>
          </p:nvGrpSpPr>
          <p:grpSpPr>
            <a:xfrm>
              <a:off x="3799565" y="2508836"/>
              <a:ext cx="2302455" cy="2454747"/>
              <a:chOff x="3169748" y="2849542"/>
              <a:chExt cx="1879134" cy="2095857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3169748" y="2849542"/>
                <a:ext cx="1765560" cy="1765560"/>
              </a:xfrm>
              <a:prstGeom prst="ellipse">
                <a:avLst/>
              </a:prstGeom>
              <a:solidFill>
                <a:schemeClr val="bg1"/>
              </a:solidFill>
              <a:ln w="38100"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3314297" y="4202041"/>
                <a:ext cx="1486787" cy="629790"/>
              </a:xfrm>
              <a:prstGeom prst="rect">
                <a:avLst/>
              </a:prstGeom>
              <a:solidFill>
                <a:schemeClr val="bg1"/>
              </a:solidFill>
              <a:ln w="38100"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3169748" y="4222689"/>
                <a:ext cx="1879134" cy="7227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3995741" y="2735974"/>
              <a:ext cx="1879134" cy="2095857"/>
              <a:chOff x="3169748" y="2849542"/>
              <a:chExt cx="1879134" cy="2095857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3169748" y="2849542"/>
                <a:ext cx="1765560" cy="1765560"/>
              </a:xfrm>
              <a:prstGeom prst="ellipse">
                <a:avLst/>
              </a:prstGeom>
              <a:solidFill>
                <a:schemeClr val="bg1"/>
              </a:solidFill>
              <a:ln w="38100"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3314297" y="4202041"/>
                <a:ext cx="1486787" cy="629790"/>
              </a:xfrm>
              <a:prstGeom prst="rect">
                <a:avLst/>
              </a:prstGeom>
              <a:solidFill>
                <a:schemeClr val="bg1"/>
              </a:solidFill>
              <a:ln w="38100"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169748" y="4222689"/>
                <a:ext cx="1879134" cy="7227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4" name="Freeform 23"/>
          <p:cNvSpPr/>
          <p:nvPr/>
        </p:nvSpPr>
        <p:spPr>
          <a:xfrm>
            <a:off x="1937628" y="2921883"/>
            <a:ext cx="3030694" cy="330452"/>
          </a:xfrm>
          <a:custGeom>
            <a:avLst/>
            <a:gdLst>
              <a:gd name="connsiteX0" fmla="*/ 0 w 3551770"/>
              <a:gd name="connsiteY0" fmla="*/ 340706 h 340776"/>
              <a:gd name="connsiteX1" fmla="*/ 588520 w 3551770"/>
              <a:gd name="connsiteY1" fmla="*/ 0 h 340776"/>
              <a:gd name="connsiteX2" fmla="*/ 991191 w 3551770"/>
              <a:gd name="connsiteY2" fmla="*/ 340706 h 340776"/>
              <a:gd name="connsiteX3" fmla="*/ 1435163 w 3551770"/>
              <a:gd name="connsiteY3" fmla="*/ 30973 h 340776"/>
              <a:gd name="connsiteX4" fmla="*/ 1744910 w 3551770"/>
              <a:gd name="connsiteY4" fmla="*/ 320057 h 340776"/>
              <a:gd name="connsiteX5" fmla="*/ 2085632 w 3551770"/>
              <a:gd name="connsiteY5" fmla="*/ 30973 h 340776"/>
              <a:gd name="connsiteX6" fmla="*/ 2426354 w 3551770"/>
              <a:gd name="connsiteY6" fmla="*/ 340706 h 340776"/>
              <a:gd name="connsiteX7" fmla="*/ 2725777 w 3551770"/>
              <a:gd name="connsiteY7" fmla="*/ 61946 h 340776"/>
              <a:gd name="connsiteX8" fmla="*/ 3025199 w 3551770"/>
              <a:gd name="connsiteY8" fmla="*/ 309732 h 340776"/>
              <a:gd name="connsiteX9" fmla="*/ 3303972 w 3551770"/>
              <a:gd name="connsiteY9" fmla="*/ 51622 h 340776"/>
              <a:gd name="connsiteX10" fmla="*/ 3551770 w 3551770"/>
              <a:gd name="connsiteY10" fmla="*/ 289083 h 340776"/>
              <a:gd name="connsiteX11" fmla="*/ 3551770 w 3551770"/>
              <a:gd name="connsiteY11" fmla="*/ 289083 h 340776"/>
              <a:gd name="connsiteX0" fmla="*/ 0 w 3293647"/>
              <a:gd name="connsiteY0" fmla="*/ 340706 h 340776"/>
              <a:gd name="connsiteX1" fmla="*/ 330397 w 3293647"/>
              <a:gd name="connsiteY1" fmla="*/ 0 h 340776"/>
              <a:gd name="connsiteX2" fmla="*/ 733068 w 3293647"/>
              <a:gd name="connsiteY2" fmla="*/ 340706 h 340776"/>
              <a:gd name="connsiteX3" fmla="*/ 1177040 w 3293647"/>
              <a:gd name="connsiteY3" fmla="*/ 30973 h 340776"/>
              <a:gd name="connsiteX4" fmla="*/ 1486787 w 3293647"/>
              <a:gd name="connsiteY4" fmla="*/ 320057 h 340776"/>
              <a:gd name="connsiteX5" fmla="*/ 1827509 w 3293647"/>
              <a:gd name="connsiteY5" fmla="*/ 30973 h 340776"/>
              <a:gd name="connsiteX6" fmla="*/ 2168231 w 3293647"/>
              <a:gd name="connsiteY6" fmla="*/ 340706 h 340776"/>
              <a:gd name="connsiteX7" fmla="*/ 2467654 w 3293647"/>
              <a:gd name="connsiteY7" fmla="*/ 61946 h 340776"/>
              <a:gd name="connsiteX8" fmla="*/ 2767076 w 3293647"/>
              <a:gd name="connsiteY8" fmla="*/ 309732 h 340776"/>
              <a:gd name="connsiteX9" fmla="*/ 3045849 w 3293647"/>
              <a:gd name="connsiteY9" fmla="*/ 51622 h 340776"/>
              <a:gd name="connsiteX10" fmla="*/ 3293647 w 3293647"/>
              <a:gd name="connsiteY10" fmla="*/ 289083 h 340776"/>
              <a:gd name="connsiteX11" fmla="*/ 3293647 w 3293647"/>
              <a:gd name="connsiteY11" fmla="*/ 289083 h 340776"/>
              <a:gd name="connsiteX0" fmla="*/ 0 w 3293647"/>
              <a:gd name="connsiteY0" fmla="*/ 340706 h 340776"/>
              <a:gd name="connsiteX1" fmla="*/ 330397 w 3293647"/>
              <a:gd name="connsiteY1" fmla="*/ 0 h 340776"/>
              <a:gd name="connsiteX2" fmla="*/ 733068 w 3293647"/>
              <a:gd name="connsiteY2" fmla="*/ 340706 h 340776"/>
              <a:gd name="connsiteX3" fmla="*/ 1177040 w 3293647"/>
              <a:gd name="connsiteY3" fmla="*/ 30973 h 340776"/>
              <a:gd name="connsiteX4" fmla="*/ 1486787 w 3293647"/>
              <a:gd name="connsiteY4" fmla="*/ 320057 h 340776"/>
              <a:gd name="connsiteX5" fmla="*/ 1827509 w 3293647"/>
              <a:gd name="connsiteY5" fmla="*/ 30973 h 340776"/>
              <a:gd name="connsiteX6" fmla="*/ 2168231 w 3293647"/>
              <a:gd name="connsiteY6" fmla="*/ 340706 h 340776"/>
              <a:gd name="connsiteX7" fmla="*/ 2467654 w 3293647"/>
              <a:gd name="connsiteY7" fmla="*/ 61946 h 340776"/>
              <a:gd name="connsiteX8" fmla="*/ 2767076 w 3293647"/>
              <a:gd name="connsiteY8" fmla="*/ 309732 h 340776"/>
              <a:gd name="connsiteX9" fmla="*/ 3045849 w 3293647"/>
              <a:gd name="connsiteY9" fmla="*/ 51622 h 340776"/>
              <a:gd name="connsiteX10" fmla="*/ 3293647 w 3293647"/>
              <a:gd name="connsiteY10" fmla="*/ 289083 h 340776"/>
              <a:gd name="connsiteX11" fmla="*/ 3293647 w 3293647"/>
              <a:gd name="connsiteY11" fmla="*/ 289083 h 340776"/>
              <a:gd name="connsiteX0" fmla="*/ 0 w 3293647"/>
              <a:gd name="connsiteY0" fmla="*/ 340706 h 340776"/>
              <a:gd name="connsiteX1" fmla="*/ 330397 w 3293647"/>
              <a:gd name="connsiteY1" fmla="*/ 0 h 340776"/>
              <a:gd name="connsiteX2" fmla="*/ 846642 w 3293647"/>
              <a:gd name="connsiteY2" fmla="*/ 340706 h 340776"/>
              <a:gd name="connsiteX3" fmla="*/ 1177040 w 3293647"/>
              <a:gd name="connsiteY3" fmla="*/ 30973 h 340776"/>
              <a:gd name="connsiteX4" fmla="*/ 1486787 w 3293647"/>
              <a:gd name="connsiteY4" fmla="*/ 320057 h 340776"/>
              <a:gd name="connsiteX5" fmla="*/ 1827509 w 3293647"/>
              <a:gd name="connsiteY5" fmla="*/ 30973 h 340776"/>
              <a:gd name="connsiteX6" fmla="*/ 2168231 w 3293647"/>
              <a:gd name="connsiteY6" fmla="*/ 340706 h 340776"/>
              <a:gd name="connsiteX7" fmla="*/ 2467654 w 3293647"/>
              <a:gd name="connsiteY7" fmla="*/ 61946 h 340776"/>
              <a:gd name="connsiteX8" fmla="*/ 2767076 w 3293647"/>
              <a:gd name="connsiteY8" fmla="*/ 309732 h 340776"/>
              <a:gd name="connsiteX9" fmla="*/ 3045849 w 3293647"/>
              <a:gd name="connsiteY9" fmla="*/ 51622 h 340776"/>
              <a:gd name="connsiteX10" fmla="*/ 3293647 w 3293647"/>
              <a:gd name="connsiteY10" fmla="*/ 289083 h 340776"/>
              <a:gd name="connsiteX11" fmla="*/ 3293647 w 3293647"/>
              <a:gd name="connsiteY11" fmla="*/ 289083 h 340776"/>
              <a:gd name="connsiteX0" fmla="*/ 0 w 3293647"/>
              <a:gd name="connsiteY0" fmla="*/ 330382 h 330452"/>
              <a:gd name="connsiteX1" fmla="*/ 536895 w 3293647"/>
              <a:gd name="connsiteY1" fmla="*/ 0 h 330452"/>
              <a:gd name="connsiteX2" fmla="*/ 846642 w 3293647"/>
              <a:gd name="connsiteY2" fmla="*/ 330382 h 330452"/>
              <a:gd name="connsiteX3" fmla="*/ 1177040 w 3293647"/>
              <a:gd name="connsiteY3" fmla="*/ 20649 h 330452"/>
              <a:gd name="connsiteX4" fmla="*/ 1486787 w 3293647"/>
              <a:gd name="connsiteY4" fmla="*/ 309733 h 330452"/>
              <a:gd name="connsiteX5" fmla="*/ 1827509 w 3293647"/>
              <a:gd name="connsiteY5" fmla="*/ 20649 h 330452"/>
              <a:gd name="connsiteX6" fmla="*/ 2168231 w 3293647"/>
              <a:gd name="connsiteY6" fmla="*/ 330382 h 330452"/>
              <a:gd name="connsiteX7" fmla="*/ 2467654 w 3293647"/>
              <a:gd name="connsiteY7" fmla="*/ 51622 h 330452"/>
              <a:gd name="connsiteX8" fmla="*/ 2767076 w 3293647"/>
              <a:gd name="connsiteY8" fmla="*/ 299408 h 330452"/>
              <a:gd name="connsiteX9" fmla="*/ 3045849 w 3293647"/>
              <a:gd name="connsiteY9" fmla="*/ 41298 h 330452"/>
              <a:gd name="connsiteX10" fmla="*/ 3293647 w 3293647"/>
              <a:gd name="connsiteY10" fmla="*/ 278759 h 330452"/>
              <a:gd name="connsiteX11" fmla="*/ 3293647 w 3293647"/>
              <a:gd name="connsiteY11" fmla="*/ 278759 h 330452"/>
              <a:gd name="connsiteX0" fmla="*/ 0 w 3076824"/>
              <a:gd name="connsiteY0" fmla="*/ 330382 h 330452"/>
              <a:gd name="connsiteX1" fmla="*/ 320072 w 3076824"/>
              <a:gd name="connsiteY1" fmla="*/ 0 h 330452"/>
              <a:gd name="connsiteX2" fmla="*/ 629819 w 3076824"/>
              <a:gd name="connsiteY2" fmla="*/ 330382 h 330452"/>
              <a:gd name="connsiteX3" fmla="*/ 960217 w 3076824"/>
              <a:gd name="connsiteY3" fmla="*/ 20649 h 330452"/>
              <a:gd name="connsiteX4" fmla="*/ 1269964 w 3076824"/>
              <a:gd name="connsiteY4" fmla="*/ 309733 h 330452"/>
              <a:gd name="connsiteX5" fmla="*/ 1610686 w 3076824"/>
              <a:gd name="connsiteY5" fmla="*/ 20649 h 330452"/>
              <a:gd name="connsiteX6" fmla="*/ 1951408 w 3076824"/>
              <a:gd name="connsiteY6" fmla="*/ 330382 h 330452"/>
              <a:gd name="connsiteX7" fmla="*/ 2250831 w 3076824"/>
              <a:gd name="connsiteY7" fmla="*/ 51622 h 330452"/>
              <a:gd name="connsiteX8" fmla="*/ 2550253 w 3076824"/>
              <a:gd name="connsiteY8" fmla="*/ 299408 h 330452"/>
              <a:gd name="connsiteX9" fmla="*/ 2829026 w 3076824"/>
              <a:gd name="connsiteY9" fmla="*/ 41298 h 330452"/>
              <a:gd name="connsiteX10" fmla="*/ 3076824 w 3076824"/>
              <a:gd name="connsiteY10" fmla="*/ 278759 h 330452"/>
              <a:gd name="connsiteX11" fmla="*/ 3076824 w 3076824"/>
              <a:gd name="connsiteY11" fmla="*/ 278759 h 330452"/>
              <a:gd name="connsiteX0" fmla="*/ 0 w 3085678"/>
              <a:gd name="connsiteY0" fmla="*/ 330382 h 330452"/>
              <a:gd name="connsiteX1" fmla="*/ 320072 w 3085678"/>
              <a:gd name="connsiteY1" fmla="*/ 0 h 330452"/>
              <a:gd name="connsiteX2" fmla="*/ 629819 w 3085678"/>
              <a:gd name="connsiteY2" fmla="*/ 330382 h 330452"/>
              <a:gd name="connsiteX3" fmla="*/ 960217 w 3085678"/>
              <a:gd name="connsiteY3" fmla="*/ 20649 h 330452"/>
              <a:gd name="connsiteX4" fmla="*/ 1269964 w 3085678"/>
              <a:gd name="connsiteY4" fmla="*/ 309733 h 330452"/>
              <a:gd name="connsiteX5" fmla="*/ 1610686 w 3085678"/>
              <a:gd name="connsiteY5" fmla="*/ 20649 h 330452"/>
              <a:gd name="connsiteX6" fmla="*/ 1951408 w 3085678"/>
              <a:gd name="connsiteY6" fmla="*/ 330382 h 330452"/>
              <a:gd name="connsiteX7" fmla="*/ 2250831 w 3085678"/>
              <a:gd name="connsiteY7" fmla="*/ 51622 h 330452"/>
              <a:gd name="connsiteX8" fmla="*/ 2550253 w 3085678"/>
              <a:gd name="connsiteY8" fmla="*/ 299408 h 330452"/>
              <a:gd name="connsiteX9" fmla="*/ 2829026 w 3085678"/>
              <a:gd name="connsiteY9" fmla="*/ 41298 h 330452"/>
              <a:gd name="connsiteX10" fmla="*/ 3076824 w 3085678"/>
              <a:gd name="connsiteY10" fmla="*/ 278759 h 330452"/>
              <a:gd name="connsiteX11" fmla="*/ 3025199 w 3085678"/>
              <a:gd name="connsiteY11" fmla="*/ 278759 h 330452"/>
              <a:gd name="connsiteX0" fmla="*/ 0 w 3030694"/>
              <a:gd name="connsiteY0" fmla="*/ 330382 h 330452"/>
              <a:gd name="connsiteX1" fmla="*/ 320072 w 3030694"/>
              <a:gd name="connsiteY1" fmla="*/ 0 h 330452"/>
              <a:gd name="connsiteX2" fmla="*/ 629819 w 3030694"/>
              <a:gd name="connsiteY2" fmla="*/ 330382 h 330452"/>
              <a:gd name="connsiteX3" fmla="*/ 960217 w 3030694"/>
              <a:gd name="connsiteY3" fmla="*/ 20649 h 330452"/>
              <a:gd name="connsiteX4" fmla="*/ 1269964 w 3030694"/>
              <a:gd name="connsiteY4" fmla="*/ 309733 h 330452"/>
              <a:gd name="connsiteX5" fmla="*/ 1610686 w 3030694"/>
              <a:gd name="connsiteY5" fmla="*/ 20649 h 330452"/>
              <a:gd name="connsiteX6" fmla="*/ 1951408 w 3030694"/>
              <a:gd name="connsiteY6" fmla="*/ 330382 h 330452"/>
              <a:gd name="connsiteX7" fmla="*/ 2250831 w 3030694"/>
              <a:gd name="connsiteY7" fmla="*/ 51622 h 330452"/>
              <a:gd name="connsiteX8" fmla="*/ 2550253 w 3030694"/>
              <a:gd name="connsiteY8" fmla="*/ 299408 h 330452"/>
              <a:gd name="connsiteX9" fmla="*/ 2829026 w 3030694"/>
              <a:gd name="connsiteY9" fmla="*/ 41298 h 330452"/>
              <a:gd name="connsiteX10" fmla="*/ 2983899 w 3030694"/>
              <a:gd name="connsiteY10" fmla="*/ 278759 h 330452"/>
              <a:gd name="connsiteX11" fmla="*/ 3025199 w 3030694"/>
              <a:gd name="connsiteY11" fmla="*/ 278759 h 330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030694" h="330452">
                <a:moveTo>
                  <a:pt x="0" y="330382"/>
                </a:moveTo>
                <a:cubicBezTo>
                  <a:pt x="129062" y="98082"/>
                  <a:pt x="215102" y="0"/>
                  <a:pt x="320072" y="0"/>
                </a:cubicBezTo>
                <a:cubicBezTo>
                  <a:pt x="425042" y="0"/>
                  <a:pt x="523128" y="326941"/>
                  <a:pt x="629819" y="330382"/>
                </a:cubicBezTo>
                <a:cubicBezTo>
                  <a:pt x="736510" y="333823"/>
                  <a:pt x="853526" y="24090"/>
                  <a:pt x="960217" y="20649"/>
                </a:cubicBezTo>
                <a:cubicBezTo>
                  <a:pt x="1066908" y="17208"/>
                  <a:pt x="1161553" y="309733"/>
                  <a:pt x="1269964" y="309733"/>
                </a:cubicBezTo>
                <a:cubicBezTo>
                  <a:pt x="1378375" y="309733"/>
                  <a:pt x="1497112" y="17208"/>
                  <a:pt x="1610686" y="20649"/>
                </a:cubicBezTo>
                <a:cubicBezTo>
                  <a:pt x="1724260" y="24090"/>
                  <a:pt x="1844717" y="325220"/>
                  <a:pt x="1951408" y="330382"/>
                </a:cubicBezTo>
                <a:cubicBezTo>
                  <a:pt x="2058099" y="335544"/>
                  <a:pt x="2151024" y="56784"/>
                  <a:pt x="2250831" y="51622"/>
                </a:cubicBezTo>
                <a:cubicBezTo>
                  <a:pt x="2350638" y="46460"/>
                  <a:pt x="2453887" y="301129"/>
                  <a:pt x="2550253" y="299408"/>
                </a:cubicBezTo>
                <a:cubicBezTo>
                  <a:pt x="2646619" y="297687"/>
                  <a:pt x="2756752" y="44740"/>
                  <a:pt x="2829026" y="41298"/>
                </a:cubicBezTo>
                <a:cubicBezTo>
                  <a:pt x="2901300" y="37857"/>
                  <a:pt x="2951204" y="239182"/>
                  <a:pt x="2983899" y="278759"/>
                </a:cubicBezTo>
                <a:cubicBezTo>
                  <a:pt x="3016594" y="318336"/>
                  <a:pt x="3042407" y="278759"/>
                  <a:pt x="3025199" y="278759"/>
                </a:cubicBezTo>
              </a:path>
            </a:pathLst>
          </a:custGeom>
          <a:ln w="22225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ular Callout 24"/>
          <p:cNvSpPr/>
          <p:nvPr/>
        </p:nvSpPr>
        <p:spPr>
          <a:xfrm>
            <a:off x="1032490" y="2932137"/>
            <a:ext cx="905137" cy="433626"/>
          </a:xfrm>
          <a:prstGeom prst="wedgeRoundRectCallout">
            <a:avLst>
              <a:gd name="adj1" fmla="val -15278"/>
              <a:gd name="adj2" fmla="val 29370"/>
              <a:gd name="adj3" fmla="val 16667"/>
            </a:avLst>
          </a:prstGeom>
          <a:solidFill>
            <a:schemeClr val="bg1"/>
          </a:soli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14°C</a:t>
            </a:r>
            <a:endParaRPr lang="en-US" baseline="30000" dirty="0">
              <a:solidFill>
                <a:srgbClr val="000090"/>
              </a:solidFill>
            </a:endParaRPr>
          </a:p>
        </p:txBody>
      </p:sp>
      <p:sp>
        <p:nvSpPr>
          <p:cNvPr id="26" name="Rounded Rectangular Callout 25"/>
          <p:cNvSpPr/>
          <p:nvPr/>
        </p:nvSpPr>
        <p:spPr>
          <a:xfrm>
            <a:off x="5634927" y="2867724"/>
            <a:ext cx="905137" cy="433626"/>
          </a:xfrm>
          <a:prstGeom prst="wedgeRoundRectCallout">
            <a:avLst>
              <a:gd name="adj1" fmla="val -15278"/>
              <a:gd name="adj2" fmla="val 29370"/>
              <a:gd name="adj3" fmla="val 16667"/>
            </a:avLst>
          </a:prstGeom>
          <a:solidFill>
            <a:schemeClr val="bg1"/>
          </a:soli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25</a:t>
            </a:r>
            <a:r>
              <a:rPr lang="en-US" dirty="0" smtClean="0">
                <a:solidFill>
                  <a:srgbClr val="000090"/>
                </a:solidFill>
              </a:rPr>
              <a:t>°C</a:t>
            </a:r>
            <a:endParaRPr lang="en-US" baseline="30000" dirty="0">
              <a:solidFill>
                <a:srgbClr val="000090"/>
              </a:solidFill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2006446" y="4029532"/>
            <a:ext cx="905137" cy="433626"/>
          </a:xfrm>
          <a:prstGeom prst="wedgeRoundRectCallout">
            <a:avLst>
              <a:gd name="adj1" fmla="val 20084"/>
              <a:gd name="adj2" fmla="val -242059"/>
              <a:gd name="adj3" fmla="val 16667"/>
            </a:avLst>
          </a:prstGeom>
          <a:solidFill>
            <a:schemeClr val="bg1"/>
          </a:soli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90"/>
                </a:solidFill>
              </a:rPr>
              <a:t>R</a:t>
            </a:r>
            <a:r>
              <a:rPr lang="en-US" baseline="-25000" dirty="0" err="1" smtClean="0">
                <a:solidFill>
                  <a:srgbClr val="000090"/>
                </a:solidFill>
              </a:rPr>
              <a:t>rock</a:t>
            </a:r>
            <a:endParaRPr lang="en-US" baseline="-25000" dirty="0">
              <a:solidFill>
                <a:srgbClr val="000090"/>
              </a:solidFill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4315814" y="4029532"/>
            <a:ext cx="993234" cy="433626"/>
          </a:xfrm>
          <a:prstGeom prst="wedgeRoundRectCallout">
            <a:avLst>
              <a:gd name="adj1" fmla="val 20084"/>
              <a:gd name="adj2" fmla="val -242059"/>
              <a:gd name="adj3" fmla="val 16667"/>
            </a:avLst>
          </a:prstGeom>
          <a:solidFill>
            <a:schemeClr val="bg1"/>
          </a:soli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90"/>
                </a:solidFill>
              </a:rPr>
              <a:t>R</a:t>
            </a:r>
            <a:r>
              <a:rPr lang="en-US" baseline="-25000" dirty="0" err="1" smtClean="0">
                <a:solidFill>
                  <a:srgbClr val="000090"/>
                </a:solidFill>
              </a:rPr>
              <a:t>concrete</a:t>
            </a:r>
            <a:endParaRPr lang="en-US" baseline="-25000" dirty="0">
              <a:solidFill>
                <a:srgbClr val="000090"/>
              </a:solidFill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4150615" y="1688354"/>
            <a:ext cx="1651985" cy="433626"/>
          </a:xfrm>
          <a:prstGeom prst="wedgeRoundRectCallout">
            <a:avLst>
              <a:gd name="adj1" fmla="val 18005"/>
              <a:gd name="adj2" fmla="val 291274"/>
              <a:gd name="adj3" fmla="val 16667"/>
            </a:avLst>
          </a:prstGeom>
          <a:solidFill>
            <a:schemeClr val="bg1"/>
          </a:soli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90"/>
                </a:solidFill>
              </a:rPr>
              <a:t>h</a:t>
            </a:r>
            <a:r>
              <a:rPr lang="en-US" baseline="-25000" dirty="0" err="1" smtClean="0">
                <a:solidFill>
                  <a:srgbClr val="000090"/>
                </a:solidFill>
              </a:rPr>
              <a:t>convection</a:t>
            </a:r>
            <a:endParaRPr lang="en-US" baseline="-25000" dirty="0">
              <a:solidFill>
                <a:srgbClr val="000090"/>
              </a:solidFill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3305927" y="4811183"/>
            <a:ext cx="1672720" cy="712925"/>
          </a:xfrm>
          <a:prstGeom prst="wedgeRoundRectCallout">
            <a:avLst>
              <a:gd name="adj1" fmla="val 21225"/>
              <a:gd name="adj2" fmla="val 10322"/>
              <a:gd name="adj3" fmla="val 16667"/>
            </a:avLst>
          </a:prstGeom>
          <a:solidFill>
            <a:schemeClr val="bg1"/>
          </a:soli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000090"/>
                </a:solidFill>
              </a:rPr>
              <a:t>Q???</a:t>
            </a:r>
            <a:endParaRPr lang="en-US" sz="3600" baseline="-25000" dirty="0">
              <a:solidFill>
                <a:srgbClr val="000090"/>
              </a:solidFill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6521456" y="1518311"/>
            <a:ext cx="1651985" cy="433626"/>
          </a:xfrm>
          <a:prstGeom prst="wedgeRoundRectCallout">
            <a:avLst>
              <a:gd name="adj1" fmla="val -34495"/>
              <a:gd name="adj2" fmla="val 234131"/>
              <a:gd name="adj3" fmla="val 16667"/>
            </a:avLst>
          </a:prstGeom>
          <a:solidFill>
            <a:schemeClr val="bg1"/>
          </a:soli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8600 m</a:t>
            </a:r>
            <a:r>
              <a:rPr lang="en-US" baseline="30000" dirty="0" smtClean="0">
                <a:solidFill>
                  <a:srgbClr val="000090"/>
                </a:solidFill>
              </a:rPr>
              <a:t>2</a:t>
            </a:r>
            <a:endParaRPr lang="en-US" baseline="30000" dirty="0">
              <a:solidFill>
                <a:srgbClr val="000090"/>
              </a:solidFill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354461" y="1407127"/>
            <a:ext cx="1651985" cy="714853"/>
          </a:xfrm>
          <a:prstGeom prst="wedgeRoundRectCallout">
            <a:avLst>
              <a:gd name="adj1" fmla="val 19255"/>
              <a:gd name="adj2" fmla="val 167066"/>
              <a:gd name="adj3" fmla="val 16667"/>
            </a:avLst>
          </a:prstGeom>
          <a:solidFill>
            <a:schemeClr val="bg1"/>
          </a:solidFill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Stable temperature</a:t>
            </a:r>
            <a:endParaRPr lang="en-US" baseline="-25000" dirty="0">
              <a:solidFill>
                <a:srgbClr val="000090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3913142" y="2622404"/>
            <a:ext cx="1055180" cy="1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2006447" y="2622404"/>
            <a:ext cx="1194276" cy="0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200723" y="2437739"/>
            <a:ext cx="797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20 m</a:t>
            </a:r>
            <a:endParaRPr lang="en-US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2053463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note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09/11/15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Battistin - TS Commissioning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Picture 2" descr="Screen Shot 2015-12-17 at 00.32.4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49333"/>
            <a:ext cx="3644025" cy="504090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sx="101000" sy="101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Screen Shot 2015-12-17 at 00.37.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359" y="1122346"/>
            <a:ext cx="4314441" cy="91458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245055" y="2036928"/>
            <a:ext cx="2450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m depth -&gt; ≈14°C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718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Resistance Parameters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09/11/15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Battistin - TS Commissioning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2" name="Picture 3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4" b="26197"/>
          <a:stretch/>
        </p:blipFill>
        <p:spPr bwMode="auto">
          <a:xfrm>
            <a:off x="1931984" y="1398772"/>
            <a:ext cx="4676267" cy="12230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1866336" y="2621782"/>
            <a:ext cx="4806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SIA Standard Soil conductivity ≈ 2.5 W m</a:t>
            </a:r>
            <a:r>
              <a:rPr lang="en-US" baseline="30000" dirty="0" smtClean="0"/>
              <a:t>-1 </a:t>
            </a:r>
            <a:r>
              <a:rPr lang="en-US" dirty="0" smtClean="0"/>
              <a:t>K</a:t>
            </a:r>
            <a:r>
              <a:rPr lang="en-US" baseline="30000" dirty="0" smtClean="0"/>
              <a:t>-1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760157" y="949333"/>
            <a:ext cx="5033636" cy="2147480"/>
          </a:xfrm>
          <a:prstGeom prst="rect">
            <a:avLst/>
          </a:prstGeom>
          <a:noFill/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866336" y="1045172"/>
            <a:ext cx="70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SOIL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66336" y="5468840"/>
            <a:ext cx="5024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EN 12524 </a:t>
            </a:r>
            <a:r>
              <a:rPr lang="en-US" dirty="0" smtClean="0"/>
              <a:t>Concrete conductivity ≈ 2.5 W m</a:t>
            </a:r>
            <a:r>
              <a:rPr lang="en-US" baseline="30000" dirty="0" smtClean="0"/>
              <a:t>-1 </a:t>
            </a:r>
            <a:r>
              <a:rPr lang="en-US" dirty="0" smtClean="0"/>
              <a:t>K</a:t>
            </a:r>
            <a:r>
              <a:rPr lang="en-US" baseline="30000" dirty="0" smtClean="0"/>
              <a:t>-1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760157" y="3383430"/>
            <a:ext cx="5033636" cy="2459675"/>
          </a:xfrm>
          <a:prstGeom prst="rect">
            <a:avLst/>
          </a:prstGeom>
          <a:noFill/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866336" y="3479270"/>
            <a:ext cx="1121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Concrete</a:t>
            </a:r>
            <a:endParaRPr lang="en-US" dirty="0"/>
          </a:p>
        </p:txBody>
      </p:sp>
      <p:pic>
        <p:nvPicPr>
          <p:cNvPr id="18" name="Picture 1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31983" y="3767896"/>
            <a:ext cx="4593361" cy="17009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80683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Convective </a:t>
            </a:r>
            <a:r>
              <a:rPr lang="en-US" dirty="0"/>
              <a:t>H</a:t>
            </a:r>
            <a:r>
              <a:rPr lang="en-US" dirty="0" smtClean="0"/>
              <a:t>eat </a:t>
            </a:r>
            <a:r>
              <a:rPr lang="en-US" dirty="0"/>
              <a:t>T</a:t>
            </a:r>
            <a:r>
              <a:rPr lang="en-US" dirty="0" smtClean="0"/>
              <a:t>ransfer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09/11/15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Battistin - TS Commissioning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571077"/>
              </p:ext>
            </p:extLst>
          </p:nvPr>
        </p:nvGraphicFramePr>
        <p:xfrm>
          <a:off x="1249251" y="1077997"/>
          <a:ext cx="6273800" cy="212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Document" r:id="rId3" imgW="6273800" imgH="2120900" progId="Word.Document.12">
                  <p:embed/>
                </p:oleObj>
              </mc:Choice>
              <mc:Fallback>
                <p:oleObj name="Document" r:id="rId3" imgW="6273800" imgH="21209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49251" y="1077997"/>
                        <a:ext cx="6273800" cy="2120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Screen Shot 2015-12-17 at 00.52.1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688" y="3198897"/>
            <a:ext cx="4889500" cy="10668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75722" y="4188611"/>
            <a:ext cx="77810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Nu </a:t>
            </a:r>
            <a:r>
              <a:rPr lang="en-US" dirty="0" smtClean="0"/>
              <a:t>≈ </a:t>
            </a:r>
            <a:r>
              <a:rPr lang="en-US" dirty="0" err="1" smtClean="0"/>
              <a:t>Nu</a:t>
            </a:r>
            <a:r>
              <a:rPr lang="en-US" baseline="-25000" dirty="0" err="1" smtClean="0"/>
              <a:t>N</a:t>
            </a:r>
            <a:r>
              <a:rPr lang="en-US" dirty="0" smtClean="0"/>
              <a:t> -&gt; the natural convection is dominating the heat transfer process</a:t>
            </a:r>
          </a:p>
          <a:p>
            <a:r>
              <a:rPr lang="en-US" dirty="0" smtClean="0"/>
              <a:t>The expected heat </a:t>
            </a:r>
            <a:r>
              <a:rPr lang="en-US" dirty="0" err="1" smtClean="0"/>
              <a:t>tranfert</a:t>
            </a:r>
            <a:r>
              <a:rPr lang="en-US" dirty="0" smtClean="0"/>
              <a:t> coefficient at the wall is about </a:t>
            </a:r>
            <a:r>
              <a:rPr lang="en-US" b="1" dirty="0" smtClean="0"/>
              <a:t>3÷15 W m</a:t>
            </a:r>
            <a:r>
              <a:rPr lang="en-US" b="1" baseline="30000" dirty="0" smtClean="0"/>
              <a:t>-2 </a:t>
            </a:r>
            <a:r>
              <a:rPr lang="en-US" b="1" dirty="0" smtClean="0"/>
              <a:t>K</a:t>
            </a:r>
            <a:r>
              <a:rPr lang="en-US" b="1" baseline="30000" dirty="0" smtClean="0"/>
              <a:t>-1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076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Convective Heat Load Estimate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09/11/15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Battistin - TS Commissioning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5722" y="4838053"/>
            <a:ext cx="7677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The maximum expected convective heat load to the ground will be </a:t>
            </a:r>
            <a:r>
              <a:rPr lang="fr-CH" b="1" dirty="0" smtClean="0"/>
              <a:t>74 kW</a:t>
            </a:r>
            <a:endParaRPr lang="en-US" b="1" dirty="0"/>
          </a:p>
        </p:txBody>
      </p:sp>
      <p:pic>
        <p:nvPicPr>
          <p:cNvPr id="7" name="Picture 6" descr="Screen Shot 2015-12-17 at 00.56.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9102"/>
            <a:ext cx="9144000" cy="2006376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6314932"/>
              </p:ext>
            </p:extLst>
          </p:nvPr>
        </p:nvGraphicFramePr>
        <p:xfrm>
          <a:off x="1317551" y="3240326"/>
          <a:ext cx="6261100" cy="124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Document" r:id="rId4" imgW="6261100" imgH="1244600" progId="Word.Document.12">
                  <p:embed/>
                </p:oleObj>
              </mc:Choice>
              <mc:Fallback>
                <p:oleObj name="Document" r:id="rId4" imgW="6261100" imgH="1244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17551" y="3240326"/>
                        <a:ext cx="6261100" cy="1244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91192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Heat Load Estimate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09/11/15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Battistin - TS Commissioning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5722" y="4838053"/>
            <a:ext cx="6099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The radiation heat transfer is similar to the convective one  </a:t>
            </a:r>
            <a:endParaRPr lang="en-US" dirty="0"/>
          </a:p>
        </p:txBody>
      </p:sp>
      <p:pic>
        <p:nvPicPr>
          <p:cNvPr id="3" name="Picture 2" descr="Screen Shot 2015-12-17 at 01.42.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22" y="1063977"/>
            <a:ext cx="3045849" cy="297071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21571" y="1180740"/>
            <a:ext cx="51768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D = 3.2 m; d = 1 m</a:t>
            </a:r>
          </a:p>
          <a:p>
            <a:r>
              <a:rPr lang="fr-CH" dirty="0" smtClean="0"/>
              <a:t>D/d ≈ 0.31 -&gt; View Factor = 0.31</a:t>
            </a:r>
          </a:p>
          <a:p>
            <a:r>
              <a:rPr lang="en-US" dirty="0" smtClean="0"/>
              <a:t>Surface = 8600 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T1 = 25 °C = 297 K</a:t>
            </a:r>
          </a:p>
          <a:p>
            <a:r>
              <a:rPr lang="en-US" dirty="0" smtClean="0"/>
              <a:t>T2 = 14 °C = 286 K </a:t>
            </a:r>
          </a:p>
          <a:p>
            <a:r>
              <a:rPr lang="en-US" dirty="0" smtClean="0"/>
              <a:t>S = 5.67*10</a:t>
            </a:r>
            <a:r>
              <a:rPr lang="en-US" baseline="30000" dirty="0" smtClean="0"/>
              <a:t>-8</a:t>
            </a:r>
            <a:r>
              <a:rPr lang="en-US" dirty="0" smtClean="0"/>
              <a:t> W m</a:t>
            </a:r>
            <a:r>
              <a:rPr lang="en-US" baseline="30000" dirty="0" smtClean="0"/>
              <a:t>2</a:t>
            </a:r>
            <a:r>
              <a:rPr lang="en-US" dirty="0" smtClean="0"/>
              <a:t> K</a:t>
            </a:r>
            <a:r>
              <a:rPr lang="en-US" baseline="30000" dirty="0" smtClean="0"/>
              <a:t>-4</a:t>
            </a:r>
            <a:endParaRPr lang="en-US" dirty="0" smtClean="0"/>
          </a:p>
          <a:p>
            <a:r>
              <a:rPr lang="en-US" dirty="0" smtClean="0"/>
              <a:t>Emissivity both surfaces = 1.0</a:t>
            </a:r>
            <a:endParaRPr lang="en-US" dirty="0"/>
          </a:p>
        </p:txBody>
      </p:sp>
      <p:pic>
        <p:nvPicPr>
          <p:cNvPr id="9" name="Picture 8" descr="Screen Shot 2015-12-17 at 01.44.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434" y="3616024"/>
            <a:ext cx="4799555" cy="55573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621571" y="4348560"/>
            <a:ext cx="5176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Q </a:t>
            </a:r>
            <a:r>
              <a:rPr lang="fr-CH" dirty="0"/>
              <a:t>≈</a:t>
            </a:r>
            <a:r>
              <a:rPr lang="fr-CH" dirty="0" smtClean="0"/>
              <a:t> 80 kW</a:t>
            </a:r>
            <a:endParaRPr lang="en-US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1792513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4360</TotalTime>
  <Words>419</Words>
  <Application>Microsoft Macintosh PowerPoint</Application>
  <PresentationFormat>On-screen Show (4:3)</PresentationFormat>
  <Paragraphs>90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CERN_ENdept_Presentation_ArialFont copy</vt:lpstr>
      <vt:lpstr>Microsoft Word Document</vt:lpstr>
      <vt:lpstr>HL-LHC CERN 17th Dec 2015 Tunnel heat transfer estimate</vt:lpstr>
      <vt:lpstr>Agenda</vt:lpstr>
      <vt:lpstr>PowerPoint Presentation</vt:lpstr>
      <vt:lpstr>Heat Transfer Problem</vt:lpstr>
      <vt:lpstr>Technical note</vt:lpstr>
      <vt:lpstr>Thermal Resistance Parameters</vt:lpstr>
      <vt:lpstr>Mixed Convective Heat Transfer</vt:lpstr>
      <vt:lpstr>Convective Heat Load Estimate</vt:lpstr>
      <vt:lpstr>Radiation Heat Load Estimate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Thermosiphon commissioning status report</dc:title>
  <dc:creator>Martin Doubek</dc:creator>
  <cp:lastModifiedBy>Michele Battistin</cp:lastModifiedBy>
  <cp:revision>257</cp:revision>
  <dcterms:created xsi:type="dcterms:W3CDTF">2015-04-13T12:57:51Z</dcterms:created>
  <dcterms:modified xsi:type="dcterms:W3CDTF">2015-12-17T08:09:24Z</dcterms:modified>
</cp:coreProperties>
</file>