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377" r:id="rId2"/>
    <p:sldId id="366" r:id="rId3"/>
    <p:sldId id="367" r:id="rId4"/>
    <p:sldId id="368" r:id="rId5"/>
    <p:sldId id="369" r:id="rId6"/>
    <p:sldId id="372" r:id="rId7"/>
    <p:sldId id="371" r:id="rId8"/>
    <p:sldId id="364" r:id="rId9"/>
    <p:sldId id="374" r:id="rId10"/>
    <p:sldId id="373" r:id="rId11"/>
    <p:sldId id="375" r:id="rId12"/>
    <p:sldId id="376" r:id="rId13"/>
    <p:sldId id="378" r:id="rId14"/>
    <p:sldId id="370" r:id="rId15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276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7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37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9</a:t>
            </a:r>
            <a:r>
              <a:rPr lang="en-GB" sz="1400" i="1" baseline="30000" dirty="0" smtClean="0">
                <a:latin typeface="Luxi Sans" charset="0"/>
              </a:rPr>
              <a:t>th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smtClean="0">
                <a:latin typeface="Luxi Sans" charset="0"/>
              </a:rPr>
              <a:t> Day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27 April 2016      </a:t>
            </a:r>
            <a:r>
              <a:rPr lang="en-GB" sz="1400" i="1" dirty="0" smtClean="0">
                <a:latin typeface="Luxi Sans" charset="0"/>
              </a:rPr>
              <a:t>                      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  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24087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Started October 2007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after CERN </a:t>
            </a:r>
            <a:r>
              <a:rPr lang="en-US" dirty="0">
                <a:latin typeface="" pitchFamily="16"/>
              </a:rPr>
              <a:t>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</a:t>
            </a:r>
            <a:r>
              <a:rPr lang="en-US" dirty="0" smtClean="0">
                <a:latin typeface="" pitchFamily="16"/>
              </a:rPr>
              <a:t>German BMBF (Federal Ministry of </a:t>
            </a:r>
            <a:r>
              <a:rPr lang="en-US" dirty="0">
                <a:latin typeface="" pitchFamily="16"/>
              </a:rPr>
              <a:t>Education and Research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1"/>
            <a:r>
              <a:rPr lang="en-US" dirty="0">
                <a:latin typeface="" pitchFamily="16"/>
              </a:rPr>
              <a:t>s</a:t>
            </a:r>
            <a:r>
              <a:rPr lang="en-US" dirty="0" smtClean="0">
                <a:latin typeface="" pitchFamily="16"/>
              </a:rPr>
              <a:t>pecial 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basic difference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: funding 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CERN (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long-term)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presently only  ~7.1%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staff (180/2529), but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20.5%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contribution of DE to CERN budget</a:t>
            </a:r>
          </a:p>
          <a:p>
            <a:pPr marL="934920" lvl="3" indent="0">
              <a:buNone/>
            </a:pPr>
            <a:endParaRPr lang="en-US" dirty="0">
              <a:latin typeface="" pitchFamily="16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3 parties involved: CERN – BMBF – DESY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Programme Coordination by DESY (Manfred Fleischer)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local Coordinator at CERN (MH)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74203"/>
            <a:ext cx="2489767" cy="190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err="1" smtClean="0"/>
              <a:t>significant</a:t>
            </a:r>
            <a:r>
              <a:rPr lang="de-DE" smtClean="0"/>
              <a:t> </a:t>
            </a:r>
            <a:r>
              <a:rPr lang="de-DE" err="1" smtClean="0"/>
              <a:t>increase</a:t>
            </a:r>
            <a:r>
              <a:rPr lang="de-DE" smtClean="0"/>
              <a:t> </a:t>
            </a:r>
            <a:r>
              <a:rPr lang="de-DE" err="1" smtClean="0"/>
              <a:t>of</a:t>
            </a:r>
            <a:r>
              <a:rPr lang="de-DE" smtClean="0"/>
              <a:t> DE Fellows </a:t>
            </a:r>
            <a:r>
              <a:rPr lang="de-DE" err="1" smtClean="0"/>
              <a:t>by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pPr lvl="2"/>
            <a:r>
              <a:rPr lang="de-DE" err="1" smtClean="0"/>
              <a:t>about</a:t>
            </a:r>
            <a:r>
              <a:rPr lang="de-DE" smtClean="0"/>
              <a:t> 40% </a:t>
            </a:r>
            <a:r>
              <a:rPr lang="de-DE" err="1" smtClean="0"/>
              <a:t>of</a:t>
            </a:r>
            <a:r>
              <a:rPr lang="de-DE" smtClean="0"/>
              <a:t> German Applied Fellows </a:t>
            </a:r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former</a:t>
            </a:r>
            <a:r>
              <a:rPr lang="de-DE" smtClean="0"/>
              <a:t> </a:t>
            </a:r>
            <a:r>
              <a:rPr lang="de-DE" err="1" smtClean="0"/>
              <a:t>Gentner</a:t>
            </a:r>
            <a:r>
              <a:rPr lang="de-DE" smtClean="0"/>
              <a:t> </a:t>
            </a:r>
            <a:r>
              <a:rPr lang="de-DE" err="1" smtClean="0"/>
              <a:t>Students</a:t>
            </a:r>
            <a:endParaRPr lang="de-DE" smtClean="0"/>
          </a:p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41" y="1989532"/>
            <a:ext cx="7971027" cy="5241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592040" y="2340000"/>
            <a:ext cx="3240360" cy="216000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without</a:t>
            </a:r>
            <a:r>
              <a:rPr lang="de-DE" dirty="0" smtClean="0"/>
              <a:t> additional </a:t>
            </a:r>
            <a:r>
              <a:rPr lang="de-DE" dirty="0" err="1" smtClean="0"/>
              <a:t>former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/>
              <a:t>fraction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German Fellows w.r.t. </a:t>
            </a:r>
            <a:r>
              <a:rPr lang="de-DE" dirty="0" err="1" smtClean="0"/>
              <a:t>to</a:t>
            </a:r>
            <a:r>
              <a:rPr lang="de-DE" dirty="0" smtClean="0"/>
              <a:t> all Member States </a:t>
            </a:r>
            <a:r>
              <a:rPr lang="de-DE" dirty="0" err="1" smtClean="0"/>
              <a:t>would</a:t>
            </a:r>
            <a:r>
              <a:rPr lang="de-DE" dirty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&lt; 8% </a:t>
            </a:r>
            <a:r>
              <a:rPr lang="de-DE" dirty="0" err="1" smtClean="0"/>
              <a:t>now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66" y="1969705"/>
            <a:ext cx="7895676" cy="51895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015976" y="2699717"/>
            <a:ext cx="4176464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Programme </a:t>
            </a:r>
            <a:r>
              <a:rPr lang="de-DE" dirty="0" err="1" smtClean="0"/>
              <a:t>Continuation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F</a:t>
            </a:r>
            <a:r>
              <a:rPr lang="de-DE" dirty="0" err="1" smtClean="0"/>
              <a:t>unding</a:t>
            </a:r>
            <a:r>
              <a:rPr lang="de-DE" dirty="0" smtClean="0"/>
              <a:t> </a:t>
            </a:r>
            <a:r>
              <a:rPr lang="de-DE" dirty="0" err="1" smtClean="0"/>
              <a:t>secured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2017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in 2015 - 2017: 5.15 M€ </a:t>
            </a:r>
            <a:r>
              <a:rPr lang="de-DE" sz="1600" dirty="0" smtClean="0"/>
              <a:t>(</a:t>
            </a:r>
            <a:r>
              <a:rPr lang="de-DE" sz="1600" dirty="0"/>
              <a:t>1.72 M</a:t>
            </a:r>
            <a:r>
              <a:rPr lang="de-DE" sz="1600" dirty="0" smtClean="0"/>
              <a:t>€/</a:t>
            </a:r>
            <a:r>
              <a:rPr lang="de-DE" sz="1600" dirty="0" err="1" smtClean="0"/>
              <a:t>year</a:t>
            </a:r>
            <a:r>
              <a:rPr lang="de-DE" sz="1600" dirty="0" smtClean="0"/>
              <a:t>)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was </a:t>
            </a:r>
            <a:r>
              <a:rPr lang="de-DE" dirty="0" err="1" smtClean="0"/>
              <a:t>based</a:t>
            </a:r>
            <a:r>
              <a:rPr lang="de-DE" dirty="0" smtClean="0"/>
              <a:t> on 1 € </a:t>
            </a:r>
            <a:r>
              <a:rPr lang="en-US" dirty="0" smtClean="0"/>
              <a:t>= 1.20 CHF,							       sufficient for (on average) </a:t>
            </a:r>
            <a:r>
              <a:rPr lang="de-DE" dirty="0" smtClean="0"/>
              <a:t>39 </a:t>
            </a:r>
            <a:r>
              <a:rPr lang="de-DE" dirty="0" err="1" smtClean="0"/>
              <a:t>Students</a:t>
            </a:r>
            <a:endParaRPr lang="de-DE" dirty="0" smtClean="0"/>
          </a:p>
          <a:p>
            <a:r>
              <a:rPr lang="de-DE" dirty="0" err="1" smtClean="0"/>
              <a:t>Contract</a:t>
            </a:r>
            <a:r>
              <a:rPr lang="de-DE" dirty="0" smtClean="0"/>
              <a:t> </a:t>
            </a:r>
            <a:r>
              <a:rPr lang="de-DE" dirty="0" err="1"/>
              <a:t>renewal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after 2017</a:t>
            </a:r>
          </a:p>
          <a:p>
            <a:pPr lvl="1"/>
            <a:r>
              <a:rPr lang="de-DE" dirty="0" err="1"/>
              <a:t>renewal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in fall 2016</a:t>
            </a:r>
          </a:p>
          <a:p>
            <a:pPr lvl="3"/>
            <a:r>
              <a:rPr lang="en-US" dirty="0"/>
              <a:t>no consequences to present Students if Programme would terminate </a:t>
            </a:r>
            <a:r>
              <a:rPr lang="en-US" dirty="0" smtClean="0"/>
              <a:t>end-2017</a:t>
            </a:r>
            <a:r>
              <a:rPr lang="en-US" dirty="0"/>
              <a:t>:			     </a:t>
            </a:r>
            <a:r>
              <a:rPr lang="en-US" dirty="0" err="1"/>
              <a:t>noone</a:t>
            </a:r>
            <a:r>
              <a:rPr lang="en-US" dirty="0"/>
              <a:t> will be “fired”, support for present students continues beyond end of </a:t>
            </a:r>
            <a:r>
              <a:rPr lang="en-US" dirty="0" smtClean="0"/>
              <a:t>2017</a:t>
            </a:r>
            <a:endParaRPr lang="de-DE" dirty="0"/>
          </a:p>
          <a:p>
            <a:r>
              <a:rPr lang="de-DE" dirty="0" smtClean="0"/>
              <a:t>Problem in 2015: </a:t>
            </a:r>
            <a:r>
              <a:rPr lang="de-DE" dirty="0" err="1" smtClean="0"/>
              <a:t>discontinuation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CHF–EUR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rate </a:t>
            </a:r>
            <a:r>
              <a:rPr lang="de-DE" dirty="0" err="1" smtClean="0"/>
              <a:t>by</a:t>
            </a:r>
            <a:r>
              <a:rPr lang="de-DE" dirty="0" smtClean="0"/>
              <a:t> Swiss National Bank</a:t>
            </a:r>
            <a:endParaRPr lang="de-DE" sz="1400" dirty="0" smtClean="0"/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extra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BMBF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mitigate</a:t>
            </a:r>
            <a:r>
              <a:rPr lang="de-DE" dirty="0"/>
              <a:t> </a:t>
            </a:r>
            <a:r>
              <a:rPr lang="de-DE" dirty="0" err="1" smtClean="0"/>
              <a:t>impact</a:t>
            </a:r>
            <a:endParaRPr lang="de-DE" dirty="0" smtClean="0"/>
          </a:p>
          <a:p>
            <a:pPr lvl="1"/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adapt</a:t>
            </a:r>
            <a:r>
              <a:rPr lang="de-DE" dirty="0" smtClean="0"/>
              <a:t>/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(39 </a:t>
            </a:r>
            <a:r>
              <a:rPr lang="de-DE" dirty="0" smtClean="0">
                <a:sym typeface="Wingdings" panose="05000000000000000000" pitchFamily="2" charset="2"/>
              </a:rPr>
              <a:t> 35)</a:t>
            </a:r>
            <a:endParaRPr lang="de-DE" dirty="0"/>
          </a:p>
          <a:p>
            <a:pPr lvl="2"/>
            <a:r>
              <a:rPr lang="de-DE" dirty="0" smtClean="0"/>
              <a:t>will </a:t>
            </a:r>
            <a:r>
              <a:rPr lang="de-DE" dirty="0" err="1" smtClean="0"/>
              <a:t>carefully</a:t>
            </a:r>
            <a:r>
              <a:rPr lang="de-DE" dirty="0" smtClean="0"/>
              <a:t> follow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r>
              <a:rPr lang="de-DE" dirty="0" err="1" smtClean="0"/>
              <a:t>depending</a:t>
            </a:r>
            <a:r>
              <a:rPr lang="de-DE" dirty="0" smtClean="0"/>
              <a:t> </a:t>
            </a:r>
            <a:r>
              <a:rPr lang="de-DE" dirty="0"/>
              <a:t>on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CHF–EUR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smtClean="0"/>
              <a:t>rate</a:t>
            </a:r>
          </a:p>
          <a:p>
            <a:pPr marL="142875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News and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ewer Students travelled to DPG Physical Society Spring Meetings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please </a:t>
            </a:r>
            <a:r>
              <a:rPr lang="en-US" dirty="0" smtClean="0">
                <a:sym typeface="Wingdings" panose="05000000000000000000" pitchFamily="2" charset="2"/>
              </a:rPr>
              <a:t>make use </a:t>
            </a:r>
            <a:r>
              <a:rPr lang="en-US" dirty="0" smtClean="0">
                <a:sym typeface="Wingdings" panose="05000000000000000000" pitchFamily="2" charset="2"/>
              </a:rPr>
              <a:t>of these </a:t>
            </a:r>
            <a:r>
              <a:rPr lang="en-US" dirty="0" err="1" smtClean="0">
                <a:sym typeface="Wingdings" panose="05000000000000000000" pitchFamily="2" charset="2"/>
              </a:rPr>
              <a:t>opportunites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Advertisement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</a:t>
            </a:r>
            <a:r>
              <a:rPr lang="en-US" dirty="0" smtClean="0">
                <a:sym typeface="Wingdings" panose="05000000000000000000" pitchFamily="2" charset="2"/>
              </a:rPr>
              <a:t>o. of applicants from Germany ~stable, but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more applicants welcome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distribute brochures + posters when travelling to home university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pick-up in my office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possible </a:t>
            </a:r>
            <a:r>
              <a:rPr lang="en-US" dirty="0" err="1" smtClean="0">
                <a:sym typeface="Wingdings" panose="05000000000000000000" pitchFamily="2" charset="2"/>
              </a:rPr>
              <a:t>Gentner</a:t>
            </a:r>
            <a:r>
              <a:rPr lang="en-US" dirty="0" smtClean="0">
                <a:sym typeface="Wingdings" panose="05000000000000000000" pitchFamily="2" charset="2"/>
              </a:rPr>
              <a:t> information event in Dresden in July (tbc)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Students’ </a:t>
            </a:r>
            <a:r>
              <a:rPr lang="en-US" dirty="0" smtClean="0">
                <a:sym typeface="Wingdings" panose="05000000000000000000" pitchFamily="2" charset="2"/>
              </a:rPr>
              <a:t>Delve-In (started after last </a:t>
            </a:r>
            <a:r>
              <a:rPr lang="en-US" dirty="0" err="1" smtClean="0">
                <a:sym typeface="Wingdings" panose="05000000000000000000" pitchFamily="2" charset="2"/>
              </a:rPr>
              <a:t>Gentner</a:t>
            </a:r>
            <a:r>
              <a:rPr lang="en-US" dirty="0" smtClean="0">
                <a:sym typeface="Wingdings" panose="05000000000000000000" pitchFamily="2" charset="2"/>
              </a:rPr>
              <a:t> Day)</a:t>
            </a:r>
            <a:endParaRPr lang="en-US" dirty="0" smtClean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informal </a:t>
            </a:r>
            <a:r>
              <a:rPr lang="en-US" dirty="0" smtClean="0">
                <a:sym typeface="Wingdings" panose="05000000000000000000" pitchFamily="2" charset="2"/>
              </a:rPr>
              <a:t>topical evenings </a:t>
            </a:r>
            <a:r>
              <a:rPr lang="en-US" dirty="0" smtClean="0">
                <a:sym typeface="Wingdings" panose="05000000000000000000" pitchFamily="2" charset="2"/>
              </a:rPr>
              <a:t>of Students (more </a:t>
            </a:r>
            <a:r>
              <a:rPr lang="en-US" dirty="0" smtClean="0">
                <a:sym typeface="Wingdings" panose="05000000000000000000" pitchFamily="2" charset="2"/>
              </a:rPr>
              <a:t>details in discussion)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Very important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when finishing  please keep me informed on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your further whereabouts </a:t>
            </a:r>
            <a:r>
              <a:rPr lang="en-US" dirty="0" smtClean="0">
                <a:sym typeface="Wingdings" panose="05000000000000000000" pitchFamily="2" charset="2"/>
              </a:rPr>
              <a:t>+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pload your thesis to CDS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key figures needed for BMBF indicating the Programme success!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6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</a:t>
            </a:r>
            <a:r>
              <a:rPr lang="de-DE" err="1" smtClean="0"/>
              <a:t>Gentner</a:t>
            </a:r>
            <a:r>
              <a:rPr lang="de-DE" smtClean="0"/>
              <a:t> Programme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58" y="827509"/>
            <a:ext cx="5107892" cy="6377219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6477831" y="5514648"/>
            <a:ext cx="3200300" cy="92948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≈ 40%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German Applied Fellows</a:t>
            </a:r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former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5488" y="3361144"/>
            <a:ext cx="345928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(2014)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-600000">
            <a:off x="5915094" y="1432469"/>
            <a:ext cx="3046267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Next </a:t>
            </a:r>
            <a:r>
              <a:rPr lang="en-US" b="1" dirty="0" err="1" smtClean="0">
                <a:solidFill>
                  <a:srgbClr val="FF0000"/>
                </a:solidFill>
              </a:rPr>
              <a:t>Gentner</a:t>
            </a:r>
            <a:r>
              <a:rPr lang="en-US" b="1" dirty="0" smtClean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26 October 2016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Presently</a:t>
            </a:r>
            <a:r>
              <a:rPr lang="de-DE" dirty="0" smtClean="0"/>
              <a:t> 34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sz="2000" dirty="0"/>
              <a:t>(</a:t>
            </a:r>
            <a:r>
              <a:rPr lang="de-DE" sz="2000" dirty="0" smtClean="0"/>
              <a:t>11 </a:t>
            </a:r>
            <a:r>
              <a:rPr lang="de-DE" sz="2000" dirty="0" err="1" smtClean="0"/>
              <a:t>female</a:t>
            </a:r>
            <a:r>
              <a:rPr lang="de-DE" sz="2000" dirty="0" smtClean="0"/>
              <a:t> = 32%)</a:t>
            </a:r>
            <a:endParaRPr lang="de-DE" sz="2000" dirty="0"/>
          </a:p>
          <a:p>
            <a:pPr lvl="2"/>
            <a:r>
              <a:rPr lang="de-DE" dirty="0"/>
              <a:t>+ 7</a:t>
            </a:r>
            <a:r>
              <a:rPr lang="de-DE" dirty="0" smtClean="0"/>
              <a:t> Germans in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/>
              <a:t>CERN </a:t>
            </a:r>
            <a:r>
              <a:rPr lang="de-DE" dirty="0" smtClean="0"/>
              <a:t>Programme</a:t>
            </a:r>
          </a:p>
          <a:p>
            <a:pPr lvl="2"/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smtClean="0"/>
              <a:t>~</a:t>
            </a:r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2011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3" y="2481175"/>
            <a:ext cx="7132453" cy="47516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Nationalities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CERN</a:t>
            </a:r>
          </a:p>
          <a:p>
            <a:pPr lvl="1"/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smtClean="0"/>
              <a:t>(43 </a:t>
            </a:r>
            <a:r>
              <a:rPr lang="de-DE" dirty="0" err="1" smtClean="0"/>
              <a:t>Students</a:t>
            </a:r>
            <a:r>
              <a:rPr lang="de-DE" dirty="0" smtClean="0"/>
              <a:t>) + </a:t>
            </a:r>
            <a:r>
              <a:rPr lang="de-DE" dirty="0" smtClean="0"/>
              <a:t>Germans </a:t>
            </a:r>
            <a:r>
              <a:rPr lang="de-DE" dirty="0" smtClean="0"/>
              <a:t>(38 </a:t>
            </a:r>
            <a:r>
              <a:rPr lang="de-DE" dirty="0" err="1" smtClean="0"/>
              <a:t>Students</a:t>
            </a:r>
            <a:r>
              <a:rPr lang="de-DE" dirty="0" smtClean="0"/>
              <a:t>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516" y="2191072"/>
            <a:ext cx="7723343" cy="5117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47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enrolled</a:t>
            </a:r>
            <a:r>
              <a:rPr lang="de-DE" dirty="0" smtClean="0"/>
              <a:t> at a German University (</a:t>
            </a:r>
            <a:r>
              <a:rPr lang="en-US" dirty="0" smtClean="0"/>
              <a:t>~23%)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855" y="2195661"/>
            <a:ext cx="7667889" cy="5077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Gentner</a:t>
            </a:r>
            <a:r>
              <a:rPr lang="en-US" smtClean="0"/>
              <a:t>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German States</a:t>
            </a:r>
          </a:p>
          <a:p>
            <a:pPr lvl="2"/>
            <a:r>
              <a:rPr lang="de-DE" dirty="0" smtClean="0"/>
              <a:t>NRW </a:t>
            </a:r>
            <a:r>
              <a:rPr lang="de-DE" dirty="0" err="1" smtClean="0"/>
              <a:t>and</a:t>
            </a:r>
            <a:r>
              <a:rPr lang="de-DE" dirty="0" smtClean="0"/>
              <a:t> BW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endParaRPr lang="de-DE" dirty="0" smtClean="0"/>
          </a:p>
          <a:p>
            <a:pPr lvl="2"/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(er) States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28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beforehand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Technical </a:t>
            </a:r>
            <a:r>
              <a:rPr lang="de-DE" dirty="0" err="1" smtClean="0"/>
              <a:t>Universities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99" y="971525"/>
            <a:ext cx="6137442" cy="421524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220" y="4444806"/>
            <a:ext cx="3817636" cy="25691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Typically</a:t>
            </a:r>
            <a:r>
              <a:rPr lang="de-DE" dirty="0" smtClean="0"/>
              <a:t> ~21 </a:t>
            </a:r>
            <a:r>
              <a:rPr lang="de-DE" dirty="0" err="1" smtClean="0"/>
              <a:t>applicants</a:t>
            </a:r>
            <a:r>
              <a:rPr lang="de-DE" dirty="0" smtClean="0"/>
              <a:t>/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Germany (~</a:t>
            </a:r>
            <a:r>
              <a:rPr lang="de-DE" dirty="0" err="1" smtClean="0"/>
              <a:t>stable</a:t>
            </a:r>
            <a:r>
              <a:rPr lang="de-DE" dirty="0" smtClean="0"/>
              <a:t>) </a:t>
            </a:r>
          </a:p>
          <a:p>
            <a:pPr lvl="2"/>
            <a:r>
              <a:rPr lang="de-DE" dirty="0" smtClean="0"/>
              <a:t>but </a:t>
            </a:r>
            <a:r>
              <a:rPr lang="de-DE" dirty="0" err="1" smtClean="0"/>
              <a:t>overall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raising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fraction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DE </a:t>
            </a:r>
            <a:r>
              <a:rPr lang="de-DE" dirty="0" err="1" smtClean="0">
                <a:sym typeface="Wingdings" panose="05000000000000000000" pitchFamily="2" charset="2"/>
              </a:rPr>
              <a:t>applications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goes</a:t>
            </a:r>
            <a:r>
              <a:rPr lang="de-DE" dirty="0" smtClean="0">
                <a:sym typeface="Wingdings" panose="05000000000000000000" pitchFamily="2" charset="2"/>
              </a:rPr>
              <a:t> down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1" y="2107488"/>
            <a:ext cx="7795492" cy="51215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Thesis Topics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active</a:t>
            </a:r>
            <a:r>
              <a:rPr lang="de-DE" sz="2000" dirty="0" smtClean="0"/>
              <a:t> + </a:t>
            </a:r>
            <a:r>
              <a:rPr lang="de-DE" sz="2000" dirty="0" err="1" smtClean="0"/>
              <a:t>former</a:t>
            </a:r>
            <a:r>
              <a:rPr lang="de-DE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in Instrumentation (35%), </a:t>
            </a:r>
            <a:r>
              <a:rPr lang="de-DE" dirty="0" err="1" smtClean="0"/>
              <a:t>Accelerator</a:t>
            </a:r>
            <a:r>
              <a:rPr lang="de-DE" dirty="0" smtClean="0"/>
              <a:t> Technology (26%), Computing (16%), </a:t>
            </a:r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years</a:t>
            </a:r>
            <a:endParaRPr lang="de-DE" dirty="0" smtClean="0"/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77" y="2157796"/>
            <a:ext cx="8137875" cy="50122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16576" y="6228109"/>
            <a:ext cx="2160240" cy="56323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</a:rPr>
              <a:t>100</a:t>
            </a:r>
            <a:r>
              <a:rPr lang="en-US" sz="18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1800" b="1" dirty="0" smtClean="0">
                <a:solidFill>
                  <a:srgbClr val="002060"/>
                </a:solidFill>
              </a:rPr>
              <a:t> Student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expected in June!</a:t>
            </a:r>
            <a:endParaRPr lang="en-GB" sz="1800" b="1" dirty="0">
              <a:solidFill>
                <a:srgbClr val="002060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924056" y="6912000"/>
            <a:ext cx="396176" cy="36004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464248" y="6660157"/>
            <a:ext cx="2880321" cy="288032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Former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36 </a:t>
            </a:r>
            <a:r>
              <a:rPr lang="de-DE" dirty="0" err="1" smtClean="0"/>
              <a:t>PhDs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(10 </a:t>
            </a:r>
            <a:r>
              <a:rPr lang="de-DE" dirty="0" err="1" smtClean="0"/>
              <a:t>female</a:t>
            </a:r>
            <a:r>
              <a:rPr lang="de-DE" dirty="0" smtClean="0"/>
              <a:t> = 28</a:t>
            </a:r>
            <a:r>
              <a:rPr lang="de-DE" sz="1800" dirty="0" smtClean="0"/>
              <a:t>%</a:t>
            </a:r>
            <a:r>
              <a:rPr lang="de-DE" dirty="0" smtClean="0"/>
              <a:t>),</a:t>
            </a:r>
            <a:r>
              <a:rPr lang="de-DE" sz="1800" dirty="0" smtClean="0"/>
              <a:t> </a:t>
            </a:r>
            <a:r>
              <a:rPr lang="de-DE" sz="1800" dirty="0"/>
              <a:t>5</a:t>
            </a:r>
            <a:r>
              <a:rPr lang="de-DE" sz="1800" dirty="0" smtClean="0"/>
              <a:t> </a:t>
            </a:r>
            <a:r>
              <a:rPr lang="de-DE" sz="1800" dirty="0" err="1" smtClean="0"/>
              <a:t>Students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cancelled</a:t>
            </a:r>
            <a:r>
              <a:rPr lang="de-DE" sz="1800" dirty="0" smtClean="0"/>
              <a:t>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PhD</a:t>
            </a:r>
            <a:endParaRPr lang="de-DE" sz="1800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 at </a:t>
            </a:r>
            <a:r>
              <a:rPr lang="de-DE" dirty="0" err="1" smtClean="0"/>
              <a:t>PhD</a:t>
            </a:r>
            <a:r>
              <a:rPr lang="de-DE" dirty="0" smtClean="0"/>
              <a:t> (</a:t>
            </a:r>
            <a:r>
              <a:rPr lang="de-DE" dirty="0" err="1" smtClean="0"/>
              <a:t>defense</a:t>
            </a:r>
            <a:r>
              <a:rPr lang="de-DE" dirty="0" smtClean="0"/>
              <a:t>): 30.7 </a:t>
            </a:r>
            <a:r>
              <a:rPr lang="de-DE" dirty="0" err="1" smtClean="0"/>
              <a:t>years</a:t>
            </a:r>
            <a:r>
              <a:rPr lang="de-DE" dirty="0" smtClean="0"/>
              <a:t> (median)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: 41.7 </a:t>
            </a:r>
            <a:r>
              <a:rPr lang="de-DE" dirty="0" err="1" smtClean="0"/>
              <a:t>months</a:t>
            </a:r>
            <a:r>
              <a:rPr lang="de-DE" dirty="0" smtClean="0"/>
              <a:t> (median) </a:t>
            </a:r>
            <a:r>
              <a:rPr lang="de-DE" sz="1200" dirty="0" smtClean="0"/>
              <a:t>=  5.7 </a:t>
            </a:r>
            <a:r>
              <a:rPr lang="de-DE" sz="1200" dirty="0" err="1" smtClean="0"/>
              <a:t>months</a:t>
            </a:r>
            <a:r>
              <a:rPr lang="de-DE" sz="1200" dirty="0" smtClean="0"/>
              <a:t> after end </a:t>
            </a:r>
            <a:r>
              <a:rPr lang="de-DE" sz="1200" dirty="0" err="1" smtClean="0"/>
              <a:t>of</a:t>
            </a:r>
            <a:r>
              <a:rPr lang="de-DE" sz="1200" dirty="0" smtClean="0"/>
              <a:t> CERN 3-years </a:t>
            </a:r>
            <a:r>
              <a:rPr lang="de-DE" sz="1200" dirty="0" err="1" smtClean="0"/>
              <a:t>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2354475"/>
            <a:ext cx="7221819" cy="48817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05568" y="2699717"/>
            <a:ext cx="345928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(2014)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140000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3412800" y="2339677"/>
            <a:ext cx="0" cy="4536504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Whereabouts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First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~2/3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: </a:t>
            </a:r>
            <a:r>
              <a:rPr lang="de-DE" dirty="0" smtClean="0">
                <a:solidFill>
                  <a:schemeClr val="accent2"/>
                </a:solidFill>
              </a:rPr>
              <a:t>CERN Fellow</a:t>
            </a:r>
            <a:r>
              <a:rPr lang="de-DE" dirty="0" smtClean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73" y="1691605"/>
            <a:ext cx="4490528" cy="36724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72" y="3635821"/>
            <a:ext cx="4917378" cy="362491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00379" y="2195661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4600" y="2987749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792" y="6516141"/>
            <a:ext cx="4621458" cy="459998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5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Members 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(+1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more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starting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1 June),</a:t>
            </a:r>
          </a:p>
          <a:p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indefinite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contract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since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1 April)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7848624" y="3491805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420000" y="1619597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58041</TotalTime>
  <Words>668</Words>
  <Application>Microsoft Office PowerPoint</Application>
  <PresentationFormat>Custom</PresentationFormat>
  <Paragraphs>99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HG Mincho Light J</vt:lpstr>
      <vt:lpstr>Luxi Sans</vt:lpstr>
      <vt:lpstr>msmincho</vt:lpstr>
      <vt:lpstr>StarSymbol</vt:lpstr>
      <vt:lpstr>Times New Roman</vt:lpstr>
      <vt:lpstr>Wingdings</vt:lpstr>
      <vt:lpstr>Office Theme</vt:lpstr>
      <vt:lpstr>    Gentner Programme</vt:lpstr>
      <vt:lpstr>Status Gentner Programme</vt:lpstr>
      <vt:lpstr>CERN Doctoral Students</vt:lpstr>
      <vt:lpstr>CERN Doctoral Students</vt:lpstr>
      <vt:lpstr>Gentner Students</vt:lpstr>
      <vt:lpstr>Doctoral Student Applications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Doktoranden  Fellows</vt:lpstr>
      <vt:lpstr>Gentner Programme Continuation</vt:lpstr>
      <vt:lpstr>General News and Remarks</vt:lpstr>
      <vt:lpstr>Summary Gentner Programme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1199</cp:revision>
  <cp:lastPrinted>2003-07-02T12:30:06Z</cp:lastPrinted>
  <dcterms:created xsi:type="dcterms:W3CDTF">2003-03-07T08:03:06Z</dcterms:created>
  <dcterms:modified xsi:type="dcterms:W3CDTF">2016-04-27T06:25:33Z</dcterms:modified>
</cp:coreProperties>
</file>