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8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23" r:id="rId1"/>
    <p:sldMasterId id="2147483675" r:id="rId2"/>
    <p:sldMasterId id="2147483803" r:id="rId3"/>
    <p:sldMasterId id="2147483835" r:id="rId4"/>
    <p:sldMasterId id="2147483843" r:id="rId5"/>
    <p:sldMasterId id="2147483852" r:id="rId6"/>
    <p:sldMasterId id="2147483860" r:id="rId7"/>
    <p:sldMasterId id="2147483864" r:id="rId8"/>
    <p:sldMasterId id="2147483868" r:id="rId9"/>
  </p:sldMasterIdLst>
  <p:notesMasterIdLst>
    <p:notesMasterId r:id="rId31"/>
  </p:notesMasterIdLst>
  <p:handoutMasterIdLst>
    <p:handoutMasterId r:id="rId32"/>
  </p:handoutMasterIdLst>
  <p:sldIdLst>
    <p:sldId id="662" r:id="rId10"/>
    <p:sldId id="868" r:id="rId11"/>
    <p:sldId id="869" r:id="rId12"/>
    <p:sldId id="745" r:id="rId13"/>
    <p:sldId id="744" r:id="rId14"/>
    <p:sldId id="870" r:id="rId15"/>
    <p:sldId id="741" r:id="rId16"/>
    <p:sldId id="742" r:id="rId17"/>
    <p:sldId id="858" r:id="rId18"/>
    <p:sldId id="743" r:id="rId19"/>
    <p:sldId id="805" r:id="rId20"/>
    <p:sldId id="780" r:id="rId21"/>
    <p:sldId id="867" r:id="rId22"/>
    <p:sldId id="819" r:id="rId23"/>
    <p:sldId id="859" r:id="rId24"/>
    <p:sldId id="865" r:id="rId25"/>
    <p:sldId id="866" r:id="rId26"/>
    <p:sldId id="850" r:id="rId27"/>
    <p:sldId id="851" r:id="rId28"/>
    <p:sldId id="863" r:id="rId29"/>
    <p:sldId id="864" r:id="rId30"/>
  </p:sldIdLst>
  <p:sldSz cx="9144000" cy="6858000" type="screen4x3"/>
  <p:notesSz cx="7010400" cy="9296400"/>
  <p:embeddedFontLst>
    <p:embeddedFont>
      <p:font typeface="Cambria Math" panose="02040503050406030204" pitchFamily="18" charset="0"/>
      <p:regular r:id="rId33"/>
    </p:embeddedFont>
    <p:embeddedFont>
      <p:font typeface="MS PGothic" panose="020B0600070205080204" pitchFamily="34" charset="-128"/>
      <p:regular r:id="rId34"/>
    </p:embeddedFont>
    <p:embeddedFont>
      <p:font typeface="Century Gothic" panose="020B0502020202020204" pitchFamily="34" charset="0"/>
      <p:regular r:id="rId35"/>
      <p:bold r:id="rId36"/>
      <p:italic r:id="rId37"/>
      <p:boldItalic r:id="rId38"/>
    </p:embeddedFon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黑体" panose="02010609060101010101" pitchFamily="49" charset="-122"/>
      <p:regular r:id="rId43"/>
    </p:embeddedFont>
    <p:embeddedFont>
      <p:font typeface="Calibri Light" panose="020F0302020204030204" pitchFamily="34" charset="0"/>
      <p:regular r:id="rId44"/>
      <p:italic r:id="rId4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0000FF"/>
    <a:srgbClr val="000000"/>
    <a:srgbClr val="FF6600"/>
    <a:srgbClr val="FF3300"/>
    <a:srgbClr val="EAEFF7"/>
    <a:srgbClr val="D2DEEF"/>
    <a:srgbClr val="F7F7F7"/>
    <a:srgbClr val="BBD3F8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0" autoAdjust="0"/>
    <p:restoredTop sz="92525" autoAdjust="0"/>
  </p:normalViewPr>
  <p:slideViewPr>
    <p:cSldViewPr>
      <p:cViewPr varScale="1">
        <p:scale>
          <a:sx n="82" d="100"/>
          <a:sy n="82" d="100"/>
        </p:scale>
        <p:origin x="878" y="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font" Target="fonts/font4.fntdata"/><Relationship Id="rId49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02/02/2016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161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507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607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345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7089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532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301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858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639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14A73-B9A0-4385-9E9A-34FD13BABFAA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11033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279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285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141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711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031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8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652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422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774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90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3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03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800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806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34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015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34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5355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84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86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5313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8717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4949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8392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64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373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084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944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8284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385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98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447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3783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2/2/2016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32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38829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0197A82-94B9-4707-BAC9-EAAFC08BC753}" type="datetimeFigureOut">
              <a:rPr lang="en-GB">
                <a:solidFill>
                  <a:srgbClr val="0C377B"/>
                </a:solidFill>
              </a:rPr>
              <a:pPr>
                <a:defRPr/>
              </a:pPr>
              <a:t>02/02/2016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3DA9874-3EDE-4635-890B-505F00F4A31F}" type="slidenum">
              <a:rPr lang="en-GB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5375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9107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51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75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548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634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5178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862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8290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051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8917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7108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13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466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9086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44126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548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3883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425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8106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9795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43998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248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13024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4387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16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66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18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02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45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.em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1.em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EEDA5-BB72-4116-8711-566482E15323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05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Future</a:t>
            </a:r>
            <a:r>
              <a:rPr lang="en-GB" sz="1000" b="1" baseline="0" dirty="0" smtClean="0">
                <a:solidFill>
                  <a:schemeClr val="bg1"/>
                </a:solidFill>
              </a:rPr>
              <a:t> Circular Collider Study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Michael Benedikt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Academic Training. 2 February 2016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3" r:id="rId4"/>
    <p:sldLayoutId id="2147483695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77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Future</a:t>
            </a:r>
            <a:r>
              <a:rPr lang="en-GB" sz="1000" b="1" baseline="0" dirty="0" smtClean="0">
                <a:solidFill>
                  <a:srgbClr val="FFFFFF"/>
                </a:solidFill>
              </a:rPr>
              <a:t> Circular Collider Study </a:t>
            </a:r>
          </a:p>
          <a:p>
            <a:r>
              <a:rPr lang="en-GB" sz="1000" b="1" dirty="0" smtClean="0">
                <a:solidFill>
                  <a:srgbClr val="FFFFFF"/>
                </a:solidFill>
              </a:rPr>
              <a:t>Michael</a:t>
            </a:r>
            <a:r>
              <a:rPr lang="en-GB" sz="1000" b="1" baseline="0" dirty="0" smtClean="0">
                <a:solidFill>
                  <a:srgbClr val="FFFFFF"/>
                </a:solidFill>
              </a:rPr>
              <a:t> Benedikt</a:t>
            </a:r>
            <a:endParaRPr lang="en-US" sz="1000" dirty="0" smtClean="0">
              <a:solidFill>
                <a:srgbClr val="FFFFFF"/>
              </a:solidFill>
            </a:endParaRPr>
          </a:p>
          <a:p>
            <a:pPr>
              <a:defRPr/>
            </a:pPr>
            <a:r>
              <a:rPr lang="en-GB" sz="1000" dirty="0" smtClean="0">
                <a:solidFill>
                  <a:srgbClr val="FFFFFF"/>
                </a:solidFill>
              </a:rPr>
              <a:t>Academic</a:t>
            </a:r>
            <a:r>
              <a:rPr lang="en-GB" sz="1000" baseline="0" dirty="0" smtClean="0">
                <a:solidFill>
                  <a:srgbClr val="FFFFFF"/>
                </a:solidFill>
              </a:rPr>
              <a:t> Training 2 February 2016</a:t>
            </a:r>
            <a:endParaRPr lang="en-GB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63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 smtClean="0">
                <a:solidFill>
                  <a:srgbClr val="FFFFFF"/>
                </a:solidFill>
              </a:rPr>
              <a:t>Future Circular Collider Study</a:t>
            </a:r>
            <a:br>
              <a:rPr lang="en-GB" sz="1050" b="1" dirty="0" smtClean="0">
                <a:solidFill>
                  <a:srgbClr val="FFFFFF"/>
                </a:solidFill>
              </a:rPr>
            </a:br>
            <a:r>
              <a:rPr lang="en-US" sz="1050" dirty="0" smtClean="0">
                <a:solidFill>
                  <a:srgbClr val="FFFFFF"/>
                </a:solidFill>
              </a:rPr>
              <a:t>Michael Benedikt</a:t>
            </a:r>
          </a:p>
          <a:p>
            <a:pPr>
              <a:defRPr/>
            </a:pPr>
            <a:r>
              <a:rPr lang="en-GB" sz="1050" dirty="0" smtClean="0">
                <a:solidFill>
                  <a:srgbClr val="FFFFFF"/>
                </a:solidFill>
              </a:rPr>
              <a:t>Academic</a:t>
            </a:r>
            <a:r>
              <a:rPr lang="en-GB" sz="1050" baseline="0" dirty="0" smtClean="0">
                <a:solidFill>
                  <a:srgbClr val="FFFFFF"/>
                </a:solidFill>
              </a:rPr>
              <a:t> Training 2 February 2016</a:t>
            </a:r>
            <a:endParaRPr lang="en-GB" sz="105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03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 smtClean="0">
                <a:solidFill>
                  <a:srgbClr val="FFFFFF"/>
                </a:solidFill>
              </a:rPr>
              <a:t>Future Circular Collider</a:t>
            </a:r>
            <a:r>
              <a:rPr lang="en-GB" sz="1050" b="1" baseline="0" dirty="0" smtClean="0">
                <a:solidFill>
                  <a:srgbClr val="FFFFFF"/>
                </a:solidFill>
              </a:rPr>
              <a:t> Study</a:t>
            </a:r>
            <a:r>
              <a:rPr lang="en-GB" sz="1050" b="1" dirty="0" smtClean="0">
                <a:solidFill>
                  <a:srgbClr val="FFFFFF"/>
                </a:solidFill>
              </a:rPr>
              <a:t/>
            </a:r>
            <a:br>
              <a:rPr lang="en-GB" sz="1050" b="1" dirty="0" smtClean="0">
                <a:solidFill>
                  <a:srgbClr val="FFFFFF"/>
                </a:solidFill>
              </a:rPr>
            </a:br>
            <a:r>
              <a:rPr lang="en-US" sz="1050" b="1" dirty="0" smtClean="0">
                <a:solidFill>
                  <a:srgbClr val="FFFFFF"/>
                </a:solidFill>
              </a:rPr>
              <a:t>Michael Benedikt</a:t>
            </a:r>
          </a:p>
          <a:p>
            <a:pPr>
              <a:defRPr/>
            </a:pPr>
            <a:r>
              <a:rPr lang="en-GB" sz="1050" b="1" dirty="0" smtClean="0">
                <a:solidFill>
                  <a:srgbClr val="FFFFFF"/>
                </a:solidFill>
              </a:rPr>
              <a:t>Academic</a:t>
            </a:r>
            <a:r>
              <a:rPr lang="en-GB" sz="1050" b="1" baseline="0" dirty="0" smtClean="0">
                <a:solidFill>
                  <a:srgbClr val="FFFFFF"/>
                </a:solidFill>
              </a:rPr>
              <a:t> Training 2 February 2016</a:t>
            </a:r>
            <a:endParaRPr lang="en-GB" sz="105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306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9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Future Circular Collider Study</a:t>
            </a:r>
          </a:p>
          <a:p>
            <a:r>
              <a:rPr lang="en-GB" sz="1000" b="1" dirty="0" smtClean="0">
                <a:solidFill>
                  <a:srgbClr val="FFFFFF"/>
                </a:solidFill>
              </a:rPr>
              <a:t>Michael Benedikt</a:t>
            </a:r>
          </a:p>
          <a:p>
            <a:r>
              <a:rPr lang="en-GB" sz="1000" b="1" dirty="0" smtClean="0">
                <a:solidFill>
                  <a:srgbClr val="FFFFFF"/>
                </a:solidFill>
              </a:rPr>
              <a:t>Academic Training 2 February 2016</a:t>
            </a:r>
            <a:br>
              <a:rPr lang="en-GB" sz="1000" b="1" dirty="0" smtClean="0">
                <a:solidFill>
                  <a:srgbClr val="FFFFFF"/>
                </a:solidFill>
              </a:rPr>
            </a:br>
            <a:endParaRPr lang="en-GB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19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Future Circular Collider Study</a:t>
            </a:r>
          </a:p>
          <a:p>
            <a:r>
              <a:rPr lang="en-GB" sz="1000" b="1" dirty="0" smtClean="0">
                <a:solidFill>
                  <a:srgbClr val="FFFFFF"/>
                </a:solidFill>
              </a:rPr>
              <a:t>Michael Benedikt</a:t>
            </a:r>
          </a:p>
          <a:p>
            <a:r>
              <a:rPr lang="en-GB" sz="1000" b="1" dirty="0" smtClean="0">
                <a:solidFill>
                  <a:srgbClr val="FFFFFF"/>
                </a:solidFill>
              </a:rPr>
              <a:t>Academic Training 2 February 2016 </a:t>
            </a:r>
            <a:br>
              <a:rPr lang="en-GB" sz="1000" b="1" dirty="0" smtClean="0">
                <a:solidFill>
                  <a:srgbClr val="FFFFFF"/>
                </a:solidFill>
              </a:rPr>
            </a:br>
            <a:endParaRPr lang="en-GB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87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24301-DFF1-4FB6-B22A-F77630552B4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A2320-6DEE-4098-BC53-D04F29CBEA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051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hdphoto" Target="../media/hdphoto1.wdp"/><Relationship Id="rId7" Type="http://schemas.openxmlformats.org/officeDocument/2006/relationships/image" Target="../media/image22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5" Type="http://schemas.openxmlformats.org/officeDocument/2006/relationships/image" Target="../media/image21.png"/><Relationship Id="rId10" Type="http://schemas.openxmlformats.org/officeDocument/2006/relationships/image" Target="../media/image9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9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" Type="http://schemas.openxmlformats.org/officeDocument/2006/relationships/image" Target="../media/image28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2" Type="http://schemas.openxmlformats.org/officeDocument/2006/relationships/image" Target="../media/image27.jp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31" Type="http://schemas.openxmlformats.org/officeDocument/2006/relationships/image" Target="../media/image55.png"/><Relationship Id="rId4" Type="http://schemas.openxmlformats.org/officeDocument/2006/relationships/image" Target="../media/image9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59.png"/><Relationship Id="rId5" Type="http://schemas.openxmlformats.org/officeDocument/2006/relationships/hyperlink" Target="http://cern.ch/fccw2015" TargetMode="External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9.png"/><Relationship Id="rId7" Type="http://schemas.openxmlformats.org/officeDocument/2006/relationships/image" Target="../media/image64.png"/><Relationship Id="rId12" Type="http://schemas.openxmlformats.org/officeDocument/2006/relationships/image" Target="../media/image6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63.png"/><Relationship Id="rId11" Type="http://schemas.openxmlformats.org/officeDocument/2006/relationships/image" Target="../media/image67.jpeg"/><Relationship Id="rId5" Type="http://schemas.openxmlformats.org/officeDocument/2006/relationships/image" Target="../media/image62.gif"/><Relationship Id="rId10" Type="http://schemas.openxmlformats.org/officeDocument/2006/relationships/hyperlink" Target="http://cern.ch/fccw2016" TargetMode="External"/><Relationship Id="rId4" Type="http://schemas.openxmlformats.org/officeDocument/2006/relationships/image" Target="../media/image61.png"/><Relationship Id="rId9" Type="http://schemas.openxmlformats.org/officeDocument/2006/relationships/image" Target="../media/image6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2560" y="-59447"/>
            <a:ext cx="9277109" cy="6917447"/>
          </a:xfrm>
          <a:prstGeom prst="rect">
            <a:avLst/>
          </a:prstGeom>
        </p:spPr>
      </p:pic>
      <p:sp>
        <p:nvSpPr>
          <p:cNvPr id="3" name="Arc 2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2227764" y="3403811"/>
            <a:ext cx="1575650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5" name="Arc 14"/>
          <p:cNvSpPr/>
          <p:nvPr/>
        </p:nvSpPr>
        <p:spPr>
          <a:xfrm>
            <a:off x="1954183" y="2987530"/>
            <a:ext cx="996263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16025" y="-196919"/>
            <a:ext cx="92600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32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5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Introduction to the             Future Circular Collider Study</a:t>
            </a:r>
            <a:endParaRPr lang="en-GB" sz="5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21" y="5528950"/>
            <a:ext cx="799389" cy="6878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6166" y="1960847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</a:rPr>
              <a:t>Michael Benedikt </a:t>
            </a:r>
          </a:p>
          <a:p>
            <a:pPr algn="ctr"/>
            <a:r>
              <a:rPr lang="en-GB" sz="32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CERN Academic Training</a:t>
            </a:r>
          </a:p>
          <a:p>
            <a:pPr algn="ctr"/>
            <a:r>
              <a:rPr lang="en-GB" sz="32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Filtration Plant, </a:t>
            </a:r>
            <a:r>
              <a:rPr lang="en-GB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2 </a:t>
            </a:r>
            <a:r>
              <a:rPr lang="en-GB" sz="32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February 2016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323" y="5676445"/>
            <a:ext cx="1112147" cy="46511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4014" y="6425018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Work supported by the </a:t>
            </a:r>
            <a:r>
              <a:rPr lang="en-US" sz="1400" b="1" i="1" kern="0" dirty="0">
                <a:solidFill>
                  <a:srgbClr val="0000CC"/>
                </a:solidFill>
                <a:latin typeface="Calibri"/>
              </a:rPr>
              <a:t>European Commission </a:t>
            </a:r>
            <a:r>
              <a:rPr lang="en-US" sz="1400" i="1" kern="0" dirty="0" smtClean="0">
                <a:solidFill>
                  <a:srgbClr val="0000CC"/>
                </a:solidFill>
                <a:latin typeface="Calibri"/>
              </a:rPr>
              <a:t>under </a:t>
            </a:r>
            <a:r>
              <a:rPr lang="en-GB" sz="1400" i="1" kern="0" dirty="0" smtClean="0">
                <a:solidFill>
                  <a:srgbClr val="0000CC"/>
                </a:solidFill>
                <a:latin typeface="Calibri"/>
              </a:rPr>
              <a:t>the </a:t>
            </a:r>
            <a:r>
              <a:rPr lang="en-GB" sz="1400" i="1" kern="0" dirty="0">
                <a:solidFill>
                  <a:srgbClr val="0000CC"/>
                </a:solidFill>
                <a:latin typeface="Calibri"/>
              </a:rPr>
              <a:t>HORIZON 2020 project </a:t>
            </a:r>
            <a:r>
              <a:rPr lang="en-GB" sz="1400" i="1" kern="0" dirty="0" err="1">
                <a:solidFill>
                  <a:srgbClr val="0000CC"/>
                </a:solidFill>
                <a:latin typeface="Calibri"/>
              </a:rPr>
              <a:t>EuroCirCol</a:t>
            </a:r>
            <a:r>
              <a:rPr lang="en-GB" sz="1400" i="1" kern="0" dirty="0">
                <a:solidFill>
                  <a:srgbClr val="0000CC"/>
                </a:solidFill>
                <a:latin typeface="Calibri"/>
              </a:rPr>
              <a:t>, grant agreement </a:t>
            </a:r>
            <a:r>
              <a:rPr lang="en-GB" sz="1400" i="1" kern="0" dirty="0" smtClean="0">
                <a:solidFill>
                  <a:srgbClr val="0000CC"/>
                </a:solidFill>
                <a:latin typeface="Calibri"/>
              </a:rPr>
              <a:t>654305</a:t>
            </a:r>
            <a:endParaRPr lang="en-GB" sz="1400" i="1" kern="0" dirty="0">
              <a:solidFill>
                <a:srgbClr val="0000CC"/>
              </a:solidFill>
              <a:latin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823" y="5710229"/>
            <a:ext cx="841036" cy="404123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4" name="TextBox 13"/>
          <p:cNvSpPr txBox="1"/>
          <p:nvPr/>
        </p:nvSpPr>
        <p:spPr>
          <a:xfrm>
            <a:off x="4915911" y="3607097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 behalf of the                </a:t>
            </a:r>
            <a:r>
              <a:rPr lang="en-GB" sz="32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FCC Coordination Group</a:t>
            </a:r>
          </a:p>
        </p:txBody>
      </p:sp>
    </p:spTree>
    <p:extLst>
      <p:ext uri="{BB962C8B-B14F-4D97-AF65-F5344CB8AC3E}">
        <p14:creationId xmlns:p14="http://schemas.microsoft.com/office/powerpoint/2010/main" val="74559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3336"/>
            <a:ext cx="9150188" cy="899034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		hadron collider parameters</a:t>
            </a:r>
            <a:endParaRPr lang="en-US" sz="4000" dirty="0"/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314383"/>
              </p:ext>
            </p:extLst>
          </p:nvPr>
        </p:nvGraphicFramePr>
        <p:xfrm>
          <a:off x="88261" y="1412776"/>
          <a:ext cx="8967548" cy="4150464"/>
        </p:xfrm>
        <a:graphic>
          <a:graphicData uri="http://schemas.openxmlformats.org/drawingml/2006/table">
            <a:tbl>
              <a:tblPr firstRow="1" bandRow="1"/>
              <a:tblGrid>
                <a:gridCol w="3206908"/>
                <a:gridCol w="864096"/>
                <a:gridCol w="1296144"/>
                <a:gridCol w="1296144"/>
                <a:gridCol w="1052201"/>
                <a:gridCol w="171935"/>
                <a:gridCol w="1080120"/>
              </a:tblGrid>
              <a:tr h="50405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SPPC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LHC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HL LHC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collision energy </a:t>
                      </a:r>
                      <a:r>
                        <a:rPr lang="en-GB" sz="1800" b="1" dirty="0" err="1" smtClean="0"/>
                        <a:t>cms</a:t>
                      </a:r>
                      <a:r>
                        <a:rPr lang="en-GB" sz="1800" b="1" dirty="0" smtClean="0"/>
                        <a:t> [</a:t>
                      </a:r>
                      <a:r>
                        <a:rPr lang="en-GB" sz="1800" b="1" dirty="0" err="1" smtClean="0"/>
                        <a:t>TeV</a:t>
                      </a:r>
                      <a:r>
                        <a:rPr lang="en-GB" sz="1800" b="1" dirty="0" smtClean="0"/>
                        <a:t>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71.2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14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2810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dipole field [T]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8.3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41552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# IP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/>
                        <a:t>2 main &amp;</a:t>
                      </a:r>
                      <a:r>
                        <a:rPr lang="en-GB" sz="1800" b="1" baseline="0" dirty="0" smtClean="0"/>
                        <a:t> 2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2 main &amp; 2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bunch intensity  [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lang="en-GB" sz="1800" b="1" dirty="0" smtClean="0"/>
                        <a:t>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/>
                        <a:t>1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1 (0.2)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1.1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2.2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bunch spacing  [ns]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/>
                        <a:t>25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25 (5)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luminosity/</a:t>
                      </a:r>
                      <a:r>
                        <a:rPr lang="en-GB" sz="1800" b="1" dirty="0" err="1" smtClean="0"/>
                        <a:t>Ip</a:t>
                      </a:r>
                      <a:r>
                        <a:rPr lang="en-GB" sz="1800" b="1" baseline="-25000" dirty="0" smtClean="0"/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baseline="300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baseline="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GB" sz="18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baseline="0" dirty="0" smtClean="0">
                          <a:solidFill>
                            <a:srgbClr val="FF0000"/>
                          </a:solidFill>
                        </a:rPr>
                        <a:t>~25</a:t>
                      </a:r>
                      <a:endParaRPr lang="en-GB" sz="18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baseline="0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GB" sz="18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1</a:t>
                      </a:r>
                      <a:endParaRPr lang="en-GB" sz="1800" baseline="30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aseline="300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/>
                        <a:t>5</a:t>
                      </a:r>
                      <a:endParaRPr lang="en-GB" sz="1800" baseline="30000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baseline="0" dirty="0" smtClean="0"/>
                        <a:t>events/bunch crossing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170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~850 (170)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400 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27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135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stored energy/beam [GJ]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8.4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6.6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/>
                        <a:t>0.36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0.7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/>
                        <a:t>synchrotron radiation [W/m/aperture]</a:t>
                      </a:r>
                      <a:endParaRPr lang="en-GB" sz="1800" b="1" dirty="0"/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</a:rPr>
                        <a:t>58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AT" dirty="0" smtClean="0"/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0.35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21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               </a:t>
            </a:r>
            <a:r>
              <a:rPr lang="en-US" sz="4000" b="1" dirty="0" smtClean="0">
                <a:solidFill>
                  <a:srgbClr val="FFFF00"/>
                </a:solidFill>
              </a:rPr>
              <a:t>lepton collider parameters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00732" y="5487970"/>
            <a:ext cx="8226854" cy="677334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55A0"/>
              </a:buClr>
              <a:buFont typeface="Arial"/>
              <a:buNone/>
            </a:pPr>
            <a:r>
              <a:rPr lang="fr-CH" b="1" dirty="0" smtClean="0">
                <a:solidFill>
                  <a:srgbClr val="0055A0"/>
                </a:solidFill>
                <a:latin typeface="Calibri"/>
              </a:rPr>
              <a:t>FCC-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ee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: 2 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separate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 rings		CEPC 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baseline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: single 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beam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 							pipe </a:t>
            </a:r>
            <a:r>
              <a:rPr lang="fr-CH" b="1" dirty="0" err="1" smtClean="0">
                <a:solidFill>
                  <a:srgbClr val="0055A0"/>
                </a:solidFill>
                <a:latin typeface="Calibri"/>
              </a:rPr>
              <a:t>like</a:t>
            </a:r>
            <a:r>
              <a:rPr lang="fr-CH" b="1" dirty="0">
                <a:solidFill>
                  <a:srgbClr val="0055A0"/>
                </a:solidFill>
                <a:latin typeface="Calibri"/>
              </a:rPr>
              <a:t> </a:t>
            </a:r>
            <a:r>
              <a:rPr lang="fr-CH" b="1" dirty="0" smtClean="0">
                <a:solidFill>
                  <a:srgbClr val="0055A0"/>
                </a:solidFill>
                <a:latin typeface="Calibri"/>
              </a:rPr>
              <a:t>LEP</a:t>
            </a: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287799"/>
              </p:ext>
            </p:extLst>
          </p:nvPr>
        </p:nvGraphicFramePr>
        <p:xfrm>
          <a:off x="120279" y="959329"/>
          <a:ext cx="8903511" cy="4464496"/>
        </p:xfrm>
        <a:graphic>
          <a:graphicData uri="http://schemas.openxmlformats.org/drawingml/2006/table">
            <a:tbl>
              <a:tblPr firstRow="1" bandRow="1"/>
              <a:tblGrid>
                <a:gridCol w="3363660"/>
                <a:gridCol w="1276108"/>
                <a:gridCol w="996060"/>
                <a:gridCol w="1057176"/>
                <a:gridCol w="1210188"/>
                <a:gridCol w="1000319"/>
              </a:tblGrid>
              <a:tr h="61401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/>
                        <a:t>parameter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FCC-</a:t>
                      </a:r>
                      <a:r>
                        <a:rPr lang="en-GB" sz="2400" dirty="0" err="1" smtClean="0"/>
                        <a:t>ee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CEPC</a:t>
                      </a:r>
                      <a:endParaRPr lang="en-GB" sz="2400" b="1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b="0" dirty="0" smtClean="0"/>
                        <a:t>LEP2</a:t>
                      </a:r>
                      <a:endParaRPr lang="en-GB" sz="2400" b="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  <a:tr h="5321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energy/beam [GeV]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45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175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105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5321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bunches/beam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 90000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 770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78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50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4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321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beam</a:t>
                      </a:r>
                      <a:r>
                        <a:rPr lang="en-GB" sz="2000" baseline="0" dirty="0" smtClean="0">
                          <a:latin typeface="Calibri" panose="020F0502020204030204" pitchFamily="34" charset="0"/>
                        </a:rPr>
                        <a:t> current [mA]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1450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30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6.6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16.6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56142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luminosity/IP x 10</a:t>
                      </a:r>
                      <a:r>
                        <a:rPr lang="en-GB" sz="2000" b="1" baseline="30000" dirty="0" smtClean="0">
                          <a:latin typeface="Calibri" panose="020F0502020204030204" pitchFamily="34" charset="0"/>
                        </a:rPr>
                        <a:t>34</a:t>
                      </a:r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 cm</a:t>
                      </a:r>
                      <a:r>
                        <a:rPr lang="en-GB" sz="2000" b="1" baseline="30000" dirty="0" smtClean="0"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2000" b="1" baseline="30000" dirty="0" smtClean="0">
                          <a:latin typeface="Calibri" panose="020F0502020204030204" pitchFamily="34" charset="0"/>
                        </a:rPr>
                        <a:t>-1</a:t>
                      </a:r>
                      <a:endParaRPr lang="en-GB" sz="2000" b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70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5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1.3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2.0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0.0012</a:t>
                      </a:r>
                      <a:endParaRPr lang="en-GB" sz="2000" baseline="30000" dirty="0" smtClean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8023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energy loss/turn [GeV]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0.03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1.67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7.55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3.1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3.34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  <a:tr h="58023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synchrotron power [MW]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latin typeface="Calibri" panose="020F0502020204030204" pitchFamily="34" charset="0"/>
                        </a:rPr>
                        <a:t>100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321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RF voltage [GV]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0.08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3.0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latin typeface="Calibri" panose="020F0502020204030204" pitchFamily="34" charset="0"/>
                        </a:rPr>
                        <a:t>10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6.9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3.5</a:t>
                      </a:r>
                      <a:endParaRPr lang="en-GB" sz="2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127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LEP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754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LHC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3" y="3555217"/>
            <a:ext cx="1303973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853619" y="3635119"/>
            <a:ext cx="1063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HL-LHC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22542" y="4916087"/>
            <a:ext cx="3344921" cy="529137"/>
            <a:chOff x="5722542" y="5110794"/>
            <a:chExt cx="3344921" cy="529137"/>
          </a:xfrm>
        </p:grpSpPr>
        <p:sp>
          <p:nvSpPr>
            <p:cNvPr id="63" name="Rectangle 62"/>
            <p:cNvSpPr/>
            <p:nvPr/>
          </p:nvSpPr>
          <p:spPr>
            <a:xfrm>
              <a:off x="7843463" y="5110794"/>
              <a:ext cx="1224000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502468" y="5110794"/>
              <a:ext cx="1321542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Proto</a:t>
              </a: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2010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2015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2030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2035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9" name="Left-Right Arrow 108"/>
          <p:cNvSpPr/>
          <p:nvPr/>
        </p:nvSpPr>
        <p:spPr>
          <a:xfrm>
            <a:off x="5197353" y="4229084"/>
            <a:ext cx="2624773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rgbClr val="EFF6F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C</a:t>
            </a:r>
            <a:r>
              <a:rPr lang="en-GB" dirty="0" smtClean="0"/>
              <a:t>ERN </a:t>
            </a:r>
            <a:r>
              <a:rPr lang="en-GB" dirty="0"/>
              <a:t>Circular Colliders </a:t>
            </a:r>
            <a:r>
              <a:rPr lang="en-GB" dirty="0" smtClean="0"/>
              <a:t>and FCC</a:t>
            </a:r>
            <a:endParaRPr lang="en-US" dirty="0"/>
          </a:p>
        </p:txBody>
      </p:sp>
      <p:pic>
        <p:nvPicPr>
          <p:cNvPr id="5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643671" y="4916087"/>
            <a:ext cx="6515944" cy="1262419"/>
            <a:chOff x="2643671" y="4916087"/>
            <a:chExt cx="6515944" cy="1262419"/>
          </a:xfrm>
        </p:grpSpPr>
        <p:grpSp>
          <p:nvGrpSpPr>
            <p:cNvPr id="7" name="Group 6"/>
            <p:cNvGrpSpPr/>
            <p:nvPr/>
          </p:nvGrpSpPr>
          <p:grpSpPr>
            <a:xfrm>
              <a:off x="2643671" y="4916087"/>
              <a:ext cx="3051462" cy="529137"/>
              <a:chOff x="2643671" y="5110794"/>
              <a:chExt cx="3051462" cy="529137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4673303" y="5110794"/>
                <a:ext cx="102183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643671" y="5190696"/>
                <a:ext cx="24903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spc="100" dirty="0" smtClean="0">
                    <a:solidFill>
                      <a:schemeClr val="tx2"/>
                    </a:solidFill>
                    <a:latin typeface="+mn-lt"/>
                  </a:rPr>
                  <a:t>                 FCC</a:t>
                </a:r>
                <a:endParaRPr lang="en-GB" b="1" spc="100" dirty="0">
                  <a:solidFill>
                    <a:schemeClr val="tx2"/>
                  </a:solidFill>
                  <a:latin typeface="+mn-lt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3816486" y="5778396"/>
              <a:ext cx="53431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000" b="1" kern="0" dirty="0" smtClean="0">
                  <a:solidFill>
                    <a:srgbClr val="0000FF"/>
                  </a:solidFill>
                  <a:latin typeface="Arial"/>
                  <a:ea typeface="黑体" pitchFamily="2" charset="-122"/>
                </a:rPr>
                <a:t>CDR by end 2018 for next strategy update</a:t>
              </a:r>
              <a:endParaRPr lang="en-GB" sz="1400" b="1" kern="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15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CDR Study Time Line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/>
          </p:nvPr>
        </p:nvGraphicFramePr>
        <p:xfrm>
          <a:off x="42824" y="1312755"/>
          <a:ext cx="9040020" cy="4957099"/>
        </p:xfrm>
        <a:graphic>
          <a:graphicData uri="http://schemas.openxmlformats.org/drawingml/2006/table">
            <a:tbl>
              <a:tblPr firstRow="1" bandRow="1"/>
              <a:tblGrid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</a:tblGrid>
              <a:tr h="440196"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8859"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</a:tr>
              <a:tr h="4186280"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07295" y="2427600"/>
            <a:ext cx="2238916" cy="542222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algn="ctr"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Explore options</a:t>
            </a:r>
          </a:p>
          <a:p>
            <a:pPr algn="ctr"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“weak interaction”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618430" y="5509696"/>
            <a:ext cx="1256294" cy="376404"/>
          </a:xfrm>
          <a:prstGeom prst="roundRect">
            <a:avLst/>
          </a:prstGeom>
          <a:solidFill>
            <a:srgbClr val="FFCCFF"/>
          </a:solidFill>
          <a:ln w="9525" cap="flat" cmpd="sng" algn="ctr">
            <a:solidFill>
              <a:srgbClr val="CC0099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en-GB" sz="1600" b="1" kern="0" dirty="0" smtClean="0">
                <a:solidFill>
                  <a:srgbClr val="CC0099"/>
                </a:solidFill>
              </a:rPr>
              <a:t>Report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5660" y="2105564"/>
            <a:ext cx="2653680" cy="294189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Study plan, </a:t>
            </a:r>
            <a:r>
              <a:rPr lang="en-GB" sz="1600" kern="0" dirty="0" smtClean="0">
                <a:solidFill>
                  <a:srgbClr val="0C377B"/>
                </a:solidFill>
              </a:rPr>
              <a:t>scope definition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578881" y="5113092"/>
            <a:ext cx="1837682" cy="579821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 algn="r"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FCC Week 2018</a:t>
            </a:r>
          </a:p>
          <a:p>
            <a:pPr algn="r">
              <a:defRPr/>
            </a:pPr>
            <a:r>
              <a:rPr lang="en-GB" sz="1600" kern="0" dirty="0" smtClean="0">
                <a:solidFill>
                  <a:srgbClr val="0C377B"/>
                </a:solidFill>
                <a:sym typeface="Wingdings" panose="05000000000000000000" pitchFamily="2" charset="2"/>
              </a:rPr>
              <a:t> contents of CDR</a:t>
            </a:r>
            <a:endParaRPr lang="en-GB" sz="1600" kern="0" dirty="0" smtClean="0">
              <a:solidFill>
                <a:srgbClr val="0C377B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204703" y="5998914"/>
            <a:ext cx="1330785" cy="263549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r"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CDR ready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0" y="2033316"/>
            <a:ext cx="615661" cy="581317"/>
            <a:chOff x="4333017" y="2114253"/>
            <a:chExt cx="1219048" cy="121904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sp>
        <p:nvSpPr>
          <p:cNvPr id="16" name="Rounded Rectangle 15"/>
          <p:cNvSpPr/>
          <p:nvPr/>
        </p:nvSpPr>
        <p:spPr>
          <a:xfrm>
            <a:off x="473482" y="3456532"/>
            <a:ext cx="2131330" cy="617144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FCC Week 2015: </a:t>
            </a:r>
          </a:p>
          <a:p>
            <a:pPr algn="ctr">
              <a:defRPr/>
            </a:pPr>
            <a:r>
              <a:rPr lang="en-GB" sz="1600" kern="0" dirty="0" smtClean="0">
                <a:solidFill>
                  <a:srgbClr val="0C377B"/>
                </a:solidFill>
              </a:rPr>
              <a:t>work towards baseline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087175" y="3005103"/>
            <a:ext cx="615661" cy="576741"/>
            <a:chOff x="-1219048" y="3333377"/>
            <a:chExt cx="540000" cy="54000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5655302" y="3960128"/>
            <a:ext cx="615661" cy="581317"/>
            <a:chOff x="4333017" y="2114253"/>
            <a:chExt cx="1219048" cy="1219048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8581975" y="5550463"/>
            <a:ext cx="615661" cy="576741"/>
            <a:chOff x="6234726" y="2760924"/>
            <a:chExt cx="540000" cy="5400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26" name="Rounded Rectangle 25"/>
          <p:cNvSpPr/>
          <p:nvPr/>
        </p:nvSpPr>
        <p:spPr>
          <a:xfrm>
            <a:off x="2667173" y="3193888"/>
            <a:ext cx="2958274" cy="542222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algn="ctr"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conceptual study of baseline “strong interact.”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263143" y="3815451"/>
            <a:ext cx="2466113" cy="679189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FCC Week 17 &amp; Review</a:t>
            </a:r>
            <a:br>
              <a:rPr lang="en-GB" sz="1600" b="1" kern="0" dirty="0" smtClean="0">
                <a:solidFill>
                  <a:srgbClr val="0C377B"/>
                </a:solidFill>
              </a:rPr>
            </a:br>
            <a:r>
              <a:rPr lang="en-GB" sz="1600" b="1" kern="0" dirty="0" smtClean="0">
                <a:solidFill>
                  <a:srgbClr val="0C377B"/>
                </a:solidFill>
              </a:rPr>
              <a:t>Cost model, LHC results</a:t>
            </a:r>
            <a:br>
              <a:rPr lang="en-GB" sz="1600" b="1" kern="0" dirty="0" smtClean="0">
                <a:solidFill>
                  <a:srgbClr val="0C377B"/>
                </a:solidFill>
              </a:rPr>
            </a:br>
            <a:r>
              <a:rPr lang="en-GB" sz="1600" b="1" kern="0" dirty="0" smtClean="0">
                <a:solidFill>
                  <a:srgbClr val="0C377B"/>
                </a:solidFill>
                <a:sym typeface="Wingdings" panose="05000000000000000000" pitchFamily="2" charset="2"/>
              </a:rPr>
              <a:t> </a:t>
            </a:r>
            <a:r>
              <a:rPr lang="en-GB" sz="1600" kern="0" dirty="0" smtClean="0">
                <a:solidFill>
                  <a:srgbClr val="0C377B"/>
                </a:solidFill>
                <a:sym typeface="Wingdings" panose="05000000000000000000" pitchFamily="2" charset="2"/>
              </a:rPr>
              <a:t>study</a:t>
            </a:r>
            <a:r>
              <a:rPr lang="en-GB" sz="1600" b="1" kern="0" dirty="0" smtClean="0">
                <a:solidFill>
                  <a:srgbClr val="0C377B"/>
                </a:solidFill>
                <a:sym typeface="Wingdings" panose="05000000000000000000" pitchFamily="2" charset="2"/>
              </a:rPr>
              <a:t> </a:t>
            </a:r>
            <a:r>
              <a:rPr lang="en-GB" sz="1600" kern="0" dirty="0" smtClean="0">
                <a:solidFill>
                  <a:srgbClr val="0C377B"/>
                </a:solidFill>
              </a:rPr>
              <a:t>re-scoping?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837447" y="4551790"/>
            <a:ext cx="1678184" cy="542222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Elaboration,</a:t>
            </a:r>
          </a:p>
          <a:p>
            <a:pPr algn="ctr"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consolidation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911811" y="3695758"/>
            <a:ext cx="615661" cy="576741"/>
            <a:chOff x="-1219048" y="3333377"/>
            <a:chExt cx="540000" cy="54000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198" y="2572169"/>
            <a:ext cx="933495" cy="933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Rounded Rectangle 33"/>
          <p:cNvSpPr/>
          <p:nvPr/>
        </p:nvSpPr>
        <p:spPr>
          <a:xfrm>
            <a:off x="3243396" y="4260147"/>
            <a:ext cx="1725989" cy="454336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 algn="ctr">
              <a:defRPr/>
            </a:pPr>
            <a:r>
              <a:rPr lang="en-GB" sz="1600" b="1" kern="0" dirty="0" smtClean="0">
                <a:solidFill>
                  <a:srgbClr val="0C377B"/>
                </a:solidFill>
              </a:rPr>
              <a:t>FCC Week 2016</a:t>
            </a:r>
          </a:p>
          <a:p>
            <a:pPr algn="ctr">
              <a:defRPr/>
            </a:pPr>
            <a:r>
              <a:rPr lang="en-GB" sz="1600" kern="0" dirty="0" smtClean="0">
                <a:solidFill>
                  <a:srgbClr val="0C377B"/>
                </a:solidFill>
              </a:rPr>
              <a:t>Progress review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7425487" y="4999624"/>
            <a:ext cx="615661" cy="576741"/>
            <a:chOff x="-1219048" y="3333377"/>
            <a:chExt cx="540000" cy="54000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pic>
        <p:nvPicPr>
          <p:cNvPr id="3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925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19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49080"/>
            <a:ext cx="8226854" cy="186650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800" dirty="0"/>
              <a:t>c</a:t>
            </a:r>
            <a:r>
              <a:rPr lang="en-GB" sz="2800" dirty="0" smtClean="0"/>
              <a:t>arried </a:t>
            </a:r>
            <a:r>
              <a:rPr lang="en-GB" sz="2800" dirty="0"/>
              <a:t>out </a:t>
            </a:r>
            <a:r>
              <a:rPr lang="en-GB" sz="2800" dirty="0" smtClean="0"/>
              <a:t>by global collaboration</a:t>
            </a:r>
          </a:p>
          <a:p>
            <a:pPr>
              <a:lnSpc>
                <a:spcPct val="120000"/>
              </a:lnSpc>
            </a:pPr>
            <a:r>
              <a:rPr lang="en-GB" sz="2800" dirty="0"/>
              <a:t>u</a:t>
            </a:r>
            <a:r>
              <a:rPr lang="en-GB" sz="2800" dirty="0" smtClean="0"/>
              <a:t>niversities, laboratories &amp; industry worldwide</a:t>
            </a:r>
          </a:p>
          <a:p>
            <a:pPr>
              <a:lnSpc>
                <a:spcPct val="120000"/>
              </a:lnSpc>
            </a:pPr>
            <a:r>
              <a:rPr lang="en-GB" sz="2800" dirty="0"/>
              <a:t>h</a:t>
            </a:r>
            <a:r>
              <a:rPr lang="en-GB" sz="2800" dirty="0" smtClean="0"/>
              <a:t>osted </a:t>
            </a:r>
            <a:r>
              <a:rPr lang="en-GB" sz="2800" dirty="0"/>
              <a:t>by </a:t>
            </a:r>
            <a:r>
              <a:rPr lang="en-GB" sz="2800" dirty="0" smtClean="0"/>
              <a:t>CERN</a:t>
            </a:r>
            <a:endParaRPr lang="en-GB" sz="28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036492" y="1267777"/>
            <a:ext cx="3240000" cy="2520000"/>
            <a:chOff x="3310849" y="1598376"/>
            <a:chExt cx="2340651" cy="2516985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16" name="Round Same Side Corner Rectangle 15"/>
            <p:cNvSpPr/>
            <p:nvPr/>
          </p:nvSpPr>
          <p:spPr>
            <a:xfrm>
              <a:off x="3329457" y="1598376"/>
              <a:ext cx="2322043" cy="1795081"/>
            </a:xfrm>
            <a:prstGeom prst="round2SameRect">
              <a:avLst>
                <a:gd name="adj1" fmla="val 10023"/>
                <a:gd name="adj2" fmla="val 0"/>
              </a:avLst>
            </a:prstGeom>
            <a:gradFill flip="none" rotWithShape="1">
              <a:gsLst>
                <a:gs pos="0">
                  <a:srgbClr val="CB6244">
                    <a:lumMod val="40000"/>
                    <a:lumOff val="60000"/>
                  </a:srgbClr>
                </a:gs>
                <a:gs pos="46000">
                  <a:srgbClr val="CB6244">
                    <a:lumMod val="95000"/>
                    <a:lumOff val="5000"/>
                  </a:srgbClr>
                </a:gs>
                <a:gs pos="100000">
                  <a:srgbClr val="CB6244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lIns="36000" tIns="0" rIns="36000" bIns="0" rtlCol="0" anchor="ctr"/>
            <a:lstStyle/>
            <a:p>
              <a:pPr marL="0" marR="0" lvl="0" indent="0" algn="ctr" defTabSz="584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0" cap="none" spc="0" normalizeH="0" baseline="0" noProof="0" dirty="0" smtClean="0">
                  <a:ln>
                    <a:solidFill>
                      <a:srgbClr val="092A55"/>
                    </a:solidFill>
                  </a:ln>
                  <a:gradFill flip="none" rotWithShape="1">
                    <a:gsLst>
                      <a:gs pos="0">
                        <a:srgbClr val="F0F0F0">
                          <a:shade val="30000"/>
                          <a:satMod val="115000"/>
                        </a:srgbClr>
                      </a:gs>
                      <a:gs pos="29000">
                        <a:srgbClr val="F0F0F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Geographically</a:t>
              </a:r>
            </a:p>
            <a:p>
              <a:pPr marL="0" marR="0" lvl="0" indent="0" algn="ctr" defTabSz="584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0" cap="none" spc="0" normalizeH="0" baseline="0" noProof="0" dirty="0" smtClean="0">
                  <a:ln>
                    <a:solidFill>
                      <a:srgbClr val="092A55"/>
                    </a:solidFill>
                  </a:ln>
                  <a:gradFill flip="none" rotWithShape="1">
                    <a:gsLst>
                      <a:gs pos="0">
                        <a:srgbClr val="F0F0F0">
                          <a:shade val="30000"/>
                          <a:satMod val="115000"/>
                        </a:srgbClr>
                      </a:gs>
                      <a:gs pos="29000">
                        <a:srgbClr val="F0F0F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Balanced</a:t>
              </a:r>
              <a:endParaRPr kumimoji="0" lang="en-GB" sz="400" b="1" i="0" u="none" strike="noStrike" kern="0" cap="none" spc="0" normalizeH="0" baseline="0" noProof="0" dirty="0" smtClean="0">
                <a:ln>
                  <a:solidFill>
                    <a:srgbClr val="092A55"/>
                  </a:solidFill>
                </a:ln>
                <a:gradFill flip="none" rotWithShape="1">
                  <a:gsLst>
                    <a:gs pos="0">
                      <a:srgbClr val="F0F0F0">
                        <a:shade val="30000"/>
                        <a:satMod val="115000"/>
                      </a:srgbClr>
                    </a:gs>
                    <a:gs pos="29000">
                      <a:srgbClr val="F0F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ound Same Side Corner Rectangle 16"/>
            <p:cNvSpPr/>
            <p:nvPr/>
          </p:nvSpPr>
          <p:spPr>
            <a:xfrm flipV="1">
              <a:off x="3329457" y="3393457"/>
              <a:ext cx="2322043" cy="721904"/>
            </a:xfrm>
            <a:prstGeom prst="round2SameRect">
              <a:avLst/>
            </a:prstGeom>
            <a:solidFill>
              <a:srgbClr val="F0F0F0"/>
            </a:solidFill>
            <a:ln w="25400" cap="flat" cmpd="sng" algn="ctr">
              <a:noFill/>
              <a:prstDash val="soli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rtlCol="0" anchor="ctr"/>
            <a:lstStyle/>
            <a:p>
              <a:pPr marL="0" marR="0" lvl="0" indent="0" algn="ctr" defTabSz="584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10849" y="3373898"/>
              <a:ext cx="2331347" cy="720000"/>
            </a:xfrm>
            <a:prstGeom prst="rect">
              <a:avLst/>
            </a:prstGeom>
            <a:noFill/>
            <a:ln w="34925" cap="flat" cmpd="sng" algn="ctr">
              <a:noFill/>
              <a:prstDash val="soli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lIns="36000" rIns="36000" rtlCol="0" anchor="ctr"/>
            <a:lstStyle/>
            <a:p>
              <a:pPr marL="0" marR="0" lvl="0" indent="0" algn="ctr" defTabSz="584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0" cap="none" spc="200" normalizeH="0" baseline="0" noProof="0" dirty="0" smtClean="0">
                  <a:ln>
                    <a:solidFill>
                      <a:srgbClr val="C00000"/>
                    </a:solidFill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Worldwide</a:t>
              </a:r>
              <a:endParaRPr kumimoji="0" lang="en-GB" sz="1600" b="0" i="0" u="none" strike="noStrike" kern="0" cap="none" spc="20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38356" y="1267777"/>
            <a:ext cx="3240000" cy="2520000"/>
            <a:chOff x="3310849" y="1598376"/>
            <a:chExt cx="2340651" cy="2516985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20" name="Round Same Side Corner Rectangle 19"/>
            <p:cNvSpPr/>
            <p:nvPr/>
          </p:nvSpPr>
          <p:spPr>
            <a:xfrm>
              <a:off x="3329457" y="1598376"/>
              <a:ext cx="2322043" cy="1795081"/>
            </a:xfrm>
            <a:prstGeom prst="round2SameRect">
              <a:avLst>
                <a:gd name="adj1" fmla="val 10023"/>
                <a:gd name="adj2" fmla="val 0"/>
              </a:avLst>
            </a:prstGeom>
            <a:gradFill flip="none" rotWithShape="1">
              <a:gsLst>
                <a:gs pos="0">
                  <a:srgbClr val="CB6244">
                    <a:lumMod val="40000"/>
                    <a:lumOff val="60000"/>
                  </a:srgbClr>
                </a:gs>
                <a:gs pos="46000">
                  <a:srgbClr val="CB6244">
                    <a:lumMod val="95000"/>
                    <a:lumOff val="5000"/>
                  </a:srgbClr>
                </a:gs>
                <a:gs pos="100000">
                  <a:srgbClr val="CB6244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lIns="36000" tIns="0" rIns="36000" bIns="0" rtlCol="0" anchor="ctr"/>
            <a:lstStyle/>
            <a:p>
              <a:pPr marL="0" marR="0" lvl="0" indent="0" algn="ctr" defTabSz="584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0" cap="none" spc="0" normalizeH="0" baseline="0" noProof="0" dirty="0" smtClean="0">
                  <a:ln>
                    <a:solidFill>
                      <a:srgbClr val="092A55"/>
                    </a:solidFill>
                  </a:ln>
                  <a:gradFill flip="none" rotWithShape="1">
                    <a:gsLst>
                      <a:gs pos="0">
                        <a:srgbClr val="F0F0F0">
                          <a:shade val="30000"/>
                          <a:satMod val="115000"/>
                        </a:srgbClr>
                      </a:gs>
                      <a:gs pos="29000">
                        <a:srgbClr val="F0F0F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Topically</a:t>
              </a:r>
            </a:p>
            <a:p>
              <a:pPr marL="0" marR="0" lvl="0" indent="0" algn="ctr" defTabSz="584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0" cap="none" spc="0" normalizeH="0" baseline="0" noProof="0" dirty="0" smtClean="0">
                  <a:ln>
                    <a:solidFill>
                      <a:srgbClr val="092A55"/>
                    </a:solidFill>
                  </a:ln>
                  <a:gradFill flip="none" rotWithShape="1">
                    <a:gsLst>
                      <a:gs pos="0">
                        <a:srgbClr val="F0F0F0">
                          <a:shade val="30000"/>
                          <a:satMod val="115000"/>
                        </a:srgbClr>
                      </a:gs>
                      <a:gs pos="29000">
                        <a:srgbClr val="F0F0F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Complementary</a:t>
              </a:r>
              <a:endParaRPr kumimoji="0" lang="en-GB" sz="400" b="1" i="0" u="none" strike="noStrike" kern="0" cap="none" spc="0" normalizeH="0" baseline="0" noProof="0" dirty="0" smtClean="0">
                <a:ln>
                  <a:solidFill>
                    <a:srgbClr val="092A55"/>
                  </a:solidFill>
                </a:ln>
                <a:gradFill flip="none" rotWithShape="1">
                  <a:gsLst>
                    <a:gs pos="0">
                      <a:srgbClr val="F0F0F0">
                        <a:shade val="30000"/>
                        <a:satMod val="115000"/>
                      </a:srgbClr>
                    </a:gs>
                    <a:gs pos="29000">
                      <a:srgbClr val="F0F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Round Same Side Corner Rectangle 20"/>
            <p:cNvSpPr/>
            <p:nvPr/>
          </p:nvSpPr>
          <p:spPr>
            <a:xfrm flipV="1">
              <a:off x="3329457" y="3393457"/>
              <a:ext cx="2322043" cy="721904"/>
            </a:xfrm>
            <a:prstGeom prst="round2SameRect">
              <a:avLst/>
            </a:prstGeom>
            <a:solidFill>
              <a:srgbClr val="F0F0F0"/>
            </a:solidFill>
            <a:ln w="25400" cap="flat" cmpd="sng" algn="ctr">
              <a:noFill/>
              <a:prstDash val="soli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rtlCol="0" anchor="ctr"/>
            <a:lstStyle/>
            <a:p>
              <a:pPr marL="0" marR="0" lvl="0" indent="0" algn="ctr" defTabSz="584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10849" y="3373898"/>
              <a:ext cx="2331347" cy="720000"/>
            </a:xfrm>
            <a:prstGeom prst="rect">
              <a:avLst/>
            </a:prstGeom>
            <a:noFill/>
            <a:ln w="34925" cap="flat" cmpd="sng" algn="ctr">
              <a:noFill/>
              <a:prstDash val="soli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lIns="36000" rIns="36000" rtlCol="0" anchor="ctr"/>
            <a:lstStyle/>
            <a:p>
              <a:pPr marL="0" marR="0" lvl="0" indent="0" algn="ctr" defTabSz="584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0" cap="none" spc="200" normalizeH="0" baseline="0" noProof="0" dirty="0" smtClean="0">
                  <a:ln>
                    <a:solidFill>
                      <a:srgbClr val="C00000"/>
                    </a:solidFill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Excellence</a:t>
              </a:r>
              <a:endParaRPr kumimoji="0" lang="en-GB" sz="1600" b="0" i="0" u="none" strike="noStrike" kern="0" cap="none" spc="20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3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Overall FCC Study Setup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15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7289"/>
            <a:ext cx="8226854" cy="507862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800" dirty="0"/>
              <a:t>A </a:t>
            </a:r>
            <a:r>
              <a:rPr lang="en-GB" sz="2800" b="1" dirty="0"/>
              <a:t>consortium</a:t>
            </a:r>
            <a:r>
              <a:rPr lang="en-GB" sz="2800" dirty="0"/>
              <a:t> of partners </a:t>
            </a:r>
            <a:r>
              <a:rPr lang="en-GB" sz="2800" dirty="0" smtClean="0"/>
              <a:t>based on a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>Memorandum Of Understanding (</a:t>
            </a:r>
            <a:r>
              <a:rPr lang="en-GB" sz="2800" dirty="0" err="1"/>
              <a:t>MoU</a:t>
            </a:r>
            <a:r>
              <a:rPr lang="en-GB" sz="2800" dirty="0"/>
              <a:t>) </a:t>
            </a:r>
          </a:p>
          <a:p>
            <a:pPr>
              <a:lnSpc>
                <a:spcPct val="120000"/>
              </a:lnSpc>
            </a:pPr>
            <a:r>
              <a:rPr lang="en-GB" sz="2800" dirty="0"/>
              <a:t>Working together on a</a:t>
            </a:r>
            <a:br>
              <a:rPr lang="en-GB" sz="2800" dirty="0"/>
            </a:br>
            <a:r>
              <a:rPr lang="en-GB" sz="2800" b="1" dirty="0"/>
              <a:t>best effort basis</a:t>
            </a:r>
          </a:p>
          <a:p>
            <a:pPr>
              <a:lnSpc>
                <a:spcPct val="120000"/>
              </a:lnSpc>
            </a:pPr>
            <a:r>
              <a:rPr lang="en-GB" sz="2800" dirty="0"/>
              <a:t>Pursuing the same</a:t>
            </a:r>
            <a:br>
              <a:rPr lang="en-GB" sz="2800" dirty="0"/>
            </a:br>
            <a:r>
              <a:rPr lang="en-GB" sz="2800" b="1" dirty="0"/>
              <a:t>common goal</a:t>
            </a:r>
          </a:p>
          <a:p>
            <a:pPr>
              <a:lnSpc>
                <a:spcPct val="120000"/>
              </a:lnSpc>
            </a:pPr>
            <a:r>
              <a:rPr lang="en-GB" sz="2800" b="1" dirty="0"/>
              <a:t>Self </a:t>
            </a:r>
            <a:r>
              <a:rPr lang="en-GB" sz="2800" b="1" dirty="0" smtClean="0"/>
              <a:t>governed</a:t>
            </a:r>
            <a:endParaRPr lang="en-GB" sz="2800" b="1" dirty="0"/>
          </a:p>
          <a:p>
            <a:pPr>
              <a:lnSpc>
                <a:spcPct val="120000"/>
              </a:lnSpc>
            </a:pPr>
            <a:r>
              <a:rPr lang="en-GB" sz="2800" b="1" dirty="0"/>
              <a:t>Incremental &amp; open </a:t>
            </a:r>
            <a:r>
              <a:rPr lang="en-GB" sz="2800" dirty="0"/>
              <a:t>to </a:t>
            </a:r>
            <a:br>
              <a:rPr lang="en-GB" sz="2800" dirty="0"/>
            </a:br>
            <a:r>
              <a:rPr lang="en-GB" sz="2800" dirty="0"/>
              <a:t>academia and </a:t>
            </a:r>
            <a:r>
              <a:rPr lang="en-GB" sz="2800" dirty="0" smtClean="0"/>
              <a:t>industry</a:t>
            </a:r>
            <a:endParaRPr lang="en-GB" sz="2800" dirty="0"/>
          </a:p>
        </p:txBody>
      </p:sp>
      <p:pic>
        <p:nvPicPr>
          <p:cNvPr id="7" name="Picture 6" descr="FCC-1408131100-CERN_FCCMoU_UT.pdf - Adobe Reader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28" t="11642" r="13710"/>
          <a:stretch/>
        </p:blipFill>
        <p:spPr>
          <a:xfrm>
            <a:off x="5336536" y="2356253"/>
            <a:ext cx="3045124" cy="40885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166" y="3775967"/>
            <a:ext cx="2925755" cy="186273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  </a:t>
            </a:r>
            <a:r>
              <a:rPr lang="en-US" sz="4000" kern="0" dirty="0" smtClean="0"/>
              <a:t>FCC Collaboration</a:t>
            </a:r>
            <a:endParaRPr lang="en-US" sz="4000" kern="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61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roup 363"/>
          <p:cNvGrpSpPr/>
          <p:nvPr/>
        </p:nvGrpSpPr>
        <p:grpSpPr>
          <a:xfrm>
            <a:off x="-8450876" y="1797732"/>
            <a:ext cx="17273129" cy="4317592"/>
            <a:chOff x="-8603276" y="1645332"/>
            <a:chExt cx="17273129" cy="4317592"/>
          </a:xfrm>
        </p:grpSpPr>
        <p:grpSp>
          <p:nvGrpSpPr>
            <p:cNvPr id="365" name="Group 364"/>
            <p:cNvGrpSpPr/>
            <p:nvPr/>
          </p:nvGrpSpPr>
          <p:grpSpPr>
            <a:xfrm>
              <a:off x="-8603276" y="1645333"/>
              <a:ext cx="8635181" cy="4317591"/>
              <a:chOff x="-9180874" y="1944487"/>
              <a:chExt cx="8635181" cy="4317591"/>
            </a:xfrm>
          </p:grpSpPr>
          <p:pic>
            <p:nvPicPr>
              <p:cNvPr id="418" name="Picture 41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419" name="Group 418"/>
              <p:cNvGrpSpPr/>
              <p:nvPr/>
            </p:nvGrpSpPr>
            <p:grpSpPr>
              <a:xfrm>
                <a:off x="-7791596" y="2404096"/>
                <a:ext cx="6373664" cy="2242480"/>
                <a:chOff x="-7791596" y="2404096"/>
                <a:chExt cx="6373664" cy="2242480"/>
              </a:xfrm>
            </p:grpSpPr>
            <p:pic>
              <p:nvPicPr>
                <p:cNvPr id="420" name="Picture 41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1" name="Picture 42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2" name="Picture 42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3" name="Picture 42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4" name="Picture 42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5" name="Picture 42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6" name="Picture 42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7" name="Picture 42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8" name="Picture 42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9" name="Picture 42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0" name="Picture 42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1" name="Picture 43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2" name="Picture 43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3" name="Picture 43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4" name="Picture 43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5" name="Picture 43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6" name="Picture 43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7" name="Picture 43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8" name="Picture 43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9" name="Picture 43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0" name="Picture 43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1" name="Picture 44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2" name="Picture 44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3" name="Picture 44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4" name="Picture 44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5" name="Picture 44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6" name="Picture 44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7" name="Picture 44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8" name="Picture 44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9" name="Picture 44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0" name="Picture 44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1" name="Picture 45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2791" y="313951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2" name="Picture 45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91461" y="31120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3" name="Picture 45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69520" y="31261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4" name="Picture 45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16314" y="310285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5" name="Picture 45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6" name="Picture 45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7" name="Picture 45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8" name="Picture 45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9" name="Picture 45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0" name="Picture 45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1" name="Picture 46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2" name="Picture 46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3" name="Picture 46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4" name="Picture 46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28217" y="31109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5" name="Picture 46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88873" y="32281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6" name="Picture 46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86027" y="29428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7" name="Picture 46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20592" y="2664899"/>
                  <a:ext cx="98382" cy="15709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66" name="Group 365"/>
            <p:cNvGrpSpPr/>
            <p:nvPr/>
          </p:nvGrpSpPr>
          <p:grpSpPr>
            <a:xfrm>
              <a:off x="34672" y="1645332"/>
              <a:ext cx="8635181" cy="4317591"/>
              <a:chOff x="-9180874" y="1944487"/>
              <a:chExt cx="8635181" cy="4317591"/>
            </a:xfrm>
          </p:grpSpPr>
          <p:pic>
            <p:nvPicPr>
              <p:cNvPr id="367" name="Picture 36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368" name="Group 367"/>
              <p:cNvGrpSpPr/>
              <p:nvPr/>
            </p:nvGrpSpPr>
            <p:grpSpPr>
              <a:xfrm>
                <a:off x="-7791596" y="2404096"/>
                <a:ext cx="6357751" cy="2242480"/>
                <a:chOff x="-7791596" y="2404096"/>
                <a:chExt cx="6357751" cy="2242480"/>
              </a:xfrm>
            </p:grpSpPr>
            <p:pic>
              <p:nvPicPr>
                <p:cNvPr id="369" name="Picture 36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0" name="Picture 36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1" name="Picture 37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2" name="Picture 37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3" name="Picture 37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4" name="Picture 37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5" name="Picture 37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6" name="Picture 37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7" name="Picture 37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8" name="Picture 37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9" name="Picture 37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0" name="Picture 37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1" name="Picture 38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2" name="Picture 38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3" name="Picture 38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4" name="Picture 38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5" name="Picture 38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6" name="Picture 38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7" name="Picture 38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8" name="Picture 38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9" name="Picture 38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0" name="Picture 38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1" name="Picture 39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2" name="Picture 39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3" name="Picture 39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4" name="Picture 39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5" name="Picture 39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6" name="Picture 39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7" name="Picture 39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8" name="Picture 39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9" name="Picture 39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0" name="Picture 39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75892" y="31120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1" name="Picture 40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32227" y="31180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2" name="Picture 40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3" name="Picture 40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4" name="Picture 40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5" name="Picture 40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6" name="Picture 40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7" name="Picture 40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8" name="Picture 40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9" name="Picture 40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0" name="Picture 40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1" name="Picture 41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33932" y="308821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2" name="Picture 41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75445" y="293714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3" name="Picture 41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437594" y="284613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4" name="Picture 41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11650" y="267670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5" name="Picture 41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09329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6" name="Picture 41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7" name="Picture 41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211625" y="3207400"/>
                  <a:ext cx="98382" cy="157094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260" name="Group 259"/>
          <p:cNvGrpSpPr/>
          <p:nvPr/>
        </p:nvGrpSpPr>
        <p:grpSpPr>
          <a:xfrm>
            <a:off x="-8603276" y="1645332"/>
            <a:ext cx="17273129" cy="4317592"/>
            <a:chOff x="-8603276" y="1645332"/>
            <a:chExt cx="17273129" cy="4317592"/>
          </a:xfrm>
        </p:grpSpPr>
        <p:grpSp>
          <p:nvGrpSpPr>
            <p:cNvPr id="261" name="Group 260"/>
            <p:cNvGrpSpPr/>
            <p:nvPr/>
          </p:nvGrpSpPr>
          <p:grpSpPr>
            <a:xfrm>
              <a:off x="-8603276" y="1645333"/>
              <a:ext cx="8635181" cy="4317591"/>
              <a:chOff x="-9180874" y="1944487"/>
              <a:chExt cx="8635181" cy="4317591"/>
            </a:xfrm>
          </p:grpSpPr>
          <p:pic>
            <p:nvPicPr>
              <p:cNvPr id="314" name="Picture 31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315" name="Group 314"/>
              <p:cNvGrpSpPr/>
              <p:nvPr/>
            </p:nvGrpSpPr>
            <p:grpSpPr>
              <a:xfrm>
                <a:off x="-7791596" y="2404096"/>
                <a:ext cx="6373664" cy="2242480"/>
                <a:chOff x="-7791596" y="2404096"/>
                <a:chExt cx="6373664" cy="2242480"/>
              </a:xfrm>
            </p:grpSpPr>
            <p:pic>
              <p:nvPicPr>
                <p:cNvPr id="316" name="Picture 31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7" name="Picture 31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8" name="Picture 31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9" name="Picture 31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0" name="Picture 31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1" name="Picture 32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2" name="Picture 32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3" name="Picture 32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4" name="Picture 32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5" name="Picture 32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6" name="Picture 32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7" name="Picture 32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8" name="Picture 32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29" name="Picture 32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0" name="Picture 32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1" name="Picture 33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2" name="Picture 33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3" name="Picture 33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4" name="Picture 33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5" name="Picture 33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6" name="Picture 33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7" name="Picture 33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8" name="Picture 33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39" name="Picture 33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0" name="Picture 33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1" name="Picture 34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2" name="Picture 34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3" name="Picture 34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4" name="Picture 34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5" name="Picture 34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6" name="Picture 34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7" name="Picture 34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2791" y="313951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8" name="Picture 34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91461" y="31120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49" name="Picture 34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69520" y="31261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0" name="Picture 34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16314" y="310285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1" name="Picture 35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2" name="Picture 35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3" name="Picture 35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4" name="Picture 35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5" name="Picture 35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6" name="Picture 35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7" name="Picture 35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8" name="Picture 35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9" name="Picture 35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0" name="Picture 35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28217" y="31109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1" name="Picture 36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88873" y="32281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2" name="Picture 36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86027" y="29428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3" name="Picture 36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20592" y="2664899"/>
                  <a:ext cx="98382" cy="15709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62" name="Group 261"/>
            <p:cNvGrpSpPr/>
            <p:nvPr/>
          </p:nvGrpSpPr>
          <p:grpSpPr>
            <a:xfrm>
              <a:off x="34672" y="1645332"/>
              <a:ext cx="8635181" cy="4317591"/>
              <a:chOff x="-9180874" y="1944487"/>
              <a:chExt cx="8635181" cy="4317591"/>
            </a:xfrm>
          </p:grpSpPr>
          <p:pic>
            <p:nvPicPr>
              <p:cNvPr id="263" name="Picture 26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264" name="Group 263"/>
              <p:cNvGrpSpPr/>
              <p:nvPr/>
            </p:nvGrpSpPr>
            <p:grpSpPr>
              <a:xfrm>
                <a:off x="-7791596" y="2404096"/>
                <a:ext cx="6357751" cy="2242480"/>
                <a:chOff x="-7791596" y="2404096"/>
                <a:chExt cx="6357751" cy="2242480"/>
              </a:xfrm>
            </p:grpSpPr>
            <p:pic>
              <p:nvPicPr>
                <p:cNvPr id="265" name="Picture 26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6" name="Picture 26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7" name="Picture 26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8" name="Picture 26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69" name="Picture 26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0" name="Picture 26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1" name="Picture 27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2" name="Picture 27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3" name="Picture 27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4" name="Picture 27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5" name="Picture 27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6" name="Picture 27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7" name="Picture 27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8" name="Picture 27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79" name="Picture 27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0" name="Picture 27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1" name="Picture 28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2" name="Picture 28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3" name="Picture 28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4" name="Picture 28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5" name="Picture 28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6" name="Picture 28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7" name="Picture 28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8" name="Picture 28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89" name="Picture 28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0" name="Picture 28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1" name="Picture 29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2" name="Picture 29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3" name="Picture 29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4" name="Picture 29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5" name="Picture 29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6" name="Picture 29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75892" y="31120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7" name="Picture 29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32227" y="31180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8" name="Picture 29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299" name="Picture 29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0" name="Picture 29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1" name="Picture 30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2" name="Picture 30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3" name="Picture 30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4" name="Picture 30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5" name="Picture 30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6" name="Picture 30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7" name="Picture 30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33932" y="308821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8" name="Picture 30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75445" y="293714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09" name="Picture 30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437594" y="284613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0" name="Picture 30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11650" y="267670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1" name="Picture 31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09329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2" name="Picture 31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800777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13" name="Picture 31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211625" y="3207400"/>
                  <a:ext cx="98382" cy="157094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31" name="Freeform 130"/>
          <p:cNvSpPr/>
          <p:nvPr/>
        </p:nvSpPr>
        <p:spPr>
          <a:xfrm>
            <a:off x="-17322" y="1573839"/>
            <a:ext cx="9144000" cy="4572000"/>
          </a:xfrm>
          <a:custGeom>
            <a:avLst/>
            <a:gdLst>
              <a:gd name="connsiteX0" fmla="*/ 6400161 w 9144000"/>
              <a:gd name="connsiteY0" fmla="*/ 128987 h 4572000"/>
              <a:gd name="connsiteX1" fmla="*/ 4240161 w 9144000"/>
              <a:gd name="connsiteY1" fmla="*/ 2302508 h 4572000"/>
              <a:gd name="connsiteX2" fmla="*/ 6400161 w 9144000"/>
              <a:gd name="connsiteY2" fmla="*/ 4476029 h 4572000"/>
              <a:gd name="connsiteX3" fmla="*/ 8560161 w 9144000"/>
              <a:gd name="connsiteY3" fmla="*/ 2302508 h 4572000"/>
              <a:gd name="connsiteX4" fmla="*/ 6400161 w 9144000"/>
              <a:gd name="connsiteY4" fmla="*/ 128987 h 4572000"/>
              <a:gd name="connsiteX5" fmla="*/ 0 w 9144000"/>
              <a:gd name="connsiteY5" fmla="*/ 0 h 4572000"/>
              <a:gd name="connsiteX6" fmla="*/ 9144000 w 9144000"/>
              <a:gd name="connsiteY6" fmla="*/ 0 h 4572000"/>
              <a:gd name="connsiteX7" fmla="*/ 9144000 w 9144000"/>
              <a:gd name="connsiteY7" fmla="*/ 4572000 h 4572000"/>
              <a:gd name="connsiteX8" fmla="*/ 0 w 9144000"/>
              <a:gd name="connsiteY8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4572000">
                <a:moveTo>
                  <a:pt x="6400161" y="128987"/>
                </a:moveTo>
                <a:cubicBezTo>
                  <a:pt x="5207226" y="128987"/>
                  <a:pt x="4240161" y="1102105"/>
                  <a:pt x="4240161" y="2302508"/>
                </a:cubicBezTo>
                <a:cubicBezTo>
                  <a:pt x="4240161" y="3502911"/>
                  <a:pt x="5207226" y="4476029"/>
                  <a:pt x="6400161" y="4476029"/>
                </a:cubicBezTo>
                <a:cubicBezTo>
                  <a:pt x="7593096" y="4476029"/>
                  <a:pt x="8560161" y="3502911"/>
                  <a:pt x="8560161" y="2302508"/>
                </a:cubicBezTo>
                <a:cubicBezTo>
                  <a:pt x="8560161" y="1102105"/>
                  <a:pt x="7593096" y="128987"/>
                  <a:pt x="6400161" y="128987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572000"/>
                </a:lnTo>
                <a:lnTo>
                  <a:pt x="0" y="4572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3037"/>
          </a:xfrm>
        </p:spPr>
        <p:txBody>
          <a:bodyPr>
            <a:normAutofit/>
          </a:bodyPr>
          <a:lstStyle/>
          <a:p>
            <a:r>
              <a:rPr lang="en-GB" dirty="0" smtClean="0"/>
              <a:t>Collaboration Status</a:t>
            </a:r>
            <a:endParaRPr lang="fr-CH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-97151" y="1062268"/>
            <a:ext cx="8226854" cy="997659"/>
          </a:xfrm>
        </p:spPr>
        <p:txBody>
          <a:bodyPr>
            <a:normAutofit/>
          </a:bodyPr>
          <a:lstStyle/>
          <a:p>
            <a:r>
              <a:rPr lang="en-GB" dirty="0" smtClean="0"/>
              <a:t>72 </a:t>
            </a:r>
            <a:r>
              <a:rPr lang="en-GB" dirty="0" smtClean="0"/>
              <a:t>institutes</a:t>
            </a:r>
          </a:p>
          <a:p>
            <a:r>
              <a:rPr lang="en-GB" dirty="0" smtClean="0"/>
              <a:t>26 countries + EC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677" y="5870903"/>
            <a:ext cx="1832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C377B"/>
                </a:solidFill>
              </a:rPr>
              <a:t>Status: </a:t>
            </a:r>
            <a:r>
              <a:rPr lang="en-GB" sz="1200" dirty="0" smtClean="0">
                <a:solidFill>
                  <a:srgbClr val="0C377B"/>
                </a:solidFill>
              </a:rPr>
              <a:t>1 February </a:t>
            </a:r>
            <a:r>
              <a:rPr lang="en-GB" sz="1200" dirty="0" smtClean="0">
                <a:solidFill>
                  <a:srgbClr val="0C377B"/>
                </a:solidFill>
              </a:rPr>
              <a:t>2016</a:t>
            </a:r>
            <a:endParaRPr lang="en-US" sz="1200" dirty="0">
              <a:solidFill>
                <a:srgbClr val="0C377B"/>
              </a:solidFill>
            </a:endParaRPr>
          </a:p>
        </p:txBody>
      </p:sp>
      <p:sp>
        <p:nvSpPr>
          <p:cNvPr id="258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FCC International Collaboration</a:t>
            </a:r>
            <a:endParaRPr lang="en-US" dirty="0"/>
          </a:p>
        </p:txBody>
      </p:sp>
      <p:pic>
        <p:nvPicPr>
          <p:cNvPr id="25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8" name="Oval 467"/>
          <p:cNvSpPr/>
          <p:nvPr/>
        </p:nvSpPr>
        <p:spPr>
          <a:xfrm>
            <a:off x="4231969" y="1701211"/>
            <a:ext cx="4320000" cy="4347042"/>
          </a:xfrm>
          <a:prstGeom prst="ellipse">
            <a:avLst/>
          </a:prstGeom>
          <a:gradFill flip="none" rotWithShape="1">
            <a:gsLst>
              <a:gs pos="7000">
                <a:srgbClr val="000000">
                  <a:alpha val="0"/>
                </a:srgbClr>
              </a:gs>
              <a:gs pos="55000">
                <a:srgbClr val="000000">
                  <a:alpha val="27000"/>
                </a:srgbClr>
              </a:gs>
              <a:gs pos="83000">
                <a:srgbClr val="00000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txBody>
          <a:bodyPr rtlCol="0" anchor="ctr"/>
          <a:lstStyle/>
          <a:p>
            <a:pPr algn="ctr">
              <a:defRPr/>
            </a:pPr>
            <a:endParaRPr lang="en-GB" sz="2000" kern="0" dirty="0" smtClean="0">
              <a:solidFill>
                <a:prstClr val="white"/>
              </a:solidFill>
              <a:effectLst>
                <a:outerShdw blurRad="25400" dist="25400" dir="2700000" algn="tl" rotWithShape="0">
                  <a:srgbClr val="1F497D">
                    <a:lumMod val="75000"/>
                    <a:alpha val="45000"/>
                  </a:srgbClr>
                </a:outerShdw>
              </a:effectLst>
              <a:latin typeface="Calibri"/>
            </a:endParaRPr>
          </a:p>
        </p:txBody>
      </p:sp>
      <p:pic>
        <p:nvPicPr>
          <p:cNvPr id="240" name="Picture 23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082679"/>
            <a:ext cx="540000" cy="540000"/>
          </a:xfrm>
          <a:prstGeom prst="rect">
            <a:avLst/>
          </a:prstGeom>
        </p:spPr>
      </p:pic>
      <p:pic>
        <p:nvPicPr>
          <p:cNvPr id="241" name="Picture 24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082679"/>
            <a:ext cx="540000" cy="540000"/>
          </a:xfrm>
          <a:prstGeom prst="rect">
            <a:avLst/>
          </a:prstGeom>
        </p:spPr>
      </p:pic>
      <p:pic>
        <p:nvPicPr>
          <p:cNvPr id="242" name="Picture 24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33" y="2082679"/>
            <a:ext cx="540000" cy="540000"/>
          </a:xfrm>
          <a:prstGeom prst="rect">
            <a:avLst/>
          </a:prstGeom>
        </p:spPr>
      </p:pic>
      <p:pic>
        <p:nvPicPr>
          <p:cNvPr id="243" name="Picture 24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425" y="2082679"/>
            <a:ext cx="540000" cy="540000"/>
          </a:xfrm>
          <a:prstGeom prst="rect">
            <a:avLst/>
          </a:prstGeom>
        </p:spPr>
      </p:pic>
      <p:pic>
        <p:nvPicPr>
          <p:cNvPr id="244" name="Picture 24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082679"/>
            <a:ext cx="540000" cy="540000"/>
          </a:xfrm>
          <a:prstGeom prst="rect">
            <a:avLst/>
          </a:prstGeom>
        </p:spPr>
      </p:pic>
      <p:pic>
        <p:nvPicPr>
          <p:cNvPr id="245" name="Picture 24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612883"/>
            <a:ext cx="540000" cy="540000"/>
          </a:xfrm>
          <a:prstGeom prst="rect">
            <a:avLst/>
          </a:prstGeom>
        </p:spPr>
      </p:pic>
      <p:pic>
        <p:nvPicPr>
          <p:cNvPr id="246" name="Picture 24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612883"/>
            <a:ext cx="540000" cy="540000"/>
          </a:xfrm>
          <a:prstGeom prst="rect">
            <a:avLst/>
          </a:prstGeom>
        </p:spPr>
      </p:pic>
      <p:pic>
        <p:nvPicPr>
          <p:cNvPr id="247" name="Picture 24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612883"/>
            <a:ext cx="540000" cy="540000"/>
          </a:xfrm>
          <a:prstGeom prst="rect">
            <a:avLst/>
          </a:prstGeom>
        </p:spPr>
      </p:pic>
      <p:pic>
        <p:nvPicPr>
          <p:cNvPr id="248" name="Picture 24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23" y="2612883"/>
            <a:ext cx="540000" cy="540000"/>
          </a:xfrm>
          <a:prstGeom prst="rect">
            <a:avLst/>
          </a:prstGeom>
        </p:spPr>
      </p:pic>
      <p:pic>
        <p:nvPicPr>
          <p:cNvPr id="249" name="Picture 248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272" y="2612883"/>
            <a:ext cx="540000" cy="540000"/>
          </a:xfrm>
          <a:prstGeom prst="rect">
            <a:avLst/>
          </a:prstGeom>
        </p:spPr>
      </p:pic>
      <p:pic>
        <p:nvPicPr>
          <p:cNvPr id="250" name="Picture 249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612883"/>
            <a:ext cx="540000" cy="540000"/>
          </a:xfrm>
          <a:prstGeom prst="rect">
            <a:avLst/>
          </a:prstGeom>
        </p:spPr>
      </p:pic>
      <p:pic>
        <p:nvPicPr>
          <p:cNvPr id="251" name="Picture 250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159000"/>
            <a:ext cx="540000" cy="540000"/>
          </a:xfrm>
          <a:prstGeom prst="rect">
            <a:avLst/>
          </a:prstGeom>
        </p:spPr>
      </p:pic>
      <p:pic>
        <p:nvPicPr>
          <p:cNvPr id="252" name="Picture 251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159000"/>
            <a:ext cx="540000" cy="540000"/>
          </a:xfrm>
          <a:prstGeom prst="rect">
            <a:avLst/>
          </a:prstGeom>
        </p:spPr>
      </p:pic>
      <p:pic>
        <p:nvPicPr>
          <p:cNvPr id="253" name="Picture 252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159000"/>
            <a:ext cx="540000" cy="540000"/>
          </a:xfrm>
          <a:prstGeom prst="rect">
            <a:avLst/>
          </a:prstGeom>
        </p:spPr>
      </p:pic>
      <p:pic>
        <p:nvPicPr>
          <p:cNvPr id="254" name="Picture 253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46" y="3159000"/>
            <a:ext cx="540000" cy="540000"/>
          </a:xfrm>
          <a:prstGeom prst="rect">
            <a:avLst/>
          </a:prstGeom>
        </p:spPr>
      </p:pic>
      <p:pic>
        <p:nvPicPr>
          <p:cNvPr id="255" name="Picture 254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648" y="3159000"/>
            <a:ext cx="540000" cy="540000"/>
          </a:xfrm>
          <a:prstGeom prst="rect">
            <a:avLst/>
          </a:prstGeom>
        </p:spPr>
      </p:pic>
      <p:pic>
        <p:nvPicPr>
          <p:cNvPr id="256" name="Picture 255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159000"/>
            <a:ext cx="540000" cy="540000"/>
          </a:xfrm>
          <a:prstGeom prst="rect">
            <a:avLst/>
          </a:prstGeom>
        </p:spPr>
      </p:pic>
      <p:pic>
        <p:nvPicPr>
          <p:cNvPr id="257" name="Picture 256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697483"/>
            <a:ext cx="540000" cy="540000"/>
          </a:xfrm>
          <a:prstGeom prst="rect">
            <a:avLst/>
          </a:prstGeom>
        </p:spPr>
      </p:pic>
      <p:pic>
        <p:nvPicPr>
          <p:cNvPr id="469" name="Picture 468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697483"/>
            <a:ext cx="540000" cy="540000"/>
          </a:xfrm>
          <a:prstGeom prst="rect">
            <a:avLst/>
          </a:prstGeom>
        </p:spPr>
      </p:pic>
      <p:pic>
        <p:nvPicPr>
          <p:cNvPr id="470" name="Picture 469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697483"/>
            <a:ext cx="540000" cy="540000"/>
          </a:xfrm>
          <a:prstGeom prst="rect">
            <a:avLst/>
          </a:prstGeom>
        </p:spPr>
      </p:pic>
      <p:pic>
        <p:nvPicPr>
          <p:cNvPr id="471" name="Picture 470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331" y="4272975"/>
            <a:ext cx="540000" cy="540000"/>
          </a:xfrm>
          <a:prstGeom prst="rect">
            <a:avLst/>
          </a:prstGeom>
        </p:spPr>
      </p:pic>
      <p:pic>
        <p:nvPicPr>
          <p:cNvPr id="472" name="Picture 471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082679"/>
            <a:ext cx="540000" cy="540000"/>
          </a:xfrm>
          <a:prstGeom prst="rect">
            <a:avLst/>
          </a:prstGeom>
        </p:spPr>
      </p:pic>
      <p:pic>
        <p:nvPicPr>
          <p:cNvPr id="473" name="Picture 472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269" y="3697483"/>
            <a:ext cx="541351" cy="541351"/>
          </a:xfrm>
          <a:prstGeom prst="rect">
            <a:avLst/>
          </a:prstGeom>
        </p:spPr>
      </p:pic>
      <p:pic>
        <p:nvPicPr>
          <p:cNvPr id="474" name="Picture 473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47" y="3697483"/>
            <a:ext cx="540000" cy="540000"/>
          </a:xfrm>
          <a:prstGeom prst="rect">
            <a:avLst/>
          </a:prstGeom>
        </p:spPr>
      </p:pic>
      <p:pic>
        <p:nvPicPr>
          <p:cNvPr id="475" name="Picture 474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697483"/>
            <a:ext cx="540000" cy="540000"/>
          </a:xfrm>
          <a:prstGeom prst="rect">
            <a:avLst/>
          </a:prstGeom>
        </p:spPr>
      </p:pic>
      <p:pic>
        <p:nvPicPr>
          <p:cNvPr id="476" name="Picture 475"/>
          <p:cNvPicPr>
            <a:picLocks noChangeAspect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59" y="4248240"/>
            <a:ext cx="540000" cy="540000"/>
          </a:xfrm>
          <a:prstGeom prst="rect">
            <a:avLst/>
          </a:prstGeom>
        </p:spPr>
      </p:pic>
      <p:pic>
        <p:nvPicPr>
          <p:cNvPr id="477" name="Picture 476"/>
          <p:cNvPicPr>
            <a:picLocks noChangeAspect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01" y="425758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10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61111E-6 3.7037E-6 L 1.4 -0.00208 " pathEditMode="relative" rAng="0" ptsTypes="AA">
                                      <p:cBhvr>
                                        <p:cTn id="6" dur="40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62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61111E-6 3.7037E-6 L 1.4 -0.00208 " pathEditMode="relative" rAng="0" ptsTypes="AA">
                                      <p:cBhvr>
                                        <p:cTn id="8" dur="400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6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144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</a:t>
            </a:r>
            <a:r>
              <a:rPr lang="en-US" kern="0" dirty="0" smtClean="0">
                <a:latin typeface="Arial"/>
              </a:rPr>
              <a:t>        </a:t>
            </a:r>
            <a:r>
              <a:rPr lang="en-US" sz="3600" kern="0" dirty="0" smtClean="0">
                <a:latin typeface="Arial"/>
              </a:rPr>
              <a:t>FCC </a:t>
            </a:r>
            <a:r>
              <a:rPr lang="en-US" sz="3600" kern="0" dirty="0" smtClean="0">
                <a:latin typeface="Arial"/>
              </a:rPr>
              <a:t>Collaboration </a:t>
            </a:r>
            <a:r>
              <a:rPr lang="en-US" sz="3600" kern="0" dirty="0" smtClean="0">
                <a:latin typeface="Arial"/>
              </a:rPr>
              <a:t>Status</a:t>
            </a:r>
          </a:p>
          <a:p>
            <a:pPr>
              <a:defRPr/>
            </a:pPr>
            <a:r>
              <a:rPr lang="en-GB" sz="1600" kern="0" dirty="0" smtClean="0">
                <a:latin typeface="Arial"/>
              </a:rPr>
              <a:t>                           </a:t>
            </a:r>
            <a:r>
              <a:rPr lang="en-GB" sz="1800" kern="0" dirty="0" smtClean="0">
                <a:latin typeface="Arial"/>
              </a:rPr>
              <a:t>72 </a:t>
            </a:r>
            <a:r>
              <a:rPr lang="en-GB" sz="1800" kern="0" dirty="0">
                <a:latin typeface="Arial"/>
              </a:rPr>
              <a:t>collaboration members &amp; CERN as host institute, 1 </a:t>
            </a:r>
            <a:r>
              <a:rPr lang="en-GB" sz="1800" kern="0" dirty="0" smtClean="0">
                <a:latin typeface="Arial"/>
              </a:rPr>
              <a:t>Feb. </a:t>
            </a:r>
            <a:r>
              <a:rPr lang="en-GB" sz="1800" kern="0" dirty="0">
                <a:latin typeface="Arial"/>
              </a:rPr>
              <a:t>2016</a:t>
            </a:r>
          </a:p>
          <a:p>
            <a:pPr>
              <a:defRPr/>
            </a:pPr>
            <a:endParaRPr lang="en-US" sz="4000" kern="0" dirty="0">
              <a:latin typeface="Arial"/>
            </a:endParaRP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48024" y="101541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ALBA/CELLS,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Spain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Ankara U., Turkey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U Belgrade,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Serbia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U Bern, Switzerland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BINP, Russia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CASE (SUNY/BNL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), USA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CBPF, Brazil </a:t>
            </a:r>
            <a:endParaRPr lang="en-GB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CEA Grenoble, France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CEA </a:t>
            </a:r>
            <a:r>
              <a:rPr lang="en-GB" sz="1400" b="1" dirty="0" err="1" smtClean="0">
                <a:solidFill>
                  <a:schemeClr val="accent5">
                    <a:lumMod val="75000"/>
                  </a:schemeClr>
                </a:solidFill>
              </a:rPr>
              <a:t>Saclay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, France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CIEMAT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Spain</a:t>
            </a:r>
          </a:p>
          <a:p>
            <a:pPr algn="l">
              <a:spcBef>
                <a:spcPts val="200"/>
              </a:spcBef>
              <a:defRPr/>
            </a:pPr>
            <a:r>
              <a:rPr lang="fr-CH" sz="1400" b="1" dirty="0" err="1" smtClean="0">
                <a:solidFill>
                  <a:schemeClr val="accent5">
                    <a:lumMod val="75000"/>
                  </a:schemeClr>
                </a:solidFill>
              </a:rPr>
              <a:t>Cinvestav</a:t>
            </a:r>
            <a:r>
              <a:rPr lang="fr-CH" sz="1400" b="1" dirty="0" smtClean="0">
                <a:solidFill>
                  <a:schemeClr val="accent5">
                    <a:lumMod val="75000"/>
                  </a:schemeClr>
                </a:solidFill>
              </a:rPr>
              <a:t>, Mexico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CNRS,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France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CNR-SPIN, Italy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Cockcroft Institute, UK </a:t>
            </a:r>
            <a:endParaRPr lang="en-GB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U Colima, Mexico </a:t>
            </a:r>
            <a:endParaRPr lang="en-GB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UCPH Copenhagen, Denmark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CSIC/IFIC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Spain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TU Darmstadt,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Germany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TU Delft, Netherlands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DESY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, Germany </a:t>
            </a:r>
            <a:endParaRPr lang="en-GB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fr-CH" sz="1400" b="1" dirty="0" smtClean="0">
                <a:solidFill>
                  <a:schemeClr val="accent5">
                    <a:lumMod val="75000"/>
                  </a:schemeClr>
                </a:solidFill>
              </a:rPr>
              <a:t>DOE, Washington, USA</a:t>
            </a:r>
            <a:endParaRPr lang="en-GB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TU Dresden, 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Duke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U,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EPFL,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Switzerland</a:t>
            </a:r>
          </a:p>
          <a:p>
            <a:pPr algn="l">
              <a:spcBef>
                <a:spcPts val="200"/>
              </a:spcBef>
              <a:defRPr/>
            </a:pPr>
            <a:endParaRPr lang="en-GB" sz="14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defRPr/>
            </a:pP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defRPr/>
            </a:pPr>
            <a:endParaRPr lang="en-GB" sz="1400" b="1" dirty="0">
              <a:solidFill>
                <a:srgbClr val="0C377B"/>
              </a:solidFill>
            </a:endParaRPr>
          </a:p>
          <a:p>
            <a:pPr algn="l">
              <a:defRPr/>
            </a:pPr>
            <a:endParaRPr lang="en-GB" sz="1400" b="1" dirty="0">
              <a:solidFill>
                <a:srgbClr val="0C377B"/>
              </a:solidFill>
            </a:endParaRPr>
          </a:p>
          <a:p>
            <a:pPr algn="l">
              <a:defRPr/>
            </a:pPr>
            <a:endParaRPr lang="en-GB" sz="1400" b="1" dirty="0" smtClean="0">
              <a:solidFill>
                <a:srgbClr val="0C377B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024336" y="1023864"/>
            <a:ext cx="3456384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200"/>
              </a:spcBef>
              <a:defRPr/>
            </a:pPr>
            <a:r>
              <a:rPr lang="fr-CH" sz="1400" b="1" dirty="0">
                <a:solidFill>
                  <a:schemeClr val="accent5">
                    <a:lumMod val="75000"/>
                  </a:schemeClr>
                </a:solidFill>
              </a:rPr>
              <a:t>UT Enschede, </a:t>
            </a:r>
            <a:r>
              <a:rPr lang="fr-CH" sz="1400" b="1" dirty="0" err="1">
                <a:solidFill>
                  <a:schemeClr val="accent5">
                    <a:lumMod val="75000"/>
                  </a:schemeClr>
                </a:solidFill>
              </a:rPr>
              <a:t>Netherlands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U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Geneva, Switzerland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Goethe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U Frankfurt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, 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GSI,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GWNU, Korea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U. Guanajuato, Mexico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Hellenic Open U, Greece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HEPHY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Austria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U Houston, 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IIT Kanpur, India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IFJ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PAN Krakow,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Poland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INFN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, Italy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INP Minsk,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Belarus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U Iowa,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IPM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Iran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UC Irvine, USA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Istanbul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Aydin U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., Turkey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JAI,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UK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JINR </a:t>
            </a:r>
            <a:r>
              <a:rPr lang="en-GB" sz="1400" b="1" dirty="0" err="1">
                <a:solidFill>
                  <a:schemeClr val="accent5">
                    <a:lumMod val="75000"/>
                  </a:schemeClr>
                </a:solidFill>
              </a:rPr>
              <a:t>Dubna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, Russia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FZ </a:t>
            </a:r>
            <a:r>
              <a:rPr lang="en-GB" sz="1400" b="1" dirty="0" err="1">
                <a:solidFill>
                  <a:schemeClr val="accent5">
                    <a:lumMod val="75000"/>
                  </a:schemeClr>
                </a:solidFill>
              </a:rPr>
              <a:t>Jülich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, 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KAIST, Korea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KEK,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Japan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KIAS, Korea</a:t>
            </a:r>
            <a:b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King’s College London,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UK</a:t>
            </a:r>
            <a:endParaRPr lang="en-GB" sz="14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defRPr/>
            </a:pPr>
            <a:endParaRPr lang="en-GB" sz="1400" b="1" dirty="0">
              <a:solidFill>
                <a:srgbClr val="0C377B"/>
              </a:solidFill>
              <a:cs typeface="Arial" panose="020B0604020202020204" pitchFamily="34" charset="0"/>
            </a:endParaRPr>
          </a:p>
          <a:p>
            <a:pPr algn="l">
              <a:defRPr/>
            </a:pPr>
            <a:endParaRPr lang="en-GB" sz="1400" b="1" dirty="0">
              <a:solidFill>
                <a:srgbClr val="0C377B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480720" y="1015412"/>
            <a:ext cx="284380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KIT Karlsruhe, Germany</a:t>
            </a:r>
          </a:p>
          <a:p>
            <a:pPr algn="l">
              <a:spcBef>
                <a:spcPts val="200"/>
              </a:spcBef>
              <a:defRPr/>
            </a:pPr>
            <a:r>
              <a:rPr lang="fr-CH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KU, Seoul, </a:t>
            </a:r>
            <a:r>
              <a:rPr lang="fr-CH" sz="1400" b="1" dirty="0" err="1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Korea</a:t>
            </a:r>
            <a:endParaRPr lang="en-GB" sz="14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Korea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</a:t>
            </a:r>
            <a:r>
              <a:rPr lang="en-GB" sz="14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Sejong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Korea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U. Liverpool, UK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MAX IV, Lund, Sweden</a:t>
            </a:r>
            <a:endParaRPr lang="en-GB" sz="14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MEPhI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Russia</a:t>
            </a:r>
            <a:b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UNIMI, Milan, Italy</a:t>
            </a:r>
            <a:endParaRPr lang="en-GB" sz="14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MIT, 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Northern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Illinois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U,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USA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NC PHEP Minsk,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Belarus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Oxford,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UK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PSI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Switzerland </a:t>
            </a:r>
            <a:endParaRPr lang="en-GB" sz="1400" b="1" dirty="0" smtClean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U. Rostock, Germany</a:t>
            </a:r>
          </a:p>
          <a:p>
            <a:pPr algn="l">
              <a:spcBef>
                <a:spcPts val="200"/>
              </a:spcBef>
              <a:defRPr/>
            </a:pPr>
            <a:r>
              <a:rPr lang="fr-CH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RTU, Riga, </a:t>
            </a:r>
            <a:r>
              <a:rPr lang="fr-CH" sz="1400" b="1" dirty="0" err="1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Latvia</a:t>
            </a:r>
            <a:endParaRPr lang="en-GB" sz="14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UC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Santa Barbara,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USA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/>
            </a:r>
            <a:b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Sapienza/Roma, Italy </a:t>
            </a:r>
            <a:endParaRPr lang="en-GB" sz="1400" b="1" dirty="0" smtClean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Siegen, Germany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Silesia,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Poland</a:t>
            </a:r>
            <a:endParaRPr lang="en-GB" sz="14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TU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Tampere,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Finland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TOBB, Turkey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</a:t>
            </a:r>
            <a:r>
              <a:rPr lang="en-GB" sz="14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Twente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Netherlands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TU Vienna, Austria</a:t>
            </a:r>
            <a:b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Wigner RCP, Budapest, Hungary</a:t>
            </a:r>
          </a:p>
          <a:p>
            <a:pPr algn="l">
              <a:spcBef>
                <a:spcPts val="200"/>
              </a:spcBef>
              <a:defRPr/>
            </a:pP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Wroclaw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UT, Poland</a:t>
            </a:r>
          </a:p>
          <a:p>
            <a:pPr algn="l">
              <a:defRPr/>
            </a:pPr>
            <a:endParaRPr lang="en-GB" sz="14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57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10" y="1628800"/>
            <a:ext cx="8686800" cy="110657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Main aspects of hadron collider design: </a:t>
            </a:r>
            <a:r>
              <a:rPr lang="en-GB" dirty="0" smtClean="0">
                <a:solidFill>
                  <a:srgbClr val="FF0000"/>
                </a:solidFill>
              </a:rPr>
              <a:t>arc &amp; IR optics design, 16 </a:t>
            </a:r>
            <a:r>
              <a:rPr lang="en-GB" dirty="0">
                <a:solidFill>
                  <a:srgbClr val="FF0000"/>
                </a:solidFill>
              </a:rPr>
              <a:t>T magnet </a:t>
            </a:r>
            <a:r>
              <a:rPr lang="en-GB" dirty="0" smtClean="0">
                <a:solidFill>
                  <a:srgbClr val="FF0000"/>
                </a:solidFill>
              </a:rPr>
              <a:t>program, </a:t>
            </a:r>
            <a:r>
              <a:rPr lang="en-GB" dirty="0">
                <a:solidFill>
                  <a:srgbClr val="FF0000"/>
                </a:solidFill>
              </a:rPr>
              <a:t>cryogenic </a:t>
            </a:r>
            <a:r>
              <a:rPr lang="en-GB" dirty="0" smtClean="0">
                <a:solidFill>
                  <a:srgbClr val="FF0000"/>
                </a:solidFill>
              </a:rPr>
              <a:t>beam vacuum system </a:t>
            </a:r>
          </a:p>
          <a:p>
            <a:r>
              <a:rPr lang="en-GB" b="1" dirty="0"/>
              <a:t>Recognition of FCC Study by European </a:t>
            </a:r>
            <a:r>
              <a:rPr lang="en-GB" b="1" dirty="0" smtClean="0"/>
              <a:t>Commission.</a:t>
            </a:r>
            <a:endParaRPr lang="en-GB" b="1" dirty="0"/>
          </a:p>
          <a:p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1059829"/>
            <a:ext cx="8226854" cy="6773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C377B"/>
              </a:buClr>
              <a:buFont typeface="Arial"/>
              <a:buNone/>
            </a:pPr>
            <a:r>
              <a:rPr lang="en-GB" dirty="0" smtClean="0">
                <a:solidFill>
                  <a:srgbClr val="0C377B"/>
                </a:solidFill>
              </a:rPr>
              <a:t>EC contributes with funding to FCC-</a:t>
            </a:r>
            <a:r>
              <a:rPr lang="en-GB" dirty="0" err="1" smtClean="0">
                <a:solidFill>
                  <a:srgbClr val="0C377B"/>
                </a:solidFill>
              </a:rPr>
              <a:t>hh</a:t>
            </a:r>
            <a:r>
              <a:rPr lang="en-GB" dirty="0" smtClean="0">
                <a:solidFill>
                  <a:srgbClr val="0C377B"/>
                </a:solidFill>
              </a:rPr>
              <a:t> study</a:t>
            </a:r>
            <a:endParaRPr lang="fr-CH" dirty="0">
              <a:solidFill>
                <a:srgbClr val="0C377B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49" y="2938471"/>
            <a:ext cx="8393723" cy="315482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 </a:t>
            </a:r>
            <a:r>
              <a:rPr lang="en-GB" dirty="0" err="1" smtClean="0"/>
              <a:t>EuroCirCol</a:t>
            </a:r>
            <a:r>
              <a:rPr lang="en-GB" dirty="0" smtClean="0"/>
              <a:t> EU </a:t>
            </a:r>
            <a:r>
              <a:rPr lang="en-GB" dirty="0"/>
              <a:t>Horizon 2020 Grant</a:t>
            </a:r>
            <a:endParaRPr lang="en-US" dirty="0"/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229200"/>
            <a:ext cx="841036" cy="404123"/>
          </a:xfrm>
          <a:prstGeom prst="rect">
            <a:avLst/>
          </a:prstGeom>
          <a:solidFill>
            <a:srgbClr val="0C377B"/>
          </a:solidFill>
        </p:spPr>
      </p:pic>
    </p:spTree>
    <p:extLst>
      <p:ext uri="{BB962C8B-B14F-4D97-AF65-F5344CB8AC3E}">
        <p14:creationId xmlns:p14="http://schemas.microsoft.com/office/powerpoint/2010/main" val="105145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367" y="155600"/>
            <a:ext cx="7236296" cy="680908"/>
          </a:xfrm>
        </p:spPr>
        <p:txBody>
          <a:bodyPr>
            <a:normAutofit/>
          </a:bodyPr>
          <a:lstStyle/>
          <a:p>
            <a:r>
              <a:rPr lang="en-GB" sz="3200" b="1" dirty="0" err="1" smtClean="0">
                <a:solidFill>
                  <a:srgbClr val="FFFF00"/>
                </a:solidFill>
              </a:rPr>
              <a:t>EuroCirCol</a:t>
            </a:r>
            <a:r>
              <a:rPr lang="en-GB" sz="3200" b="1" dirty="0" smtClean="0">
                <a:solidFill>
                  <a:srgbClr val="FFFF00"/>
                </a:solidFill>
              </a:rPr>
              <a:t> Consortium + Associates</a:t>
            </a:r>
            <a:endParaRPr lang="fr-CH" sz="3200" b="1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19</a:t>
            </a:fld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96469" y="1053998"/>
            <a:ext cx="4922859" cy="4439968"/>
            <a:chOff x="1671145" y="-12700"/>
            <a:chExt cx="7597999" cy="6852700"/>
          </a:xfrm>
        </p:grpSpPr>
        <p:sp>
          <p:nvSpPr>
            <p:cNvPr id="154" name="Rectangle 153"/>
            <p:cNvSpPr/>
            <p:nvPr/>
          </p:nvSpPr>
          <p:spPr>
            <a:xfrm>
              <a:off x="1671145" y="1"/>
              <a:ext cx="7536357" cy="6839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>
                <a:solidFill>
                  <a:srgbClr val="FFFFFF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673502" y="762"/>
              <a:ext cx="2301766" cy="2419527"/>
              <a:chOff x="4574341" y="2333348"/>
              <a:chExt cx="2301766" cy="2419527"/>
            </a:xfrm>
          </p:grpSpPr>
          <p:sp>
            <p:nvSpPr>
              <p:cNvPr id="129" name="Rectangle 128"/>
              <p:cNvSpPr/>
              <p:nvPr/>
            </p:nvSpPr>
            <p:spPr>
              <a:xfrm>
                <a:off x="4574341" y="2333348"/>
                <a:ext cx="2301766" cy="24195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30" name="Groupe 1114"/>
              <p:cNvGrpSpPr>
                <a:grpSpLocks noChangeAspect="1"/>
              </p:cNvGrpSpPr>
              <p:nvPr/>
            </p:nvGrpSpPr>
            <p:grpSpPr>
              <a:xfrm>
                <a:off x="4620486" y="2374252"/>
                <a:ext cx="2176000" cy="2331011"/>
                <a:chOff x="2209800" y="1125538"/>
                <a:chExt cx="4724400" cy="5060950"/>
              </a:xfrm>
              <a:solidFill>
                <a:srgbClr val="D6DCE5"/>
              </a:solidFill>
            </p:grpSpPr>
            <p:sp>
              <p:nvSpPr>
                <p:cNvPr id="133" name="Freeform 132"/>
                <p:cNvSpPr>
                  <a:spLocks noEditPoints="1"/>
                </p:cNvSpPr>
                <p:nvPr/>
              </p:nvSpPr>
              <p:spPr bwMode="auto">
                <a:xfrm>
                  <a:off x="5337175" y="4808538"/>
                  <a:ext cx="92075" cy="53975"/>
                </a:xfrm>
                <a:custGeom>
                  <a:avLst/>
                  <a:gdLst>
                    <a:gd name="T0" fmla="*/ 24 w 58"/>
                    <a:gd name="T1" fmla="*/ 28 h 34"/>
                    <a:gd name="T2" fmla="*/ 8 w 58"/>
                    <a:gd name="T3" fmla="*/ 32 h 34"/>
                    <a:gd name="T4" fmla="*/ 0 w 58"/>
                    <a:gd name="T5" fmla="*/ 20 h 34"/>
                    <a:gd name="T6" fmla="*/ 0 w 58"/>
                    <a:gd name="T7" fmla="*/ 20 h 34"/>
                    <a:gd name="T8" fmla="*/ 4 w 58"/>
                    <a:gd name="T9" fmla="*/ 12 h 34"/>
                    <a:gd name="T10" fmla="*/ 12 w 58"/>
                    <a:gd name="T11" fmla="*/ 8 h 34"/>
                    <a:gd name="T12" fmla="*/ 12 w 58"/>
                    <a:gd name="T13" fmla="*/ 8 h 34"/>
                    <a:gd name="T14" fmla="*/ 24 w 58"/>
                    <a:gd name="T15" fmla="*/ 12 h 34"/>
                    <a:gd name="T16" fmla="*/ 34 w 58"/>
                    <a:gd name="T17" fmla="*/ 8 h 34"/>
                    <a:gd name="T18" fmla="*/ 34 w 58"/>
                    <a:gd name="T19" fmla="*/ 8 h 34"/>
                    <a:gd name="T20" fmla="*/ 42 w 58"/>
                    <a:gd name="T21" fmla="*/ 8 h 34"/>
                    <a:gd name="T22" fmla="*/ 44 w 58"/>
                    <a:gd name="T23" fmla="*/ 8 h 34"/>
                    <a:gd name="T24" fmla="*/ 46 w 58"/>
                    <a:gd name="T25" fmla="*/ 2 h 34"/>
                    <a:gd name="T26" fmla="*/ 50 w 58"/>
                    <a:gd name="T27" fmla="*/ 0 h 34"/>
                    <a:gd name="T28" fmla="*/ 54 w 58"/>
                    <a:gd name="T29" fmla="*/ 2 h 34"/>
                    <a:gd name="T30" fmla="*/ 54 w 58"/>
                    <a:gd name="T31" fmla="*/ 8 h 34"/>
                    <a:gd name="T32" fmla="*/ 58 w 58"/>
                    <a:gd name="T33" fmla="*/ 12 h 34"/>
                    <a:gd name="T34" fmla="*/ 54 w 58"/>
                    <a:gd name="T35" fmla="*/ 16 h 34"/>
                    <a:gd name="T36" fmla="*/ 56 w 58"/>
                    <a:gd name="T37" fmla="*/ 24 h 34"/>
                    <a:gd name="T38" fmla="*/ 56 w 58"/>
                    <a:gd name="T39" fmla="*/ 30 h 34"/>
                    <a:gd name="T40" fmla="*/ 56 w 58"/>
                    <a:gd name="T41" fmla="*/ 32 h 34"/>
                    <a:gd name="T42" fmla="*/ 46 w 58"/>
                    <a:gd name="T43" fmla="*/ 32 h 34"/>
                    <a:gd name="T44" fmla="*/ 44 w 58"/>
                    <a:gd name="T45" fmla="*/ 28 h 34"/>
                    <a:gd name="T46" fmla="*/ 30 w 58"/>
                    <a:gd name="T47" fmla="*/ 32 h 34"/>
                    <a:gd name="T48" fmla="*/ 26 w 58"/>
                    <a:gd name="T49" fmla="*/ 30 h 34"/>
                    <a:gd name="T50" fmla="*/ 34 w 58"/>
                    <a:gd name="T51" fmla="*/ 32 h 34"/>
                    <a:gd name="T52" fmla="*/ 46 w 58"/>
                    <a:gd name="T53" fmla="*/ 26 h 34"/>
                    <a:gd name="T54" fmla="*/ 48 w 58"/>
                    <a:gd name="T55" fmla="*/ 30 h 34"/>
                    <a:gd name="T56" fmla="*/ 54 w 58"/>
                    <a:gd name="T57" fmla="*/ 32 h 34"/>
                    <a:gd name="T58" fmla="*/ 56 w 58"/>
                    <a:gd name="T59" fmla="*/ 30 h 34"/>
                    <a:gd name="T60" fmla="*/ 54 w 58"/>
                    <a:gd name="T61" fmla="*/ 26 h 34"/>
                    <a:gd name="T62" fmla="*/ 54 w 58"/>
                    <a:gd name="T63" fmla="*/ 24 h 34"/>
                    <a:gd name="T64" fmla="*/ 54 w 58"/>
                    <a:gd name="T65" fmla="*/ 16 h 34"/>
                    <a:gd name="T66" fmla="*/ 58 w 58"/>
                    <a:gd name="T67" fmla="*/ 12 h 34"/>
                    <a:gd name="T68" fmla="*/ 56 w 58"/>
                    <a:gd name="T69" fmla="*/ 10 h 34"/>
                    <a:gd name="T70" fmla="*/ 54 w 58"/>
                    <a:gd name="T71" fmla="*/ 4 h 34"/>
                    <a:gd name="T72" fmla="*/ 52 w 58"/>
                    <a:gd name="T73" fmla="*/ 2 h 34"/>
                    <a:gd name="T74" fmla="*/ 46 w 58"/>
                    <a:gd name="T75" fmla="*/ 2 h 34"/>
                    <a:gd name="T76" fmla="*/ 46 w 58"/>
                    <a:gd name="T77" fmla="*/ 8 h 34"/>
                    <a:gd name="T78" fmla="*/ 44 w 58"/>
                    <a:gd name="T79" fmla="*/ 8 h 34"/>
                    <a:gd name="T80" fmla="*/ 42 w 58"/>
                    <a:gd name="T81" fmla="*/ 10 h 34"/>
                    <a:gd name="T82" fmla="*/ 34 w 58"/>
                    <a:gd name="T83" fmla="*/ 8 h 34"/>
                    <a:gd name="T84" fmla="*/ 34 w 58"/>
                    <a:gd name="T85" fmla="*/ 8 h 34"/>
                    <a:gd name="T86" fmla="*/ 26 w 58"/>
                    <a:gd name="T87" fmla="*/ 12 h 34"/>
                    <a:gd name="T88" fmla="*/ 24 w 58"/>
                    <a:gd name="T89" fmla="*/ 14 h 34"/>
                    <a:gd name="T90" fmla="*/ 12 w 58"/>
                    <a:gd name="T91" fmla="*/ 8 h 34"/>
                    <a:gd name="T92" fmla="*/ 12 w 58"/>
                    <a:gd name="T93" fmla="*/ 8 h 34"/>
                    <a:gd name="T94" fmla="*/ 0 w 58"/>
                    <a:gd name="T95" fmla="*/ 16 h 34"/>
                    <a:gd name="T96" fmla="*/ 0 w 58"/>
                    <a:gd name="T97" fmla="*/ 20 h 34"/>
                    <a:gd name="T98" fmla="*/ 8 w 58"/>
                    <a:gd name="T99" fmla="*/ 32 h 34"/>
                    <a:gd name="T100" fmla="*/ 24 w 58"/>
                    <a:gd name="T101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8" h="34">
                      <a:moveTo>
                        <a:pt x="24" y="30"/>
                      </a:moveTo>
                      <a:lnTo>
                        <a:pt x="24" y="30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18" y="32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8" y="32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0" y="2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16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8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4"/>
                      </a:lnTo>
                      <a:lnTo>
                        <a:pt x="44" y="4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0" y="32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0" y="32"/>
                      </a:lnTo>
                      <a:lnTo>
                        <a:pt x="24" y="30"/>
                      </a:lnTo>
                      <a:lnTo>
                        <a:pt x="24" y="30"/>
                      </a:lnTo>
                      <a:close/>
                      <a:moveTo>
                        <a:pt x="24" y="28"/>
                      </a:moveTo>
                      <a:lnTo>
                        <a:pt x="24" y="28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30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0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6" y="26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4"/>
                      </a:lnTo>
                      <a:lnTo>
                        <a:pt x="46" y="4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38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0" y="8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18" y="10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6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8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8" y="32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34" name="Freeform 7"/>
                <p:cNvSpPr>
                  <a:spLocks noEditPoints="1"/>
                </p:cNvSpPr>
                <p:nvPr/>
              </p:nvSpPr>
              <p:spPr bwMode="auto">
                <a:xfrm>
                  <a:off x="5340350" y="4814888"/>
                  <a:ext cx="82550" cy="41275"/>
                </a:xfrm>
                <a:custGeom>
                  <a:avLst/>
                  <a:gdLst>
                    <a:gd name="T0" fmla="*/ 6 w 52"/>
                    <a:gd name="T1" fmla="*/ 8 h 26"/>
                    <a:gd name="T2" fmla="*/ 0 w 52"/>
                    <a:gd name="T3" fmla="*/ 16 h 26"/>
                    <a:gd name="T4" fmla="*/ 4 w 52"/>
                    <a:gd name="T5" fmla="*/ 22 h 26"/>
                    <a:gd name="T6" fmla="*/ 10 w 52"/>
                    <a:gd name="T7" fmla="*/ 26 h 26"/>
                    <a:gd name="T8" fmla="*/ 18 w 52"/>
                    <a:gd name="T9" fmla="*/ 22 h 26"/>
                    <a:gd name="T10" fmla="*/ 18 w 52"/>
                    <a:gd name="T11" fmla="*/ 20 h 26"/>
                    <a:gd name="T12" fmla="*/ 18 w 52"/>
                    <a:gd name="T13" fmla="*/ 20 h 26"/>
                    <a:gd name="T14" fmla="*/ 14 w 52"/>
                    <a:gd name="T15" fmla="*/ 22 h 26"/>
                    <a:gd name="T16" fmla="*/ 6 w 52"/>
                    <a:gd name="T17" fmla="*/ 22 h 26"/>
                    <a:gd name="T18" fmla="*/ 20 w 52"/>
                    <a:gd name="T19" fmla="*/ 16 h 26"/>
                    <a:gd name="T20" fmla="*/ 20 w 52"/>
                    <a:gd name="T21" fmla="*/ 16 h 26"/>
                    <a:gd name="T22" fmla="*/ 14 w 52"/>
                    <a:gd name="T23" fmla="*/ 8 h 26"/>
                    <a:gd name="T24" fmla="*/ 4 w 52"/>
                    <a:gd name="T25" fmla="*/ 14 h 26"/>
                    <a:gd name="T26" fmla="*/ 10 w 52"/>
                    <a:gd name="T27" fmla="*/ 10 h 26"/>
                    <a:gd name="T28" fmla="*/ 18 w 52"/>
                    <a:gd name="T29" fmla="*/ 14 h 26"/>
                    <a:gd name="T30" fmla="*/ 32 w 52"/>
                    <a:gd name="T31" fmla="*/ 8 h 26"/>
                    <a:gd name="T32" fmla="*/ 24 w 52"/>
                    <a:gd name="T33" fmla="*/ 12 h 26"/>
                    <a:gd name="T34" fmla="*/ 24 w 52"/>
                    <a:gd name="T35" fmla="*/ 20 h 26"/>
                    <a:gd name="T36" fmla="*/ 32 w 52"/>
                    <a:gd name="T37" fmla="*/ 26 h 26"/>
                    <a:gd name="T38" fmla="*/ 40 w 52"/>
                    <a:gd name="T39" fmla="*/ 22 h 26"/>
                    <a:gd name="T40" fmla="*/ 40 w 52"/>
                    <a:gd name="T41" fmla="*/ 20 h 26"/>
                    <a:gd name="T42" fmla="*/ 40 w 52"/>
                    <a:gd name="T43" fmla="*/ 20 h 26"/>
                    <a:gd name="T44" fmla="*/ 38 w 52"/>
                    <a:gd name="T45" fmla="*/ 20 h 26"/>
                    <a:gd name="T46" fmla="*/ 32 w 52"/>
                    <a:gd name="T47" fmla="*/ 24 h 26"/>
                    <a:gd name="T48" fmla="*/ 40 w 52"/>
                    <a:gd name="T49" fmla="*/ 16 h 26"/>
                    <a:gd name="T50" fmla="*/ 42 w 52"/>
                    <a:gd name="T51" fmla="*/ 16 h 26"/>
                    <a:gd name="T52" fmla="*/ 38 w 52"/>
                    <a:gd name="T53" fmla="*/ 10 h 26"/>
                    <a:gd name="T54" fmla="*/ 32 w 52"/>
                    <a:gd name="T55" fmla="*/ 8 h 26"/>
                    <a:gd name="T56" fmla="*/ 28 w 52"/>
                    <a:gd name="T57" fmla="*/ 10 h 26"/>
                    <a:gd name="T58" fmla="*/ 36 w 52"/>
                    <a:gd name="T59" fmla="*/ 10 h 26"/>
                    <a:gd name="T60" fmla="*/ 52 w 52"/>
                    <a:gd name="T61" fmla="*/ 10 h 26"/>
                    <a:gd name="T62" fmla="*/ 52 w 52"/>
                    <a:gd name="T63" fmla="*/ 8 h 26"/>
                    <a:gd name="T64" fmla="*/ 48 w 52"/>
                    <a:gd name="T65" fmla="*/ 0 h 26"/>
                    <a:gd name="T66" fmla="*/ 48 w 52"/>
                    <a:gd name="T67" fmla="*/ 0 h 26"/>
                    <a:gd name="T68" fmla="*/ 44 w 52"/>
                    <a:gd name="T69" fmla="*/ 8 h 26"/>
                    <a:gd name="T70" fmla="*/ 44 w 52"/>
                    <a:gd name="T71" fmla="*/ 8 h 26"/>
                    <a:gd name="T72" fmla="*/ 44 w 52"/>
                    <a:gd name="T73" fmla="*/ 8 h 26"/>
                    <a:gd name="T74" fmla="*/ 46 w 52"/>
                    <a:gd name="T75" fmla="*/ 10 h 26"/>
                    <a:gd name="T76" fmla="*/ 48 w 52"/>
                    <a:gd name="T77" fmla="*/ 24 h 26"/>
                    <a:gd name="T78" fmla="*/ 52 w 52"/>
                    <a:gd name="T79" fmla="*/ 24 h 26"/>
                    <a:gd name="T80" fmla="*/ 50 w 52"/>
                    <a:gd name="T81" fmla="*/ 24 h 26"/>
                    <a:gd name="T82" fmla="*/ 48 w 52"/>
                    <a:gd name="T83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2" h="26">
                      <a:moveTo>
                        <a:pt x="10" y="8"/>
                      </a:move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4" y="10"/>
                      </a:lnTo>
                      <a:lnTo>
                        <a:pt x="2" y="12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6" y="24"/>
                      </a:lnTo>
                      <a:lnTo>
                        <a:pt x="10" y="26"/>
                      </a:lnTo>
                      <a:lnTo>
                        <a:pt x="10" y="26"/>
                      </a:lnTo>
                      <a:lnTo>
                        <a:pt x="16" y="24"/>
                      </a:lnTo>
                      <a:lnTo>
                        <a:pt x="18" y="22"/>
                      </a:lnTo>
                      <a:lnTo>
                        <a:pt x="18" y="22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lnTo>
                        <a:pt x="14" y="22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6" y="22"/>
                      </a:lnTo>
                      <a:lnTo>
                        <a:pt x="4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2"/>
                      </a:lnTo>
                      <a:lnTo>
                        <a:pt x="18" y="10"/>
                      </a:lnTo>
                      <a:lnTo>
                        <a:pt x="14" y="8"/>
                      </a:lnTo>
                      <a:lnTo>
                        <a:pt x="10" y="8"/>
                      </a:lnTo>
                      <a:lnTo>
                        <a:pt x="10" y="8"/>
                      </a:lnTo>
                      <a:close/>
                      <a:moveTo>
                        <a:pt x="4" y="14"/>
                      </a:moveTo>
                      <a:lnTo>
                        <a:pt x="4" y="14"/>
                      </a:lnTo>
                      <a:lnTo>
                        <a:pt x="6" y="1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6" y="10"/>
                      </a:lnTo>
                      <a:lnTo>
                        <a:pt x="18" y="14"/>
                      </a:lnTo>
                      <a:lnTo>
                        <a:pt x="4" y="14"/>
                      </a:lnTo>
                      <a:close/>
                      <a:moveTo>
                        <a:pt x="32" y="8"/>
                      </a:moveTo>
                      <a:lnTo>
                        <a:pt x="32" y="8"/>
                      </a:lnTo>
                      <a:lnTo>
                        <a:pt x="28" y="8"/>
                      </a:lnTo>
                      <a:lnTo>
                        <a:pt x="26" y="10"/>
                      </a:lnTo>
                      <a:lnTo>
                        <a:pt x="24" y="12"/>
                      </a:lnTo>
                      <a:lnTo>
                        <a:pt x="22" y="16"/>
                      </a:lnTo>
                      <a:lnTo>
                        <a:pt x="22" y="16"/>
                      </a:lnTo>
                      <a:lnTo>
                        <a:pt x="24" y="20"/>
                      </a:lnTo>
                      <a:lnTo>
                        <a:pt x="26" y="22"/>
                      </a:lnTo>
                      <a:lnTo>
                        <a:pt x="28" y="24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38" y="24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0"/>
                      </a:lnTo>
                      <a:lnTo>
                        <a:pt x="38" y="20"/>
                      </a:lnTo>
                      <a:lnTo>
                        <a:pt x="36" y="22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28" y="22"/>
                      </a:lnTo>
                      <a:lnTo>
                        <a:pt x="24" y="16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2"/>
                      </a:lnTo>
                      <a:lnTo>
                        <a:pt x="38" y="10"/>
                      </a:lnTo>
                      <a:lnTo>
                        <a:pt x="36" y="8"/>
                      </a:lnTo>
                      <a:lnTo>
                        <a:pt x="32" y="8"/>
                      </a:lnTo>
                      <a:lnTo>
                        <a:pt x="32" y="8"/>
                      </a:lnTo>
                      <a:close/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8" y="10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6" y="10"/>
                      </a:lnTo>
                      <a:lnTo>
                        <a:pt x="40" y="14"/>
                      </a:lnTo>
                      <a:lnTo>
                        <a:pt x="26" y="14"/>
                      </a:lnTo>
                      <a:close/>
                      <a:moveTo>
                        <a:pt x="52" y="10"/>
                      </a:moveTo>
                      <a:lnTo>
                        <a:pt x="52" y="10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48" y="8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6" y="0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10"/>
                      </a:lnTo>
                      <a:lnTo>
                        <a:pt x="46" y="10"/>
                      </a:lnTo>
                      <a:lnTo>
                        <a:pt x="46" y="22"/>
                      </a:lnTo>
                      <a:lnTo>
                        <a:pt x="46" y="22"/>
                      </a:lnTo>
                      <a:lnTo>
                        <a:pt x="48" y="24"/>
                      </a:lnTo>
                      <a:lnTo>
                        <a:pt x="50" y="26"/>
                      </a:lnTo>
                      <a:lnTo>
                        <a:pt x="50" y="26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0" y="22"/>
                      </a:lnTo>
                      <a:lnTo>
                        <a:pt x="50" y="22"/>
                      </a:lnTo>
                      <a:lnTo>
                        <a:pt x="48" y="22"/>
                      </a:lnTo>
                      <a:lnTo>
                        <a:pt x="48" y="10"/>
                      </a:lnTo>
                      <a:lnTo>
                        <a:pt x="52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35" name="Freeform 10"/>
                <p:cNvSpPr>
                  <a:spLocks/>
                </p:cNvSpPr>
                <p:nvPr/>
              </p:nvSpPr>
              <p:spPr bwMode="auto">
                <a:xfrm>
                  <a:off x="2581275" y="5700713"/>
                  <a:ext cx="136525" cy="117475"/>
                </a:xfrm>
                <a:custGeom>
                  <a:avLst/>
                  <a:gdLst>
                    <a:gd name="T0" fmla="*/ 46 w 86"/>
                    <a:gd name="T1" fmla="*/ 42 h 74"/>
                    <a:gd name="T2" fmla="*/ 46 w 86"/>
                    <a:gd name="T3" fmla="*/ 36 h 74"/>
                    <a:gd name="T4" fmla="*/ 46 w 86"/>
                    <a:gd name="T5" fmla="*/ 28 h 74"/>
                    <a:gd name="T6" fmla="*/ 50 w 86"/>
                    <a:gd name="T7" fmla="*/ 32 h 74"/>
                    <a:gd name="T8" fmla="*/ 68 w 86"/>
                    <a:gd name="T9" fmla="*/ 36 h 74"/>
                    <a:gd name="T10" fmla="*/ 74 w 86"/>
                    <a:gd name="T11" fmla="*/ 36 h 74"/>
                    <a:gd name="T12" fmla="*/ 74 w 86"/>
                    <a:gd name="T13" fmla="*/ 32 h 74"/>
                    <a:gd name="T14" fmla="*/ 86 w 86"/>
                    <a:gd name="T15" fmla="*/ 10 h 74"/>
                    <a:gd name="T16" fmla="*/ 82 w 86"/>
                    <a:gd name="T17" fmla="*/ 10 h 74"/>
                    <a:gd name="T18" fmla="*/ 74 w 86"/>
                    <a:gd name="T19" fmla="*/ 4 h 74"/>
                    <a:gd name="T20" fmla="*/ 64 w 86"/>
                    <a:gd name="T21" fmla="*/ 10 h 74"/>
                    <a:gd name="T22" fmla="*/ 54 w 86"/>
                    <a:gd name="T23" fmla="*/ 14 h 74"/>
                    <a:gd name="T24" fmla="*/ 50 w 86"/>
                    <a:gd name="T25" fmla="*/ 18 h 74"/>
                    <a:gd name="T26" fmla="*/ 46 w 86"/>
                    <a:gd name="T27" fmla="*/ 18 h 74"/>
                    <a:gd name="T28" fmla="*/ 42 w 86"/>
                    <a:gd name="T29" fmla="*/ 14 h 74"/>
                    <a:gd name="T30" fmla="*/ 42 w 86"/>
                    <a:gd name="T31" fmla="*/ 4 h 74"/>
                    <a:gd name="T32" fmla="*/ 36 w 86"/>
                    <a:gd name="T33" fmla="*/ 0 h 74"/>
                    <a:gd name="T34" fmla="*/ 28 w 86"/>
                    <a:gd name="T35" fmla="*/ 4 h 74"/>
                    <a:gd name="T36" fmla="*/ 14 w 86"/>
                    <a:gd name="T37" fmla="*/ 10 h 74"/>
                    <a:gd name="T38" fmla="*/ 4 w 86"/>
                    <a:gd name="T39" fmla="*/ 28 h 74"/>
                    <a:gd name="T40" fmla="*/ 4 w 86"/>
                    <a:gd name="T41" fmla="*/ 42 h 74"/>
                    <a:gd name="T42" fmla="*/ 4 w 86"/>
                    <a:gd name="T43" fmla="*/ 50 h 74"/>
                    <a:gd name="T44" fmla="*/ 0 w 86"/>
                    <a:gd name="T45" fmla="*/ 64 h 74"/>
                    <a:gd name="T46" fmla="*/ 4 w 86"/>
                    <a:gd name="T47" fmla="*/ 74 h 74"/>
                    <a:gd name="T48" fmla="*/ 10 w 86"/>
                    <a:gd name="T49" fmla="*/ 74 h 74"/>
                    <a:gd name="T50" fmla="*/ 14 w 86"/>
                    <a:gd name="T51" fmla="*/ 74 h 74"/>
                    <a:gd name="T52" fmla="*/ 18 w 86"/>
                    <a:gd name="T53" fmla="*/ 68 h 74"/>
                    <a:gd name="T54" fmla="*/ 22 w 86"/>
                    <a:gd name="T55" fmla="*/ 68 h 74"/>
                    <a:gd name="T56" fmla="*/ 22 w 86"/>
                    <a:gd name="T57" fmla="*/ 64 h 74"/>
                    <a:gd name="T58" fmla="*/ 46 w 86"/>
                    <a:gd name="T59" fmla="*/ 46 h 74"/>
                    <a:gd name="T60" fmla="*/ 46 w 86"/>
                    <a:gd name="T61" fmla="*/ 4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6" h="74">
                      <a:moveTo>
                        <a:pt x="46" y="42"/>
                      </a:moveTo>
                      <a:lnTo>
                        <a:pt x="46" y="36"/>
                      </a:lnTo>
                      <a:lnTo>
                        <a:pt x="46" y="28"/>
                      </a:lnTo>
                      <a:lnTo>
                        <a:pt x="50" y="32"/>
                      </a:lnTo>
                      <a:lnTo>
                        <a:pt x="68" y="36"/>
                      </a:lnTo>
                      <a:lnTo>
                        <a:pt x="74" y="36"/>
                      </a:lnTo>
                      <a:lnTo>
                        <a:pt x="74" y="32"/>
                      </a:lnTo>
                      <a:lnTo>
                        <a:pt x="86" y="10"/>
                      </a:lnTo>
                      <a:lnTo>
                        <a:pt x="82" y="10"/>
                      </a:lnTo>
                      <a:lnTo>
                        <a:pt x="74" y="4"/>
                      </a:lnTo>
                      <a:lnTo>
                        <a:pt x="64" y="10"/>
                      </a:lnTo>
                      <a:lnTo>
                        <a:pt x="54" y="14"/>
                      </a:lnTo>
                      <a:lnTo>
                        <a:pt x="50" y="18"/>
                      </a:lnTo>
                      <a:lnTo>
                        <a:pt x="46" y="18"/>
                      </a:lnTo>
                      <a:lnTo>
                        <a:pt x="42" y="14"/>
                      </a:lnTo>
                      <a:lnTo>
                        <a:pt x="42" y="4"/>
                      </a:lnTo>
                      <a:lnTo>
                        <a:pt x="36" y="0"/>
                      </a:lnTo>
                      <a:lnTo>
                        <a:pt x="28" y="4"/>
                      </a:lnTo>
                      <a:lnTo>
                        <a:pt x="14" y="10"/>
                      </a:lnTo>
                      <a:lnTo>
                        <a:pt x="4" y="28"/>
                      </a:lnTo>
                      <a:lnTo>
                        <a:pt x="4" y="42"/>
                      </a:lnTo>
                      <a:lnTo>
                        <a:pt x="4" y="50"/>
                      </a:lnTo>
                      <a:lnTo>
                        <a:pt x="0" y="64"/>
                      </a:lnTo>
                      <a:lnTo>
                        <a:pt x="4" y="74"/>
                      </a:lnTo>
                      <a:lnTo>
                        <a:pt x="10" y="74"/>
                      </a:lnTo>
                      <a:lnTo>
                        <a:pt x="14" y="74"/>
                      </a:lnTo>
                      <a:lnTo>
                        <a:pt x="18" y="68"/>
                      </a:lnTo>
                      <a:lnTo>
                        <a:pt x="22" y="68"/>
                      </a:lnTo>
                      <a:lnTo>
                        <a:pt x="22" y="64"/>
                      </a:lnTo>
                      <a:lnTo>
                        <a:pt x="46" y="46"/>
                      </a:lnTo>
                      <a:lnTo>
                        <a:pt x="46" y="4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36" name="Freeform 11"/>
                <p:cNvSpPr>
                  <a:spLocks/>
                </p:cNvSpPr>
                <p:nvPr/>
              </p:nvSpPr>
              <p:spPr bwMode="auto">
                <a:xfrm>
                  <a:off x="2209800" y="5621338"/>
                  <a:ext cx="79375" cy="63500"/>
                </a:xfrm>
                <a:custGeom>
                  <a:avLst/>
                  <a:gdLst>
                    <a:gd name="T0" fmla="*/ 42 w 50"/>
                    <a:gd name="T1" fmla="*/ 8 h 40"/>
                    <a:gd name="T2" fmla="*/ 36 w 50"/>
                    <a:gd name="T3" fmla="*/ 0 h 40"/>
                    <a:gd name="T4" fmla="*/ 10 w 50"/>
                    <a:gd name="T5" fmla="*/ 4 h 40"/>
                    <a:gd name="T6" fmla="*/ 10 w 50"/>
                    <a:gd name="T7" fmla="*/ 8 h 40"/>
                    <a:gd name="T8" fmla="*/ 10 w 50"/>
                    <a:gd name="T9" fmla="*/ 18 h 40"/>
                    <a:gd name="T10" fmla="*/ 10 w 50"/>
                    <a:gd name="T11" fmla="*/ 22 h 40"/>
                    <a:gd name="T12" fmla="*/ 4 w 50"/>
                    <a:gd name="T13" fmla="*/ 28 h 40"/>
                    <a:gd name="T14" fmla="*/ 0 w 50"/>
                    <a:gd name="T15" fmla="*/ 36 h 40"/>
                    <a:gd name="T16" fmla="*/ 4 w 50"/>
                    <a:gd name="T17" fmla="*/ 36 h 40"/>
                    <a:gd name="T18" fmla="*/ 10 w 50"/>
                    <a:gd name="T19" fmla="*/ 40 h 40"/>
                    <a:gd name="T20" fmla="*/ 22 w 50"/>
                    <a:gd name="T21" fmla="*/ 40 h 40"/>
                    <a:gd name="T22" fmla="*/ 50 w 50"/>
                    <a:gd name="T23" fmla="*/ 32 h 40"/>
                    <a:gd name="T24" fmla="*/ 50 w 50"/>
                    <a:gd name="T25" fmla="*/ 22 h 40"/>
                    <a:gd name="T26" fmla="*/ 46 w 50"/>
                    <a:gd name="T27" fmla="*/ 14 h 40"/>
                    <a:gd name="T28" fmla="*/ 42 w 50"/>
                    <a:gd name="T29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0" h="40">
                      <a:moveTo>
                        <a:pt x="42" y="8"/>
                      </a:moveTo>
                      <a:lnTo>
                        <a:pt x="36" y="0"/>
                      </a:lnTo>
                      <a:lnTo>
                        <a:pt x="10" y="4"/>
                      </a:lnTo>
                      <a:lnTo>
                        <a:pt x="10" y="8"/>
                      </a:lnTo>
                      <a:lnTo>
                        <a:pt x="10" y="18"/>
                      </a:lnTo>
                      <a:lnTo>
                        <a:pt x="10" y="22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4" y="36"/>
                      </a:lnTo>
                      <a:lnTo>
                        <a:pt x="10" y="40"/>
                      </a:lnTo>
                      <a:lnTo>
                        <a:pt x="22" y="40"/>
                      </a:lnTo>
                      <a:lnTo>
                        <a:pt x="50" y="32"/>
                      </a:lnTo>
                      <a:lnTo>
                        <a:pt x="50" y="22"/>
                      </a:lnTo>
                      <a:lnTo>
                        <a:pt x="46" y="14"/>
                      </a:lnTo>
                      <a:lnTo>
                        <a:pt x="42" y="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37" name="Freeform 12"/>
                <p:cNvSpPr>
                  <a:spLocks/>
                </p:cNvSpPr>
                <p:nvPr/>
              </p:nvSpPr>
              <p:spPr bwMode="auto">
                <a:xfrm>
                  <a:off x="2317750" y="5526088"/>
                  <a:ext cx="50800" cy="88900"/>
                </a:xfrm>
                <a:custGeom>
                  <a:avLst/>
                  <a:gdLst>
                    <a:gd name="T0" fmla="*/ 28 w 32"/>
                    <a:gd name="T1" fmla="*/ 24 h 56"/>
                    <a:gd name="T2" fmla="*/ 24 w 32"/>
                    <a:gd name="T3" fmla="*/ 24 h 56"/>
                    <a:gd name="T4" fmla="*/ 20 w 32"/>
                    <a:gd name="T5" fmla="*/ 24 h 56"/>
                    <a:gd name="T6" fmla="*/ 20 w 32"/>
                    <a:gd name="T7" fmla="*/ 10 h 56"/>
                    <a:gd name="T8" fmla="*/ 24 w 32"/>
                    <a:gd name="T9" fmla="*/ 4 h 56"/>
                    <a:gd name="T10" fmla="*/ 24 w 32"/>
                    <a:gd name="T11" fmla="*/ 0 h 56"/>
                    <a:gd name="T12" fmla="*/ 20 w 32"/>
                    <a:gd name="T13" fmla="*/ 0 h 56"/>
                    <a:gd name="T14" fmla="*/ 0 w 32"/>
                    <a:gd name="T15" fmla="*/ 32 h 56"/>
                    <a:gd name="T16" fmla="*/ 10 w 32"/>
                    <a:gd name="T17" fmla="*/ 56 h 56"/>
                    <a:gd name="T18" fmla="*/ 14 w 32"/>
                    <a:gd name="T19" fmla="*/ 56 h 56"/>
                    <a:gd name="T20" fmla="*/ 32 w 32"/>
                    <a:gd name="T21" fmla="*/ 28 h 56"/>
                    <a:gd name="T22" fmla="*/ 32 w 32"/>
                    <a:gd name="T23" fmla="*/ 24 h 56"/>
                    <a:gd name="T24" fmla="*/ 32 w 32"/>
                    <a:gd name="T25" fmla="*/ 18 h 56"/>
                    <a:gd name="T26" fmla="*/ 28 w 32"/>
                    <a:gd name="T27" fmla="*/ 18 h 56"/>
                    <a:gd name="T28" fmla="*/ 28 w 32"/>
                    <a:gd name="T29" fmla="*/ 2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56">
                      <a:moveTo>
                        <a:pt x="28" y="24"/>
                      </a:moveTo>
                      <a:lnTo>
                        <a:pt x="24" y="24"/>
                      </a:lnTo>
                      <a:lnTo>
                        <a:pt x="20" y="24"/>
                      </a:lnTo>
                      <a:lnTo>
                        <a:pt x="20" y="10"/>
                      </a:lnTo>
                      <a:lnTo>
                        <a:pt x="24" y="4"/>
                      </a:lnTo>
                      <a:lnTo>
                        <a:pt x="24" y="0"/>
                      </a:lnTo>
                      <a:lnTo>
                        <a:pt x="20" y="0"/>
                      </a:lnTo>
                      <a:lnTo>
                        <a:pt x="0" y="32"/>
                      </a:lnTo>
                      <a:lnTo>
                        <a:pt x="10" y="56"/>
                      </a:lnTo>
                      <a:lnTo>
                        <a:pt x="14" y="56"/>
                      </a:lnTo>
                      <a:lnTo>
                        <a:pt x="32" y="28"/>
                      </a:lnTo>
                      <a:lnTo>
                        <a:pt x="32" y="24"/>
                      </a:lnTo>
                      <a:lnTo>
                        <a:pt x="32" y="18"/>
                      </a:lnTo>
                      <a:lnTo>
                        <a:pt x="28" y="18"/>
                      </a:lnTo>
                      <a:lnTo>
                        <a:pt x="28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38" name="Freeform 13"/>
                <p:cNvSpPr>
                  <a:spLocks/>
                </p:cNvSpPr>
                <p:nvPr/>
              </p:nvSpPr>
              <p:spPr bwMode="auto">
                <a:xfrm>
                  <a:off x="3241675" y="5103813"/>
                  <a:ext cx="647700" cy="495300"/>
                </a:xfrm>
                <a:custGeom>
                  <a:avLst/>
                  <a:gdLst>
                    <a:gd name="T0" fmla="*/ 404 w 408"/>
                    <a:gd name="T1" fmla="*/ 92 h 312"/>
                    <a:gd name="T2" fmla="*/ 390 w 408"/>
                    <a:gd name="T3" fmla="*/ 64 h 312"/>
                    <a:gd name="T4" fmla="*/ 396 w 408"/>
                    <a:gd name="T5" fmla="*/ 46 h 312"/>
                    <a:gd name="T6" fmla="*/ 396 w 408"/>
                    <a:gd name="T7" fmla="*/ 32 h 312"/>
                    <a:gd name="T8" fmla="*/ 390 w 408"/>
                    <a:gd name="T9" fmla="*/ 28 h 312"/>
                    <a:gd name="T10" fmla="*/ 386 w 408"/>
                    <a:gd name="T11" fmla="*/ 32 h 312"/>
                    <a:gd name="T12" fmla="*/ 376 w 408"/>
                    <a:gd name="T13" fmla="*/ 32 h 312"/>
                    <a:gd name="T14" fmla="*/ 368 w 408"/>
                    <a:gd name="T15" fmla="*/ 38 h 312"/>
                    <a:gd name="T16" fmla="*/ 364 w 408"/>
                    <a:gd name="T17" fmla="*/ 38 h 312"/>
                    <a:gd name="T18" fmla="*/ 358 w 408"/>
                    <a:gd name="T19" fmla="*/ 38 h 312"/>
                    <a:gd name="T20" fmla="*/ 318 w 408"/>
                    <a:gd name="T21" fmla="*/ 14 h 312"/>
                    <a:gd name="T22" fmla="*/ 312 w 408"/>
                    <a:gd name="T23" fmla="*/ 10 h 312"/>
                    <a:gd name="T24" fmla="*/ 312 w 408"/>
                    <a:gd name="T25" fmla="*/ 6 h 312"/>
                    <a:gd name="T26" fmla="*/ 312 w 408"/>
                    <a:gd name="T27" fmla="*/ 0 h 312"/>
                    <a:gd name="T28" fmla="*/ 308 w 408"/>
                    <a:gd name="T29" fmla="*/ 0 h 312"/>
                    <a:gd name="T30" fmla="*/ 262 w 408"/>
                    <a:gd name="T31" fmla="*/ 10 h 312"/>
                    <a:gd name="T32" fmla="*/ 230 w 408"/>
                    <a:gd name="T33" fmla="*/ 32 h 312"/>
                    <a:gd name="T34" fmla="*/ 220 w 408"/>
                    <a:gd name="T35" fmla="*/ 46 h 312"/>
                    <a:gd name="T36" fmla="*/ 220 w 408"/>
                    <a:gd name="T37" fmla="*/ 56 h 312"/>
                    <a:gd name="T38" fmla="*/ 220 w 408"/>
                    <a:gd name="T39" fmla="*/ 60 h 312"/>
                    <a:gd name="T40" fmla="*/ 220 w 408"/>
                    <a:gd name="T41" fmla="*/ 64 h 312"/>
                    <a:gd name="T42" fmla="*/ 216 w 408"/>
                    <a:gd name="T43" fmla="*/ 70 h 312"/>
                    <a:gd name="T44" fmla="*/ 208 w 408"/>
                    <a:gd name="T45" fmla="*/ 84 h 312"/>
                    <a:gd name="T46" fmla="*/ 202 w 408"/>
                    <a:gd name="T47" fmla="*/ 88 h 312"/>
                    <a:gd name="T48" fmla="*/ 138 w 408"/>
                    <a:gd name="T49" fmla="*/ 96 h 312"/>
                    <a:gd name="T50" fmla="*/ 134 w 408"/>
                    <a:gd name="T51" fmla="*/ 96 h 312"/>
                    <a:gd name="T52" fmla="*/ 130 w 408"/>
                    <a:gd name="T53" fmla="*/ 96 h 312"/>
                    <a:gd name="T54" fmla="*/ 120 w 408"/>
                    <a:gd name="T55" fmla="*/ 88 h 312"/>
                    <a:gd name="T56" fmla="*/ 120 w 408"/>
                    <a:gd name="T57" fmla="*/ 84 h 312"/>
                    <a:gd name="T58" fmla="*/ 120 w 408"/>
                    <a:gd name="T59" fmla="*/ 78 h 312"/>
                    <a:gd name="T60" fmla="*/ 120 w 408"/>
                    <a:gd name="T61" fmla="*/ 74 h 312"/>
                    <a:gd name="T62" fmla="*/ 116 w 408"/>
                    <a:gd name="T63" fmla="*/ 74 h 312"/>
                    <a:gd name="T64" fmla="*/ 106 w 408"/>
                    <a:gd name="T65" fmla="*/ 60 h 312"/>
                    <a:gd name="T66" fmla="*/ 106 w 408"/>
                    <a:gd name="T67" fmla="*/ 56 h 312"/>
                    <a:gd name="T68" fmla="*/ 102 w 408"/>
                    <a:gd name="T69" fmla="*/ 52 h 312"/>
                    <a:gd name="T70" fmla="*/ 98 w 408"/>
                    <a:gd name="T71" fmla="*/ 56 h 312"/>
                    <a:gd name="T72" fmla="*/ 74 w 408"/>
                    <a:gd name="T73" fmla="*/ 78 h 312"/>
                    <a:gd name="T74" fmla="*/ 74 w 408"/>
                    <a:gd name="T75" fmla="*/ 84 h 312"/>
                    <a:gd name="T76" fmla="*/ 0 w 408"/>
                    <a:gd name="T77" fmla="*/ 188 h 312"/>
                    <a:gd name="T78" fmla="*/ 20 w 408"/>
                    <a:gd name="T79" fmla="*/ 308 h 312"/>
                    <a:gd name="T80" fmla="*/ 24 w 408"/>
                    <a:gd name="T81" fmla="*/ 308 h 312"/>
                    <a:gd name="T82" fmla="*/ 28 w 408"/>
                    <a:gd name="T83" fmla="*/ 308 h 312"/>
                    <a:gd name="T84" fmla="*/ 28 w 408"/>
                    <a:gd name="T85" fmla="*/ 302 h 312"/>
                    <a:gd name="T86" fmla="*/ 60 w 408"/>
                    <a:gd name="T87" fmla="*/ 312 h 312"/>
                    <a:gd name="T88" fmla="*/ 112 w 408"/>
                    <a:gd name="T89" fmla="*/ 312 h 312"/>
                    <a:gd name="T90" fmla="*/ 156 w 408"/>
                    <a:gd name="T91" fmla="*/ 230 h 312"/>
                    <a:gd name="T92" fmla="*/ 176 w 408"/>
                    <a:gd name="T93" fmla="*/ 206 h 312"/>
                    <a:gd name="T94" fmla="*/ 212 w 408"/>
                    <a:gd name="T95" fmla="*/ 184 h 312"/>
                    <a:gd name="T96" fmla="*/ 216 w 408"/>
                    <a:gd name="T97" fmla="*/ 180 h 312"/>
                    <a:gd name="T98" fmla="*/ 220 w 408"/>
                    <a:gd name="T99" fmla="*/ 180 h 312"/>
                    <a:gd name="T100" fmla="*/ 226 w 408"/>
                    <a:gd name="T101" fmla="*/ 180 h 312"/>
                    <a:gd name="T102" fmla="*/ 234 w 408"/>
                    <a:gd name="T103" fmla="*/ 180 h 312"/>
                    <a:gd name="T104" fmla="*/ 240 w 408"/>
                    <a:gd name="T105" fmla="*/ 180 h 312"/>
                    <a:gd name="T106" fmla="*/ 262 w 408"/>
                    <a:gd name="T107" fmla="*/ 184 h 312"/>
                    <a:gd name="T108" fmla="*/ 330 w 408"/>
                    <a:gd name="T109" fmla="*/ 188 h 312"/>
                    <a:gd name="T110" fmla="*/ 408 w 408"/>
                    <a:gd name="T111" fmla="*/ 116 h 312"/>
                    <a:gd name="T112" fmla="*/ 404 w 408"/>
                    <a:gd name="T113" fmla="*/ 96 h 312"/>
                    <a:gd name="T114" fmla="*/ 404 w 408"/>
                    <a:gd name="T115" fmla="*/ 9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08" h="312">
                      <a:moveTo>
                        <a:pt x="404" y="92"/>
                      </a:moveTo>
                      <a:lnTo>
                        <a:pt x="390" y="64"/>
                      </a:lnTo>
                      <a:lnTo>
                        <a:pt x="396" y="46"/>
                      </a:lnTo>
                      <a:lnTo>
                        <a:pt x="396" y="32"/>
                      </a:lnTo>
                      <a:lnTo>
                        <a:pt x="390" y="28"/>
                      </a:lnTo>
                      <a:lnTo>
                        <a:pt x="386" y="32"/>
                      </a:lnTo>
                      <a:lnTo>
                        <a:pt x="376" y="32"/>
                      </a:lnTo>
                      <a:lnTo>
                        <a:pt x="368" y="38"/>
                      </a:lnTo>
                      <a:lnTo>
                        <a:pt x="364" y="38"/>
                      </a:lnTo>
                      <a:lnTo>
                        <a:pt x="358" y="38"/>
                      </a:lnTo>
                      <a:lnTo>
                        <a:pt x="318" y="14"/>
                      </a:lnTo>
                      <a:lnTo>
                        <a:pt x="312" y="10"/>
                      </a:lnTo>
                      <a:lnTo>
                        <a:pt x="312" y="6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262" y="10"/>
                      </a:lnTo>
                      <a:lnTo>
                        <a:pt x="230" y="32"/>
                      </a:lnTo>
                      <a:lnTo>
                        <a:pt x="220" y="46"/>
                      </a:lnTo>
                      <a:lnTo>
                        <a:pt x="220" y="56"/>
                      </a:lnTo>
                      <a:lnTo>
                        <a:pt x="220" y="60"/>
                      </a:lnTo>
                      <a:lnTo>
                        <a:pt x="220" y="64"/>
                      </a:lnTo>
                      <a:lnTo>
                        <a:pt x="216" y="70"/>
                      </a:lnTo>
                      <a:lnTo>
                        <a:pt x="208" y="84"/>
                      </a:lnTo>
                      <a:lnTo>
                        <a:pt x="202" y="88"/>
                      </a:lnTo>
                      <a:lnTo>
                        <a:pt x="138" y="96"/>
                      </a:lnTo>
                      <a:lnTo>
                        <a:pt x="134" y="96"/>
                      </a:lnTo>
                      <a:lnTo>
                        <a:pt x="130" y="96"/>
                      </a:lnTo>
                      <a:lnTo>
                        <a:pt x="120" y="88"/>
                      </a:lnTo>
                      <a:lnTo>
                        <a:pt x="120" y="84"/>
                      </a:lnTo>
                      <a:lnTo>
                        <a:pt x="120" y="78"/>
                      </a:lnTo>
                      <a:lnTo>
                        <a:pt x="120" y="74"/>
                      </a:lnTo>
                      <a:lnTo>
                        <a:pt x="116" y="74"/>
                      </a:lnTo>
                      <a:lnTo>
                        <a:pt x="106" y="60"/>
                      </a:lnTo>
                      <a:lnTo>
                        <a:pt x="106" y="56"/>
                      </a:lnTo>
                      <a:lnTo>
                        <a:pt x="102" y="52"/>
                      </a:lnTo>
                      <a:lnTo>
                        <a:pt x="98" y="56"/>
                      </a:lnTo>
                      <a:lnTo>
                        <a:pt x="74" y="78"/>
                      </a:lnTo>
                      <a:lnTo>
                        <a:pt x="74" y="84"/>
                      </a:lnTo>
                      <a:lnTo>
                        <a:pt x="0" y="188"/>
                      </a:lnTo>
                      <a:lnTo>
                        <a:pt x="20" y="308"/>
                      </a:lnTo>
                      <a:lnTo>
                        <a:pt x="24" y="308"/>
                      </a:lnTo>
                      <a:lnTo>
                        <a:pt x="28" y="308"/>
                      </a:lnTo>
                      <a:lnTo>
                        <a:pt x="28" y="302"/>
                      </a:lnTo>
                      <a:lnTo>
                        <a:pt x="60" y="312"/>
                      </a:lnTo>
                      <a:lnTo>
                        <a:pt x="112" y="312"/>
                      </a:lnTo>
                      <a:lnTo>
                        <a:pt x="156" y="230"/>
                      </a:lnTo>
                      <a:lnTo>
                        <a:pt x="176" y="206"/>
                      </a:lnTo>
                      <a:lnTo>
                        <a:pt x="212" y="184"/>
                      </a:lnTo>
                      <a:lnTo>
                        <a:pt x="216" y="180"/>
                      </a:lnTo>
                      <a:lnTo>
                        <a:pt x="220" y="180"/>
                      </a:lnTo>
                      <a:lnTo>
                        <a:pt x="226" y="180"/>
                      </a:lnTo>
                      <a:lnTo>
                        <a:pt x="234" y="180"/>
                      </a:lnTo>
                      <a:lnTo>
                        <a:pt x="240" y="180"/>
                      </a:lnTo>
                      <a:lnTo>
                        <a:pt x="262" y="184"/>
                      </a:lnTo>
                      <a:lnTo>
                        <a:pt x="330" y="188"/>
                      </a:lnTo>
                      <a:lnTo>
                        <a:pt x="408" y="116"/>
                      </a:lnTo>
                      <a:lnTo>
                        <a:pt x="404" y="96"/>
                      </a:lnTo>
                      <a:lnTo>
                        <a:pt x="404" y="9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39" name="Freeform 14"/>
                <p:cNvSpPr>
                  <a:spLocks/>
                </p:cNvSpPr>
                <p:nvPr/>
              </p:nvSpPr>
              <p:spPr bwMode="auto">
                <a:xfrm>
                  <a:off x="2501900" y="5278438"/>
                  <a:ext cx="41275" cy="50800"/>
                </a:xfrm>
                <a:custGeom>
                  <a:avLst/>
                  <a:gdLst>
                    <a:gd name="T0" fmla="*/ 14 w 26"/>
                    <a:gd name="T1" fmla="*/ 32 h 32"/>
                    <a:gd name="T2" fmla="*/ 22 w 26"/>
                    <a:gd name="T3" fmla="*/ 24 h 32"/>
                    <a:gd name="T4" fmla="*/ 26 w 26"/>
                    <a:gd name="T5" fmla="*/ 18 h 32"/>
                    <a:gd name="T6" fmla="*/ 18 w 26"/>
                    <a:gd name="T7" fmla="*/ 6 h 32"/>
                    <a:gd name="T8" fmla="*/ 18 w 26"/>
                    <a:gd name="T9" fmla="*/ 0 h 32"/>
                    <a:gd name="T10" fmla="*/ 8 w 26"/>
                    <a:gd name="T11" fmla="*/ 0 h 32"/>
                    <a:gd name="T12" fmla="*/ 4 w 26"/>
                    <a:gd name="T13" fmla="*/ 0 h 32"/>
                    <a:gd name="T14" fmla="*/ 4 w 26"/>
                    <a:gd name="T15" fmla="*/ 6 h 32"/>
                    <a:gd name="T16" fmla="*/ 0 w 26"/>
                    <a:gd name="T17" fmla="*/ 18 h 32"/>
                    <a:gd name="T18" fmla="*/ 0 w 26"/>
                    <a:gd name="T19" fmla="*/ 24 h 32"/>
                    <a:gd name="T20" fmla="*/ 8 w 26"/>
                    <a:gd name="T21" fmla="*/ 32 h 32"/>
                    <a:gd name="T22" fmla="*/ 14 w 26"/>
                    <a:gd name="T2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" h="32">
                      <a:moveTo>
                        <a:pt x="14" y="32"/>
                      </a:moveTo>
                      <a:lnTo>
                        <a:pt x="22" y="24"/>
                      </a:lnTo>
                      <a:lnTo>
                        <a:pt x="26" y="18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4" y="6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8" y="32"/>
                      </a:lnTo>
                      <a:lnTo>
                        <a:pt x="14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0" name="Freeform 15"/>
                <p:cNvSpPr>
                  <a:spLocks/>
                </p:cNvSpPr>
                <p:nvPr/>
              </p:nvSpPr>
              <p:spPr bwMode="auto">
                <a:xfrm>
                  <a:off x="2368550" y="5119688"/>
                  <a:ext cx="44450" cy="85725"/>
                </a:xfrm>
                <a:custGeom>
                  <a:avLst/>
                  <a:gdLst>
                    <a:gd name="T0" fmla="*/ 10 w 28"/>
                    <a:gd name="T1" fmla="*/ 0 h 54"/>
                    <a:gd name="T2" fmla="*/ 6 w 28"/>
                    <a:gd name="T3" fmla="*/ 0 h 54"/>
                    <a:gd name="T4" fmla="*/ 6 w 28"/>
                    <a:gd name="T5" fmla="*/ 4 h 54"/>
                    <a:gd name="T6" fmla="*/ 0 w 28"/>
                    <a:gd name="T7" fmla="*/ 28 h 54"/>
                    <a:gd name="T8" fmla="*/ 0 w 28"/>
                    <a:gd name="T9" fmla="*/ 36 h 54"/>
                    <a:gd name="T10" fmla="*/ 0 w 28"/>
                    <a:gd name="T11" fmla="*/ 46 h 54"/>
                    <a:gd name="T12" fmla="*/ 0 w 28"/>
                    <a:gd name="T13" fmla="*/ 50 h 54"/>
                    <a:gd name="T14" fmla="*/ 10 w 28"/>
                    <a:gd name="T15" fmla="*/ 54 h 54"/>
                    <a:gd name="T16" fmla="*/ 20 w 28"/>
                    <a:gd name="T17" fmla="*/ 46 h 54"/>
                    <a:gd name="T18" fmla="*/ 20 w 28"/>
                    <a:gd name="T19" fmla="*/ 42 h 54"/>
                    <a:gd name="T20" fmla="*/ 24 w 28"/>
                    <a:gd name="T21" fmla="*/ 42 h 54"/>
                    <a:gd name="T22" fmla="*/ 28 w 28"/>
                    <a:gd name="T23" fmla="*/ 28 h 54"/>
                    <a:gd name="T24" fmla="*/ 28 w 28"/>
                    <a:gd name="T25" fmla="*/ 22 h 54"/>
                    <a:gd name="T26" fmla="*/ 28 w 28"/>
                    <a:gd name="T27" fmla="*/ 18 h 54"/>
                    <a:gd name="T28" fmla="*/ 28 w 28"/>
                    <a:gd name="T29" fmla="*/ 10 h 54"/>
                    <a:gd name="T30" fmla="*/ 20 w 28"/>
                    <a:gd name="T31" fmla="*/ 4 h 54"/>
                    <a:gd name="T32" fmla="*/ 10 w 28"/>
                    <a:gd name="T3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54">
                      <a:moveTo>
                        <a:pt x="10" y="0"/>
                      </a:moveTo>
                      <a:lnTo>
                        <a:pt x="6" y="0"/>
                      </a:lnTo>
                      <a:lnTo>
                        <a:pt x="6" y="4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10" y="54"/>
                      </a:lnTo>
                      <a:lnTo>
                        <a:pt x="20" y="46"/>
                      </a:lnTo>
                      <a:lnTo>
                        <a:pt x="20" y="42"/>
                      </a:lnTo>
                      <a:lnTo>
                        <a:pt x="24" y="42"/>
                      </a:lnTo>
                      <a:lnTo>
                        <a:pt x="28" y="28"/>
                      </a:lnTo>
                      <a:lnTo>
                        <a:pt x="28" y="22"/>
                      </a:lnTo>
                      <a:lnTo>
                        <a:pt x="28" y="18"/>
                      </a:lnTo>
                      <a:lnTo>
                        <a:pt x="28" y="10"/>
                      </a:lnTo>
                      <a:lnTo>
                        <a:pt x="20" y="4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1" name="Freeform 16"/>
                <p:cNvSpPr>
                  <a:spLocks/>
                </p:cNvSpPr>
                <p:nvPr/>
              </p:nvSpPr>
              <p:spPr bwMode="auto">
                <a:xfrm>
                  <a:off x="2384425" y="5002213"/>
                  <a:ext cx="73025" cy="133350"/>
                </a:xfrm>
                <a:custGeom>
                  <a:avLst/>
                  <a:gdLst>
                    <a:gd name="T0" fmla="*/ 28 w 46"/>
                    <a:gd name="T1" fmla="*/ 6 h 84"/>
                    <a:gd name="T2" fmla="*/ 18 w 46"/>
                    <a:gd name="T3" fmla="*/ 10 h 84"/>
                    <a:gd name="T4" fmla="*/ 18 w 46"/>
                    <a:gd name="T5" fmla="*/ 14 h 84"/>
                    <a:gd name="T6" fmla="*/ 14 w 46"/>
                    <a:gd name="T7" fmla="*/ 24 h 84"/>
                    <a:gd name="T8" fmla="*/ 14 w 46"/>
                    <a:gd name="T9" fmla="*/ 28 h 84"/>
                    <a:gd name="T10" fmla="*/ 0 w 46"/>
                    <a:gd name="T11" fmla="*/ 70 h 84"/>
                    <a:gd name="T12" fmla="*/ 18 w 46"/>
                    <a:gd name="T13" fmla="*/ 84 h 84"/>
                    <a:gd name="T14" fmla="*/ 22 w 46"/>
                    <a:gd name="T15" fmla="*/ 84 h 84"/>
                    <a:gd name="T16" fmla="*/ 22 w 46"/>
                    <a:gd name="T17" fmla="*/ 78 h 84"/>
                    <a:gd name="T18" fmla="*/ 28 w 46"/>
                    <a:gd name="T19" fmla="*/ 74 h 84"/>
                    <a:gd name="T20" fmla="*/ 42 w 46"/>
                    <a:gd name="T21" fmla="*/ 32 h 84"/>
                    <a:gd name="T22" fmla="*/ 42 w 46"/>
                    <a:gd name="T23" fmla="*/ 28 h 84"/>
                    <a:gd name="T24" fmla="*/ 46 w 46"/>
                    <a:gd name="T25" fmla="*/ 14 h 84"/>
                    <a:gd name="T26" fmla="*/ 46 w 46"/>
                    <a:gd name="T27" fmla="*/ 6 h 84"/>
                    <a:gd name="T28" fmla="*/ 46 w 46"/>
                    <a:gd name="T29" fmla="*/ 0 h 84"/>
                    <a:gd name="T30" fmla="*/ 42 w 46"/>
                    <a:gd name="T31" fmla="*/ 0 h 84"/>
                    <a:gd name="T32" fmla="*/ 28 w 46"/>
                    <a:gd name="T33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84">
                      <a:moveTo>
                        <a:pt x="28" y="6"/>
                      </a:moveTo>
                      <a:lnTo>
                        <a:pt x="18" y="10"/>
                      </a:lnTo>
                      <a:lnTo>
                        <a:pt x="18" y="14"/>
                      </a:lnTo>
                      <a:lnTo>
                        <a:pt x="14" y="24"/>
                      </a:lnTo>
                      <a:lnTo>
                        <a:pt x="14" y="28"/>
                      </a:lnTo>
                      <a:lnTo>
                        <a:pt x="0" y="70"/>
                      </a:lnTo>
                      <a:lnTo>
                        <a:pt x="18" y="84"/>
                      </a:lnTo>
                      <a:lnTo>
                        <a:pt x="22" y="84"/>
                      </a:lnTo>
                      <a:lnTo>
                        <a:pt x="22" y="78"/>
                      </a:lnTo>
                      <a:lnTo>
                        <a:pt x="28" y="74"/>
                      </a:lnTo>
                      <a:lnTo>
                        <a:pt x="42" y="32"/>
                      </a:lnTo>
                      <a:lnTo>
                        <a:pt x="42" y="28"/>
                      </a:lnTo>
                      <a:lnTo>
                        <a:pt x="46" y="14"/>
                      </a:lnTo>
                      <a:lnTo>
                        <a:pt x="46" y="6"/>
                      </a:lnTo>
                      <a:lnTo>
                        <a:pt x="46" y="0"/>
                      </a:lnTo>
                      <a:lnTo>
                        <a:pt x="42" y="0"/>
                      </a:lnTo>
                      <a:lnTo>
                        <a:pt x="28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2" name="Freeform 17"/>
                <p:cNvSpPr>
                  <a:spLocks/>
                </p:cNvSpPr>
                <p:nvPr/>
              </p:nvSpPr>
              <p:spPr bwMode="auto">
                <a:xfrm>
                  <a:off x="3876675" y="5030788"/>
                  <a:ext cx="95250" cy="139700"/>
                </a:xfrm>
                <a:custGeom>
                  <a:avLst/>
                  <a:gdLst>
                    <a:gd name="T0" fmla="*/ 36 w 60"/>
                    <a:gd name="T1" fmla="*/ 20 h 88"/>
                    <a:gd name="T2" fmla="*/ 22 w 60"/>
                    <a:gd name="T3" fmla="*/ 28 h 88"/>
                    <a:gd name="T4" fmla="*/ 22 w 60"/>
                    <a:gd name="T5" fmla="*/ 34 h 88"/>
                    <a:gd name="T6" fmla="*/ 0 w 60"/>
                    <a:gd name="T7" fmla="*/ 60 h 88"/>
                    <a:gd name="T8" fmla="*/ 0 w 60"/>
                    <a:gd name="T9" fmla="*/ 66 h 88"/>
                    <a:gd name="T10" fmla="*/ 0 w 60"/>
                    <a:gd name="T11" fmla="*/ 70 h 88"/>
                    <a:gd name="T12" fmla="*/ 0 w 60"/>
                    <a:gd name="T13" fmla="*/ 74 h 88"/>
                    <a:gd name="T14" fmla="*/ 8 w 60"/>
                    <a:gd name="T15" fmla="*/ 84 h 88"/>
                    <a:gd name="T16" fmla="*/ 14 w 60"/>
                    <a:gd name="T17" fmla="*/ 88 h 88"/>
                    <a:gd name="T18" fmla="*/ 22 w 60"/>
                    <a:gd name="T19" fmla="*/ 84 h 88"/>
                    <a:gd name="T20" fmla="*/ 46 w 60"/>
                    <a:gd name="T21" fmla="*/ 74 h 88"/>
                    <a:gd name="T22" fmla="*/ 46 w 60"/>
                    <a:gd name="T23" fmla="*/ 70 h 88"/>
                    <a:gd name="T24" fmla="*/ 50 w 60"/>
                    <a:gd name="T25" fmla="*/ 70 h 88"/>
                    <a:gd name="T26" fmla="*/ 46 w 60"/>
                    <a:gd name="T27" fmla="*/ 66 h 88"/>
                    <a:gd name="T28" fmla="*/ 42 w 60"/>
                    <a:gd name="T29" fmla="*/ 60 h 88"/>
                    <a:gd name="T30" fmla="*/ 42 w 60"/>
                    <a:gd name="T31" fmla="*/ 52 h 88"/>
                    <a:gd name="T32" fmla="*/ 36 w 60"/>
                    <a:gd name="T33" fmla="*/ 52 h 88"/>
                    <a:gd name="T34" fmla="*/ 36 w 60"/>
                    <a:gd name="T35" fmla="*/ 46 h 88"/>
                    <a:gd name="T36" fmla="*/ 42 w 60"/>
                    <a:gd name="T37" fmla="*/ 46 h 88"/>
                    <a:gd name="T38" fmla="*/ 42 w 60"/>
                    <a:gd name="T39" fmla="*/ 42 h 88"/>
                    <a:gd name="T40" fmla="*/ 42 w 60"/>
                    <a:gd name="T41" fmla="*/ 38 h 88"/>
                    <a:gd name="T42" fmla="*/ 42 w 60"/>
                    <a:gd name="T43" fmla="*/ 34 h 88"/>
                    <a:gd name="T44" fmla="*/ 60 w 60"/>
                    <a:gd name="T45" fmla="*/ 14 h 88"/>
                    <a:gd name="T46" fmla="*/ 60 w 60"/>
                    <a:gd name="T47" fmla="*/ 10 h 88"/>
                    <a:gd name="T48" fmla="*/ 60 w 60"/>
                    <a:gd name="T49" fmla="*/ 6 h 88"/>
                    <a:gd name="T50" fmla="*/ 60 w 60"/>
                    <a:gd name="T51" fmla="*/ 0 h 88"/>
                    <a:gd name="T52" fmla="*/ 54 w 60"/>
                    <a:gd name="T53" fmla="*/ 0 h 88"/>
                    <a:gd name="T54" fmla="*/ 36 w 60"/>
                    <a:gd name="T55" fmla="*/ 2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0" h="88">
                      <a:moveTo>
                        <a:pt x="36" y="20"/>
                      </a:moveTo>
                      <a:lnTo>
                        <a:pt x="22" y="28"/>
                      </a:lnTo>
                      <a:lnTo>
                        <a:pt x="22" y="34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0"/>
                      </a:lnTo>
                      <a:lnTo>
                        <a:pt x="0" y="74"/>
                      </a:lnTo>
                      <a:lnTo>
                        <a:pt x="8" y="84"/>
                      </a:lnTo>
                      <a:lnTo>
                        <a:pt x="14" y="88"/>
                      </a:lnTo>
                      <a:lnTo>
                        <a:pt x="22" y="84"/>
                      </a:lnTo>
                      <a:lnTo>
                        <a:pt x="46" y="74"/>
                      </a:lnTo>
                      <a:lnTo>
                        <a:pt x="46" y="70"/>
                      </a:lnTo>
                      <a:lnTo>
                        <a:pt x="50" y="70"/>
                      </a:lnTo>
                      <a:lnTo>
                        <a:pt x="46" y="66"/>
                      </a:lnTo>
                      <a:lnTo>
                        <a:pt x="42" y="60"/>
                      </a:lnTo>
                      <a:lnTo>
                        <a:pt x="42" y="52"/>
                      </a:lnTo>
                      <a:lnTo>
                        <a:pt x="36" y="52"/>
                      </a:lnTo>
                      <a:lnTo>
                        <a:pt x="36" y="46"/>
                      </a:lnTo>
                      <a:lnTo>
                        <a:pt x="42" y="46"/>
                      </a:lnTo>
                      <a:lnTo>
                        <a:pt x="42" y="42"/>
                      </a:lnTo>
                      <a:lnTo>
                        <a:pt x="42" y="38"/>
                      </a:lnTo>
                      <a:lnTo>
                        <a:pt x="42" y="34"/>
                      </a:lnTo>
                      <a:lnTo>
                        <a:pt x="60" y="14"/>
                      </a:lnTo>
                      <a:lnTo>
                        <a:pt x="60" y="10"/>
                      </a:lnTo>
                      <a:lnTo>
                        <a:pt x="60" y="6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36" y="2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3" name="Freeform 18"/>
                <p:cNvSpPr>
                  <a:spLocks/>
                </p:cNvSpPr>
                <p:nvPr/>
              </p:nvSpPr>
              <p:spPr bwMode="auto">
                <a:xfrm>
                  <a:off x="3746500" y="5046663"/>
                  <a:ext cx="50800" cy="44450"/>
                </a:xfrm>
                <a:custGeom>
                  <a:avLst/>
                  <a:gdLst>
                    <a:gd name="T0" fmla="*/ 26 w 32"/>
                    <a:gd name="T1" fmla="*/ 24 h 28"/>
                    <a:gd name="T2" fmla="*/ 26 w 32"/>
                    <a:gd name="T3" fmla="*/ 18 h 28"/>
                    <a:gd name="T4" fmla="*/ 32 w 32"/>
                    <a:gd name="T5" fmla="*/ 14 h 28"/>
                    <a:gd name="T6" fmla="*/ 32 w 32"/>
                    <a:gd name="T7" fmla="*/ 10 h 28"/>
                    <a:gd name="T8" fmla="*/ 32 w 32"/>
                    <a:gd name="T9" fmla="*/ 4 h 28"/>
                    <a:gd name="T10" fmla="*/ 32 w 32"/>
                    <a:gd name="T11" fmla="*/ 0 h 28"/>
                    <a:gd name="T12" fmla="*/ 26 w 32"/>
                    <a:gd name="T13" fmla="*/ 0 h 28"/>
                    <a:gd name="T14" fmla="*/ 22 w 32"/>
                    <a:gd name="T15" fmla="*/ 0 h 28"/>
                    <a:gd name="T16" fmla="*/ 12 w 32"/>
                    <a:gd name="T17" fmla="*/ 0 h 28"/>
                    <a:gd name="T18" fmla="*/ 12 w 32"/>
                    <a:gd name="T19" fmla="*/ 4 h 28"/>
                    <a:gd name="T20" fmla="*/ 0 w 32"/>
                    <a:gd name="T21" fmla="*/ 10 h 28"/>
                    <a:gd name="T22" fmla="*/ 0 w 32"/>
                    <a:gd name="T23" fmla="*/ 18 h 28"/>
                    <a:gd name="T24" fmla="*/ 8 w 32"/>
                    <a:gd name="T25" fmla="*/ 24 h 28"/>
                    <a:gd name="T26" fmla="*/ 26 w 32"/>
                    <a:gd name="T27" fmla="*/ 28 h 28"/>
                    <a:gd name="T28" fmla="*/ 26 w 32"/>
                    <a:gd name="T29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28">
                      <a:moveTo>
                        <a:pt x="26" y="24"/>
                      </a:moveTo>
                      <a:lnTo>
                        <a:pt x="26" y="18"/>
                      </a:lnTo>
                      <a:lnTo>
                        <a:pt x="32" y="14"/>
                      </a:lnTo>
                      <a:lnTo>
                        <a:pt x="32" y="10"/>
                      </a:lnTo>
                      <a:lnTo>
                        <a:pt x="32" y="4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8" y="24"/>
                      </a:lnTo>
                      <a:lnTo>
                        <a:pt x="26" y="28"/>
                      </a:lnTo>
                      <a:lnTo>
                        <a:pt x="26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4" name="Freeform 19"/>
                <p:cNvSpPr>
                  <a:spLocks/>
                </p:cNvSpPr>
                <p:nvPr/>
              </p:nvSpPr>
              <p:spPr bwMode="auto">
                <a:xfrm>
                  <a:off x="4845050" y="3767138"/>
                  <a:ext cx="101600" cy="184150"/>
                </a:xfrm>
                <a:custGeom>
                  <a:avLst/>
                  <a:gdLst>
                    <a:gd name="T0" fmla="*/ 8 w 64"/>
                    <a:gd name="T1" fmla="*/ 116 h 116"/>
                    <a:gd name="T2" fmla="*/ 22 w 64"/>
                    <a:gd name="T3" fmla="*/ 110 h 116"/>
                    <a:gd name="T4" fmla="*/ 32 w 64"/>
                    <a:gd name="T5" fmla="*/ 110 h 116"/>
                    <a:gd name="T6" fmla="*/ 46 w 64"/>
                    <a:gd name="T7" fmla="*/ 96 h 116"/>
                    <a:gd name="T8" fmla="*/ 50 w 64"/>
                    <a:gd name="T9" fmla="*/ 96 h 116"/>
                    <a:gd name="T10" fmla="*/ 54 w 64"/>
                    <a:gd name="T11" fmla="*/ 92 h 116"/>
                    <a:gd name="T12" fmla="*/ 64 w 64"/>
                    <a:gd name="T13" fmla="*/ 70 h 116"/>
                    <a:gd name="T14" fmla="*/ 64 w 64"/>
                    <a:gd name="T15" fmla="*/ 60 h 116"/>
                    <a:gd name="T16" fmla="*/ 64 w 64"/>
                    <a:gd name="T17" fmla="*/ 56 h 116"/>
                    <a:gd name="T18" fmla="*/ 54 w 64"/>
                    <a:gd name="T19" fmla="*/ 10 h 116"/>
                    <a:gd name="T20" fmla="*/ 54 w 64"/>
                    <a:gd name="T21" fmla="*/ 6 h 116"/>
                    <a:gd name="T22" fmla="*/ 54 w 64"/>
                    <a:gd name="T23" fmla="*/ 0 h 116"/>
                    <a:gd name="T24" fmla="*/ 50 w 64"/>
                    <a:gd name="T25" fmla="*/ 0 h 116"/>
                    <a:gd name="T26" fmla="*/ 46 w 64"/>
                    <a:gd name="T27" fmla="*/ 0 h 116"/>
                    <a:gd name="T28" fmla="*/ 46 w 64"/>
                    <a:gd name="T29" fmla="*/ 6 h 116"/>
                    <a:gd name="T30" fmla="*/ 40 w 64"/>
                    <a:gd name="T31" fmla="*/ 6 h 116"/>
                    <a:gd name="T32" fmla="*/ 18 w 64"/>
                    <a:gd name="T33" fmla="*/ 42 h 116"/>
                    <a:gd name="T34" fmla="*/ 8 w 64"/>
                    <a:gd name="T35" fmla="*/ 56 h 116"/>
                    <a:gd name="T36" fmla="*/ 4 w 64"/>
                    <a:gd name="T37" fmla="*/ 56 h 116"/>
                    <a:gd name="T38" fmla="*/ 4 w 64"/>
                    <a:gd name="T39" fmla="*/ 60 h 116"/>
                    <a:gd name="T40" fmla="*/ 0 w 64"/>
                    <a:gd name="T41" fmla="*/ 110 h 116"/>
                    <a:gd name="T42" fmla="*/ 0 w 64"/>
                    <a:gd name="T43" fmla="*/ 116 h 116"/>
                    <a:gd name="T44" fmla="*/ 4 w 64"/>
                    <a:gd name="T45" fmla="*/ 116 h 116"/>
                    <a:gd name="T46" fmla="*/ 8 w 64"/>
                    <a:gd name="T4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116">
                      <a:moveTo>
                        <a:pt x="8" y="116"/>
                      </a:moveTo>
                      <a:lnTo>
                        <a:pt x="22" y="110"/>
                      </a:lnTo>
                      <a:lnTo>
                        <a:pt x="32" y="110"/>
                      </a:lnTo>
                      <a:lnTo>
                        <a:pt x="46" y="96"/>
                      </a:lnTo>
                      <a:lnTo>
                        <a:pt x="50" y="96"/>
                      </a:lnTo>
                      <a:lnTo>
                        <a:pt x="54" y="92"/>
                      </a:lnTo>
                      <a:lnTo>
                        <a:pt x="64" y="70"/>
                      </a:lnTo>
                      <a:lnTo>
                        <a:pt x="64" y="60"/>
                      </a:lnTo>
                      <a:lnTo>
                        <a:pt x="64" y="56"/>
                      </a:lnTo>
                      <a:lnTo>
                        <a:pt x="54" y="10"/>
                      </a:lnTo>
                      <a:lnTo>
                        <a:pt x="54" y="6"/>
                      </a:lnTo>
                      <a:lnTo>
                        <a:pt x="54" y="0"/>
                      </a:lnTo>
                      <a:lnTo>
                        <a:pt x="50" y="0"/>
                      </a:lnTo>
                      <a:lnTo>
                        <a:pt x="46" y="0"/>
                      </a:lnTo>
                      <a:lnTo>
                        <a:pt x="46" y="6"/>
                      </a:lnTo>
                      <a:lnTo>
                        <a:pt x="40" y="6"/>
                      </a:lnTo>
                      <a:lnTo>
                        <a:pt x="18" y="42"/>
                      </a:lnTo>
                      <a:lnTo>
                        <a:pt x="8" y="56"/>
                      </a:lnTo>
                      <a:lnTo>
                        <a:pt x="4" y="56"/>
                      </a:lnTo>
                      <a:lnTo>
                        <a:pt x="4" y="60"/>
                      </a:lnTo>
                      <a:lnTo>
                        <a:pt x="0" y="110"/>
                      </a:lnTo>
                      <a:lnTo>
                        <a:pt x="0" y="116"/>
                      </a:lnTo>
                      <a:lnTo>
                        <a:pt x="4" y="116"/>
                      </a:lnTo>
                      <a:lnTo>
                        <a:pt x="8" y="11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5" name="Freeform 20"/>
                <p:cNvSpPr>
                  <a:spLocks/>
                </p:cNvSpPr>
                <p:nvPr/>
              </p:nvSpPr>
              <p:spPr bwMode="auto">
                <a:xfrm>
                  <a:off x="3470275" y="4449763"/>
                  <a:ext cx="57150" cy="60325"/>
                </a:xfrm>
                <a:custGeom>
                  <a:avLst/>
                  <a:gdLst>
                    <a:gd name="T0" fmla="*/ 8 w 36"/>
                    <a:gd name="T1" fmla="*/ 38 h 38"/>
                    <a:gd name="T2" fmla="*/ 22 w 36"/>
                    <a:gd name="T3" fmla="*/ 38 h 38"/>
                    <a:gd name="T4" fmla="*/ 26 w 36"/>
                    <a:gd name="T5" fmla="*/ 38 h 38"/>
                    <a:gd name="T6" fmla="*/ 32 w 36"/>
                    <a:gd name="T7" fmla="*/ 28 h 38"/>
                    <a:gd name="T8" fmla="*/ 36 w 36"/>
                    <a:gd name="T9" fmla="*/ 20 h 38"/>
                    <a:gd name="T10" fmla="*/ 32 w 36"/>
                    <a:gd name="T11" fmla="*/ 10 h 38"/>
                    <a:gd name="T12" fmla="*/ 22 w 36"/>
                    <a:gd name="T13" fmla="*/ 6 h 38"/>
                    <a:gd name="T14" fmla="*/ 18 w 36"/>
                    <a:gd name="T15" fmla="*/ 0 h 38"/>
                    <a:gd name="T16" fmla="*/ 8 w 36"/>
                    <a:gd name="T17" fmla="*/ 6 h 38"/>
                    <a:gd name="T18" fmla="*/ 0 w 36"/>
                    <a:gd name="T19" fmla="*/ 14 h 38"/>
                    <a:gd name="T20" fmla="*/ 0 w 36"/>
                    <a:gd name="T21" fmla="*/ 20 h 38"/>
                    <a:gd name="T22" fmla="*/ 0 w 36"/>
                    <a:gd name="T23" fmla="*/ 28 h 38"/>
                    <a:gd name="T24" fmla="*/ 4 w 36"/>
                    <a:gd name="T25" fmla="*/ 32 h 38"/>
                    <a:gd name="T26" fmla="*/ 8 w 36"/>
                    <a:gd name="T27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8">
                      <a:moveTo>
                        <a:pt x="8" y="38"/>
                      </a:moveTo>
                      <a:lnTo>
                        <a:pt x="22" y="38"/>
                      </a:lnTo>
                      <a:lnTo>
                        <a:pt x="26" y="38"/>
                      </a:lnTo>
                      <a:lnTo>
                        <a:pt x="32" y="28"/>
                      </a:lnTo>
                      <a:lnTo>
                        <a:pt x="36" y="20"/>
                      </a:lnTo>
                      <a:lnTo>
                        <a:pt x="32" y="10"/>
                      </a:lnTo>
                      <a:lnTo>
                        <a:pt x="22" y="6"/>
                      </a:lnTo>
                      <a:lnTo>
                        <a:pt x="18" y="0"/>
                      </a:lnTo>
                      <a:lnTo>
                        <a:pt x="8" y="6"/>
                      </a:lnTo>
                      <a:lnTo>
                        <a:pt x="0" y="14"/>
                      </a:lnTo>
                      <a:lnTo>
                        <a:pt x="0" y="20"/>
                      </a:lnTo>
                      <a:lnTo>
                        <a:pt x="0" y="28"/>
                      </a:lnTo>
                      <a:lnTo>
                        <a:pt x="4" y="32"/>
                      </a:lnTo>
                      <a:lnTo>
                        <a:pt x="8" y="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6" name="Freeform 21"/>
                <p:cNvSpPr>
                  <a:spLocks/>
                </p:cNvSpPr>
                <p:nvPr/>
              </p:nvSpPr>
              <p:spPr bwMode="auto">
                <a:xfrm>
                  <a:off x="2473325" y="5249863"/>
                  <a:ext cx="666750" cy="936625"/>
                </a:xfrm>
                <a:custGeom>
                  <a:avLst/>
                  <a:gdLst>
                    <a:gd name="T0" fmla="*/ 330 w 420"/>
                    <a:gd name="T1" fmla="*/ 74 h 590"/>
                    <a:gd name="T2" fmla="*/ 296 w 420"/>
                    <a:gd name="T3" fmla="*/ 78 h 590"/>
                    <a:gd name="T4" fmla="*/ 264 w 420"/>
                    <a:gd name="T5" fmla="*/ 64 h 590"/>
                    <a:gd name="T6" fmla="*/ 242 w 420"/>
                    <a:gd name="T7" fmla="*/ 24 h 590"/>
                    <a:gd name="T8" fmla="*/ 224 w 420"/>
                    <a:gd name="T9" fmla="*/ 4 h 590"/>
                    <a:gd name="T10" fmla="*/ 196 w 420"/>
                    <a:gd name="T11" fmla="*/ 0 h 590"/>
                    <a:gd name="T12" fmla="*/ 154 w 420"/>
                    <a:gd name="T13" fmla="*/ 28 h 590"/>
                    <a:gd name="T14" fmla="*/ 150 w 420"/>
                    <a:gd name="T15" fmla="*/ 56 h 590"/>
                    <a:gd name="T16" fmla="*/ 146 w 420"/>
                    <a:gd name="T17" fmla="*/ 68 h 590"/>
                    <a:gd name="T18" fmla="*/ 8 w 420"/>
                    <a:gd name="T19" fmla="*/ 120 h 590"/>
                    <a:gd name="T20" fmla="*/ 8 w 420"/>
                    <a:gd name="T21" fmla="*/ 152 h 590"/>
                    <a:gd name="T22" fmla="*/ 22 w 420"/>
                    <a:gd name="T23" fmla="*/ 164 h 590"/>
                    <a:gd name="T24" fmla="*/ 36 w 420"/>
                    <a:gd name="T25" fmla="*/ 178 h 590"/>
                    <a:gd name="T26" fmla="*/ 44 w 420"/>
                    <a:gd name="T27" fmla="*/ 184 h 590"/>
                    <a:gd name="T28" fmla="*/ 68 w 420"/>
                    <a:gd name="T29" fmla="*/ 192 h 590"/>
                    <a:gd name="T30" fmla="*/ 44 w 420"/>
                    <a:gd name="T31" fmla="*/ 224 h 590"/>
                    <a:gd name="T32" fmla="*/ 40 w 420"/>
                    <a:gd name="T33" fmla="*/ 206 h 590"/>
                    <a:gd name="T34" fmla="*/ 50 w 420"/>
                    <a:gd name="T35" fmla="*/ 210 h 590"/>
                    <a:gd name="T36" fmla="*/ 36 w 420"/>
                    <a:gd name="T37" fmla="*/ 184 h 590"/>
                    <a:gd name="T38" fmla="*/ 22 w 420"/>
                    <a:gd name="T39" fmla="*/ 174 h 590"/>
                    <a:gd name="T40" fmla="*/ 12 w 420"/>
                    <a:gd name="T41" fmla="*/ 206 h 590"/>
                    <a:gd name="T42" fmla="*/ 50 w 420"/>
                    <a:gd name="T43" fmla="*/ 262 h 590"/>
                    <a:gd name="T44" fmla="*/ 100 w 420"/>
                    <a:gd name="T45" fmla="*/ 170 h 590"/>
                    <a:gd name="T46" fmla="*/ 136 w 420"/>
                    <a:gd name="T47" fmla="*/ 164 h 590"/>
                    <a:gd name="T48" fmla="*/ 150 w 420"/>
                    <a:gd name="T49" fmla="*/ 174 h 590"/>
                    <a:gd name="T50" fmla="*/ 182 w 420"/>
                    <a:gd name="T51" fmla="*/ 274 h 590"/>
                    <a:gd name="T52" fmla="*/ 132 w 420"/>
                    <a:gd name="T53" fmla="*/ 370 h 590"/>
                    <a:gd name="T54" fmla="*/ 136 w 420"/>
                    <a:gd name="T55" fmla="*/ 486 h 590"/>
                    <a:gd name="T56" fmla="*/ 132 w 420"/>
                    <a:gd name="T57" fmla="*/ 504 h 590"/>
                    <a:gd name="T58" fmla="*/ 118 w 420"/>
                    <a:gd name="T59" fmla="*/ 522 h 590"/>
                    <a:gd name="T60" fmla="*/ 100 w 420"/>
                    <a:gd name="T61" fmla="*/ 518 h 590"/>
                    <a:gd name="T62" fmla="*/ 164 w 420"/>
                    <a:gd name="T63" fmla="*/ 564 h 590"/>
                    <a:gd name="T64" fmla="*/ 178 w 420"/>
                    <a:gd name="T65" fmla="*/ 564 h 590"/>
                    <a:gd name="T66" fmla="*/ 192 w 420"/>
                    <a:gd name="T67" fmla="*/ 554 h 590"/>
                    <a:gd name="T68" fmla="*/ 188 w 420"/>
                    <a:gd name="T69" fmla="*/ 540 h 590"/>
                    <a:gd name="T70" fmla="*/ 174 w 420"/>
                    <a:gd name="T71" fmla="*/ 536 h 590"/>
                    <a:gd name="T72" fmla="*/ 168 w 420"/>
                    <a:gd name="T73" fmla="*/ 504 h 590"/>
                    <a:gd name="T74" fmla="*/ 182 w 420"/>
                    <a:gd name="T75" fmla="*/ 462 h 590"/>
                    <a:gd name="T76" fmla="*/ 192 w 420"/>
                    <a:gd name="T77" fmla="*/ 454 h 590"/>
                    <a:gd name="T78" fmla="*/ 214 w 420"/>
                    <a:gd name="T79" fmla="*/ 458 h 590"/>
                    <a:gd name="T80" fmla="*/ 214 w 420"/>
                    <a:gd name="T81" fmla="*/ 550 h 590"/>
                    <a:gd name="T82" fmla="*/ 206 w 420"/>
                    <a:gd name="T83" fmla="*/ 590 h 590"/>
                    <a:gd name="T84" fmla="*/ 306 w 420"/>
                    <a:gd name="T85" fmla="*/ 522 h 590"/>
                    <a:gd name="T86" fmla="*/ 320 w 420"/>
                    <a:gd name="T87" fmla="*/ 500 h 590"/>
                    <a:gd name="T88" fmla="*/ 334 w 420"/>
                    <a:gd name="T89" fmla="*/ 436 h 590"/>
                    <a:gd name="T90" fmla="*/ 324 w 420"/>
                    <a:gd name="T91" fmla="*/ 430 h 590"/>
                    <a:gd name="T92" fmla="*/ 348 w 420"/>
                    <a:gd name="T93" fmla="*/ 352 h 590"/>
                    <a:gd name="T94" fmla="*/ 370 w 420"/>
                    <a:gd name="T95" fmla="*/ 294 h 590"/>
                    <a:gd name="T96" fmla="*/ 374 w 420"/>
                    <a:gd name="T97" fmla="*/ 9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20" h="590">
                      <a:moveTo>
                        <a:pt x="334" y="64"/>
                      </a:moveTo>
                      <a:lnTo>
                        <a:pt x="330" y="68"/>
                      </a:lnTo>
                      <a:lnTo>
                        <a:pt x="330" y="74"/>
                      </a:lnTo>
                      <a:lnTo>
                        <a:pt x="320" y="78"/>
                      </a:lnTo>
                      <a:lnTo>
                        <a:pt x="310" y="78"/>
                      </a:lnTo>
                      <a:lnTo>
                        <a:pt x="296" y="78"/>
                      </a:lnTo>
                      <a:lnTo>
                        <a:pt x="296" y="74"/>
                      </a:lnTo>
                      <a:lnTo>
                        <a:pt x="264" y="68"/>
                      </a:lnTo>
                      <a:lnTo>
                        <a:pt x="264" y="64"/>
                      </a:lnTo>
                      <a:lnTo>
                        <a:pt x="256" y="50"/>
                      </a:lnTo>
                      <a:lnTo>
                        <a:pt x="242" y="28"/>
                      </a:lnTo>
                      <a:lnTo>
                        <a:pt x="242" y="24"/>
                      </a:lnTo>
                      <a:lnTo>
                        <a:pt x="246" y="10"/>
                      </a:lnTo>
                      <a:lnTo>
                        <a:pt x="238" y="10"/>
                      </a:lnTo>
                      <a:lnTo>
                        <a:pt x="224" y="4"/>
                      </a:lnTo>
                      <a:lnTo>
                        <a:pt x="214" y="4"/>
                      </a:lnTo>
                      <a:lnTo>
                        <a:pt x="200" y="0"/>
                      </a:lnTo>
                      <a:lnTo>
                        <a:pt x="196" y="0"/>
                      </a:lnTo>
                      <a:lnTo>
                        <a:pt x="168" y="14"/>
                      </a:lnTo>
                      <a:lnTo>
                        <a:pt x="160" y="18"/>
                      </a:lnTo>
                      <a:lnTo>
                        <a:pt x="154" y="28"/>
                      </a:lnTo>
                      <a:lnTo>
                        <a:pt x="142" y="60"/>
                      </a:lnTo>
                      <a:lnTo>
                        <a:pt x="146" y="56"/>
                      </a:lnTo>
                      <a:lnTo>
                        <a:pt x="150" y="56"/>
                      </a:lnTo>
                      <a:lnTo>
                        <a:pt x="150" y="60"/>
                      </a:lnTo>
                      <a:lnTo>
                        <a:pt x="150" y="64"/>
                      </a:lnTo>
                      <a:lnTo>
                        <a:pt x="146" y="68"/>
                      </a:lnTo>
                      <a:lnTo>
                        <a:pt x="142" y="74"/>
                      </a:lnTo>
                      <a:lnTo>
                        <a:pt x="50" y="110"/>
                      </a:lnTo>
                      <a:lnTo>
                        <a:pt x="8" y="120"/>
                      </a:lnTo>
                      <a:lnTo>
                        <a:pt x="4" y="120"/>
                      </a:lnTo>
                      <a:lnTo>
                        <a:pt x="0" y="152"/>
                      </a:lnTo>
                      <a:lnTo>
                        <a:pt x="8" y="152"/>
                      </a:lnTo>
                      <a:lnTo>
                        <a:pt x="18" y="156"/>
                      </a:lnTo>
                      <a:lnTo>
                        <a:pt x="22" y="160"/>
                      </a:lnTo>
                      <a:lnTo>
                        <a:pt x="22" y="164"/>
                      </a:lnTo>
                      <a:lnTo>
                        <a:pt x="26" y="170"/>
                      </a:lnTo>
                      <a:lnTo>
                        <a:pt x="32" y="178"/>
                      </a:lnTo>
                      <a:lnTo>
                        <a:pt x="36" y="178"/>
                      </a:lnTo>
                      <a:lnTo>
                        <a:pt x="36" y="184"/>
                      </a:lnTo>
                      <a:lnTo>
                        <a:pt x="40" y="184"/>
                      </a:lnTo>
                      <a:lnTo>
                        <a:pt x="44" y="184"/>
                      </a:lnTo>
                      <a:lnTo>
                        <a:pt x="54" y="184"/>
                      </a:lnTo>
                      <a:lnTo>
                        <a:pt x="64" y="188"/>
                      </a:lnTo>
                      <a:lnTo>
                        <a:pt x="68" y="192"/>
                      </a:lnTo>
                      <a:lnTo>
                        <a:pt x="72" y="220"/>
                      </a:lnTo>
                      <a:lnTo>
                        <a:pt x="50" y="230"/>
                      </a:lnTo>
                      <a:lnTo>
                        <a:pt x="44" y="224"/>
                      </a:lnTo>
                      <a:lnTo>
                        <a:pt x="40" y="216"/>
                      </a:lnTo>
                      <a:lnTo>
                        <a:pt x="40" y="210"/>
                      </a:lnTo>
                      <a:lnTo>
                        <a:pt x="40" y="206"/>
                      </a:lnTo>
                      <a:lnTo>
                        <a:pt x="44" y="206"/>
                      </a:lnTo>
                      <a:lnTo>
                        <a:pt x="44" y="210"/>
                      </a:lnTo>
                      <a:lnTo>
                        <a:pt x="50" y="210"/>
                      </a:lnTo>
                      <a:lnTo>
                        <a:pt x="44" y="202"/>
                      </a:lnTo>
                      <a:lnTo>
                        <a:pt x="44" y="198"/>
                      </a:lnTo>
                      <a:lnTo>
                        <a:pt x="36" y="184"/>
                      </a:lnTo>
                      <a:lnTo>
                        <a:pt x="32" y="178"/>
                      </a:lnTo>
                      <a:lnTo>
                        <a:pt x="26" y="178"/>
                      </a:lnTo>
                      <a:lnTo>
                        <a:pt x="22" y="174"/>
                      </a:lnTo>
                      <a:lnTo>
                        <a:pt x="22" y="178"/>
                      </a:lnTo>
                      <a:lnTo>
                        <a:pt x="12" y="202"/>
                      </a:lnTo>
                      <a:lnTo>
                        <a:pt x="12" y="206"/>
                      </a:lnTo>
                      <a:lnTo>
                        <a:pt x="22" y="224"/>
                      </a:lnTo>
                      <a:lnTo>
                        <a:pt x="32" y="234"/>
                      </a:lnTo>
                      <a:lnTo>
                        <a:pt x="50" y="262"/>
                      </a:lnTo>
                      <a:lnTo>
                        <a:pt x="44" y="280"/>
                      </a:lnTo>
                      <a:lnTo>
                        <a:pt x="68" y="248"/>
                      </a:lnTo>
                      <a:lnTo>
                        <a:pt x="100" y="170"/>
                      </a:lnTo>
                      <a:lnTo>
                        <a:pt x="114" y="156"/>
                      </a:lnTo>
                      <a:lnTo>
                        <a:pt x="118" y="156"/>
                      </a:lnTo>
                      <a:lnTo>
                        <a:pt x="136" y="164"/>
                      </a:lnTo>
                      <a:lnTo>
                        <a:pt x="142" y="164"/>
                      </a:lnTo>
                      <a:lnTo>
                        <a:pt x="146" y="174"/>
                      </a:lnTo>
                      <a:lnTo>
                        <a:pt x="150" y="174"/>
                      </a:lnTo>
                      <a:lnTo>
                        <a:pt x="182" y="234"/>
                      </a:lnTo>
                      <a:lnTo>
                        <a:pt x="182" y="238"/>
                      </a:lnTo>
                      <a:lnTo>
                        <a:pt x="182" y="274"/>
                      </a:lnTo>
                      <a:lnTo>
                        <a:pt x="174" y="306"/>
                      </a:lnTo>
                      <a:lnTo>
                        <a:pt x="174" y="312"/>
                      </a:lnTo>
                      <a:lnTo>
                        <a:pt x="132" y="370"/>
                      </a:lnTo>
                      <a:lnTo>
                        <a:pt x="136" y="472"/>
                      </a:lnTo>
                      <a:lnTo>
                        <a:pt x="136" y="476"/>
                      </a:lnTo>
                      <a:lnTo>
                        <a:pt x="136" y="486"/>
                      </a:lnTo>
                      <a:lnTo>
                        <a:pt x="132" y="490"/>
                      </a:lnTo>
                      <a:lnTo>
                        <a:pt x="132" y="500"/>
                      </a:lnTo>
                      <a:lnTo>
                        <a:pt x="132" y="504"/>
                      </a:lnTo>
                      <a:lnTo>
                        <a:pt x="128" y="508"/>
                      </a:lnTo>
                      <a:lnTo>
                        <a:pt x="122" y="512"/>
                      </a:lnTo>
                      <a:lnTo>
                        <a:pt x="118" y="522"/>
                      </a:lnTo>
                      <a:lnTo>
                        <a:pt x="110" y="518"/>
                      </a:lnTo>
                      <a:lnTo>
                        <a:pt x="104" y="512"/>
                      </a:lnTo>
                      <a:lnTo>
                        <a:pt x="100" y="518"/>
                      </a:lnTo>
                      <a:lnTo>
                        <a:pt x="96" y="518"/>
                      </a:lnTo>
                      <a:lnTo>
                        <a:pt x="114" y="540"/>
                      </a:lnTo>
                      <a:lnTo>
                        <a:pt x="164" y="564"/>
                      </a:lnTo>
                      <a:lnTo>
                        <a:pt x="168" y="564"/>
                      </a:lnTo>
                      <a:lnTo>
                        <a:pt x="168" y="568"/>
                      </a:lnTo>
                      <a:lnTo>
                        <a:pt x="178" y="564"/>
                      </a:lnTo>
                      <a:lnTo>
                        <a:pt x="188" y="564"/>
                      </a:lnTo>
                      <a:lnTo>
                        <a:pt x="188" y="558"/>
                      </a:lnTo>
                      <a:lnTo>
                        <a:pt x="192" y="554"/>
                      </a:lnTo>
                      <a:lnTo>
                        <a:pt x="192" y="544"/>
                      </a:lnTo>
                      <a:lnTo>
                        <a:pt x="188" y="544"/>
                      </a:lnTo>
                      <a:lnTo>
                        <a:pt x="188" y="540"/>
                      </a:lnTo>
                      <a:lnTo>
                        <a:pt x="182" y="540"/>
                      </a:lnTo>
                      <a:lnTo>
                        <a:pt x="178" y="536"/>
                      </a:lnTo>
                      <a:lnTo>
                        <a:pt x="174" y="536"/>
                      </a:lnTo>
                      <a:lnTo>
                        <a:pt x="174" y="532"/>
                      </a:lnTo>
                      <a:lnTo>
                        <a:pt x="164" y="508"/>
                      </a:lnTo>
                      <a:lnTo>
                        <a:pt x="168" y="504"/>
                      </a:lnTo>
                      <a:lnTo>
                        <a:pt x="168" y="490"/>
                      </a:lnTo>
                      <a:lnTo>
                        <a:pt x="174" y="480"/>
                      </a:lnTo>
                      <a:lnTo>
                        <a:pt x="182" y="462"/>
                      </a:lnTo>
                      <a:lnTo>
                        <a:pt x="182" y="458"/>
                      </a:lnTo>
                      <a:lnTo>
                        <a:pt x="188" y="454"/>
                      </a:lnTo>
                      <a:lnTo>
                        <a:pt x="192" y="454"/>
                      </a:lnTo>
                      <a:lnTo>
                        <a:pt x="196" y="454"/>
                      </a:lnTo>
                      <a:lnTo>
                        <a:pt x="210" y="458"/>
                      </a:lnTo>
                      <a:lnTo>
                        <a:pt x="214" y="458"/>
                      </a:lnTo>
                      <a:lnTo>
                        <a:pt x="214" y="462"/>
                      </a:lnTo>
                      <a:lnTo>
                        <a:pt x="214" y="536"/>
                      </a:lnTo>
                      <a:lnTo>
                        <a:pt x="214" y="550"/>
                      </a:lnTo>
                      <a:lnTo>
                        <a:pt x="210" y="568"/>
                      </a:lnTo>
                      <a:lnTo>
                        <a:pt x="206" y="572"/>
                      </a:lnTo>
                      <a:lnTo>
                        <a:pt x="206" y="590"/>
                      </a:lnTo>
                      <a:lnTo>
                        <a:pt x="238" y="576"/>
                      </a:lnTo>
                      <a:lnTo>
                        <a:pt x="238" y="572"/>
                      </a:lnTo>
                      <a:lnTo>
                        <a:pt x="306" y="522"/>
                      </a:lnTo>
                      <a:lnTo>
                        <a:pt x="310" y="522"/>
                      </a:lnTo>
                      <a:lnTo>
                        <a:pt x="310" y="518"/>
                      </a:lnTo>
                      <a:lnTo>
                        <a:pt x="320" y="500"/>
                      </a:lnTo>
                      <a:lnTo>
                        <a:pt x="330" y="472"/>
                      </a:lnTo>
                      <a:lnTo>
                        <a:pt x="334" y="440"/>
                      </a:lnTo>
                      <a:lnTo>
                        <a:pt x="334" y="436"/>
                      </a:lnTo>
                      <a:lnTo>
                        <a:pt x="330" y="436"/>
                      </a:lnTo>
                      <a:lnTo>
                        <a:pt x="330" y="430"/>
                      </a:lnTo>
                      <a:lnTo>
                        <a:pt x="324" y="430"/>
                      </a:lnTo>
                      <a:lnTo>
                        <a:pt x="324" y="422"/>
                      </a:lnTo>
                      <a:lnTo>
                        <a:pt x="324" y="416"/>
                      </a:lnTo>
                      <a:lnTo>
                        <a:pt x="348" y="352"/>
                      </a:lnTo>
                      <a:lnTo>
                        <a:pt x="348" y="344"/>
                      </a:lnTo>
                      <a:lnTo>
                        <a:pt x="362" y="302"/>
                      </a:lnTo>
                      <a:lnTo>
                        <a:pt x="370" y="294"/>
                      </a:lnTo>
                      <a:lnTo>
                        <a:pt x="420" y="230"/>
                      </a:lnTo>
                      <a:lnTo>
                        <a:pt x="420" y="216"/>
                      </a:lnTo>
                      <a:lnTo>
                        <a:pt x="374" y="96"/>
                      </a:lnTo>
                      <a:lnTo>
                        <a:pt x="334" y="64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7" name="Freeform 22"/>
                <p:cNvSpPr>
                  <a:spLocks/>
                </p:cNvSpPr>
                <p:nvPr/>
              </p:nvSpPr>
              <p:spPr bwMode="auto">
                <a:xfrm>
                  <a:off x="2835275" y="2627313"/>
                  <a:ext cx="3070225" cy="2781300"/>
                </a:xfrm>
                <a:custGeom>
                  <a:avLst/>
                  <a:gdLst>
                    <a:gd name="T0" fmla="*/ 1852 w 1934"/>
                    <a:gd name="T1" fmla="*/ 230 h 1752"/>
                    <a:gd name="T2" fmla="*/ 1820 w 1934"/>
                    <a:gd name="T3" fmla="*/ 188 h 1752"/>
                    <a:gd name="T4" fmla="*/ 1738 w 1934"/>
                    <a:gd name="T5" fmla="*/ 0 h 1752"/>
                    <a:gd name="T6" fmla="*/ 1714 w 1934"/>
                    <a:gd name="T7" fmla="*/ 92 h 1752"/>
                    <a:gd name="T8" fmla="*/ 1792 w 1934"/>
                    <a:gd name="T9" fmla="*/ 78 h 1752"/>
                    <a:gd name="T10" fmla="*/ 1778 w 1934"/>
                    <a:gd name="T11" fmla="*/ 152 h 1752"/>
                    <a:gd name="T12" fmla="*/ 1696 w 1934"/>
                    <a:gd name="T13" fmla="*/ 152 h 1752"/>
                    <a:gd name="T14" fmla="*/ 1688 w 1934"/>
                    <a:gd name="T15" fmla="*/ 88 h 1752"/>
                    <a:gd name="T16" fmla="*/ 1578 w 1934"/>
                    <a:gd name="T17" fmla="*/ 380 h 1752"/>
                    <a:gd name="T18" fmla="*/ 1586 w 1934"/>
                    <a:gd name="T19" fmla="*/ 416 h 1752"/>
                    <a:gd name="T20" fmla="*/ 1578 w 1934"/>
                    <a:gd name="T21" fmla="*/ 490 h 1752"/>
                    <a:gd name="T22" fmla="*/ 1462 w 1934"/>
                    <a:gd name="T23" fmla="*/ 774 h 1752"/>
                    <a:gd name="T24" fmla="*/ 1114 w 1934"/>
                    <a:gd name="T25" fmla="*/ 1058 h 1752"/>
                    <a:gd name="T26" fmla="*/ 1068 w 1934"/>
                    <a:gd name="T27" fmla="*/ 1052 h 1752"/>
                    <a:gd name="T28" fmla="*/ 1064 w 1934"/>
                    <a:gd name="T29" fmla="*/ 994 h 1752"/>
                    <a:gd name="T30" fmla="*/ 1114 w 1934"/>
                    <a:gd name="T31" fmla="*/ 892 h 1752"/>
                    <a:gd name="T32" fmla="*/ 1014 w 1934"/>
                    <a:gd name="T33" fmla="*/ 938 h 1752"/>
                    <a:gd name="T34" fmla="*/ 1018 w 1934"/>
                    <a:gd name="T35" fmla="*/ 1034 h 1752"/>
                    <a:gd name="T36" fmla="*/ 976 w 1934"/>
                    <a:gd name="T37" fmla="*/ 1108 h 1752"/>
                    <a:gd name="T38" fmla="*/ 880 w 1934"/>
                    <a:gd name="T39" fmla="*/ 1222 h 1752"/>
                    <a:gd name="T40" fmla="*/ 898 w 1934"/>
                    <a:gd name="T41" fmla="*/ 1264 h 1752"/>
                    <a:gd name="T42" fmla="*/ 802 w 1934"/>
                    <a:gd name="T43" fmla="*/ 1328 h 1752"/>
                    <a:gd name="T44" fmla="*/ 774 w 1934"/>
                    <a:gd name="T45" fmla="*/ 1328 h 1752"/>
                    <a:gd name="T46" fmla="*/ 762 w 1934"/>
                    <a:gd name="T47" fmla="*/ 1278 h 1752"/>
                    <a:gd name="T48" fmla="*/ 582 w 1934"/>
                    <a:gd name="T49" fmla="*/ 1318 h 1752"/>
                    <a:gd name="T50" fmla="*/ 170 w 1934"/>
                    <a:gd name="T51" fmla="*/ 1492 h 1752"/>
                    <a:gd name="T52" fmla="*/ 4 w 1934"/>
                    <a:gd name="T53" fmla="*/ 1648 h 1752"/>
                    <a:gd name="T54" fmla="*/ 230 w 1934"/>
                    <a:gd name="T55" fmla="*/ 1620 h 1752"/>
                    <a:gd name="T56" fmla="*/ 280 w 1934"/>
                    <a:gd name="T57" fmla="*/ 1580 h 1752"/>
                    <a:gd name="T58" fmla="*/ 330 w 1934"/>
                    <a:gd name="T59" fmla="*/ 1588 h 1752"/>
                    <a:gd name="T60" fmla="*/ 400 w 1934"/>
                    <a:gd name="T61" fmla="*/ 1584 h 1752"/>
                    <a:gd name="T62" fmla="*/ 784 w 1934"/>
                    <a:gd name="T63" fmla="*/ 1502 h 1752"/>
                    <a:gd name="T64" fmla="*/ 780 w 1934"/>
                    <a:gd name="T65" fmla="*/ 1542 h 1752"/>
                    <a:gd name="T66" fmla="*/ 788 w 1934"/>
                    <a:gd name="T67" fmla="*/ 1734 h 1752"/>
                    <a:gd name="T68" fmla="*/ 940 w 1934"/>
                    <a:gd name="T69" fmla="*/ 1606 h 1752"/>
                    <a:gd name="T70" fmla="*/ 1040 w 1934"/>
                    <a:gd name="T71" fmla="*/ 1584 h 1752"/>
                    <a:gd name="T72" fmla="*/ 976 w 1934"/>
                    <a:gd name="T73" fmla="*/ 1514 h 1752"/>
                    <a:gd name="T74" fmla="*/ 1040 w 1934"/>
                    <a:gd name="T75" fmla="*/ 1418 h 1752"/>
                    <a:gd name="T76" fmla="*/ 1028 w 1934"/>
                    <a:gd name="T77" fmla="*/ 1450 h 1752"/>
                    <a:gd name="T78" fmla="*/ 1054 w 1934"/>
                    <a:gd name="T79" fmla="*/ 1496 h 1752"/>
                    <a:gd name="T80" fmla="*/ 1362 w 1934"/>
                    <a:gd name="T81" fmla="*/ 1406 h 1752"/>
                    <a:gd name="T82" fmla="*/ 1376 w 1934"/>
                    <a:gd name="T83" fmla="*/ 1514 h 1752"/>
                    <a:gd name="T84" fmla="*/ 1430 w 1934"/>
                    <a:gd name="T85" fmla="*/ 1446 h 1752"/>
                    <a:gd name="T86" fmla="*/ 1426 w 1934"/>
                    <a:gd name="T87" fmla="*/ 1392 h 1752"/>
                    <a:gd name="T88" fmla="*/ 1578 w 1934"/>
                    <a:gd name="T89" fmla="*/ 1290 h 1752"/>
                    <a:gd name="T90" fmla="*/ 1586 w 1934"/>
                    <a:gd name="T91" fmla="*/ 1328 h 1752"/>
                    <a:gd name="T92" fmla="*/ 1558 w 1934"/>
                    <a:gd name="T93" fmla="*/ 1456 h 1752"/>
                    <a:gd name="T94" fmla="*/ 1650 w 1934"/>
                    <a:gd name="T95" fmla="*/ 1382 h 1752"/>
                    <a:gd name="T96" fmla="*/ 1650 w 1934"/>
                    <a:gd name="T97" fmla="*/ 1328 h 1752"/>
                    <a:gd name="T98" fmla="*/ 1682 w 1934"/>
                    <a:gd name="T99" fmla="*/ 1296 h 1752"/>
                    <a:gd name="T100" fmla="*/ 1674 w 1934"/>
                    <a:gd name="T101" fmla="*/ 1180 h 1752"/>
                    <a:gd name="T102" fmla="*/ 1714 w 1934"/>
                    <a:gd name="T103" fmla="*/ 1030 h 1752"/>
                    <a:gd name="T104" fmla="*/ 1756 w 1934"/>
                    <a:gd name="T105" fmla="*/ 924 h 1752"/>
                    <a:gd name="T106" fmla="*/ 1738 w 1934"/>
                    <a:gd name="T107" fmla="*/ 814 h 1752"/>
                    <a:gd name="T108" fmla="*/ 1738 w 1934"/>
                    <a:gd name="T109" fmla="*/ 764 h 1752"/>
                    <a:gd name="T110" fmla="*/ 1856 w 1934"/>
                    <a:gd name="T111" fmla="*/ 572 h 1752"/>
                    <a:gd name="T112" fmla="*/ 1916 w 1934"/>
                    <a:gd name="T113" fmla="*/ 358 h 1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934" h="1752">
                      <a:moveTo>
                        <a:pt x="1912" y="348"/>
                      </a:moveTo>
                      <a:lnTo>
                        <a:pt x="1894" y="298"/>
                      </a:lnTo>
                      <a:lnTo>
                        <a:pt x="1888" y="288"/>
                      </a:lnTo>
                      <a:lnTo>
                        <a:pt x="1880" y="266"/>
                      </a:lnTo>
                      <a:lnTo>
                        <a:pt x="1870" y="252"/>
                      </a:lnTo>
                      <a:lnTo>
                        <a:pt x="1870" y="248"/>
                      </a:lnTo>
                      <a:lnTo>
                        <a:pt x="1856" y="238"/>
                      </a:lnTo>
                      <a:lnTo>
                        <a:pt x="1852" y="230"/>
                      </a:lnTo>
                      <a:lnTo>
                        <a:pt x="1848" y="230"/>
                      </a:lnTo>
                      <a:lnTo>
                        <a:pt x="1844" y="230"/>
                      </a:lnTo>
                      <a:lnTo>
                        <a:pt x="1838" y="230"/>
                      </a:lnTo>
                      <a:lnTo>
                        <a:pt x="1834" y="224"/>
                      </a:lnTo>
                      <a:lnTo>
                        <a:pt x="1830" y="220"/>
                      </a:lnTo>
                      <a:lnTo>
                        <a:pt x="1830" y="216"/>
                      </a:lnTo>
                      <a:lnTo>
                        <a:pt x="1830" y="206"/>
                      </a:lnTo>
                      <a:lnTo>
                        <a:pt x="1820" y="188"/>
                      </a:lnTo>
                      <a:lnTo>
                        <a:pt x="1820" y="184"/>
                      </a:lnTo>
                      <a:lnTo>
                        <a:pt x="1820" y="180"/>
                      </a:lnTo>
                      <a:lnTo>
                        <a:pt x="1820" y="152"/>
                      </a:lnTo>
                      <a:lnTo>
                        <a:pt x="1798" y="42"/>
                      </a:lnTo>
                      <a:lnTo>
                        <a:pt x="1774" y="18"/>
                      </a:lnTo>
                      <a:lnTo>
                        <a:pt x="1770" y="14"/>
                      </a:lnTo>
                      <a:lnTo>
                        <a:pt x="1766" y="14"/>
                      </a:lnTo>
                      <a:lnTo>
                        <a:pt x="1738" y="0"/>
                      </a:lnTo>
                      <a:lnTo>
                        <a:pt x="1732" y="0"/>
                      </a:lnTo>
                      <a:lnTo>
                        <a:pt x="1724" y="28"/>
                      </a:lnTo>
                      <a:lnTo>
                        <a:pt x="1720" y="32"/>
                      </a:lnTo>
                      <a:lnTo>
                        <a:pt x="1714" y="50"/>
                      </a:lnTo>
                      <a:lnTo>
                        <a:pt x="1710" y="82"/>
                      </a:lnTo>
                      <a:lnTo>
                        <a:pt x="1710" y="88"/>
                      </a:lnTo>
                      <a:lnTo>
                        <a:pt x="1710" y="92"/>
                      </a:lnTo>
                      <a:lnTo>
                        <a:pt x="1714" y="92"/>
                      </a:lnTo>
                      <a:lnTo>
                        <a:pt x="1720" y="92"/>
                      </a:lnTo>
                      <a:lnTo>
                        <a:pt x="1774" y="64"/>
                      </a:lnTo>
                      <a:lnTo>
                        <a:pt x="1778" y="60"/>
                      </a:lnTo>
                      <a:lnTo>
                        <a:pt x="1784" y="60"/>
                      </a:lnTo>
                      <a:lnTo>
                        <a:pt x="1784" y="64"/>
                      </a:lnTo>
                      <a:lnTo>
                        <a:pt x="1788" y="70"/>
                      </a:lnTo>
                      <a:lnTo>
                        <a:pt x="1792" y="74"/>
                      </a:lnTo>
                      <a:lnTo>
                        <a:pt x="1792" y="78"/>
                      </a:lnTo>
                      <a:lnTo>
                        <a:pt x="1798" y="82"/>
                      </a:lnTo>
                      <a:lnTo>
                        <a:pt x="1798" y="88"/>
                      </a:lnTo>
                      <a:lnTo>
                        <a:pt x="1792" y="114"/>
                      </a:lnTo>
                      <a:lnTo>
                        <a:pt x="1792" y="120"/>
                      </a:lnTo>
                      <a:lnTo>
                        <a:pt x="1788" y="124"/>
                      </a:lnTo>
                      <a:lnTo>
                        <a:pt x="1788" y="134"/>
                      </a:lnTo>
                      <a:lnTo>
                        <a:pt x="1778" y="148"/>
                      </a:lnTo>
                      <a:lnTo>
                        <a:pt x="1778" y="152"/>
                      </a:lnTo>
                      <a:lnTo>
                        <a:pt x="1774" y="152"/>
                      </a:lnTo>
                      <a:lnTo>
                        <a:pt x="1774" y="156"/>
                      </a:lnTo>
                      <a:lnTo>
                        <a:pt x="1710" y="160"/>
                      </a:lnTo>
                      <a:lnTo>
                        <a:pt x="1706" y="160"/>
                      </a:lnTo>
                      <a:lnTo>
                        <a:pt x="1700" y="160"/>
                      </a:lnTo>
                      <a:lnTo>
                        <a:pt x="1700" y="156"/>
                      </a:lnTo>
                      <a:lnTo>
                        <a:pt x="1696" y="156"/>
                      </a:lnTo>
                      <a:lnTo>
                        <a:pt x="1696" y="152"/>
                      </a:lnTo>
                      <a:lnTo>
                        <a:pt x="1692" y="148"/>
                      </a:lnTo>
                      <a:lnTo>
                        <a:pt x="1692" y="138"/>
                      </a:lnTo>
                      <a:lnTo>
                        <a:pt x="1692" y="134"/>
                      </a:lnTo>
                      <a:lnTo>
                        <a:pt x="1688" y="106"/>
                      </a:lnTo>
                      <a:lnTo>
                        <a:pt x="1688" y="102"/>
                      </a:lnTo>
                      <a:lnTo>
                        <a:pt x="1688" y="96"/>
                      </a:lnTo>
                      <a:lnTo>
                        <a:pt x="1688" y="92"/>
                      </a:lnTo>
                      <a:lnTo>
                        <a:pt x="1688" y="88"/>
                      </a:lnTo>
                      <a:lnTo>
                        <a:pt x="1688" y="82"/>
                      </a:lnTo>
                      <a:lnTo>
                        <a:pt x="1688" y="78"/>
                      </a:lnTo>
                      <a:lnTo>
                        <a:pt x="1678" y="74"/>
                      </a:lnTo>
                      <a:lnTo>
                        <a:pt x="1674" y="70"/>
                      </a:lnTo>
                      <a:lnTo>
                        <a:pt x="1636" y="64"/>
                      </a:lnTo>
                      <a:lnTo>
                        <a:pt x="1604" y="180"/>
                      </a:lnTo>
                      <a:lnTo>
                        <a:pt x="1564" y="344"/>
                      </a:lnTo>
                      <a:lnTo>
                        <a:pt x="1578" y="380"/>
                      </a:lnTo>
                      <a:lnTo>
                        <a:pt x="1578" y="384"/>
                      </a:lnTo>
                      <a:lnTo>
                        <a:pt x="1582" y="384"/>
                      </a:lnTo>
                      <a:lnTo>
                        <a:pt x="1582" y="390"/>
                      </a:lnTo>
                      <a:lnTo>
                        <a:pt x="1586" y="394"/>
                      </a:lnTo>
                      <a:lnTo>
                        <a:pt x="1586" y="398"/>
                      </a:lnTo>
                      <a:lnTo>
                        <a:pt x="1586" y="408"/>
                      </a:lnTo>
                      <a:lnTo>
                        <a:pt x="1586" y="412"/>
                      </a:lnTo>
                      <a:lnTo>
                        <a:pt x="1586" y="416"/>
                      </a:lnTo>
                      <a:lnTo>
                        <a:pt x="1586" y="422"/>
                      </a:lnTo>
                      <a:lnTo>
                        <a:pt x="1590" y="436"/>
                      </a:lnTo>
                      <a:lnTo>
                        <a:pt x="1590" y="440"/>
                      </a:lnTo>
                      <a:lnTo>
                        <a:pt x="1586" y="454"/>
                      </a:lnTo>
                      <a:lnTo>
                        <a:pt x="1586" y="468"/>
                      </a:lnTo>
                      <a:lnTo>
                        <a:pt x="1582" y="476"/>
                      </a:lnTo>
                      <a:lnTo>
                        <a:pt x="1582" y="486"/>
                      </a:lnTo>
                      <a:lnTo>
                        <a:pt x="1578" y="490"/>
                      </a:lnTo>
                      <a:lnTo>
                        <a:pt x="1554" y="558"/>
                      </a:lnTo>
                      <a:lnTo>
                        <a:pt x="1550" y="572"/>
                      </a:lnTo>
                      <a:lnTo>
                        <a:pt x="1546" y="586"/>
                      </a:lnTo>
                      <a:lnTo>
                        <a:pt x="1540" y="604"/>
                      </a:lnTo>
                      <a:lnTo>
                        <a:pt x="1536" y="618"/>
                      </a:lnTo>
                      <a:lnTo>
                        <a:pt x="1476" y="756"/>
                      </a:lnTo>
                      <a:lnTo>
                        <a:pt x="1468" y="770"/>
                      </a:lnTo>
                      <a:lnTo>
                        <a:pt x="1462" y="774"/>
                      </a:lnTo>
                      <a:lnTo>
                        <a:pt x="1358" y="884"/>
                      </a:lnTo>
                      <a:lnTo>
                        <a:pt x="1266" y="970"/>
                      </a:lnTo>
                      <a:lnTo>
                        <a:pt x="1132" y="1034"/>
                      </a:lnTo>
                      <a:lnTo>
                        <a:pt x="1128" y="1044"/>
                      </a:lnTo>
                      <a:lnTo>
                        <a:pt x="1128" y="1048"/>
                      </a:lnTo>
                      <a:lnTo>
                        <a:pt x="1124" y="1052"/>
                      </a:lnTo>
                      <a:lnTo>
                        <a:pt x="1118" y="1058"/>
                      </a:lnTo>
                      <a:lnTo>
                        <a:pt x="1114" y="1058"/>
                      </a:lnTo>
                      <a:lnTo>
                        <a:pt x="1114" y="1062"/>
                      </a:lnTo>
                      <a:lnTo>
                        <a:pt x="1110" y="1062"/>
                      </a:lnTo>
                      <a:lnTo>
                        <a:pt x="1096" y="1062"/>
                      </a:lnTo>
                      <a:lnTo>
                        <a:pt x="1092" y="1062"/>
                      </a:lnTo>
                      <a:lnTo>
                        <a:pt x="1086" y="1058"/>
                      </a:lnTo>
                      <a:lnTo>
                        <a:pt x="1078" y="1058"/>
                      </a:lnTo>
                      <a:lnTo>
                        <a:pt x="1072" y="1052"/>
                      </a:lnTo>
                      <a:lnTo>
                        <a:pt x="1068" y="1052"/>
                      </a:lnTo>
                      <a:lnTo>
                        <a:pt x="1060" y="1044"/>
                      </a:lnTo>
                      <a:lnTo>
                        <a:pt x="1060" y="1040"/>
                      </a:lnTo>
                      <a:lnTo>
                        <a:pt x="1054" y="1040"/>
                      </a:lnTo>
                      <a:lnTo>
                        <a:pt x="1060" y="1034"/>
                      </a:lnTo>
                      <a:lnTo>
                        <a:pt x="1060" y="1030"/>
                      </a:lnTo>
                      <a:lnTo>
                        <a:pt x="1068" y="1016"/>
                      </a:lnTo>
                      <a:lnTo>
                        <a:pt x="1068" y="1008"/>
                      </a:lnTo>
                      <a:lnTo>
                        <a:pt x="1064" y="994"/>
                      </a:lnTo>
                      <a:lnTo>
                        <a:pt x="1060" y="994"/>
                      </a:lnTo>
                      <a:lnTo>
                        <a:pt x="1040" y="994"/>
                      </a:lnTo>
                      <a:lnTo>
                        <a:pt x="1036" y="994"/>
                      </a:lnTo>
                      <a:lnTo>
                        <a:pt x="1068" y="962"/>
                      </a:lnTo>
                      <a:lnTo>
                        <a:pt x="1118" y="912"/>
                      </a:lnTo>
                      <a:lnTo>
                        <a:pt x="1118" y="898"/>
                      </a:lnTo>
                      <a:lnTo>
                        <a:pt x="1118" y="892"/>
                      </a:lnTo>
                      <a:lnTo>
                        <a:pt x="1114" y="892"/>
                      </a:lnTo>
                      <a:lnTo>
                        <a:pt x="1104" y="892"/>
                      </a:lnTo>
                      <a:lnTo>
                        <a:pt x="1100" y="892"/>
                      </a:lnTo>
                      <a:lnTo>
                        <a:pt x="1082" y="902"/>
                      </a:lnTo>
                      <a:lnTo>
                        <a:pt x="1032" y="924"/>
                      </a:lnTo>
                      <a:lnTo>
                        <a:pt x="1028" y="924"/>
                      </a:lnTo>
                      <a:lnTo>
                        <a:pt x="1022" y="930"/>
                      </a:lnTo>
                      <a:lnTo>
                        <a:pt x="1014" y="934"/>
                      </a:lnTo>
                      <a:lnTo>
                        <a:pt x="1014" y="938"/>
                      </a:lnTo>
                      <a:lnTo>
                        <a:pt x="1004" y="966"/>
                      </a:lnTo>
                      <a:lnTo>
                        <a:pt x="1004" y="976"/>
                      </a:lnTo>
                      <a:lnTo>
                        <a:pt x="1004" y="980"/>
                      </a:lnTo>
                      <a:lnTo>
                        <a:pt x="1014" y="984"/>
                      </a:lnTo>
                      <a:lnTo>
                        <a:pt x="1018" y="1008"/>
                      </a:lnTo>
                      <a:lnTo>
                        <a:pt x="1018" y="1012"/>
                      </a:lnTo>
                      <a:lnTo>
                        <a:pt x="1018" y="1030"/>
                      </a:lnTo>
                      <a:lnTo>
                        <a:pt x="1018" y="1034"/>
                      </a:lnTo>
                      <a:lnTo>
                        <a:pt x="1014" y="1044"/>
                      </a:lnTo>
                      <a:lnTo>
                        <a:pt x="1008" y="1058"/>
                      </a:lnTo>
                      <a:lnTo>
                        <a:pt x="1004" y="1066"/>
                      </a:lnTo>
                      <a:lnTo>
                        <a:pt x="1000" y="1076"/>
                      </a:lnTo>
                      <a:lnTo>
                        <a:pt x="994" y="1084"/>
                      </a:lnTo>
                      <a:lnTo>
                        <a:pt x="990" y="1090"/>
                      </a:lnTo>
                      <a:lnTo>
                        <a:pt x="986" y="1094"/>
                      </a:lnTo>
                      <a:lnTo>
                        <a:pt x="976" y="1108"/>
                      </a:lnTo>
                      <a:lnTo>
                        <a:pt x="950" y="1140"/>
                      </a:lnTo>
                      <a:lnTo>
                        <a:pt x="950" y="1144"/>
                      </a:lnTo>
                      <a:lnTo>
                        <a:pt x="930" y="1162"/>
                      </a:lnTo>
                      <a:lnTo>
                        <a:pt x="926" y="1162"/>
                      </a:lnTo>
                      <a:lnTo>
                        <a:pt x="922" y="1168"/>
                      </a:lnTo>
                      <a:lnTo>
                        <a:pt x="918" y="1168"/>
                      </a:lnTo>
                      <a:lnTo>
                        <a:pt x="908" y="1180"/>
                      </a:lnTo>
                      <a:lnTo>
                        <a:pt x="880" y="1222"/>
                      </a:lnTo>
                      <a:lnTo>
                        <a:pt x="880" y="1226"/>
                      </a:lnTo>
                      <a:lnTo>
                        <a:pt x="886" y="1246"/>
                      </a:lnTo>
                      <a:lnTo>
                        <a:pt x="886" y="1250"/>
                      </a:lnTo>
                      <a:lnTo>
                        <a:pt x="890" y="1250"/>
                      </a:lnTo>
                      <a:lnTo>
                        <a:pt x="894" y="1254"/>
                      </a:lnTo>
                      <a:lnTo>
                        <a:pt x="894" y="1258"/>
                      </a:lnTo>
                      <a:lnTo>
                        <a:pt x="898" y="1258"/>
                      </a:lnTo>
                      <a:lnTo>
                        <a:pt x="898" y="1264"/>
                      </a:lnTo>
                      <a:lnTo>
                        <a:pt x="904" y="1268"/>
                      </a:lnTo>
                      <a:lnTo>
                        <a:pt x="904" y="1272"/>
                      </a:lnTo>
                      <a:lnTo>
                        <a:pt x="898" y="1290"/>
                      </a:lnTo>
                      <a:lnTo>
                        <a:pt x="898" y="1296"/>
                      </a:lnTo>
                      <a:lnTo>
                        <a:pt x="840" y="1328"/>
                      </a:lnTo>
                      <a:lnTo>
                        <a:pt x="840" y="1332"/>
                      </a:lnTo>
                      <a:lnTo>
                        <a:pt x="834" y="1332"/>
                      </a:lnTo>
                      <a:lnTo>
                        <a:pt x="802" y="1328"/>
                      </a:lnTo>
                      <a:lnTo>
                        <a:pt x="794" y="1322"/>
                      </a:lnTo>
                      <a:lnTo>
                        <a:pt x="794" y="1314"/>
                      </a:lnTo>
                      <a:lnTo>
                        <a:pt x="784" y="1314"/>
                      </a:lnTo>
                      <a:lnTo>
                        <a:pt x="774" y="1314"/>
                      </a:lnTo>
                      <a:lnTo>
                        <a:pt x="774" y="1318"/>
                      </a:lnTo>
                      <a:lnTo>
                        <a:pt x="770" y="1318"/>
                      </a:lnTo>
                      <a:lnTo>
                        <a:pt x="774" y="1322"/>
                      </a:lnTo>
                      <a:lnTo>
                        <a:pt x="774" y="1328"/>
                      </a:lnTo>
                      <a:lnTo>
                        <a:pt x="774" y="1332"/>
                      </a:lnTo>
                      <a:lnTo>
                        <a:pt x="770" y="1336"/>
                      </a:lnTo>
                      <a:lnTo>
                        <a:pt x="766" y="1336"/>
                      </a:lnTo>
                      <a:lnTo>
                        <a:pt x="770" y="1332"/>
                      </a:lnTo>
                      <a:lnTo>
                        <a:pt x="770" y="1328"/>
                      </a:lnTo>
                      <a:lnTo>
                        <a:pt x="766" y="1286"/>
                      </a:lnTo>
                      <a:lnTo>
                        <a:pt x="762" y="1282"/>
                      </a:lnTo>
                      <a:lnTo>
                        <a:pt x="762" y="1278"/>
                      </a:lnTo>
                      <a:lnTo>
                        <a:pt x="752" y="1268"/>
                      </a:lnTo>
                      <a:lnTo>
                        <a:pt x="748" y="1272"/>
                      </a:lnTo>
                      <a:lnTo>
                        <a:pt x="628" y="1296"/>
                      </a:lnTo>
                      <a:lnTo>
                        <a:pt x="596" y="1304"/>
                      </a:lnTo>
                      <a:lnTo>
                        <a:pt x="592" y="1310"/>
                      </a:lnTo>
                      <a:lnTo>
                        <a:pt x="586" y="1314"/>
                      </a:lnTo>
                      <a:lnTo>
                        <a:pt x="586" y="1318"/>
                      </a:lnTo>
                      <a:lnTo>
                        <a:pt x="582" y="1318"/>
                      </a:lnTo>
                      <a:lnTo>
                        <a:pt x="560" y="1322"/>
                      </a:lnTo>
                      <a:lnTo>
                        <a:pt x="554" y="1322"/>
                      </a:lnTo>
                      <a:lnTo>
                        <a:pt x="510" y="1328"/>
                      </a:lnTo>
                      <a:lnTo>
                        <a:pt x="444" y="1332"/>
                      </a:lnTo>
                      <a:lnTo>
                        <a:pt x="412" y="1318"/>
                      </a:lnTo>
                      <a:lnTo>
                        <a:pt x="380" y="1314"/>
                      </a:lnTo>
                      <a:lnTo>
                        <a:pt x="298" y="1374"/>
                      </a:lnTo>
                      <a:lnTo>
                        <a:pt x="170" y="1492"/>
                      </a:lnTo>
                      <a:lnTo>
                        <a:pt x="166" y="1492"/>
                      </a:lnTo>
                      <a:lnTo>
                        <a:pt x="92" y="1552"/>
                      </a:lnTo>
                      <a:lnTo>
                        <a:pt x="60" y="1556"/>
                      </a:lnTo>
                      <a:lnTo>
                        <a:pt x="18" y="1552"/>
                      </a:lnTo>
                      <a:lnTo>
                        <a:pt x="14" y="1552"/>
                      </a:lnTo>
                      <a:lnTo>
                        <a:pt x="10" y="1556"/>
                      </a:lnTo>
                      <a:lnTo>
                        <a:pt x="0" y="1584"/>
                      </a:lnTo>
                      <a:lnTo>
                        <a:pt x="4" y="1648"/>
                      </a:lnTo>
                      <a:lnTo>
                        <a:pt x="68" y="1656"/>
                      </a:lnTo>
                      <a:lnTo>
                        <a:pt x="124" y="1638"/>
                      </a:lnTo>
                      <a:lnTo>
                        <a:pt x="138" y="1630"/>
                      </a:lnTo>
                      <a:lnTo>
                        <a:pt x="170" y="1638"/>
                      </a:lnTo>
                      <a:lnTo>
                        <a:pt x="198" y="1662"/>
                      </a:lnTo>
                      <a:lnTo>
                        <a:pt x="216" y="1656"/>
                      </a:lnTo>
                      <a:lnTo>
                        <a:pt x="224" y="1648"/>
                      </a:lnTo>
                      <a:lnTo>
                        <a:pt x="230" y="1620"/>
                      </a:lnTo>
                      <a:lnTo>
                        <a:pt x="234" y="1588"/>
                      </a:lnTo>
                      <a:lnTo>
                        <a:pt x="248" y="1570"/>
                      </a:lnTo>
                      <a:lnTo>
                        <a:pt x="252" y="1566"/>
                      </a:lnTo>
                      <a:lnTo>
                        <a:pt x="256" y="1566"/>
                      </a:lnTo>
                      <a:lnTo>
                        <a:pt x="262" y="1566"/>
                      </a:lnTo>
                      <a:lnTo>
                        <a:pt x="266" y="1566"/>
                      </a:lnTo>
                      <a:lnTo>
                        <a:pt x="280" y="1570"/>
                      </a:lnTo>
                      <a:lnTo>
                        <a:pt x="280" y="1580"/>
                      </a:lnTo>
                      <a:lnTo>
                        <a:pt x="290" y="1598"/>
                      </a:lnTo>
                      <a:lnTo>
                        <a:pt x="290" y="1602"/>
                      </a:lnTo>
                      <a:lnTo>
                        <a:pt x="294" y="1602"/>
                      </a:lnTo>
                      <a:lnTo>
                        <a:pt x="302" y="1598"/>
                      </a:lnTo>
                      <a:lnTo>
                        <a:pt x="308" y="1598"/>
                      </a:lnTo>
                      <a:lnTo>
                        <a:pt x="312" y="1598"/>
                      </a:lnTo>
                      <a:lnTo>
                        <a:pt x="326" y="1592"/>
                      </a:lnTo>
                      <a:lnTo>
                        <a:pt x="330" y="1588"/>
                      </a:lnTo>
                      <a:lnTo>
                        <a:pt x="330" y="1584"/>
                      </a:lnTo>
                      <a:lnTo>
                        <a:pt x="334" y="1580"/>
                      </a:lnTo>
                      <a:lnTo>
                        <a:pt x="334" y="1574"/>
                      </a:lnTo>
                      <a:lnTo>
                        <a:pt x="358" y="1574"/>
                      </a:lnTo>
                      <a:lnTo>
                        <a:pt x="372" y="1574"/>
                      </a:lnTo>
                      <a:lnTo>
                        <a:pt x="376" y="1580"/>
                      </a:lnTo>
                      <a:lnTo>
                        <a:pt x="380" y="1588"/>
                      </a:lnTo>
                      <a:lnTo>
                        <a:pt x="400" y="1584"/>
                      </a:lnTo>
                      <a:lnTo>
                        <a:pt x="490" y="1528"/>
                      </a:lnTo>
                      <a:lnTo>
                        <a:pt x="596" y="1492"/>
                      </a:lnTo>
                      <a:lnTo>
                        <a:pt x="632" y="1478"/>
                      </a:lnTo>
                      <a:lnTo>
                        <a:pt x="656" y="1478"/>
                      </a:lnTo>
                      <a:lnTo>
                        <a:pt x="770" y="1488"/>
                      </a:lnTo>
                      <a:lnTo>
                        <a:pt x="770" y="1492"/>
                      </a:lnTo>
                      <a:lnTo>
                        <a:pt x="780" y="1496"/>
                      </a:lnTo>
                      <a:lnTo>
                        <a:pt x="784" y="1502"/>
                      </a:lnTo>
                      <a:lnTo>
                        <a:pt x="788" y="1506"/>
                      </a:lnTo>
                      <a:lnTo>
                        <a:pt x="794" y="1506"/>
                      </a:lnTo>
                      <a:lnTo>
                        <a:pt x="794" y="1510"/>
                      </a:lnTo>
                      <a:lnTo>
                        <a:pt x="794" y="1520"/>
                      </a:lnTo>
                      <a:lnTo>
                        <a:pt x="794" y="1524"/>
                      </a:lnTo>
                      <a:lnTo>
                        <a:pt x="788" y="1524"/>
                      </a:lnTo>
                      <a:lnTo>
                        <a:pt x="788" y="1528"/>
                      </a:lnTo>
                      <a:lnTo>
                        <a:pt x="780" y="1542"/>
                      </a:lnTo>
                      <a:lnTo>
                        <a:pt x="774" y="1548"/>
                      </a:lnTo>
                      <a:lnTo>
                        <a:pt x="766" y="1556"/>
                      </a:lnTo>
                      <a:lnTo>
                        <a:pt x="752" y="1566"/>
                      </a:lnTo>
                      <a:lnTo>
                        <a:pt x="734" y="1592"/>
                      </a:lnTo>
                      <a:lnTo>
                        <a:pt x="724" y="1662"/>
                      </a:lnTo>
                      <a:lnTo>
                        <a:pt x="724" y="1666"/>
                      </a:lnTo>
                      <a:lnTo>
                        <a:pt x="784" y="1726"/>
                      </a:lnTo>
                      <a:lnTo>
                        <a:pt x="788" y="1734"/>
                      </a:lnTo>
                      <a:lnTo>
                        <a:pt x="794" y="1734"/>
                      </a:lnTo>
                      <a:lnTo>
                        <a:pt x="808" y="1740"/>
                      </a:lnTo>
                      <a:lnTo>
                        <a:pt x="812" y="1744"/>
                      </a:lnTo>
                      <a:lnTo>
                        <a:pt x="848" y="1752"/>
                      </a:lnTo>
                      <a:lnTo>
                        <a:pt x="866" y="1734"/>
                      </a:lnTo>
                      <a:lnTo>
                        <a:pt x="876" y="1726"/>
                      </a:lnTo>
                      <a:lnTo>
                        <a:pt x="912" y="1656"/>
                      </a:lnTo>
                      <a:lnTo>
                        <a:pt x="940" y="1606"/>
                      </a:lnTo>
                      <a:lnTo>
                        <a:pt x="940" y="1602"/>
                      </a:lnTo>
                      <a:lnTo>
                        <a:pt x="944" y="1602"/>
                      </a:lnTo>
                      <a:lnTo>
                        <a:pt x="944" y="1598"/>
                      </a:lnTo>
                      <a:lnTo>
                        <a:pt x="1000" y="1580"/>
                      </a:lnTo>
                      <a:lnTo>
                        <a:pt x="1008" y="1580"/>
                      </a:lnTo>
                      <a:lnTo>
                        <a:pt x="1022" y="1588"/>
                      </a:lnTo>
                      <a:lnTo>
                        <a:pt x="1032" y="1588"/>
                      </a:lnTo>
                      <a:lnTo>
                        <a:pt x="1040" y="1584"/>
                      </a:lnTo>
                      <a:lnTo>
                        <a:pt x="1046" y="1556"/>
                      </a:lnTo>
                      <a:lnTo>
                        <a:pt x="1046" y="1548"/>
                      </a:lnTo>
                      <a:lnTo>
                        <a:pt x="1036" y="1542"/>
                      </a:lnTo>
                      <a:lnTo>
                        <a:pt x="1032" y="1538"/>
                      </a:lnTo>
                      <a:lnTo>
                        <a:pt x="994" y="1514"/>
                      </a:lnTo>
                      <a:lnTo>
                        <a:pt x="990" y="1514"/>
                      </a:lnTo>
                      <a:lnTo>
                        <a:pt x="986" y="1514"/>
                      </a:lnTo>
                      <a:lnTo>
                        <a:pt x="976" y="1514"/>
                      </a:lnTo>
                      <a:lnTo>
                        <a:pt x="976" y="1496"/>
                      </a:lnTo>
                      <a:lnTo>
                        <a:pt x="976" y="1492"/>
                      </a:lnTo>
                      <a:lnTo>
                        <a:pt x="976" y="1488"/>
                      </a:lnTo>
                      <a:lnTo>
                        <a:pt x="1000" y="1438"/>
                      </a:lnTo>
                      <a:lnTo>
                        <a:pt x="1000" y="1432"/>
                      </a:lnTo>
                      <a:lnTo>
                        <a:pt x="1032" y="1414"/>
                      </a:lnTo>
                      <a:lnTo>
                        <a:pt x="1040" y="1414"/>
                      </a:lnTo>
                      <a:lnTo>
                        <a:pt x="1040" y="1418"/>
                      </a:lnTo>
                      <a:lnTo>
                        <a:pt x="1040" y="1424"/>
                      </a:lnTo>
                      <a:lnTo>
                        <a:pt x="1040" y="1428"/>
                      </a:lnTo>
                      <a:lnTo>
                        <a:pt x="1036" y="1432"/>
                      </a:lnTo>
                      <a:lnTo>
                        <a:pt x="1032" y="1438"/>
                      </a:lnTo>
                      <a:lnTo>
                        <a:pt x="1032" y="1442"/>
                      </a:lnTo>
                      <a:lnTo>
                        <a:pt x="1028" y="1442"/>
                      </a:lnTo>
                      <a:lnTo>
                        <a:pt x="1028" y="1446"/>
                      </a:lnTo>
                      <a:lnTo>
                        <a:pt x="1028" y="1450"/>
                      </a:lnTo>
                      <a:lnTo>
                        <a:pt x="1028" y="1456"/>
                      </a:lnTo>
                      <a:lnTo>
                        <a:pt x="1032" y="1484"/>
                      </a:lnTo>
                      <a:lnTo>
                        <a:pt x="1032" y="1488"/>
                      </a:lnTo>
                      <a:lnTo>
                        <a:pt x="1036" y="1488"/>
                      </a:lnTo>
                      <a:lnTo>
                        <a:pt x="1046" y="1492"/>
                      </a:lnTo>
                      <a:lnTo>
                        <a:pt x="1046" y="1496"/>
                      </a:lnTo>
                      <a:lnTo>
                        <a:pt x="1050" y="1496"/>
                      </a:lnTo>
                      <a:lnTo>
                        <a:pt x="1054" y="1496"/>
                      </a:lnTo>
                      <a:lnTo>
                        <a:pt x="1150" y="1502"/>
                      </a:lnTo>
                      <a:lnTo>
                        <a:pt x="1270" y="1492"/>
                      </a:lnTo>
                      <a:lnTo>
                        <a:pt x="1270" y="1488"/>
                      </a:lnTo>
                      <a:lnTo>
                        <a:pt x="1294" y="1456"/>
                      </a:lnTo>
                      <a:lnTo>
                        <a:pt x="1330" y="1410"/>
                      </a:lnTo>
                      <a:lnTo>
                        <a:pt x="1352" y="1406"/>
                      </a:lnTo>
                      <a:lnTo>
                        <a:pt x="1358" y="1406"/>
                      </a:lnTo>
                      <a:lnTo>
                        <a:pt x="1362" y="1406"/>
                      </a:lnTo>
                      <a:lnTo>
                        <a:pt x="1370" y="1410"/>
                      </a:lnTo>
                      <a:lnTo>
                        <a:pt x="1376" y="1414"/>
                      </a:lnTo>
                      <a:lnTo>
                        <a:pt x="1390" y="1424"/>
                      </a:lnTo>
                      <a:lnTo>
                        <a:pt x="1362" y="1470"/>
                      </a:lnTo>
                      <a:lnTo>
                        <a:pt x="1362" y="1492"/>
                      </a:lnTo>
                      <a:lnTo>
                        <a:pt x="1362" y="1496"/>
                      </a:lnTo>
                      <a:lnTo>
                        <a:pt x="1370" y="1514"/>
                      </a:lnTo>
                      <a:lnTo>
                        <a:pt x="1376" y="1514"/>
                      </a:lnTo>
                      <a:lnTo>
                        <a:pt x="1380" y="1514"/>
                      </a:lnTo>
                      <a:lnTo>
                        <a:pt x="1384" y="1514"/>
                      </a:lnTo>
                      <a:lnTo>
                        <a:pt x="1390" y="1510"/>
                      </a:lnTo>
                      <a:lnTo>
                        <a:pt x="1398" y="1506"/>
                      </a:lnTo>
                      <a:lnTo>
                        <a:pt x="1404" y="1502"/>
                      </a:lnTo>
                      <a:lnTo>
                        <a:pt x="1426" y="1456"/>
                      </a:lnTo>
                      <a:lnTo>
                        <a:pt x="1430" y="1456"/>
                      </a:lnTo>
                      <a:lnTo>
                        <a:pt x="1430" y="1446"/>
                      </a:lnTo>
                      <a:lnTo>
                        <a:pt x="1430" y="1442"/>
                      </a:lnTo>
                      <a:lnTo>
                        <a:pt x="1426" y="1438"/>
                      </a:lnTo>
                      <a:lnTo>
                        <a:pt x="1422" y="1438"/>
                      </a:lnTo>
                      <a:lnTo>
                        <a:pt x="1422" y="1432"/>
                      </a:lnTo>
                      <a:lnTo>
                        <a:pt x="1422" y="1418"/>
                      </a:lnTo>
                      <a:lnTo>
                        <a:pt x="1422" y="1414"/>
                      </a:lnTo>
                      <a:lnTo>
                        <a:pt x="1422" y="1410"/>
                      </a:lnTo>
                      <a:lnTo>
                        <a:pt x="1426" y="1392"/>
                      </a:lnTo>
                      <a:lnTo>
                        <a:pt x="1430" y="1386"/>
                      </a:lnTo>
                      <a:lnTo>
                        <a:pt x="1430" y="1382"/>
                      </a:lnTo>
                      <a:lnTo>
                        <a:pt x="1436" y="1382"/>
                      </a:lnTo>
                      <a:lnTo>
                        <a:pt x="1540" y="1300"/>
                      </a:lnTo>
                      <a:lnTo>
                        <a:pt x="1564" y="1296"/>
                      </a:lnTo>
                      <a:lnTo>
                        <a:pt x="1568" y="1290"/>
                      </a:lnTo>
                      <a:lnTo>
                        <a:pt x="1572" y="1290"/>
                      </a:lnTo>
                      <a:lnTo>
                        <a:pt x="1578" y="1290"/>
                      </a:lnTo>
                      <a:lnTo>
                        <a:pt x="1582" y="1296"/>
                      </a:lnTo>
                      <a:lnTo>
                        <a:pt x="1586" y="1296"/>
                      </a:lnTo>
                      <a:lnTo>
                        <a:pt x="1586" y="1300"/>
                      </a:lnTo>
                      <a:lnTo>
                        <a:pt x="1590" y="1300"/>
                      </a:lnTo>
                      <a:lnTo>
                        <a:pt x="1596" y="1310"/>
                      </a:lnTo>
                      <a:lnTo>
                        <a:pt x="1596" y="1314"/>
                      </a:lnTo>
                      <a:lnTo>
                        <a:pt x="1596" y="1318"/>
                      </a:lnTo>
                      <a:lnTo>
                        <a:pt x="1586" y="1328"/>
                      </a:lnTo>
                      <a:lnTo>
                        <a:pt x="1578" y="1336"/>
                      </a:lnTo>
                      <a:lnTo>
                        <a:pt x="1558" y="1360"/>
                      </a:lnTo>
                      <a:lnTo>
                        <a:pt x="1550" y="1374"/>
                      </a:lnTo>
                      <a:lnTo>
                        <a:pt x="1536" y="1438"/>
                      </a:lnTo>
                      <a:lnTo>
                        <a:pt x="1536" y="1442"/>
                      </a:lnTo>
                      <a:lnTo>
                        <a:pt x="1550" y="1450"/>
                      </a:lnTo>
                      <a:lnTo>
                        <a:pt x="1554" y="1456"/>
                      </a:lnTo>
                      <a:lnTo>
                        <a:pt x="1558" y="1456"/>
                      </a:lnTo>
                      <a:lnTo>
                        <a:pt x="1558" y="1450"/>
                      </a:lnTo>
                      <a:lnTo>
                        <a:pt x="1568" y="1450"/>
                      </a:lnTo>
                      <a:lnTo>
                        <a:pt x="1632" y="1406"/>
                      </a:lnTo>
                      <a:lnTo>
                        <a:pt x="1636" y="1406"/>
                      </a:lnTo>
                      <a:lnTo>
                        <a:pt x="1646" y="1396"/>
                      </a:lnTo>
                      <a:lnTo>
                        <a:pt x="1646" y="1392"/>
                      </a:lnTo>
                      <a:lnTo>
                        <a:pt x="1646" y="1386"/>
                      </a:lnTo>
                      <a:lnTo>
                        <a:pt x="1650" y="1382"/>
                      </a:lnTo>
                      <a:lnTo>
                        <a:pt x="1650" y="1368"/>
                      </a:lnTo>
                      <a:lnTo>
                        <a:pt x="1646" y="1364"/>
                      </a:lnTo>
                      <a:lnTo>
                        <a:pt x="1646" y="1360"/>
                      </a:lnTo>
                      <a:lnTo>
                        <a:pt x="1646" y="1354"/>
                      </a:lnTo>
                      <a:lnTo>
                        <a:pt x="1646" y="1350"/>
                      </a:lnTo>
                      <a:lnTo>
                        <a:pt x="1646" y="1346"/>
                      </a:lnTo>
                      <a:lnTo>
                        <a:pt x="1646" y="1342"/>
                      </a:lnTo>
                      <a:lnTo>
                        <a:pt x="1650" y="1328"/>
                      </a:lnTo>
                      <a:lnTo>
                        <a:pt x="1656" y="1322"/>
                      </a:lnTo>
                      <a:lnTo>
                        <a:pt x="1660" y="1318"/>
                      </a:lnTo>
                      <a:lnTo>
                        <a:pt x="1660" y="1314"/>
                      </a:lnTo>
                      <a:lnTo>
                        <a:pt x="1664" y="1314"/>
                      </a:lnTo>
                      <a:lnTo>
                        <a:pt x="1668" y="1310"/>
                      </a:lnTo>
                      <a:lnTo>
                        <a:pt x="1668" y="1304"/>
                      </a:lnTo>
                      <a:lnTo>
                        <a:pt x="1678" y="1300"/>
                      </a:lnTo>
                      <a:lnTo>
                        <a:pt x="1682" y="1296"/>
                      </a:lnTo>
                      <a:lnTo>
                        <a:pt x="1688" y="1290"/>
                      </a:lnTo>
                      <a:lnTo>
                        <a:pt x="1720" y="1272"/>
                      </a:lnTo>
                      <a:lnTo>
                        <a:pt x="1710" y="1258"/>
                      </a:lnTo>
                      <a:lnTo>
                        <a:pt x="1688" y="1214"/>
                      </a:lnTo>
                      <a:lnTo>
                        <a:pt x="1682" y="1208"/>
                      </a:lnTo>
                      <a:lnTo>
                        <a:pt x="1678" y="1200"/>
                      </a:lnTo>
                      <a:lnTo>
                        <a:pt x="1678" y="1194"/>
                      </a:lnTo>
                      <a:lnTo>
                        <a:pt x="1674" y="1180"/>
                      </a:lnTo>
                      <a:lnTo>
                        <a:pt x="1674" y="1176"/>
                      </a:lnTo>
                      <a:lnTo>
                        <a:pt x="1674" y="1168"/>
                      </a:lnTo>
                      <a:lnTo>
                        <a:pt x="1682" y="1122"/>
                      </a:lnTo>
                      <a:lnTo>
                        <a:pt x="1682" y="1118"/>
                      </a:lnTo>
                      <a:lnTo>
                        <a:pt x="1688" y="1112"/>
                      </a:lnTo>
                      <a:lnTo>
                        <a:pt x="1706" y="1052"/>
                      </a:lnTo>
                      <a:lnTo>
                        <a:pt x="1714" y="1034"/>
                      </a:lnTo>
                      <a:lnTo>
                        <a:pt x="1714" y="1030"/>
                      </a:lnTo>
                      <a:lnTo>
                        <a:pt x="1720" y="1026"/>
                      </a:lnTo>
                      <a:lnTo>
                        <a:pt x="1732" y="1020"/>
                      </a:lnTo>
                      <a:lnTo>
                        <a:pt x="1738" y="1020"/>
                      </a:lnTo>
                      <a:lnTo>
                        <a:pt x="1742" y="1016"/>
                      </a:lnTo>
                      <a:lnTo>
                        <a:pt x="1742" y="1012"/>
                      </a:lnTo>
                      <a:lnTo>
                        <a:pt x="1746" y="1012"/>
                      </a:lnTo>
                      <a:lnTo>
                        <a:pt x="1746" y="1008"/>
                      </a:lnTo>
                      <a:lnTo>
                        <a:pt x="1756" y="924"/>
                      </a:lnTo>
                      <a:lnTo>
                        <a:pt x="1756" y="906"/>
                      </a:lnTo>
                      <a:lnTo>
                        <a:pt x="1756" y="870"/>
                      </a:lnTo>
                      <a:lnTo>
                        <a:pt x="1752" y="852"/>
                      </a:lnTo>
                      <a:lnTo>
                        <a:pt x="1752" y="848"/>
                      </a:lnTo>
                      <a:lnTo>
                        <a:pt x="1752" y="842"/>
                      </a:lnTo>
                      <a:lnTo>
                        <a:pt x="1746" y="838"/>
                      </a:lnTo>
                      <a:lnTo>
                        <a:pt x="1742" y="838"/>
                      </a:lnTo>
                      <a:lnTo>
                        <a:pt x="1738" y="814"/>
                      </a:lnTo>
                      <a:lnTo>
                        <a:pt x="1738" y="806"/>
                      </a:lnTo>
                      <a:lnTo>
                        <a:pt x="1738" y="802"/>
                      </a:lnTo>
                      <a:lnTo>
                        <a:pt x="1732" y="796"/>
                      </a:lnTo>
                      <a:lnTo>
                        <a:pt x="1732" y="792"/>
                      </a:lnTo>
                      <a:lnTo>
                        <a:pt x="1738" y="788"/>
                      </a:lnTo>
                      <a:lnTo>
                        <a:pt x="1738" y="782"/>
                      </a:lnTo>
                      <a:lnTo>
                        <a:pt x="1738" y="778"/>
                      </a:lnTo>
                      <a:lnTo>
                        <a:pt x="1738" y="764"/>
                      </a:lnTo>
                      <a:lnTo>
                        <a:pt x="1742" y="756"/>
                      </a:lnTo>
                      <a:lnTo>
                        <a:pt x="1746" y="750"/>
                      </a:lnTo>
                      <a:lnTo>
                        <a:pt x="1756" y="718"/>
                      </a:lnTo>
                      <a:lnTo>
                        <a:pt x="1760" y="714"/>
                      </a:lnTo>
                      <a:lnTo>
                        <a:pt x="1766" y="710"/>
                      </a:lnTo>
                      <a:lnTo>
                        <a:pt x="1792" y="706"/>
                      </a:lnTo>
                      <a:lnTo>
                        <a:pt x="1802" y="700"/>
                      </a:lnTo>
                      <a:lnTo>
                        <a:pt x="1856" y="572"/>
                      </a:lnTo>
                      <a:lnTo>
                        <a:pt x="1862" y="572"/>
                      </a:lnTo>
                      <a:lnTo>
                        <a:pt x="1866" y="572"/>
                      </a:lnTo>
                      <a:lnTo>
                        <a:pt x="1876" y="572"/>
                      </a:lnTo>
                      <a:lnTo>
                        <a:pt x="1898" y="564"/>
                      </a:lnTo>
                      <a:lnTo>
                        <a:pt x="1930" y="476"/>
                      </a:lnTo>
                      <a:lnTo>
                        <a:pt x="1930" y="468"/>
                      </a:lnTo>
                      <a:lnTo>
                        <a:pt x="1934" y="448"/>
                      </a:lnTo>
                      <a:lnTo>
                        <a:pt x="1916" y="358"/>
                      </a:lnTo>
                      <a:lnTo>
                        <a:pt x="1912" y="348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8" name="Freeform 23"/>
                <p:cNvSpPr>
                  <a:spLocks/>
                </p:cNvSpPr>
                <p:nvPr/>
              </p:nvSpPr>
              <p:spPr bwMode="auto">
                <a:xfrm>
                  <a:off x="5273675" y="1125538"/>
                  <a:ext cx="1660525" cy="1552575"/>
                </a:xfrm>
                <a:custGeom>
                  <a:avLst/>
                  <a:gdLst>
                    <a:gd name="T0" fmla="*/ 990 w 1046"/>
                    <a:gd name="T1" fmla="*/ 544 h 978"/>
                    <a:gd name="T2" fmla="*/ 958 w 1046"/>
                    <a:gd name="T3" fmla="*/ 540 h 978"/>
                    <a:gd name="T4" fmla="*/ 788 w 1046"/>
                    <a:gd name="T5" fmla="*/ 370 h 978"/>
                    <a:gd name="T6" fmla="*/ 734 w 1046"/>
                    <a:gd name="T7" fmla="*/ 338 h 978"/>
                    <a:gd name="T8" fmla="*/ 692 w 1046"/>
                    <a:gd name="T9" fmla="*/ 348 h 978"/>
                    <a:gd name="T10" fmla="*/ 678 w 1046"/>
                    <a:gd name="T11" fmla="*/ 324 h 978"/>
                    <a:gd name="T12" fmla="*/ 528 w 1046"/>
                    <a:gd name="T13" fmla="*/ 196 h 978"/>
                    <a:gd name="T14" fmla="*/ 490 w 1046"/>
                    <a:gd name="T15" fmla="*/ 150 h 978"/>
                    <a:gd name="T16" fmla="*/ 412 w 1046"/>
                    <a:gd name="T17" fmla="*/ 46 h 978"/>
                    <a:gd name="T18" fmla="*/ 398 w 1046"/>
                    <a:gd name="T19" fmla="*/ 32 h 978"/>
                    <a:gd name="T20" fmla="*/ 380 w 1046"/>
                    <a:gd name="T21" fmla="*/ 4 h 978"/>
                    <a:gd name="T22" fmla="*/ 366 w 1046"/>
                    <a:gd name="T23" fmla="*/ 4 h 978"/>
                    <a:gd name="T24" fmla="*/ 312 w 1046"/>
                    <a:gd name="T25" fmla="*/ 68 h 978"/>
                    <a:gd name="T26" fmla="*/ 316 w 1046"/>
                    <a:gd name="T27" fmla="*/ 90 h 978"/>
                    <a:gd name="T28" fmla="*/ 334 w 1046"/>
                    <a:gd name="T29" fmla="*/ 132 h 978"/>
                    <a:gd name="T30" fmla="*/ 348 w 1046"/>
                    <a:gd name="T31" fmla="*/ 192 h 978"/>
                    <a:gd name="T32" fmla="*/ 352 w 1046"/>
                    <a:gd name="T33" fmla="*/ 224 h 978"/>
                    <a:gd name="T34" fmla="*/ 284 w 1046"/>
                    <a:gd name="T35" fmla="*/ 534 h 978"/>
                    <a:gd name="T36" fmla="*/ 262 w 1046"/>
                    <a:gd name="T37" fmla="*/ 562 h 978"/>
                    <a:gd name="T38" fmla="*/ 242 w 1046"/>
                    <a:gd name="T39" fmla="*/ 572 h 978"/>
                    <a:gd name="T40" fmla="*/ 50 w 1046"/>
                    <a:gd name="T41" fmla="*/ 682 h 978"/>
                    <a:gd name="T42" fmla="*/ 18 w 1046"/>
                    <a:gd name="T43" fmla="*/ 686 h 978"/>
                    <a:gd name="T44" fmla="*/ 0 w 1046"/>
                    <a:gd name="T45" fmla="*/ 764 h 978"/>
                    <a:gd name="T46" fmla="*/ 10 w 1046"/>
                    <a:gd name="T47" fmla="*/ 786 h 978"/>
                    <a:gd name="T48" fmla="*/ 36 w 1046"/>
                    <a:gd name="T49" fmla="*/ 810 h 978"/>
                    <a:gd name="T50" fmla="*/ 64 w 1046"/>
                    <a:gd name="T51" fmla="*/ 842 h 978"/>
                    <a:gd name="T52" fmla="*/ 64 w 1046"/>
                    <a:gd name="T53" fmla="*/ 882 h 978"/>
                    <a:gd name="T54" fmla="*/ 46 w 1046"/>
                    <a:gd name="T55" fmla="*/ 964 h 978"/>
                    <a:gd name="T56" fmla="*/ 74 w 1046"/>
                    <a:gd name="T57" fmla="*/ 978 h 978"/>
                    <a:gd name="T58" fmla="*/ 132 w 1046"/>
                    <a:gd name="T59" fmla="*/ 906 h 978"/>
                    <a:gd name="T60" fmla="*/ 216 w 1046"/>
                    <a:gd name="T61" fmla="*/ 906 h 978"/>
                    <a:gd name="T62" fmla="*/ 238 w 1046"/>
                    <a:gd name="T63" fmla="*/ 874 h 978"/>
                    <a:gd name="T64" fmla="*/ 160 w 1046"/>
                    <a:gd name="T65" fmla="*/ 810 h 978"/>
                    <a:gd name="T66" fmla="*/ 92 w 1046"/>
                    <a:gd name="T67" fmla="*/ 782 h 978"/>
                    <a:gd name="T68" fmla="*/ 86 w 1046"/>
                    <a:gd name="T69" fmla="*/ 764 h 978"/>
                    <a:gd name="T70" fmla="*/ 100 w 1046"/>
                    <a:gd name="T71" fmla="*/ 726 h 978"/>
                    <a:gd name="T72" fmla="*/ 124 w 1046"/>
                    <a:gd name="T73" fmla="*/ 704 h 978"/>
                    <a:gd name="T74" fmla="*/ 164 w 1046"/>
                    <a:gd name="T75" fmla="*/ 704 h 978"/>
                    <a:gd name="T76" fmla="*/ 192 w 1046"/>
                    <a:gd name="T77" fmla="*/ 736 h 978"/>
                    <a:gd name="T78" fmla="*/ 288 w 1046"/>
                    <a:gd name="T79" fmla="*/ 704 h 978"/>
                    <a:gd name="T80" fmla="*/ 344 w 1046"/>
                    <a:gd name="T81" fmla="*/ 694 h 978"/>
                    <a:gd name="T82" fmla="*/ 372 w 1046"/>
                    <a:gd name="T83" fmla="*/ 708 h 978"/>
                    <a:gd name="T84" fmla="*/ 390 w 1046"/>
                    <a:gd name="T85" fmla="*/ 726 h 978"/>
                    <a:gd name="T86" fmla="*/ 522 w 1046"/>
                    <a:gd name="T87" fmla="*/ 804 h 978"/>
                    <a:gd name="T88" fmla="*/ 546 w 1046"/>
                    <a:gd name="T89" fmla="*/ 810 h 978"/>
                    <a:gd name="T90" fmla="*/ 596 w 1046"/>
                    <a:gd name="T91" fmla="*/ 850 h 978"/>
                    <a:gd name="T92" fmla="*/ 618 w 1046"/>
                    <a:gd name="T93" fmla="*/ 796 h 978"/>
                    <a:gd name="T94" fmla="*/ 614 w 1046"/>
                    <a:gd name="T95" fmla="*/ 772 h 978"/>
                    <a:gd name="T96" fmla="*/ 624 w 1046"/>
                    <a:gd name="T97" fmla="*/ 754 h 978"/>
                    <a:gd name="T98" fmla="*/ 646 w 1046"/>
                    <a:gd name="T99" fmla="*/ 718 h 978"/>
                    <a:gd name="T100" fmla="*/ 670 w 1046"/>
                    <a:gd name="T101" fmla="*/ 686 h 978"/>
                    <a:gd name="T102" fmla="*/ 738 w 1046"/>
                    <a:gd name="T103" fmla="*/ 622 h 978"/>
                    <a:gd name="T104" fmla="*/ 788 w 1046"/>
                    <a:gd name="T105" fmla="*/ 604 h 978"/>
                    <a:gd name="T106" fmla="*/ 798 w 1046"/>
                    <a:gd name="T107" fmla="*/ 618 h 978"/>
                    <a:gd name="T108" fmla="*/ 838 w 1046"/>
                    <a:gd name="T109" fmla="*/ 618 h 978"/>
                    <a:gd name="T110" fmla="*/ 1046 w 1046"/>
                    <a:gd name="T111" fmla="*/ 520 h 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46" h="978">
                      <a:moveTo>
                        <a:pt x="1036" y="512"/>
                      </a:moveTo>
                      <a:lnTo>
                        <a:pt x="1018" y="516"/>
                      </a:lnTo>
                      <a:lnTo>
                        <a:pt x="1014" y="520"/>
                      </a:lnTo>
                      <a:lnTo>
                        <a:pt x="990" y="544"/>
                      </a:lnTo>
                      <a:lnTo>
                        <a:pt x="986" y="544"/>
                      </a:lnTo>
                      <a:lnTo>
                        <a:pt x="976" y="544"/>
                      </a:lnTo>
                      <a:lnTo>
                        <a:pt x="972" y="544"/>
                      </a:lnTo>
                      <a:lnTo>
                        <a:pt x="958" y="540"/>
                      </a:lnTo>
                      <a:lnTo>
                        <a:pt x="948" y="530"/>
                      </a:lnTo>
                      <a:lnTo>
                        <a:pt x="916" y="424"/>
                      </a:lnTo>
                      <a:lnTo>
                        <a:pt x="826" y="384"/>
                      </a:lnTo>
                      <a:lnTo>
                        <a:pt x="788" y="370"/>
                      </a:lnTo>
                      <a:lnTo>
                        <a:pt x="784" y="360"/>
                      </a:lnTo>
                      <a:lnTo>
                        <a:pt x="760" y="342"/>
                      </a:lnTo>
                      <a:lnTo>
                        <a:pt x="738" y="338"/>
                      </a:lnTo>
                      <a:lnTo>
                        <a:pt x="734" y="338"/>
                      </a:lnTo>
                      <a:lnTo>
                        <a:pt x="728" y="338"/>
                      </a:lnTo>
                      <a:lnTo>
                        <a:pt x="716" y="342"/>
                      </a:lnTo>
                      <a:lnTo>
                        <a:pt x="696" y="348"/>
                      </a:lnTo>
                      <a:lnTo>
                        <a:pt x="692" y="348"/>
                      </a:lnTo>
                      <a:lnTo>
                        <a:pt x="692" y="342"/>
                      </a:lnTo>
                      <a:lnTo>
                        <a:pt x="682" y="342"/>
                      </a:lnTo>
                      <a:lnTo>
                        <a:pt x="682" y="338"/>
                      </a:lnTo>
                      <a:lnTo>
                        <a:pt x="678" y="324"/>
                      </a:lnTo>
                      <a:lnTo>
                        <a:pt x="582" y="250"/>
                      </a:lnTo>
                      <a:lnTo>
                        <a:pt x="564" y="238"/>
                      </a:lnTo>
                      <a:lnTo>
                        <a:pt x="554" y="228"/>
                      </a:lnTo>
                      <a:lnTo>
                        <a:pt x="528" y="196"/>
                      </a:lnTo>
                      <a:lnTo>
                        <a:pt x="518" y="186"/>
                      </a:lnTo>
                      <a:lnTo>
                        <a:pt x="494" y="154"/>
                      </a:lnTo>
                      <a:lnTo>
                        <a:pt x="494" y="150"/>
                      </a:lnTo>
                      <a:lnTo>
                        <a:pt x="490" y="150"/>
                      </a:lnTo>
                      <a:lnTo>
                        <a:pt x="482" y="132"/>
                      </a:lnTo>
                      <a:lnTo>
                        <a:pt x="462" y="104"/>
                      </a:lnTo>
                      <a:lnTo>
                        <a:pt x="418" y="46"/>
                      </a:lnTo>
                      <a:lnTo>
                        <a:pt x="412" y="46"/>
                      </a:lnTo>
                      <a:lnTo>
                        <a:pt x="412" y="40"/>
                      </a:lnTo>
                      <a:lnTo>
                        <a:pt x="404" y="36"/>
                      </a:lnTo>
                      <a:lnTo>
                        <a:pt x="398" y="36"/>
                      </a:lnTo>
                      <a:lnTo>
                        <a:pt x="398" y="32"/>
                      </a:lnTo>
                      <a:lnTo>
                        <a:pt x="394" y="26"/>
                      </a:lnTo>
                      <a:lnTo>
                        <a:pt x="386" y="14"/>
                      </a:lnTo>
                      <a:lnTo>
                        <a:pt x="380" y="8"/>
                      </a:lnTo>
                      <a:lnTo>
                        <a:pt x="380" y="4"/>
                      </a:lnTo>
                      <a:lnTo>
                        <a:pt x="376" y="4"/>
                      </a:lnTo>
                      <a:lnTo>
                        <a:pt x="376" y="0"/>
                      </a:lnTo>
                      <a:lnTo>
                        <a:pt x="372" y="0"/>
                      </a:lnTo>
                      <a:lnTo>
                        <a:pt x="366" y="4"/>
                      </a:lnTo>
                      <a:lnTo>
                        <a:pt x="334" y="32"/>
                      </a:lnTo>
                      <a:lnTo>
                        <a:pt x="326" y="46"/>
                      </a:lnTo>
                      <a:lnTo>
                        <a:pt x="316" y="68"/>
                      </a:lnTo>
                      <a:lnTo>
                        <a:pt x="312" y="68"/>
                      </a:lnTo>
                      <a:lnTo>
                        <a:pt x="312" y="72"/>
                      </a:lnTo>
                      <a:lnTo>
                        <a:pt x="312" y="78"/>
                      </a:lnTo>
                      <a:lnTo>
                        <a:pt x="312" y="82"/>
                      </a:lnTo>
                      <a:lnTo>
                        <a:pt x="316" y="90"/>
                      </a:lnTo>
                      <a:lnTo>
                        <a:pt x="316" y="96"/>
                      </a:lnTo>
                      <a:lnTo>
                        <a:pt x="330" y="122"/>
                      </a:lnTo>
                      <a:lnTo>
                        <a:pt x="334" y="128"/>
                      </a:lnTo>
                      <a:lnTo>
                        <a:pt x="334" y="132"/>
                      </a:lnTo>
                      <a:lnTo>
                        <a:pt x="340" y="142"/>
                      </a:lnTo>
                      <a:lnTo>
                        <a:pt x="344" y="154"/>
                      </a:lnTo>
                      <a:lnTo>
                        <a:pt x="344" y="164"/>
                      </a:lnTo>
                      <a:lnTo>
                        <a:pt x="348" y="192"/>
                      </a:lnTo>
                      <a:lnTo>
                        <a:pt x="352" y="196"/>
                      </a:lnTo>
                      <a:lnTo>
                        <a:pt x="352" y="206"/>
                      </a:lnTo>
                      <a:lnTo>
                        <a:pt x="352" y="218"/>
                      </a:lnTo>
                      <a:lnTo>
                        <a:pt x="352" y="224"/>
                      </a:lnTo>
                      <a:lnTo>
                        <a:pt x="330" y="370"/>
                      </a:lnTo>
                      <a:lnTo>
                        <a:pt x="326" y="384"/>
                      </a:lnTo>
                      <a:lnTo>
                        <a:pt x="288" y="530"/>
                      </a:lnTo>
                      <a:lnTo>
                        <a:pt x="284" y="534"/>
                      </a:lnTo>
                      <a:lnTo>
                        <a:pt x="276" y="544"/>
                      </a:lnTo>
                      <a:lnTo>
                        <a:pt x="276" y="548"/>
                      </a:lnTo>
                      <a:lnTo>
                        <a:pt x="266" y="558"/>
                      </a:lnTo>
                      <a:lnTo>
                        <a:pt x="262" y="562"/>
                      </a:lnTo>
                      <a:lnTo>
                        <a:pt x="252" y="566"/>
                      </a:lnTo>
                      <a:lnTo>
                        <a:pt x="252" y="572"/>
                      </a:lnTo>
                      <a:lnTo>
                        <a:pt x="248" y="572"/>
                      </a:lnTo>
                      <a:lnTo>
                        <a:pt x="242" y="572"/>
                      </a:lnTo>
                      <a:lnTo>
                        <a:pt x="178" y="562"/>
                      </a:lnTo>
                      <a:lnTo>
                        <a:pt x="132" y="604"/>
                      </a:lnTo>
                      <a:lnTo>
                        <a:pt x="96" y="650"/>
                      </a:lnTo>
                      <a:lnTo>
                        <a:pt x="50" y="682"/>
                      </a:lnTo>
                      <a:lnTo>
                        <a:pt x="46" y="682"/>
                      </a:lnTo>
                      <a:lnTo>
                        <a:pt x="28" y="682"/>
                      </a:lnTo>
                      <a:lnTo>
                        <a:pt x="22" y="682"/>
                      </a:lnTo>
                      <a:lnTo>
                        <a:pt x="18" y="686"/>
                      </a:lnTo>
                      <a:lnTo>
                        <a:pt x="14" y="690"/>
                      </a:lnTo>
                      <a:lnTo>
                        <a:pt x="14" y="694"/>
                      </a:lnTo>
                      <a:lnTo>
                        <a:pt x="10" y="700"/>
                      </a:lnTo>
                      <a:lnTo>
                        <a:pt x="0" y="764"/>
                      </a:lnTo>
                      <a:lnTo>
                        <a:pt x="0" y="768"/>
                      </a:lnTo>
                      <a:lnTo>
                        <a:pt x="4" y="778"/>
                      </a:lnTo>
                      <a:lnTo>
                        <a:pt x="4" y="782"/>
                      </a:lnTo>
                      <a:lnTo>
                        <a:pt x="10" y="786"/>
                      </a:lnTo>
                      <a:lnTo>
                        <a:pt x="28" y="804"/>
                      </a:lnTo>
                      <a:lnTo>
                        <a:pt x="28" y="810"/>
                      </a:lnTo>
                      <a:lnTo>
                        <a:pt x="32" y="810"/>
                      </a:lnTo>
                      <a:lnTo>
                        <a:pt x="36" y="810"/>
                      </a:lnTo>
                      <a:lnTo>
                        <a:pt x="42" y="814"/>
                      </a:lnTo>
                      <a:lnTo>
                        <a:pt x="46" y="814"/>
                      </a:lnTo>
                      <a:lnTo>
                        <a:pt x="50" y="818"/>
                      </a:lnTo>
                      <a:lnTo>
                        <a:pt x="64" y="842"/>
                      </a:lnTo>
                      <a:lnTo>
                        <a:pt x="64" y="854"/>
                      </a:lnTo>
                      <a:lnTo>
                        <a:pt x="64" y="864"/>
                      </a:lnTo>
                      <a:lnTo>
                        <a:pt x="64" y="878"/>
                      </a:lnTo>
                      <a:lnTo>
                        <a:pt x="64" y="882"/>
                      </a:lnTo>
                      <a:lnTo>
                        <a:pt x="36" y="932"/>
                      </a:lnTo>
                      <a:lnTo>
                        <a:pt x="36" y="938"/>
                      </a:lnTo>
                      <a:lnTo>
                        <a:pt x="36" y="942"/>
                      </a:lnTo>
                      <a:lnTo>
                        <a:pt x="46" y="964"/>
                      </a:lnTo>
                      <a:lnTo>
                        <a:pt x="50" y="970"/>
                      </a:lnTo>
                      <a:lnTo>
                        <a:pt x="54" y="970"/>
                      </a:lnTo>
                      <a:lnTo>
                        <a:pt x="54" y="974"/>
                      </a:lnTo>
                      <a:lnTo>
                        <a:pt x="74" y="978"/>
                      </a:lnTo>
                      <a:lnTo>
                        <a:pt x="78" y="978"/>
                      </a:lnTo>
                      <a:lnTo>
                        <a:pt x="106" y="952"/>
                      </a:lnTo>
                      <a:lnTo>
                        <a:pt x="114" y="938"/>
                      </a:lnTo>
                      <a:lnTo>
                        <a:pt x="132" y="906"/>
                      </a:lnTo>
                      <a:lnTo>
                        <a:pt x="146" y="896"/>
                      </a:lnTo>
                      <a:lnTo>
                        <a:pt x="164" y="882"/>
                      </a:lnTo>
                      <a:lnTo>
                        <a:pt x="210" y="906"/>
                      </a:lnTo>
                      <a:lnTo>
                        <a:pt x="216" y="906"/>
                      </a:lnTo>
                      <a:lnTo>
                        <a:pt x="220" y="906"/>
                      </a:lnTo>
                      <a:lnTo>
                        <a:pt x="248" y="888"/>
                      </a:lnTo>
                      <a:lnTo>
                        <a:pt x="248" y="882"/>
                      </a:lnTo>
                      <a:lnTo>
                        <a:pt x="238" y="874"/>
                      </a:lnTo>
                      <a:lnTo>
                        <a:pt x="170" y="814"/>
                      </a:lnTo>
                      <a:lnTo>
                        <a:pt x="170" y="810"/>
                      </a:lnTo>
                      <a:lnTo>
                        <a:pt x="164" y="810"/>
                      </a:lnTo>
                      <a:lnTo>
                        <a:pt x="160" y="810"/>
                      </a:lnTo>
                      <a:lnTo>
                        <a:pt x="146" y="810"/>
                      </a:lnTo>
                      <a:lnTo>
                        <a:pt x="124" y="800"/>
                      </a:lnTo>
                      <a:lnTo>
                        <a:pt x="96" y="782"/>
                      </a:lnTo>
                      <a:lnTo>
                        <a:pt x="92" y="782"/>
                      </a:lnTo>
                      <a:lnTo>
                        <a:pt x="92" y="778"/>
                      </a:lnTo>
                      <a:lnTo>
                        <a:pt x="86" y="778"/>
                      </a:lnTo>
                      <a:lnTo>
                        <a:pt x="86" y="772"/>
                      </a:lnTo>
                      <a:lnTo>
                        <a:pt x="86" y="764"/>
                      </a:lnTo>
                      <a:lnTo>
                        <a:pt x="92" y="758"/>
                      </a:lnTo>
                      <a:lnTo>
                        <a:pt x="92" y="750"/>
                      </a:lnTo>
                      <a:lnTo>
                        <a:pt x="100" y="732"/>
                      </a:lnTo>
                      <a:lnTo>
                        <a:pt x="100" y="726"/>
                      </a:lnTo>
                      <a:lnTo>
                        <a:pt x="106" y="722"/>
                      </a:lnTo>
                      <a:lnTo>
                        <a:pt x="114" y="714"/>
                      </a:lnTo>
                      <a:lnTo>
                        <a:pt x="120" y="704"/>
                      </a:lnTo>
                      <a:lnTo>
                        <a:pt x="124" y="704"/>
                      </a:lnTo>
                      <a:lnTo>
                        <a:pt x="128" y="704"/>
                      </a:lnTo>
                      <a:lnTo>
                        <a:pt x="132" y="704"/>
                      </a:lnTo>
                      <a:lnTo>
                        <a:pt x="160" y="704"/>
                      </a:lnTo>
                      <a:lnTo>
                        <a:pt x="164" y="704"/>
                      </a:lnTo>
                      <a:lnTo>
                        <a:pt x="170" y="708"/>
                      </a:lnTo>
                      <a:lnTo>
                        <a:pt x="174" y="714"/>
                      </a:lnTo>
                      <a:lnTo>
                        <a:pt x="192" y="732"/>
                      </a:lnTo>
                      <a:lnTo>
                        <a:pt x="192" y="736"/>
                      </a:lnTo>
                      <a:lnTo>
                        <a:pt x="238" y="740"/>
                      </a:lnTo>
                      <a:lnTo>
                        <a:pt x="280" y="708"/>
                      </a:lnTo>
                      <a:lnTo>
                        <a:pt x="288" y="708"/>
                      </a:lnTo>
                      <a:lnTo>
                        <a:pt x="288" y="704"/>
                      </a:lnTo>
                      <a:lnTo>
                        <a:pt x="308" y="700"/>
                      </a:lnTo>
                      <a:lnTo>
                        <a:pt x="312" y="700"/>
                      </a:lnTo>
                      <a:lnTo>
                        <a:pt x="320" y="694"/>
                      </a:lnTo>
                      <a:lnTo>
                        <a:pt x="344" y="694"/>
                      </a:lnTo>
                      <a:lnTo>
                        <a:pt x="348" y="694"/>
                      </a:lnTo>
                      <a:lnTo>
                        <a:pt x="352" y="700"/>
                      </a:lnTo>
                      <a:lnTo>
                        <a:pt x="358" y="700"/>
                      </a:lnTo>
                      <a:lnTo>
                        <a:pt x="372" y="708"/>
                      </a:lnTo>
                      <a:lnTo>
                        <a:pt x="376" y="708"/>
                      </a:lnTo>
                      <a:lnTo>
                        <a:pt x="376" y="714"/>
                      </a:lnTo>
                      <a:lnTo>
                        <a:pt x="380" y="718"/>
                      </a:lnTo>
                      <a:lnTo>
                        <a:pt x="390" y="726"/>
                      </a:lnTo>
                      <a:lnTo>
                        <a:pt x="454" y="768"/>
                      </a:lnTo>
                      <a:lnTo>
                        <a:pt x="472" y="778"/>
                      </a:lnTo>
                      <a:lnTo>
                        <a:pt x="500" y="796"/>
                      </a:lnTo>
                      <a:lnTo>
                        <a:pt x="522" y="804"/>
                      </a:lnTo>
                      <a:lnTo>
                        <a:pt x="528" y="810"/>
                      </a:lnTo>
                      <a:lnTo>
                        <a:pt x="536" y="810"/>
                      </a:lnTo>
                      <a:lnTo>
                        <a:pt x="540" y="810"/>
                      </a:lnTo>
                      <a:lnTo>
                        <a:pt x="546" y="810"/>
                      </a:lnTo>
                      <a:lnTo>
                        <a:pt x="550" y="814"/>
                      </a:lnTo>
                      <a:lnTo>
                        <a:pt x="572" y="828"/>
                      </a:lnTo>
                      <a:lnTo>
                        <a:pt x="582" y="836"/>
                      </a:lnTo>
                      <a:lnTo>
                        <a:pt x="596" y="850"/>
                      </a:lnTo>
                      <a:lnTo>
                        <a:pt x="600" y="854"/>
                      </a:lnTo>
                      <a:lnTo>
                        <a:pt x="614" y="828"/>
                      </a:lnTo>
                      <a:lnTo>
                        <a:pt x="618" y="800"/>
                      </a:lnTo>
                      <a:lnTo>
                        <a:pt x="618" y="796"/>
                      </a:lnTo>
                      <a:lnTo>
                        <a:pt x="614" y="790"/>
                      </a:lnTo>
                      <a:lnTo>
                        <a:pt x="614" y="786"/>
                      </a:lnTo>
                      <a:lnTo>
                        <a:pt x="614" y="782"/>
                      </a:lnTo>
                      <a:lnTo>
                        <a:pt x="614" y="772"/>
                      </a:lnTo>
                      <a:lnTo>
                        <a:pt x="618" y="768"/>
                      </a:lnTo>
                      <a:lnTo>
                        <a:pt x="618" y="764"/>
                      </a:lnTo>
                      <a:lnTo>
                        <a:pt x="624" y="758"/>
                      </a:lnTo>
                      <a:lnTo>
                        <a:pt x="624" y="754"/>
                      </a:lnTo>
                      <a:lnTo>
                        <a:pt x="628" y="750"/>
                      </a:lnTo>
                      <a:lnTo>
                        <a:pt x="632" y="736"/>
                      </a:lnTo>
                      <a:lnTo>
                        <a:pt x="642" y="726"/>
                      </a:lnTo>
                      <a:lnTo>
                        <a:pt x="646" y="718"/>
                      </a:lnTo>
                      <a:lnTo>
                        <a:pt x="650" y="708"/>
                      </a:lnTo>
                      <a:lnTo>
                        <a:pt x="656" y="704"/>
                      </a:lnTo>
                      <a:lnTo>
                        <a:pt x="660" y="694"/>
                      </a:lnTo>
                      <a:lnTo>
                        <a:pt x="670" y="686"/>
                      </a:lnTo>
                      <a:lnTo>
                        <a:pt x="716" y="640"/>
                      </a:lnTo>
                      <a:lnTo>
                        <a:pt x="728" y="626"/>
                      </a:lnTo>
                      <a:lnTo>
                        <a:pt x="734" y="626"/>
                      </a:lnTo>
                      <a:lnTo>
                        <a:pt x="738" y="622"/>
                      </a:lnTo>
                      <a:lnTo>
                        <a:pt x="756" y="612"/>
                      </a:lnTo>
                      <a:lnTo>
                        <a:pt x="760" y="612"/>
                      </a:lnTo>
                      <a:lnTo>
                        <a:pt x="784" y="608"/>
                      </a:lnTo>
                      <a:lnTo>
                        <a:pt x="788" y="604"/>
                      </a:lnTo>
                      <a:lnTo>
                        <a:pt x="792" y="604"/>
                      </a:lnTo>
                      <a:lnTo>
                        <a:pt x="792" y="608"/>
                      </a:lnTo>
                      <a:lnTo>
                        <a:pt x="798" y="612"/>
                      </a:lnTo>
                      <a:lnTo>
                        <a:pt x="798" y="618"/>
                      </a:lnTo>
                      <a:lnTo>
                        <a:pt x="802" y="618"/>
                      </a:lnTo>
                      <a:lnTo>
                        <a:pt x="812" y="622"/>
                      </a:lnTo>
                      <a:lnTo>
                        <a:pt x="816" y="622"/>
                      </a:lnTo>
                      <a:lnTo>
                        <a:pt x="838" y="618"/>
                      </a:lnTo>
                      <a:lnTo>
                        <a:pt x="898" y="608"/>
                      </a:lnTo>
                      <a:lnTo>
                        <a:pt x="904" y="608"/>
                      </a:lnTo>
                      <a:lnTo>
                        <a:pt x="908" y="608"/>
                      </a:lnTo>
                      <a:lnTo>
                        <a:pt x="1046" y="520"/>
                      </a:lnTo>
                      <a:lnTo>
                        <a:pt x="1046" y="516"/>
                      </a:lnTo>
                      <a:lnTo>
                        <a:pt x="1036" y="51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49" name="Freeform 24"/>
                <p:cNvSpPr>
                  <a:spLocks/>
                </p:cNvSpPr>
                <p:nvPr/>
              </p:nvSpPr>
              <p:spPr bwMode="auto">
                <a:xfrm>
                  <a:off x="5584825" y="1246188"/>
                  <a:ext cx="127000" cy="95250"/>
                </a:xfrm>
                <a:custGeom>
                  <a:avLst/>
                  <a:gdLst>
                    <a:gd name="T0" fmla="*/ 44 w 80"/>
                    <a:gd name="T1" fmla="*/ 56 h 60"/>
                    <a:gd name="T2" fmla="*/ 78 w 80"/>
                    <a:gd name="T3" fmla="*/ 58 h 60"/>
                    <a:gd name="T4" fmla="*/ 80 w 80"/>
                    <a:gd name="T5" fmla="*/ 22 h 60"/>
                    <a:gd name="T6" fmla="*/ 16 w 80"/>
                    <a:gd name="T7" fmla="*/ 0 h 60"/>
                    <a:gd name="T8" fmla="*/ 0 w 80"/>
                    <a:gd name="T9" fmla="*/ 28 h 60"/>
                    <a:gd name="T10" fmla="*/ 4 w 80"/>
                    <a:gd name="T11" fmla="*/ 60 h 60"/>
                    <a:gd name="T12" fmla="*/ 44 w 80"/>
                    <a:gd name="T13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60">
                      <a:moveTo>
                        <a:pt x="44" y="56"/>
                      </a:moveTo>
                      <a:lnTo>
                        <a:pt x="78" y="58"/>
                      </a:lnTo>
                      <a:lnTo>
                        <a:pt x="80" y="22"/>
                      </a:lnTo>
                      <a:lnTo>
                        <a:pt x="16" y="0"/>
                      </a:lnTo>
                      <a:lnTo>
                        <a:pt x="0" y="28"/>
                      </a:lnTo>
                      <a:lnTo>
                        <a:pt x="4" y="60"/>
                      </a:lnTo>
                      <a:lnTo>
                        <a:pt x="44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50" name="Freeform 25"/>
                <p:cNvSpPr>
                  <a:spLocks/>
                </p:cNvSpPr>
                <p:nvPr/>
              </p:nvSpPr>
              <p:spPr bwMode="auto">
                <a:xfrm>
                  <a:off x="5521325" y="1163638"/>
                  <a:ext cx="53975" cy="79375"/>
                </a:xfrm>
                <a:custGeom>
                  <a:avLst/>
                  <a:gdLst>
                    <a:gd name="T0" fmla="*/ 30 w 34"/>
                    <a:gd name="T1" fmla="*/ 50 h 50"/>
                    <a:gd name="T2" fmla="*/ 34 w 34"/>
                    <a:gd name="T3" fmla="*/ 4 h 50"/>
                    <a:gd name="T4" fmla="*/ 0 w 34"/>
                    <a:gd name="T5" fmla="*/ 0 h 50"/>
                    <a:gd name="T6" fmla="*/ 14 w 34"/>
                    <a:gd name="T7" fmla="*/ 48 h 50"/>
                    <a:gd name="T8" fmla="*/ 30 w 34"/>
                    <a:gd name="T9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50">
                      <a:moveTo>
                        <a:pt x="30" y="50"/>
                      </a:moveTo>
                      <a:lnTo>
                        <a:pt x="34" y="4"/>
                      </a:lnTo>
                      <a:lnTo>
                        <a:pt x="0" y="0"/>
                      </a:lnTo>
                      <a:lnTo>
                        <a:pt x="14" y="48"/>
                      </a:lnTo>
                      <a:lnTo>
                        <a:pt x="30" y="5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51" name="Freeform 26"/>
                <p:cNvSpPr>
                  <a:spLocks/>
                </p:cNvSpPr>
                <p:nvPr/>
              </p:nvSpPr>
              <p:spPr bwMode="auto">
                <a:xfrm>
                  <a:off x="5222875" y="4929188"/>
                  <a:ext cx="53975" cy="88900"/>
                </a:xfrm>
                <a:custGeom>
                  <a:avLst/>
                  <a:gdLst>
                    <a:gd name="T0" fmla="*/ 0 w 34"/>
                    <a:gd name="T1" fmla="*/ 56 h 56"/>
                    <a:gd name="T2" fmla="*/ 34 w 34"/>
                    <a:gd name="T3" fmla="*/ 18 h 56"/>
                    <a:gd name="T4" fmla="*/ 6 w 34"/>
                    <a:gd name="T5" fmla="*/ 0 h 56"/>
                    <a:gd name="T6" fmla="*/ 0 w 34"/>
                    <a:gd name="T7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56">
                      <a:moveTo>
                        <a:pt x="0" y="56"/>
                      </a:moveTo>
                      <a:lnTo>
                        <a:pt x="34" y="18"/>
                      </a:lnTo>
                      <a:lnTo>
                        <a:pt x="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  <p:sp>
              <p:nvSpPr>
                <p:cNvPr id="152" name="Freeform 27"/>
                <p:cNvSpPr>
                  <a:spLocks/>
                </p:cNvSpPr>
                <p:nvPr/>
              </p:nvSpPr>
              <p:spPr bwMode="auto">
                <a:xfrm>
                  <a:off x="5140325" y="5049838"/>
                  <a:ext cx="50800" cy="82550"/>
                </a:xfrm>
                <a:custGeom>
                  <a:avLst/>
                  <a:gdLst>
                    <a:gd name="T0" fmla="*/ 0 w 32"/>
                    <a:gd name="T1" fmla="*/ 24 h 52"/>
                    <a:gd name="T2" fmla="*/ 6 w 32"/>
                    <a:gd name="T3" fmla="*/ 52 h 52"/>
                    <a:gd name="T4" fmla="*/ 32 w 32"/>
                    <a:gd name="T5" fmla="*/ 40 h 52"/>
                    <a:gd name="T6" fmla="*/ 22 w 32"/>
                    <a:gd name="T7" fmla="*/ 0 h 52"/>
                    <a:gd name="T8" fmla="*/ 0 w 32"/>
                    <a:gd name="T9" fmla="*/ 2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2">
                      <a:moveTo>
                        <a:pt x="0" y="24"/>
                      </a:moveTo>
                      <a:lnTo>
                        <a:pt x="6" y="52"/>
                      </a:lnTo>
                      <a:lnTo>
                        <a:pt x="32" y="40"/>
                      </a:lnTo>
                      <a:lnTo>
                        <a:pt x="22" y="0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solidFill>
                      <a:srgbClr val="0C377B"/>
                    </a:solidFill>
                  </a:endParaRPr>
                </a:p>
              </p:txBody>
            </p:sp>
          </p:grpSp>
          <p:sp>
            <p:nvSpPr>
              <p:cNvPr id="131" name="TextBox 130"/>
              <p:cNvSpPr txBox="1"/>
              <p:nvPr/>
            </p:nvSpPr>
            <p:spPr>
              <a:xfrm>
                <a:off x="4804450" y="3317921"/>
                <a:ext cx="1032536" cy="593783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GB" sz="1100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Japan</a:t>
                </a:r>
              </a:p>
              <a:p>
                <a:r>
                  <a:rPr lang="en-GB" sz="800" b="1" spc="300" dirty="0" smtClean="0">
                    <a:solidFill>
                      <a:srgbClr val="0C377B"/>
                    </a:solidFill>
                    <a:latin typeface="Calibri" panose="020F0502020204030204" pitchFamily="34" charset="0"/>
                  </a:rPr>
                  <a:t>KEK</a:t>
                </a:r>
                <a:endParaRPr lang="en-GB" sz="1100" b="1" spc="300" dirty="0">
                  <a:solidFill>
                    <a:srgbClr val="0C377B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 flipH="1">
                <a:off x="4791583" y="3905349"/>
                <a:ext cx="12693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132"/>
            <p:cNvGrpSpPr>
              <a:grpSpLocks/>
            </p:cNvGrpSpPr>
            <p:nvPr/>
          </p:nvGrpSpPr>
          <p:grpSpPr bwMode="auto">
            <a:xfrm>
              <a:off x="2746376" y="-12700"/>
              <a:ext cx="6473827" cy="6794500"/>
              <a:chOff x="1730" y="-8"/>
              <a:chExt cx="4078" cy="4280"/>
            </a:xfrm>
          </p:grpSpPr>
          <p:sp>
            <p:nvSpPr>
              <p:cNvPr id="32" name="Freeform 5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1019 w 1205"/>
                  <a:gd name="T109" fmla="*/ 440 h 952"/>
                  <a:gd name="T110" fmla="*/ 1196 w 1205"/>
                  <a:gd name="T111" fmla="*/ 376 h 952"/>
                  <a:gd name="T112" fmla="*/ 1205 w 1205"/>
                  <a:gd name="T113" fmla="*/ 368 h 952"/>
                  <a:gd name="T114" fmla="*/ 1180 w 1205"/>
                  <a:gd name="T115" fmla="*/ 352 h 95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77 w 421"/>
                  <a:gd name="T39" fmla="*/ 544 h 616"/>
                  <a:gd name="T40" fmla="*/ 244 w 421"/>
                  <a:gd name="T41" fmla="*/ 496 h 616"/>
                  <a:gd name="T42" fmla="*/ 227 w 421"/>
                  <a:gd name="T43" fmla="*/ 480 h 616"/>
                  <a:gd name="T44" fmla="*/ 227 w 421"/>
                  <a:gd name="T45" fmla="*/ 432 h 616"/>
                  <a:gd name="T46" fmla="*/ 261 w 421"/>
                  <a:gd name="T47" fmla="*/ 408 h 616"/>
                  <a:gd name="T48" fmla="*/ 269 w 421"/>
                  <a:gd name="T49" fmla="*/ 392 h 616"/>
                  <a:gd name="T50" fmla="*/ 236 w 421"/>
                  <a:gd name="T51" fmla="*/ 312 h 616"/>
                  <a:gd name="T52" fmla="*/ 286 w 421"/>
                  <a:gd name="T53" fmla="*/ 304 h 616"/>
                  <a:gd name="T54" fmla="*/ 303 w 421"/>
                  <a:gd name="T55" fmla="*/ 256 h 616"/>
                  <a:gd name="T56" fmla="*/ 320 w 421"/>
                  <a:gd name="T57" fmla="*/ 248 h 616"/>
                  <a:gd name="T58" fmla="*/ 337 w 421"/>
                  <a:gd name="T59" fmla="*/ 192 h 616"/>
                  <a:gd name="T60" fmla="*/ 362 w 421"/>
                  <a:gd name="T61" fmla="*/ 152 h 616"/>
                  <a:gd name="T62" fmla="*/ 421 w 421"/>
                  <a:gd name="T63" fmla="*/ 120 h 616"/>
                  <a:gd name="T64" fmla="*/ 413 w 421"/>
                  <a:gd name="T65" fmla="*/ 96 h 6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944 w 1205"/>
                  <a:gd name="T109" fmla="*/ 472 h 952"/>
                  <a:gd name="T110" fmla="*/ 1019 w 1205"/>
                  <a:gd name="T111" fmla="*/ 440 h 952"/>
                  <a:gd name="T112" fmla="*/ 1196 w 1205"/>
                  <a:gd name="T113" fmla="*/ 376 h 952"/>
                  <a:gd name="T114" fmla="*/ 1205 w 1205"/>
                  <a:gd name="T115" fmla="*/ 368 h 952"/>
                  <a:gd name="T116" fmla="*/ 1205 w 1205"/>
                  <a:gd name="T117" fmla="*/ 344 h 9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68 w 421"/>
                  <a:gd name="T39" fmla="*/ 576 h 616"/>
                  <a:gd name="T40" fmla="*/ 219 w 421"/>
                  <a:gd name="T41" fmla="*/ 520 h 616"/>
                  <a:gd name="T42" fmla="*/ 236 w 421"/>
                  <a:gd name="T43" fmla="*/ 496 h 616"/>
                  <a:gd name="T44" fmla="*/ 219 w 421"/>
                  <a:gd name="T45" fmla="*/ 456 h 616"/>
                  <a:gd name="T46" fmla="*/ 236 w 421"/>
                  <a:gd name="T47" fmla="*/ 416 h 616"/>
                  <a:gd name="T48" fmla="*/ 269 w 421"/>
                  <a:gd name="T49" fmla="*/ 400 h 616"/>
                  <a:gd name="T50" fmla="*/ 253 w 421"/>
                  <a:gd name="T51" fmla="*/ 376 h 616"/>
                  <a:gd name="T52" fmla="*/ 261 w 421"/>
                  <a:gd name="T53" fmla="*/ 312 h 616"/>
                  <a:gd name="T54" fmla="*/ 303 w 421"/>
                  <a:gd name="T55" fmla="*/ 288 h 616"/>
                  <a:gd name="T56" fmla="*/ 312 w 421"/>
                  <a:gd name="T57" fmla="*/ 256 h 616"/>
                  <a:gd name="T58" fmla="*/ 320 w 421"/>
                  <a:gd name="T59" fmla="*/ 224 h 616"/>
                  <a:gd name="T60" fmla="*/ 328 w 421"/>
                  <a:gd name="T61" fmla="*/ 168 h 616"/>
                  <a:gd name="T62" fmla="*/ 387 w 421"/>
                  <a:gd name="T63" fmla="*/ 136 h 616"/>
                  <a:gd name="T64" fmla="*/ 421 w 421"/>
                  <a:gd name="T65" fmla="*/ 112 h 616"/>
                  <a:gd name="T66" fmla="*/ 413 w 421"/>
                  <a:gd name="T67" fmla="*/ 9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36" name="Freeform 9"/>
              <p:cNvSpPr>
                <a:spLocks/>
              </p:cNvSpPr>
              <p:nvPr/>
            </p:nvSpPr>
            <p:spPr bwMode="auto">
              <a:xfrm>
                <a:off x="2117" y="1888"/>
                <a:ext cx="396" cy="408"/>
              </a:xfrm>
              <a:custGeom>
                <a:avLst/>
                <a:gdLst>
                  <a:gd name="T0" fmla="*/ 363 w 396"/>
                  <a:gd name="T1" fmla="*/ 160 h 408"/>
                  <a:gd name="T2" fmla="*/ 354 w 396"/>
                  <a:gd name="T3" fmla="*/ 136 h 408"/>
                  <a:gd name="T4" fmla="*/ 329 w 396"/>
                  <a:gd name="T5" fmla="*/ 120 h 408"/>
                  <a:gd name="T6" fmla="*/ 295 w 396"/>
                  <a:gd name="T7" fmla="*/ 144 h 408"/>
                  <a:gd name="T8" fmla="*/ 262 w 396"/>
                  <a:gd name="T9" fmla="*/ 96 h 408"/>
                  <a:gd name="T10" fmla="*/ 278 w 396"/>
                  <a:gd name="T11" fmla="*/ 80 h 408"/>
                  <a:gd name="T12" fmla="*/ 278 w 396"/>
                  <a:gd name="T13" fmla="*/ 64 h 408"/>
                  <a:gd name="T14" fmla="*/ 312 w 396"/>
                  <a:gd name="T15" fmla="*/ 64 h 408"/>
                  <a:gd name="T16" fmla="*/ 321 w 396"/>
                  <a:gd name="T17" fmla="*/ 48 h 408"/>
                  <a:gd name="T18" fmla="*/ 329 w 396"/>
                  <a:gd name="T19" fmla="*/ 32 h 408"/>
                  <a:gd name="T20" fmla="*/ 346 w 396"/>
                  <a:gd name="T21" fmla="*/ 24 h 408"/>
                  <a:gd name="T22" fmla="*/ 354 w 396"/>
                  <a:gd name="T23" fmla="*/ 0 h 408"/>
                  <a:gd name="T24" fmla="*/ 329 w 396"/>
                  <a:gd name="T25" fmla="*/ 0 h 408"/>
                  <a:gd name="T26" fmla="*/ 304 w 396"/>
                  <a:gd name="T27" fmla="*/ 8 h 408"/>
                  <a:gd name="T28" fmla="*/ 262 w 396"/>
                  <a:gd name="T29" fmla="*/ 8 h 408"/>
                  <a:gd name="T30" fmla="*/ 253 w 396"/>
                  <a:gd name="T31" fmla="*/ 32 h 408"/>
                  <a:gd name="T32" fmla="*/ 219 w 396"/>
                  <a:gd name="T33" fmla="*/ 56 h 408"/>
                  <a:gd name="T34" fmla="*/ 219 w 396"/>
                  <a:gd name="T35" fmla="*/ 80 h 408"/>
                  <a:gd name="T36" fmla="*/ 186 w 396"/>
                  <a:gd name="T37" fmla="*/ 96 h 408"/>
                  <a:gd name="T38" fmla="*/ 127 w 396"/>
                  <a:gd name="T39" fmla="*/ 72 h 408"/>
                  <a:gd name="T40" fmla="*/ 93 w 396"/>
                  <a:gd name="T41" fmla="*/ 104 h 408"/>
                  <a:gd name="T42" fmla="*/ 110 w 396"/>
                  <a:gd name="T43" fmla="*/ 136 h 408"/>
                  <a:gd name="T44" fmla="*/ 76 w 396"/>
                  <a:gd name="T45" fmla="*/ 160 h 408"/>
                  <a:gd name="T46" fmla="*/ 110 w 396"/>
                  <a:gd name="T47" fmla="*/ 192 h 408"/>
                  <a:gd name="T48" fmla="*/ 152 w 396"/>
                  <a:gd name="T49" fmla="*/ 208 h 408"/>
                  <a:gd name="T50" fmla="*/ 144 w 396"/>
                  <a:gd name="T51" fmla="*/ 224 h 408"/>
                  <a:gd name="T52" fmla="*/ 118 w 396"/>
                  <a:gd name="T53" fmla="*/ 224 h 408"/>
                  <a:gd name="T54" fmla="*/ 102 w 396"/>
                  <a:gd name="T55" fmla="*/ 256 h 408"/>
                  <a:gd name="T56" fmla="*/ 51 w 396"/>
                  <a:gd name="T57" fmla="*/ 272 h 408"/>
                  <a:gd name="T58" fmla="*/ 51 w 396"/>
                  <a:gd name="T59" fmla="*/ 304 h 408"/>
                  <a:gd name="T60" fmla="*/ 9 w 396"/>
                  <a:gd name="T61" fmla="*/ 312 h 408"/>
                  <a:gd name="T62" fmla="*/ 26 w 396"/>
                  <a:gd name="T63" fmla="*/ 328 h 408"/>
                  <a:gd name="T64" fmla="*/ 0 w 396"/>
                  <a:gd name="T65" fmla="*/ 368 h 408"/>
                  <a:gd name="T66" fmla="*/ 26 w 396"/>
                  <a:gd name="T67" fmla="*/ 376 h 408"/>
                  <a:gd name="T68" fmla="*/ 26 w 396"/>
                  <a:gd name="T69" fmla="*/ 400 h 408"/>
                  <a:gd name="T70" fmla="*/ 59 w 396"/>
                  <a:gd name="T71" fmla="*/ 408 h 408"/>
                  <a:gd name="T72" fmla="*/ 160 w 396"/>
                  <a:gd name="T73" fmla="*/ 408 h 408"/>
                  <a:gd name="T74" fmla="*/ 228 w 396"/>
                  <a:gd name="T75" fmla="*/ 376 h 408"/>
                  <a:gd name="T76" fmla="*/ 287 w 396"/>
                  <a:gd name="T77" fmla="*/ 376 h 408"/>
                  <a:gd name="T78" fmla="*/ 329 w 396"/>
                  <a:gd name="T79" fmla="*/ 392 h 408"/>
                  <a:gd name="T80" fmla="*/ 329 w 396"/>
                  <a:gd name="T81" fmla="*/ 360 h 408"/>
                  <a:gd name="T82" fmla="*/ 354 w 396"/>
                  <a:gd name="T83" fmla="*/ 328 h 408"/>
                  <a:gd name="T84" fmla="*/ 371 w 396"/>
                  <a:gd name="T85" fmla="*/ 304 h 408"/>
                  <a:gd name="T86" fmla="*/ 388 w 396"/>
                  <a:gd name="T87" fmla="*/ 232 h 408"/>
                  <a:gd name="T88" fmla="*/ 380 w 396"/>
                  <a:gd name="T89" fmla="*/ 208 h 408"/>
                  <a:gd name="T90" fmla="*/ 371 w 396"/>
                  <a:gd name="T91" fmla="*/ 176 h 408"/>
                  <a:gd name="T92" fmla="*/ 396 w 396"/>
                  <a:gd name="T93" fmla="*/ 168 h 408"/>
                  <a:gd name="T94" fmla="*/ 380 w 396"/>
                  <a:gd name="T95" fmla="*/ 160 h 408"/>
                  <a:gd name="T96" fmla="*/ 363 w 396"/>
                  <a:gd name="T97" fmla="*/ 160 h 4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96" h="408">
                    <a:moveTo>
                      <a:pt x="363" y="160"/>
                    </a:moveTo>
                    <a:lnTo>
                      <a:pt x="354" y="136"/>
                    </a:lnTo>
                    <a:lnTo>
                      <a:pt x="329" y="120"/>
                    </a:lnTo>
                    <a:lnTo>
                      <a:pt x="295" y="144"/>
                    </a:lnTo>
                    <a:lnTo>
                      <a:pt x="262" y="96"/>
                    </a:lnTo>
                    <a:lnTo>
                      <a:pt x="278" y="80"/>
                    </a:lnTo>
                    <a:lnTo>
                      <a:pt x="278" y="64"/>
                    </a:lnTo>
                    <a:lnTo>
                      <a:pt x="312" y="64"/>
                    </a:lnTo>
                    <a:lnTo>
                      <a:pt x="321" y="48"/>
                    </a:lnTo>
                    <a:lnTo>
                      <a:pt x="329" y="32"/>
                    </a:lnTo>
                    <a:lnTo>
                      <a:pt x="346" y="24"/>
                    </a:lnTo>
                    <a:lnTo>
                      <a:pt x="354" y="0"/>
                    </a:lnTo>
                    <a:lnTo>
                      <a:pt x="329" y="0"/>
                    </a:lnTo>
                    <a:lnTo>
                      <a:pt x="304" y="8"/>
                    </a:lnTo>
                    <a:lnTo>
                      <a:pt x="262" y="8"/>
                    </a:lnTo>
                    <a:lnTo>
                      <a:pt x="253" y="32"/>
                    </a:lnTo>
                    <a:lnTo>
                      <a:pt x="219" y="56"/>
                    </a:lnTo>
                    <a:lnTo>
                      <a:pt x="219" y="80"/>
                    </a:lnTo>
                    <a:lnTo>
                      <a:pt x="186" y="96"/>
                    </a:lnTo>
                    <a:lnTo>
                      <a:pt x="127" y="72"/>
                    </a:lnTo>
                    <a:lnTo>
                      <a:pt x="93" y="104"/>
                    </a:lnTo>
                    <a:lnTo>
                      <a:pt x="110" y="136"/>
                    </a:lnTo>
                    <a:lnTo>
                      <a:pt x="76" y="160"/>
                    </a:lnTo>
                    <a:lnTo>
                      <a:pt x="110" y="192"/>
                    </a:lnTo>
                    <a:lnTo>
                      <a:pt x="152" y="208"/>
                    </a:lnTo>
                    <a:lnTo>
                      <a:pt x="144" y="224"/>
                    </a:lnTo>
                    <a:lnTo>
                      <a:pt x="118" y="224"/>
                    </a:lnTo>
                    <a:lnTo>
                      <a:pt x="102" y="256"/>
                    </a:lnTo>
                    <a:lnTo>
                      <a:pt x="51" y="272"/>
                    </a:lnTo>
                    <a:lnTo>
                      <a:pt x="51" y="304"/>
                    </a:lnTo>
                    <a:lnTo>
                      <a:pt x="9" y="312"/>
                    </a:lnTo>
                    <a:lnTo>
                      <a:pt x="26" y="328"/>
                    </a:lnTo>
                    <a:lnTo>
                      <a:pt x="0" y="368"/>
                    </a:lnTo>
                    <a:lnTo>
                      <a:pt x="26" y="376"/>
                    </a:lnTo>
                    <a:lnTo>
                      <a:pt x="26" y="400"/>
                    </a:lnTo>
                    <a:lnTo>
                      <a:pt x="59" y="408"/>
                    </a:lnTo>
                    <a:lnTo>
                      <a:pt x="160" y="408"/>
                    </a:lnTo>
                    <a:lnTo>
                      <a:pt x="228" y="376"/>
                    </a:lnTo>
                    <a:lnTo>
                      <a:pt x="287" y="376"/>
                    </a:lnTo>
                    <a:lnTo>
                      <a:pt x="329" y="392"/>
                    </a:lnTo>
                    <a:lnTo>
                      <a:pt x="329" y="360"/>
                    </a:lnTo>
                    <a:lnTo>
                      <a:pt x="354" y="328"/>
                    </a:lnTo>
                    <a:lnTo>
                      <a:pt x="371" y="304"/>
                    </a:lnTo>
                    <a:lnTo>
                      <a:pt x="388" y="232"/>
                    </a:lnTo>
                    <a:lnTo>
                      <a:pt x="380" y="208"/>
                    </a:lnTo>
                    <a:lnTo>
                      <a:pt x="371" y="176"/>
                    </a:lnTo>
                    <a:lnTo>
                      <a:pt x="396" y="168"/>
                    </a:lnTo>
                    <a:lnTo>
                      <a:pt x="380" y="160"/>
                    </a:lnTo>
                    <a:lnTo>
                      <a:pt x="363" y="1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37" name="Freeform 10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68 w 202"/>
                  <a:gd name="T45" fmla="*/ 128 h 144"/>
                  <a:gd name="T46" fmla="*/ 193 w 202"/>
                  <a:gd name="T47" fmla="*/ 120 h 144"/>
                  <a:gd name="T48" fmla="*/ 202 w 202"/>
                  <a:gd name="T49" fmla="*/ 88 h 144"/>
                  <a:gd name="T50" fmla="*/ 185 w 202"/>
                  <a:gd name="T51" fmla="*/ 72 h 14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39" name="Freeform 12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43 w 202"/>
                  <a:gd name="T45" fmla="*/ 144 h 144"/>
                  <a:gd name="T46" fmla="*/ 168 w 202"/>
                  <a:gd name="T47" fmla="*/ 128 h 144"/>
                  <a:gd name="T48" fmla="*/ 193 w 202"/>
                  <a:gd name="T49" fmla="*/ 120 h 144"/>
                  <a:gd name="T50" fmla="*/ 202 w 202"/>
                  <a:gd name="T51" fmla="*/ 88 h 144"/>
                  <a:gd name="T52" fmla="*/ 185 w 202"/>
                  <a:gd name="T53" fmla="*/ 72 h 1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0" name="Freeform 13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1" name="Freeform 15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w 67"/>
                  <a:gd name="T13" fmla="*/ 24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2" name="Freeform 17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3" name="Freeform 18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4" name="Freeform 19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5" name="Freeform 20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6" name="Freeform 21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7" name="Freeform 22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8" name="Freeform 23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49" name="Freeform 24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0" name="Freeform 25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1" name="Freeform 26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2" name="Freeform 27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3" name="Freeform 28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40 w 1146"/>
                  <a:gd name="T93" fmla="*/ 1064 h 1088"/>
                  <a:gd name="T94" fmla="*/ 632 w 1146"/>
                  <a:gd name="T95" fmla="*/ 992 h 1088"/>
                  <a:gd name="T96" fmla="*/ 682 w 1146"/>
                  <a:gd name="T97" fmla="*/ 944 h 1088"/>
                  <a:gd name="T98" fmla="*/ 750 w 1146"/>
                  <a:gd name="T99" fmla="*/ 928 h 1088"/>
                  <a:gd name="T100" fmla="*/ 876 w 1146"/>
                  <a:gd name="T101" fmla="*/ 968 h 1088"/>
                  <a:gd name="T102" fmla="*/ 944 w 1146"/>
                  <a:gd name="T103" fmla="*/ 984 h 1088"/>
                  <a:gd name="T104" fmla="*/ 969 w 1146"/>
                  <a:gd name="T105" fmla="*/ 968 h 1088"/>
                  <a:gd name="T106" fmla="*/ 1019 w 1146"/>
                  <a:gd name="T107" fmla="*/ 928 h 1088"/>
                  <a:gd name="T108" fmla="*/ 1087 w 1146"/>
                  <a:gd name="T109" fmla="*/ 864 h 1088"/>
                  <a:gd name="T110" fmla="*/ 1019 w 1146"/>
                  <a:gd name="T111" fmla="*/ 784 h 1088"/>
                  <a:gd name="T112" fmla="*/ 1036 w 1146"/>
                  <a:gd name="T113" fmla="*/ 720 h 1088"/>
                  <a:gd name="T114" fmla="*/ 1036 w 1146"/>
                  <a:gd name="T115" fmla="*/ 656 h 1088"/>
                  <a:gd name="T116" fmla="*/ 1011 w 1146"/>
                  <a:gd name="T117" fmla="*/ 616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1155 w 1180"/>
                  <a:gd name="T105" fmla="*/ 752 h 10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32 w 1146"/>
                  <a:gd name="T93" fmla="*/ 1080 h 1088"/>
                  <a:gd name="T94" fmla="*/ 623 w 1146"/>
                  <a:gd name="T95" fmla="*/ 1032 h 1088"/>
                  <a:gd name="T96" fmla="*/ 649 w 1146"/>
                  <a:gd name="T97" fmla="*/ 968 h 1088"/>
                  <a:gd name="T98" fmla="*/ 716 w 1146"/>
                  <a:gd name="T99" fmla="*/ 928 h 1088"/>
                  <a:gd name="T100" fmla="*/ 842 w 1146"/>
                  <a:gd name="T101" fmla="*/ 952 h 1088"/>
                  <a:gd name="T102" fmla="*/ 910 w 1146"/>
                  <a:gd name="T103" fmla="*/ 984 h 1088"/>
                  <a:gd name="T104" fmla="*/ 960 w 1146"/>
                  <a:gd name="T105" fmla="*/ 976 h 1088"/>
                  <a:gd name="T106" fmla="*/ 977 w 1146"/>
                  <a:gd name="T107" fmla="*/ 960 h 1088"/>
                  <a:gd name="T108" fmla="*/ 1070 w 1146"/>
                  <a:gd name="T109" fmla="*/ 904 h 1088"/>
                  <a:gd name="T110" fmla="*/ 1011 w 1146"/>
                  <a:gd name="T111" fmla="*/ 832 h 1088"/>
                  <a:gd name="T112" fmla="*/ 994 w 1146"/>
                  <a:gd name="T113" fmla="*/ 744 h 1088"/>
                  <a:gd name="T114" fmla="*/ 1019 w 1146"/>
                  <a:gd name="T115" fmla="*/ 656 h 1088"/>
                  <a:gd name="T116" fmla="*/ 1019 w 1146"/>
                  <a:gd name="T117" fmla="*/ 632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3129" y="2472"/>
                <a:ext cx="328" cy="232"/>
              </a:xfrm>
              <a:custGeom>
                <a:avLst/>
                <a:gdLst>
                  <a:gd name="T0" fmla="*/ 278 w 328"/>
                  <a:gd name="T1" fmla="*/ 184 h 232"/>
                  <a:gd name="T2" fmla="*/ 286 w 328"/>
                  <a:gd name="T3" fmla="*/ 168 h 232"/>
                  <a:gd name="T4" fmla="*/ 311 w 328"/>
                  <a:gd name="T5" fmla="*/ 160 h 232"/>
                  <a:gd name="T6" fmla="*/ 328 w 328"/>
                  <a:gd name="T7" fmla="*/ 144 h 232"/>
                  <a:gd name="T8" fmla="*/ 328 w 328"/>
                  <a:gd name="T9" fmla="*/ 112 h 232"/>
                  <a:gd name="T10" fmla="*/ 303 w 328"/>
                  <a:gd name="T11" fmla="*/ 88 h 232"/>
                  <a:gd name="T12" fmla="*/ 269 w 328"/>
                  <a:gd name="T13" fmla="*/ 72 h 232"/>
                  <a:gd name="T14" fmla="*/ 278 w 328"/>
                  <a:gd name="T15" fmla="*/ 48 h 232"/>
                  <a:gd name="T16" fmla="*/ 261 w 328"/>
                  <a:gd name="T17" fmla="*/ 24 h 232"/>
                  <a:gd name="T18" fmla="*/ 219 w 328"/>
                  <a:gd name="T19" fmla="*/ 16 h 232"/>
                  <a:gd name="T20" fmla="*/ 168 w 328"/>
                  <a:gd name="T21" fmla="*/ 8 h 232"/>
                  <a:gd name="T22" fmla="*/ 134 w 328"/>
                  <a:gd name="T23" fmla="*/ 24 h 232"/>
                  <a:gd name="T24" fmla="*/ 101 w 328"/>
                  <a:gd name="T25" fmla="*/ 16 h 232"/>
                  <a:gd name="T26" fmla="*/ 75 w 328"/>
                  <a:gd name="T27" fmla="*/ 0 h 232"/>
                  <a:gd name="T28" fmla="*/ 42 w 328"/>
                  <a:gd name="T29" fmla="*/ 16 h 232"/>
                  <a:gd name="T30" fmla="*/ 0 w 328"/>
                  <a:gd name="T31" fmla="*/ 24 h 232"/>
                  <a:gd name="T32" fmla="*/ 16 w 328"/>
                  <a:gd name="T33" fmla="*/ 40 h 232"/>
                  <a:gd name="T34" fmla="*/ 42 w 328"/>
                  <a:gd name="T35" fmla="*/ 72 h 232"/>
                  <a:gd name="T36" fmla="*/ 67 w 328"/>
                  <a:gd name="T37" fmla="*/ 96 h 232"/>
                  <a:gd name="T38" fmla="*/ 101 w 328"/>
                  <a:gd name="T39" fmla="*/ 112 h 232"/>
                  <a:gd name="T40" fmla="*/ 101 w 328"/>
                  <a:gd name="T41" fmla="*/ 120 h 232"/>
                  <a:gd name="T42" fmla="*/ 143 w 328"/>
                  <a:gd name="T43" fmla="*/ 136 h 232"/>
                  <a:gd name="T44" fmla="*/ 143 w 328"/>
                  <a:gd name="T45" fmla="*/ 168 h 232"/>
                  <a:gd name="T46" fmla="*/ 185 w 328"/>
                  <a:gd name="T47" fmla="*/ 160 h 232"/>
                  <a:gd name="T48" fmla="*/ 202 w 328"/>
                  <a:gd name="T49" fmla="*/ 192 h 232"/>
                  <a:gd name="T50" fmla="*/ 261 w 328"/>
                  <a:gd name="T51" fmla="*/ 232 h 232"/>
                  <a:gd name="T52" fmla="*/ 278 w 328"/>
                  <a:gd name="T53" fmla="*/ 232 h 232"/>
                  <a:gd name="T54" fmla="*/ 278 w 328"/>
                  <a:gd name="T55" fmla="*/ 208 h 232"/>
                  <a:gd name="T56" fmla="*/ 278 w 328"/>
                  <a:gd name="T57" fmla="*/ 184 h 23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28" h="232">
                    <a:moveTo>
                      <a:pt x="278" y="184"/>
                    </a:moveTo>
                    <a:lnTo>
                      <a:pt x="286" y="168"/>
                    </a:lnTo>
                    <a:lnTo>
                      <a:pt x="311" y="160"/>
                    </a:lnTo>
                    <a:lnTo>
                      <a:pt x="328" y="144"/>
                    </a:lnTo>
                    <a:lnTo>
                      <a:pt x="328" y="112"/>
                    </a:lnTo>
                    <a:lnTo>
                      <a:pt x="303" y="88"/>
                    </a:lnTo>
                    <a:lnTo>
                      <a:pt x="269" y="72"/>
                    </a:lnTo>
                    <a:lnTo>
                      <a:pt x="278" y="48"/>
                    </a:lnTo>
                    <a:lnTo>
                      <a:pt x="261" y="24"/>
                    </a:lnTo>
                    <a:lnTo>
                      <a:pt x="219" y="16"/>
                    </a:lnTo>
                    <a:lnTo>
                      <a:pt x="168" y="8"/>
                    </a:lnTo>
                    <a:lnTo>
                      <a:pt x="134" y="24"/>
                    </a:lnTo>
                    <a:lnTo>
                      <a:pt x="101" y="16"/>
                    </a:lnTo>
                    <a:lnTo>
                      <a:pt x="75" y="0"/>
                    </a:lnTo>
                    <a:lnTo>
                      <a:pt x="42" y="16"/>
                    </a:lnTo>
                    <a:lnTo>
                      <a:pt x="0" y="24"/>
                    </a:lnTo>
                    <a:lnTo>
                      <a:pt x="16" y="40"/>
                    </a:lnTo>
                    <a:lnTo>
                      <a:pt x="42" y="72"/>
                    </a:lnTo>
                    <a:lnTo>
                      <a:pt x="67" y="96"/>
                    </a:lnTo>
                    <a:lnTo>
                      <a:pt x="101" y="112"/>
                    </a:lnTo>
                    <a:lnTo>
                      <a:pt x="101" y="120"/>
                    </a:lnTo>
                    <a:lnTo>
                      <a:pt x="143" y="136"/>
                    </a:lnTo>
                    <a:lnTo>
                      <a:pt x="143" y="168"/>
                    </a:lnTo>
                    <a:lnTo>
                      <a:pt x="185" y="160"/>
                    </a:lnTo>
                    <a:lnTo>
                      <a:pt x="202" y="192"/>
                    </a:lnTo>
                    <a:lnTo>
                      <a:pt x="261" y="232"/>
                    </a:lnTo>
                    <a:lnTo>
                      <a:pt x="278" y="232"/>
                    </a:lnTo>
                    <a:lnTo>
                      <a:pt x="278" y="208"/>
                    </a:lnTo>
                    <a:lnTo>
                      <a:pt x="278" y="18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rgbClr val="7D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424" y="2084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51 w 750"/>
                  <a:gd name="T89" fmla="*/ 664 h 888"/>
                  <a:gd name="T90" fmla="*/ 135 w 750"/>
                  <a:gd name="T91" fmla="*/ 688 h 888"/>
                  <a:gd name="T92" fmla="*/ 152 w 750"/>
                  <a:gd name="T93" fmla="*/ 736 h 888"/>
                  <a:gd name="T94" fmla="*/ 127 w 750"/>
                  <a:gd name="T95" fmla="*/ 864 h 888"/>
                  <a:gd name="T96" fmla="*/ 144 w 750"/>
                  <a:gd name="T97" fmla="*/ 872 h 8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3423" y="2080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26 w 750"/>
                  <a:gd name="T89" fmla="*/ 632 h 888"/>
                  <a:gd name="T90" fmla="*/ 76 w 750"/>
                  <a:gd name="T91" fmla="*/ 672 h 888"/>
                  <a:gd name="T92" fmla="*/ 186 w 750"/>
                  <a:gd name="T93" fmla="*/ 704 h 888"/>
                  <a:gd name="T94" fmla="*/ 144 w 750"/>
                  <a:gd name="T95" fmla="*/ 776 h 888"/>
                  <a:gd name="T96" fmla="*/ 118 w 750"/>
                  <a:gd name="T97" fmla="*/ 864 h 888"/>
                  <a:gd name="T98" fmla="*/ 194 w 750"/>
                  <a:gd name="T99" fmla="*/ 864 h 8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3946" y="2512"/>
                <a:ext cx="581" cy="312"/>
              </a:xfrm>
              <a:custGeom>
                <a:avLst/>
                <a:gdLst>
                  <a:gd name="T0" fmla="*/ 497 w 581"/>
                  <a:gd name="T1" fmla="*/ 248 h 312"/>
                  <a:gd name="T2" fmla="*/ 531 w 581"/>
                  <a:gd name="T3" fmla="*/ 200 h 312"/>
                  <a:gd name="T4" fmla="*/ 556 w 581"/>
                  <a:gd name="T5" fmla="*/ 176 h 312"/>
                  <a:gd name="T6" fmla="*/ 581 w 581"/>
                  <a:gd name="T7" fmla="*/ 152 h 312"/>
                  <a:gd name="T8" fmla="*/ 564 w 581"/>
                  <a:gd name="T9" fmla="*/ 120 h 312"/>
                  <a:gd name="T10" fmla="*/ 522 w 581"/>
                  <a:gd name="T11" fmla="*/ 112 h 312"/>
                  <a:gd name="T12" fmla="*/ 480 w 581"/>
                  <a:gd name="T13" fmla="*/ 104 h 312"/>
                  <a:gd name="T14" fmla="*/ 463 w 581"/>
                  <a:gd name="T15" fmla="*/ 80 h 312"/>
                  <a:gd name="T16" fmla="*/ 413 w 581"/>
                  <a:gd name="T17" fmla="*/ 64 h 312"/>
                  <a:gd name="T18" fmla="*/ 413 w 581"/>
                  <a:gd name="T19" fmla="*/ 88 h 312"/>
                  <a:gd name="T20" fmla="*/ 387 w 581"/>
                  <a:gd name="T21" fmla="*/ 104 h 312"/>
                  <a:gd name="T22" fmla="*/ 345 w 581"/>
                  <a:gd name="T23" fmla="*/ 72 h 312"/>
                  <a:gd name="T24" fmla="*/ 354 w 581"/>
                  <a:gd name="T25" fmla="*/ 40 h 312"/>
                  <a:gd name="T26" fmla="*/ 312 w 581"/>
                  <a:gd name="T27" fmla="*/ 40 h 312"/>
                  <a:gd name="T28" fmla="*/ 269 w 581"/>
                  <a:gd name="T29" fmla="*/ 24 h 312"/>
                  <a:gd name="T30" fmla="*/ 227 w 581"/>
                  <a:gd name="T31" fmla="*/ 0 h 312"/>
                  <a:gd name="T32" fmla="*/ 227 w 581"/>
                  <a:gd name="T33" fmla="*/ 24 h 312"/>
                  <a:gd name="T34" fmla="*/ 202 w 581"/>
                  <a:gd name="T35" fmla="*/ 8 h 312"/>
                  <a:gd name="T36" fmla="*/ 168 w 581"/>
                  <a:gd name="T37" fmla="*/ 8 h 312"/>
                  <a:gd name="T38" fmla="*/ 160 w 581"/>
                  <a:gd name="T39" fmla="*/ 40 h 312"/>
                  <a:gd name="T40" fmla="*/ 118 w 581"/>
                  <a:gd name="T41" fmla="*/ 56 h 312"/>
                  <a:gd name="T42" fmla="*/ 76 w 581"/>
                  <a:gd name="T43" fmla="*/ 80 h 312"/>
                  <a:gd name="T44" fmla="*/ 34 w 581"/>
                  <a:gd name="T45" fmla="*/ 88 h 312"/>
                  <a:gd name="T46" fmla="*/ 0 w 581"/>
                  <a:gd name="T47" fmla="*/ 112 h 312"/>
                  <a:gd name="T48" fmla="*/ 34 w 581"/>
                  <a:gd name="T49" fmla="*/ 152 h 312"/>
                  <a:gd name="T50" fmla="*/ 25 w 581"/>
                  <a:gd name="T51" fmla="*/ 176 h 312"/>
                  <a:gd name="T52" fmla="*/ 84 w 581"/>
                  <a:gd name="T53" fmla="*/ 224 h 312"/>
                  <a:gd name="T54" fmla="*/ 160 w 581"/>
                  <a:gd name="T55" fmla="*/ 280 h 312"/>
                  <a:gd name="T56" fmla="*/ 152 w 581"/>
                  <a:gd name="T57" fmla="*/ 288 h 312"/>
                  <a:gd name="T58" fmla="*/ 194 w 581"/>
                  <a:gd name="T59" fmla="*/ 312 h 312"/>
                  <a:gd name="T60" fmla="*/ 244 w 581"/>
                  <a:gd name="T61" fmla="*/ 296 h 312"/>
                  <a:gd name="T62" fmla="*/ 269 w 581"/>
                  <a:gd name="T63" fmla="*/ 248 h 312"/>
                  <a:gd name="T64" fmla="*/ 345 w 581"/>
                  <a:gd name="T65" fmla="*/ 272 h 312"/>
                  <a:gd name="T66" fmla="*/ 430 w 581"/>
                  <a:gd name="T67" fmla="*/ 272 h 312"/>
                  <a:gd name="T68" fmla="*/ 430 w 581"/>
                  <a:gd name="T69" fmla="*/ 280 h 312"/>
                  <a:gd name="T70" fmla="*/ 455 w 581"/>
                  <a:gd name="T71" fmla="*/ 248 h 312"/>
                  <a:gd name="T72" fmla="*/ 497 w 581"/>
                  <a:gd name="T73" fmla="*/ 248 h 31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581" h="312">
                    <a:moveTo>
                      <a:pt x="497" y="248"/>
                    </a:moveTo>
                    <a:lnTo>
                      <a:pt x="531" y="200"/>
                    </a:lnTo>
                    <a:lnTo>
                      <a:pt x="556" y="176"/>
                    </a:lnTo>
                    <a:lnTo>
                      <a:pt x="581" y="152"/>
                    </a:lnTo>
                    <a:lnTo>
                      <a:pt x="564" y="120"/>
                    </a:lnTo>
                    <a:lnTo>
                      <a:pt x="522" y="112"/>
                    </a:lnTo>
                    <a:lnTo>
                      <a:pt x="480" y="104"/>
                    </a:lnTo>
                    <a:lnTo>
                      <a:pt x="463" y="80"/>
                    </a:lnTo>
                    <a:lnTo>
                      <a:pt x="413" y="64"/>
                    </a:lnTo>
                    <a:lnTo>
                      <a:pt x="413" y="88"/>
                    </a:lnTo>
                    <a:lnTo>
                      <a:pt x="387" y="104"/>
                    </a:lnTo>
                    <a:lnTo>
                      <a:pt x="345" y="72"/>
                    </a:lnTo>
                    <a:lnTo>
                      <a:pt x="354" y="40"/>
                    </a:lnTo>
                    <a:lnTo>
                      <a:pt x="312" y="40"/>
                    </a:lnTo>
                    <a:lnTo>
                      <a:pt x="269" y="24"/>
                    </a:lnTo>
                    <a:lnTo>
                      <a:pt x="227" y="0"/>
                    </a:lnTo>
                    <a:lnTo>
                      <a:pt x="227" y="24"/>
                    </a:lnTo>
                    <a:lnTo>
                      <a:pt x="202" y="8"/>
                    </a:lnTo>
                    <a:lnTo>
                      <a:pt x="168" y="8"/>
                    </a:lnTo>
                    <a:lnTo>
                      <a:pt x="160" y="40"/>
                    </a:lnTo>
                    <a:lnTo>
                      <a:pt x="118" y="56"/>
                    </a:lnTo>
                    <a:lnTo>
                      <a:pt x="76" y="80"/>
                    </a:lnTo>
                    <a:lnTo>
                      <a:pt x="34" y="88"/>
                    </a:lnTo>
                    <a:lnTo>
                      <a:pt x="0" y="112"/>
                    </a:lnTo>
                    <a:lnTo>
                      <a:pt x="34" y="152"/>
                    </a:lnTo>
                    <a:lnTo>
                      <a:pt x="25" y="176"/>
                    </a:lnTo>
                    <a:lnTo>
                      <a:pt x="84" y="224"/>
                    </a:lnTo>
                    <a:lnTo>
                      <a:pt x="160" y="280"/>
                    </a:lnTo>
                    <a:lnTo>
                      <a:pt x="152" y="288"/>
                    </a:lnTo>
                    <a:lnTo>
                      <a:pt x="194" y="312"/>
                    </a:lnTo>
                    <a:lnTo>
                      <a:pt x="244" y="296"/>
                    </a:lnTo>
                    <a:lnTo>
                      <a:pt x="269" y="248"/>
                    </a:lnTo>
                    <a:lnTo>
                      <a:pt x="345" y="272"/>
                    </a:lnTo>
                    <a:lnTo>
                      <a:pt x="430" y="272"/>
                    </a:lnTo>
                    <a:lnTo>
                      <a:pt x="430" y="280"/>
                    </a:lnTo>
                    <a:lnTo>
                      <a:pt x="455" y="248"/>
                    </a:lnTo>
                    <a:lnTo>
                      <a:pt x="497" y="24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4788" y="2760"/>
                <a:ext cx="26" cy="8"/>
              </a:xfrm>
              <a:custGeom>
                <a:avLst/>
                <a:gdLst>
                  <a:gd name="T0" fmla="*/ 17 w 26"/>
                  <a:gd name="T1" fmla="*/ 8 h 8"/>
                  <a:gd name="T2" fmla="*/ 26 w 26"/>
                  <a:gd name="T3" fmla="*/ 8 h 8"/>
                  <a:gd name="T4" fmla="*/ 0 w 26"/>
                  <a:gd name="T5" fmla="*/ 0 h 8"/>
                  <a:gd name="T6" fmla="*/ 17 w 26"/>
                  <a:gd name="T7" fmla="*/ 8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17" y="8"/>
                    </a:moveTo>
                    <a:lnTo>
                      <a:pt x="26" y="8"/>
                    </a:lnTo>
                    <a:lnTo>
                      <a:pt x="0" y="0"/>
                    </a:lnTo>
                    <a:lnTo>
                      <a:pt x="17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4814" y="2768"/>
                <a:ext cx="17" cy="1"/>
              </a:xfrm>
              <a:custGeom>
                <a:avLst/>
                <a:gdLst>
                  <a:gd name="T0" fmla="*/ 17 w 17"/>
                  <a:gd name="T1" fmla="*/ 0 h 1"/>
                  <a:gd name="T2" fmla="*/ 0 w 17"/>
                  <a:gd name="T3" fmla="*/ 0 h 1"/>
                  <a:gd name="T4" fmla="*/ 17 w 17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2" name="Line 59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3" name="Line 60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w 8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12 w 480"/>
                  <a:gd name="T61" fmla="*/ 104 h 232"/>
                  <a:gd name="T62" fmla="*/ 438 w 480"/>
                  <a:gd name="T63" fmla="*/ 112 h 232"/>
                  <a:gd name="T64" fmla="*/ 455 w 480"/>
                  <a:gd name="T65" fmla="*/ 112 h 232"/>
                  <a:gd name="T66" fmla="*/ 463 w 480"/>
                  <a:gd name="T67" fmla="*/ 64 h 232"/>
                  <a:gd name="T68" fmla="*/ 480 w 480"/>
                  <a:gd name="T69" fmla="*/ 16 h 232"/>
                  <a:gd name="T70" fmla="*/ 421 w 480"/>
                  <a:gd name="T71" fmla="*/ 8 h 23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04 w 480"/>
                  <a:gd name="T61" fmla="*/ 104 h 232"/>
                  <a:gd name="T62" fmla="*/ 412 w 480"/>
                  <a:gd name="T63" fmla="*/ 104 h 232"/>
                  <a:gd name="T64" fmla="*/ 438 w 480"/>
                  <a:gd name="T65" fmla="*/ 112 h 232"/>
                  <a:gd name="T66" fmla="*/ 455 w 480"/>
                  <a:gd name="T67" fmla="*/ 112 h 232"/>
                  <a:gd name="T68" fmla="*/ 463 w 480"/>
                  <a:gd name="T69" fmla="*/ 64 h 232"/>
                  <a:gd name="T70" fmla="*/ 480 w 480"/>
                  <a:gd name="T71" fmla="*/ 16 h 232"/>
                  <a:gd name="T72" fmla="*/ 421 w 480"/>
                  <a:gd name="T73" fmla="*/ 8 h 23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01 w 210"/>
                  <a:gd name="T19" fmla="*/ 32 h 352"/>
                  <a:gd name="T20" fmla="*/ 84 w 210"/>
                  <a:gd name="T21" fmla="*/ 16 h 352"/>
                  <a:gd name="T22" fmla="*/ 59 w 210"/>
                  <a:gd name="T23" fmla="*/ 16 h 352"/>
                  <a:gd name="T24" fmla="*/ 25 w 210"/>
                  <a:gd name="T25" fmla="*/ 0 h 352"/>
                  <a:gd name="T26" fmla="*/ 0 w 210"/>
                  <a:gd name="T27" fmla="*/ 72 h 352"/>
                  <a:gd name="T28" fmla="*/ 0 w 210"/>
                  <a:gd name="T29" fmla="*/ 80 h 352"/>
                  <a:gd name="T30" fmla="*/ 17 w 210"/>
                  <a:gd name="T31" fmla="*/ 88 h 352"/>
                  <a:gd name="T32" fmla="*/ 33 w 210"/>
                  <a:gd name="T33" fmla="*/ 104 h 352"/>
                  <a:gd name="T34" fmla="*/ 33 w 210"/>
                  <a:gd name="T35" fmla="*/ 120 h 352"/>
                  <a:gd name="T36" fmla="*/ 33 w 210"/>
                  <a:gd name="T37" fmla="*/ 160 h 352"/>
                  <a:gd name="T38" fmla="*/ 42 w 210"/>
                  <a:gd name="T39" fmla="*/ 248 h 352"/>
                  <a:gd name="T40" fmla="*/ 67 w 210"/>
                  <a:gd name="T41" fmla="*/ 288 h 352"/>
                  <a:gd name="T42" fmla="*/ 109 w 210"/>
                  <a:gd name="T43" fmla="*/ 320 h 352"/>
                  <a:gd name="T44" fmla="*/ 135 w 210"/>
                  <a:gd name="T45" fmla="*/ 352 h 352"/>
                  <a:gd name="T46" fmla="*/ 151 w 210"/>
                  <a:gd name="T47" fmla="*/ 344 h 352"/>
                  <a:gd name="T48" fmla="*/ 151 w 210"/>
                  <a:gd name="T49" fmla="*/ 304 h 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35 w 210"/>
                  <a:gd name="T19" fmla="*/ 72 h 352"/>
                  <a:gd name="T20" fmla="*/ 101 w 210"/>
                  <a:gd name="T21" fmla="*/ 32 h 352"/>
                  <a:gd name="T22" fmla="*/ 84 w 210"/>
                  <a:gd name="T23" fmla="*/ 16 h 352"/>
                  <a:gd name="T24" fmla="*/ 59 w 210"/>
                  <a:gd name="T25" fmla="*/ 16 h 352"/>
                  <a:gd name="T26" fmla="*/ 25 w 210"/>
                  <a:gd name="T27" fmla="*/ 0 h 352"/>
                  <a:gd name="T28" fmla="*/ 0 w 210"/>
                  <a:gd name="T29" fmla="*/ 72 h 352"/>
                  <a:gd name="T30" fmla="*/ 0 w 210"/>
                  <a:gd name="T31" fmla="*/ 80 h 352"/>
                  <a:gd name="T32" fmla="*/ 17 w 210"/>
                  <a:gd name="T33" fmla="*/ 88 h 352"/>
                  <a:gd name="T34" fmla="*/ 33 w 210"/>
                  <a:gd name="T35" fmla="*/ 104 h 352"/>
                  <a:gd name="T36" fmla="*/ 33 w 210"/>
                  <a:gd name="T37" fmla="*/ 120 h 352"/>
                  <a:gd name="T38" fmla="*/ 33 w 210"/>
                  <a:gd name="T39" fmla="*/ 160 h 352"/>
                  <a:gd name="T40" fmla="*/ 42 w 210"/>
                  <a:gd name="T41" fmla="*/ 248 h 352"/>
                  <a:gd name="T42" fmla="*/ 67 w 210"/>
                  <a:gd name="T43" fmla="*/ 288 h 352"/>
                  <a:gd name="T44" fmla="*/ 109 w 210"/>
                  <a:gd name="T45" fmla="*/ 320 h 352"/>
                  <a:gd name="T46" fmla="*/ 135 w 210"/>
                  <a:gd name="T47" fmla="*/ 352 h 352"/>
                  <a:gd name="T48" fmla="*/ 151 w 210"/>
                  <a:gd name="T49" fmla="*/ 344 h 352"/>
                  <a:gd name="T50" fmla="*/ 151 w 210"/>
                  <a:gd name="T51" fmla="*/ 304 h 3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34 w 244"/>
                  <a:gd name="T7" fmla="*/ 0 h 192"/>
                  <a:gd name="T8" fmla="*/ 75 w 244"/>
                  <a:gd name="T9" fmla="*/ 24 h 192"/>
                  <a:gd name="T10" fmla="*/ 50 w 244"/>
                  <a:gd name="T11" fmla="*/ 32 h 192"/>
                  <a:gd name="T12" fmla="*/ 25 w 244"/>
                  <a:gd name="T13" fmla="*/ 40 h 192"/>
                  <a:gd name="T14" fmla="*/ 16 w 244"/>
                  <a:gd name="T15" fmla="*/ 72 h 192"/>
                  <a:gd name="T16" fmla="*/ 0 w 244"/>
                  <a:gd name="T17" fmla="*/ 64 h 192"/>
                  <a:gd name="T18" fmla="*/ 0 w 244"/>
                  <a:gd name="T19" fmla="*/ 88 h 192"/>
                  <a:gd name="T20" fmla="*/ 8 w 244"/>
                  <a:gd name="T21" fmla="*/ 144 h 192"/>
                  <a:gd name="T22" fmla="*/ 33 w 244"/>
                  <a:gd name="T23" fmla="*/ 176 h 192"/>
                  <a:gd name="T24" fmla="*/ 59 w 244"/>
                  <a:gd name="T25" fmla="*/ 184 h 192"/>
                  <a:gd name="T26" fmla="*/ 67 w 244"/>
                  <a:gd name="T27" fmla="*/ 192 h 192"/>
                  <a:gd name="T28" fmla="*/ 75 w 244"/>
                  <a:gd name="T29" fmla="*/ 192 h 192"/>
                  <a:gd name="T30" fmla="*/ 109 w 244"/>
                  <a:gd name="T31" fmla="*/ 176 h 192"/>
                  <a:gd name="T32" fmla="*/ 134 w 244"/>
                  <a:gd name="T33" fmla="*/ 176 h 192"/>
                  <a:gd name="T34" fmla="*/ 168 w 244"/>
                  <a:gd name="T35" fmla="*/ 136 h 192"/>
                  <a:gd name="T36" fmla="*/ 236 w 244"/>
                  <a:gd name="T37" fmla="*/ 128 h 192"/>
                  <a:gd name="T38" fmla="*/ 244 w 244"/>
                  <a:gd name="T39" fmla="*/ 104 h 192"/>
                  <a:gd name="T40" fmla="*/ 244 w 244"/>
                  <a:gd name="T41" fmla="*/ 64 h 192"/>
                  <a:gd name="T42" fmla="*/ 227 w 244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55 w 590"/>
                  <a:gd name="T107" fmla="*/ 280 h 408"/>
                  <a:gd name="T108" fmla="*/ 455 w 590"/>
                  <a:gd name="T109" fmla="*/ 256 h 40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77 w 244"/>
                  <a:gd name="T7" fmla="*/ 0 h 192"/>
                  <a:gd name="T8" fmla="*/ 134 w 244"/>
                  <a:gd name="T9" fmla="*/ 0 h 192"/>
                  <a:gd name="T10" fmla="*/ 75 w 244"/>
                  <a:gd name="T11" fmla="*/ 24 h 192"/>
                  <a:gd name="T12" fmla="*/ 50 w 244"/>
                  <a:gd name="T13" fmla="*/ 32 h 192"/>
                  <a:gd name="T14" fmla="*/ 25 w 244"/>
                  <a:gd name="T15" fmla="*/ 40 h 192"/>
                  <a:gd name="T16" fmla="*/ 16 w 244"/>
                  <a:gd name="T17" fmla="*/ 72 h 192"/>
                  <a:gd name="T18" fmla="*/ 0 w 244"/>
                  <a:gd name="T19" fmla="*/ 64 h 192"/>
                  <a:gd name="T20" fmla="*/ 0 w 244"/>
                  <a:gd name="T21" fmla="*/ 88 h 192"/>
                  <a:gd name="T22" fmla="*/ 8 w 244"/>
                  <a:gd name="T23" fmla="*/ 144 h 192"/>
                  <a:gd name="T24" fmla="*/ 33 w 244"/>
                  <a:gd name="T25" fmla="*/ 176 h 192"/>
                  <a:gd name="T26" fmla="*/ 59 w 244"/>
                  <a:gd name="T27" fmla="*/ 184 h 192"/>
                  <a:gd name="T28" fmla="*/ 67 w 244"/>
                  <a:gd name="T29" fmla="*/ 192 h 192"/>
                  <a:gd name="T30" fmla="*/ 75 w 244"/>
                  <a:gd name="T31" fmla="*/ 192 h 192"/>
                  <a:gd name="T32" fmla="*/ 109 w 244"/>
                  <a:gd name="T33" fmla="*/ 176 h 192"/>
                  <a:gd name="T34" fmla="*/ 134 w 244"/>
                  <a:gd name="T35" fmla="*/ 176 h 192"/>
                  <a:gd name="T36" fmla="*/ 168 w 244"/>
                  <a:gd name="T37" fmla="*/ 136 h 192"/>
                  <a:gd name="T38" fmla="*/ 236 w 244"/>
                  <a:gd name="T39" fmla="*/ 128 h 192"/>
                  <a:gd name="T40" fmla="*/ 244 w 244"/>
                  <a:gd name="T41" fmla="*/ 104 h 192"/>
                  <a:gd name="T42" fmla="*/ 244 w 244"/>
                  <a:gd name="T43" fmla="*/ 64 h 192"/>
                  <a:gd name="T44" fmla="*/ 227 w 244"/>
                  <a:gd name="T45" fmla="*/ 32 h 19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47 w 590"/>
                  <a:gd name="T107" fmla="*/ 296 h 408"/>
                  <a:gd name="T108" fmla="*/ 455 w 590"/>
                  <a:gd name="T109" fmla="*/ 280 h 408"/>
                  <a:gd name="T110" fmla="*/ 455 w 590"/>
                  <a:gd name="T111" fmla="*/ 256 h 40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5404" y="3416"/>
                <a:ext cx="364" cy="616"/>
              </a:xfrm>
              <a:custGeom>
                <a:avLst/>
                <a:gdLst>
                  <a:gd name="T0" fmla="*/ 219 w 364"/>
                  <a:gd name="T1" fmla="*/ 40 h 616"/>
                  <a:gd name="T2" fmla="*/ 151 w 364"/>
                  <a:gd name="T3" fmla="*/ 0 h 616"/>
                  <a:gd name="T4" fmla="*/ 75 w 364"/>
                  <a:gd name="T5" fmla="*/ 0 h 616"/>
                  <a:gd name="T6" fmla="*/ 16 w 364"/>
                  <a:gd name="T7" fmla="*/ 24 h 616"/>
                  <a:gd name="T8" fmla="*/ 8 w 364"/>
                  <a:gd name="T9" fmla="*/ 64 h 616"/>
                  <a:gd name="T10" fmla="*/ 16 w 364"/>
                  <a:gd name="T11" fmla="*/ 136 h 616"/>
                  <a:gd name="T12" fmla="*/ 0 w 364"/>
                  <a:gd name="T13" fmla="*/ 192 h 616"/>
                  <a:gd name="T14" fmla="*/ 67 w 364"/>
                  <a:gd name="T15" fmla="*/ 184 h 616"/>
                  <a:gd name="T16" fmla="*/ 33 w 364"/>
                  <a:gd name="T17" fmla="*/ 256 h 616"/>
                  <a:gd name="T18" fmla="*/ 118 w 364"/>
                  <a:gd name="T19" fmla="*/ 312 h 616"/>
                  <a:gd name="T20" fmla="*/ 160 w 364"/>
                  <a:gd name="T21" fmla="*/ 384 h 616"/>
                  <a:gd name="T22" fmla="*/ 168 w 364"/>
                  <a:gd name="T23" fmla="*/ 432 h 616"/>
                  <a:gd name="T24" fmla="*/ 101 w 364"/>
                  <a:gd name="T25" fmla="*/ 440 h 616"/>
                  <a:gd name="T26" fmla="*/ 126 w 364"/>
                  <a:gd name="T27" fmla="*/ 496 h 616"/>
                  <a:gd name="T28" fmla="*/ 168 w 364"/>
                  <a:gd name="T29" fmla="*/ 480 h 616"/>
                  <a:gd name="T30" fmla="*/ 219 w 364"/>
                  <a:gd name="T31" fmla="*/ 504 h 616"/>
                  <a:gd name="T32" fmla="*/ 235 w 364"/>
                  <a:gd name="T33" fmla="*/ 560 h 616"/>
                  <a:gd name="T34" fmla="*/ 244 w 364"/>
                  <a:gd name="T35" fmla="*/ 592 h 616"/>
                  <a:gd name="T36" fmla="*/ 261 w 364"/>
                  <a:gd name="T37" fmla="*/ 600 h 616"/>
                  <a:gd name="T38" fmla="*/ 337 w 364"/>
                  <a:gd name="T39" fmla="*/ 616 h 616"/>
                  <a:gd name="T40" fmla="*/ 360 w 364"/>
                  <a:gd name="T41" fmla="*/ 578 h 616"/>
                  <a:gd name="T42" fmla="*/ 303 w 364"/>
                  <a:gd name="T43" fmla="*/ 56 h 616"/>
                  <a:gd name="T44" fmla="*/ 320 w 364"/>
                  <a:gd name="T45" fmla="*/ 152 h 616"/>
                  <a:gd name="T46" fmla="*/ 244 w 364"/>
                  <a:gd name="T47" fmla="*/ 168 h 616"/>
                  <a:gd name="T48" fmla="*/ 151 w 364"/>
                  <a:gd name="T49" fmla="*/ 200 h 616"/>
                  <a:gd name="T50" fmla="*/ 92 w 364"/>
                  <a:gd name="T51" fmla="*/ 208 h 616"/>
                  <a:gd name="T52" fmla="*/ 42 w 364"/>
                  <a:gd name="T53" fmla="*/ 264 h 616"/>
                  <a:gd name="T54" fmla="*/ 59 w 364"/>
                  <a:gd name="T55" fmla="*/ 232 h 616"/>
                  <a:gd name="T56" fmla="*/ 126 w 364"/>
                  <a:gd name="T57" fmla="*/ 168 h 616"/>
                  <a:gd name="T58" fmla="*/ 185 w 364"/>
                  <a:gd name="T59" fmla="*/ 104 h 616"/>
                  <a:gd name="T60" fmla="*/ 286 w 364"/>
                  <a:gd name="T61" fmla="*/ 80 h 616"/>
                  <a:gd name="T62" fmla="*/ 303 w 364"/>
                  <a:gd name="T63" fmla="*/ 96 h 616"/>
                  <a:gd name="T64" fmla="*/ 328 w 364"/>
                  <a:gd name="T65" fmla="*/ 112 h 616"/>
                  <a:gd name="T66" fmla="*/ 303 w 364"/>
                  <a:gd name="T67" fmla="*/ 5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64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4" y="602"/>
                    </a:lnTo>
                    <a:lnTo>
                      <a:pt x="360" y="578"/>
                    </a:lnTo>
                    <a:lnTo>
                      <a:pt x="354" y="56"/>
                    </a:lnTo>
                    <a:lnTo>
                      <a:pt x="303" y="56"/>
                    </a:lnTo>
                    <a:lnTo>
                      <a:pt x="286" y="136"/>
                    </a:lnTo>
                    <a:lnTo>
                      <a:pt x="320" y="152"/>
                    </a:lnTo>
                    <a:lnTo>
                      <a:pt x="286" y="168"/>
                    </a:lnTo>
                    <a:lnTo>
                      <a:pt x="244" y="168"/>
                    </a:lnTo>
                    <a:lnTo>
                      <a:pt x="176" y="200"/>
                    </a:lnTo>
                    <a:lnTo>
                      <a:pt x="151" y="200"/>
                    </a:lnTo>
                    <a:lnTo>
                      <a:pt x="134" y="200"/>
                    </a:lnTo>
                    <a:lnTo>
                      <a:pt x="92" y="208"/>
                    </a:lnTo>
                    <a:lnTo>
                      <a:pt x="67" y="232"/>
                    </a:lnTo>
                    <a:lnTo>
                      <a:pt x="42" y="264"/>
                    </a:lnTo>
                    <a:lnTo>
                      <a:pt x="42" y="248"/>
                    </a:lnTo>
                    <a:lnTo>
                      <a:pt x="59" y="232"/>
                    </a:lnTo>
                    <a:lnTo>
                      <a:pt x="84" y="200"/>
                    </a:lnTo>
                    <a:lnTo>
                      <a:pt x="126" y="168"/>
                    </a:lnTo>
                    <a:lnTo>
                      <a:pt x="134" y="120"/>
                    </a:lnTo>
                    <a:lnTo>
                      <a:pt x="185" y="104"/>
                    </a:lnTo>
                    <a:lnTo>
                      <a:pt x="235" y="96"/>
                    </a:lnTo>
                    <a:lnTo>
                      <a:pt x="286" y="80"/>
                    </a:lnTo>
                    <a:lnTo>
                      <a:pt x="294" y="80"/>
                    </a:lnTo>
                    <a:lnTo>
                      <a:pt x="303" y="96"/>
                    </a:lnTo>
                    <a:lnTo>
                      <a:pt x="345" y="104"/>
                    </a:lnTo>
                    <a:lnTo>
                      <a:pt x="328" y="112"/>
                    </a:lnTo>
                    <a:lnTo>
                      <a:pt x="286" y="136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5404" y="3416"/>
                <a:ext cx="362" cy="616"/>
              </a:xfrm>
              <a:custGeom>
                <a:avLst/>
                <a:gdLst>
                  <a:gd name="T0" fmla="*/ 303 w 362"/>
                  <a:gd name="T1" fmla="*/ 56 h 616"/>
                  <a:gd name="T2" fmla="*/ 219 w 362"/>
                  <a:gd name="T3" fmla="*/ 40 h 616"/>
                  <a:gd name="T4" fmla="*/ 185 w 362"/>
                  <a:gd name="T5" fmla="*/ 24 h 616"/>
                  <a:gd name="T6" fmla="*/ 151 w 362"/>
                  <a:gd name="T7" fmla="*/ 0 h 616"/>
                  <a:gd name="T8" fmla="*/ 126 w 362"/>
                  <a:gd name="T9" fmla="*/ 8 h 616"/>
                  <a:gd name="T10" fmla="*/ 75 w 362"/>
                  <a:gd name="T11" fmla="*/ 0 h 616"/>
                  <a:gd name="T12" fmla="*/ 50 w 362"/>
                  <a:gd name="T13" fmla="*/ 16 h 616"/>
                  <a:gd name="T14" fmla="*/ 16 w 362"/>
                  <a:gd name="T15" fmla="*/ 24 h 616"/>
                  <a:gd name="T16" fmla="*/ 16 w 362"/>
                  <a:gd name="T17" fmla="*/ 48 h 616"/>
                  <a:gd name="T18" fmla="*/ 8 w 362"/>
                  <a:gd name="T19" fmla="*/ 64 h 616"/>
                  <a:gd name="T20" fmla="*/ 33 w 362"/>
                  <a:gd name="T21" fmla="*/ 88 h 616"/>
                  <a:gd name="T22" fmla="*/ 16 w 362"/>
                  <a:gd name="T23" fmla="*/ 136 h 616"/>
                  <a:gd name="T24" fmla="*/ 25 w 362"/>
                  <a:gd name="T25" fmla="*/ 160 h 616"/>
                  <a:gd name="T26" fmla="*/ 0 w 362"/>
                  <a:gd name="T27" fmla="*/ 192 h 616"/>
                  <a:gd name="T28" fmla="*/ 0 w 362"/>
                  <a:gd name="T29" fmla="*/ 200 h 616"/>
                  <a:gd name="T30" fmla="*/ 67 w 362"/>
                  <a:gd name="T31" fmla="*/ 184 h 616"/>
                  <a:gd name="T32" fmla="*/ 42 w 362"/>
                  <a:gd name="T33" fmla="*/ 216 h 616"/>
                  <a:gd name="T34" fmla="*/ 33 w 362"/>
                  <a:gd name="T35" fmla="*/ 256 h 616"/>
                  <a:gd name="T36" fmla="*/ 50 w 362"/>
                  <a:gd name="T37" fmla="*/ 328 h 616"/>
                  <a:gd name="T38" fmla="*/ 118 w 362"/>
                  <a:gd name="T39" fmla="*/ 312 h 616"/>
                  <a:gd name="T40" fmla="*/ 118 w 362"/>
                  <a:gd name="T41" fmla="*/ 352 h 616"/>
                  <a:gd name="T42" fmla="*/ 160 w 362"/>
                  <a:gd name="T43" fmla="*/ 384 h 616"/>
                  <a:gd name="T44" fmla="*/ 151 w 362"/>
                  <a:gd name="T45" fmla="*/ 408 h 616"/>
                  <a:gd name="T46" fmla="*/ 168 w 362"/>
                  <a:gd name="T47" fmla="*/ 432 h 616"/>
                  <a:gd name="T48" fmla="*/ 134 w 362"/>
                  <a:gd name="T49" fmla="*/ 448 h 616"/>
                  <a:gd name="T50" fmla="*/ 101 w 362"/>
                  <a:gd name="T51" fmla="*/ 440 h 616"/>
                  <a:gd name="T52" fmla="*/ 101 w 362"/>
                  <a:gd name="T53" fmla="*/ 472 h 616"/>
                  <a:gd name="T54" fmla="*/ 126 w 362"/>
                  <a:gd name="T55" fmla="*/ 496 h 616"/>
                  <a:gd name="T56" fmla="*/ 151 w 362"/>
                  <a:gd name="T57" fmla="*/ 480 h 616"/>
                  <a:gd name="T58" fmla="*/ 168 w 362"/>
                  <a:gd name="T59" fmla="*/ 480 h 616"/>
                  <a:gd name="T60" fmla="*/ 185 w 362"/>
                  <a:gd name="T61" fmla="*/ 488 h 616"/>
                  <a:gd name="T62" fmla="*/ 219 w 362"/>
                  <a:gd name="T63" fmla="*/ 504 h 616"/>
                  <a:gd name="T64" fmla="*/ 227 w 362"/>
                  <a:gd name="T65" fmla="*/ 528 h 616"/>
                  <a:gd name="T66" fmla="*/ 235 w 362"/>
                  <a:gd name="T67" fmla="*/ 560 h 616"/>
                  <a:gd name="T68" fmla="*/ 269 w 362"/>
                  <a:gd name="T69" fmla="*/ 576 h 616"/>
                  <a:gd name="T70" fmla="*/ 244 w 362"/>
                  <a:gd name="T71" fmla="*/ 592 h 616"/>
                  <a:gd name="T72" fmla="*/ 244 w 362"/>
                  <a:gd name="T73" fmla="*/ 600 h 616"/>
                  <a:gd name="T74" fmla="*/ 261 w 362"/>
                  <a:gd name="T75" fmla="*/ 600 h 616"/>
                  <a:gd name="T76" fmla="*/ 345 w 362"/>
                  <a:gd name="T77" fmla="*/ 584 h 616"/>
                  <a:gd name="T78" fmla="*/ 337 w 362"/>
                  <a:gd name="T79" fmla="*/ 616 h 616"/>
                  <a:gd name="T80" fmla="*/ 362 w 362"/>
                  <a:gd name="T81" fmla="*/ 600 h 616"/>
                  <a:gd name="T82" fmla="*/ 354 w 362"/>
                  <a:gd name="T83" fmla="*/ 50 h 616"/>
                  <a:gd name="T84" fmla="*/ 303 w 362"/>
                  <a:gd name="T85" fmla="*/ 56 h 616"/>
                  <a:gd name="T86" fmla="*/ 303 w 362"/>
                  <a:gd name="T87" fmla="*/ 56 h 6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362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2" y="600"/>
                    </a:lnTo>
                    <a:lnTo>
                      <a:pt x="354" y="50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5446" y="3496"/>
                <a:ext cx="308" cy="184"/>
              </a:xfrm>
              <a:custGeom>
                <a:avLst/>
                <a:gdLst>
                  <a:gd name="T0" fmla="*/ 244 w 308"/>
                  <a:gd name="T1" fmla="*/ 56 h 184"/>
                  <a:gd name="T2" fmla="*/ 278 w 308"/>
                  <a:gd name="T3" fmla="*/ 72 h 184"/>
                  <a:gd name="T4" fmla="*/ 244 w 308"/>
                  <a:gd name="T5" fmla="*/ 88 h 184"/>
                  <a:gd name="T6" fmla="*/ 202 w 308"/>
                  <a:gd name="T7" fmla="*/ 88 h 184"/>
                  <a:gd name="T8" fmla="*/ 134 w 308"/>
                  <a:gd name="T9" fmla="*/ 120 h 184"/>
                  <a:gd name="T10" fmla="*/ 109 w 308"/>
                  <a:gd name="T11" fmla="*/ 120 h 184"/>
                  <a:gd name="T12" fmla="*/ 92 w 308"/>
                  <a:gd name="T13" fmla="*/ 120 h 184"/>
                  <a:gd name="T14" fmla="*/ 50 w 308"/>
                  <a:gd name="T15" fmla="*/ 128 h 184"/>
                  <a:gd name="T16" fmla="*/ 25 w 308"/>
                  <a:gd name="T17" fmla="*/ 152 h 184"/>
                  <a:gd name="T18" fmla="*/ 0 w 308"/>
                  <a:gd name="T19" fmla="*/ 184 h 184"/>
                  <a:gd name="T20" fmla="*/ 0 w 308"/>
                  <a:gd name="T21" fmla="*/ 168 h 184"/>
                  <a:gd name="T22" fmla="*/ 17 w 308"/>
                  <a:gd name="T23" fmla="*/ 152 h 184"/>
                  <a:gd name="T24" fmla="*/ 42 w 308"/>
                  <a:gd name="T25" fmla="*/ 120 h 184"/>
                  <a:gd name="T26" fmla="*/ 84 w 308"/>
                  <a:gd name="T27" fmla="*/ 88 h 184"/>
                  <a:gd name="T28" fmla="*/ 92 w 308"/>
                  <a:gd name="T29" fmla="*/ 40 h 184"/>
                  <a:gd name="T30" fmla="*/ 143 w 308"/>
                  <a:gd name="T31" fmla="*/ 24 h 184"/>
                  <a:gd name="T32" fmla="*/ 193 w 308"/>
                  <a:gd name="T33" fmla="*/ 16 h 184"/>
                  <a:gd name="T34" fmla="*/ 244 w 308"/>
                  <a:gd name="T35" fmla="*/ 0 h 184"/>
                  <a:gd name="T36" fmla="*/ 252 w 308"/>
                  <a:gd name="T37" fmla="*/ 0 h 184"/>
                  <a:gd name="T38" fmla="*/ 261 w 308"/>
                  <a:gd name="T39" fmla="*/ 16 h 184"/>
                  <a:gd name="T40" fmla="*/ 303 w 308"/>
                  <a:gd name="T41" fmla="*/ 24 h 184"/>
                  <a:gd name="T42" fmla="*/ 308 w 308"/>
                  <a:gd name="T43" fmla="*/ 24 h 184"/>
                  <a:gd name="T44" fmla="*/ 286 w 308"/>
                  <a:gd name="T45" fmla="*/ 32 h 184"/>
                  <a:gd name="T46" fmla="*/ 244 w 308"/>
                  <a:gd name="T47" fmla="*/ 56 h 184"/>
                  <a:gd name="T48" fmla="*/ 244 w 308"/>
                  <a:gd name="T49" fmla="*/ 56 h 1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08" h="184">
                    <a:moveTo>
                      <a:pt x="244" y="56"/>
                    </a:moveTo>
                    <a:lnTo>
                      <a:pt x="278" y="72"/>
                    </a:lnTo>
                    <a:lnTo>
                      <a:pt x="244" y="88"/>
                    </a:lnTo>
                    <a:lnTo>
                      <a:pt x="202" y="88"/>
                    </a:lnTo>
                    <a:lnTo>
                      <a:pt x="134" y="120"/>
                    </a:lnTo>
                    <a:lnTo>
                      <a:pt x="109" y="120"/>
                    </a:lnTo>
                    <a:lnTo>
                      <a:pt x="92" y="120"/>
                    </a:lnTo>
                    <a:lnTo>
                      <a:pt x="50" y="128"/>
                    </a:lnTo>
                    <a:lnTo>
                      <a:pt x="25" y="152"/>
                    </a:lnTo>
                    <a:lnTo>
                      <a:pt x="0" y="184"/>
                    </a:lnTo>
                    <a:lnTo>
                      <a:pt x="0" y="168"/>
                    </a:lnTo>
                    <a:lnTo>
                      <a:pt x="17" y="152"/>
                    </a:lnTo>
                    <a:lnTo>
                      <a:pt x="42" y="120"/>
                    </a:lnTo>
                    <a:lnTo>
                      <a:pt x="84" y="88"/>
                    </a:lnTo>
                    <a:lnTo>
                      <a:pt x="92" y="40"/>
                    </a:lnTo>
                    <a:lnTo>
                      <a:pt x="143" y="24"/>
                    </a:lnTo>
                    <a:lnTo>
                      <a:pt x="193" y="16"/>
                    </a:lnTo>
                    <a:lnTo>
                      <a:pt x="244" y="0"/>
                    </a:lnTo>
                    <a:lnTo>
                      <a:pt x="252" y="0"/>
                    </a:lnTo>
                    <a:lnTo>
                      <a:pt x="261" y="16"/>
                    </a:lnTo>
                    <a:lnTo>
                      <a:pt x="303" y="24"/>
                    </a:lnTo>
                    <a:lnTo>
                      <a:pt x="308" y="24"/>
                    </a:lnTo>
                    <a:lnTo>
                      <a:pt x="286" y="32"/>
                    </a:lnTo>
                    <a:lnTo>
                      <a:pt x="244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60 w 893"/>
                  <a:gd name="T35" fmla="*/ 128 h 592"/>
                  <a:gd name="T36" fmla="*/ 135 w 893"/>
                  <a:gd name="T37" fmla="*/ 168 h 592"/>
                  <a:gd name="T38" fmla="*/ 110 w 893"/>
                  <a:gd name="T39" fmla="*/ 224 h 592"/>
                  <a:gd name="T40" fmla="*/ 84 w 893"/>
                  <a:gd name="T41" fmla="*/ 256 h 592"/>
                  <a:gd name="T42" fmla="*/ 76 w 893"/>
                  <a:gd name="T43" fmla="*/ 280 h 592"/>
                  <a:gd name="T44" fmla="*/ 67 w 893"/>
                  <a:gd name="T45" fmla="*/ 320 h 592"/>
                  <a:gd name="T46" fmla="*/ 51 w 893"/>
                  <a:gd name="T47" fmla="*/ 328 h 592"/>
                  <a:gd name="T48" fmla="*/ 25 w 893"/>
                  <a:gd name="T49" fmla="*/ 344 h 592"/>
                  <a:gd name="T50" fmla="*/ 0 w 893"/>
                  <a:gd name="T51" fmla="*/ 352 h 592"/>
                  <a:gd name="T52" fmla="*/ 17 w 893"/>
                  <a:gd name="T53" fmla="*/ 368 h 592"/>
                  <a:gd name="T54" fmla="*/ 51 w 893"/>
                  <a:gd name="T55" fmla="*/ 392 h 592"/>
                  <a:gd name="T56" fmla="*/ 59 w 893"/>
                  <a:gd name="T57" fmla="*/ 416 h 592"/>
                  <a:gd name="T58" fmla="*/ 93 w 893"/>
                  <a:gd name="T59" fmla="*/ 440 h 592"/>
                  <a:gd name="T60" fmla="*/ 135 w 893"/>
                  <a:gd name="T61" fmla="*/ 456 h 592"/>
                  <a:gd name="T62" fmla="*/ 118 w 893"/>
                  <a:gd name="T63" fmla="*/ 488 h 592"/>
                  <a:gd name="T64" fmla="*/ 160 w 893"/>
                  <a:gd name="T65" fmla="*/ 496 h 592"/>
                  <a:gd name="T66" fmla="*/ 202 w 893"/>
                  <a:gd name="T67" fmla="*/ 512 h 592"/>
                  <a:gd name="T68" fmla="*/ 244 w 893"/>
                  <a:gd name="T69" fmla="*/ 488 h 592"/>
                  <a:gd name="T70" fmla="*/ 244 w 893"/>
                  <a:gd name="T71" fmla="*/ 528 h 592"/>
                  <a:gd name="T72" fmla="*/ 261 w 893"/>
                  <a:gd name="T73" fmla="*/ 536 h 592"/>
                  <a:gd name="T74" fmla="*/ 253 w 893"/>
                  <a:gd name="T75" fmla="*/ 544 h 592"/>
                  <a:gd name="T76" fmla="*/ 287 w 893"/>
                  <a:gd name="T77" fmla="*/ 560 h 592"/>
                  <a:gd name="T78" fmla="*/ 287 w 893"/>
                  <a:gd name="T79" fmla="*/ 584 h 592"/>
                  <a:gd name="T80" fmla="*/ 320 w 893"/>
                  <a:gd name="T81" fmla="*/ 592 h 592"/>
                  <a:gd name="T82" fmla="*/ 413 w 893"/>
                  <a:gd name="T83" fmla="*/ 592 h 592"/>
                  <a:gd name="T84" fmla="*/ 438 w 893"/>
                  <a:gd name="T85" fmla="*/ 568 h 592"/>
                  <a:gd name="T86" fmla="*/ 463 w 893"/>
                  <a:gd name="T87" fmla="*/ 568 h 592"/>
                  <a:gd name="T88" fmla="*/ 514 w 893"/>
                  <a:gd name="T89" fmla="*/ 568 h 592"/>
                  <a:gd name="T90" fmla="*/ 565 w 893"/>
                  <a:gd name="T91" fmla="*/ 560 h 592"/>
                  <a:gd name="T92" fmla="*/ 607 w 893"/>
                  <a:gd name="T93" fmla="*/ 504 h 592"/>
                  <a:gd name="T94" fmla="*/ 657 w 893"/>
                  <a:gd name="T95" fmla="*/ 488 h 592"/>
                  <a:gd name="T96" fmla="*/ 699 w 893"/>
                  <a:gd name="T97" fmla="*/ 480 h 592"/>
                  <a:gd name="T98" fmla="*/ 725 w 893"/>
                  <a:gd name="T99" fmla="*/ 488 h 592"/>
                  <a:gd name="T100" fmla="*/ 767 w 893"/>
                  <a:gd name="T101" fmla="*/ 480 h 592"/>
                  <a:gd name="T102" fmla="*/ 775 w 893"/>
                  <a:gd name="T103" fmla="*/ 496 h 592"/>
                  <a:gd name="T104" fmla="*/ 826 w 893"/>
                  <a:gd name="T105" fmla="*/ 496 h 592"/>
                  <a:gd name="T106" fmla="*/ 834 w 893"/>
                  <a:gd name="T107" fmla="*/ 416 h 592"/>
                  <a:gd name="T108" fmla="*/ 851 w 893"/>
                  <a:gd name="T109" fmla="*/ 376 h 592"/>
                  <a:gd name="T110" fmla="*/ 885 w 893"/>
                  <a:gd name="T111" fmla="*/ 336 h 592"/>
                  <a:gd name="T112" fmla="*/ 893 w 893"/>
                  <a:gd name="T113" fmla="*/ 312 h 592"/>
                  <a:gd name="T114" fmla="*/ 876 w 893"/>
                  <a:gd name="T115" fmla="*/ 288 h 592"/>
                  <a:gd name="T116" fmla="*/ 834 w 893"/>
                  <a:gd name="T117" fmla="*/ 288 h 592"/>
                  <a:gd name="T118" fmla="*/ 784 w 893"/>
                  <a:gd name="T119" fmla="*/ 312 h 59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85 w 893"/>
                  <a:gd name="T35" fmla="*/ 104 h 592"/>
                  <a:gd name="T36" fmla="*/ 160 w 893"/>
                  <a:gd name="T37" fmla="*/ 128 h 592"/>
                  <a:gd name="T38" fmla="*/ 135 w 893"/>
                  <a:gd name="T39" fmla="*/ 168 h 592"/>
                  <a:gd name="T40" fmla="*/ 110 w 893"/>
                  <a:gd name="T41" fmla="*/ 224 h 592"/>
                  <a:gd name="T42" fmla="*/ 84 w 893"/>
                  <a:gd name="T43" fmla="*/ 256 h 592"/>
                  <a:gd name="T44" fmla="*/ 76 w 893"/>
                  <a:gd name="T45" fmla="*/ 280 h 592"/>
                  <a:gd name="T46" fmla="*/ 67 w 893"/>
                  <a:gd name="T47" fmla="*/ 320 h 592"/>
                  <a:gd name="T48" fmla="*/ 51 w 893"/>
                  <a:gd name="T49" fmla="*/ 328 h 592"/>
                  <a:gd name="T50" fmla="*/ 25 w 893"/>
                  <a:gd name="T51" fmla="*/ 344 h 592"/>
                  <a:gd name="T52" fmla="*/ 0 w 893"/>
                  <a:gd name="T53" fmla="*/ 352 h 592"/>
                  <a:gd name="T54" fmla="*/ 17 w 893"/>
                  <a:gd name="T55" fmla="*/ 368 h 592"/>
                  <a:gd name="T56" fmla="*/ 51 w 893"/>
                  <a:gd name="T57" fmla="*/ 392 h 592"/>
                  <a:gd name="T58" fmla="*/ 59 w 893"/>
                  <a:gd name="T59" fmla="*/ 416 h 592"/>
                  <a:gd name="T60" fmla="*/ 93 w 893"/>
                  <a:gd name="T61" fmla="*/ 440 h 592"/>
                  <a:gd name="T62" fmla="*/ 135 w 893"/>
                  <a:gd name="T63" fmla="*/ 456 h 592"/>
                  <a:gd name="T64" fmla="*/ 118 w 893"/>
                  <a:gd name="T65" fmla="*/ 488 h 592"/>
                  <a:gd name="T66" fmla="*/ 160 w 893"/>
                  <a:gd name="T67" fmla="*/ 496 h 592"/>
                  <a:gd name="T68" fmla="*/ 202 w 893"/>
                  <a:gd name="T69" fmla="*/ 512 h 592"/>
                  <a:gd name="T70" fmla="*/ 244 w 893"/>
                  <a:gd name="T71" fmla="*/ 488 h 592"/>
                  <a:gd name="T72" fmla="*/ 244 w 893"/>
                  <a:gd name="T73" fmla="*/ 528 h 592"/>
                  <a:gd name="T74" fmla="*/ 261 w 893"/>
                  <a:gd name="T75" fmla="*/ 536 h 592"/>
                  <a:gd name="T76" fmla="*/ 253 w 893"/>
                  <a:gd name="T77" fmla="*/ 544 h 592"/>
                  <a:gd name="T78" fmla="*/ 287 w 893"/>
                  <a:gd name="T79" fmla="*/ 560 h 592"/>
                  <a:gd name="T80" fmla="*/ 287 w 893"/>
                  <a:gd name="T81" fmla="*/ 584 h 592"/>
                  <a:gd name="T82" fmla="*/ 320 w 893"/>
                  <a:gd name="T83" fmla="*/ 592 h 592"/>
                  <a:gd name="T84" fmla="*/ 413 w 893"/>
                  <a:gd name="T85" fmla="*/ 592 h 592"/>
                  <a:gd name="T86" fmla="*/ 438 w 893"/>
                  <a:gd name="T87" fmla="*/ 568 h 592"/>
                  <a:gd name="T88" fmla="*/ 463 w 893"/>
                  <a:gd name="T89" fmla="*/ 568 h 592"/>
                  <a:gd name="T90" fmla="*/ 514 w 893"/>
                  <a:gd name="T91" fmla="*/ 568 h 592"/>
                  <a:gd name="T92" fmla="*/ 565 w 893"/>
                  <a:gd name="T93" fmla="*/ 560 h 592"/>
                  <a:gd name="T94" fmla="*/ 607 w 893"/>
                  <a:gd name="T95" fmla="*/ 504 h 592"/>
                  <a:gd name="T96" fmla="*/ 657 w 893"/>
                  <a:gd name="T97" fmla="*/ 488 h 592"/>
                  <a:gd name="T98" fmla="*/ 699 w 893"/>
                  <a:gd name="T99" fmla="*/ 480 h 592"/>
                  <a:gd name="T100" fmla="*/ 725 w 893"/>
                  <a:gd name="T101" fmla="*/ 488 h 592"/>
                  <a:gd name="T102" fmla="*/ 767 w 893"/>
                  <a:gd name="T103" fmla="*/ 480 h 592"/>
                  <a:gd name="T104" fmla="*/ 775 w 893"/>
                  <a:gd name="T105" fmla="*/ 496 h 592"/>
                  <a:gd name="T106" fmla="*/ 826 w 893"/>
                  <a:gd name="T107" fmla="*/ 496 h 592"/>
                  <a:gd name="T108" fmla="*/ 834 w 893"/>
                  <a:gd name="T109" fmla="*/ 416 h 592"/>
                  <a:gd name="T110" fmla="*/ 851 w 893"/>
                  <a:gd name="T111" fmla="*/ 376 h 592"/>
                  <a:gd name="T112" fmla="*/ 885 w 893"/>
                  <a:gd name="T113" fmla="*/ 336 h 592"/>
                  <a:gd name="T114" fmla="*/ 893 w 893"/>
                  <a:gd name="T115" fmla="*/ 312 h 592"/>
                  <a:gd name="T116" fmla="*/ 876 w 893"/>
                  <a:gd name="T117" fmla="*/ 288 h 592"/>
                  <a:gd name="T118" fmla="*/ 834 w 893"/>
                  <a:gd name="T119" fmla="*/ 288 h 592"/>
                  <a:gd name="T120" fmla="*/ 784 w 893"/>
                  <a:gd name="T121" fmla="*/ 312 h 59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64 w 860"/>
                  <a:gd name="T93" fmla="*/ 640 h 656"/>
                  <a:gd name="T94" fmla="*/ 497 w 860"/>
                  <a:gd name="T95" fmla="*/ 616 h 656"/>
                  <a:gd name="T96" fmla="*/ 523 w 860"/>
                  <a:gd name="T97" fmla="*/ 640 h 656"/>
                  <a:gd name="T98" fmla="*/ 531 w 860"/>
                  <a:gd name="T99" fmla="*/ 656 h 656"/>
                  <a:gd name="T100" fmla="*/ 556 w 860"/>
                  <a:gd name="T101" fmla="*/ 656 h 656"/>
                  <a:gd name="T102" fmla="*/ 581 w 860"/>
                  <a:gd name="T103" fmla="*/ 632 h 656"/>
                  <a:gd name="T104" fmla="*/ 615 w 860"/>
                  <a:gd name="T105" fmla="*/ 632 h 656"/>
                  <a:gd name="T106" fmla="*/ 640 w 860"/>
                  <a:gd name="T107" fmla="*/ 616 h 656"/>
                  <a:gd name="T108" fmla="*/ 683 w 860"/>
                  <a:gd name="T109" fmla="*/ 616 h 656"/>
                  <a:gd name="T110" fmla="*/ 708 w 860"/>
                  <a:gd name="T111" fmla="*/ 624 h 656"/>
                  <a:gd name="T112" fmla="*/ 767 w 860"/>
                  <a:gd name="T113" fmla="*/ 632 h 656"/>
                  <a:gd name="T114" fmla="*/ 758 w 860"/>
                  <a:gd name="T115" fmla="*/ 640 h 656"/>
                  <a:gd name="T116" fmla="*/ 792 w 860"/>
                  <a:gd name="T117" fmla="*/ 632 h 656"/>
                  <a:gd name="T118" fmla="*/ 775 w 860"/>
                  <a:gd name="T119" fmla="*/ 560 h 65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4536" y="1976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38 w 860"/>
                  <a:gd name="T93" fmla="*/ 624 h 656"/>
                  <a:gd name="T94" fmla="*/ 464 w 860"/>
                  <a:gd name="T95" fmla="*/ 640 h 656"/>
                  <a:gd name="T96" fmla="*/ 497 w 860"/>
                  <a:gd name="T97" fmla="*/ 616 h 656"/>
                  <a:gd name="T98" fmla="*/ 523 w 860"/>
                  <a:gd name="T99" fmla="*/ 640 h 656"/>
                  <a:gd name="T100" fmla="*/ 531 w 860"/>
                  <a:gd name="T101" fmla="*/ 656 h 656"/>
                  <a:gd name="T102" fmla="*/ 556 w 860"/>
                  <a:gd name="T103" fmla="*/ 656 h 656"/>
                  <a:gd name="T104" fmla="*/ 581 w 860"/>
                  <a:gd name="T105" fmla="*/ 632 h 656"/>
                  <a:gd name="T106" fmla="*/ 615 w 860"/>
                  <a:gd name="T107" fmla="*/ 632 h 656"/>
                  <a:gd name="T108" fmla="*/ 640 w 860"/>
                  <a:gd name="T109" fmla="*/ 616 h 656"/>
                  <a:gd name="T110" fmla="*/ 683 w 860"/>
                  <a:gd name="T111" fmla="*/ 616 h 656"/>
                  <a:gd name="T112" fmla="*/ 708 w 860"/>
                  <a:gd name="T113" fmla="*/ 624 h 656"/>
                  <a:gd name="T114" fmla="*/ 767 w 860"/>
                  <a:gd name="T115" fmla="*/ 632 h 656"/>
                  <a:gd name="T116" fmla="*/ 758 w 860"/>
                  <a:gd name="T117" fmla="*/ 640 h 656"/>
                  <a:gd name="T118" fmla="*/ 792 w 860"/>
                  <a:gd name="T119" fmla="*/ 632 h 656"/>
                  <a:gd name="T120" fmla="*/ 775 w 860"/>
                  <a:gd name="T121" fmla="*/ 560 h 65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4536" y="1968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4578" y="1792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4831" y="2096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4578" y="1784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4831" y="2088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4822" y="1768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110 w 725"/>
                  <a:gd name="T51" fmla="*/ 576 h 600"/>
                  <a:gd name="T52" fmla="*/ 211 w 725"/>
                  <a:gd name="T53" fmla="*/ 544 h 600"/>
                  <a:gd name="T54" fmla="*/ 362 w 725"/>
                  <a:gd name="T55" fmla="*/ 528 h 600"/>
                  <a:gd name="T56" fmla="*/ 421 w 725"/>
                  <a:gd name="T57" fmla="*/ 528 h 600"/>
                  <a:gd name="T58" fmla="*/ 489 w 725"/>
                  <a:gd name="T59" fmla="*/ 544 h 600"/>
                  <a:gd name="T60" fmla="*/ 539 w 725"/>
                  <a:gd name="T61" fmla="*/ 528 h 600"/>
                  <a:gd name="T62" fmla="*/ 632 w 725"/>
                  <a:gd name="T63" fmla="*/ 520 h 600"/>
                  <a:gd name="T64" fmla="*/ 641 w 725"/>
                  <a:gd name="T65" fmla="*/ 424 h 600"/>
                  <a:gd name="T66" fmla="*/ 674 w 725"/>
                  <a:gd name="T67" fmla="*/ 368 h 60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4569" y="1600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822" y="1760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93 w 725"/>
                  <a:gd name="T51" fmla="*/ 600 h 600"/>
                  <a:gd name="T52" fmla="*/ 152 w 725"/>
                  <a:gd name="T53" fmla="*/ 552 h 600"/>
                  <a:gd name="T54" fmla="*/ 303 w 725"/>
                  <a:gd name="T55" fmla="*/ 536 h 600"/>
                  <a:gd name="T56" fmla="*/ 396 w 725"/>
                  <a:gd name="T57" fmla="*/ 552 h 600"/>
                  <a:gd name="T58" fmla="*/ 455 w 725"/>
                  <a:gd name="T59" fmla="*/ 528 h 600"/>
                  <a:gd name="T60" fmla="*/ 514 w 725"/>
                  <a:gd name="T61" fmla="*/ 512 h 600"/>
                  <a:gd name="T62" fmla="*/ 582 w 725"/>
                  <a:gd name="T63" fmla="*/ 504 h 600"/>
                  <a:gd name="T64" fmla="*/ 624 w 725"/>
                  <a:gd name="T65" fmla="*/ 488 h 600"/>
                  <a:gd name="T66" fmla="*/ 700 w 725"/>
                  <a:gd name="T67" fmla="*/ 400 h 600"/>
                  <a:gd name="T68" fmla="*/ 657 w 725"/>
                  <a:gd name="T69" fmla="*/ 344 h 60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569" y="1592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679" y="1392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687" y="-8"/>
                <a:ext cx="1121" cy="2200"/>
              </a:xfrm>
              <a:custGeom>
                <a:avLst/>
                <a:gdLst>
                  <a:gd name="T0" fmla="*/ 995 w 1121"/>
                  <a:gd name="T1" fmla="*/ 64 h 2200"/>
                  <a:gd name="T2" fmla="*/ 1003 w 1121"/>
                  <a:gd name="T3" fmla="*/ 160 h 2200"/>
                  <a:gd name="T4" fmla="*/ 919 w 1121"/>
                  <a:gd name="T5" fmla="*/ 168 h 2200"/>
                  <a:gd name="T6" fmla="*/ 877 w 1121"/>
                  <a:gd name="T7" fmla="*/ 168 h 2200"/>
                  <a:gd name="T8" fmla="*/ 893 w 1121"/>
                  <a:gd name="T9" fmla="*/ 88 h 2200"/>
                  <a:gd name="T10" fmla="*/ 851 w 1121"/>
                  <a:gd name="T11" fmla="*/ 16 h 2200"/>
                  <a:gd name="T12" fmla="*/ 700 w 1121"/>
                  <a:gd name="T13" fmla="*/ 48 h 2200"/>
                  <a:gd name="T14" fmla="*/ 809 w 1121"/>
                  <a:gd name="T15" fmla="*/ 176 h 2200"/>
                  <a:gd name="T16" fmla="*/ 877 w 1121"/>
                  <a:gd name="T17" fmla="*/ 224 h 2200"/>
                  <a:gd name="T18" fmla="*/ 851 w 1121"/>
                  <a:gd name="T19" fmla="*/ 304 h 2200"/>
                  <a:gd name="T20" fmla="*/ 784 w 1121"/>
                  <a:gd name="T21" fmla="*/ 328 h 2200"/>
                  <a:gd name="T22" fmla="*/ 725 w 1121"/>
                  <a:gd name="T23" fmla="*/ 448 h 2200"/>
                  <a:gd name="T24" fmla="*/ 818 w 1121"/>
                  <a:gd name="T25" fmla="*/ 560 h 2200"/>
                  <a:gd name="T26" fmla="*/ 599 w 1121"/>
                  <a:gd name="T27" fmla="*/ 568 h 2200"/>
                  <a:gd name="T28" fmla="*/ 607 w 1121"/>
                  <a:gd name="T29" fmla="*/ 640 h 2200"/>
                  <a:gd name="T30" fmla="*/ 700 w 1121"/>
                  <a:gd name="T31" fmla="*/ 664 h 2200"/>
                  <a:gd name="T32" fmla="*/ 674 w 1121"/>
                  <a:gd name="T33" fmla="*/ 712 h 2200"/>
                  <a:gd name="T34" fmla="*/ 548 w 1121"/>
                  <a:gd name="T35" fmla="*/ 688 h 2200"/>
                  <a:gd name="T36" fmla="*/ 447 w 1121"/>
                  <a:gd name="T37" fmla="*/ 592 h 2200"/>
                  <a:gd name="T38" fmla="*/ 430 w 1121"/>
                  <a:gd name="T39" fmla="*/ 512 h 2200"/>
                  <a:gd name="T40" fmla="*/ 253 w 1121"/>
                  <a:gd name="T41" fmla="*/ 424 h 2200"/>
                  <a:gd name="T42" fmla="*/ 396 w 1121"/>
                  <a:gd name="T43" fmla="*/ 440 h 2200"/>
                  <a:gd name="T44" fmla="*/ 658 w 1121"/>
                  <a:gd name="T45" fmla="*/ 416 h 2200"/>
                  <a:gd name="T46" fmla="*/ 717 w 1121"/>
                  <a:gd name="T47" fmla="*/ 288 h 2200"/>
                  <a:gd name="T48" fmla="*/ 599 w 1121"/>
                  <a:gd name="T49" fmla="*/ 192 h 2200"/>
                  <a:gd name="T50" fmla="*/ 304 w 1121"/>
                  <a:gd name="T51" fmla="*/ 128 h 2200"/>
                  <a:gd name="T52" fmla="*/ 186 w 1121"/>
                  <a:gd name="T53" fmla="*/ 96 h 2200"/>
                  <a:gd name="T54" fmla="*/ 110 w 1121"/>
                  <a:gd name="T55" fmla="*/ 112 h 2200"/>
                  <a:gd name="T56" fmla="*/ 42 w 1121"/>
                  <a:gd name="T57" fmla="*/ 176 h 2200"/>
                  <a:gd name="T58" fmla="*/ 26 w 1121"/>
                  <a:gd name="T59" fmla="*/ 336 h 2200"/>
                  <a:gd name="T60" fmla="*/ 93 w 1121"/>
                  <a:gd name="T61" fmla="*/ 448 h 2200"/>
                  <a:gd name="T62" fmla="*/ 169 w 1121"/>
                  <a:gd name="T63" fmla="*/ 656 h 2200"/>
                  <a:gd name="T64" fmla="*/ 287 w 1121"/>
                  <a:gd name="T65" fmla="*/ 808 h 2200"/>
                  <a:gd name="T66" fmla="*/ 388 w 1121"/>
                  <a:gd name="T67" fmla="*/ 944 h 2200"/>
                  <a:gd name="T68" fmla="*/ 287 w 1121"/>
                  <a:gd name="T69" fmla="*/ 1152 h 2200"/>
                  <a:gd name="T70" fmla="*/ 304 w 1121"/>
                  <a:gd name="T71" fmla="*/ 1264 h 2200"/>
                  <a:gd name="T72" fmla="*/ 396 w 1121"/>
                  <a:gd name="T73" fmla="*/ 1296 h 2200"/>
                  <a:gd name="T74" fmla="*/ 346 w 1121"/>
                  <a:gd name="T75" fmla="*/ 1312 h 2200"/>
                  <a:gd name="T76" fmla="*/ 287 w 1121"/>
                  <a:gd name="T77" fmla="*/ 1368 h 2200"/>
                  <a:gd name="T78" fmla="*/ 287 w 1121"/>
                  <a:gd name="T79" fmla="*/ 1408 h 2200"/>
                  <a:gd name="T80" fmla="*/ 329 w 1121"/>
                  <a:gd name="T81" fmla="*/ 1568 h 2200"/>
                  <a:gd name="T82" fmla="*/ 354 w 1121"/>
                  <a:gd name="T83" fmla="*/ 1680 h 2200"/>
                  <a:gd name="T84" fmla="*/ 413 w 1121"/>
                  <a:gd name="T85" fmla="*/ 1768 h 2200"/>
                  <a:gd name="T86" fmla="*/ 481 w 1121"/>
                  <a:gd name="T87" fmla="*/ 1776 h 2200"/>
                  <a:gd name="T88" fmla="*/ 573 w 1121"/>
                  <a:gd name="T89" fmla="*/ 1776 h 2200"/>
                  <a:gd name="T90" fmla="*/ 649 w 1121"/>
                  <a:gd name="T91" fmla="*/ 1840 h 2200"/>
                  <a:gd name="T92" fmla="*/ 683 w 1121"/>
                  <a:gd name="T93" fmla="*/ 1904 h 2200"/>
                  <a:gd name="T94" fmla="*/ 767 w 1121"/>
                  <a:gd name="T95" fmla="*/ 1960 h 2200"/>
                  <a:gd name="T96" fmla="*/ 843 w 1121"/>
                  <a:gd name="T97" fmla="*/ 2024 h 2200"/>
                  <a:gd name="T98" fmla="*/ 767 w 1121"/>
                  <a:gd name="T99" fmla="*/ 2072 h 2200"/>
                  <a:gd name="T100" fmla="*/ 809 w 1121"/>
                  <a:gd name="T101" fmla="*/ 2136 h 2200"/>
                  <a:gd name="T102" fmla="*/ 877 w 1121"/>
                  <a:gd name="T103" fmla="*/ 2128 h 2200"/>
                  <a:gd name="T104" fmla="*/ 1011 w 1121"/>
                  <a:gd name="T105" fmla="*/ 2112 h 2200"/>
                  <a:gd name="T106" fmla="*/ 1054 w 1121"/>
                  <a:gd name="T107" fmla="*/ 2192 h 2200"/>
                  <a:gd name="T108" fmla="*/ 1113 w 1121"/>
                  <a:gd name="T109" fmla="*/ 1360 h 2200"/>
                  <a:gd name="T110" fmla="*/ 1014 w 1121"/>
                  <a:gd name="T111" fmla="*/ 13 h 220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21" h="2200">
                    <a:moveTo>
                      <a:pt x="1014" y="13"/>
                    </a:moveTo>
                    <a:lnTo>
                      <a:pt x="1011" y="6"/>
                    </a:lnTo>
                    <a:lnTo>
                      <a:pt x="995" y="64"/>
                    </a:lnTo>
                    <a:lnTo>
                      <a:pt x="1011" y="112"/>
                    </a:lnTo>
                    <a:lnTo>
                      <a:pt x="1011" y="136"/>
                    </a:lnTo>
                    <a:lnTo>
                      <a:pt x="1003" y="160"/>
                    </a:lnTo>
                    <a:lnTo>
                      <a:pt x="961" y="184"/>
                    </a:lnTo>
                    <a:lnTo>
                      <a:pt x="936" y="184"/>
                    </a:lnTo>
                    <a:lnTo>
                      <a:pt x="919" y="168"/>
                    </a:lnTo>
                    <a:lnTo>
                      <a:pt x="902" y="160"/>
                    </a:lnTo>
                    <a:lnTo>
                      <a:pt x="893" y="168"/>
                    </a:lnTo>
                    <a:lnTo>
                      <a:pt x="877" y="168"/>
                    </a:lnTo>
                    <a:lnTo>
                      <a:pt x="877" y="144"/>
                    </a:lnTo>
                    <a:lnTo>
                      <a:pt x="877" y="112"/>
                    </a:lnTo>
                    <a:lnTo>
                      <a:pt x="893" y="88"/>
                    </a:lnTo>
                    <a:lnTo>
                      <a:pt x="902" y="64"/>
                    </a:lnTo>
                    <a:lnTo>
                      <a:pt x="893" y="48"/>
                    </a:lnTo>
                    <a:lnTo>
                      <a:pt x="851" y="16"/>
                    </a:lnTo>
                    <a:lnTo>
                      <a:pt x="801" y="24"/>
                    </a:lnTo>
                    <a:lnTo>
                      <a:pt x="750" y="40"/>
                    </a:lnTo>
                    <a:lnTo>
                      <a:pt x="700" y="48"/>
                    </a:lnTo>
                    <a:lnTo>
                      <a:pt x="742" y="64"/>
                    </a:lnTo>
                    <a:lnTo>
                      <a:pt x="784" y="88"/>
                    </a:lnTo>
                    <a:lnTo>
                      <a:pt x="809" y="176"/>
                    </a:lnTo>
                    <a:lnTo>
                      <a:pt x="818" y="200"/>
                    </a:lnTo>
                    <a:lnTo>
                      <a:pt x="843" y="200"/>
                    </a:lnTo>
                    <a:lnTo>
                      <a:pt x="877" y="224"/>
                    </a:lnTo>
                    <a:lnTo>
                      <a:pt x="902" y="264"/>
                    </a:lnTo>
                    <a:lnTo>
                      <a:pt x="910" y="312"/>
                    </a:lnTo>
                    <a:lnTo>
                      <a:pt x="851" y="304"/>
                    </a:lnTo>
                    <a:lnTo>
                      <a:pt x="801" y="312"/>
                    </a:lnTo>
                    <a:lnTo>
                      <a:pt x="784" y="320"/>
                    </a:lnTo>
                    <a:lnTo>
                      <a:pt x="784" y="328"/>
                    </a:lnTo>
                    <a:lnTo>
                      <a:pt x="776" y="360"/>
                    </a:lnTo>
                    <a:lnTo>
                      <a:pt x="750" y="400"/>
                    </a:lnTo>
                    <a:lnTo>
                      <a:pt x="725" y="448"/>
                    </a:lnTo>
                    <a:lnTo>
                      <a:pt x="717" y="480"/>
                    </a:lnTo>
                    <a:lnTo>
                      <a:pt x="733" y="496"/>
                    </a:lnTo>
                    <a:lnTo>
                      <a:pt x="818" y="560"/>
                    </a:lnTo>
                    <a:lnTo>
                      <a:pt x="750" y="584"/>
                    </a:lnTo>
                    <a:lnTo>
                      <a:pt x="666" y="584"/>
                    </a:lnTo>
                    <a:lnTo>
                      <a:pt x="599" y="568"/>
                    </a:lnTo>
                    <a:lnTo>
                      <a:pt x="582" y="584"/>
                    </a:lnTo>
                    <a:lnTo>
                      <a:pt x="573" y="608"/>
                    </a:lnTo>
                    <a:lnTo>
                      <a:pt x="607" y="640"/>
                    </a:lnTo>
                    <a:lnTo>
                      <a:pt x="658" y="648"/>
                    </a:lnTo>
                    <a:lnTo>
                      <a:pt x="683" y="648"/>
                    </a:lnTo>
                    <a:lnTo>
                      <a:pt x="700" y="664"/>
                    </a:lnTo>
                    <a:lnTo>
                      <a:pt x="700" y="680"/>
                    </a:lnTo>
                    <a:lnTo>
                      <a:pt x="683" y="704"/>
                    </a:lnTo>
                    <a:lnTo>
                      <a:pt x="674" y="712"/>
                    </a:lnTo>
                    <a:lnTo>
                      <a:pt x="649" y="712"/>
                    </a:lnTo>
                    <a:lnTo>
                      <a:pt x="599" y="696"/>
                    </a:lnTo>
                    <a:lnTo>
                      <a:pt x="548" y="688"/>
                    </a:lnTo>
                    <a:lnTo>
                      <a:pt x="523" y="680"/>
                    </a:lnTo>
                    <a:lnTo>
                      <a:pt x="506" y="664"/>
                    </a:lnTo>
                    <a:lnTo>
                      <a:pt x="447" y="592"/>
                    </a:lnTo>
                    <a:lnTo>
                      <a:pt x="438" y="552"/>
                    </a:lnTo>
                    <a:lnTo>
                      <a:pt x="438" y="536"/>
                    </a:lnTo>
                    <a:lnTo>
                      <a:pt x="430" y="512"/>
                    </a:lnTo>
                    <a:lnTo>
                      <a:pt x="380" y="496"/>
                    </a:lnTo>
                    <a:lnTo>
                      <a:pt x="337" y="480"/>
                    </a:lnTo>
                    <a:lnTo>
                      <a:pt x="253" y="424"/>
                    </a:lnTo>
                    <a:lnTo>
                      <a:pt x="287" y="424"/>
                    </a:lnTo>
                    <a:lnTo>
                      <a:pt x="321" y="440"/>
                    </a:lnTo>
                    <a:lnTo>
                      <a:pt x="396" y="440"/>
                    </a:lnTo>
                    <a:lnTo>
                      <a:pt x="565" y="448"/>
                    </a:lnTo>
                    <a:lnTo>
                      <a:pt x="624" y="432"/>
                    </a:lnTo>
                    <a:lnTo>
                      <a:pt x="658" y="416"/>
                    </a:lnTo>
                    <a:lnTo>
                      <a:pt x="683" y="384"/>
                    </a:lnTo>
                    <a:lnTo>
                      <a:pt x="708" y="320"/>
                    </a:lnTo>
                    <a:lnTo>
                      <a:pt x="717" y="288"/>
                    </a:lnTo>
                    <a:lnTo>
                      <a:pt x="708" y="256"/>
                    </a:lnTo>
                    <a:lnTo>
                      <a:pt x="666" y="208"/>
                    </a:lnTo>
                    <a:lnTo>
                      <a:pt x="599" y="192"/>
                    </a:lnTo>
                    <a:lnTo>
                      <a:pt x="447" y="152"/>
                    </a:lnTo>
                    <a:lnTo>
                      <a:pt x="371" y="128"/>
                    </a:lnTo>
                    <a:lnTo>
                      <a:pt x="304" y="128"/>
                    </a:lnTo>
                    <a:lnTo>
                      <a:pt x="152" y="128"/>
                    </a:lnTo>
                    <a:lnTo>
                      <a:pt x="177" y="104"/>
                    </a:lnTo>
                    <a:lnTo>
                      <a:pt x="186" y="96"/>
                    </a:lnTo>
                    <a:lnTo>
                      <a:pt x="169" y="88"/>
                    </a:lnTo>
                    <a:lnTo>
                      <a:pt x="127" y="80"/>
                    </a:lnTo>
                    <a:lnTo>
                      <a:pt x="110" y="112"/>
                    </a:lnTo>
                    <a:lnTo>
                      <a:pt x="76" y="120"/>
                    </a:lnTo>
                    <a:lnTo>
                      <a:pt x="76" y="144"/>
                    </a:lnTo>
                    <a:lnTo>
                      <a:pt x="42" y="176"/>
                    </a:lnTo>
                    <a:lnTo>
                      <a:pt x="9" y="224"/>
                    </a:lnTo>
                    <a:lnTo>
                      <a:pt x="0" y="272"/>
                    </a:lnTo>
                    <a:lnTo>
                      <a:pt x="26" y="336"/>
                    </a:lnTo>
                    <a:lnTo>
                      <a:pt x="68" y="352"/>
                    </a:lnTo>
                    <a:lnTo>
                      <a:pt x="110" y="392"/>
                    </a:lnTo>
                    <a:lnTo>
                      <a:pt x="93" y="448"/>
                    </a:lnTo>
                    <a:lnTo>
                      <a:pt x="144" y="544"/>
                    </a:lnTo>
                    <a:lnTo>
                      <a:pt x="211" y="608"/>
                    </a:lnTo>
                    <a:lnTo>
                      <a:pt x="169" y="656"/>
                    </a:lnTo>
                    <a:lnTo>
                      <a:pt x="177" y="712"/>
                    </a:lnTo>
                    <a:lnTo>
                      <a:pt x="245" y="752"/>
                    </a:lnTo>
                    <a:lnTo>
                      <a:pt x="287" y="808"/>
                    </a:lnTo>
                    <a:lnTo>
                      <a:pt x="270" y="856"/>
                    </a:lnTo>
                    <a:lnTo>
                      <a:pt x="337" y="896"/>
                    </a:lnTo>
                    <a:lnTo>
                      <a:pt x="388" y="944"/>
                    </a:lnTo>
                    <a:lnTo>
                      <a:pt x="380" y="1008"/>
                    </a:lnTo>
                    <a:lnTo>
                      <a:pt x="337" y="1080"/>
                    </a:lnTo>
                    <a:lnTo>
                      <a:pt x="287" y="1152"/>
                    </a:lnTo>
                    <a:lnTo>
                      <a:pt x="262" y="1248"/>
                    </a:lnTo>
                    <a:lnTo>
                      <a:pt x="278" y="1232"/>
                    </a:lnTo>
                    <a:lnTo>
                      <a:pt x="304" y="1264"/>
                    </a:lnTo>
                    <a:lnTo>
                      <a:pt x="346" y="1280"/>
                    </a:lnTo>
                    <a:lnTo>
                      <a:pt x="396" y="1288"/>
                    </a:lnTo>
                    <a:lnTo>
                      <a:pt x="396" y="1296"/>
                    </a:lnTo>
                    <a:lnTo>
                      <a:pt x="388" y="1304"/>
                    </a:lnTo>
                    <a:lnTo>
                      <a:pt x="363" y="1312"/>
                    </a:lnTo>
                    <a:lnTo>
                      <a:pt x="346" y="1312"/>
                    </a:lnTo>
                    <a:lnTo>
                      <a:pt x="337" y="1336"/>
                    </a:lnTo>
                    <a:lnTo>
                      <a:pt x="287" y="1344"/>
                    </a:lnTo>
                    <a:lnTo>
                      <a:pt x="287" y="1368"/>
                    </a:lnTo>
                    <a:lnTo>
                      <a:pt x="287" y="1392"/>
                    </a:lnTo>
                    <a:lnTo>
                      <a:pt x="278" y="1392"/>
                    </a:lnTo>
                    <a:lnTo>
                      <a:pt x="287" y="1408"/>
                    </a:lnTo>
                    <a:lnTo>
                      <a:pt x="287" y="1456"/>
                    </a:lnTo>
                    <a:lnTo>
                      <a:pt x="287" y="1520"/>
                    </a:lnTo>
                    <a:lnTo>
                      <a:pt x="329" y="1568"/>
                    </a:lnTo>
                    <a:lnTo>
                      <a:pt x="312" y="1632"/>
                    </a:lnTo>
                    <a:lnTo>
                      <a:pt x="346" y="1640"/>
                    </a:lnTo>
                    <a:lnTo>
                      <a:pt x="354" y="1680"/>
                    </a:lnTo>
                    <a:lnTo>
                      <a:pt x="388" y="1712"/>
                    </a:lnTo>
                    <a:lnTo>
                      <a:pt x="413" y="1776"/>
                    </a:lnTo>
                    <a:lnTo>
                      <a:pt x="413" y="1768"/>
                    </a:lnTo>
                    <a:lnTo>
                      <a:pt x="438" y="1768"/>
                    </a:lnTo>
                    <a:lnTo>
                      <a:pt x="464" y="1784"/>
                    </a:lnTo>
                    <a:lnTo>
                      <a:pt x="481" y="1776"/>
                    </a:lnTo>
                    <a:lnTo>
                      <a:pt x="514" y="1784"/>
                    </a:lnTo>
                    <a:lnTo>
                      <a:pt x="531" y="1800"/>
                    </a:lnTo>
                    <a:lnTo>
                      <a:pt x="573" y="1776"/>
                    </a:lnTo>
                    <a:lnTo>
                      <a:pt x="607" y="1784"/>
                    </a:lnTo>
                    <a:lnTo>
                      <a:pt x="641" y="1808"/>
                    </a:lnTo>
                    <a:lnTo>
                      <a:pt x="649" y="1840"/>
                    </a:lnTo>
                    <a:lnTo>
                      <a:pt x="649" y="1872"/>
                    </a:lnTo>
                    <a:lnTo>
                      <a:pt x="683" y="1888"/>
                    </a:lnTo>
                    <a:lnTo>
                      <a:pt x="683" y="1904"/>
                    </a:lnTo>
                    <a:lnTo>
                      <a:pt x="717" y="1928"/>
                    </a:lnTo>
                    <a:lnTo>
                      <a:pt x="759" y="1936"/>
                    </a:lnTo>
                    <a:lnTo>
                      <a:pt x="767" y="1960"/>
                    </a:lnTo>
                    <a:lnTo>
                      <a:pt x="835" y="1976"/>
                    </a:lnTo>
                    <a:lnTo>
                      <a:pt x="860" y="2000"/>
                    </a:lnTo>
                    <a:lnTo>
                      <a:pt x="843" y="2024"/>
                    </a:lnTo>
                    <a:lnTo>
                      <a:pt x="826" y="2040"/>
                    </a:lnTo>
                    <a:lnTo>
                      <a:pt x="776" y="2048"/>
                    </a:lnTo>
                    <a:lnTo>
                      <a:pt x="767" y="2072"/>
                    </a:lnTo>
                    <a:lnTo>
                      <a:pt x="792" y="2088"/>
                    </a:lnTo>
                    <a:lnTo>
                      <a:pt x="792" y="2112"/>
                    </a:lnTo>
                    <a:lnTo>
                      <a:pt x="809" y="2136"/>
                    </a:lnTo>
                    <a:lnTo>
                      <a:pt x="835" y="2168"/>
                    </a:lnTo>
                    <a:lnTo>
                      <a:pt x="868" y="2168"/>
                    </a:lnTo>
                    <a:lnTo>
                      <a:pt x="877" y="2128"/>
                    </a:lnTo>
                    <a:lnTo>
                      <a:pt x="910" y="2128"/>
                    </a:lnTo>
                    <a:lnTo>
                      <a:pt x="969" y="2096"/>
                    </a:lnTo>
                    <a:lnTo>
                      <a:pt x="1011" y="2112"/>
                    </a:lnTo>
                    <a:lnTo>
                      <a:pt x="1054" y="2136"/>
                    </a:lnTo>
                    <a:lnTo>
                      <a:pt x="1037" y="2152"/>
                    </a:lnTo>
                    <a:lnTo>
                      <a:pt x="1054" y="2192"/>
                    </a:lnTo>
                    <a:lnTo>
                      <a:pt x="1079" y="2200"/>
                    </a:lnTo>
                    <a:lnTo>
                      <a:pt x="1113" y="2200"/>
                    </a:lnTo>
                    <a:lnTo>
                      <a:pt x="1113" y="1360"/>
                    </a:lnTo>
                    <a:lnTo>
                      <a:pt x="1121" y="0"/>
                    </a:lnTo>
                    <a:lnTo>
                      <a:pt x="1116" y="8"/>
                    </a:lnTo>
                    <a:lnTo>
                      <a:pt x="1014" y="1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4679" y="1384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4687" y="2"/>
                <a:ext cx="1115" cy="2190"/>
              </a:xfrm>
              <a:custGeom>
                <a:avLst/>
                <a:gdLst>
                  <a:gd name="T0" fmla="*/ 1011 w 1115"/>
                  <a:gd name="T1" fmla="*/ 102 h 2190"/>
                  <a:gd name="T2" fmla="*/ 961 w 1115"/>
                  <a:gd name="T3" fmla="*/ 174 h 2190"/>
                  <a:gd name="T4" fmla="*/ 902 w 1115"/>
                  <a:gd name="T5" fmla="*/ 150 h 2190"/>
                  <a:gd name="T6" fmla="*/ 877 w 1115"/>
                  <a:gd name="T7" fmla="*/ 134 h 2190"/>
                  <a:gd name="T8" fmla="*/ 902 w 1115"/>
                  <a:gd name="T9" fmla="*/ 54 h 2190"/>
                  <a:gd name="T10" fmla="*/ 801 w 1115"/>
                  <a:gd name="T11" fmla="*/ 14 h 2190"/>
                  <a:gd name="T12" fmla="*/ 742 w 1115"/>
                  <a:gd name="T13" fmla="*/ 54 h 2190"/>
                  <a:gd name="T14" fmla="*/ 818 w 1115"/>
                  <a:gd name="T15" fmla="*/ 190 h 2190"/>
                  <a:gd name="T16" fmla="*/ 902 w 1115"/>
                  <a:gd name="T17" fmla="*/ 254 h 2190"/>
                  <a:gd name="T18" fmla="*/ 801 w 1115"/>
                  <a:gd name="T19" fmla="*/ 302 h 2190"/>
                  <a:gd name="T20" fmla="*/ 776 w 1115"/>
                  <a:gd name="T21" fmla="*/ 350 h 2190"/>
                  <a:gd name="T22" fmla="*/ 717 w 1115"/>
                  <a:gd name="T23" fmla="*/ 470 h 2190"/>
                  <a:gd name="T24" fmla="*/ 750 w 1115"/>
                  <a:gd name="T25" fmla="*/ 574 h 2190"/>
                  <a:gd name="T26" fmla="*/ 582 w 1115"/>
                  <a:gd name="T27" fmla="*/ 574 h 2190"/>
                  <a:gd name="T28" fmla="*/ 658 w 1115"/>
                  <a:gd name="T29" fmla="*/ 638 h 2190"/>
                  <a:gd name="T30" fmla="*/ 700 w 1115"/>
                  <a:gd name="T31" fmla="*/ 670 h 2190"/>
                  <a:gd name="T32" fmla="*/ 649 w 1115"/>
                  <a:gd name="T33" fmla="*/ 702 h 2190"/>
                  <a:gd name="T34" fmla="*/ 523 w 1115"/>
                  <a:gd name="T35" fmla="*/ 670 h 2190"/>
                  <a:gd name="T36" fmla="*/ 438 w 1115"/>
                  <a:gd name="T37" fmla="*/ 542 h 2190"/>
                  <a:gd name="T38" fmla="*/ 380 w 1115"/>
                  <a:gd name="T39" fmla="*/ 486 h 2190"/>
                  <a:gd name="T40" fmla="*/ 287 w 1115"/>
                  <a:gd name="T41" fmla="*/ 414 h 2190"/>
                  <a:gd name="T42" fmla="*/ 565 w 1115"/>
                  <a:gd name="T43" fmla="*/ 438 h 2190"/>
                  <a:gd name="T44" fmla="*/ 683 w 1115"/>
                  <a:gd name="T45" fmla="*/ 374 h 2190"/>
                  <a:gd name="T46" fmla="*/ 708 w 1115"/>
                  <a:gd name="T47" fmla="*/ 246 h 2190"/>
                  <a:gd name="T48" fmla="*/ 447 w 1115"/>
                  <a:gd name="T49" fmla="*/ 142 h 2190"/>
                  <a:gd name="T50" fmla="*/ 152 w 1115"/>
                  <a:gd name="T51" fmla="*/ 118 h 2190"/>
                  <a:gd name="T52" fmla="*/ 169 w 1115"/>
                  <a:gd name="T53" fmla="*/ 78 h 2190"/>
                  <a:gd name="T54" fmla="*/ 76 w 1115"/>
                  <a:gd name="T55" fmla="*/ 110 h 2190"/>
                  <a:gd name="T56" fmla="*/ 9 w 1115"/>
                  <a:gd name="T57" fmla="*/ 214 h 2190"/>
                  <a:gd name="T58" fmla="*/ 68 w 1115"/>
                  <a:gd name="T59" fmla="*/ 342 h 2190"/>
                  <a:gd name="T60" fmla="*/ 144 w 1115"/>
                  <a:gd name="T61" fmla="*/ 534 h 2190"/>
                  <a:gd name="T62" fmla="*/ 177 w 1115"/>
                  <a:gd name="T63" fmla="*/ 702 h 2190"/>
                  <a:gd name="T64" fmla="*/ 270 w 1115"/>
                  <a:gd name="T65" fmla="*/ 846 h 2190"/>
                  <a:gd name="T66" fmla="*/ 380 w 1115"/>
                  <a:gd name="T67" fmla="*/ 998 h 2190"/>
                  <a:gd name="T68" fmla="*/ 262 w 1115"/>
                  <a:gd name="T69" fmla="*/ 1238 h 2190"/>
                  <a:gd name="T70" fmla="*/ 346 w 1115"/>
                  <a:gd name="T71" fmla="*/ 1270 h 2190"/>
                  <a:gd name="T72" fmla="*/ 388 w 1115"/>
                  <a:gd name="T73" fmla="*/ 1294 h 2190"/>
                  <a:gd name="T74" fmla="*/ 337 w 1115"/>
                  <a:gd name="T75" fmla="*/ 1326 h 2190"/>
                  <a:gd name="T76" fmla="*/ 287 w 1115"/>
                  <a:gd name="T77" fmla="*/ 1382 h 2190"/>
                  <a:gd name="T78" fmla="*/ 287 w 1115"/>
                  <a:gd name="T79" fmla="*/ 1446 h 2190"/>
                  <a:gd name="T80" fmla="*/ 312 w 1115"/>
                  <a:gd name="T81" fmla="*/ 1622 h 2190"/>
                  <a:gd name="T82" fmla="*/ 388 w 1115"/>
                  <a:gd name="T83" fmla="*/ 1702 h 2190"/>
                  <a:gd name="T84" fmla="*/ 438 w 1115"/>
                  <a:gd name="T85" fmla="*/ 1758 h 2190"/>
                  <a:gd name="T86" fmla="*/ 514 w 1115"/>
                  <a:gd name="T87" fmla="*/ 1774 h 2190"/>
                  <a:gd name="T88" fmla="*/ 607 w 1115"/>
                  <a:gd name="T89" fmla="*/ 1774 h 2190"/>
                  <a:gd name="T90" fmla="*/ 649 w 1115"/>
                  <a:gd name="T91" fmla="*/ 1862 h 2190"/>
                  <a:gd name="T92" fmla="*/ 717 w 1115"/>
                  <a:gd name="T93" fmla="*/ 1918 h 2190"/>
                  <a:gd name="T94" fmla="*/ 835 w 1115"/>
                  <a:gd name="T95" fmla="*/ 1966 h 2190"/>
                  <a:gd name="T96" fmla="*/ 826 w 1115"/>
                  <a:gd name="T97" fmla="*/ 2030 h 2190"/>
                  <a:gd name="T98" fmla="*/ 792 w 1115"/>
                  <a:gd name="T99" fmla="*/ 2078 h 2190"/>
                  <a:gd name="T100" fmla="*/ 835 w 1115"/>
                  <a:gd name="T101" fmla="*/ 2158 h 2190"/>
                  <a:gd name="T102" fmla="*/ 877 w 1115"/>
                  <a:gd name="T103" fmla="*/ 2118 h 2190"/>
                  <a:gd name="T104" fmla="*/ 1011 w 1115"/>
                  <a:gd name="T105" fmla="*/ 2102 h 2190"/>
                  <a:gd name="T106" fmla="*/ 1054 w 1115"/>
                  <a:gd name="T107" fmla="*/ 2182 h 2190"/>
                  <a:gd name="T108" fmla="*/ 1115 w 1115"/>
                  <a:gd name="T109" fmla="*/ 0 h 219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15" h="2190">
                    <a:moveTo>
                      <a:pt x="1011" y="0"/>
                    </a:moveTo>
                    <a:lnTo>
                      <a:pt x="995" y="54"/>
                    </a:lnTo>
                    <a:lnTo>
                      <a:pt x="1011" y="102"/>
                    </a:lnTo>
                    <a:lnTo>
                      <a:pt x="1011" y="126"/>
                    </a:lnTo>
                    <a:lnTo>
                      <a:pt x="1003" y="150"/>
                    </a:lnTo>
                    <a:lnTo>
                      <a:pt x="961" y="174"/>
                    </a:lnTo>
                    <a:lnTo>
                      <a:pt x="936" y="174"/>
                    </a:lnTo>
                    <a:lnTo>
                      <a:pt x="919" y="158"/>
                    </a:lnTo>
                    <a:lnTo>
                      <a:pt x="902" y="150"/>
                    </a:lnTo>
                    <a:lnTo>
                      <a:pt x="893" y="158"/>
                    </a:lnTo>
                    <a:lnTo>
                      <a:pt x="877" y="158"/>
                    </a:lnTo>
                    <a:lnTo>
                      <a:pt x="877" y="134"/>
                    </a:lnTo>
                    <a:lnTo>
                      <a:pt x="877" y="102"/>
                    </a:lnTo>
                    <a:lnTo>
                      <a:pt x="893" y="78"/>
                    </a:lnTo>
                    <a:lnTo>
                      <a:pt x="902" y="54"/>
                    </a:lnTo>
                    <a:lnTo>
                      <a:pt x="893" y="38"/>
                    </a:lnTo>
                    <a:lnTo>
                      <a:pt x="851" y="6"/>
                    </a:lnTo>
                    <a:lnTo>
                      <a:pt x="801" y="14"/>
                    </a:lnTo>
                    <a:lnTo>
                      <a:pt x="750" y="30"/>
                    </a:lnTo>
                    <a:lnTo>
                      <a:pt x="700" y="38"/>
                    </a:lnTo>
                    <a:lnTo>
                      <a:pt x="742" y="54"/>
                    </a:lnTo>
                    <a:lnTo>
                      <a:pt x="784" y="78"/>
                    </a:lnTo>
                    <a:lnTo>
                      <a:pt x="809" y="166"/>
                    </a:lnTo>
                    <a:lnTo>
                      <a:pt x="818" y="190"/>
                    </a:lnTo>
                    <a:lnTo>
                      <a:pt x="843" y="190"/>
                    </a:lnTo>
                    <a:lnTo>
                      <a:pt x="877" y="214"/>
                    </a:lnTo>
                    <a:lnTo>
                      <a:pt x="902" y="254"/>
                    </a:lnTo>
                    <a:lnTo>
                      <a:pt x="910" y="302"/>
                    </a:lnTo>
                    <a:lnTo>
                      <a:pt x="851" y="294"/>
                    </a:lnTo>
                    <a:lnTo>
                      <a:pt x="801" y="302"/>
                    </a:lnTo>
                    <a:lnTo>
                      <a:pt x="784" y="310"/>
                    </a:lnTo>
                    <a:lnTo>
                      <a:pt x="784" y="318"/>
                    </a:lnTo>
                    <a:lnTo>
                      <a:pt x="776" y="350"/>
                    </a:lnTo>
                    <a:lnTo>
                      <a:pt x="750" y="390"/>
                    </a:lnTo>
                    <a:lnTo>
                      <a:pt x="725" y="438"/>
                    </a:lnTo>
                    <a:lnTo>
                      <a:pt x="717" y="470"/>
                    </a:lnTo>
                    <a:lnTo>
                      <a:pt x="733" y="486"/>
                    </a:lnTo>
                    <a:lnTo>
                      <a:pt x="818" y="550"/>
                    </a:lnTo>
                    <a:lnTo>
                      <a:pt x="750" y="574"/>
                    </a:lnTo>
                    <a:lnTo>
                      <a:pt x="666" y="574"/>
                    </a:lnTo>
                    <a:lnTo>
                      <a:pt x="599" y="558"/>
                    </a:lnTo>
                    <a:lnTo>
                      <a:pt x="582" y="574"/>
                    </a:lnTo>
                    <a:lnTo>
                      <a:pt x="573" y="598"/>
                    </a:lnTo>
                    <a:lnTo>
                      <a:pt x="607" y="630"/>
                    </a:lnTo>
                    <a:lnTo>
                      <a:pt x="658" y="638"/>
                    </a:lnTo>
                    <a:lnTo>
                      <a:pt x="683" y="638"/>
                    </a:lnTo>
                    <a:lnTo>
                      <a:pt x="700" y="654"/>
                    </a:lnTo>
                    <a:lnTo>
                      <a:pt x="700" y="670"/>
                    </a:lnTo>
                    <a:lnTo>
                      <a:pt x="683" y="694"/>
                    </a:lnTo>
                    <a:lnTo>
                      <a:pt x="674" y="702"/>
                    </a:lnTo>
                    <a:lnTo>
                      <a:pt x="649" y="702"/>
                    </a:lnTo>
                    <a:lnTo>
                      <a:pt x="599" y="686"/>
                    </a:lnTo>
                    <a:lnTo>
                      <a:pt x="548" y="678"/>
                    </a:lnTo>
                    <a:lnTo>
                      <a:pt x="523" y="670"/>
                    </a:lnTo>
                    <a:lnTo>
                      <a:pt x="506" y="654"/>
                    </a:lnTo>
                    <a:lnTo>
                      <a:pt x="447" y="582"/>
                    </a:lnTo>
                    <a:lnTo>
                      <a:pt x="438" y="542"/>
                    </a:lnTo>
                    <a:lnTo>
                      <a:pt x="438" y="526"/>
                    </a:lnTo>
                    <a:lnTo>
                      <a:pt x="430" y="502"/>
                    </a:lnTo>
                    <a:lnTo>
                      <a:pt x="380" y="486"/>
                    </a:lnTo>
                    <a:lnTo>
                      <a:pt x="337" y="470"/>
                    </a:lnTo>
                    <a:lnTo>
                      <a:pt x="253" y="414"/>
                    </a:lnTo>
                    <a:lnTo>
                      <a:pt x="287" y="414"/>
                    </a:lnTo>
                    <a:lnTo>
                      <a:pt x="321" y="430"/>
                    </a:lnTo>
                    <a:lnTo>
                      <a:pt x="396" y="430"/>
                    </a:lnTo>
                    <a:lnTo>
                      <a:pt x="565" y="438"/>
                    </a:lnTo>
                    <a:lnTo>
                      <a:pt x="624" y="422"/>
                    </a:lnTo>
                    <a:lnTo>
                      <a:pt x="658" y="406"/>
                    </a:lnTo>
                    <a:lnTo>
                      <a:pt x="683" y="374"/>
                    </a:lnTo>
                    <a:lnTo>
                      <a:pt x="708" y="310"/>
                    </a:lnTo>
                    <a:lnTo>
                      <a:pt x="717" y="278"/>
                    </a:lnTo>
                    <a:lnTo>
                      <a:pt x="708" y="246"/>
                    </a:lnTo>
                    <a:lnTo>
                      <a:pt x="666" y="198"/>
                    </a:lnTo>
                    <a:lnTo>
                      <a:pt x="599" y="182"/>
                    </a:lnTo>
                    <a:lnTo>
                      <a:pt x="447" y="142"/>
                    </a:lnTo>
                    <a:lnTo>
                      <a:pt x="371" y="118"/>
                    </a:lnTo>
                    <a:lnTo>
                      <a:pt x="304" y="118"/>
                    </a:lnTo>
                    <a:lnTo>
                      <a:pt x="152" y="118"/>
                    </a:lnTo>
                    <a:lnTo>
                      <a:pt x="177" y="94"/>
                    </a:lnTo>
                    <a:lnTo>
                      <a:pt x="186" y="86"/>
                    </a:lnTo>
                    <a:lnTo>
                      <a:pt x="169" y="78"/>
                    </a:lnTo>
                    <a:lnTo>
                      <a:pt x="127" y="70"/>
                    </a:lnTo>
                    <a:lnTo>
                      <a:pt x="110" y="102"/>
                    </a:lnTo>
                    <a:lnTo>
                      <a:pt x="76" y="110"/>
                    </a:lnTo>
                    <a:lnTo>
                      <a:pt x="76" y="134"/>
                    </a:lnTo>
                    <a:lnTo>
                      <a:pt x="42" y="166"/>
                    </a:lnTo>
                    <a:lnTo>
                      <a:pt x="9" y="214"/>
                    </a:lnTo>
                    <a:lnTo>
                      <a:pt x="0" y="262"/>
                    </a:lnTo>
                    <a:lnTo>
                      <a:pt x="26" y="326"/>
                    </a:lnTo>
                    <a:lnTo>
                      <a:pt x="68" y="342"/>
                    </a:lnTo>
                    <a:lnTo>
                      <a:pt x="110" y="382"/>
                    </a:lnTo>
                    <a:lnTo>
                      <a:pt x="93" y="438"/>
                    </a:lnTo>
                    <a:lnTo>
                      <a:pt x="144" y="534"/>
                    </a:lnTo>
                    <a:lnTo>
                      <a:pt x="211" y="598"/>
                    </a:lnTo>
                    <a:lnTo>
                      <a:pt x="169" y="646"/>
                    </a:lnTo>
                    <a:lnTo>
                      <a:pt x="177" y="702"/>
                    </a:lnTo>
                    <a:lnTo>
                      <a:pt x="245" y="742"/>
                    </a:lnTo>
                    <a:lnTo>
                      <a:pt x="287" y="798"/>
                    </a:lnTo>
                    <a:lnTo>
                      <a:pt x="270" y="846"/>
                    </a:lnTo>
                    <a:lnTo>
                      <a:pt x="337" y="886"/>
                    </a:lnTo>
                    <a:lnTo>
                      <a:pt x="388" y="934"/>
                    </a:lnTo>
                    <a:lnTo>
                      <a:pt x="380" y="998"/>
                    </a:lnTo>
                    <a:lnTo>
                      <a:pt x="337" y="1070"/>
                    </a:lnTo>
                    <a:lnTo>
                      <a:pt x="287" y="1142"/>
                    </a:lnTo>
                    <a:lnTo>
                      <a:pt x="262" y="1238"/>
                    </a:lnTo>
                    <a:lnTo>
                      <a:pt x="278" y="1222"/>
                    </a:lnTo>
                    <a:lnTo>
                      <a:pt x="304" y="1254"/>
                    </a:lnTo>
                    <a:lnTo>
                      <a:pt x="346" y="1270"/>
                    </a:lnTo>
                    <a:lnTo>
                      <a:pt x="396" y="1278"/>
                    </a:lnTo>
                    <a:lnTo>
                      <a:pt x="396" y="1286"/>
                    </a:lnTo>
                    <a:lnTo>
                      <a:pt x="388" y="1294"/>
                    </a:lnTo>
                    <a:lnTo>
                      <a:pt x="363" y="1302"/>
                    </a:lnTo>
                    <a:lnTo>
                      <a:pt x="346" y="1302"/>
                    </a:lnTo>
                    <a:lnTo>
                      <a:pt x="337" y="1326"/>
                    </a:lnTo>
                    <a:lnTo>
                      <a:pt x="287" y="1334"/>
                    </a:lnTo>
                    <a:lnTo>
                      <a:pt x="287" y="1358"/>
                    </a:lnTo>
                    <a:lnTo>
                      <a:pt x="287" y="1382"/>
                    </a:lnTo>
                    <a:lnTo>
                      <a:pt x="278" y="1382"/>
                    </a:lnTo>
                    <a:lnTo>
                      <a:pt x="287" y="1398"/>
                    </a:lnTo>
                    <a:lnTo>
                      <a:pt x="287" y="1446"/>
                    </a:lnTo>
                    <a:lnTo>
                      <a:pt x="287" y="1510"/>
                    </a:lnTo>
                    <a:lnTo>
                      <a:pt x="329" y="1558"/>
                    </a:lnTo>
                    <a:lnTo>
                      <a:pt x="312" y="1622"/>
                    </a:lnTo>
                    <a:lnTo>
                      <a:pt x="346" y="1630"/>
                    </a:lnTo>
                    <a:lnTo>
                      <a:pt x="354" y="1670"/>
                    </a:lnTo>
                    <a:lnTo>
                      <a:pt x="388" y="1702"/>
                    </a:lnTo>
                    <a:lnTo>
                      <a:pt x="413" y="1766"/>
                    </a:lnTo>
                    <a:lnTo>
                      <a:pt x="413" y="1758"/>
                    </a:lnTo>
                    <a:lnTo>
                      <a:pt x="438" y="1758"/>
                    </a:lnTo>
                    <a:lnTo>
                      <a:pt x="464" y="1774"/>
                    </a:lnTo>
                    <a:lnTo>
                      <a:pt x="481" y="1766"/>
                    </a:lnTo>
                    <a:lnTo>
                      <a:pt x="514" y="1774"/>
                    </a:lnTo>
                    <a:lnTo>
                      <a:pt x="531" y="1790"/>
                    </a:lnTo>
                    <a:lnTo>
                      <a:pt x="573" y="1766"/>
                    </a:lnTo>
                    <a:lnTo>
                      <a:pt x="607" y="1774"/>
                    </a:lnTo>
                    <a:lnTo>
                      <a:pt x="641" y="1798"/>
                    </a:lnTo>
                    <a:lnTo>
                      <a:pt x="649" y="1830"/>
                    </a:lnTo>
                    <a:lnTo>
                      <a:pt x="649" y="1862"/>
                    </a:lnTo>
                    <a:lnTo>
                      <a:pt x="683" y="1878"/>
                    </a:lnTo>
                    <a:lnTo>
                      <a:pt x="683" y="1894"/>
                    </a:lnTo>
                    <a:lnTo>
                      <a:pt x="717" y="1918"/>
                    </a:lnTo>
                    <a:lnTo>
                      <a:pt x="759" y="1926"/>
                    </a:lnTo>
                    <a:lnTo>
                      <a:pt x="767" y="1950"/>
                    </a:lnTo>
                    <a:lnTo>
                      <a:pt x="835" y="1966"/>
                    </a:lnTo>
                    <a:lnTo>
                      <a:pt x="860" y="1990"/>
                    </a:lnTo>
                    <a:lnTo>
                      <a:pt x="843" y="2014"/>
                    </a:lnTo>
                    <a:lnTo>
                      <a:pt x="826" y="2030"/>
                    </a:lnTo>
                    <a:lnTo>
                      <a:pt x="776" y="2038"/>
                    </a:lnTo>
                    <a:lnTo>
                      <a:pt x="767" y="2062"/>
                    </a:lnTo>
                    <a:lnTo>
                      <a:pt x="792" y="2078"/>
                    </a:lnTo>
                    <a:lnTo>
                      <a:pt x="792" y="2102"/>
                    </a:lnTo>
                    <a:lnTo>
                      <a:pt x="809" y="2126"/>
                    </a:lnTo>
                    <a:lnTo>
                      <a:pt x="835" y="2158"/>
                    </a:lnTo>
                    <a:lnTo>
                      <a:pt x="868" y="2158"/>
                    </a:lnTo>
                    <a:lnTo>
                      <a:pt x="877" y="2118"/>
                    </a:lnTo>
                    <a:lnTo>
                      <a:pt x="910" y="2118"/>
                    </a:lnTo>
                    <a:lnTo>
                      <a:pt x="969" y="2086"/>
                    </a:lnTo>
                    <a:lnTo>
                      <a:pt x="1011" y="2102"/>
                    </a:lnTo>
                    <a:lnTo>
                      <a:pt x="1054" y="2126"/>
                    </a:lnTo>
                    <a:lnTo>
                      <a:pt x="1037" y="2142"/>
                    </a:lnTo>
                    <a:lnTo>
                      <a:pt x="1054" y="2182"/>
                    </a:lnTo>
                    <a:lnTo>
                      <a:pt x="1079" y="2190"/>
                    </a:lnTo>
                    <a:lnTo>
                      <a:pt x="1113" y="2190"/>
                    </a:lnTo>
                    <a:lnTo>
                      <a:pt x="1115" y="0"/>
                    </a:lnTo>
                    <a:lnTo>
                      <a:pt x="1011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4280" y="131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3845" y="312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4274" y="128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3845" y="304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27" name="Freeform 126"/>
              <p:cNvSpPr>
                <a:spLocks/>
              </p:cNvSpPr>
              <p:nvPr/>
            </p:nvSpPr>
            <p:spPr bwMode="auto">
              <a:xfrm>
                <a:off x="3423" y="0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18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9" y="374"/>
                    </a:lnTo>
                    <a:lnTo>
                      <a:pt x="641" y="368"/>
                    </a:lnTo>
                    <a:lnTo>
                      <a:pt x="645" y="418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  <p:sp>
            <p:nvSpPr>
              <p:cNvPr id="128" name="Freeform 127"/>
              <p:cNvSpPr>
                <a:spLocks/>
              </p:cNvSpPr>
              <p:nvPr/>
            </p:nvSpPr>
            <p:spPr bwMode="auto">
              <a:xfrm>
                <a:off x="3423" y="-8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22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1239 w 1340"/>
                  <a:gd name="T99" fmla="*/ 104 h 16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8" y="376"/>
                    </a:lnTo>
                    <a:lnTo>
                      <a:pt x="639" y="374"/>
                    </a:lnTo>
                    <a:lnTo>
                      <a:pt x="645" y="422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solidFill>
                    <a:srgbClr val="0C377B"/>
                  </a:solidFill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4322047" y="1443931"/>
              <a:ext cx="147233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Finland</a:t>
              </a:r>
            </a:p>
            <a:p>
              <a:r>
                <a: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TUT</a:t>
              </a:r>
              <a:endParaRPr lang="en-GB" sz="1100" b="1" spc="300" dirty="0">
                <a:solidFill>
                  <a:srgbClr val="0C377B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4424855" y="2024266"/>
              <a:ext cx="296337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703539" y="3870261"/>
              <a:ext cx="1965172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France</a:t>
              </a:r>
            </a:p>
            <a:p>
              <a:r>
                <a: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CEA, CNRS</a:t>
              </a:r>
              <a:endParaRPr lang="en-GB" sz="800" b="1" spc="300" dirty="0">
                <a:solidFill>
                  <a:srgbClr val="0C377B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1792765" y="4455036"/>
              <a:ext cx="306160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792766" y="6311976"/>
              <a:ext cx="191657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03541" y="5033881"/>
              <a:ext cx="140360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Italy</a:t>
              </a:r>
            </a:p>
            <a:p>
              <a:r>
                <a: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INFN</a:t>
              </a:r>
              <a:endParaRPr lang="en-GB" sz="1100" b="1" spc="300" dirty="0">
                <a:solidFill>
                  <a:srgbClr val="0C377B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957529" y="2874724"/>
              <a:ext cx="2203449" cy="536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>
                <a:solidFill>
                  <a:srgbClr val="FFFFFF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1792767" y="5593590"/>
              <a:ext cx="448421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870828" y="3503032"/>
              <a:ext cx="1277993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en-GB" sz="1100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Germany</a:t>
              </a:r>
            </a:p>
            <a:p>
              <a:pPr algn="r"/>
              <a:r>
                <a: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KIT, TUD</a:t>
              </a:r>
              <a:endParaRPr lang="en-GB" sz="800" b="1" spc="300" dirty="0">
                <a:solidFill>
                  <a:srgbClr val="0C377B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59655" y="4198044"/>
              <a:ext cx="1789166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0" rtlCol="0">
              <a:spAutoFit/>
            </a:bodyPr>
            <a:lstStyle/>
            <a:p>
              <a:pPr algn="r"/>
              <a:r>
                <a:rPr lang="en-GB" sz="1100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Switzerland</a:t>
              </a:r>
              <a:endParaRPr lang="en-GB" sz="800" b="1" spc="300" dirty="0" smtClean="0">
                <a:solidFill>
                  <a:srgbClr val="0C377B"/>
                </a:solidFill>
                <a:latin typeface="Calibri" panose="020F0502020204030204" pitchFamily="34" charset="0"/>
              </a:endParaRPr>
            </a:p>
            <a:p>
              <a:pPr algn="r"/>
              <a:r>
                <a: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EPFL, UNIGE</a:t>
              </a:r>
              <a:endParaRPr lang="en-GB" sz="800" b="1" spc="300" dirty="0">
                <a:solidFill>
                  <a:srgbClr val="0C377B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03539" y="3212164"/>
              <a:ext cx="2031848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Netherlands</a:t>
              </a:r>
            </a:p>
            <a:p>
              <a:r>
                <a: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UT</a:t>
              </a:r>
              <a:endParaRPr lang="en-GB" sz="1100" b="1" spc="300" dirty="0">
                <a:solidFill>
                  <a:srgbClr val="0C377B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1792765" y="3765523"/>
              <a:ext cx="369856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001290" y="4094920"/>
              <a:ext cx="313318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703813" y="4779425"/>
              <a:ext cx="343066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2645400" y="6044098"/>
              <a:ext cx="851338" cy="2230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>
                <a:solidFill>
                  <a:srgbClr val="FFFFFF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703539" y="5735085"/>
              <a:ext cx="2019149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Spain</a:t>
              </a:r>
            </a:p>
            <a:p>
              <a:r>
                <a: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ALBA, CIEMAT</a:t>
              </a:r>
              <a:endParaRPr lang="en-GB" sz="800" b="1" spc="300" dirty="0">
                <a:solidFill>
                  <a:srgbClr val="0C377B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93713" y="4317091"/>
              <a:ext cx="1187598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spc="300" dirty="0" smtClean="0">
                <a:solidFill>
                  <a:srgbClr val="0C377B"/>
                </a:solidFill>
                <a:latin typeface="Calibri" panose="020F0502020204030204" pitchFamily="34" charset="0"/>
              </a:endParaRPr>
            </a:p>
            <a:p>
              <a:r>
                <a: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CERN</a:t>
              </a:r>
              <a:endParaRPr lang="en-GB" sz="1100" b="1" spc="300" dirty="0">
                <a:solidFill>
                  <a:srgbClr val="0C377B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 flipH="1">
              <a:off x="1800077" y="4876800"/>
              <a:ext cx="376239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557042" y="2857887"/>
              <a:ext cx="2712102" cy="593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United Kingdom</a:t>
              </a:r>
            </a:p>
            <a:p>
              <a:pPr algn="r"/>
              <a:r>
                <a:rPr lang="en-GB" sz="800" b="1" spc="300" dirty="0" smtClean="0">
                  <a:solidFill>
                    <a:srgbClr val="0C377B"/>
                  </a:solidFill>
                  <a:latin typeface="Calibri" panose="020F0502020204030204" pitchFamily="34" charset="0"/>
                </a:rPr>
                <a:t>STFC, UNILIV, UOXF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4552233" y="3409036"/>
              <a:ext cx="458224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5" name="Table 154"/>
          <p:cNvGraphicFramePr>
            <a:graphicFrameLocks noGrp="1"/>
          </p:cNvGraphicFramePr>
          <p:nvPr>
            <p:extLst/>
          </p:nvPr>
        </p:nvGraphicFramePr>
        <p:xfrm>
          <a:off x="291710" y="1054843"/>
          <a:ext cx="3051535" cy="5002076"/>
        </p:xfrm>
        <a:graphic>
          <a:graphicData uri="http://schemas.openxmlformats.org/drawingml/2006/table">
            <a:tbl>
              <a:tblPr firstCol="1" bandRow="1">
                <a:tableStyleId>{FABFCF23-3B69-468F-B69F-88F6DE6A72F2}</a:tableStyleId>
              </a:tblPr>
              <a:tblGrid>
                <a:gridCol w="1418452"/>
                <a:gridCol w="1633083"/>
              </a:tblGrid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CERN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IEIO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TUT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Finland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CEA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France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CNRS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France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KIT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Germany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TUD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Germany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INFN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Italy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UT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Netherlands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ALBA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Spain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CIEMAT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Spain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STFC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United Kingdom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UNILIV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United Kingdom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UOXF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United Kingdom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>
                          <a:effectLst/>
                        </a:rPr>
                        <a:t>KEK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Japan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EPFL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Switzerland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UNIGE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Switzerland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NHFML-FSU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BNL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FNAL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LBNL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4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97996" y="5486065"/>
            <a:ext cx="4883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C377B"/>
                </a:solidFill>
              </a:rPr>
              <a:t>Consortium Beneficiaries, signing the Grant Agreement</a:t>
            </a:r>
            <a:endParaRPr lang="fr-CH" sz="1200" dirty="0">
              <a:solidFill>
                <a:srgbClr val="0C377B"/>
              </a:solidFill>
            </a:endParaRPr>
          </a:p>
        </p:txBody>
      </p:sp>
      <p:pic>
        <p:nvPicPr>
          <p:cNvPr id="15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59" y="94570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12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627053"/>
            <a:ext cx="872867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b="1" dirty="0" smtClean="0"/>
              <a:t>Motivation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b="1" dirty="0" smtClean="0"/>
              <a:t>FCC Study Scope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b="1" dirty="0" smtClean="0"/>
              <a:t>Main Machine Parameters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b="1" dirty="0" smtClean="0"/>
              <a:t>Timeline</a:t>
            </a:r>
            <a:endParaRPr lang="en-GB" sz="3200" b="1" dirty="0"/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b="1" dirty="0" smtClean="0"/>
              <a:t>FCC Organisation &amp; Collaboration Status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Outline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1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965" y="1014158"/>
            <a:ext cx="4451785" cy="3148321"/>
          </a:xfrm>
          <a:prstGeom prst="rect">
            <a:avLst/>
          </a:prstGeom>
        </p:spPr>
      </p:pic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9025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6" y="0"/>
            <a:ext cx="485057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430824" y="1308320"/>
            <a:ext cx="4054022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>
                <a:solidFill>
                  <a:srgbClr val="FFFF00"/>
                </a:solidFill>
                <a:ea typeface="ＭＳ Ｐゴシック" charset="0"/>
              </a:rPr>
              <a:t>First FCC Week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Conference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 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Washington DC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23-27 March 2015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68733" y="5085184"/>
            <a:ext cx="2542684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F0F0F0"/>
                </a:solidFill>
                <a:ea typeface="ＭＳ Ｐゴシック" charset="0"/>
                <a:hlinkClick r:id="rId5"/>
              </a:rPr>
              <a:t>http://cern.ch/fccw2015</a:t>
            </a:r>
            <a:endParaRPr lang="en-GB" b="1" dirty="0">
              <a:solidFill>
                <a:srgbClr val="F0F0F0"/>
              </a:solidFill>
              <a:ea typeface="ＭＳ Ｐゴシック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0593" y="90256"/>
            <a:ext cx="4306958" cy="94753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6457" y="4077072"/>
            <a:ext cx="4396607" cy="27809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22755" y="5300627"/>
            <a:ext cx="3089307" cy="30777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FF"/>
                </a:solidFill>
              </a:rPr>
              <a:t>“head shots” from Bob Palmer (BNL)</a:t>
            </a:r>
            <a:endParaRPr lang="en-GB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58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626" y="5574367"/>
            <a:ext cx="9142374" cy="1283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FFFFFF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0"/>
            <a:ext cx="9150188" cy="1169233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   FCC Week 2016</a:t>
            </a:r>
            <a:endParaRPr lang="en-US" sz="4800" dirty="0"/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9025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8" y="1029891"/>
            <a:ext cx="9140232" cy="4271317"/>
          </a:xfrm>
          <a:prstGeom prst="rect">
            <a:avLst/>
          </a:prstGeom>
        </p:spPr>
      </p:pic>
      <p:sp>
        <p:nvSpPr>
          <p:cNvPr id="10" name="Content Placeholder 3"/>
          <p:cNvSpPr txBox="1">
            <a:spLocks/>
          </p:cNvSpPr>
          <p:nvPr/>
        </p:nvSpPr>
        <p:spPr>
          <a:xfrm>
            <a:off x="3852313" y="1221541"/>
            <a:ext cx="5291688" cy="686308"/>
          </a:xfrm>
          <a:prstGeom prst="rect">
            <a:avLst/>
          </a:prstGeom>
        </p:spPr>
        <p:txBody>
          <a:bodyPr numCol="1" spcCol="36000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DDDDDD"/>
              </a:buClr>
              <a:buFont typeface="Arial"/>
              <a:buNone/>
            </a:pPr>
            <a:r>
              <a:rPr lang="en-US" sz="3600" b="1" dirty="0" smtClean="0">
                <a:solidFill>
                  <a:srgbClr val="FFFFFF"/>
                </a:solidFill>
              </a:rPr>
              <a:t>Rome, 11-15 April 2016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669" y="5394517"/>
            <a:ext cx="1346409" cy="13464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0" y="5715120"/>
            <a:ext cx="2219668" cy="7437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2" y="5352540"/>
            <a:ext cx="2070019" cy="14735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9" y="6422698"/>
            <a:ext cx="3230353" cy="4115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456" y="5978438"/>
            <a:ext cx="1546623" cy="85579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37403" y="2024371"/>
            <a:ext cx="331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C377B"/>
                </a:solidFill>
                <a:hlinkClick r:id="rId10"/>
              </a:rPr>
              <a:t>http://cern.ch/fccw2016</a:t>
            </a:r>
            <a:r>
              <a:rPr lang="en-GB" sz="2400" dirty="0" smtClean="0">
                <a:solidFill>
                  <a:srgbClr val="0C377B"/>
                </a:solidFill>
              </a:rPr>
              <a:t> </a:t>
            </a:r>
            <a:endParaRPr lang="en-GB" sz="2400" dirty="0">
              <a:solidFill>
                <a:srgbClr val="0C377B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262" y="5304074"/>
            <a:ext cx="2276093" cy="7852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2" y="5305313"/>
            <a:ext cx="2709278" cy="57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33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54492" y="1541110"/>
                <a:ext cx="8409996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800" b="1" dirty="0">
                    <a:solidFill>
                      <a:srgbClr val="0C377B"/>
                    </a:solidFill>
                  </a:rPr>
                  <a:t>1983</a:t>
                </a:r>
                <a:r>
                  <a:rPr lang="en-US" sz="2800" b="1" dirty="0">
                    <a:solidFill>
                      <a:srgbClr val="0000FF"/>
                    </a:solidFill>
                  </a:rPr>
                  <a:t> </a:t>
                </a:r>
                <a:r>
                  <a:rPr lang="en-US" sz="2800" dirty="0">
                    <a:solidFill>
                      <a:srgbClr val="000000"/>
                    </a:solidFill>
                  </a:rPr>
                  <a:t>first LHC proposal, launch of design study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800" b="1" dirty="0" smtClean="0">
                    <a:solidFill>
                      <a:srgbClr val="0C377B"/>
                    </a:solidFill>
                  </a:rPr>
                  <a:t>1994 CERN Council: LHC approval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800" b="1" dirty="0" smtClean="0">
                    <a:solidFill>
                      <a:srgbClr val="0C377B"/>
                    </a:solidFill>
                  </a:rPr>
                  <a:t>2010 first collisions at 3.5 </a:t>
                </a:r>
                <a:r>
                  <a:rPr lang="en-US" sz="2800" b="1" dirty="0" err="1" smtClean="0">
                    <a:solidFill>
                      <a:srgbClr val="0C377B"/>
                    </a:solidFill>
                  </a:rPr>
                  <a:t>TeV</a:t>
                </a:r>
                <a:r>
                  <a:rPr lang="en-US" sz="2800" b="1" dirty="0" smtClean="0">
                    <a:solidFill>
                      <a:srgbClr val="0C377B"/>
                    </a:solidFill>
                  </a:rPr>
                  <a:t> beam energy 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800" b="1" dirty="0" smtClean="0">
                    <a:solidFill>
                      <a:srgbClr val="0000FF"/>
                    </a:solidFill>
                  </a:rPr>
                  <a:t>2015 collisions at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US" sz="2800" b="1" dirty="0">
                    <a:solidFill>
                      <a:srgbClr val="0000FF"/>
                    </a:solidFill>
                  </a:rPr>
                  <a:t>design </a:t>
                </a:r>
                <a:r>
                  <a:rPr lang="en-US" sz="2800" b="1" dirty="0" smtClean="0">
                    <a:solidFill>
                      <a:srgbClr val="0000FF"/>
                    </a:solidFill>
                  </a:rPr>
                  <a:t>energy</a:t>
                </a:r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492" y="1541110"/>
                <a:ext cx="8409996" cy="1815882"/>
              </a:xfrm>
              <a:prstGeom prst="rect">
                <a:avLst/>
              </a:prstGeom>
              <a:blipFill rotWithShape="0">
                <a:blip r:embed="rId2"/>
                <a:stretch>
                  <a:fillRect l="-1522" t="-3691" b="-83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 rot="21224735">
            <a:off x="1478320" y="4039753"/>
            <a:ext cx="6562341" cy="1323439"/>
          </a:xfrm>
          <a:prstGeom prst="rect">
            <a:avLst/>
          </a:prstGeom>
          <a:solidFill>
            <a:srgbClr val="FFC0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</a:rPr>
              <a:t>now is the time to plan for </a:t>
            </a:r>
            <a:r>
              <a:rPr lang="en-US" sz="4000" b="1" dirty="0" smtClean="0">
                <a:solidFill>
                  <a:srgbClr val="C00000"/>
                </a:solidFill>
              </a:rPr>
              <a:t>~2040</a:t>
            </a:r>
            <a:r>
              <a:rPr lang="en-US" sz="4000" b="1" dirty="0">
                <a:solidFill>
                  <a:srgbClr val="C00000"/>
                </a:solidFill>
              </a:rPr>
              <a:t>!</a:t>
            </a:r>
            <a:endParaRPr lang="en-GB" sz="4000" dirty="0">
              <a:solidFill>
                <a:srgbClr val="0000CC"/>
              </a:solidFill>
              <a:ea typeface="Cambria Math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-9910"/>
            <a:ext cx="3015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solidFill>
                  <a:prstClr val="white"/>
                </a:solidFill>
              </a:rPr>
              <a:t>LHC history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LHC evolution      </a:t>
            </a:r>
            <a:endParaRPr lang="en-US" sz="3200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337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460" y="941400"/>
            <a:ext cx="8535011" cy="2618827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sz="2000" b="1" dirty="0" smtClean="0"/>
              <a:t>European Strategy for Particle Physics 2013: </a:t>
            </a:r>
          </a:p>
          <a:p>
            <a:pPr marL="468000" lvl="1" indent="0">
              <a:buNone/>
            </a:pPr>
            <a:r>
              <a:rPr lang="en-US" dirty="0" smtClean="0"/>
              <a:t>“…to </a:t>
            </a:r>
            <a:r>
              <a:rPr lang="en-US" b="1" dirty="0">
                <a:solidFill>
                  <a:srgbClr val="FF0000"/>
                </a:solidFill>
              </a:rPr>
              <a:t>propose an ambitious post-LHC accelerator </a:t>
            </a:r>
            <a:r>
              <a:rPr lang="en-US" b="1" dirty="0" smtClean="0">
                <a:solidFill>
                  <a:srgbClr val="FF0000"/>
                </a:solidFill>
              </a:rPr>
              <a:t>project</a:t>
            </a:r>
            <a:r>
              <a:rPr lang="en-US" dirty="0" smtClean="0"/>
              <a:t>….., </a:t>
            </a:r>
            <a:r>
              <a:rPr lang="en-US" dirty="0"/>
              <a:t>CERN should undertake design studies for accelerator projects in a global context</a:t>
            </a:r>
            <a:r>
              <a:rPr lang="en-US" dirty="0" smtClean="0"/>
              <a:t>,…with </a:t>
            </a:r>
            <a:r>
              <a:rPr lang="en-US" dirty="0"/>
              <a:t>emphasis on proton-proton and electron-positron high-energy frontier </a:t>
            </a:r>
            <a:r>
              <a:rPr lang="en-US" dirty="0" smtClean="0"/>
              <a:t>machines….</a:t>
            </a:r>
            <a:r>
              <a:rPr lang="en-GB" dirty="0" smtClean="0"/>
              <a:t>coupled </a:t>
            </a:r>
            <a:r>
              <a:rPr lang="en-GB" dirty="0"/>
              <a:t>to a vigorous accelerator R&amp;D programme, including high-field magnets and high-gradient accelerating structures</a:t>
            </a:r>
            <a:r>
              <a:rPr lang="en-GB" dirty="0" smtClean="0"/>
              <a:t>,….</a:t>
            </a:r>
            <a:r>
              <a:rPr lang="en-US" dirty="0" smtClean="0"/>
              <a:t>”</a:t>
            </a:r>
          </a:p>
          <a:p>
            <a:pPr marL="468000" lvl="1" indent="0">
              <a:buNone/>
            </a:pP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95535" y="4468072"/>
            <a:ext cx="8102600" cy="23453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indent="-457200">
              <a:spcBef>
                <a:spcPct val="20000"/>
              </a:spcBef>
            </a:pPr>
            <a:r>
              <a:rPr lang="en-US" sz="2000" b="1" dirty="0"/>
              <a:t>US P5 recommendation 2014:</a:t>
            </a:r>
          </a:p>
          <a:p>
            <a:pPr marL="468000" lvl="1" indent="0">
              <a:buFont typeface="Arial"/>
              <a:buNone/>
            </a:pPr>
            <a:r>
              <a:rPr lang="en-US" sz="2000" dirty="0" smtClean="0"/>
              <a:t>”….A very high-energy proton-proton collider is the most powerful tool for direct discovery of new particles and interactions under any scenario of physics results that can be acquired in the P5 time window….”</a:t>
            </a:r>
          </a:p>
          <a:p>
            <a:pPr marL="468000" lvl="1" indent="0">
              <a:buFont typeface="Arial"/>
              <a:buNone/>
            </a:pPr>
            <a:endParaRPr lang="en-US" sz="2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FCC Strategic Motivation</a:t>
            </a:r>
            <a:endParaRPr lang="en-US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79513" y="3315944"/>
            <a:ext cx="8102600" cy="23453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indent="-457200">
              <a:spcBef>
                <a:spcPct val="20000"/>
              </a:spcBef>
            </a:pPr>
            <a:r>
              <a:rPr lang="en-US" sz="2000" b="1" dirty="0" smtClean="0"/>
              <a:t>ICFA statement 2014</a:t>
            </a:r>
            <a:r>
              <a:rPr lang="en-US" sz="2000" b="1" dirty="0"/>
              <a:t>:</a:t>
            </a:r>
          </a:p>
          <a:p>
            <a:pPr marL="468000" lvl="1" indent="0">
              <a:buNone/>
            </a:pPr>
            <a:r>
              <a:rPr lang="en-US" sz="2000" dirty="0"/>
              <a:t>”…. ICFA supports studies of energy frontier circular colliders and encourages global coordination.….”</a:t>
            </a:r>
          </a:p>
          <a:p>
            <a:pPr marL="468000" lvl="1" indent="0">
              <a:buFont typeface="Arial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3398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121837"/>
            <a:ext cx="88924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/>
              <a:t>A very large circular hadron collider seems </a:t>
            </a:r>
            <a:r>
              <a:rPr lang="en-GB" sz="2400" b="1" dirty="0" smtClean="0">
                <a:solidFill>
                  <a:srgbClr val="FF0000"/>
                </a:solidFill>
              </a:rPr>
              <a:t>the only approach to reach 100 </a:t>
            </a:r>
            <a:r>
              <a:rPr lang="en-GB" sz="2400" b="1" dirty="0" err="1" smtClean="0">
                <a:solidFill>
                  <a:srgbClr val="FF0000"/>
                </a:solidFill>
              </a:rPr>
              <a:t>TeV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  <a:r>
              <a:rPr lang="en-GB" sz="2400" b="1" dirty="0" err="1" smtClean="0">
                <a:solidFill>
                  <a:srgbClr val="FF0000"/>
                </a:solidFill>
              </a:rPr>
              <a:t>c.m</a:t>
            </a:r>
            <a:r>
              <a:rPr lang="en-GB" sz="2400" b="1" dirty="0" smtClean="0">
                <a:solidFill>
                  <a:srgbClr val="FF0000"/>
                </a:solidFill>
              </a:rPr>
              <a:t>. collision energy </a:t>
            </a:r>
            <a:r>
              <a:rPr lang="en-GB" sz="2400" b="1" dirty="0" smtClean="0"/>
              <a:t>in coming decades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Access </a:t>
            </a:r>
            <a:r>
              <a:rPr lang="en-GB" sz="2000" dirty="0"/>
              <a:t>to </a:t>
            </a:r>
            <a:r>
              <a:rPr lang="en-GB" sz="2000" dirty="0">
                <a:solidFill>
                  <a:srgbClr val="FF0000"/>
                </a:solidFill>
              </a:rPr>
              <a:t>new particles (direct production)  in the few </a:t>
            </a:r>
            <a:r>
              <a:rPr lang="en-GB" sz="2000" dirty="0" err="1">
                <a:solidFill>
                  <a:srgbClr val="FF0000"/>
                </a:solidFill>
              </a:rPr>
              <a:t>TeV</a:t>
            </a:r>
            <a:r>
              <a:rPr lang="en-GB" sz="2000" dirty="0">
                <a:solidFill>
                  <a:srgbClr val="FF0000"/>
                </a:solidFill>
              </a:rPr>
              <a:t> to 30 </a:t>
            </a:r>
            <a:r>
              <a:rPr lang="en-GB" sz="2000" dirty="0" err="1">
                <a:solidFill>
                  <a:srgbClr val="FF0000"/>
                </a:solidFill>
              </a:rPr>
              <a:t>TeV</a:t>
            </a:r>
            <a:r>
              <a:rPr lang="en-GB" sz="2000" dirty="0">
                <a:solidFill>
                  <a:srgbClr val="FF0000"/>
                </a:solidFill>
              </a:rPr>
              <a:t> mass range</a:t>
            </a:r>
            <a:r>
              <a:rPr lang="en-GB" sz="2000" dirty="0"/>
              <a:t>, far </a:t>
            </a:r>
            <a:r>
              <a:rPr lang="en-GB" sz="2000" dirty="0" smtClean="0"/>
              <a:t>beyond </a:t>
            </a:r>
            <a:r>
              <a:rPr lang="en-GB" sz="2000" dirty="0"/>
              <a:t>LHC </a:t>
            </a:r>
            <a:r>
              <a:rPr lang="en-GB" sz="2000" dirty="0" smtClean="0"/>
              <a:t>reach.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Much-increased </a:t>
            </a:r>
            <a:r>
              <a:rPr lang="en-GB" sz="2000" dirty="0">
                <a:solidFill>
                  <a:srgbClr val="FF0000"/>
                </a:solidFill>
              </a:rPr>
              <a:t>rates </a:t>
            </a:r>
            <a:r>
              <a:rPr lang="en-GB" sz="2000" dirty="0" smtClean="0">
                <a:solidFill>
                  <a:srgbClr val="FF0000"/>
                </a:solidFill>
              </a:rPr>
              <a:t>for phenomena </a:t>
            </a:r>
            <a:r>
              <a:rPr lang="en-GB" sz="2000" dirty="0">
                <a:solidFill>
                  <a:srgbClr val="FF0000"/>
                </a:solidFill>
              </a:rPr>
              <a:t>in the sub-</a:t>
            </a:r>
            <a:r>
              <a:rPr lang="en-GB" sz="2000" dirty="0" err="1">
                <a:solidFill>
                  <a:srgbClr val="FF0000"/>
                </a:solidFill>
              </a:rPr>
              <a:t>TeV</a:t>
            </a:r>
            <a:r>
              <a:rPr lang="en-GB" sz="2000" dirty="0">
                <a:solidFill>
                  <a:srgbClr val="FF0000"/>
                </a:solidFill>
              </a:rPr>
              <a:t> mass range </a:t>
            </a:r>
            <a:r>
              <a:rPr lang="en-GB" sz="2000" dirty="0" smtClean="0"/>
              <a:t>→increased </a:t>
            </a:r>
            <a:r>
              <a:rPr lang="en-GB" sz="2000" dirty="0"/>
              <a:t>precision w.r.t. LHC and possibly </a:t>
            </a:r>
            <a:r>
              <a:rPr lang="en-GB" sz="2000" dirty="0" smtClean="0"/>
              <a:t>ILC</a:t>
            </a:r>
            <a:r>
              <a:rPr lang="en-GB" sz="1100" dirty="0" smtClean="0"/>
              <a:t> </a:t>
            </a:r>
            <a:endParaRPr lang="en-GB" sz="2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FCC motivation: </a:t>
            </a:r>
          </a:p>
          <a:p>
            <a:r>
              <a:rPr lang="en-US" sz="3200" dirty="0" smtClean="0"/>
              <a:t>             pushing the energy frontier</a:t>
            </a:r>
            <a:endParaRPr lang="en-US" sz="320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07504" y="4154304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The </a:t>
            </a:r>
            <a:r>
              <a:rPr lang="en-GB" sz="2400" b="1" dirty="0"/>
              <a:t>name of the game of a hadron </a:t>
            </a:r>
            <a:r>
              <a:rPr lang="en-GB" sz="2400" b="1" dirty="0" smtClean="0"/>
              <a:t>collider is </a:t>
            </a:r>
            <a:r>
              <a:rPr lang="en-GB" sz="2400" b="1" dirty="0">
                <a:solidFill>
                  <a:srgbClr val="FF0000"/>
                </a:solidFill>
              </a:rPr>
              <a:t>energy </a:t>
            </a:r>
            <a:r>
              <a:rPr lang="en-GB" sz="2400" b="1" dirty="0" smtClean="0">
                <a:solidFill>
                  <a:srgbClr val="FF0000"/>
                </a:solidFill>
              </a:rPr>
              <a:t>reach</a:t>
            </a:r>
          </a:p>
          <a:p>
            <a:endParaRPr lang="en-GB" sz="2400" b="1" dirty="0"/>
          </a:p>
          <a:p>
            <a:endParaRPr lang="en-GB" sz="2400" b="1" dirty="0" smtClean="0"/>
          </a:p>
          <a:p>
            <a:endParaRPr lang="en-GB" sz="2400" b="1" dirty="0"/>
          </a:p>
          <a:p>
            <a:r>
              <a:rPr lang="en-GB" sz="2400" b="1" dirty="0" smtClean="0"/>
              <a:t>Cf. LHC: factor ~4 in radius, factor ~2 in field </a:t>
            </a:r>
            <a:r>
              <a:rPr lang="en-GB" sz="2400" b="1" dirty="0" smtClean="0">
                <a:sym typeface="Wingdings" panose="05000000000000000000" pitchFamily="2" charset="2"/>
              </a:rPr>
              <a:t> </a:t>
            </a:r>
            <a:r>
              <a:rPr lang="en-GB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O(10) in </a:t>
            </a:r>
            <a:r>
              <a:rPr lang="en-GB" sz="24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en-GB" sz="2400" b="1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cms</a:t>
            </a:r>
            <a:endParaRPr lang="en-GB" sz="2400" baseline="-2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2076344" y="4695684"/>
                <a:ext cx="4986558" cy="84978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effectLst/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effectLst/>
                          <a:latin typeface="Cambria Math" panose="02040503050406030204" pitchFamily="18" charset="0"/>
                          <a:ea typeface="Cambria Math"/>
                        </a:rPr>
                        <m:t>∝</m:t>
                      </m:r>
                      <m:sSub>
                        <m:sSubPr>
                          <m:ctrlP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𝑑𝑖𝑝𝑜𝑙𝑒</m:t>
                          </m:r>
                        </m:sub>
                      </m:sSub>
                      <m:sSub>
                        <m:sSubPr>
                          <m:ctrlP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×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𝑏𝑒𝑛𝑑𝑖𝑛𝑔</m:t>
                          </m:r>
                        </m:sub>
                      </m:sSub>
                    </m:oMath>
                  </m:oMathPara>
                </a14:m>
                <a:endParaRPr lang="en-GB" sz="1600" dirty="0" smtClean="0">
                  <a:effectLst/>
                  <a:latin typeface="Unicode MS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344" y="4695684"/>
                <a:ext cx="4986558" cy="8497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36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427984" y="966072"/>
            <a:ext cx="4716016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432" y="1106735"/>
            <a:ext cx="4427984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latin typeface="Arial"/>
                <a:cs typeface="Calibri" pitchFamily="34" charset="0"/>
              </a:rPr>
              <a:t>pp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       </a:t>
            </a:r>
            <a:r>
              <a:rPr lang="en-US" sz="2000" b="1" kern="0" dirty="0"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             </a:t>
            </a:r>
            <a:r>
              <a:rPr lang="en-US" sz="2000" kern="0" dirty="0" smtClean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80-100 </a:t>
            </a:r>
            <a:r>
              <a:rPr lang="en-US" sz="2000" b="1" kern="0" dirty="0">
                <a:cs typeface="Calibri" pitchFamily="34" charset="0"/>
              </a:rPr>
              <a:t>km </a:t>
            </a:r>
            <a:r>
              <a:rPr lang="en-US" sz="2000" b="1" kern="0" dirty="0" smtClean="0">
                <a:cs typeface="Calibri" pitchFamily="34" charset="0"/>
              </a:rPr>
              <a:t>tunnel infrastructure </a:t>
            </a:r>
            <a:r>
              <a:rPr lang="en-US" sz="2000" kern="0" dirty="0">
                <a:cs typeface="Calibri" pitchFamily="34" charset="0"/>
              </a:rPr>
              <a:t>in Geneva area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ee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as potential intermediate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cs typeface="Calibri" pitchFamily="34" charset="0"/>
              </a:rPr>
              <a:t>p-e</a:t>
            </a:r>
            <a:r>
              <a:rPr lang="en-US" sz="2000" b="1" kern="0" dirty="0">
                <a:cs typeface="Calibri" pitchFamily="34" charset="0"/>
              </a:rPr>
              <a:t> (</a:t>
            </a:r>
            <a:r>
              <a:rPr lang="en-US" sz="2000" b="1" i="1" kern="0" dirty="0">
                <a:cs typeface="Calibri" pitchFamily="34" charset="0"/>
              </a:rPr>
              <a:t>FCC-he</a:t>
            </a:r>
            <a:r>
              <a:rPr lang="en-US" sz="2000" b="1" kern="0" dirty="0">
                <a:cs typeface="Calibri" pitchFamily="34" charset="0"/>
              </a:rPr>
              <a:t>) </a:t>
            </a:r>
            <a:r>
              <a:rPr lang="en-US" sz="2000" b="1" kern="0" dirty="0" smtClean="0">
                <a:cs typeface="Calibri" pitchFamily="34" charset="0"/>
              </a:rPr>
              <a:t>option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HE-LHC</a:t>
            </a:r>
            <a:r>
              <a:rPr lang="en-US" sz="2000" kern="0" dirty="0" smtClean="0">
                <a:cs typeface="Calibri" pitchFamily="34" charset="0"/>
              </a:rPr>
              <a:t> with </a:t>
            </a:r>
            <a:r>
              <a:rPr lang="en-US" sz="2000" i="1" kern="0" dirty="0" smtClean="0">
                <a:cs typeface="Calibri" pitchFamily="34" charset="0"/>
              </a:rPr>
              <a:t>FCC-</a:t>
            </a:r>
            <a:r>
              <a:rPr lang="en-US" sz="2000" i="1" kern="0" dirty="0" err="1" smtClean="0">
                <a:cs typeface="Calibri" pitchFamily="34" charset="0"/>
              </a:rPr>
              <a:t>hh</a:t>
            </a:r>
            <a:r>
              <a:rPr lang="en-US" sz="2000" i="1" kern="0" dirty="0" smtClean="0">
                <a:cs typeface="Calibri" pitchFamily="34" charset="0"/>
              </a:rPr>
              <a:t> </a:t>
            </a:r>
            <a:r>
              <a:rPr lang="en-US" sz="2000" kern="0" dirty="0" smtClean="0">
                <a:cs typeface="Calibri" pitchFamily="34" charset="0"/>
              </a:rPr>
              <a:t>technology</a:t>
            </a:r>
            <a:endParaRPr lang="en-US" sz="2000" kern="0" dirty="0"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408" y="2943232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100 km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" y="-27384"/>
            <a:ext cx="9143999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3200" b="1" kern="0" dirty="0">
                <a:solidFill>
                  <a:srgbClr val="FFFF00"/>
                </a:solidFill>
                <a:cs typeface="Calibri" pitchFamily="34" charset="0"/>
              </a:rPr>
              <a:t>Future Circular Collider </a:t>
            </a:r>
            <a:r>
              <a:rPr lang="en-GB" sz="3200" b="1" kern="0" dirty="0" smtClean="0">
                <a:solidFill>
                  <a:srgbClr val="FFFF00"/>
                </a:solidFill>
                <a:cs typeface="Calibri" pitchFamily="34" charset="0"/>
              </a:rPr>
              <a:t>Study </a:t>
            </a:r>
            <a:endParaRPr lang="en-GB" sz="3200" b="1" kern="0" dirty="0">
              <a:solidFill>
                <a:srgbClr val="FFFF00"/>
              </a:solidFill>
              <a:cs typeface="Calibri" pitchFamily="34" charset="0"/>
            </a:endParaRPr>
          </a:p>
          <a:p>
            <a:pPr lvl="0" algn="ctr">
              <a:defRPr/>
            </a:pPr>
            <a:r>
              <a:rPr lang="en-GB" sz="2800" b="1" kern="0" dirty="0" smtClean="0">
                <a:solidFill>
                  <a:srgbClr val="FFFF00"/>
                </a:solidFill>
                <a:cs typeface="Calibri" pitchFamily="34" charset="0"/>
              </a:rPr>
              <a:t>GOAL: CDR 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and cost review for the next ESU (2018)</a:t>
            </a:r>
            <a:endParaRPr lang="en-GB" sz="2000" b="1" i="1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23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49385" y="1078137"/>
            <a:ext cx="8583607" cy="1569660"/>
            <a:chOff x="449385" y="1078137"/>
            <a:chExt cx="8583607" cy="1569660"/>
          </a:xfrm>
        </p:grpSpPr>
        <p:sp>
          <p:nvSpPr>
            <p:cNvPr id="11" name="TextBox 10"/>
            <p:cNvSpPr txBox="1"/>
            <p:nvPr/>
          </p:nvSpPr>
          <p:spPr>
            <a:xfrm>
              <a:off x="1920648" y="1078137"/>
              <a:ext cx="711234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 smtClean="0"/>
                <a:t>FCC-</a:t>
              </a:r>
              <a:r>
                <a:rPr lang="en-GB" sz="2400" dirty="0" err="1" smtClean="0"/>
                <a:t>hh</a:t>
              </a:r>
              <a:r>
                <a:rPr lang="en-GB" sz="2400" dirty="0" smtClean="0"/>
                <a:t>: 	</a:t>
              </a:r>
              <a:r>
                <a:rPr lang="en-GB" sz="2400" b="1" dirty="0" smtClean="0"/>
                <a:t>100 </a:t>
              </a:r>
              <a:r>
                <a:rPr lang="en-GB" sz="2400" b="1" dirty="0" err="1" smtClean="0"/>
                <a:t>TeV</a:t>
              </a:r>
              <a:r>
                <a:rPr lang="en-GB" sz="2400" b="1" dirty="0" smtClean="0"/>
                <a:t> pp collider as long-term goal </a:t>
              </a:r>
              <a:r>
                <a:rPr lang="en-GB" sz="2400" dirty="0" smtClean="0"/>
                <a:t/>
              </a:r>
              <a:br>
                <a:rPr lang="en-GB" sz="2400" dirty="0" smtClean="0"/>
              </a:br>
              <a:r>
                <a:rPr lang="en-GB" sz="2400" dirty="0" smtClean="0"/>
                <a:t>	</a:t>
              </a:r>
              <a:r>
                <a:rPr lang="en-GB" sz="2400" dirty="0" smtClean="0">
                  <a:sym typeface="Wingdings" panose="05000000000000000000" pitchFamily="2" charset="2"/>
                </a:rPr>
                <a:t> </a:t>
              </a:r>
              <a:r>
                <a:rPr lang="en-GB" sz="2400" dirty="0" smtClean="0"/>
                <a:t>defines infrastructure needs</a:t>
              </a:r>
            </a:p>
            <a:p>
              <a:pPr>
                <a:tabLst>
                  <a:tab pos="1165225" algn="l"/>
                </a:tabLst>
              </a:pPr>
              <a:r>
                <a:rPr lang="en-GB" sz="2400" dirty="0" smtClean="0"/>
                <a:t>FCC-</a:t>
              </a:r>
              <a:r>
                <a:rPr lang="en-GB" sz="2400" dirty="0" err="1" smtClean="0"/>
                <a:t>ee</a:t>
              </a:r>
              <a:r>
                <a:rPr lang="en-GB" sz="2400" dirty="0" smtClean="0"/>
                <a:t>: </a:t>
              </a:r>
              <a:r>
                <a:rPr lang="en-GB" sz="2400" b="1" dirty="0" smtClean="0"/>
                <a:t>e</a:t>
              </a:r>
              <a:r>
                <a:rPr lang="en-GB" sz="2400" b="1" baseline="30000" dirty="0" smtClean="0"/>
                <a:t>+</a:t>
              </a:r>
              <a:r>
                <a:rPr lang="en-GB" sz="2400" b="1" dirty="0" smtClean="0"/>
                <a:t>e</a:t>
              </a:r>
              <a:r>
                <a:rPr lang="en-GB" sz="2400" b="1" baseline="30000" dirty="0" smtClean="0"/>
                <a:t>-</a:t>
              </a:r>
              <a:r>
                <a:rPr lang="en-GB" sz="2400" b="1" dirty="0" smtClean="0"/>
                <a:t> collider</a:t>
              </a:r>
              <a:r>
                <a:rPr lang="en-GB" sz="2400" dirty="0" smtClean="0"/>
                <a:t>, potential intermediate step</a:t>
              </a:r>
            </a:p>
            <a:p>
              <a:pPr>
                <a:tabLst>
                  <a:tab pos="1165225" algn="l"/>
                </a:tabLst>
              </a:pPr>
              <a:r>
                <a:rPr lang="en-GB" sz="2400" dirty="0" smtClean="0"/>
                <a:t>FCC-he: </a:t>
              </a:r>
              <a:r>
                <a:rPr lang="en-GB" sz="2400" b="1" dirty="0" smtClean="0"/>
                <a:t>integration aspects </a:t>
              </a:r>
              <a:r>
                <a:rPr lang="en-GB" sz="2400" dirty="0" smtClean="0"/>
                <a:t>of </a:t>
              </a:r>
              <a:r>
                <a:rPr lang="en-GB" sz="2400" dirty="0" err="1" smtClean="0"/>
                <a:t>pe</a:t>
              </a:r>
              <a:r>
                <a:rPr lang="en-GB" sz="2400" dirty="0" smtClean="0"/>
                <a:t> collisions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385" y="1086342"/>
              <a:ext cx="1440000" cy="1532257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49385" y="4461571"/>
            <a:ext cx="8694616" cy="1539808"/>
            <a:chOff x="449385" y="4461571"/>
            <a:chExt cx="8694616" cy="153980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385" y="4468600"/>
              <a:ext cx="1440000" cy="153277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920649" y="4461571"/>
              <a:ext cx="72233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/>
                <a:t>t</a:t>
              </a:r>
              <a:r>
                <a:rPr lang="en-GB" sz="2400" dirty="0" smtClean="0"/>
                <a:t>unnel </a:t>
              </a:r>
              <a:r>
                <a:rPr lang="en-GB" sz="2400" dirty="0"/>
                <a:t>infrastructure </a:t>
              </a:r>
              <a:r>
                <a:rPr lang="en-GB" sz="2400" dirty="0" smtClean="0"/>
                <a:t>in Geneva area, linked to CERN accelerator complex; </a:t>
              </a:r>
              <a:endParaRPr lang="en-GB" sz="2400" dirty="0"/>
            </a:p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site-specific,</a:t>
              </a:r>
              <a:r>
                <a:rPr lang="en-GB" sz="2400" dirty="0"/>
                <a:t> </a:t>
              </a:r>
              <a:r>
                <a:rPr lang="en-GB" sz="2400" dirty="0" smtClean="0"/>
                <a:t>as requested by European strategy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9385" y="2734585"/>
            <a:ext cx="7641492" cy="1569660"/>
            <a:chOff x="449385" y="2734585"/>
            <a:chExt cx="7641492" cy="156966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385" y="2771985"/>
              <a:ext cx="1440000" cy="15322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920648" y="2734585"/>
              <a:ext cx="617022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key technologies </a:t>
              </a:r>
              <a:r>
                <a:rPr lang="en-GB" sz="2400" dirty="0" smtClean="0"/>
                <a:t/>
              </a:r>
              <a:br>
                <a:rPr lang="en-GB" sz="2400" dirty="0" smtClean="0"/>
              </a:br>
              <a:r>
                <a:rPr lang="en-GB" sz="2400" dirty="0" smtClean="0"/>
                <a:t>pushed in dedicated R&amp;D programmes, e.g.</a:t>
              </a:r>
              <a:endParaRPr lang="en-GB" sz="2400" b="1" dirty="0"/>
            </a:p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16 </a:t>
              </a:r>
              <a:r>
                <a:rPr lang="en-GB" sz="2400" b="1" dirty="0"/>
                <a:t>Tesla </a:t>
              </a:r>
              <a:r>
                <a:rPr lang="en-GB" sz="2400" dirty="0" smtClean="0"/>
                <a:t>magnets for </a:t>
              </a:r>
              <a:r>
                <a:rPr lang="en-GB" sz="2400" b="1" dirty="0"/>
                <a:t>100 </a:t>
              </a:r>
              <a:r>
                <a:rPr lang="en-GB" sz="2400" b="1" dirty="0" err="1"/>
                <a:t>TeV</a:t>
              </a:r>
              <a:r>
                <a:rPr lang="en-GB" sz="2400" b="1" dirty="0"/>
                <a:t> </a:t>
              </a:r>
              <a:r>
                <a:rPr lang="en-GB" sz="2400" dirty="0"/>
                <a:t>pp in </a:t>
              </a:r>
              <a:r>
                <a:rPr lang="en-GB" sz="2400" b="1" dirty="0"/>
                <a:t>100 </a:t>
              </a:r>
              <a:r>
                <a:rPr lang="en-GB" sz="2400" b="1" dirty="0" smtClean="0"/>
                <a:t>km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SRF technologies and RF power sources</a:t>
              </a:r>
              <a:endParaRPr lang="en-GB" sz="2400" b="1" dirty="0"/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            FCC Scope</a:t>
            </a:r>
            <a:r>
              <a:rPr lang="en-GB" sz="3200" dirty="0"/>
              <a:t>: </a:t>
            </a:r>
            <a:endParaRPr lang="en-GB" sz="3200" dirty="0" smtClean="0"/>
          </a:p>
          <a:p>
            <a:r>
              <a:rPr lang="en-GB" sz="3200" dirty="0"/>
              <a:t> </a:t>
            </a:r>
            <a:r>
              <a:rPr lang="en-GB" sz="3200" dirty="0" smtClean="0"/>
              <a:t>              Accelerator and Infrastructure</a:t>
            </a:r>
            <a:endParaRPr lang="en-US" sz="3200" dirty="0"/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30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57200" y="1126496"/>
            <a:ext cx="5076348" cy="1536540"/>
            <a:chOff x="457200" y="1126496"/>
            <a:chExt cx="5076348" cy="1536540"/>
          </a:xfrm>
        </p:grpSpPr>
        <p:sp>
          <p:nvSpPr>
            <p:cNvPr id="11" name="TextBox 10"/>
            <p:cNvSpPr txBox="1"/>
            <p:nvPr/>
          </p:nvSpPr>
          <p:spPr>
            <a:xfrm>
              <a:off x="2069138" y="1247986"/>
              <a:ext cx="346441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physics opportunities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 smtClean="0"/>
                <a:t>discovery potentials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126496"/>
              <a:ext cx="1440000" cy="153654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457200" y="2807337"/>
            <a:ext cx="7322155" cy="1696660"/>
            <a:chOff x="457200" y="2807337"/>
            <a:chExt cx="7322155" cy="1696660"/>
          </a:xfrm>
        </p:grpSpPr>
        <p:sp>
          <p:nvSpPr>
            <p:cNvPr id="14" name="TextBox 13"/>
            <p:cNvSpPr txBox="1"/>
            <p:nvPr/>
          </p:nvSpPr>
          <p:spPr>
            <a:xfrm>
              <a:off x="2069137" y="2934337"/>
              <a:ext cx="571021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b="1" dirty="0"/>
                <a:t>e</a:t>
              </a:r>
              <a:r>
                <a:rPr lang="en-GB" sz="2400" b="1" dirty="0" smtClean="0"/>
                <a:t>xperiment concepts </a:t>
              </a:r>
              <a:r>
                <a:rPr lang="en-GB" sz="2400" dirty="0" smtClean="0"/>
                <a:t>for </a:t>
              </a:r>
              <a:r>
                <a:rPr lang="en-GB" sz="2400" dirty="0" err="1" smtClean="0"/>
                <a:t>hh</a:t>
              </a:r>
              <a:r>
                <a:rPr lang="en-GB" sz="2400" dirty="0"/>
                <a:t>,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ee</a:t>
              </a:r>
              <a:r>
                <a:rPr lang="en-GB" sz="2400" dirty="0" smtClean="0"/>
                <a:t> and he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m</a:t>
              </a:r>
              <a:r>
                <a:rPr lang="en-GB" sz="2400" dirty="0" smtClean="0"/>
                <a:t>achine Detector Interface studies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c</a:t>
              </a:r>
              <a:r>
                <a:rPr lang="en-GB" sz="2400" dirty="0" smtClean="0"/>
                <a:t>oncepts for </a:t>
              </a:r>
              <a:r>
                <a:rPr lang="en-GB" sz="2400" b="1" dirty="0" smtClean="0"/>
                <a:t>worldwide data services</a:t>
              </a:r>
            </a:p>
            <a:p>
              <a:pPr>
                <a:tabLst>
                  <a:tab pos="1258888" algn="l"/>
                </a:tabLst>
              </a:pPr>
              <a:endParaRPr lang="en-GB" sz="2400" dirty="0" smtClean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2807337"/>
              <a:ext cx="1440000" cy="1440000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457200" y="4388007"/>
            <a:ext cx="8303846" cy="1704949"/>
            <a:chOff x="457200" y="4388007"/>
            <a:chExt cx="8303846" cy="1704949"/>
          </a:xfrm>
        </p:grpSpPr>
        <p:sp>
          <p:nvSpPr>
            <p:cNvPr id="16" name="TextBox 15"/>
            <p:cNvSpPr txBox="1"/>
            <p:nvPr/>
          </p:nvSpPr>
          <p:spPr>
            <a:xfrm>
              <a:off x="2074361" y="4523296"/>
              <a:ext cx="598112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 smtClean="0"/>
                <a:t>overall cost model ; 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b="1" dirty="0"/>
                <a:t>c</a:t>
              </a:r>
              <a:r>
                <a:rPr lang="en-GB" sz="2400" b="1" dirty="0" smtClean="0"/>
                <a:t>ost scenarios </a:t>
              </a:r>
              <a:r>
                <a:rPr lang="en-GB" sz="2400" dirty="0" smtClean="0"/>
                <a:t>for collider options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i</a:t>
              </a:r>
              <a:r>
                <a:rPr lang="en-GB" sz="2400" dirty="0" smtClean="0"/>
                <a:t>ncluding infrastructure and injectors ; 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b="1" dirty="0"/>
                <a:t>i</a:t>
              </a:r>
              <a:r>
                <a:rPr lang="en-GB" sz="2400" b="1" dirty="0" smtClean="0"/>
                <a:t>mplementation and governance </a:t>
              </a:r>
              <a:r>
                <a:rPr lang="en-GB" sz="2400" dirty="0" smtClean="0"/>
                <a:t>models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" y="4532308"/>
              <a:ext cx="1440000" cy="1532773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457200" y="4388007"/>
              <a:ext cx="830384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FCC </a:t>
            </a:r>
            <a:r>
              <a:rPr lang="en-GB" sz="3200" dirty="0" smtClean="0"/>
              <a:t>Scope</a:t>
            </a:r>
            <a:r>
              <a:rPr lang="en-GB" sz="3200" dirty="0"/>
              <a:t>: </a:t>
            </a:r>
            <a:endParaRPr lang="en-GB" sz="3200" dirty="0" smtClean="0"/>
          </a:p>
          <a:p>
            <a:r>
              <a:rPr lang="en-GB" sz="3200" dirty="0" smtClean="0"/>
              <a:t>		Physics </a:t>
            </a:r>
            <a:r>
              <a:rPr lang="en-GB" sz="3200" dirty="0"/>
              <a:t>&amp; Experiments</a:t>
            </a:r>
            <a:endParaRPr lang="en-US" sz="3200" dirty="0"/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61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462" y="260648"/>
            <a:ext cx="9180511" cy="5978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椭圆 7"/>
          <p:cNvSpPr/>
          <p:nvPr/>
        </p:nvSpPr>
        <p:spPr>
          <a:xfrm>
            <a:off x="1253530" y="3104738"/>
            <a:ext cx="3090502" cy="30089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 smtClean="0">
              <a:solidFill>
                <a:prstClr val="white"/>
              </a:solidFill>
            </a:endParaRPr>
          </a:p>
        </p:txBody>
      </p:sp>
      <p:sp>
        <p:nvSpPr>
          <p:cNvPr id="26" name="椭圆 8"/>
          <p:cNvSpPr/>
          <p:nvPr/>
        </p:nvSpPr>
        <p:spPr>
          <a:xfrm>
            <a:off x="3444510" y="2798308"/>
            <a:ext cx="1923816" cy="182494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 smtClean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" y="2534"/>
            <a:ext cx="9143999" cy="92333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000" b="1" kern="0" dirty="0" err="1">
                <a:solidFill>
                  <a:srgbClr val="FFFF00"/>
                </a:solidFill>
                <a:cs typeface="Calibri" pitchFamily="34" charset="0"/>
              </a:rPr>
              <a:t>CepC</a:t>
            </a:r>
            <a:r>
              <a:rPr lang="en-GB" sz="3000" b="1" kern="0" dirty="0">
                <a:solidFill>
                  <a:srgbClr val="FFFF00"/>
                </a:solidFill>
                <a:cs typeface="Calibri" pitchFamily="34" charset="0"/>
              </a:rPr>
              <a:t>/</a:t>
            </a:r>
            <a:r>
              <a:rPr lang="en-GB" sz="3000" b="1" kern="0" dirty="0" err="1">
                <a:solidFill>
                  <a:srgbClr val="FFFF00"/>
                </a:solidFill>
                <a:cs typeface="Calibri" pitchFamily="34" charset="0"/>
              </a:rPr>
              <a:t>SppC</a:t>
            </a:r>
            <a:r>
              <a:rPr lang="en-GB" sz="3000" b="1" kern="0" dirty="0">
                <a:solidFill>
                  <a:srgbClr val="FFFF00"/>
                </a:solidFill>
                <a:cs typeface="Calibri" pitchFamily="34" charset="0"/>
              </a:rPr>
              <a:t> study (CAS-IHEP</a:t>
            </a:r>
            <a:r>
              <a:rPr lang="en-GB" sz="3000" b="1" kern="0" dirty="0" smtClean="0">
                <a:solidFill>
                  <a:srgbClr val="FFFF00"/>
                </a:solidFill>
                <a:cs typeface="Calibri" pitchFamily="34" charset="0"/>
              </a:rPr>
              <a:t>) 54 km (baseline) </a:t>
            </a:r>
            <a:r>
              <a:rPr lang="en-GB" sz="3200" b="1" kern="0" dirty="0" smtClean="0">
                <a:solidFill>
                  <a:srgbClr val="FFFF00"/>
                </a:solidFill>
                <a:cs typeface="Calibri" pitchFamily="34" charset="0"/>
              </a:rPr>
              <a:t> </a:t>
            </a:r>
          </a:p>
          <a:p>
            <a:pPr algn="ctr">
              <a:defRPr/>
            </a:pPr>
            <a:r>
              <a:rPr lang="en-GB" sz="2800" b="1" kern="0" dirty="0" err="1" smtClean="0">
                <a:solidFill>
                  <a:srgbClr val="FFFF00"/>
                </a:solidFill>
                <a:cs typeface="Calibri" pitchFamily="34" charset="0"/>
              </a:rPr>
              <a:t>e</a:t>
            </a:r>
            <a:r>
              <a:rPr lang="en-GB" sz="2800" b="1" kern="0" baseline="30000" dirty="0" err="1" smtClean="0">
                <a:solidFill>
                  <a:srgbClr val="FFFF00"/>
                </a:solidFill>
                <a:cs typeface="Calibri" pitchFamily="34" charset="0"/>
              </a:rPr>
              <a:t>+</a:t>
            </a:r>
            <a:r>
              <a:rPr lang="en-GB" sz="2800" b="1" kern="0" dirty="0" err="1" smtClean="0">
                <a:solidFill>
                  <a:srgbClr val="FFFF00"/>
                </a:solidFill>
                <a:cs typeface="Calibri" pitchFamily="34" charset="0"/>
              </a:rPr>
              <a:t>e</a:t>
            </a:r>
            <a:r>
              <a:rPr lang="en-GB" sz="2800" b="1" kern="0" baseline="30000" dirty="0" smtClean="0">
                <a:solidFill>
                  <a:srgbClr val="FFFF00"/>
                </a:solidFill>
                <a:cs typeface="Calibri" pitchFamily="34" charset="0"/>
              </a:rPr>
              <a:t>-</a:t>
            </a:r>
            <a:r>
              <a:rPr lang="en-GB" sz="2800" b="1" kern="0" dirty="0" smtClean="0">
                <a:solidFill>
                  <a:srgbClr val="FFFF00"/>
                </a:solidFill>
                <a:cs typeface="Calibri" pitchFamily="34" charset="0"/>
              </a:rPr>
              <a:t> 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collisions ~2028; </a:t>
            </a:r>
            <a:r>
              <a:rPr lang="en-GB" sz="2800" b="1" i="1" kern="0" dirty="0">
                <a:solidFill>
                  <a:srgbClr val="FFFF00"/>
                </a:solidFill>
                <a:cs typeface="Calibri" pitchFamily="34" charset="0"/>
              </a:rPr>
              <a:t>pp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 collisions ~2042</a:t>
            </a:r>
          </a:p>
        </p:txBody>
      </p:sp>
      <p:sp>
        <p:nvSpPr>
          <p:cNvPr id="9" name="Rectangle 8"/>
          <p:cNvSpPr/>
          <p:nvPr/>
        </p:nvSpPr>
        <p:spPr>
          <a:xfrm>
            <a:off x="4045892" y="1393703"/>
            <a:ext cx="400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kern="0" dirty="0">
                <a:solidFill>
                  <a:prstClr val="white"/>
                </a:solidFill>
                <a:ea typeface="黑体" pitchFamily="2" charset="-122"/>
              </a:rPr>
              <a:t>Qinhuangdao (</a:t>
            </a:r>
            <a:r>
              <a:rPr lang="zh-CN" altLang="en-US" sz="2800" kern="0" dirty="0">
                <a:solidFill>
                  <a:prstClr val="white"/>
                </a:solidFill>
                <a:ea typeface="黑体" pitchFamily="2" charset="-122"/>
              </a:rPr>
              <a:t>秦皇岛）</a:t>
            </a: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62215" y="3356992"/>
            <a:ext cx="257428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easy access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300 km </a:t>
            </a:r>
            <a:r>
              <a:rPr lang="en-US" altLang="zh-CN" sz="2000" kern="0" dirty="0" smtClean="0">
                <a:solidFill>
                  <a:prstClr val="white"/>
                </a:solidFill>
                <a:ea typeface="黑体" pitchFamily="2" charset="-122"/>
              </a:rPr>
              <a:t>east 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 smtClean="0">
                <a:solidFill>
                  <a:prstClr val="white"/>
                </a:solidFill>
                <a:ea typeface="黑体" pitchFamily="2" charset="-122"/>
              </a:rPr>
              <a:t>from </a:t>
            </a: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Beijing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3 h by car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1 h by train </a:t>
            </a:r>
            <a:endParaRPr lang="zh-CN" altLang="en-US" sz="2000" kern="0" dirty="0">
              <a:solidFill>
                <a:prstClr val="white"/>
              </a:solidFill>
              <a:ea typeface="黑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99412" y="5928973"/>
            <a:ext cx="134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/>
                </a:solidFill>
              </a:rPr>
              <a:t>Yifang Wang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34305" y="2011268"/>
            <a:ext cx="1858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800" b="1" dirty="0" err="1">
                <a:solidFill>
                  <a:srgbClr val="FF0000"/>
                </a:solidFill>
              </a:rPr>
              <a:t>CepC</a:t>
            </a:r>
            <a:r>
              <a:rPr lang="en-GB" sz="2800" b="1" dirty="0">
                <a:solidFill>
                  <a:srgbClr val="FF0000"/>
                </a:solidFill>
              </a:rPr>
              <a:t>, </a:t>
            </a:r>
            <a:r>
              <a:rPr lang="en-GB" sz="2800" b="1" dirty="0" err="1">
                <a:solidFill>
                  <a:srgbClr val="FF0000"/>
                </a:solidFill>
              </a:rPr>
              <a:t>SppC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83470" y="5759094"/>
            <a:ext cx="2528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FFC000"/>
                </a:solidFill>
              </a:rPr>
              <a:t>“Chinese Toscana”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14092" y="3240443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 smtClean="0">
                <a:solidFill>
                  <a:srgbClr val="FF0000"/>
                </a:solidFill>
              </a:rPr>
              <a:t>100 km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143766" y="3016568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</a:rPr>
              <a:t>5</a:t>
            </a:r>
            <a:r>
              <a:rPr lang="en-GB" sz="2400" b="1" dirty="0" smtClean="0">
                <a:solidFill>
                  <a:srgbClr val="FF0000"/>
                </a:solidFill>
              </a:rPr>
              <a:t>0 km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64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5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8724</TotalTime>
  <Words>1281</Words>
  <Application>Microsoft Office PowerPoint</Application>
  <PresentationFormat>On-screen Show (4:3)</PresentationFormat>
  <Paragraphs>443</Paragraphs>
  <Slides>21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21</vt:i4>
      </vt:variant>
    </vt:vector>
  </HeadingPairs>
  <TitlesOfParts>
    <vt:vector size="42" baseType="lpstr">
      <vt:lpstr>华文新魏</vt:lpstr>
      <vt:lpstr>Cambria Math</vt:lpstr>
      <vt:lpstr>MS PGothic</vt:lpstr>
      <vt:lpstr>Century Gothic</vt:lpstr>
      <vt:lpstr>Calibri</vt:lpstr>
      <vt:lpstr>Arial</vt:lpstr>
      <vt:lpstr>Times New Roman</vt:lpstr>
      <vt:lpstr>Unicode MS</vt:lpstr>
      <vt:lpstr>黑体</vt:lpstr>
      <vt:lpstr>Wingdings</vt:lpstr>
      <vt:lpstr>Symbol</vt:lpstr>
      <vt:lpstr>Calibri Light</vt:lpstr>
      <vt:lpstr>1_Custom Design</vt:lpstr>
      <vt:lpstr>FC5643-CERN3027 - Scale of contributions</vt:lpstr>
      <vt:lpstr>Custom Design</vt:lpstr>
      <vt:lpstr>1_FC5643-CERN3027 - Scale of contributions</vt:lpstr>
      <vt:lpstr>2_FC5643-CERN3027 - Scale of contributions</vt:lpstr>
      <vt:lpstr>3_FC5643-CERN3027 - Scale of contributions</vt:lpstr>
      <vt:lpstr>4_FC5643-CERN3027 - Scale of contributions</vt:lpstr>
      <vt:lpstr>5_FC5643-CERN3027 - Scale of contributions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Collaboration Status</vt:lpstr>
      <vt:lpstr>PowerPoint Presentation</vt:lpstr>
      <vt:lpstr>PowerPoint Presentation</vt:lpstr>
      <vt:lpstr>EuroCirCol Consortium + Associates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Michael Benedikt</cp:lastModifiedBy>
  <cp:revision>915</cp:revision>
  <cp:lastPrinted>2015-07-31T07:29:20Z</cp:lastPrinted>
  <dcterms:created xsi:type="dcterms:W3CDTF">2012-06-07T06:34:51Z</dcterms:created>
  <dcterms:modified xsi:type="dcterms:W3CDTF">2016-02-02T08:59:20Z</dcterms:modified>
</cp:coreProperties>
</file>