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mp4" ContentType="video/unknown"/>
  <Default Extension="jpg" ContentType="image/jpeg"/>
  <Default Extension="vml" ContentType="application/vnd.openxmlformats-officedocument.vmlDrawing"/>
  <Default Extension="gif" ContentType="image/gi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1"/>
  </p:notesMasterIdLst>
  <p:handoutMasterIdLst>
    <p:handoutMasterId r:id="rId72"/>
  </p:handoutMasterIdLst>
  <p:sldIdLst>
    <p:sldId id="325" r:id="rId2"/>
    <p:sldId id="377" r:id="rId3"/>
    <p:sldId id="265" r:id="rId4"/>
    <p:sldId id="375" r:id="rId5"/>
    <p:sldId id="420" r:id="rId6"/>
    <p:sldId id="483" r:id="rId7"/>
    <p:sldId id="426" r:id="rId8"/>
    <p:sldId id="427" r:id="rId9"/>
    <p:sldId id="428" r:id="rId10"/>
    <p:sldId id="539" r:id="rId11"/>
    <p:sldId id="528" r:id="rId12"/>
    <p:sldId id="514" r:id="rId13"/>
    <p:sldId id="511" r:id="rId14"/>
    <p:sldId id="548" r:id="rId15"/>
    <p:sldId id="543" r:id="rId16"/>
    <p:sldId id="506" r:id="rId17"/>
    <p:sldId id="526" r:id="rId18"/>
    <p:sldId id="527" r:id="rId19"/>
    <p:sldId id="536" r:id="rId20"/>
    <p:sldId id="509" r:id="rId21"/>
    <p:sldId id="383" r:id="rId22"/>
    <p:sldId id="384" r:id="rId23"/>
    <p:sldId id="558" r:id="rId24"/>
    <p:sldId id="286" r:id="rId25"/>
    <p:sldId id="401" r:id="rId26"/>
    <p:sldId id="515" r:id="rId27"/>
    <p:sldId id="519" r:id="rId28"/>
    <p:sldId id="520" r:id="rId29"/>
    <p:sldId id="498" r:id="rId30"/>
    <p:sldId id="499" r:id="rId31"/>
    <p:sldId id="502" r:id="rId32"/>
    <p:sldId id="518" r:id="rId33"/>
    <p:sldId id="443" r:id="rId34"/>
    <p:sldId id="451" r:id="rId35"/>
    <p:sldId id="453" r:id="rId36"/>
    <p:sldId id="552" r:id="rId37"/>
    <p:sldId id="458" r:id="rId38"/>
    <p:sldId id="456" r:id="rId39"/>
    <p:sldId id="538" r:id="rId40"/>
    <p:sldId id="545" r:id="rId41"/>
    <p:sldId id="507" r:id="rId42"/>
    <p:sldId id="524" r:id="rId43"/>
    <p:sldId id="465" r:id="rId44"/>
    <p:sldId id="557" r:id="rId45"/>
    <p:sldId id="477" r:id="rId46"/>
    <p:sldId id="435" r:id="rId47"/>
    <p:sldId id="433" r:id="rId48"/>
    <p:sldId id="468" r:id="rId49"/>
    <p:sldId id="306" r:id="rId50"/>
    <p:sldId id="551" r:id="rId51"/>
    <p:sldId id="414" r:id="rId52"/>
    <p:sldId id="550" r:id="rId53"/>
    <p:sldId id="431" r:id="rId54"/>
    <p:sldId id="485" r:id="rId55"/>
    <p:sldId id="486" r:id="rId56"/>
    <p:sldId id="487" r:id="rId57"/>
    <p:sldId id="492" r:id="rId58"/>
    <p:sldId id="510" r:id="rId59"/>
    <p:sldId id="521" r:id="rId60"/>
    <p:sldId id="522" r:id="rId61"/>
    <p:sldId id="523" r:id="rId62"/>
    <p:sldId id="531" r:id="rId63"/>
    <p:sldId id="535" r:id="rId64"/>
    <p:sldId id="547" r:id="rId65"/>
    <p:sldId id="549" r:id="rId66"/>
    <p:sldId id="560" r:id="rId67"/>
    <p:sldId id="561" r:id="rId68"/>
    <p:sldId id="562" r:id="rId69"/>
    <p:sldId id="563" r:id="rId7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3C8CD"/>
    <a:srgbClr val="11C908"/>
    <a:srgbClr val="AB3E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662" autoAdjust="0"/>
  </p:normalViewPr>
  <p:slideViewPr>
    <p:cSldViewPr snapToGrid="0" snapToObjects="1">
      <p:cViewPr>
        <p:scale>
          <a:sx n="100" d="100"/>
          <a:sy n="100" d="100"/>
        </p:scale>
        <p:origin x="-1040" y="-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notesMaster" Target="notesMasters/notesMaster1.xml"/><Relationship Id="rId72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printerSettings" Target="printerSettings/printerSettings1.bin"/><Relationship Id="rId74" Type="http://schemas.openxmlformats.org/officeDocument/2006/relationships/presProps" Target="presProps.xml"/><Relationship Id="rId75" Type="http://schemas.openxmlformats.org/officeDocument/2006/relationships/viewProps" Target="viewProps.xml"/><Relationship Id="rId76" Type="http://schemas.openxmlformats.org/officeDocument/2006/relationships/theme" Target="theme/theme1.xml"/><Relationship Id="rId77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ECCC4-6F3D-8545-A179-64307866562E}" type="datetimeFigureOut">
              <a:rPr lang="en-US" smtClean="0"/>
              <a:pPr/>
              <a:t>02/02/16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B0807-C22B-9E48-8D86-CA227ABE63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788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F2DED0-DF72-0F46-B629-3EEE9AAE115E}" type="datetimeFigureOut">
              <a:rPr lang="en-US" smtClean="0"/>
              <a:pPr/>
              <a:t>02/02/16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779D8-FEE0-084B-A9CC-A8822F3E1F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203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208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/>
          <a:lstStyle/>
          <a:p>
            <a:fld id="{B3C3AFAD-5121-D248-9050-9436D626C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067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/>
          <a:lstStyle/>
          <a:p>
            <a:fld id="{B3C3AFAD-5121-D248-9050-9436D626CD0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ogo-FCC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599" y="105575"/>
            <a:ext cx="1185534" cy="495805"/>
          </a:xfrm>
          <a:prstGeom prst="rect">
            <a:avLst/>
          </a:prstGeom>
        </p:spPr>
      </p:pic>
      <p:pic>
        <p:nvPicPr>
          <p:cNvPr id="8" name="Picture 7" descr="cern_logo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" y="38547"/>
            <a:ext cx="672939" cy="67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748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/>
          <a:lstStyle/>
          <a:p>
            <a:fld id="{B3C3AFAD-5121-D248-9050-9436D626CD0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ogo-FCC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599" y="105575"/>
            <a:ext cx="1185534" cy="495805"/>
          </a:xfrm>
          <a:prstGeom prst="rect">
            <a:avLst/>
          </a:prstGeom>
        </p:spPr>
      </p:pic>
      <p:pic>
        <p:nvPicPr>
          <p:cNvPr id="8" name="Picture 7" descr="cern_logo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" y="38547"/>
            <a:ext cx="672939" cy="67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004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6028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pic>
        <p:nvPicPr>
          <p:cNvPr id="8" name="Picture 7" descr="cern_logo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" y="38547"/>
            <a:ext cx="672939" cy="67293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/>
          <a:lstStyle/>
          <a:p>
            <a:fld id="{B3C3AFAD-5121-D248-9050-9436D626C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354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/>
          <a:lstStyle/>
          <a:p>
            <a:fld id="{B3C3AFAD-5121-D248-9050-9436D626C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725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/>
          <a:lstStyle/>
          <a:p>
            <a:fld id="{B3C3AFAD-5121-D248-9050-9436D626CD0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logo-FCC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599" y="105575"/>
            <a:ext cx="1185534" cy="495805"/>
          </a:xfrm>
          <a:prstGeom prst="rect">
            <a:avLst/>
          </a:prstGeom>
        </p:spPr>
      </p:pic>
      <p:pic>
        <p:nvPicPr>
          <p:cNvPr id="9" name="Picture 8" descr="cern_logo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" y="38547"/>
            <a:ext cx="672939" cy="67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020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/>
          <a:lstStyle/>
          <a:p>
            <a:fld id="{B3C3AFAD-5121-D248-9050-9436D626CD0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logo-FCC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599" y="105575"/>
            <a:ext cx="1185534" cy="495805"/>
          </a:xfrm>
          <a:prstGeom prst="rect">
            <a:avLst/>
          </a:prstGeom>
        </p:spPr>
      </p:pic>
      <p:pic>
        <p:nvPicPr>
          <p:cNvPr id="11" name="Picture 10" descr="cern_logo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" y="38547"/>
            <a:ext cx="672939" cy="67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114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/>
          <a:lstStyle/>
          <a:p>
            <a:fld id="{B3C3AFAD-5121-D248-9050-9436D626CD0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cern_logo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" y="38547"/>
            <a:ext cx="672939" cy="67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591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/>
          <a:lstStyle/>
          <a:p>
            <a:fld id="{B3C3AFAD-5121-D248-9050-9436D626C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505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/>
          <a:lstStyle/>
          <a:p>
            <a:fld id="{B3C3AFAD-5121-D248-9050-9436D626CD0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logo-FCC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599" y="105575"/>
            <a:ext cx="1185534" cy="495805"/>
          </a:xfrm>
          <a:prstGeom prst="rect">
            <a:avLst/>
          </a:prstGeom>
        </p:spPr>
      </p:pic>
      <p:pic>
        <p:nvPicPr>
          <p:cNvPr id="9" name="Picture 8" descr="cern_logo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" y="38547"/>
            <a:ext cx="672939" cy="67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14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/>
          <a:lstStyle/>
          <a:p>
            <a:fld id="{B3C3AFAD-5121-D248-9050-9436D626C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96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gif"/><Relationship Id="rId1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9708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2800"/>
            <a:ext cx="8229600" cy="5093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</a:t>
            </a:r>
          </a:p>
          <a:p>
            <a:pPr lvl="2"/>
            <a:r>
              <a:rPr lang="fr-CH" dirty="0" smtClean="0"/>
              <a:t>Third level</a:t>
            </a:r>
          </a:p>
          <a:p>
            <a:pPr lvl="3"/>
            <a:r>
              <a:rPr lang="fr-CH" dirty="0" smtClean="0"/>
              <a:t>Fourth level</a:t>
            </a:r>
          </a:p>
          <a:p>
            <a:pPr lvl="4"/>
            <a:r>
              <a:rPr lang="fr-CH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480944"/>
            <a:ext cx="9144000" cy="35116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8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23434" y="6492875"/>
            <a:ext cx="3399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B3C3AFAD-5121-D248-9050-9436D626CD0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cern_logo.g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" y="38547"/>
            <a:ext cx="672939" cy="672939"/>
          </a:xfrm>
          <a:prstGeom prst="rect">
            <a:avLst/>
          </a:prstGeom>
        </p:spPr>
      </p:pic>
      <p:pic>
        <p:nvPicPr>
          <p:cNvPr id="11" name="Picture 10" descr="logo-FCC-04.jp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599" y="105575"/>
            <a:ext cx="1185534" cy="49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56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ln>
            <a:noFill/>
          </a:ln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emf"/><Relationship Id="rId3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emf"/><Relationship Id="rId3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4.emf"/><Relationship Id="rId5" Type="http://schemas.openxmlformats.org/officeDocument/2006/relationships/image" Target="../media/image25.emf"/><Relationship Id="rId6" Type="http://schemas.openxmlformats.org/officeDocument/2006/relationships/image" Target="../media/image1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emf"/><Relationship Id="rId3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Relationship Id="rId3" Type="http://schemas.openxmlformats.org/officeDocument/2006/relationships/image" Target="../media/image27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4" Type="http://schemas.openxmlformats.org/officeDocument/2006/relationships/image" Target="../media/image19.png"/><Relationship Id="rId5" Type="http://schemas.openxmlformats.org/officeDocument/2006/relationships/image" Target="../media/image18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4" Type="http://schemas.openxmlformats.org/officeDocument/2006/relationships/image" Target="../media/image33.tif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emf"/><Relationship Id="rId3" Type="http://schemas.openxmlformats.org/officeDocument/2006/relationships/image" Target="../media/image38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tiff"/><Relationship Id="rId3" Type="http://schemas.openxmlformats.org/officeDocument/2006/relationships/image" Target="../media/image40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tiff"/><Relationship Id="rId3" Type="http://schemas.openxmlformats.org/officeDocument/2006/relationships/image" Target="../media/image42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tif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10.tif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4" Type="http://schemas.openxmlformats.org/officeDocument/2006/relationships/image" Target="../media/image51.jpeg"/><Relationship Id="rId5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53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4" Type="http://schemas.openxmlformats.org/officeDocument/2006/relationships/image" Target="../media/image5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53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tif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3.jpeg"/><Relationship Id="rId3" Type="http://schemas.openxmlformats.org/officeDocument/2006/relationships/image" Target="../media/image64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emf"/><Relationship Id="rId3" Type="http://schemas.openxmlformats.org/officeDocument/2006/relationships/image" Target="../media/image65.tif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tiff"/><Relationship Id="rId4" Type="http://schemas.openxmlformats.org/officeDocument/2006/relationships/image" Target="../media/image68.tif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9.tif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0.tiff"/><Relationship Id="rId3" Type="http://schemas.openxmlformats.org/officeDocument/2006/relationships/image" Target="../media/image71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3.tiff"/><Relationship Id="rId3" Type="http://schemas.openxmlformats.org/officeDocument/2006/relationships/image" Target="../media/image1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5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6.tif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7.emf"/><Relationship Id="rId3" Type="http://schemas.openxmlformats.org/officeDocument/2006/relationships/image" Target="../media/image8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8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indico.cern.ch/event/469656/" TargetMode="External"/><Relationship Id="rId3" Type="http://schemas.openxmlformats.org/officeDocument/2006/relationships/image" Target="../media/image79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5263/" TargetMode="External"/><Relationship Id="rId4" Type="http://schemas.openxmlformats.org/officeDocument/2006/relationships/hyperlink" Target="mailto:daniel.schulte@cern.ch" TargetMode="External"/><Relationship Id="rId5" Type="http://schemas.openxmlformats.org/officeDocument/2006/relationships/hyperlink" Target="https://indico.cern.ch/category/5262/" TargetMode="External"/><Relationship Id="rId6" Type="http://schemas.openxmlformats.org/officeDocument/2006/relationships/hyperlink" Target="mailto:brennan.goddard@cern.ch" TargetMode="External"/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indico.cern.ch/category/5153/" TargetMode="Externa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indico.cern.ch/category/5153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emf"/></Relationships>
</file>

<file path=ppt/slides/_rels/slide50.xml.rels><?xml version="1.0" encoding="UTF-8" standalone="yes"?>
<Relationships xmlns="http://schemas.openxmlformats.org/package/2006/relationships"><Relationship Id="rId9" Type="http://schemas.openxmlformats.org/officeDocument/2006/relationships/image" Target="../media/image87.png"/><Relationship Id="rId20" Type="http://schemas.openxmlformats.org/officeDocument/2006/relationships/image" Target="../media/image98.png"/><Relationship Id="rId21" Type="http://schemas.openxmlformats.org/officeDocument/2006/relationships/image" Target="../media/image99.png"/><Relationship Id="rId22" Type="http://schemas.openxmlformats.org/officeDocument/2006/relationships/image" Target="../media/image100.png"/><Relationship Id="rId23" Type="http://schemas.openxmlformats.org/officeDocument/2006/relationships/image" Target="../media/image101.png"/><Relationship Id="rId24" Type="http://schemas.openxmlformats.org/officeDocument/2006/relationships/image" Target="../media/image102.png"/><Relationship Id="rId25" Type="http://schemas.openxmlformats.org/officeDocument/2006/relationships/image" Target="../media/image103.png"/><Relationship Id="rId26" Type="http://schemas.openxmlformats.org/officeDocument/2006/relationships/image" Target="../media/image104.png"/><Relationship Id="rId27" Type="http://schemas.openxmlformats.org/officeDocument/2006/relationships/image" Target="../media/image105.png"/><Relationship Id="rId28" Type="http://schemas.openxmlformats.org/officeDocument/2006/relationships/image" Target="../media/image106.png"/><Relationship Id="rId29" Type="http://schemas.openxmlformats.org/officeDocument/2006/relationships/image" Target="../media/image107.png"/><Relationship Id="rId10" Type="http://schemas.openxmlformats.org/officeDocument/2006/relationships/image" Target="../media/image88.png"/><Relationship Id="rId11" Type="http://schemas.openxmlformats.org/officeDocument/2006/relationships/image" Target="../media/image89.png"/><Relationship Id="rId12" Type="http://schemas.openxmlformats.org/officeDocument/2006/relationships/image" Target="../media/image90.png"/><Relationship Id="rId13" Type="http://schemas.openxmlformats.org/officeDocument/2006/relationships/image" Target="../media/image91.png"/><Relationship Id="rId14" Type="http://schemas.openxmlformats.org/officeDocument/2006/relationships/image" Target="../media/image92.png"/><Relationship Id="rId15" Type="http://schemas.openxmlformats.org/officeDocument/2006/relationships/image" Target="../media/image93.png"/><Relationship Id="rId16" Type="http://schemas.openxmlformats.org/officeDocument/2006/relationships/image" Target="../media/image94.png"/><Relationship Id="rId17" Type="http://schemas.openxmlformats.org/officeDocument/2006/relationships/image" Target="../media/image95.png"/><Relationship Id="rId18" Type="http://schemas.openxmlformats.org/officeDocument/2006/relationships/image" Target="../media/image96.png"/><Relationship Id="rId19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5" Type="http://schemas.openxmlformats.org/officeDocument/2006/relationships/image" Target="../media/image83.png"/><Relationship Id="rId6" Type="http://schemas.openxmlformats.org/officeDocument/2006/relationships/image" Target="../media/image84.png"/><Relationship Id="rId7" Type="http://schemas.openxmlformats.org/officeDocument/2006/relationships/image" Target="../media/image85.png"/><Relationship Id="rId8" Type="http://schemas.openxmlformats.org/officeDocument/2006/relationships/image" Target="../media/image8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4" Type="http://schemas.openxmlformats.org/officeDocument/2006/relationships/image" Target="../media/image19.png"/><Relationship Id="rId5" Type="http://schemas.openxmlformats.org/officeDocument/2006/relationships/image" Target="../media/image11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8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1.jpeg"/><Relationship Id="rId3" Type="http://schemas.openxmlformats.org/officeDocument/2006/relationships/image" Target="../media/image112.tif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3.emf"/><Relationship Id="rId3" Type="http://schemas.openxmlformats.org/officeDocument/2006/relationships/image" Target="../media/image114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5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6.png"/><Relationship Id="rId3" Type="http://schemas.openxmlformats.org/officeDocument/2006/relationships/image" Target="../media/image117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3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8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8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9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0.em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1.tif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gif"/><Relationship Id="rId4" Type="http://schemas.openxmlformats.org/officeDocument/2006/relationships/oleObject" Target="../embeddings/oleObject2.bin"/><Relationship Id="rId5" Type="http://schemas.openxmlformats.org/officeDocument/2006/relationships/image" Target="../media/image24.emf"/><Relationship Id="rId6" Type="http://schemas.openxmlformats.org/officeDocument/2006/relationships/image" Target="../media/image25.emf"/><Relationship Id="rId7" Type="http://schemas.openxmlformats.org/officeDocument/2006/relationships/image" Target="../media/image1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emf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emf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emf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11.tiff"/><Relationship Id="rId5" Type="http://schemas.openxmlformats.org/officeDocument/2006/relationships/image" Target="../media/image12.tif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1383" y="692696"/>
            <a:ext cx="8159489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600" dirty="0" smtClean="0"/>
          </a:p>
          <a:p>
            <a:pPr algn="ctr"/>
            <a:r>
              <a:rPr lang="en-US" sz="3600" dirty="0" smtClean="0"/>
              <a:t>FCC-</a:t>
            </a:r>
            <a:r>
              <a:rPr lang="en-US" sz="3600" dirty="0" err="1" smtClean="0"/>
              <a:t>hh</a:t>
            </a:r>
            <a:endParaRPr lang="en-GB" sz="3600" dirty="0" smtClean="0"/>
          </a:p>
          <a:p>
            <a:pPr algn="ctr"/>
            <a:endParaRPr lang="en-GB" sz="3200" dirty="0"/>
          </a:p>
          <a:p>
            <a:endParaRPr lang="en-GB" sz="2600" dirty="0" smtClean="0"/>
          </a:p>
          <a:p>
            <a:endParaRPr lang="en-GB" sz="2600" dirty="0"/>
          </a:p>
          <a:p>
            <a:endParaRPr lang="en-GB" sz="2600" dirty="0" smtClean="0"/>
          </a:p>
          <a:p>
            <a:endParaRPr lang="en-GB" sz="2600" dirty="0"/>
          </a:p>
          <a:p>
            <a:endParaRPr lang="en-GB" sz="2600" dirty="0" smtClean="0"/>
          </a:p>
          <a:p>
            <a:endParaRPr lang="en-GB" sz="2600" dirty="0" smtClean="0"/>
          </a:p>
          <a:p>
            <a:endParaRPr lang="en-GB" sz="2400" dirty="0" smtClean="0"/>
          </a:p>
          <a:p>
            <a:r>
              <a:rPr lang="en-GB" sz="2400" dirty="0" smtClean="0"/>
              <a:t>Daniel Schulte</a:t>
            </a:r>
            <a:endParaRPr lang="en-US" sz="2400" b="0" dirty="0" smtClean="0"/>
          </a:p>
          <a:p>
            <a:r>
              <a:rPr lang="en-US" dirty="0" smtClean="0"/>
              <a:t>CERN, February</a:t>
            </a:r>
            <a:r>
              <a:rPr lang="en-US" b="0" baseline="0" dirty="0" smtClean="0"/>
              <a:t> 2016</a:t>
            </a:r>
            <a:endParaRPr lang="en-GB" b="0" dirty="0"/>
          </a:p>
        </p:txBody>
      </p:sp>
      <p:pic>
        <p:nvPicPr>
          <p:cNvPr id="3" name="Picture 2" descr="logo-FCC-0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060848"/>
            <a:ext cx="6026315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15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Screen 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220" y="1458076"/>
            <a:ext cx="5507203" cy="45625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01110" y="3418618"/>
            <a:ext cx="1798689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Impedance:</a:t>
            </a:r>
          </a:p>
          <a:p>
            <a:r>
              <a:rPr lang="en-US" dirty="0" smtClean="0"/>
              <a:t>Aperture &gt;26mm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2268" y="5697468"/>
            <a:ext cx="2468532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Impedance:</a:t>
            </a:r>
          </a:p>
          <a:p>
            <a:r>
              <a:rPr lang="en-US" dirty="0" smtClean="0"/>
              <a:t>0.3mm copper coating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16415" y="5557619"/>
            <a:ext cx="2583384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Cooling:</a:t>
            </a:r>
          </a:p>
          <a:p>
            <a:r>
              <a:rPr lang="en-US" dirty="0" smtClean="0"/>
              <a:t>O(5mm) outer diameter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2268" y="4418187"/>
            <a:ext cx="1781896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Stress in quench:</a:t>
            </a:r>
          </a:p>
          <a:p>
            <a:r>
              <a:rPr lang="en-US" dirty="0" smtClean="0"/>
              <a:t>1.25mm steel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644853" y="2098252"/>
            <a:ext cx="2346599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Cold bore </a:t>
            </a:r>
            <a:r>
              <a:rPr lang="en-US" dirty="0"/>
              <a:t>+</a:t>
            </a:r>
            <a:r>
              <a:rPr lang="en-US" dirty="0" smtClean="0"/>
              <a:t> space for helium 1.5mm+1.5mm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74458" y="811745"/>
            <a:ext cx="1907456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Space for support:</a:t>
            </a:r>
          </a:p>
          <a:p>
            <a:r>
              <a:rPr lang="en-US" dirty="0" smtClean="0"/>
              <a:t>O(1mm)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590800" y="4895273"/>
            <a:ext cx="983658" cy="1125361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0" idx="3"/>
          </p:cNvCxnSpPr>
          <p:nvPr/>
        </p:nvCxnSpPr>
        <p:spPr>
          <a:xfrm flipV="1">
            <a:off x="1904164" y="4418187"/>
            <a:ext cx="1109200" cy="32316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1"/>
          </p:cNvCxnSpPr>
          <p:nvPr/>
        </p:nvCxnSpPr>
        <p:spPr>
          <a:xfrm flipH="1" flipV="1">
            <a:off x="4477892" y="5557619"/>
            <a:ext cx="1838523" cy="32316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823230" y="1458076"/>
            <a:ext cx="261866" cy="1353234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19800" y="950245"/>
            <a:ext cx="3039815" cy="369332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Total magnet aperture 50mm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/>
          <a:srcRect l="3448" t="15242" r="2644" b="3807"/>
          <a:stretch/>
        </p:blipFill>
        <p:spPr>
          <a:xfrm>
            <a:off x="-9428" y="739708"/>
            <a:ext cx="3022792" cy="2551618"/>
          </a:xfrm>
          <a:prstGeom prst="round2SameRect">
            <a:avLst>
              <a:gd name="adj1" fmla="val 3622"/>
              <a:gd name="adj2" fmla="val 0"/>
            </a:avLst>
          </a:prstGeom>
          <a:ln>
            <a:noFill/>
          </a:ln>
        </p:spPr>
      </p:pic>
      <p:sp>
        <p:nvSpPr>
          <p:cNvPr id="23" name="TextBox 22"/>
          <p:cNvSpPr txBox="1"/>
          <p:nvPr/>
        </p:nvSpPr>
        <p:spPr>
          <a:xfrm>
            <a:off x="0" y="3291326"/>
            <a:ext cx="12201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LHC screen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955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424825" y="739708"/>
            <a:ext cx="1715033" cy="5847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L. </a:t>
            </a:r>
            <a:r>
              <a:rPr lang="en-US" sz="1600" dirty="0" err="1" smtClean="0"/>
              <a:t>Tavian</a:t>
            </a:r>
            <a:r>
              <a:rPr lang="en-US" sz="1600" dirty="0" smtClean="0"/>
              <a:t>, C. </a:t>
            </a:r>
            <a:r>
              <a:rPr lang="en-US" sz="1600" dirty="0" err="1" smtClean="0"/>
              <a:t>König</a:t>
            </a:r>
            <a:r>
              <a:rPr lang="en-US" sz="1600" dirty="0" smtClean="0"/>
              <a:t>,</a:t>
            </a:r>
          </a:p>
          <a:p>
            <a:r>
              <a:rPr lang="en-US" sz="1600" dirty="0" smtClean="0"/>
              <a:t>Ph. Lebrun</a:t>
            </a:r>
            <a:endParaRPr lang="en-US" sz="1600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3633"/>
            <a:ext cx="6019800" cy="3928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3862" y="4761828"/>
            <a:ext cx="497387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16K </a:t>
            </a:r>
            <a:r>
              <a:rPr lang="en-US" dirty="0" err="1" smtClean="0"/>
              <a:t>beamscreen</a:t>
            </a:r>
            <a:r>
              <a:rPr lang="en-US" dirty="0" smtClean="0"/>
              <a:t> would require 300MW for </a:t>
            </a:r>
            <a:r>
              <a:rPr lang="en-US" dirty="0" smtClean="0"/>
              <a:t>cooling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50K requires </a:t>
            </a:r>
            <a:r>
              <a:rPr lang="en-US" dirty="0" smtClean="0">
                <a:solidFill>
                  <a:srgbClr val="0000FF"/>
                </a:solidFill>
              </a:rPr>
              <a:t>100MW =&gt; current baseline</a:t>
            </a:r>
          </a:p>
          <a:p>
            <a:endParaRPr lang="en-US" dirty="0"/>
          </a:p>
          <a:p>
            <a:r>
              <a:rPr lang="en-US" dirty="0" smtClean="0"/>
              <a:t>For 4K magnets would prefer T&gt;100K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But more impedance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 l="16806" t="24524" r="22408" b="1691"/>
          <a:stretch>
            <a:fillRect/>
          </a:stretch>
        </p:blipFill>
        <p:spPr>
          <a:xfrm>
            <a:off x="6227420" y="3405083"/>
            <a:ext cx="2912438" cy="29288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38455" y="2413000"/>
            <a:ext cx="2805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 section determines length that can be cooled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10" idx="2"/>
          </p:cNvCxnSpPr>
          <p:nvPr/>
        </p:nvCxnSpPr>
        <p:spPr>
          <a:xfrm>
            <a:off x="7741228" y="3059331"/>
            <a:ext cx="0" cy="7275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012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Quality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38153" y="6545251"/>
            <a:ext cx="3302581" cy="365125"/>
          </a:xfrm>
        </p:spPr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l="16106" t="24524" r="21708" b="1691"/>
          <a:stretch>
            <a:fillRect/>
          </a:stretch>
        </p:blipFill>
        <p:spPr>
          <a:xfrm>
            <a:off x="5650353" y="755723"/>
            <a:ext cx="2678364" cy="2632796"/>
          </a:xfrm>
          <a:prstGeom prst="rect">
            <a:avLst/>
          </a:prstGeom>
        </p:spPr>
      </p:pic>
      <p:pic>
        <p:nvPicPr>
          <p:cNvPr id="35" name="Picture 34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149" y="749930"/>
            <a:ext cx="1825477" cy="760825"/>
          </a:xfrm>
          <a:prstGeom prst="rect">
            <a:avLst/>
          </a:prstGeom>
        </p:spPr>
      </p:pic>
      <p:sp>
        <p:nvSpPr>
          <p:cNvPr id="36" name="Donut 35"/>
          <p:cNvSpPr/>
          <p:nvPr/>
        </p:nvSpPr>
        <p:spPr>
          <a:xfrm>
            <a:off x="4855406" y="739708"/>
            <a:ext cx="1003448" cy="794420"/>
          </a:xfrm>
          <a:prstGeom prst="donut">
            <a:avLst>
              <a:gd name="adj" fmla="val 4167"/>
            </a:avLst>
          </a:prstGeom>
          <a:solidFill>
            <a:srgbClr val="3366FF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7504" y="3372504"/>
            <a:ext cx="4949540" cy="311244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7" name="TextBox 26"/>
          <p:cNvSpPr txBox="1"/>
          <p:nvPr/>
        </p:nvSpPr>
        <p:spPr>
          <a:xfrm>
            <a:off x="28047" y="4305126"/>
            <a:ext cx="40438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</a:t>
            </a:r>
            <a:r>
              <a:rPr lang="en-US" dirty="0" smtClean="0"/>
              <a:t>2K cold bore meet target after 1 </a:t>
            </a:r>
            <a:r>
              <a:rPr lang="en-US" dirty="0" smtClean="0"/>
              <a:t>day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twice better than LHC design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but </a:t>
            </a:r>
            <a:r>
              <a:rPr lang="en-US" dirty="0" smtClean="0"/>
              <a:t>need to work on </a:t>
            </a:r>
            <a:r>
              <a:rPr lang="en-US" dirty="0" smtClean="0"/>
              <a:t>connections</a:t>
            </a:r>
          </a:p>
          <a:p>
            <a:endParaRPr lang="en-US" dirty="0" smtClean="0"/>
          </a:p>
          <a:p>
            <a:r>
              <a:rPr lang="en-US" dirty="0" err="1" smtClean="0"/>
              <a:t>Cryo</a:t>
            </a:r>
            <a:r>
              <a:rPr lang="en-US" dirty="0" smtClean="0"/>
              <a:t> absorbers required for 4K cold bore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9708"/>
            <a:ext cx="4071899" cy="3321096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7991678" y="739708"/>
            <a:ext cx="114536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R. </a:t>
            </a:r>
            <a:r>
              <a:rPr lang="en-US" sz="1600" dirty="0" err="1" smtClean="0"/>
              <a:t>Kersevan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68537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 Beam Screen Mechanical 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38153" y="6545251"/>
            <a:ext cx="3302581" cy="365125"/>
          </a:xfrm>
        </p:spPr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l="16806" t="24524" r="22408" b="1691"/>
          <a:stretch>
            <a:fillRect/>
          </a:stretch>
        </p:blipFill>
        <p:spPr>
          <a:xfrm>
            <a:off x="244009" y="1711084"/>
            <a:ext cx="3575982" cy="3596118"/>
          </a:xfrm>
          <a:prstGeom prst="rect">
            <a:avLst/>
          </a:prstGeom>
        </p:spPr>
      </p:pic>
      <p:pic>
        <p:nvPicPr>
          <p:cNvPr id="35" name="Picture 34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2" y="775146"/>
            <a:ext cx="1825477" cy="760825"/>
          </a:xfrm>
          <a:prstGeom prst="rect">
            <a:avLst/>
          </a:prstGeom>
        </p:spPr>
      </p:pic>
      <p:sp>
        <p:nvSpPr>
          <p:cNvPr id="36" name="Donut 35"/>
          <p:cNvSpPr/>
          <p:nvPr/>
        </p:nvSpPr>
        <p:spPr>
          <a:xfrm>
            <a:off x="840957" y="741551"/>
            <a:ext cx="1003448" cy="794420"/>
          </a:xfrm>
          <a:prstGeom prst="donut">
            <a:avLst>
              <a:gd name="adj" fmla="val 4167"/>
            </a:avLst>
          </a:prstGeom>
          <a:solidFill>
            <a:srgbClr val="3366FF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996" y="739708"/>
            <a:ext cx="4486004" cy="3293699"/>
          </a:xfrm>
          <a:prstGeom prst="rect">
            <a:avLst/>
          </a:prstGeom>
        </p:spPr>
      </p:pic>
      <p:cxnSp>
        <p:nvCxnSpPr>
          <p:cNvPr id="47" name="Straight Arrow Connector 46"/>
          <p:cNvCxnSpPr/>
          <p:nvPr/>
        </p:nvCxnSpPr>
        <p:spPr>
          <a:xfrm>
            <a:off x="2198265" y="3508777"/>
            <a:ext cx="830853" cy="0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964711" y="3493195"/>
            <a:ext cx="881454" cy="9314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2034859" y="2516945"/>
            <a:ext cx="0" cy="624283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2023400" y="3812995"/>
            <a:ext cx="0" cy="712232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761684" y="4525227"/>
            <a:ext cx="3583032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screen remains relatively cool</a:t>
            </a:r>
          </a:p>
          <a:p>
            <a:endParaRPr lang="en-US" dirty="0" smtClean="0"/>
          </a:p>
          <a:p>
            <a:r>
              <a:rPr lang="en-US" dirty="0" smtClean="0"/>
              <a:t>Stress is acceptable from heat</a:t>
            </a:r>
          </a:p>
          <a:p>
            <a:endParaRPr lang="en-US" dirty="0" smtClean="0"/>
          </a:p>
          <a:p>
            <a:r>
              <a:rPr lang="en-US" dirty="0" smtClean="0"/>
              <a:t>Worry about sheer stress in quench</a:t>
            </a:r>
          </a:p>
          <a:p>
            <a:pPr>
              <a:buFont typeface="Arial"/>
              <a:buChar char="•"/>
            </a:pPr>
            <a:r>
              <a:rPr lang="en-US" dirty="0" smtClean="0"/>
              <a:t> attachment copper steel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204465" y="739708"/>
            <a:ext cx="954608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C. </a:t>
            </a:r>
            <a:r>
              <a:rPr lang="en-US" sz="1600" dirty="0" err="1" smtClean="0"/>
              <a:t>Garion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68537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Frequency Impedances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2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4360914"/>
              </p:ext>
            </p:extLst>
          </p:nvPr>
        </p:nvGraphicFramePr>
        <p:xfrm>
          <a:off x="1313029" y="3470064"/>
          <a:ext cx="1432845" cy="976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Equation" r:id="rId3" imgW="596900" imgH="406400" progId="Equation.3">
                  <p:embed/>
                </p:oleObj>
              </mc:Choice>
              <mc:Fallback>
                <p:oleObj name="Equation" r:id="rId3" imgW="5969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3029" y="3470064"/>
                        <a:ext cx="1432845" cy="9763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40793" y="806866"/>
            <a:ext cx="4492123" cy="137100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6"/>
          <a:srcRect l="15515" t="24908" r="8428"/>
          <a:stretch/>
        </p:blipFill>
        <p:spPr>
          <a:xfrm>
            <a:off x="4495984" y="2785093"/>
            <a:ext cx="4188608" cy="3426111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05668" y="1094552"/>
            <a:ext cx="40067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injection multi-bunch instability is driven by resistivity of arc beam screen</a:t>
            </a:r>
          </a:p>
          <a:p>
            <a:endParaRPr lang="en-US" dirty="0"/>
          </a:p>
          <a:p>
            <a:r>
              <a:rPr lang="en-US" dirty="0" smtClean="0"/>
              <a:t>Resistivity increases with temperature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897094" y="4257680"/>
            <a:ext cx="1246906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2b=26mm</a:t>
            </a:r>
            <a:endParaRPr lang="en-US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0" y="5908099"/>
            <a:ext cx="5194300" cy="5847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N. </a:t>
            </a:r>
            <a:r>
              <a:rPr lang="en-US" sz="1600" dirty="0" err="1" smtClean="0"/>
              <a:t>Mounet</a:t>
            </a:r>
            <a:r>
              <a:rPr lang="en-US" sz="1600" dirty="0" smtClean="0"/>
              <a:t>, G. </a:t>
            </a:r>
            <a:r>
              <a:rPr lang="en-US" sz="1600" dirty="0" err="1" smtClean="0"/>
              <a:t>Rumolo</a:t>
            </a:r>
            <a:r>
              <a:rPr lang="en-US" sz="1600" dirty="0" smtClean="0"/>
              <a:t>, O</a:t>
            </a:r>
            <a:r>
              <a:rPr lang="en-US" sz="1600" dirty="0" smtClean="0"/>
              <a:t>. </a:t>
            </a:r>
            <a:r>
              <a:rPr lang="en-US" sz="1600" dirty="0" err="1" smtClean="0"/>
              <a:t>Boine-Frankeheim</a:t>
            </a:r>
            <a:r>
              <a:rPr lang="en-US" sz="1600" dirty="0" smtClean="0"/>
              <a:t>, U. </a:t>
            </a:r>
            <a:r>
              <a:rPr lang="en-US" sz="1600" dirty="0" err="1" smtClean="0"/>
              <a:t>Niedermayer</a:t>
            </a:r>
            <a:r>
              <a:rPr lang="en-US" sz="1600" dirty="0" smtClean="0"/>
              <a:t>, F. </a:t>
            </a:r>
            <a:r>
              <a:rPr lang="en-US" sz="1600" dirty="0" err="1" smtClean="0"/>
              <a:t>Petrov</a:t>
            </a:r>
            <a:r>
              <a:rPr lang="en-US" sz="1600" dirty="0" smtClean="0"/>
              <a:t>, B. </a:t>
            </a:r>
            <a:r>
              <a:rPr lang="en-US" sz="1600" dirty="0" err="1" smtClean="0"/>
              <a:t>Salvant</a:t>
            </a:r>
            <a:r>
              <a:rPr lang="en-US" sz="1600" dirty="0" smtClean="0"/>
              <a:t>, X. </a:t>
            </a:r>
            <a:r>
              <a:rPr lang="en-US" sz="1600" dirty="0" err="1" smtClean="0"/>
              <a:t>Buffat</a:t>
            </a:r>
            <a:r>
              <a:rPr lang="en-US" sz="1600" dirty="0" smtClean="0"/>
              <a:t>, </a:t>
            </a:r>
            <a:r>
              <a:rPr lang="en-US" sz="1600" dirty="0" smtClean="0"/>
              <a:t>E. </a:t>
            </a:r>
            <a:r>
              <a:rPr lang="en-US" sz="1600" dirty="0" err="1" smtClean="0"/>
              <a:t>Metral</a:t>
            </a:r>
            <a:r>
              <a:rPr lang="en-US" sz="1600" dirty="0" smtClean="0"/>
              <a:t>, D.S</a:t>
            </a:r>
            <a:r>
              <a:rPr lang="en-US" sz="1600" dirty="0" smtClean="0"/>
              <a:t>.  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205668" y="2752806"/>
            <a:ext cx="4273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Minimium</a:t>
            </a:r>
            <a:r>
              <a:rPr lang="en-US" dirty="0" smtClean="0"/>
              <a:t> radius is defined by strong dependence of impedance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748" y="4634169"/>
            <a:ext cx="38336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charset="0"/>
              <a:buChar char=""/>
            </a:pPr>
            <a:r>
              <a:rPr lang="en-US" dirty="0" smtClean="0"/>
              <a:t>Multi-bunch instability O(10) worse than in LHC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Assumes fast feedback</a:t>
            </a:r>
          </a:p>
        </p:txBody>
      </p:sp>
    </p:spTree>
    <p:extLst>
      <p:ext uri="{BB962C8B-B14F-4D97-AF65-F5344CB8AC3E}">
        <p14:creationId xmlns:p14="http://schemas.microsoft.com/office/powerpoint/2010/main" val="1651931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l="16106" t="24524" r="21708" b="2537"/>
          <a:stretch>
            <a:fillRect/>
          </a:stretch>
        </p:blipFill>
        <p:spPr>
          <a:xfrm>
            <a:off x="457200" y="3101479"/>
            <a:ext cx="3292082" cy="31989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3448" t="15242" r="2644" b="3807"/>
          <a:stretch/>
        </p:blipFill>
        <p:spPr>
          <a:xfrm>
            <a:off x="5494001" y="892164"/>
            <a:ext cx="3554038" cy="3000057"/>
          </a:xfrm>
          <a:prstGeom prst="round2SameRect">
            <a:avLst>
              <a:gd name="adj1" fmla="val 3622"/>
              <a:gd name="adj2" fmla="val 0"/>
            </a:avLst>
          </a:prstGeom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5507182" y="5932373"/>
            <a:ext cx="3636818" cy="5847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X. </a:t>
            </a:r>
            <a:r>
              <a:rPr lang="en-US" sz="1600" dirty="0" err="1" smtClean="0"/>
              <a:t>Buffat</a:t>
            </a:r>
            <a:r>
              <a:rPr lang="en-US" sz="1600" dirty="0" smtClean="0"/>
              <a:t>, O</a:t>
            </a:r>
            <a:r>
              <a:rPr lang="en-US" sz="1600" dirty="0" smtClean="0"/>
              <a:t>. </a:t>
            </a:r>
            <a:r>
              <a:rPr lang="en-US" sz="1600" dirty="0" err="1" smtClean="0"/>
              <a:t>Boine-Frankeheim</a:t>
            </a:r>
            <a:r>
              <a:rPr lang="en-US" sz="1600" dirty="0" smtClean="0"/>
              <a:t>, U. </a:t>
            </a:r>
            <a:r>
              <a:rPr lang="en-US" sz="1600" dirty="0" err="1" smtClean="0"/>
              <a:t>Niedermayer</a:t>
            </a:r>
            <a:r>
              <a:rPr lang="en-US" sz="1600" dirty="0" smtClean="0"/>
              <a:t>, F. </a:t>
            </a:r>
            <a:r>
              <a:rPr lang="en-US" sz="1600" dirty="0" err="1" smtClean="0"/>
              <a:t>Petrov</a:t>
            </a:r>
            <a:r>
              <a:rPr lang="en-US" sz="1600" dirty="0" smtClean="0"/>
              <a:t>, B. </a:t>
            </a:r>
            <a:r>
              <a:rPr lang="en-US" sz="1600" dirty="0" err="1" smtClean="0"/>
              <a:t>Salvant</a:t>
            </a:r>
            <a:r>
              <a:rPr lang="en-US" sz="1600" dirty="0" smtClean="0"/>
              <a:t>, </a:t>
            </a:r>
            <a:r>
              <a:rPr lang="en-US" sz="1600" dirty="0" smtClean="0"/>
              <a:t>D.S.  </a:t>
            </a:r>
            <a:endParaRPr lang="en-US" sz="16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Frequency Impedance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3624" y="866290"/>
            <a:ext cx="53075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LHC pumping holes are important contribution to high frequency impedance at injection</a:t>
            </a:r>
          </a:p>
          <a:p>
            <a:endParaRPr lang="en-US" sz="2000" dirty="0" smtClean="0"/>
          </a:p>
          <a:p>
            <a:r>
              <a:rPr lang="en-US" sz="2000" dirty="0" smtClean="0"/>
              <a:t>Pumping holes in LHC-like design would lead to instability (TMCI) at 1.5x10</a:t>
            </a:r>
            <a:r>
              <a:rPr lang="en-US" sz="2000" baseline="30000" dirty="0" smtClean="0"/>
              <a:t>11</a:t>
            </a:r>
          </a:p>
          <a:p>
            <a:pPr marL="342900" indent="-342900">
              <a:buFont typeface="Symbol" charset="0"/>
              <a:buChar char=""/>
            </a:pPr>
            <a:r>
              <a:rPr lang="en-US" sz="2000" dirty="0" smtClean="0"/>
              <a:t>Way to little margin for charge of 1x10</a:t>
            </a:r>
            <a:r>
              <a:rPr lang="en-US" sz="2000" baseline="30000" dirty="0" smtClean="0"/>
              <a:t>11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078928" y="4117617"/>
            <a:ext cx="4948544" cy="1671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4"/>
            <a:r>
              <a:rPr lang="en-US" sz="2000" dirty="0"/>
              <a:t>In FCC holes are </a:t>
            </a:r>
            <a:r>
              <a:rPr lang="en-US" sz="2000" dirty="0" smtClean="0"/>
              <a:t>shielded</a:t>
            </a:r>
          </a:p>
          <a:p>
            <a:pPr marL="342900" lvl="4" indent="-342900">
              <a:buFont typeface="Symbol" charset="0"/>
              <a:buChar char=""/>
            </a:pPr>
            <a:r>
              <a:rPr lang="en-US" sz="2000" dirty="0" smtClean="0"/>
              <a:t>Removes impedance</a:t>
            </a:r>
          </a:p>
          <a:p>
            <a:pPr marL="342900" lvl="4" indent="-342900">
              <a:buFont typeface="Symbol" charset="0"/>
              <a:buChar char=""/>
            </a:pPr>
            <a:endParaRPr lang="en-US" sz="2000" dirty="0"/>
          </a:p>
          <a:p>
            <a:pPr marL="342900" lvl="4" indent="-342900">
              <a:buFont typeface="Symbol" charset="0"/>
              <a:buChar char=""/>
            </a:pPr>
            <a:r>
              <a:rPr lang="en-US" sz="2000" dirty="0" smtClean="0"/>
              <a:t>Other sources need to be studied (e.g. collimation system, …)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06482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82719" y="743856"/>
            <a:ext cx="2114681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W. </a:t>
            </a:r>
            <a:r>
              <a:rPr lang="en-US" sz="1600" dirty="0" err="1" smtClean="0"/>
              <a:t>Höfle</a:t>
            </a:r>
            <a:r>
              <a:rPr lang="en-US" sz="1600" dirty="0" smtClean="0"/>
              <a:t>, J. D. Fox et al.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2272987" y="2341137"/>
            <a:ext cx="3305906" cy="8584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5875"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98705" y="1166325"/>
            <a:ext cx="8628566" cy="0"/>
          </a:xfrm>
          <a:prstGeom prst="straightConnector1">
            <a:avLst/>
          </a:prstGeom>
          <a:ln w="12700">
            <a:prstDash val="dash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325094" y="2442304"/>
            <a:ext cx="693617" cy="6471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err="1" smtClean="0"/>
              <a:t>Analog</a:t>
            </a:r>
            <a:endParaRPr lang="en-GB" sz="1200" dirty="0" smtClean="0"/>
          </a:p>
          <a:p>
            <a:pPr algn="ctr"/>
            <a:r>
              <a:rPr lang="en-GB" sz="1200" dirty="0" smtClean="0"/>
              <a:t>Front</a:t>
            </a:r>
          </a:p>
          <a:p>
            <a:pPr algn="ctr"/>
            <a:r>
              <a:rPr lang="en-GB" sz="1200" dirty="0" smtClean="0"/>
              <a:t>End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5986144" y="2442274"/>
            <a:ext cx="693617" cy="6471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err="1" smtClean="0"/>
              <a:t>Analog</a:t>
            </a:r>
            <a:r>
              <a:rPr lang="en-GB" sz="1200" dirty="0" smtClean="0"/>
              <a:t> Back</a:t>
            </a:r>
          </a:p>
          <a:p>
            <a:pPr algn="ctr"/>
            <a:r>
              <a:rPr lang="en-GB" sz="1200" dirty="0" smtClean="0"/>
              <a:t>End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3347521" y="2442304"/>
            <a:ext cx="1162361" cy="647165"/>
          </a:xfrm>
          <a:prstGeom prst="rect">
            <a:avLst/>
          </a:prstGeom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Signal</a:t>
            </a:r>
          </a:p>
          <a:p>
            <a:pPr algn="ctr"/>
            <a:r>
              <a:rPr lang="en-GB" sz="1200" dirty="0" smtClean="0"/>
              <a:t>Processing</a:t>
            </a:r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704474" y="842745"/>
            <a:ext cx="693617" cy="647165"/>
          </a:xfrm>
          <a:prstGeom prst="rect">
            <a:avLst/>
          </a:prstGeom>
          <a:solidFill>
            <a:srgbClr val="92D050"/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BPM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7804670" y="842742"/>
            <a:ext cx="693617" cy="647165"/>
          </a:xfrm>
          <a:prstGeom prst="rect">
            <a:avLst/>
          </a:prstGeom>
          <a:solidFill>
            <a:srgbClr val="92D050"/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Kicker</a:t>
            </a:r>
            <a:endParaRPr lang="en-GB" sz="1200" dirty="0"/>
          </a:p>
        </p:txBody>
      </p:sp>
      <p:cxnSp>
        <p:nvCxnSpPr>
          <p:cNvPr id="14" name="Elbow Connector 13"/>
          <p:cNvCxnSpPr>
            <a:stCxn id="12" idx="2"/>
            <a:endCxn id="9" idx="1"/>
          </p:cNvCxnSpPr>
          <p:nvPr/>
        </p:nvCxnSpPr>
        <p:spPr>
          <a:xfrm rot="16200000" flipH="1">
            <a:off x="550201" y="1990990"/>
            <a:ext cx="1275977" cy="273812"/>
          </a:xfrm>
          <a:prstGeom prst="bentConnector2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027256" y="2765888"/>
            <a:ext cx="347220" cy="1"/>
          </a:xfrm>
          <a:prstGeom prst="straightConnector1">
            <a:avLst/>
          </a:prstGeom>
          <a:ln w="1270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19" idx="0"/>
            <a:endCxn id="13" idx="2"/>
          </p:cNvCxnSpPr>
          <p:nvPr/>
        </p:nvCxnSpPr>
        <p:spPr>
          <a:xfrm flipV="1">
            <a:off x="7724786" y="1489908"/>
            <a:ext cx="426693" cy="1275951"/>
          </a:xfrm>
          <a:prstGeom prst="bentConnector2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23" idx="3"/>
          </p:cNvCxnSpPr>
          <p:nvPr/>
        </p:nvCxnSpPr>
        <p:spPr>
          <a:xfrm>
            <a:off x="5491471" y="2762000"/>
            <a:ext cx="494673" cy="0"/>
          </a:xfrm>
          <a:prstGeom prst="line">
            <a:avLst/>
          </a:prstGeom>
          <a:ln w="12700" cap="rnd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0" idx="3"/>
            <a:endCxn id="19" idx="3"/>
          </p:cNvCxnSpPr>
          <p:nvPr/>
        </p:nvCxnSpPr>
        <p:spPr>
          <a:xfrm>
            <a:off x="6679762" y="2765857"/>
            <a:ext cx="399448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Isosceles Triangle 18"/>
          <p:cNvSpPr/>
          <p:nvPr/>
        </p:nvSpPr>
        <p:spPr>
          <a:xfrm rot="5400000">
            <a:off x="6977277" y="2443069"/>
            <a:ext cx="849440" cy="645576"/>
          </a:xfrm>
          <a:prstGeom prst="triangle">
            <a:avLst/>
          </a:prstGeom>
          <a:solidFill>
            <a:srgbClr val="FF0000"/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en-GB" sz="12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7047735" y="2558005"/>
            <a:ext cx="6553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Power Amp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1" name="Rounded Rectangle 173"/>
          <p:cNvSpPr/>
          <p:nvPr/>
        </p:nvSpPr>
        <p:spPr>
          <a:xfrm>
            <a:off x="1188188" y="1294011"/>
            <a:ext cx="6749944" cy="933259"/>
          </a:xfrm>
          <a:custGeom>
            <a:avLst/>
            <a:gdLst>
              <a:gd name="connsiteX0" fmla="*/ 0 w 6150937"/>
              <a:gd name="connsiteY0" fmla="*/ 358088 h 1657815"/>
              <a:gd name="connsiteX1" fmla="*/ 358088 w 6150937"/>
              <a:gd name="connsiteY1" fmla="*/ 0 h 1657815"/>
              <a:gd name="connsiteX2" fmla="*/ 5792849 w 6150937"/>
              <a:gd name="connsiteY2" fmla="*/ 0 h 1657815"/>
              <a:gd name="connsiteX3" fmla="*/ 6150937 w 6150937"/>
              <a:gd name="connsiteY3" fmla="*/ 358088 h 1657815"/>
              <a:gd name="connsiteX4" fmla="*/ 6150937 w 6150937"/>
              <a:gd name="connsiteY4" fmla="*/ 1299727 h 1657815"/>
              <a:gd name="connsiteX5" fmla="*/ 5792849 w 6150937"/>
              <a:gd name="connsiteY5" fmla="*/ 1657815 h 1657815"/>
              <a:gd name="connsiteX6" fmla="*/ 358088 w 6150937"/>
              <a:gd name="connsiteY6" fmla="*/ 1657815 h 1657815"/>
              <a:gd name="connsiteX7" fmla="*/ 0 w 6150937"/>
              <a:gd name="connsiteY7" fmla="*/ 1299727 h 1657815"/>
              <a:gd name="connsiteX8" fmla="*/ 0 w 6150937"/>
              <a:gd name="connsiteY8" fmla="*/ 358088 h 1657815"/>
              <a:gd name="connsiteX0" fmla="*/ 358088 w 6150937"/>
              <a:gd name="connsiteY0" fmla="*/ 0 h 1657815"/>
              <a:gd name="connsiteX1" fmla="*/ 5792849 w 6150937"/>
              <a:gd name="connsiteY1" fmla="*/ 0 h 1657815"/>
              <a:gd name="connsiteX2" fmla="*/ 6150937 w 6150937"/>
              <a:gd name="connsiteY2" fmla="*/ 358088 h 1657815"/>
              <a:gd name="connsiteX3" fmla="*/ 6150937 w 6150937"/>
              <a:gd name="connsiteY3" fmla="*/ 1299727 h 1657815"/>
              <a:gd name="connsiteX4" fmla="*/ 5792849 w 6150937"/>
              <a:gd name="connsiteY4" fmla="*/ 1657815 h 1657815"/>
              <a:gd name="connsiteX5" fmla="*/ 358088 w 6150937"/>
              <a:gd name="connsiteY5" fmla="*/ 1657815 h 1657815"/>
              <a:gd name="connsiteX6" fmla="*/ 0 w 6150937"/>
              <a:gd name="connsiteY6" fmla="*/ 1299727 h 1657815"/>
              <a:gd name="connsiteX7" fmla="*/ 0 w 6150937"/>
              <a:gd name="connsiteY7" fmla="*/ 358088 h 1657815"/>
              <a:gd name="connsiteX8" fmla="*/ 449528 w 6150937"/>
              <a:gd name="connsiteY8" fmla="*/ 91440 h 1657815"/>
              <a:gd name="connsiteX0" fmla="*/ 358088 w 6150937"/>
              <a:gd name="connsiteY0" fmla="*/ 0 h 1657815"/>
              <a:gd name="connsiteX1" fmla="*/ 5792849 w 6150937"/>
              <a:gd name="connsiteY1" fmla="*/ 0 h 1657815"/>
              <a:gd name="connsiteX2" fmla="*/ 6150937 w 6150937"/>
              <a:gd name="connsiteY2" fmla="*/ 358088 h 1657815"/>
              <a:gd name="connsiteX3" fmla="*/ 6150937 w 6150937"/>
              <a:gd name="connsiteY3" fmla="*/ 1299727 h 1657815"/>
              <a:gd name="connsiteX4" fmla="*/ 5792849 w 6150937"/>
              <a:gd name="connsiteY4" fmla="*/ 1657815 h 1657815"/>
              <a:gd name="connsiteX5" fmla="*/ 358088 w 6150937"/>
              <a:gd name="connsiteY5" fmla="*/ 1657815 h 1657815"/>
              <a:gd name="connsiteX6" fmla="*/ 0 w 6150937"/>
              <a:gd name="connsiteY6" fmla="*/ 1299727 h 1657815"/>
              <a:gd name="connsiteX7" fmla="*/ 0 w 6150937"/>
              <a:gd name="connsiteY7" fmla="*/ 358088 h 1657815"/>
              <a:gd name="connsiteX0" fmla="*/ 5792849 w 6150937"/>
              <a:gd name="connsiteY0" fmla="*/ 0 h 1657815"/>
              <a:gd name="connsiteX1" fmla="*/ 6150937 w 6150937"/>
              <a:gd name="connsiteY1" fmla="*/ 358088 h 1657815"/>
              <a:gd name="connsiteX2" fmla="*/ 6150937 w 6150937"/>
              <a:gd name="connsiteY2" fmla="*/ 1299727 h 1657815"/>
              <a:gd name="connsiteX3" fmla="*/ 5792849 w 6150937"/>
              <a:gd name="connsiteY3" fmla="*/ 1657815 h 1657815"/>
              <a:gd name="connsiteX4" fmla="*/ 358088 w 6150937"/>
              <a:gd name="connsiteY4" fmla="*/ 1657815 h 1657815"/>
              <a:gd name="connsiteX5" fmla="*/ 0 w 6150937"/>
              <a:gd name="connsiteY5" fmla="*/ 1299727 h 1657815"/>
              <a:gd name="connsiteX6" fmla="*/ 0 w 6150937"/>
              <a:gd name="connsiteY6" fmla="*/ 358088 h 1657815"/>
              <a:gd name="connsiteX0" fmla="*/ 6150937 w 6150937"/>
              <a:gd name="connsiteY0" fmla="*/ 0 h 1299727"/>
              <a:gd name="connsiteX1" fmla="*/ 6150937 w 6150937"/>
              <a:gd name="connsiteY1" fmla="*/ 941639 h 1299727"/>
              <a:gd name="connsiteX2" fmla="*/ 5792849 w 6150937"/>
              <a:gd name="connsiteY2" fmla="*/ 1299727 h 1299727"/>
              <a:gd name="connsiteX3" fmla="*/ 358088 w 6150937"/>
              <a:gd name="connsiteY3" fmla="*/ 1299727 h 1299727"/>
              <a:gd name="connsiteX4" fmla="*/ 0 w 6150937"/>
              <a:gd name="connsiteY4" fmla="*/ 941639 h 1299727"/>
              <a:gd name="connsiteX5" fmla="*/ 0 w 6150937"/>
              <a:gd name="connsiteY5" fmla="*/ 0 h 1299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50937" h="1299727">
                <a:moveTo>
                  <a:pt x="6150937" y="0"/>
                </a:moveTo>
                <a:lnTo>
                  <a:pt x="6150937" y="941639"/>
                </a:lnTo>
                <a:cubicBezTo>
                  <a:pt x="6150937" y="1139406"/>
                  <a:pt x="5990616" y="1299727"/>
                  <a:pt x="5792849" y="1299727"/>
                </a:cubicBezTo>
                <a:lnTo>
                  <a:pt x="358088" y="1299727"/>
                </a:lnTo>
                <a:cubicBezTo>
                  <a:pt x="160321" y="1299727"/>
                  <a:pt x="0" y="1139406"/>
                  <a:pt x="0" y="941639"/>
                </a:cubicBezTo>
                <a:lnTo>
                  <a:pt x="0" y="0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headEnd type="arrow" w="med" len="med"/>
            <a:tailEnd type="none" w="med" len="med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/>
          </a:p>
        </p:txBody>
      </p:sp>
      <p:sp>
        <p:nvSpPr>
          <p:cNvPr id="22" name="Pentagon 21"/>
          <p:cNvSpPr/>
          <p:nvPr/>
        </p:nvSpPr>
        <p:spPr>
          <a:xfrm flipH="1">
            <a:off x="2365931" y="2546661"/>
            <a:ext cx="743368" cy="438449"/>
          </a:xfrm>
          <a:prstGeom prst="homePlate">
            <a:avLst/>
          </a:prstGeom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/>
              <a:t>ADC</a:t>
            </a:r>
          </a:p>
        </p:txBody>
      </p:sp>
      <p:sp>
        <p:nvSpPr>
          <p:cNvPr id="23" name="Pentagon 22"/>
          <p:cNvSpPr/>
          <p:nvPr/>
        </p:nvSpPr>
        <p:spPr>
          <a:xfrm>
            <a:off x="4748102" y="2542777"/>
            <a:ext cx="743368" cy="438449"/>
          </a:xfrm>
          <a:prstGeom prst="homePlate">
            <a:avLst/>
          </a:prstGeom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/>
              <a:t>DAC</a:t>
            </a:r>
          </a:p>
        </p:txBody>
      </p:sp>
      <p:sp>
        <p:nvSpPr>
          <p:cNvPr id="24" name="Right Arrow 23"/>
          <p:cNvSpPr/>
          <p:nvPr/>
        </p:nvSpPr>
        <p:spPr>
          <a:xfrm>
            <a:off x="3109300" y="2730667"/>
            <a:ext cx="238221" cy="77532"/>
          </a:xfrm>
          <a:prstGeom prst="rightArrow">
            <a:avLst/>
          </a:prstGeom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/>
          </a:p>
        </p:txBody>
      </p:sp>
      <p:sp>
        <p:nvSpPr>
          <p:cNvPr id="25" name="Right Arrow 24"/>
          <p:cNvSpPr/>
          <p:nvPr/>
        </p:nvSpPr>
        <p:spPr>
          <a:xfrm>
            <a:off x="4509882" y="2723233"/>
            <a:ext cx="238221" cy="77532"/>
          </a:xfrm>
          <a:prstGeom prst="rightArrow">
            <a:avLst/>
          </a:prstGeom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/>
          </a:p>
        </p:txBody>
      </p:sp>
      <p:sp>
        <p:nvSpPr>
          <p:cNvPr id="26" name="Oval 25"/>
          <p:cNvSpPr/>
          <p:nvPr/>
        </p:nvSpPr>
        <p:spPr>
          <a:xfrm>
            <a:off x="2329262" y="1082410"/>
            <a:ext cx="506782" cy="159972"/>
          </a:xfrm>
          <a:prstGeom prst="ellipse">
            <a:avLst/>
          </a:prstGeom>
          <a:solidFill>
            <a:srgbClr val="FFC000"/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/>
          </a:p>
        </p:txBody>
      </p:sp>
      <p:sp>
        <p:nvSpPr>
          <p:cNvPr id="27" name="TextBox 26"/>
          <p:cNvSpPr txBox="1"/>
          <p:nvPr/>
        </p:nvSpPr>
        <p:spPr>
          <a:xfrm>
            <a:off x="1953343" y="1155512"/>
            <a:ext cx="5415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Beam</a:t>
            </a:r>
            <a:endParaRPr lang="en-GB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3383403" y="1166325"/>
            <a:ext cx="2946527" cy="954107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Active closed loop </a:t>
            </a:r>
          </a:p>
          <a:p>
            <a:pPr algn="ctr"/>
            <a:r>
              <a:rPr lang="en-GB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Feedback</a:t>
            </a:r>
            <a:endParaRPr lang="en-GB" sz="2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964157" y="3627442"/>
            <a:ext cx="503653" cy="459436"/>
            <a:chOff x="1109147" y="5927799"/>
            <a:chExt cx="503653" cy="459436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124704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18989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30419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36134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141849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47564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53279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158994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1132007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110575" y="6150047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Oval 39"/>
            <p:cNvSpPr/>
            <p:nvPr/>
          </p:nvSpPr>
          <p:spPr>
            <a:xfrm>
              <a:off x="1109147" y="6128598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41" name="Oval 40"/>
            <p:cNvSpPr/>
            <p:nvPr/>
          </p:nvSpPr>
          <p:spPr>
            <a:xfrm>
              <a:off x="1167031" y="5964274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42" name="Oval 41"/>
            <p:cNvSpPr/>
            <p:nvPr/>
          </p:nvSpPr>
          <p:spPr>
            <a:xfrm>
              <a:off x="1220587" y="5927799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43" name="Oval 42"/>
            <p:cNvSpPr/>
            <p:nvPr/>
          </p:nvSpPr>
          <p:spPr>
            <a:xfrm>
              <a:off x="1281331" y="6000469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44" name="Oval 43"/>
            <p:cNvSpPr/>
            <p:nvPr/>
          </p:nvSpPr>
          <p:spPr>
            <a:xfrm>
              <a:off x="1338481" y="6129744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45" name="Oval 44"/>
            <p:cNvSpPr/>
            <p:nvPr/>
          </p:nvSpPr>
          <p:spPr>
            <a:xfrm>
              <a:off x="1395631" y="6260713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46" name="Oval 45"/>
            <p:cNvSpPr/>
            <p:nvPr/>
          </p:nvSpPr>
          <p:spPr>
            <a:xfrm>
              <a:off x="1452781" y="6341516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47" name="Oval 46"/>
            <p:cNvSpPr/>
            <p:nvPr/>
          </p:nvSpPr>
          <p:spPr>
            <a:xfrm>
              <a:off x="1509931" y="6308427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48" name="Oval 47"/>
            <p:cNvSpPr/>
            <p:nvPr/>
          </p:nvSpPr>
          <p:spPr>
            <a:xfrm>
              <a:off x="1567081" y="6129744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cxnSp>
          <p:nvCxnSpPr>
            <p:cNvPr id="49" name="Straight Connector 48"/>
            <p:cNvCxnSpPr>
              <a:endCxn id="41" idx="4"/>
            </p:cNvCxnSpPr>
            <p:nvPr/>
          </p:nvCxnSpPr>
          <p:spPr>
            <a:xfrm flipV="1">
              <a:off x="1189891" y="6009993"/>
              <a:ext cx="0" cy="140055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46" idx="0"/>
            </p:cNvCxnSpPr>
            <p:nvPr/>
          </p:nvCxnSpPr>
          <p:spPr>
            <a:xfrm flipV="1">
              <a:off x="1475641" y="6150048"/>
              <a:ext cx="1648" cy="191468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endCxn id="43" idx="4"/>
            </p:cNvCxnSpPr>
            <p:nvPr/>
          </p:nvCxnSpPr>
          <p:spPr>
            <a:xfrm flipV="1">
              <a:off x="1304191" y="6046188"/>
              <a:ext cx="0" cy="105269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1418491" y="6150047"/>
              <a:ext cx="0" cy="110032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47" idx="0"/>
            </p:cNvCxnSpPr>
            <p:nvPr/>
          </p:nvCxnSpPr>
          <p:spPr>
            <a:xfrm flipV="1">
              <a:off x="1532791" y="6152603"/>
              <a:ext cx="0" cy="155824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endCxn id="42" idx="4"/>
            </p:cNvCxnSpPr>
            <p:nvPr/>
          </p:nvCxnSpPr>
          <p:spPr>
            <a:xfrm flipV="1">
              <a:off x="1242712" y="5973518"/>
              <a:ext cx="735" cy="176531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5" name="Straight Connector 54"/>
          <p:cNvCxnSpPr/>
          <p:nvPr/>
        </p:nvCxnSpPr>
        <p:spPr>
          <a:xfrm flipV="1">
            <a:off x="3218890" y="2858920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/>
        </p:nvGrpSpPr>
        <p:grpSpPr>
          <a:xfrm>
            <a:off x="812086" y="3644090"/>
            <a:ext cx="501531" cy="416312"/>
            <a:chOff x="513575" y="5370650"/>
            <a:chExt cx="501531" cy="416312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6500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5928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7071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7643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8214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786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9357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9929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535007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513575" y="5572633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Freeform 66"/>
            <p:cNvSpPr/>
            <p:nvPr/>
          </p:nvSpPr>
          <p:spPr>
            <a:xfrm>
              <a:off x="534094" y="5552438"/>
              <a:ext cx="457200" cy="57524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428626">
                  <a:moveTo>
                    <a:pt x="0" y="208849"/>
                  </a:moveTo>
                  <a:cubicBezTo>
                    <a:pt x="30559" y="89786"/>
                    <a:pt x="61118" y="-29276"/>
                    <a:pt x="119062" y="6443"/>
                  </a:cubicBezTo>
                  <a:cubicBezTo>
                    <a:pt x="177006" y="42162"/>
                    <a:pt x="291306" y="389825"/>
                    <a:pt x="347662" y="423162"/>
                  </a:cubicBezTo>
                  <a:cubicBezTo>
                    <a:pt x="404018" y="456499"/>
                    <a:pt x="430609" y="331483"/>
                    <a:pt x="457200" y="206468"/>
                  </a:cubicBezTo>
                </a:path>
              </a:pathLst>
            </a:custGeom>
            <a:noFill/>
            <a:ln w="19050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8" name="Straight Connector 67"/>
          <p:cNvCxnSpPr/>
          <p:nvPr/>
        </p:nvCxnSpPr>
        <p:spPr>
          <a:xfrm flipV="1">
            <a:off x="1066367" y="2858920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/>
        </p:nvGrpSpPr>
        <p:grpSpPr>
          <a:xfrm>
            <a:off x="1890992" y="3644090"/>
            <a:ext cx="501531" cy="421100"/>
            <a:chOff x="513575" y="5370650"/>
            <a:chExt cx="501531" cy="421100"/>
          </a:xfrm>
        </p:grpSpPr>
        <p:cxnSp>
          <p:nvCxnSpPr>
            <p:cNvPr id="70" name="Straight Connector 69"/>
            <p:cNvCxnSpPr/>
            <p:nvPr/>
          </p:nvCxnSpPr>
          <p:spPr>
            <a:xfrm>
              <a:off x="6500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5928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7071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7643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8214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8786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9357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9929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535007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513575" y="5572633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0" name="Freeform 79"/>
            <p:cNvSpPr/>
            <p:nvPr/>
          </p:nvSpPr>
          <p:spPr>
            <a:xfrm>
              <a:off x="534094" y="5370650"/>
              <a:ext cx="457200" cy="421100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428626">
                  <a:moveTo>
                    <a:pt x="0" y="208849"/>
                  </a:moveTo>
                  <a:cubicBezTo>
                    <a:pt x="30559" y="89786"/>
                    <a:pt x="61118" y="-29276"/>
                    <a:pt x="119062" y="6443"/>
                  </a:cubicBezTo>
                  <a:cubicBezTo>
                    <a:pt x="177006" y="42162"/>
                    <a:pt x="291306" y="389825"/>
                    <a:pt x="347662" y="423162"/>
                  </a:cubicBezTo>
                  <a:cubicBezTo>
                    <a:pt x="404018" y="456499"/>
                    <a:pt x="430609" y="331483"/>
                    <a:pt x="457200" y="206468"/>
                  </a:cubicBezTo>
                </a:path>
              </a:pathLst>
            </a:custGeom>
            <a:noFill/>
            <a:ln w="19050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1" name="Straight Connector 80"/>
          <p:cNvCxnSpPr/>
          <p:nvPr/>
        </p:nvCxnSpPr>
        <p:spPr>
          <a:xfrm flipV="1">
            <a:off x="2145273" y="2858920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4621371" y="2858920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3" name="Group 82"/>
          <p:cNvGrpSpPr/>
          <p:nvPr/>
        </p:nvGrpSpPr>
        <p:grpSpPr>
          <a:xfrm>
            <a:off x="4378802" y="3619822"/>
            <a:ext cx="502219" cy="459436"/>
            <a:chOff x="4136637" y="5645814"/>
            <a:chExt cx="502219" cy="459436"/>
          </a:xfrm>
        </p:grpSpPr>
        <p:cxnSp>
          <p:nvCxnSpPr>
            <p:cNvPr id="84" name="Straight Connector 83"/>
            <p:cNvCxnSpPr/>
            <p:nvPr/>
          </p:nvCxnSpPr>
          <p:spPr>
            <a:xfrm flipV="1">
              <a:off x="421664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V="1">
              <a:off x="415949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V="1">
              <a:off x="427379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433094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438809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V="1">
              <a:off x="444524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V="1">
              <a:off x="450239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V="1">
              <a:off x="455954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V="1">
              <a:off x="4137325" y="5883002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3" name="Oval 92"/>
            <p:cNvSpPr/>
            <p:nvPr/>
          </p:nvSpPr>
          <p:spPr>
            <a:xfrm flipV="1">
              <a:off x="4136637" y="6023056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94" name="Oval 93"/>
            <p:cNvSpPr/>
            <p:nvPr/>
          </p:nvSpPr>
          <p:spPr>
            <a:xfrm flipV="1">
              <a:off x="4190193" y="6059531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95" name="Oval 94"/>
            <p:cNvSpPr/>
            <p:nvPr/>
          </p:nvSpPr>
          <p:spPr>
            <a:xfrm flipV="1">
              <a:off x="4250937" y="5986861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96" name="Oval 95"/>
            <p:cNvSpPr/>
            <p:nvPr/>
          </p:nvSpPr>
          <p:spPr>
            <a:xfrm flipV="1">
              <a:off x="4308087" y="5857586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97" name="Oval 96"/>
            <p:cNvSpPr/>
            <p:nvPr/>
          </p:nvSpPr>
          <p:spPr>
            <a:xfrm flipV="1">
              <a:off x="4365237" y="5726617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98" name="Oval 97"/>
            <p:cNvSpPr/>
            <p:nvPr/>
          </p:nvSpPr>
          <p:spPr>
            <a:xfrm flipV="1">
              <a:off x="4422387" y="5645814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99" name="Oval 98"/>
            <p:cNvSpPr/>
            <p:nvPr/>
          </p:nvSpPr>
          <p:spPr>
            <a:xfrm flipV="1">
              <a:off x="4479537" y="5678903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100" name="Oval 99"/>
            <p:cNvSpPr/>
            <p:nvPr/>
          </p:nvSpPr>
          <p:spPr>
            <a:xfrm flipV="1">
              <a:off x="4539068" y="5829011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cxnSp>
          <p:nvCxnSpPr>
            <p:cNvPr id="101" name="Straight Connector 100"/>
            <p:cNvCxnSpPr>
              <a:endCxn id="93" idx="4"/>
            </p:cNvCxnSpPr>
            <p:nvPr/>
          </p:nvCxnSpPr>
          <p:spPr>
            <a:xfrm>
              <a:off x="4159497" y="5883001"/>
              <a:ext cx="0" cy="140055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>
              <a:stCxn id="98" idx="0"/>
            </p:cNvCxnSpPr>
            <p:nvPr/>
          </p:nvCxnSpPr>
          <p:spPr>
            <a:xfrm>
              <a:off x="4445247" y="5691533"/>
              <a:ext cx="1648" cy="191468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>
              <a:stCxn id="100" idx="0"/>
            </p:cNvCxnSpPr>
            <p:nvPr/>
          </p:nvCxnSpPr>
          <p:spPr>
            <a:xfrm>
              <a:off x="4561928" y="5874730"/>
              <a:ext cx="0" cy="8270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4388097" y="5772970"/>
              <a:ext cx="0" cy="110032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>
              <a:stCxn id="99" idx="0"/>
            </p:cNvCxnSpPr>
            <p:nvPr/>
          </p:nvCxnSpPr>
          <p:spPr>
            <a:xfrm>
              <a:off x="4502397" y="5724622"/>
              <a:ext cx="0" cy="155824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>
              <a:off x="4213053" y="5886152"/>
              <a:ext cx="1213" cy="173379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V="1">
              <a:off x="4614503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8" name="Oval 107"/>
            <p:cNvSpPr/>
            <p:nvPr/>
          </p:nvSpPr>
          <p:spPr>
            <a:xfrm flipV="1">
              <a:off x="4591643" y="6023056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cxnSp>
          <p:nvCxnSpPr>
            <p:cNvPr id="109" name="Straight Connector 108"/>
            <p:cNvCxnSpPr>
              <a:endCxn id="108" idx="4"/>
            </p:cNvCxnSpPr>
            <p:nvPr/>
          </p:nvCxnSpPr>
          <p:spPr>
            <a:xfrm>
              <a:off x="4614503" y="5883001"/>
              <a:ext cx="0" cy="140055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>
              <a:endCxn id="95" idx="4"/>
            </p:cNvCxnSpPr>
            <p:nvPr/>
          </p:nvCxnSpPr>
          <p:spPr>
            <a:xfrm>
              <a:off x="4273797" y="5886152"/>
              <a:ext cx="0" cy="100709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11" name="Straight Connector 110"/>
          <p:cNvCxnSpPr/>
          <p:nvPr/>
        </p:nvCxnSpPr>
        <p:spPr>
          <a:xfrm flipV="1">
            <a:off x="5739375" y="2858920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12" name="Group 111"/>
          <p:cNvGrpSpPr/>
          <p:nvPr/>
        </p:nvGrpSpPr>
        <p:grpSpPr>
          <a:xfrm>
            <a:off x="6601491" y="3637141"/>
            <a:ext cx="746503" cy="416312"/>
            <a:chOff x="5100986" y="5630573"/>
            <a:chExt cx="746503" cy="416312"/>
          </a:xfrm>
        </p:grpSpPr>
        <p:cxnSp>
          <p:nvCxnSpPr>
            <p:cNvPr id="113" name="Straight Connector 112"/>
            <p:cNvCxnSpPr/>
            <p:nvPr/>
          </p:nvCxnSpPr>
          <p:spPr>
            <a:xfrm flipV="1">
              <a:off x="526693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V="1">
              <a:off x="520978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 flipV="1">
              <a:off x="532408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flipV="1">
              <a:off x="538123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flipV="1">
              <a:off x="543838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V="1">
              <a:off x="549553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flipV="1">
              <a:off x="555268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V="1">
              <a:off x="560983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flipV="1">
              <a:off x="5187609" y="5844902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 flipV="1">
              <a:off x="5664787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23" name="Group 122"/>
            <p:cNvGrpSpPr/>
            <p:nvPr/>
          </p:nvGrpSpPr>
          <p:grpSpPr>
            <a:xfrm>
              <a:off x="5100986" y="5697528"/>
              <a:ext cx="746503" cy="275688"/>
              <a:chOff x="5100986" y="5615333"/>
              <a:chExt cx="746503" cy="440078"/>
            </a:xfrm>
          </p:grpSpPr>
          <p:sp>
            <p:nvSpPr>
              <p:cNvPr id="124" name="Freeform 123"/>
              <p:cNvSpPr/>
              <p:nvPr/>
            </p:nvSpPr>
            <p:spPr>
              <a:xfrm flipV="1">
                <a:off x="5100986" y="5615333"/>
                <a:ext cx="511225" cy="440078"/>
              </a:xfrm>
              <a:custGeom>
                <a:avLst/>
                <a:gdLst>
                  <a:gd name="connsiteX0" fmla="*/ 0 w 457200"/>
                  <a:gd name="connsiteY0" fmla="*/ 208849 h 428626"/>
                  <a:gd name="connsiteX1" fmla="*/ 119062 w 457200"/>
                  <a:gd name="connsiteY1" fmla="*/ 6443 h 428626"/>
                  <a:gd name="connsiteX2" fmla="*/ 347662 w 457200"/>
                  <a:gd name="connsiteY2" fmla="*/ 423162 h 428626"/>
                  <a:gd name="connsiteX3" fmla="*/ 457200 w 457200"/>
                  <a:gd name="connsiteY3" fmla="*/ 206468 h 428626"/>
                  <a:gd name="connsiteX0" fmla="*/ 0 w 510937"/>
                  <a:gd name="connsiteY0" fmla="*/ 208849 h 428626"/>
                  <a:gd name="connsiteX1" fmla="*/ 172799 w 510937"/>
                  <a:gd name="connsiteY1" fmla="*/ 6443 h 428626"/>
                  <a:gd name="connsiteX2" fmla="*/ 401399 w 510937"/>
                  <a:gd name="connsiteY2" fmla="*/ 423162 h 428626"/>
                  <a:gd name="connsiteX3" fmla="*/ 510937 w 510937"/>
                  <a:gd name="connsiteY3" fmla="*/ 206468 h 428626"/>
                  <a:gd name="connsiteX0" fmla="*/ 0 w 510937"/>
                  <a:gd name="connsiteY0" fmla="*/ 206077 h 425854"/>
                  <a:gd name="connsiteX1" fmla="*/ 172799 w 510937"/>
                  <a:gd name="connsiteY1" fmla="*/ 3671 h 425854"/>
                  <a:gd name="connsiteX2" fmla="*/ 401399 w 510937"/>
                  <a:gd name="connsiteY2" fmla="*/ 420390 h 425854"/>
                  <a:gd name="connsiteX3" fmla="*/ 510937 w 510937"/>
                  <a:gd name="connsiteY3" fmla="*/ 203696 h 425854"/>
                  <a:gd name="connsiteX0" fmla="*/ 0 w 501591"/>
                  <a:gd name="connsiteY0" fmla="*/ 197276 h 426280"/>
                  <a:gd name="connsiteX1" fmla="*/ 163453 w 501591"/>
                  <a:gd name="connsiteY1" fmla="*/ 4097 h 426280"/>
                  <a:gd name="connsiteX2" fmla="*/ 392053 w 501591"/>
                  <a:gd name="connsiteY2" fmla="*/ 420816 h 426280"/>
                  <a:gd name="connsiteX3" fmla="*/ 501591 w 501591"/>
                  <a:gd name="connsiteY3" fmla="*/ 204122 h 426280"/>
                  <a:gd name="connsiteX0" fmla="*/ 0 w 501591"/>
                  <a:gd name="connsiteY0" fmla="*/ 197313 h 426317"/>
                  <a:gd name="connsiteX1" fmla="*/ 163453 w 501591"/>
                  <a:gd name="connsiteY1" fmla="*/ 4134 h 426317"/>
                  <a:gd name="connsiteX2" fmla="*/ 392053 w 501591"/>
                  <a:gd name="connsiteY2" fmla="*/ 420853 h 426317"/>
                  <a:gd name="connsiteX3" fmla="*/ 501591 w 501591"/>
                  <a:gd name="connsiteY3" fmla="*/ 204159 h 426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1591" h="426317">
                    <a:moveTo>
                      <a:pt x="0" y="197313"/>
                    </a:moveTo>
                    <a:cubicBezTo>
                      <a:pt x="86632" y="193590"/>
                      <a:pt x="98111" y="-33123"/>
                      <a:pt x="163453" y="4134"/>
                    </a:cubicBezTo>
                    <a:cubicBezTo>
                      <a:pt x="228795" y="41391"/>
                      <a:pt x="335697" y="387516"/>
                      <a:pt x="392053" y="420853"/>
                    </a:cubicBezTo>
                    <a:cubicBezTo>
                      <a:pt x="448409" y="454190"/>
                      <a:pt x="475000" y="329174"/>
                      <a:pt x="501591" y="204159"/>
                    </a:cubicBezTo>
                  </a:path>
                </a:pathLst>
              </a:custGeom>
              <a:noFill/>
              <a:ln w="19050"/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Freeform 124"/>
              <p:cNvSpPr/>
              <p:nvPr/>
            </p:nvSpPr>
            <p:spPr>
              <a:xfrm flipV="1">
                <a:off x="5612213" y="5842203"/>
                <a:ext cx="235276" cy="197058"/>
              </a:xfrm>
              <a:custGeom>
                <a:avLst/>
                <a:gdLst>
                  <a:gd name="connsiteX0" fmla="*/ 0 w 457200"/>
                  <a:gd name="connsiteY0" fmla="*/ 208849 h 428626"/>
                  <a:gd name="connsiteX1" fmla="*/ 119062 w 457200"/>
                  <a:gd name="connsiteY1" fmla="*/ 6443 h 428626"/>
                  <a:gd name="connsiteX2" fmla="*/ 347662 w 457200"/>
                  <a:gd name="connsiteY2" fmla="*/ 423162 h 428626"/>
                  <a:gd name="connsiteX3" fmla="*/ 457200 w 457200"/>
                  <a:gd name="connsiteY3" fmla="*/ 206468 h 428626"/>
                  <a:gd name="connsiteX0" fmla="*/ 0 w 347662"/>
                  <a:gd name="connsiteY0" fmla="*/ 208849 h 423162"/>
                  <a:gd name="connsiteX1" fmla="*/ 119062 w 347662"/>
                  <a:gd name="connsiteY1" fmla="*/ 6443 h 423162"/>
                  <a:gd name="connsiteX2" fmla="*/ 347662 w 347662"/>
                  <a:gd name="connsiteY2" fmla="*/ 423162 h 423162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63553"/>
                  <a:gd name="connsiteY0" fmla="*/ 202408 h 204496"/>
                  <a:gd name="connsiteX1" fmla="*/ 119062 w 263553"/>
                  <a:gd name="connsiteY1" fmla="*/ 2 h 204496"/>
                  <a:gd name="connsiteX2" fmla="*/ 263553 w 263553"/>
                  <a:gd name="connsiteY2" fmla="*/ 204495 h 204496"/>
                  <a:gd name="connsiteX0" fmla="*/ 0 w 263553"/>
                  <a:gd name="connsiteY0" fmla="*/ 202408 h 204495"/>
                  <a:gd name="connsiteX1" fmla="*/ 119062 w 263553"/>
                  <a:gd name="connsiteY1" fmla="*/ 2 h 204495"/>
                  <a:gd name="connsiteX2" fmla="*/ 263553 w 263553"/>
                  <a:gd name="connsiteY2" fmla="*/ 204495 h 204495"/>
                  <a:gd name="connsiteX0" fmla="*/ 0 w 263553"/>
                  <a:gd name="connsiteY0" fmla="*/ 190873 h 192960"/>
                  <a:gd name="connsiteX1" fmla="*/ 102708 w 263553"/>
                  <a:gd name="connsiteY1" fmla="*/ 2 h 192960"/>
                  <a:gd name="connsiteX2" fmla="*/ 263553 w 263553"/>
                  <a:gd name="connsiteY2" fmla="*/ 192960 h 192960"/>
                  <a:gd name="connsiteX0" fmla="*/ 0 w 263553"/>
                  <a:gd name="connsiteY0" fmla="*/ 190939 h 193026"/>
                  <a:gd name="connsiteX1" fmla="*/ 102708 w 263553"/>
                  <a:gd name="connsiteY1" fmla="*/ 68 h 193026"/>
                  <a:gd name="connsiteX2" fmla="*/ 263553 w 263553"/>
                  <a:gd name="connsiteY2" fmla="*/ 193026 h 193026"/>
                  <a:gd name="connsiteX0" fmla="*/ 0 w 263553"/>
                  <a:gd name="connsiteY0" fmla="*/ 190882 h 190882"/>
                  <a:gd name="connsiteX1" fmla="*/ 102708 w 263553"/>
                  <a:gd name="connsiteY1" fmla="*/ 11 h 190882"/>
                  <a:gd name="connsiteX2" fmla="*/ 263553 w 263553"/>
                  <a:gd name="connsiteY2" fmla="*/ 181434 h 190882"/>
                  <a:gd name="connsiteX0" fmla="*/ 0 w 263553"/>
                  <a:gd name="connsiteY0" fmla="*/ 190882 h 190882"/>
                  <a:gd name="connsiteX1" fmla="*/ 102708 w 263553"/>
                  <a:gd name="connsiteY1" fmla="*/ 11 h 190882"/>
                  <a:gd name="connsiteX2" fmla="*/ 263553 w 263553"/>
                  <a:gd name="connsiteY2" fmla="*/ 181434 h 190882"/>
                  <a:gd name="connsiteX0" fmla="*/ 0 w 263553"/>
                  <a:gd name="connsiteY0" fmla="*/ 190877 h 190877"/>
                  <a:gd name="connsiteX1" fmla="*/ 102708 w 263553"/>
                  <a:gd name="connsiteY1" fmla="*/ 6 h 190877"/>
                  <a:gd name="connsiteX2" fmla="*/ 263553 w 263553"/>
                  <a:gd name="connsiteY2" fmla="*/ 181429 h 190877"/>
                  <a:gd name="connsiteX0" fmla="*/ 0 w 263553"/>
                  <a:gd name="connsiteY0" fmla="*/ 190877 h 190877"/>
                  <a:gd name="connsiteX1" fmla="*/ 102708 w 263553"/>
                  <a:gd name="connsiteY1" fmla="*/ 6 h 190877"/>
                  <a:gd name="connsiteX2" fmla="*/ 263553 w 263553"/>
                  <a:gd name="connsiteY2" fmla="*/ 181429 h 190877"/>
                  <a:gd name="connsiteX0" fmla="*/ 0 w 230843"/>
                  <a:gd name="connsiteY0" fmla="*/ 190899 h 190899"/>
                  <a:gd name="connsiteX1" fmla="*/ 102708 w 230843"/>
                  <a:gd name="connsiteY1" fmla="*/ 28 h 190899"/>
                  <a:gd name="connsiteX2" fmla="*/ 230843 w 230843"/>
                  <a:gd name="connsiteY2" fmla="*/ 176837 h 190899"/>
                  <a:gd name="connsiteX0" fmla="*/ 0 w 230843"/>
                  <a:gd name="connsiteY0" fmla="*/ 190897 h 190897"/>
                  <a:gd name="connsiteX1" fmla="*/ 102708 w 230843"/>
                  <a:gd name="connsiteY1" fmla="*/ 26 h 190897"/>
                  <a:gd name="connsiteX2" fmla="*/ 230843 w 230843"/>
                  <a:gd name="connsiteY2" fmla="*/ 176835 h 190897"/>
                  <a:gd name="connsiteX0" fmla="*/ 0 w 230843"/>
                  <a:gd name="connsiteY0" fmla="*/ 190896 h 190896"/>
                  <a:gd name="connsiteX1" fmla="*/ 102708 w 230843"/>
                  <a:gd name="connsiteY1" fmla="*/ 25 h 190896"/>
                  <a:gd name="connsiteX2" fmla="*/ 230843 w 230843"/>
                  <a:gd name="connsiteY2" fmla="*/ 176834 h 190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843" h="190896">
                    <a:moveTo>
                      <a:pt x="0" y="190896"/>
                    </a:moveTo>
                    <a:cubicBezTo>
                      <a:pt x="30559" y="71833"/>
                      <a:pt x="64234" y="2369"/>
                      <a:pt x="102708" y="25"/>
                    </a:cubicBezTo>
                    <a:cubicBezTo>
                      <a:pt x="141182" y="-2319"/>
                      <a:pt x="181498" y="164258"/>
                      <a:pt x="230843" y="176834"/>
                    </a:cubicBezTo>
                  </a:path>
                </a:pathLst>
              </a:custGeom>
              <a:noFill/>
              <a:ln w="19050"/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126" name="Straight Connector 125"/>
          <p:cNvCxnSpPr/>
          <p:nvPr/>
        </p:nvCxnSpPr>
        <p:spPr>
          <a:xfrm flipV="1">
            <a:off x="7974537" y="3642681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V="1">
            <a:off x="7917387" y="3642681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V="1">
            <a:off x="8031687" y="3642681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flipV="1">
            <a:off x="8088837" y="3642681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flipV="1">
            <a:off x="8145987" y="3642681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V="1">
            <a:off x="8203137" y="3642681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flipV="1">
            <a:off x="8260287" y="3642681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V="1">
            <a:off x="8317437" y="3642681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V="1">
            <a:off x="7895216" y="3857010"/>
            <a:ext cx="50153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flipV="1">
            <a:off x="8372393" y="3642681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flipV="1">
            <a:off x="8145981" y="2858921"/>
            <a:ext cx="5497" cy="47956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1717963" y="4114492"/>
            <a:ext cx="8546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pre-processed</a:t>
            </a:r>
          </a:p>
        </p:txBody>
      </p:sp>
      <p:cxnSp>
        <p:nvCxnSpPr>
          <p:cNvPr id="138" name="Straight Connector 137"/>
          <p:cNvCxnSpPr/>
          <p:nvPr/>
        </p:nvCxnSpPr>
        <p:spPr>
          <a:xfrm flipV="1">
            <a:off x="6879485" y="2858920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39" name="Group 138"/>
          <p:cNvGrpSpPr/>
          <p:nvPr/>
        </p:nvGrpSpPr>
        <p:grpSpPr>
          <a:xfrm>
            <a:off x="5487717" y="3642681"/>
            <a:ext cx="622262" cy="416312"/>
            <a:chOff x="6280255" y="5630573"/>
            <a:chExt cx="622262" cy="416312"/>
          </a:xfrm>
        </p:grpSpPr>
        <p:cxnSp>
          <p:nvCxnSpPr>
            <p:cNvPr id="140" name="Straight Connector 139"/>
            <p:cNvCxnSpPr/>
            <p:nvPr/>
          </p:nvCxnSpPr>
          <p:spPr>
            <a:xfrm flipV="1">
              <a:off x="640704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V="1">
              <a:off x="634989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V="1">
              <a:off x="646419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 flipV="1">
              <a:off x="652134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V="1">
              <a:off x="657849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V="1">
              <a:off x="663564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 flipV="1">
              <a:off x="669279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flipV="1">
              <a:off x="674994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flipV="1">
              <a:off x="6327719" y="5844902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flipV="1">
              <a:off x="6804897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50" name="Group 149"/>
            <p:cNvGrpSpPr/>
            <p:nvPr/>
          </p:nvGrpSpPr>
          <p:grpSpPr>
            <a:xfrm>
              <a:off x="6280255" y="5728024"/>
              <a:ext cx="622262" cy="273180"/>
              <a:chOff x="6280255" y="5728024"/>
              <a:chExt cx="622262" cy="273180"/>
            </a:xfrm>
          </p:grpSpPr>
          <p:sp>
            <p:nvSpPr>
              <p:cNvPr id="151" name="Freeform 150"/>
              <p:cNvSpPr/>
              <p:nvPr/>
            </p:nvSpPr>
            <p:spPr>
              <a:xfrm rot="20539392" flipV="1">
                <a:off x="6280255" y="5728024"/>
                <a:ext cx="476418" cy="273180"/>
              </a:xfrm>
              <a:custGeom>
                <a:avLst/>
                <a:gdLst>
                  <a:gd name="connsiteX0" fmla="*/ 0 w 457200"/>
                  <a:gd name="connsiteY0" fmla="*/ 208849 h 428626"/>
                  <a:gd name="connsiteX1" fmla="*/ 119062 w 457200"/>
                  <a:gd name="connsiteY1" fmla="*/ 6443 h 428626"/>
                  <a:gd name="connsiteX2" fmla="*/ 347662 w 457200"/>
                  <a:gd name="connsiteY2" fmla="*/ 423162 h 428626"/>
                  <a:gd name="connsiteX3" fmla="*/ 457200 w 457200"/>
                  <a:gd name="connsiteY3" fmla="*/ 206468 h 428626"/>
                  <a:gd name="connsiteX0" fmla="*/ 0 w 510937"/>
                  <a:gd name="connsiteY0" fmla="*/ 208849 h 428626"/>
                  <a:gd name="connsiteX1" fmla="*/ 172799 w 510937"/>
                  <a:gd name="connsiteY1" fmla="*/ 6443 h 428626"/>
                  <a:gd name="connsiteX2" fmla="*/ 401399 w 510937"/>
                  <a:gd name="connsiteY2" fmla="*/ 423162 h 428626"/>
                  <a:gd name="connsiteX3" fmla="*/ 510937 w 510937"/>
                  <a:gd name="connsiteY3" fmla="*/ 206468 h 428626"/>
                  <a:gd name="connsiteX0" fmla="*/ 0 w 510937"/>
                  <a:gd name="connsiteY0" fmla="*/ 206077 h 425854"/>
                  <a:gd name="connsiteX1" fmla="*/ 172799 w 510937"/>
                  <a:gd name="connsiteY1" fmla="*/ 3671 h 425854"/>
                  <a:gd name="connsiteX2" fmla="*/ 401399 w 510937"/>
                  <a:gd name="connsiteY2" fmla="*/ 420390 h 425854"/>
                  <a:gd name="connsiteX3" fmla="*/ 510937 w 510937"/>
                  <a:gd name="connsiteY3" fmla="*/ 203696 h 425854"/>
                  <a:gd name="connsiteX0" fmla="*/ 0 w 501591"/>
                  <a:gd name="connsiteY0" fmla="*/ 197276 h 426280"/>
                  <a:gd name="connsiteX1" fmla="*/ 163453 w 501591"/>
                  <a:gd name="connsiteY1" fmla="*/ 4097 h 426280"/>
                  <a:gd name="connsiteX2" fmla="*/ 392053 w 501591"/>
                  <a:gd name="connsiteY2" fmla="*/ 420816 h 426280"/>
                  <a:gd name="connsiteX3" fmla="*/ 501591 w 501591"/>
                  <a:gd name="connsiteY3" fmla="*/ 204122 h 426280"/>
                  <a:gd name="connsiteX0" fmla="*/ 0 w 501591"/>
                  <a:gd name="connsiteY0" fmla="*/ 197313 h 426317"/>
                  <a:gd name="connsiteX1" fmla="*/ 163453 w 501591"/>
                  <a:gd name="connsiteY1" fmla="*/ 4134 h 426317"/>
                  <a:gd name="connsiteX2" fmla="*/ 392053 w 501591"/>
                  <a:gd name="connsiteY2" fmla="*/ 420853 h 426317"/>
                  <a:gd name="connsiteX3" fmla="*/ 501591 w 501591"/>
                  <a:gd name="connsiteY3" fmla="*/ 204159 h 426317"/>
                  <a:gd name="connsiteX0" fmla="*/ 0 w 467440"/>
                  <a:gd name="connsiteY0" fmla="*/ 350196 h 422439"/>
                  <a:gd name="connsiteX1" fmla="*/ 129302 w 467440"/>
                  <a:gd name="connsiteY1" fmla="*/ 256 h 422439"/>
                  <a:gd name="connsiteX2" fmla="*/ 357902 w 467440"/>
                  <a:gd name="connsiteY2" fmla="*/ 416975 h 422439"/>
                  <a:gd name="connsiteX3" fmla="*/ 467440 w 467440"/>
                  <a:gd name="connsiteY3" fmla="*/ 200281 h 422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7440" h="422439">
                    <a:moveTo>
                      <a:pt x="0" y="350196"/>
                    </a:moveTo>
                    <a:cubicBezTo>
                      <a:pt x="86632" y="346473"/>
                      <a:pt x="69652" y="-10874"/>
                      <a:pt x="129302" y="256"/>
                    </a:cubicBezTo>
                    <a:cubicBezTo>
                      <a:pt x="188952" y="11386"/>
                      <a:pt x="301546" y="383638"/>
                      <a:pt x="357902" y="416975"/>
                    </a:cubicBezTo>
                    <a:cubicBezTo>
                      <a:pt x="414258" y="450312"/>
                      <a:pt x="440849" y="325296"/>
                      <a:pt x="467440" y="200281"/>
                    </a:cubicBezTo>
                  </a:path>
                </a:pathLst>
              </a:custGeom>
              <a:noFill/>
              <a:ln w="19050"/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2" name="Freeform 151"/>
              <p:cNvSpPr/>
              <p:nvPr/>
            </p:nvSpPr>
            <p:spPr>
              <a:xfrm rot="20539392" flipV="1">
                <a:off x="6758320" y="5773389"/>
                <a:ext cx="144197" cy="96264"/>
              </a:xfrm>
              <a:custGeom>
                <a:avLst/>
                <a:gdLst>
                  <a:gd name="connsiteX0" fmla="*/ 0 w 457200"/>
                  <a:gd name="connsiteY0" fmla="*/ 208849 h 428626"/>
                  <a:gd name="connsiteX1" fmla="*/ 119062 w 457200"/>
                  <a:gd name="connsiteY1" fmla="*/ 6443 h 428626"/>
                  <a:gd name="connsiteX2" fmla="*/ 347662 w 457200"/>
                  <a:gd name="connsiteY2" fmla="*/ 423162 h 428626"/>
                  <a:gd name="connsiteX3" fmla="*/ 457200 w 457200"/>
                  <a:gd name="connsiteY3" fmla="*/ 206468 h 428626"/>
                  <a:gd name="connsiteX0" fmla="*/ 0 w 347662"/>
                  <a:gd name="connsiteY0" fmla="*/ 208849 h 423162"/>
                  <a:gd name="connsiteX1" fmla="*/ 119062 w 347662"/>
                  <a:gd name="connsiteY1" fmla="*/ 6443 h 423162"/>
                  <a:gd name="connsiteX2" fmla="*/ 347662 w 347662"/>
                  <a:gd name="connsiteY2" fmla="*/ 423162 h 423162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63553"/>
                  <a:gd name="connsiteY0" fmla="*/ 202408 h 204496"/>
                  <a:gd name="connsiteX1" fmla="*/ 119062 w 263553"/>
                  <a:gd name="connsiteY1" fmla="*/ 2 h 204496"/>
                  <a:gd name="connsiteX2" fmla="*/ 263553 w 263553"/>
                  <a:gd name="connsiteY2" fmla="*/ 204495 h 204496"/>
                  <a:gd name="connsiteX0" fmla="*/ 0 w 263553"/>
                  <a:gd name="connsiteY0" fmla="*/ 202408 h 204495"/>
                  <a:gd name="connsiteX1" fmla="*/ 119062 w 263553"/>
                  <a:gd name="connsiteY1" fmla="*/ 2 h 204495"/>
                  <a:gd name="connsiteX2" fmla="*/ 263553 w 263553"/>
                  <a:gd name="connsiteY2" fmla="*/ 204495 h 204495"/>
                  <a:gd name="connsiteX0" fmla="*/ 0 w 263553"/>
                  <a:gd name="connsiteY0" fmla="*/ 190873 h 192960"/>
                  <a:gd name="connsiteX1" fmla="*/ 102708 w 263553"/>
                  <a:gd name="connsiteY1" fmla="*/ 2 h 192960"/>
                  <a:gd name="connsiteX2" fmla="*/ 263553 w 263553"/>
                  <a:gd name="connsiteY2" fmla="*/ 192960 h 192960"/>
                  <a:gd name="connsiteX0" fmla="*/ 0 w 263553"/>
                  <a:gd name="connsiteY0" fmla="*/ 190939 h 193026"/>
                  <a:gd name="connsiteX1" fmla="*/ 102708 w 263553"/>
                  <a:gd name="connsiteY1" fmla="*/ 68 h 193026"/>
                  <a:gd name="connsiteX2" fmla="*/ 263553 w 263553"/>
                  <a:gd name="connsiteY2" fmla="*/ 193026 h 193026"/>
                  <a:gd name="connsiteX0" fmla="*/ 0 w 263553"/>
                  <a:gd name="connsiteY0" fmla="*/ 190882 h 190882"/>
                  <a:gd name="connsiteX1" fmla="*/ 102708 w 263553"/>
                  <a:gd name="connsiteY1" fmla="*/ 11 h 190882"/>
                  <a:gd name="connsiteX2" fmla="*/ 263553 w 263553"/>
                  <a:gd name="connsiteY2" fmla="*/ 181434 h 190882"/>
                  <a:gd name="connsiteX0" fmla="*/ 0 w 263553"/>
                  <a:gd name="connsiteY0" fmla="*/ 190882 h 190882"/>
                  <a:gd name="connsiteX1" fmla="*/ 102708 w 263553"/>
                  <a:gd name="connsiteY1" fmla="*/ 11 h 190882"/>
                  <a:gd name="connsiteX2" fmla="*/ 263553 w 263553"/>
                  <a:gd name="connsiteY2" fmla="*/ 181434 h 190882"/>
                  <a:gd name="connsiteX0" fmla="*/ 0 w 263553"/>
                  <a:gd name="connsiteY0" fmla="*/ 190877 h 190877"/>
                  <a:gd name="connsiteX1" fmla="*/ 102708 w 263553"/>
                  <a:gd name="connsiteY1" fmla="*/ 6 h 190877"/>
                  <a:gd name="connsiteX2" fmla="*/ 263553 w 263553"/>
                  <a:gd name="connsiteY2" fmla="*/ 181429 h 190877"/>
                  <a:gd name="connsiteX0" fmla="*/ 0 w 263553"/>
                  <a:gd name="connsiteY0" fmla="*/ 190877 h 190877"/>
                  <a:gd name="connsiteX1" fmla="*/ 102708 w 263553"/>
                  <a:gd name="connsiteY1" fmla="*/ 6 h 190877"/>
                  <a:gd name="connsiteX2" fmla="*/ 263553 w 263553"/>
                  <a:gd name="connsiteY2" fmla="*/ 181429 h 190877"/>
                  <a:gd name="connsiteX0" fmla="*/ 0 w 230843"/>
                  <a:gd name="connsiteY0" fmla="*/ 190899 h 190899"/>
                  <a:gd name="connsiteX1" fmla="*/ 102708 w 230843"/>
                  <a:gd name="connsiteY1" fmla="*/ 28 h 190899"/>
                  <a:gd name="connsiteX2" fmla="*/ 230843 w 230843"/>
                  <a:gd name="connsiteY2" fmla="*/ 176837 h 190899"/>
                  <a:gd name="connsiteX0" fmla="*/ 0 w 230843"/>
                  <a:gd name="connsiteY0" fmla="*/ 190897 h 190897"/>
                  <a:gd name="connsiteX1" fmla="*/ 102708 w 230843"/>
                  <a:gd name="connsiteY1" fmla="*/ 26 h 190897"/>
                  <a:gd name="connsiteX2" fmla="*/ 230843 w 230843"/>
                  <a:gd name="connsiteY2" fmla="*/ 176835 h 190897"/>
                  <a:gd name="connsiteX0" fmla="*/ 0 w 230843"/>
                  <a:gd name="connsiteY0" fmla="*/ 190896 h 190896"/>
                  <a:gd name="connsiteX1" fmla="*/ 102708 w 230843"/>
                  <a:gd name="connsiteY1" fmla="*/ 25 h 190896"/>
                  <a:gd name="connsiteX2" fmla="*/ 230843 w 230843"/>
                  <a:gd name="connsiteY2" fmla="*/ 176834 h 190896"/>
                  <a:gd name="connsiteX0" fmla="*/ 0 w 102708"/>
                  <a:gd name="connsiteY0" fmla="*/ 190871 h 190871"/>
                  <a:gd name="connsiteX1" fmla="*/ 102708 w 102708"/>
                  <a:gd name="connsiteY1" fmla="*/ 0 h 190871"/>
                  <a:gd name="connsiteX0" fmla="*/ 0 w 117899"/>
                  <a:gd name="connsiteY0" fmla="*/ 152125 h 152125"/>
                  <a:gd name="connsiteX1" fmla="*/ 117899 w 117899"/>
                  <a:gd name="connsiteY1" fmla="*/ 0 h 152125"/>
                  <a:gd name="connsiteX0" fmla="*/ 0 w 117899"/>
                  <a:gd name="connsiteY0" fmla="*/ 155996 h 155996"/>
                  <a:gd name="connsiteX1" fmla="*/ 117899 w 117899"/>
                  <a:gd name="connsiteY1" fmla="*/ 3871 h 155996"/>
                  <a:gd name="connsiteX0" fmla="*/ 0 w 141480"/>
                  <a:gd name="connsiteY0" fmla="*/ 148923 h 148923"/>
                  <a:gd name="connsiteX1" fmla="*/ 141480 w 141480"/>
                  <a:gd name="connsiteY1" fmla="*/ 4277 h 148923"/>
                  <a:gd name="connsiteX0" fmla="*/ 0 w 141480"/>
                  <a:gd name="connsiteY0" fmla="*/ 148861 h 148861"/>
                  <a:gd name="connsiteX1" fmla="*/ 141480 w 141480"/>
                  <a:gd name="connsiteY1" fmla="*/ 4215 h 148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1480" h="148861">
                    <a:moveTo>
                      <a:pt x="0" y="148861"/>
                    </a:moveTo>
                    <a:cubicBezTo>
                      <a:pt x="30559" y="29798"/>
                      <a:pt x="30034" y="-14760"/>
                      <a:pt x="141480" y="4215"/>
                    </a:cubicBezTo>
                  </a:path>
                </a:pathLst>
              </a:custGeom>
              <a:noFill/>
              <a:ln w="19050"/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53" name="TextBox 152"/>
          <p:cNvSpPr txBox="1"/>
          <p:nvPr/>
        </p:nvSpPr>
        <p:spPr>
          <a:xfrm>
            <a:off x="6554395" y="4113668"/>
            <a:ext cx="8361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pre-distortion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7964318" y="4113668"/>
            <a:ext cx="716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drive signal</a:t>
            </a:r>
          </a:p>
        </p:txBody>
      </p:sp>
      <p:grpSp>
        <p:nvGrpSpPr>
          <p:cNvPr id="155" name="Group 154"/>
          <p:cNvGrpSpPr/>
          <p:nvPr/>
        </p:nvGrpSpPr>
        <p:grpSpPr>
          <a:xfrm>
            <a:off x="7804669" y="3490888"/>
            <a:ext cx="746503" cy="713184"/>
            <a:chOff x="7509165" y="5478780"/>
            <a:chExt cx="746503" cy="713184"/>
          </a:xfrm>
        </p:grpSpPr>
        <p:sp>
          <p:nvSpPr>
            <p:cNvPr id="156" name="Freeform 155"/>
            <p:cNvSpPr/>
            <p:nvPr/>
          </p:nvSpPr>
          <p:spPr>
            <a:xfrm flipV="1">
              <a:off x="7509165" y="5478780"/>
              <a:ext cx="511225" cy="713184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  <a:gd name="connsiteX0" fmla="*/ 0 w 510937"/>
                <a:gd name="connsiteY0" fmla="*/ 208849 h 428626"/>
                <a:gd name="connsiteX1" fmla="*/ 172799 w 510937"/>
                <a:gd name="connsiteY1" fmla="*/ 6443 h 428626"/>
                <a:gd name="connsiteX2" fmla="*/ 401399 w 510937"/>
                <a:gd name="connsiteY2" fmla="*/ 423162 h 428626"/>
                <a:gd name="connsiteX3" fmla="*/ 510937 w 510937"/>
                <a:gd name="connsiteY3" fmla="*/ 206468 h 428626"/>
                <a:gd name="connsiteX0" fmla="*/ 0 w 510937"/>
                <a:gd name="connsiteY0" fmla="*/ 206077 h 425854"/>
                <a:gd name="connsiteX1" fmla="*/ 172799 w 510937"/>
                <a:gd name="connsiteY1" fmla="*/ 3671 h 425854"/>
                <a:gd name="connsiteX2" fmla="*/ 401399 w 510937"/>
                <a:gd name="connsiteY2" fmla="*/ 420390 h 425854"/>
                <a:gd name="connsiteX3" fmla="*/ 510937 w 510937"/>
                <a:gd name="connsiteY3" fmla="*/ 203696 h 425854"/>
                <a:gd name="connsiteX0" fmla="*/ 0 w 501591"/>
                <a:gd name="connsiteY0" fmla="*/ 197276 h 426280"/>
                <a:gd name="connsiteX1" fmla="*/ 163453 w 501591"/>
                <a:gd name="connsiteY1" fmla="*/ 4097 h 426280"/>
                <a:gd name="connsiteX2" fmla="*/ 392053 w 501591"/>
                <a:gd name="connsiteY2" fmla="*/ 420816 h 426280"/>
                <a:gd name="connsiteX3" fmla="*/ 501591 w 501591"/>
                <a:gd name="connsiteY3" fmla="*/ 204122 h 426280"/>
                <a:gd name="connsiteX0" fmla="*/ 0 w 501591"/>
                <a:gd name="connsiteY0" fmla="*/ 197313 h 426317"/>
                <a:gd name="connsiteX1" fmla="*/ 163453 w 501591"/>
                <a:gd name="connsiteY1" fmla="*/ 4134 h 426317"/>
                <a:gd name="connsiteX2" fmla="*/ 392053 w 501591"/>
                <a:gd name="connsiteY2" fmla="*/ 420853 h 426317"/>
                <a:gd name="connsiteX3" fmla="*/ 501591 w 501591"/>
                <a:gd name="connsiteY3" fmla="*/ 204159 h 426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1591" h="426317">
                  <a:moveTo>
                    <a:pt x="0" y="197313"/>
                  </a:moveTo>
                  <a:cubicBezTo>
                    <a:pt x="86632" y="193590"/>
                    <a:pt x="98111" y="-33123"/>
                    <a:pt x="163453" y="4134"/>
                  </a:cubicBezTo>
                  <a:cubicBezTo>
                    <a:pt x="228795" y="41391"/>
                    <a:pt x="335697" y="387516"/>
                    <a:pt x="392053" y="420853"/>
                  </a:cubicBezTo>
                  <a:cubicBezTo>
                    <a:pt x="448409" y="454190"/>
                    <a:pt x="475000" y="329174"/>
                    <a:pt x="501591" y="204159"/>
                  </a:cubicBezTo>
                </a:path>
              </a:pathLst>
            </a:custGeom>
            <a:noFill/>
            <a:ln w="19050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" name="Freeform 156"/>
            <p:cNvSpPr/>
            <p:nvPr/>
          </p:nvSpPr>
          <p:spPr>
            <a:xfrm flipV="1">
              <a:off x="8020392" y="5846442"/>
              <a:ext cx="235276" cy="102319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  <a:gd name="connsiteX0" fmla="*/ 0 w 347662"/>
                <a:gd name="connsiteY0" fmla="*/ 208849 h 423162"/>
                <a:gd name="connsiteX1" fmla="*/ 119062 w 347662"/>
                <a:gd name="connsiteY1" fmla="*/ 6443 h 423162"/>
                <a:gd name="connsiteX2" fmla="*/ 347662 w 347662"/>
                <a:gd name="connsiteY2" fmla="*/ 423162 h 423162"/>
                <a:gd name="connsiteX0" fmla="*/ 0 w 235516"/>
                <a:gd name="connsiteY0" fmla="*/ 202411 h 206806"/>
                <a:gd name="connsiteX1" fmla="*/ 119062 w 235516"/>
                <a:gd name="connsiteY1" fmla="*/ 5 h 206806"/>
                <a:gd name="connsiteX2" fmla="*/ 235516 w 235516"/>
                <a:gd name="connsiteY2" fmla="*/ 206806 h 206806"/>
                <a:gd name="connsiteX0" fmla="*/ 0 w 235516"/>
                <a:gd name="connsiteY0" fmla="*/ 202411 h 206806"/>
                <a:gd name="connsiteX1" fmla="*/ 119062 w 235516"/>
                <a:gd name="connsiteY1" fmla="*/ 5 h 206806"/>
                <a:gd name="connsiteX2" fmla="*/ 235516 w 235516"/>
                <a:gd name="connsiteY2" fmla="*/ 206806 h 206806"/>
                <a:gd name="connsiteX0" fmla="*/ 0 w 235516"/>
                <a:gd name="connsiteY0" fmla="*/ 202411 h 206806"/>
                <a:gd name="connsiteX1" fmla="*/ 119062 w 235516"/>
                <a:gd name="connsiteY1" fmla="*/ 5 h 206806"/>
                <a:gd name="connsiteX2" fmla="*/ 235516 w 235516"/>
                <a:gd name="connsiteY2" fmla="*/ 206806 h 206806"/>
                <a:gd name="connsiteX0" fmla="*/ 0 w 263553"/>
                <a:gd name="connsiteY0" fmla="*/ 202408 h 204496"/>
                <a:gd name="connsiteX1" fmla="*/ 119062 w 263553"/>
                <a:gd name="connsiteY1" fmla="*/ 2 h 204496"/>
                <a:gd name="connsiteX2" fmla="*/ 263553 w 263553"/>
                <a:gd name="connsiteY2" fmla="*/ 204495 h 204496"/>
                <a:gd name="connsiteX0" fmla="*/ 0 w 263553"/>
                <a:gd name="connsiteY0" fmla="*/ 202408 h 204495"/>
                <a:gd name="connsiteX1" fmla="*/ 119062 w 263553"/>
                <a:gd name="connsiteY1" fmla="*/ 2 h 204495"/>
                <a:gd name="connsiteX2" fmla="*/ 263553 w 263553"/>
                <a:gd name="connsiteY2" fmla="*/ 204495 h 204495"/>
                <a:gd name="connsiteX0" fmla="*/ 0 w 263553"/>
                <a:gd name="connsiteY0" fmla="*/ 190873 h 192960"/>
                <a:gd name="connsiteX1" fmla="*/ 102708 w 263553"/>
                <a:gd name="connsiteY1" fmla="*/ 2 h 192960"/>
                <a:gd name="connsiteX2" fmla="*/ 263553 w 263553"/>
                <a:gd name="connsiteY2" fmla="*/ 192960 h 192960"/>
                <a:gd name="connsiteX0" fmla="*/ 0 w 263553"/>
                <a:gd name="connsiteY0" fmla="*/ 190939 h 193026"/>
                <a:gd name="connsiteX1" fmla="*/ 102708 w 263553"/>
                <a:gd name="connsiteY1" fmla="*/ 68 h 193026"/>
                <a:gd name="connsiteX2" fmla="*/ 263553 w 263553"/>
                <a:gd name="connsiteY2" fmla="*/ 193026 h 193026"/>
                <a:gd name="connsiteX0" fmla="*/ 0 w 263553"/>
                <a:gd name="connsiteY0" fmla="*/ 190882 h 190882"/>
                <a:gd name="connsiteX1" fmla="*/ 102708 w 263553"/>
                <a:gd name="connsiteY1" fmla="*/ 11 h 190882"/>
                <a:gd name="connsiteX2" fmla="*/ 263553 w 263553"/>
                <a:gd name="connsiteY2" fmla="*/ 181434 h 190882"/>
                <a:gd name="connsiteX0" fmla="*/ 0 w 263553"/>
                <a:gd name="connsiteY0" fmla="*/ 190882 h 190882"/>
                <a:gd name="connsiteX1" fmla="*/ 102708 w 263553"/>
                <a:gd name="connsiteY1" fmla="*/ 11 h 190882"/>
                <a:gd name="connsiteX2" fmla="*/ 263553 w 263553"/>
                <a:gd name="connsiteY2" fmla="*/ 181434 h 190882"/>
                <a:gd name="connsiteX0" fmla="*/ 0 w 263553"/>
                <a:gd name="connsiteY0" fmla="*/ 190877 h 190877"/>
                <a:gd name="connsiteX1" fmla="*/ 102708 w 263553"/>
                <a:gd name="connsiteY1" fmla="*/ 6 h 190877"/>
                <a:gd name="connsiteX2" fmla="*/ 263553 w 263553"/>
                <a:gd name="connsiteY2" fmla="*/ 181429 h 190877"/>
                <a:gd name="connsiteX0" fmla="*/ 0 w 263553"/>
                <a:gd name="connsiteY0" fmla="*/ 190877 h 190877"/>
                <a:gd name="connsiteX1" fmla="*/ 102708 w 263553"/>
                <a:gd name="connsiteY1" fmla="*/ 6 h 190877"/>
                <a:gd name="connsiteX2" fmla="*/ 263553 w 263553"/>
                <a:gd name="connsiteY2" fmla="*/ 181429 h 190877"/>
                <a:gd name="connsiteX0" fmla="*/ 0 w 230843"/>
                <a:gd name="connsiteY0" fmla="*/ 190899 h 190899"/>
                <a:gd name="connsiteX1" fmla="*/ 102708 w 230843"/>
                <a:gd name="connsiteY1" fmla="*/ 28 h 190899"/>
                <a:gd name="connsiteX2" fmla="*/ 230843 w 230843"/>
                <a:gd name="connsiteY2" fmla="*/ 176837 h 190899"/>
                <a:gd name="connsiteX0" fmla="*/ 0 w 230843"/>
                <a:gd name="connsiteY0" fmla="*/ 190897 h 190897"/>
                <a:gd name="connsiteX1" fmla="*/ 102708 w 230843"/>
                <a:gd name="connsiteY1" fmla="*/ 26 h 190897"/>
                <a:gd name="connsiteX2" fmla="*/ 230843 w 230843"/>
                <a:gd name="connsiteY2" fmla="*/ 176835 h 190897"/>
                <a:gd name="connsiteX0" fmla="*/ 0 w 230843"/>
                <a:gd name="connsiteY0" fmla="*/ 190896 h 190896"/>
                <a:gd name="connsiteX1" fmla="*/ 102708 w 230843"/>
                <a:gd name="connsiteY1" fmla="*/ 25 h 190896"/>
                <a:gd name="connsiteX2" fmla="*/ 230843 w 230843"/>
                <a:gd name="connsiteY2" fmla="*/ 176834 h 19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0843" h="190896">
                  <a:moveTo>
                    <a:pt x="0" y="190896"/>
                  </a:moveTo>
                  <a:cubicBezTo>
                    <a:pt x="30559" y="71833"/>
                    <a:pt x="64234" y="2369"/>
                    <a:pt x="102708" y="25"/>
                  </a:cubicBezTo>
                  <a:cubicBezTo>
                    <a:pt x="141182" y="-2319"/>
                    <a:pt x="181498" y="164258"/>
                    <a:pt x="230843" y="176834"/>
                  </a:cubicBezTo>
                </a:path>
              </a:pathLst>
            </a:custGeom>
            <a:noFill/>
            <a:ln w="19050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8" name="TextBox 157"/>
          <p:cNvSpPr txBox="1"/>
          <p:nvPr/>
        </p:nvSpPr>
        <p:spPr>
          <a:xfrm>
            <a:off x="2018711" y="4768073"/>
            <a:ext cx="542697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Higher bandwidth than in LHC (5ns bunch spacing)</a:t>
            </a:r>
          </a:p>
          <a:p>
            <a:endParaRPr lang="en-US" dirty="0" smtClean="0"/>
          </a:p>
          <a:p>
            <a:r>
              <a:rPr lang="en-US" dirty="0" smtClean="0"/>
              <a:t>Faster feedback allows to rise beam screen temperature</a:t>
            </a:r>
          </a:p>
          <a:p>
            <a:endParaRPr lang="en-US" dirty="0" smtClean="0"/>
          </a:p>
          <a:p>
            <a:r>
              <a:rPr lang="en-US" dirty="0" smtClean="0"/>
              <a:t>Even intra-bunch feedback is considered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568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Electron </a:t>
            </a:r>
            <a:r>
              <a:rPr lang="en-US" dirty="0" smtClean="0"/>
              <a:t>Cloud Effects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-1" y="3160103"/>
            <a:ext cx="547221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Still a potential performance limitation for LHC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Heat load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Beam instability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r>
              <a:rPr lang="en-US" dirty="0" smtClean="0"/>
              <a:t>Twice as many photons as in LHC</a:t>
            </a:r>
          </a:p>
          <a:p>
            <a:r>
              <a:rPr lang="en-US" dirty="0" smtClean="0"/>
              <a:t>At 100 times the energy (4.3keV vs. 44eV)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Similar to B-factories</a:t>
            </a:r>
          </a:p>
          <a:p>
            <a:endParaRPr lang="en-US" dirty="0"/>
          </a:p>
          <a:p>
            <a:r>
              <a:rPr lang="en-US" dirty="0" smtClean="0"/>
              <a:t>Surface properties important like photoelectron yield, secondary emission yield, reflectivity, …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Experimental input critical</a:t>
            </a:r>
            <a:endParaRPr lang="en-US" dirty="0"/>
          </a:p>
        </p:txBody>
      </p:sp>
      <p:pic>
        <p:nvPicPr>
          <p:cNvPr id="8" name="Content Placeholder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3059" r="944" b="-6725"/>
          <a:stretch/>
        </p:blipFill>
        <p:spPr>
          <a:xfrm>
            <a:off x="730250" y="731111"/>
            <a:ext cx="8148745" cy="2571586"/>
          </a:xfrm>
          <a:prstGeom prst="rect">
            <a:avLst/>
          </a:prstGeom>
        </p:spPr>
      </p:pic>
      <p:pic>
        <p:nvPicPr>
          <p:cNvPr id="10" name="Picture 9" descr="p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165" y="3302697"/>
            <a:ext cx="3157830" cy="314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367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Electron </a:t>
            </a:r>
            <a:r>
              <a:rPr lang="en-US" dirty="0" smtClean="0"/>
              <a:t>Cloud Effects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" y="857550"/>
            <a:ext cx="3886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imulations </a:t>
            </a:r>
            <a:r>
              <a:rPr lang="en-US" dirty="0" smtClean="0"/>
              <a:t>for </a:t>
            </a:r>
            <a:r>
              <a:rPr lang="en-US" dirty="0" smtClean="0"/>
              <a:t>5ns shown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Required: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Symbol" charset="2"/>
              </a:rPr>
              <a:t>Photoelectron yield </a:t>
            </a:r>
            <a:r>
              <a:rPr lang="en-US" dirty="0" smtClean="0">
                <a:cs typeface="Symbol" charset="2"/>
              </a:rPr>
              <a:t>&lt;0.02</a:t>
            </a:r>
            <a:endParaRPr lang="en-US" dirty="0">
              <a:cs typeface="Symbol" charset="2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Secondary </a:t>
            </a:r>
            <a:r>
              <a:rPr lang="en-US" dirty="0"/>
              <a:t>emission yield 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baseline="-25000" dirty="0" err="1">
                <a:cs typeface="Symbol" charset="2"/>
              </a:rPr>
              <a:t>m</a:t>
            </a:r>
            <a:r>
              <a:rPr lang="en-US" dirty="0">
                <a:cs typeface="Symbol" charset="2"/>
              </a:rPr>
              <a:t>&lt;</a:t>
            </a:r>
            <a:r>
              <a:rPr lang="en-US" dirty="0" smtClean="0">
                <a:cs typeface="Symbol" charset="2"/>
              </a:rPr>
              <a:t>1.2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cs typeface="Symbol" charset="2"/>
              </a:rPr>
              <a:t>Not much margin</a:t>
            </a:r>
          </a:p>
          <a:p>
            <a:pPr marL="285750" indent="-285750">
              <a:buFont typeface="Arial"/>
              <a:buChar char="•"/>
            </a:pPr>
            <a:endParaRPr lang="en-US" dirty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25ns is better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12026" y="5153239"/>
            <a:ext cx="38523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Symbol" charset="0"/>
              <a:buChar char=""/>
            </a:pPr>
            <a:r>
              <a:rPr lang="en-US" dirty="0" smtClean="0"/>
              <a:t>Need mitigation methods</a:t>
            </a:r>
          </a:p>
          <a:p>
            <a:pPr marL="285750" indent="-285750">
              <a:buFont typeface="Symbol" charset="0"/>
              <a:buChar char=""/>
            </a:pPr>
            <a:endParaRPr lang="en-US" dirty="0" smtClean="0"/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Need to measure surface properties</a:t>
            </a:r>
            <a:endParaRPr lang="en-US" dirty="0" smtClean="0"/>
          </a:p>
        </p:txBody>
      </p:sp>
      <p:pic>
        <p:nvPicPr>
          <p:cNvPr id="8" name="Picture 7" descr="FODO_norm_central_density_new_FCC_50TeV_5ns_Y0.02_R0.1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209" y="917508"/>
            <a:ext cx="4704791" cy="3659281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>
          <a:xfrm>
            <a:off x="3959424" y="2619127"/>
            <a:ext cx="5184576" cy="0"/>
          </a:xfrm>
          <a:prstGeom prst="line">
            <a:avLst/>
          </a:prstGeom>
          <a:ln>
            <a:solidFill>
              <a:srgbClr val="7F1C8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037102" y="891195"/>
            <a:ext cx="2487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Photoelectron yield 0.02</a:t>
            </a:r>
            <a:endParaRPr lang="en-US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7569524" y="756675"/>
            <a:ext cx="1612015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L. </a:t>
            </a:r>
            <a:r>
              <a:rPr lang="en-US" sz="1400" dirty="0" err="1" smtClean="0"/>
              <a:t>Mether</a:t>
            </a:r>
            <a:r>
              <a:rPr lang="en-US" sz="1400" dirty="0" smtClean="0"/>
              <a:t>,</a:t>
            </a:r>
          </a:p>
          <a:p>
            <a:r>
              <a:rPr lang="en-US" sz="1400" dirty="0" smtClean="0"/>
              <a:t>G. </a:t>
            </a:r>
            <a:r>
              <a:rPr lang="en-US" sz="1400" dirty="0" err="1" smtClean="0"/>
              <a:t>Rumolo</a:t>
            </a:r>
            <a:r>
              <a:rPr lang="en-US" sz="1400" dirty="0" smtClean="0"/>
              <a:t>, K. </a:t>
            </a:r>
            <a:r>
              <a:rPr lang="en-US" sz="1400" dirty="0" err="1" smtClean="0"/>
              <a:t>Ohmi</a:t>
            </a:r>
            <a:endParaRPr lang="en-US" sz="1400" dirty="0" smtClean="0"/>
          </a:p>
        </p:txBody>
      </p:sp>
      <p:pic>
        <p:nvPicPr>
          <p:cNvPr id="10" name="Picture 9" descr="FODO_norm_central_density_new_FCC_50TeV_5ns_Y0.10_R0.1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5676"/>
            <a:ext cx="3869471" cy="3009589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715852" y="3362610"/>
            <a:ext cx="2370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Photoelectron yield 0.1</a:t>
            </a:r>
            <a:endParaRPr lang="en-US" dirty="0" smtClean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76200" y="4854404"/>
            <a:ext cx="4162484" cy="1588"/>
          </a:xfrm>
          <a:prstGeom prst="line">
            <a:avLst/>
          </a:prstGeom>
          <a:ln>
            <a:solidFill>
              <a:srgbClr val="7F1C8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5335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Mitigation Methods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19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3110528" y="1014148"/>
            <a:ext cx="2909272" cy="2306582"/>
            <a:chOff x="1336435" y="3815191"/>
            <a:chExt cx="2909272" cy="2306582"/>
          </a:xfrm>
        </p:grpSpPr>
        <p:pic>
          <p:nvPicPr>
            <p:cNvPr id="7" name="Picture 8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6435" y="3893366"/>
              <a:ext cx="2909272" cy="2228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2490347" y="3815191"/>
              <a:ext cx="66396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a-C</a:t>
              </a:r>
              <a:endParaRPr lang="en-GB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72791" y="988408"/>
            <a:ext cx="2971209" cy="2323420"/>
            <a:chOff x="7351627" y="1706944"/>
            <a:chExt cx="2971209" cy="232342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1627" y="1801957"/>
              <a:ext cx="2971209" cy="2228407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7982079" y="1706944"/>
              <a:ext cx="154169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LESS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0" y="1004454"/>
            <a:ext cx="31242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Developments for LHC are critical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Carbon coating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Laser treatment of surface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Can also learn from B-factories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603994" y="4044747"/>
            <a:ext cx="2147454" cy="2325190"/>
            <a:chOff x="2261379" y="3581121"/>
            <a:chExt cx="2174828" cy="22780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/>
            <a:srcRect l="3448" t="15242" r="2644" b="3807"/>
            <a:stretch/>
          </p:blipFill>
          <p:spPr>
            <a:xfrm>
              <a:off x="2266405" y="3585772"/>
              <a:ext cx="2169802" cy="1797899"/>
            </a:xfrm>
            <a:prstGeom prst="round2SameRect">
              <a:avLst>
                <a:gd name="adj1" fmla="val 3622"/>
                <a:gd name="adj2" fmla="val 0"/>
              </a:avLst>
            </a:prstGeom>
            <a:ln>
              <a:noFill/>
            </a:ln>
          </p:spPr>
        </p:pic>
        <p:sp>
          <p:nvSpPr>
            <p:cNvPr id="16" name="Round Same Side Corner Rectangle 15"/>
            <p:cNvSpPr/>
            <p:nvPr/>
          </p:nvSpPr>
          <p:spPr>
            <a:xfrm flipV="1">
              <a:off x="2261379" y="5383671"/>
              <a:ext cx="2174827" cy="468000"/>
            </a:xfrm>
            <a:prstGeom prst="round2Same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n-GB" sz="2000" dirty="0">
                <a:solidFill>
                  <a:schemeClr val="tx2"/>
                </a:solidFill>
                <a:effectLst/>
                <a:latin typeface="Myriad Pro" panose="020B0503030403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276207" y="5383671"/>
              <a:ext cx="2159999" cy="4754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err="1" smtClean="0">
                  <a:solidFill>
                    <a:schemeClr val="tx2"/>
                  </a:solidFill>
                  <a:latin typeface="Myriad Pro" panose="020B0503030403020204" pitchFamily="34" charset="0"/>
                </a:rPr>
                <a:t>Cryo</a:t>
              </a:r>
              <a:r>
                <a:rPr lang="en-GB" sz="1600" dirty="0" smtClean="0">
                  <a:solidFill>
                    <a:schemeClr val="tx2"/>
                  </a:solidFill>
                  <a:latin typeface="Myriad Pro" panose="020B0503030403020204" pitchFamily="34" charset="0"/>
                </a:rPr>
                <a:t> Beam Vacuum</a:t>
              </a:r>
              <a:endParaRPr lang="en-GB" sz="1600" dirty="0">
                <a:solidFill>
                  <a:schemeClr val="tx2"/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18" name="Round Same Side Corner Rectangle 17"/>
            <p:cNvSpPr/>
            <p:nvPr/>
          </p:nvSpPr>
          <p:spPr>
            <a:xfrm>
              <a:off x="2261379" y="3581121"/>
              <a:ext cx="2174828" cy="1802550"/>
            </a:xfrm>
            <a:prstGeom prst="round2SameRect">
              <a:avLst>
                <a:gd name="adj1" fmla="val 4686"/>
                <a:gd name="adj2" fmla="val 0"/>
              </a:avLst>
            </a:prstGeom>
            <a:noFill/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366361" y="5151257"/>
            <a:ext cx="21868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Prototype and experiments in </a:t>
            </a:r>
            <a:r>
              <a:rPr lang="en-US" dirty="0" err="1"/>
              <a:t>EuroCirCol</a:t>
            </a:r>
            <a:r>
              <a:rPr lang="en-US" dirty="0"/>
              <a:t> WP 4</a:t>
            </a:r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143557" y="711392"/>
            <a:ext cx="200044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P. Costa </a:t>
            </a:r>
            <a:r>
              <a:rPr lang="en-GB" dirty="0" smtClean="0"/>
              <a:t>Pinto et al.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rcRect l="16106" t="24524" r="21708" b="2537"/>
          <a:stretch>
            <a:fillRect/>
          </a:stretch>
        </p:blipFill>
        <p:spPr>
          <a:xfrm>
            <a:off x="0" y="3434670"/>
            <a:ext cx="3001818" cy="291691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898166" y="3929640"/>
            <a:ext cx="2936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Simulation of exact geometry is important, may help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278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Basic Parameters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59075" y="6492875"/>
            <a:ext cx="3312593" cy="365125"/>
          </a:xfrm>
        </p:spPr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512529"/>
              </p:ext>
            </p:extLst>
          </p:nvPr>
        </p:nvGraphicFramePr>
        <p:xfrm>
          <a:off x="537228" y="855635"/>
          <a:ext cx="8027963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6815"/>
                <a:gridCol w="1277620"/>
                <a:gridCol w="1387794"/>
                <a:gridCol w="1292867"/>
                <a:gridCol w="129286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LHC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HL-LHC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FCC-</a:t>
                      </a:r>
                      <a:r>
                        <a:rPr lang="en-US" sz="2000" dirty="0" err="1" smtClean="0">
                          <a:solidFill>
                            <a:srgbClr val="000000"/>
                          </a:solidFill>
                        </a:rPr>
                        <a:t>hh</a:t>
                      </a:r>
                      <a:endParaRPr lang="en-US" sz="200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Baseline     Ultimate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Cms</a:t>
                      </a:r>
                      <a:r>
                        <a:rPr lang="en-US" sz="2000" dirty="0" smtClean="0"/>
                        <a:t> energy [</a:t>
                      </a:r>
                      <a:r>
                        <a:rPr lang="en-US" sz="2000" dirty="0" err="1" smtClean="0"/>
                        <a:t>TeV</a:t>
                      </a:r>
                      <a:r>
                        <a:rPr lang="en-US" sz="200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Luminosity [10</a:t>
                      </a:r>
                      <a:r>
                        <a:rPr lang="en-US" sz="2000" baseline="30000" dirty="0" smtClean="0"/>
                        <a:t>34</a:t>
                      </a:r>
                      <a:r>
                        <a:rPr lang="en-US" sz="2000" baseline="0" dirty="0" smtClean="0"/>
                        <a:t>cm</a:t>
                      </a:r>
                      <a:r>
                        <a:rPr lang="en-US" sz="2000" baseline="30000" dirty="0" smtClean="0"/>
                        <a:t>-2</a:t>
                      </a:r>
                      <a:r>
                        <a:rPr lang="en-US" sz="2000" baseline="0" dirty="0" smtClean="0"/>
                        <a:t>s</a:t>
                      </a:r>
                      <a:r>
                        <a:rPr lang="en-US" sz="2000" baseline="30000" dirty="0" smtClean="0"/>
                        <a:t>-1</a:t>
                      </a:r>
                      <a:r>
                        <a:rPr lang="en-US" sz="200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&lt;30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Machine circumference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100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100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Arc</a:t>
                      </a:r>
                      <a:r>
                        <a:rPr lang="en-US" sz="2000" baseline="0" dirty="0" smtClean="0"/>
                        <a:t> d</a:t>
                      </a:r>
                      <a:r>
                        <a:rPr lang="en-US" sz="2000" dirty="0" smtClean="0"/>
                        <a:t>ipole field [T]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16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16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Bunch distance</a:t>
                      </a:r>
                      <a:r>
                        <a:rPr lang="en-US" sz="2000" baseline="0" dirty="0" smtClean="0"/>
                        <a:t> [ns]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25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25</a:t>
                      </a:r>
                      <a:r>
                        <a:rPr lang="en-US" sz="2000" baseline="0" dirty="0" smtClean="0"/>
                        <a:t> (</a:t>
                      </a:r>
                      <a:r>
                        <a:rPr lang="en-US" sz="2000" dirty="0" smtClean="0"/>
                        <a:t>5)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Background</a:t>
                      </a:r>
                      <a:r>
                        <a:rPr lang="en-US" sz="2000" baseline="0" dirty="0" smtClean="0"/>
                        <a:t> events/</a:t>
                      </a:r>
                      <a:r>
                        <a:rPr lang="en-US" sz="2000" baseline="0" dirty="0" err="1" smtClean="0"/>
                        <a:t>bx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170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1020 (204)</a:t>
                      </a:r>
                      <a:endParaRPr lang="en-US" sz="2000" dirty="0" smtClean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Bunch length [cm]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35747" y="4438435"/>
            <a:ext cx="74209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 1250fb</a:t>
            </a:r>
            <a:r>
              <a:rPr lang="en-US" baseline="30000" dirty="0" smtClean="0"/>
              <a:t>-2</a:t>
            </a:r>
            <a:r>
              <a:rPr lang="en-US" dirty="0" smtClean="0"/>
              <a:t> per 5 year cycle (</a:t>
            </a:r>
            <a:r>
              <a:rPr lang="en-US" dirty="0" smtClean="0"/>
              <a:t>considering</a:t>
            </a:r>
            <a:r>
              <a:rPr lang="en-US" dirty="0" smtClean="0"/>
              <a:t> shutdowns, stops, MDs, … )</a:t>
            </a:r>
          </a:p>
          <a:p>
            <a:r>
              <a:rPr lang="en-US" dirty="0" smtClean="0"/>
              <a:t>= 2fb</a:t>
            </a:r>
            <a:r>
              <a:rPr lang="en-US" baseline="30000" dirty="0" smtClean="0"/>
              <a:t>-2</a:t>
            </a:r>
            <a:r>
              <a:rPr lang="en-US" dirty="0" smtClean="0"/>
              <a:t> per day with no problems</a:t>
            </a:r>
          </a:p>
          <a:p>
            <a:endParaRPr lang="en-US" dirty="0"/>
          </a:p>
          <a:p>
            <a:r>
              <a:rPr lang="en-US" dirty="0" smtClean="0"/>
              <a:t>Ultimate 5000fb</a:t>
            </a:r>
            <a:r>
              <a:rPr lang="en-US" baseline="30000" dirty="0" smtClean="0"/>
              <a:t>-2</a:t>
            </a:r>
            <a:r>
              <a:rPr lang="en-US" dirty="0" smtClean="0"/>
              <a:t> per 5 year cycle</a:t>
            </a:r>
          </a:p>
          <a:p>
            <a:r>
              <a:rPr lang="en-US" dirty="0" smtClean="0"/>
              <a:t>= 8fb</a:t>
            </a:r>
            <a:r>
              <a:rPr lang="en-US" baseline="30000" dirty="0" smtClean="0"/>
              <a:t>-2</a:t>
            </a:r>
            <a:r>
              <a:rPr lang="en-US" dirty="0" smtClean="0"/>
              <a:t> per day</a:t>
            </a:r>
          </a:p>
          <a:p>
            <a:endParaRPr lang="en-US" dirty="0"/>
          </a:p>
          <a:p>
            <a:r>
              <a:rPr lang="en-US" dirty="0" smtClean="0"/>
              <a:t>Total 17.5ab</a:t>
            </a:r>
            <a:r>
              <a:rPr lang="en-US" baseline="30000" dirty="0" smtClean="0"/>
              <a:t>-2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786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Alignment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 l="16106" t="24524" r="21708" b="2537"/>
          <a:stretch>
            <a:fillRect/>
          </a:stretch>
        </p:blipFill>
        <p:spPr>
          <a:xfrm>
            <a:off x="32119" y="877236"/>
            <a:ext cx="3317970" cy="32241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50175" y="904875"/>
            <a:ext cx="413924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Good alignment required for beam quality</a:t>
            </a:r>
          </a:p>
          <a:p>
            <a:pPr>
              <a:buFont typeface="Arial"/>
              <a:buChar char="•"/>
            </a:pPr>
            <a:r>
              <a:rPr lang="en-US" dirty="0" smtClean="0"/>
              <a:t> good pre-alignment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good beam-based alignment</a:t>
            </a:r>
          </a:p>
          <a:p>
            <a:endParaRPr lang="en-US" dirty="0" smtClean="0"/>
          </a:p>
          <a:p>
            <a:r>
              <a:rPr lang="en-US" dirty="0" smtClean="0"/>
              <a:t>Alignment beam vs. slit is also important</a:t>
            </a:r>
          </a:p>
        </p:txBody>
      </p:sp>
      <p:pic>
        <p:nvPicPr>
          <p:cNvPr id="9" name="Picture 8" descr="p0.tiff"/>
          <p:cNvPicPr>
            <a:picLocks noChangeAspect="1"/>
          </p:cNvPicPr>
          <p:nvPr/>
        </p:nvPicPr>
        <p:blipFill>
          <a:blip r:embed="rId3"/>
          <a:srcRect b="14365"/>
          <a:stretch>
            <a:fillRect/>
          </a:stretch>
        </p:blipFill>
        <p:spPr>
          <a:xfrm>
            <a:off x="0" y="5481609"/>
            <a:ext cx="9144000" cy="9234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16704" y="3776945"/>
            <a:ext cx="2527054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 M. Jones, N. </a:t>
            </a:r>
            <a:r>
              <a:rPr lang="en-US" sz="1600" dirty="0" err="1" smtClean="0"/>
              <a:t>Ibarrola</a:t>
            </a:r>
            <a:r>
              <a:rPr lang="en-US" sz="1600" dirty="0" smtClean="0"/>
              <a:t> </a:t>
            </a:r>
            <a:r>
              <a:rPr lang="en-US" sz="1600" dirty="0" err="1" smtClean="0"/>
              <a:t>Subiza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699554" y="4063996"/>
            <a:ext cx="3380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system is based on wire and hydrostatic leveling</a:t>
            </a:r>
            <a:endParaRPr lang="en-US" dirty="0"/>
          </a:p>
        </p:txBody>
      </p:sp>
      <p:pic>
        <p:nvPicPr>
          <p:cNvPr id="12" name="Picture 11" descr="p0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42" y="4667519"/>
            <a:ext cx="9144000" cy="912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49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FCC Detector Model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32887" y="6492875"/>
            <a:ext cx="3207847" cy="365125"/>
          </a:xfrm>
        </p:spPr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t="13203"/>
          <a:stretch/>
        </p:blipFill>
        <p:spPr>
          <a:xfrm>
            <a:off x="622300" y="1380929"/>
            <a:ext cx="7888014" cy="506709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304" y="793113"/>
            <a:ext cx="7634075" cy="7322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7391" y="739708"/>
            <a:ext cx="1482297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W. </a:t>
            </a:r>
            <a:r>
              <a:rPr lang="en-US" sz="1600" dirty="0" err="1" smtClean="0"/>
              <a:t>Riegler</a:t>
            </a:r>
            <a:r>
              <a:rPr lang="en-US" sz="1600" dirty="0" smtClean="0"/>
              <a:t> et al.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19036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for FCC Detector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3923" y="6477293"/>
            <a:ext cx="3179905" cy="365125"/>
          </a:xfrm>
        </p:spPr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22</a:t>
            </a:fld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0" y="1122923"/>
            <a:ext cx="8521700" cy="4091926"/>
            <a:chOff x="1259632" y="1623112"/>
            <a:chExt cx="5756526" cy="238584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t="7165" r="2549"/>
            <a:stretch/>
          </p:blipFill>
          <p:spPr>
            <a:xfrm>
              <a:off x="1259632" y="1623112"/>
              <a:ext cx="5756526" cy="2385847"/>
            </a:xfrm>
            <a:prstGeom prst="rect">
              <a:avLst/>
            </a:prstGeom>
          </p:spPr>
        </p:pic>
        <p:sp>
          <p:nvSpPr>
            <p:cNvPr id="9" name="Trapezoid 8"/>
            <p:cNvSpPr/>
            <p:nvPr/>
          </p:nvSpPr>
          <p:spPr>
            <a:xfrm rot="16200000">
              <a:off x="2644930" y="2888804"/>
              <a:ext cx="720080" cy="253740"/>
            </a:xfrm>
            <a:prstGeom prst="trapezoid">
              <a:avLst>
                <a:gd name="adj" fmla="val 16686"/>
              </a:avLst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2" name="Straight Arrow Connector 11"/>
          <p:cNvCxnSpPr/>
          <p:nvPr/>
        </p:nvCxnSpPr>
        <p:spPr>
          <a:xfrm>
            <a:off x="270233" y="5214849"/>
            <a:ext cx="6282967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258415" y="5214849"/>
            <a:ext cx="6495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35m</a:t>
            </a:r>
            <a:endParaRPr lang="en-US" sz="2000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70233" y="5614959"/>
            <a:ext cx="8138353" cy="1354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258415" y="5618431"/>
            <a:ext cx="10282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</a:t>
            </a:r>
            <a:r>
              <a:rPr lang="en-US" sz="2000" baseline="30000" dirty="0" smtClean="0"/>
              <a:t>*</a:t>
            </a:r>
            <a:r>
              <a:rPr lang="en-US" sz="2000" dirty="0" smtClean="0"/>
              <a:t>=</a:t>
            </a:r>
            <a:r>
              <a:rPr lang="en-US" sz="2000" dirty="0" smtClean="0"/>
              <a:t>45 </a:t>
            </a:r>
            <a:r>
              <a:rPr lang="en-US" sz="2000" dirty="0" smtClean="0"/>
              <a:t>m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6184900" y="1198441"/>
            <a:ext cx="2223686" cy="1477328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Tracking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Ecal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</a:rPr>
              <a:t>HCAL</a:t>
            </a:r>
          </a:p>
          <a:p>
            <a:r>
              <a:rPr lang="en-US" dirty="0" smtClean="0"/>
              <a:t>Magnets and cryostat</a:t>
            </a:r>
          </a:p>
          <a:p>
            <a:r>
              <a:rPr lang="en-US" dirty="0" err="1" smtClean="0">
                <a:solidFill>
                  <a:srgbClr val="FF6600"/>
                </a:solidFill>
              </a:rPr>
              <a:t>Muons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0233" y="1223841"/>
            <a:ext cx="116322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W. </a:t>
            </a:r>
            <a:r>
              <a:rPr lang="en-US" dirty="0" err="1" smtClean="0"/>
              <a:t>Riedler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814762" y="5952387"/>
            <a:ext cx="2019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Have iterated on </a:t>
            </a:r>
            <a:r>
              <a:rPr lang="en-US" dirty="0" smtClean="0"/>
              <a:t>L*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383909" y="762077"/>
            <a:ext cx="2760091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Modified from W</a:t>
            </a:r>
            <a:r>
              <a:rPr lang="en-US" sz="1600" dirty="0" smtClean="0"/>
              <a:t>. </a:t>
            </a:r>
            <a:r>
              <a:rPr lang="en-US" sz="1600" dirty="0" err="1" smtClean="0"/>
              <a:t>Riegler</a:t>
            </a:r>
            <a:r>
              <a:rPr lang="en-US" sz="1600" dirty="0" smtClean="0"/>
              <a:t> et al.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6191928" y="4724400"/>
            <a:ext cx="1097872" cy="2413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505700" y="4876800"/>
            <a:ext cx="535328" cy="108000"/>
          </a:xfrm>
          <a:prstGeom prst="rect">
            <a:avLst/>
          </a:prstGeom>
          <a:solidFill>
            <a:srgbClr val="AB3EB3"/>
          </a:solidFill>
          <a:ln>
            <a:solidFill>
              <a:srgbClr val="AB3EB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432058" y="4883100"/>
            <a:ext cx="800842" cy="108000"/>
          </a:xfrm>
          <a:prstGeom prst="rect">
            <a:avLst/>
          </a:prstGeom>
          <a:solidFill>
            <a:srgbClr val="11C908"/>
          </a:solidFill>
          <a:ln>
            <a:solidFill>
              <a:srgbClr val="11C9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 flipV="1">
            <a:off x="8041030" y="4895850"/>
            <a:ext cx="359997" cy="10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7302500" y="4870400"/>
            <a:ext cx="143900" cy="10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770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High-luminosity Insertions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EuroCirCol Workplan, CERN, June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9895" y="2394342"/>
            <a:ext cx="302430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Squeeze</a:t>
            </a:r>
            <a:r>
              <a:rPr lang="en-US" dirty="0" smtClean="0"/>
              <a:t>s the beam to few microns</a:t>
            </a:r>
          </a:p>
          <a:p>
            <a:endParaRPr lang="en-US" dirty="0"/>
          </a:p>
          <a:p>
            <a:r>
              <a:rPr lang="en-US" dirty="0" smtClean="0"/>
              <a:t>Have designs for L</a:t>
            </a:r>
            <a:r>
              <a:rPr lang="en-US" baseline="30000" dirty="0" smtClean="0"/>
              <a:t>*</a:t>
            </a:r>
            <a:r>
              <a:rPr lang="en-US" dirty="0" smtClean="0"/>
              <a:t>=36m and </a:t>
            </a:r>
            <a:r>
              <a:rPr lang="en-US" dirty="0"/>
              <a:t>L</a:t>
            </a:r>
            <a:r>
              <a:rPr lang="en-US" baseline="30000" dirty="0"/>
              <a:t>*</a:t>
            </a:r>
            <a:r>
              <a:rPr lang="en-US" dirty="0" smtClean="0"/>
              <a:t>=61m to explore</a:t>
            </a:r>
          </a:p>
          <a:p>
            <a:endParaRPr lang="en-US" dirty="0"/>
          </a:p>
          <a:p>
            <a:r>
              <a:rPr lang="en-US" dirty="0" smtClean="0"/>
              <a:t>Now will go for L</a:t>
            </a:r>
            <a:r>
              <a:rPr lang="en-US" baseline="30000" dirty="0"/>
              <a:t>*</a:t>
            </a:r>
            <a:r>
              <a:rPr lang="en-US" dirty="0" smtClean="0"/>
              <a:t>=45m </a:t>
            </a:r>
            <a:endParaRPr lang="en-US" dirty="0" smtClean="0"/>
          </a:p>
        </p:txBody>
      </p:sp>
      <p:pic>
        <p:nvPicPr>
          <p:cNvPr id="7" name="Picture 6" descr="FCC-hh-Lstar61.5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739708"/>
            <a:ext cx="5751688" cy="57516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03919" y="735111"/>
            <a:ext cx="2003085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R. Martin, R</a:t>
            </a:r>
            <a:r>
              <a:rPr lang="en-US" sz="1400" dirty="0"/>
              <a:t>.</a:t>
            </a:r>
            <a:r>
              <a:rPr lang="en-US" sz="1400" dirty="0" smtClean="0"/>
              <a:t> Tomas et al.</a:t>
            </a:r>
            <a:endParaRPr lang="en-US" sz="14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9144000" cy="739708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ln>
                  <a:noFill/>
                </a:ln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High-luminosity Insertions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" name="Picture 9" descr="p3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889000"/>
            <a:ext cx="2245258" cy="90278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617763" y="1503470"/>
            <a:ext cx="273726" cy="2883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nut 12"/>
          <p:cNvSpPr/>
          <p:nvPr/>
        </p:nvSpPr>
        <p:spPr>
          <a:xfrm>
            <a:off x="1287085" y="735111"/>
            <a:ext cx="526236" cy="1193800"/>
          </a:xfrm>
          <a:prstGeom prst="donut">
            <a:avLst>
              <a:gd name="adj" fmla="val 4167"/>
            </a:avLst>
          </a:prstGeom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572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High-luminosity Insertions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98355" y="6492875"/>
            <a:ext cx="3129287" cy="365125"/>
          </a:xfrm>
        </p:spPr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989763"/>
            <a:ext cx="4134564" cy="2375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Small beam in interaction point leads to large beam in </a:t>
            </a:r>
            <a:r>
              <a:rPr lang="en-US" sz="2000" dirty="0" smtClean="0">
                <a:solidFill>
                  <a:srgbClr val="000000"/>
                </a:solidFill>
              </a:rPr>
              <a:t>triplets</a:t>
            </a:r>
          </a:p>
          <a:p>
            <a:pPr>
              <a:lnSpc>
                <a:spcPct val="150000"/>
              </a:lnSpc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For given triplet, aperture is limited due to required field gradient</a:t>
            </a:r>
            <a:endParaRPr lang="en-US" sz="2000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 descr="p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" y="3701734"/>
            <a:ext cx="5899689" cy="2752744"/>
          </a:xfrm>
          <a:prstGeom prst="rect">
            <a:avLst/>
          </a:prstGeom>
        </p:spPr>
      </p:pic>
      <p:pic>
        <p:nvPicPr>
          <p:cNvPr id="17" name="Picture 16" descr="Beam_sizes_HL_LHC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056" y="768182"/>
            <a:ext cx="4404948" cy="308346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103919" y="735111"/>
            <a:ext cx="2003085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R. Martin, R</a:t>
            </a:r>
            <a:r>
              <a:rPr lang="en-US" sz="1400" dirty="0"/>
              <a:t>.</a:t>
            </a:r>
            <a:r>
              <a:rPr lang="en-US" sz="1400" dirty="0" smtClean="0"/>
              <a:t> Tomas et al.</a:t>
            </a:r>
            <a:endParaRPr lang="en-US" sz="140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608001" y="5533667"/>
            <a:ext cx="4995928" cy="0"/>
          </a:xfrm>
          <a:prstGeom prst="line">
            <a:avLst/>
          </a:prstGeom>
          <a:ln w="12700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982751" y="4285238"/>
            <a:ext cx="2187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eam stay clear &gt;15σ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21263" y="4839236"/>
            <a:ext cx="2936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reach enough beam stay clear for target beta-function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2729321" y="3851646"/>
            <a:ext cx="0" cy="20792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3769742" y="4654570"/>
            <a:ext cx="94582" cy="8309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2850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Radiation from Beam-</a:t>
            </a:r>
            <a:r>
              <a:rPr lang="en-US" dirty="0" smtClean="0"/>
              <a:t>beam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11447" y="6492875"/>
            <a:ext cx="3129287" cy="365125"/>
          </a:xfrm>
        </p:spPr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5346" y="800100"/>
            <a:ext cx="3674399" cy="498417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Total power of background events 100-500kW per experiment</a:t>
            </a:r>
          </a:p>
          <a:p>
            <a:r>
              <a:rPr lang="en-US" sz="1800" dirty="0" smtClean="0"/>
              <a:t>Car or truck engine</a:t>
            </a:r>
          </a:p>
          <a:p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Already limit in LHC and HL-LHC</a:t>
            </a:r>
          </a:p>
          <a:p>
            <a:r>
              <a:rPr lang="en-US" sz="1800" dirty="0" smtClean="0"/>
              <a:t>Magnet lifetime, heat load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Study of 3000fb</a:t>
            </a:r>
            <a:r>
              <a:rPr lang="en-US" sz="1800" baseline="30000" dirty="0" smtClean="0"/>
              <a:t>-1 </a:t>
            </a:r>
            <a:r>
              <a:rPr lang="en-US" sz="1800" dirty="0" smtClean="0"/>
              <a:t>in older FCC-</a:t>
            </a:r>
            <a:r>
              <a:rPr lang="en-US" sz="1800" dirty="0" err="1" smtClean="0"/>
              <a:t>hh</a:t>
            </a:r>
            <a:r>
              <a:rPr lang="en-US" sz="1800" dirty="0" smtClean="0"/>
              <a:t> detector </a:t>
            </a:r>
            <a:r>
              <a:rPr lang="en-US" sz="1800" dirty="0" smtClean="0"/>
              <a:t>design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Goal: survive at least 5000fb</a:t>
            </a:r>
            <a:r>
              <a:rPr lang="en-US" sz="1800" baseline="30000" dirty="0" smtClean="0">
                <a:solidFill>
                  <a:srgbClr val="0000FF"/>
                </a:solidFill>
              </a:rPr>
              <a:t>-1</a:t>
            </a:r>
          </a:p>
          <a:p>
            <a:r>
              <a:rPr lang="en-US" sz="1800" dirty="0" smtClean="0">
                <a:solidFill>
                  <a:srgbClr val="0000FF"/>
                </a:solidFill>
              </a:rPr>
              <a:t>One 5-year run</a:t>
            </a:r>
            <a:endParaRPr lang="en-US" sz="18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rgbClr val="0000FF"/>
              </a:solidFill>
            </a:endParaRPr>
          </a:p>
        </p:txBody>
      </p: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3724" y="800100"/>
            <a:ext cx="4820276" cy="2677931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3769745" y="2317908"/>
            <a:ext cx="909676" cy="1409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985933" y="2088238"/>
            <a:ext cx="4865967" cy="775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743493" y="984766"/>
            <a:ext cx="1280331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Shield (TAS)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663430" y="800100"/>
            <a:ext cx="10054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Magnets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201980" y="1624270"/>
            <a:ext cx="3928507" cy="143999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665424" y="1896791"/>
            <a:ext cx="909676" cy="1409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1980" y="3804105"/>
            <a:ext cx="3240128" cy="2587789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5201980" y="5967170"/>
            <a:ext cx="3323884" cy="712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824680" y="3942230"/>
            <a:ext cx="1371063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Dose for</a:t>
            </a:r>
          </a:p>
          <a:p>
            <a:r>
              <a:rPr lang="en-US" dirty="0" smtClean="0"/>
              <a:t>3000fb</a:t>
            </a:r>
            <a:r>
              <a:rPr lang="en-US" baseline="30000" dirty="0" smtClean="0"/>
              <a:t>-1</a:t>
            </a:r>
          </a:p>
          <a:p>
            <a:endParaRPr lang="en-US" baseline="30000" dirty="0"/>
          </a:p>
          <a:p>
            <a:endParaRPr lang="en-US" baseline="30000" dirty="0" smtClean="0"/>
          </a:p>
          <a:p>
            <a:endParaRPr lang="en-US" baseline="30000" dirty="0"/>
          </a:p>
          <a:p>
            <a:endParaRPr lang="en-US" baseline="30000" dirty="0" smtClean="0"/>
          </a:p>
          <a:p>
            <a:endParaRPr lang="en-US" baseline="30000" dirty="0" smtClean="0"/>
          </a:p>
          <a:p>
            <a:endParaRPr lang="en-US" dirty="0" smtClean="0"/>
          </a:p>
          <a:p>
            <a:r>
              <a:rPr lang="en-US" dirty="0" smtClean="0"/>
              <a:t>30MGy=</a:t>
            </a:r>
          </a:p>
          <a:p>
            <a:r>
              <a:rPr lang="en-US" dirty="0" smtClean="0"/>
              <a:t>Current limit</a:t>
            </a:r>
            <a:endParaRPr lang="en-US" baseline="300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7038758" y="3709057"/>
            <a:ext cx="1036988" cy="1477328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Shielding</a:t>
            </a:r>
          </a:p>
          <a:p>
            <a:r>
              <a:rPr lang="en-US" dirty="0">
                <a:solidFill>
                  <a:srgbClr val="AB3EB3"/>
                </a:solidFill>
              </a:rPr>
              <a:t>5</a:t>
            </a:r>
            <a:r>
              <a:rPr lang="en-US" dirty="0" smtClean="0">
                <a:solidFill>
                  <a:srgbClr val="AB3EB3"/>
                </a:solidFill>
              </a:rPr>
              <a:t>mm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10mm</a:t>
            </a:r>
          </a:p>
          <a:p>
            <a:r>
              <a:rPr lang="en-US" dirty="0" smtClean="0">
                <a:solidFill>
                  <a:srgbClr val="11C908"/>
                </a:solidFill>
              </a:rPr>
              <a:t>15mm</a:t>
            </a:r>
          </a:p>
          <a:p>
            <a:r>
              <a:rPr lang="en-US" dirty="0" smtClean="0">
                <a:solidFill>
                  <a:srgbClr val="33C8CD"/>
                </a:solidFill>
              </a:rPr>
              <a:t>20mm</a:t>
            </a:r>
            <a:endParaRPr lang="en-US" dirty="0">
              <a:solidFill>
                <a:srgbClr val="33C8CD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6084117"/>
            <a:ext cx="2480570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M. I. </a:t>
            </a:r>
            <a:r>
              <a:rPr lang="en-US" sz="1400" dirty="0" err="1" smtClean="0"/>
              <a:t>Besana</a:t>
            </a:r>
            <a:r>
              <a:rPr lang="en-US" sz="1400" dirty="0" smtClean="0"/>
              <a:t>, F. </a:t>
            </a:r>
            <a:r>
              <a:rPr lang="en-US" sz="1400" dirty="0" err="1" smtClean="0"/>
              <a:t>Cerutti</a:t>
            </a:r>
            <a:r>
              <a:rPr lang="en-US" sz="1400" dirty="0" smtClean="0"/>
              <a:t>, et al.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10108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Countermeasures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24464"/>
            <a:ext cx="2222500" cy="2387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2819" y="1238763"/>
            <a:ext cx="2936981" cy="25155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3295" y="1271143"/>
            <a:ext cx="2905480" cy="248320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739708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Split magnets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671464" y="739112"/>
            <a:ext cx="5437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Vary crossing scheme to distribute damage (S. </a:t>
            </a:r>
            <a:r>
              <a:rPr lang="en-US" dirty="0" err="1" smtClean="0"/>
              <a:t>Fartoukh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472536" y="4144056"/>
            <a:ext cx="358651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Improvements in radiation hardness  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18313" y="1084874"/>
            <a:ext cx="2325687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M. I. </a:t>
            </a:r>
            <a:r>
              <a:rPr lang="en-US" sz="1400" dirty="0" err="1" smtClean="0"/>
              <a:t>Besana</a:t>
            </a:r>
            <a:r>
              <a:rPr lang="en-US" sz="1400" dirty="0" smtClean="0"/>
              <a:t>, F. </a:t>
            </a:r>
            <a:r>
              <a:rPr lang="en-US" sz="1400" dirty="0" err="1" smtClean="0"/>
              <a:t>Cerutti</a:t>
            </a:r>
            <a:r>
              <a:rPr lang="en-US" sz="1400" dirty="0" smtClean="0"/>
              <a:t>, et al.</a:t>
            </a:r>
            <a:endParaRPr lang="en-US" sz="1400" dirty="0"/>
          </a:p>
        </p:txBody>
      </p:sp>
      <p:pic>
        <p:nvPicPr>
          <p:cNvPr id="13" name="Picture 12" descr="p0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513388"/>
            <a:ext cx="4538506" cy="197948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24327" y="3971045"/>
            <a:ext cx="5122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Longer triplet with more aperture to better shield/spread radiation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1084874"/>
            <a:ext cx="1277938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R. Martin et al.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4027911" y="6227080"/>
            <a:ext cx="1444625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A. </a:t>
            </a:r>
            <a:r>
              <a:rPr lang="en-US" sz="1400" dirty="0" err="1" smtClean="0"/>
              <a:t>Langner</a:t>
            </a:r>
            <a:r>
              <a:rPr lang="en-US" sz="1400" dirty="0" smtClean="0"/>
              <a:t> et al.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5472536" y="4977636"/>
            <a:ext cx="3546239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Need to push hard to gain small factors</a:t>
            </a:r>
            <a:r>
              <a:rPr lang="en-US" dirty="0" smtClean="0"/>
              <a:t>  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Beam-beam Effects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2" name="Picture 11" descr="p1.tiff"/>
          <p:cNvPicPr>
            <a:picLocks noChangeAspect="1"/>
          </p:cNvPicPr>
          <p:nvPr/>
        </p:nvPicPr>
        <p:blipFill rotWithShape="1">
          <a:blip r:embed="rId2"/>
          <a:srcRect t="882" r="8277" b="59757"/>
          <a:stretch/>
        </p:blipFill>
        <p:spPr>
          <a:xfrm>
            <a:off x="457200" y="739709"/>
            <a:ext cx="8364007" cy="3082992"/>
          </a:xfrm>
          <a:prstGeom prst="rect">
            <a:avLst/>
          </a:prstGeom>
        </p:spPr>
      </p:pic>
      <p:pic>
        <p:nvPicPr>
          <p:cNvPr id="17" name="Picture 16" descr="p1.tiff"/>
          <p:cNvPicPr>
            <a:picLocks noChangeAspect="1"/>
          </p:cNvPicPr>
          <p:nvPr/>
        </p:nvPicPr>
        <p:blipFill rotWithShape="1">
          <a:blip r:embed="rId2"/>
          <a:srcRect t="882" r="8277" b="59757"/>
          <a:stretch/>
        </p:blipFill>
        <p:spPr>
          <a:xfrm>
            <a:off x="186243" y="744272"/>
            <a:ext cx="8364007" cy="3082992"/>
          </a:xfrm>
          <a:prstGeom prst="rect">
            <a:avLst/>
          </a:prstGeom>
        </p:spPr>
      </p:pic>
      <p:grpSp>
        <p:nvGrpSpPr>
          <p:cNvPr id="6" name="Group 9"/>
          <p:cNvGrpSpPr/>
          <p:nvPr/>
        </p:nvGrpSpPr>
        <p:grpSpPr>
          <a:xfrm>
            <a:off x="0" y="3721418"/>
            <a:ext cx="4308559" cy="2724794"/>
            <a:chOff x="7217182" y="846189"/>
            <a:chExt cx="2102346" cy="1834775"/>
          </a:xfrm>
        </p:grpSpPr>
        <p:pic>
          <p:nvPicPr>
            <p:cNvPr id="19" name="Picture 6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7182" y="846189"/>
              <a:ext cx="2102346" cy="183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19"/>
            <p:cNvSpPr/>
            <p:nvPr/>
          </p:nvSpPr>
          <p:spPr bwMode="auto">
            <a:xfrm>
              <a:off x="7682805" y="1854395"/>
              <a:ext cx="537670" cy="49926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pic>
        <p:nvPicPr>
          <p:cNvPr id="22" name="Picture 21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499" y="1651299"/>
            <a:ext cx="2256795" cy="940590"/>
          </a:xfrm>
          <a:prstGeom prst="rect">
            <a:avLst/>
          </a:prstGeom>
        </p:spPr>
      </p:pic>
      <p:sp>
        <p:nvSpPr>
          <p:cNvPr id="23" name="Donut 22"/>
          <p:cNvSpPr/>
          <p:nvPr/>
        </p:nvSpPr>
        <p:spPr>
          <a:xfrm>
            <a:off x="7490836" y="1677788"/>
            <a:ext cx="340736" cy="914101"/>
          </a:xfrm>
          <a:prstGeom prst="donut">
            <a:avLst>
              <a:gd name="adj" fmla="val 416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4308559" y="4800259"/>
            <a:ext cx="914400" cy="332232"/>
          </a:xfrm>
          <a:prstGeom prst="rightArrow">
            <a:avLst>
              <a:gd name="adj1" fmla="val 20964"/>
              <a:gd name="adj2" fmla="val 50000"/>
            </a:avLst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155083" y="4466223"/>
            <a:ext cx="1847944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Emittance</a:t>
            </a:r>
            <a:r>
              <a:rPr lang="en-US" dirty="0" smtClean="0"/>
              <a:t> growth</a:t>
            </a:r>
          </a:p>
          <a:p>
            <a:endParaRPr lang="en-US" dirty="0" smtClean="0"/>
          </a:p>
          <a:p>
            <a:r>
              <a:rPr lang="en-US" dirty="0" smtClean="0"/>
              <a:t>Beam loss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703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 Effects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6" name="Picture 5" descr="0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650" y="755357"/>
            <a:ext cx="6311268" cy="5737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41806" y="739708"/>
            <a:ext cx="889987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X. </a:t>
            </a:r>
            <a:r>
              <a:rPr lang="en-US" sz="1600" dirty="0" err="1" smtClean="0"/>
              <a:t>Buffat</a:t>
            </a:r>
            <a:endParaRPr lang="en-US" sz="1600" dirty="0"/>
          </a:p>
        </p:txBody>
      </p:sp>
      <p:pic>
        <p:nvPicPr>
          <p:cNvPr id="8" name="Picture 7" descr="00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092" y="759396"/>
            <a:ext cx="6306826" cy="5733479"/>
          </a:xfrm>
          <a:prstGeom prst="rect">
            <a:avLst/>
          </a:prstGeom>
        </p:spPr>
      </p:pic>
      <p:pic>
        <p:nvPicPr>
          <p:cNvPr id="9" name="Picture 8" descr="000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648" y="747427"/>
            <a:ext cx="6311270" cy="5737518"/>
          </a:xfrm>
          <a:prstGeom prst="rect">
            <a:avLst/>
          </a:prstGeom>
        </p:spPr>
      </p:pic>
      <p:pic>
        <p:nvPicPr>
          <p:cNvPr id="10" name="Picture 9" descr="000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092" y="759396"/>
            <a:ext cx="6319760" cy="5745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300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 Effects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6" name="out.mp4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34582" y="752401"/>
            <a:ext cx="6314519" cy="57404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41806" y="739708"/>
            <a:ext cx="889987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X. </a:t>
            </a:r>
            <a:r>
              <a:rPr lang="en-US" sz="1600" dirty="0" err="1" smtClean="0"/>
              <a:t>Buffat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94236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>
                <a:solidFill>
                  <a:schemeClr val="bg1"/>
                </a:solidFill>
              </a:rPr>
              <a:t> Layout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85261" y="6492875"/>
            <a:ext cx="3129288" cy="365125"/>
          </a:xfrm>
        </p:spPr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7504" y="771465"/>
            <a:ext cx="36004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000" dirty="0" smtClean="0"/>
              <a:t>Two </a:t>
            </a:r>
            <a:r>
              <a:rPr lang="en-GB" sz="2000" dirty="0" smtClean="0"/>
              <a:t>high-luminosity experiments (A and G</a:t>
            </a:r>
            <a:r>
              <a:rPr lang="en-GB" sz="2000" dirty="0" smtClean="0"/>
              <a:t>)</a:t>
            </a:r>
            <a:endParaRPr lang="en-GB" sz="2000" dirty="0" smtClean="0"/>
          </a:p>
          <a:p>
            <a:pPr marL="342900" indent="-342900">
              <a:buFont typeface="Arial"/>
              <a:buChar char="•"/>
            </a:pPr>
            <a:endParaRPr lang="en-GB" sz="2000" dirty="0" smtClean="0"/>
          </a:p>
          <a:p>
            <a:pPr marL="342900" indent="-342900">
              <a:buFont typeface="Arial"/>
              <a:buChar char="•"/>
            </a:pPr>
            <a:r>
              <a:rPr lang="en-GB" sz="2000" dirty="0" smtClean="0"/>
              <a:t>Two other experiments (F and H</a:t>
            </a:r>
            <a:r>
              <a:rPr lang="en-GB" sz="2000" dirty="0" smtClean="0"/>
              <a:t>)</a:t>
            </a:r>
            <a:endParaRPr lang="en-GB" sz="2000" dirty="0" smtClean="0"/>
          </a:p>
          <a:p>
            <a:pPr marL="342900" indent="-342900">
              <a:buFont typeface="Arial"/>
              <a:buChar char="•"/>
            </a:pPr>
            <a:endParaRPr lang="en-GB" sz="2000" dirty="0" smtClean="0"/>
          </a:p>
          <a:p>
            <a:pPr marL="342900" indent="-342900">
              <a:buFont typeface="Arial"/>
              <a:buChar char="•"/>
            </a:pPr>
            <a:r>
              <a:rPr lang="en-GB" sz="2000" dirty="0" smtClean="0"/>
              <a:t>Two collimation and extraction </a:t>
            </a:r>
            <a:r>
              <a:rPr lang="en-GB" sz="2000" dirty="0" smtClean="0"/>
              <a:t>insertions</a:t>
            </a:r>
            <a:endParaRPr lang="en-GB" sz="2000" dirty="0" smtClean="0"/>
          </a:p>
          <a:p>
            <a:pPr marL="800100" lvl="1" indent="-342900">
              <a:buFont typeface="Arial"/>
              <a:buChar char="•"/>
            </a:pPr>
            <a:r>
              <a:rPr lang="en-GB" sz="2000" dirty="0" smtClean="0"/>
              <a:t>Exact layout being developed</a:t>
            </a:r>
          </a:p>
          <a:p>
            <a:pPr marL="342900" indent="-342900">
              <a:buFont typeface="Arial"/>
              <a:buChar char="•"/>
            </a:pPr>
            <a:endParaRPr lang="en-GB" sz="2000" dirty="0" smtClean="0"/>
          </a:p>
          <a:p>
            <a:pPr marL="342900" indent="-342900">
              <a:buFont typeface="Arial"/>
              <a:buChar char="•"/>
            </a:pPr>
            <a:r>
              <a:rPr lang="en-GB" sz="2000" dirty="0" smtClean="0"/>
              <a:t>Two injection insertions</a:t>
            </a:r>
          </a:p>
          <a:p>
            <a:pPr marL="342900" indent="-342900">
              <a:buFont typeface="Arial"/>
              <a:buChar char="•"/>
            </a:pPr>
            <a:endParaRPr lang="en-GB" sz="2000" dirty="0" smtClean="0"/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Insertion </a:t>
            </a:r>
            <a:r>
              <a:rPr lang="en-GB" sz="2000" dirty="0" smtClean="0">
                <a:solidFill>
                  <a:srgbClr val="FF0000"/>
                </a:solidFill>
              </a:rPr>
              <a:t>lengths (1.4km, 4.2km for J and D) </a:t>
            </a:r>
            <a:r>
              <a:rPr lang="en-GB" sz="2000" dirty="0" smtClean="0">
                <a:solidFill>
                  <a:srgbClr val="FF0000"/>
                </a:solidFill>
              </a:rPr>
              <a:t>will be reviewed as optics designs are optimised</a:t>
            </a:r>
          </a:p>
        </p:txBody>
      </p:sp>
      <p:pic>
        <p:nvPicPr>
          <p:cNvPr id="10" name="Picture 9" descr="FCC_layout_6bis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764" y="841306"/>
            <a:ext cx="6315236" cy="5043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850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 Effects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6" name="Picture 5" descr="0001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679" y="739708"/>
            <a:ext cx="6319760" cy="57452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41806" y="739708"/>
            <a:ext cx="889987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X. </a:t>
            </a:r>
            <a:r>
              <a:rPr lang="en-US" sz="1600" dirty="0" err="1" smtClean="0"/>
              <a:t>Buffat</a:t>
            </a:r>
            <a:endParaRPr lang="en-US" sz="1600" dirty="0"/>
          </a:p>
        </p:txBody>
      </p:sp>
      <p:pic>
        <p:nvPicPr>
          <p:cNvPr id="8" name="Picture 7" descr="0002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679" y="739707"/>
            <a:ext cx="6328484" cy="5753168"/>
          </a:xfrm>
          <a:prstGeom prst="rect">
            <a:avLst/>
          </a:prstGeom>
        </p:spPr>
      </p:pic>
      <p:pic>
        <p:nvPicPr>
          <p:cNvPr id="9" name="Picture 8" descr="0003-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443" y="740151"/>
            <a:ext cx="6327996" cy="5752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417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 Effects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7" name="out2.mp4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46344" y="726918"/>
            <a:ext cx="6309608" cy="573600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41806" y="739708"/>
            <a:ext cx="889987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X. </a:t>
            </a:r>
            <a:r>
              <a:rPr lang="en-US" sz="1600" dirty="0" err="1" smtClean="0"/>
              <a:t>Buffat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55358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Limit and Mitigation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17" name="Picture 16" descr="p1.tiff"/>
          <p:cNvPicPr>
            <a:picLocks noChangeAspect="1"/>
          </p:cNvPicPr>
          <p:nvPr/>
        </p:nvPicPr>
        <p:blipFill rotWithShape="1">
          <a:blip r:embed="rId2"/>
          <a:srcRect t="882" r="12734" b="59757"/>
          <a:stretch/>
        </p:blipFill>
        <p:spPr>
          <a:xfrm>
            <a:off x="4232205" y="4375707"/>
            <a:ext cx="4894915" cy="18964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69828" y="1277719"/>
            <a:ext cx="40020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Crossing scheme and angle determined by beam-beam</a:t>
            </a:r>
          </a:p>
          <a:p>
            <a:endParaRPr lang="en-US" dirty="0" smtClean="0"/>
          </a:p>
          <a:p>
            <a:r>
              <a:rPr lang="en-US" dirty="0" smtClean="0"/>
              <a:t>Effect is about OK for baseline</a:t>
            </a:r>
          </a:p>
          <a:p>
            <a:endParaRPr lang="en-US" dirty="0"/>
          </a:p>
          <a:p>
            <a:r>
              <a:rPr lang="en-US" dirty="0" smtClean="0"/>
              <a:t>But would like to have margin and to push further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588940" y="6168244"/>
            <a:ext cx="736148" cy="2077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196448" y="5472375"/>
            <a:ext cx="94033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  Wires</a:t>
            </a:r>
          </a:p>
          <a:p>
            <a:endParaRPr lang="en-US" dirty="0" smtClean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8173016" y="6124277"/>
            <a:ext cx="698827" cy="2402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0" y="4710985"/>
            <a:ext cx="42322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Mitigation </a:t>
            </a:r>
            <a:r>
              <a:rPr lang="en-US" sz="1600" dirty="0" smtClean="0"/>
              <a:t>technique examples: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/>
              <a:t>Larger crossing angle (and crab crossing)</a:t>
            </a:r>
          </a:p>
          <a:p>
            <a:endParaRPr lang="en-US" sz="16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4588940" y="3894944"/>
            <a:ext cx="627174" cy="2702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FCChh_DA_xingEmitScan_12si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9595" y="739708"/>
            <a:ext cx="4870450" cy="3263041"/>
          </a:xfrm>
          <a:prstGeom prst="rect">
            <a:avLst/>
          </a:prstGeom>
        </p:spPr>
      </p:pic>
      <p:sp>
        <p:nvSpPr>
          <p:cNvPr id="20" name="Donut 19"/>
          <p:cNvSpPr/>
          <p:nvPr/>
        </p:nvSpPr>
        <p:spPr>
          <a:xfrm>
            <a:off x="3426066" y="784540"/>
            <a:ext cx="414267" cy="394911"/>
          </a:xfrm>
          <a:prstGeom prst="donut">
            <a:avLst>
              <a:gd name="adj" fmla="val 7407"/>
            </a:avLst>
          </a:prstGeom>
          <a:solidFill>
            <a:srgbClr val="0033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8173016" y="3894944"/>
            <a:ext cx="698827" cy="2702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67027" y="784540"/>
            <a:ext cx="889987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X. </a:t>
            </a:r>
            <a:r>
              <a:rPr lang="en-US" sz="1600" dirty="0" err="1" smtClean="0"/>
              <a:t>Buffat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-8912" y="4725584"/>
            <a:ext cx="4232205" cy="156966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Mitigation </a:t>
            </a:r>
            <a:r>
              <a:rPr lang="en-US" sz="1600" dirty="0" smtClean="0"/>
              <a:t>technique examples: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/>
              <a:t>Larger crossing angle (and crab crossing)</a:t>
            </a:r>
          </a:p>
          <a:p>
            <a:endParaRPr lang="en-US" sz="1600" dirty="0" smtClean="0"/>
          </a:p>
          <a:p>
            <a:r>
              <a:rPr lang="en-US" sz="1600" dirty="0" smtClean="0"/>
              <a:t>Compensating </a:t>
            </a:r>
            <a:r>
              <a:rPr lang="en-US" sz="1600" dirty="0"/>
              <a:t>wire (to be tested for HL-LHC)</a:t>
            </a:r>
          </a:p>
          <a:p>
            <a:endParaRPr lang="en-US" sz="1600" dirty="0"/>
          </a:p>
        </p:txBody>
      </p:sp>
      <p:pic>
        <p:nvPicPr>
          <p:cNvPr id="26" name="Picture 25" descr="crab2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5776" y="4457278"/>
            <a:ext cx="5918424" cy="1542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516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33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863707" y="1543147"/>
            <a:ext cx="128577" cy="8030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5719155" y="1706073"/>
            <a:ext cx="177618" cy="2874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381" y="865412"/>
            <a:ext cx="7613073" cy="1966049"/>
            <a:chOff x="438818" y="1288670"/>
            <a:chExt cx="8421163" cy="3056580"/>
          </a:xfrm>
        </p:grpSpPr>
        <p:pic>
          <p:nvPicPr>
            <p:cNvPr id="10" name="Content Placeholder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30381" y="1288670"/>
              <a:ext cx="8229600" cy="1489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1945415" y="3436111"/>
              <a:ext cx="1583412" cy="90913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(Enlarged </a:t>
              </a:r>
              <a:r>
                <a:rPr lang="en-GB" sz="1600" dirty="0" err="1" smtClean="0"/>
                <a:t>quadrupole</a:t>
              </a:r>
              <a:r>
                <a:rPr lang="en-GB" sz="1600" dirty="0" smtClean="0"/>
                <a:t>)</a:t>
              </a:r>
              <a:endParaRPr lang="en-GB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764830" y="3007946"/>
              <a:ext cx="1661677" cy="90913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Triple chamber quadrupole?</a:t>
              </a:r>
              <a:endParaRPr lang="en-GB" sz="1600" dirty="0"/>
            </a:p>
          </p:txBody>
        </p:sp>
        <p:sp>
          <p:nvSpPr>
            <p:cNvPr id="13" name="Rectangle 12"/>
            <p:cNvSpPr/>
            <p:nvPr/>
          </p:nvSpPr>
          <p:spPr>
            <a:xfrm rot="276883">
              <a:off x="6455631" y="2344076"/>
              <a:ext cx="863487" cy="3652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MKBH</a:t>
              </a:r>
              <a:endParaRPr lang="en-GB" dirty="0"/>
            </a:p>
          </p:txBody>
        </p:sp>
        <p:sp>
          <p:nvSpPr>
            <p:cNvPr id="14" name="Rectangle 13"/>
            <p:cNvSpPr/>
            <p:nvPr/>
          </p:nvSpPr>
          <p:spPr>
            <a:xfrm rot="318464">
              <a:off x="7428120" y="2462826"/>
              <a:ext cx="985176" cy="3758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MKBV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38818" y="2778080"/>
              <a:ext cx="1137772" cy="90913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Kicker</a:t>
              </a:r>
            </a:p>
            <a:p>
              <a:r>
                <a:rPr lang="en-GB" sz="1600" dirty="0" smtClean="0"/>
                <a:t>0.13mrad</a:t>
              </a:r>
              <a:endParaRPr lang="en-GB" sz="16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99662" y="2890238"/>
              <a:ext cx="1888789" cy="90913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Septum</a:t>
              </a:r>
            </a:p>
            <a:p>
              <a:r>
                <a:rPr lang="en-GB" sz="1600" dirty="0" smtClean="0"/>
                <a:t>1.7 </a:t>
              </a:r>
              <a:r>
                <a:rPr lang="en-GB" sz="1600" dirty="0" err="1" smtClean="0"/>
                <a:t>mrad</a:t>
              </a:r>
              <a:r>
                <a:rPr lang="en-GB" sz="1600" dirty="0" smtClean="0"/>
                <a:t>, 1.42 T</a:t>
              </a:r>
              <a:endParaRPr lang="en-GB" sz="1600" dirty="0"/>
            </a:p>
          </p:txBody>
        </p:sp>
      </p:grpSp>
      <p:cxnSp>
        <p:nvCxnSpPr>
          <p:cNvPr id="17" name="Straight Arrow Connector 16"/>
          <p:cNvCxnSpPr/>
          <p:nvPr/>
        </p:nvCxnSpPr>
        <p:spPr>
          <a:xfrm flipV="1">
            <a:off x="4461163" y="1566720"/>
            <a:ext cx="76200" cy="3875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1530926" y="1484742"/>
            <a:ext cx="246651" cy="3386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9199" y="3271358"/>
            <a:ext cx="58406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Normally fire kickers in the abort gap of the beam</a:t>
            </a:r>
          </a:p>
          <a:p>
            <a:endParaRPr lang="en-US" dirty="0"/>
          </a:p>
          <a:p>
            <a:r>
              <a:rPr lang="en-US" dirty="0" smtClean="0"/>
              <a:t>But kicker </a:t>
            </a:r>
            <a:r>
              <a:rPr lang="en-US" dirty="0" smtClean="0"/>
              <a:t>can fire on its </a:t>
            </a:r>
            <a:r>
              <a:rPr lang="en-US" dirty="0" smtClean="0"/>
              <a:t>own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In LHC fire all and sweep beam out</a:t>
            </a:r>
          </a:p>
          <a:p>
            <a:pPr marL="742950" lvl="1" indent="-285750">
              <a:buFont typeface="Symbol" charset="0"/>
              <a:buChar char=""/>
            </a:pPr>
            <a:r>
              <a:rPr lang="en-US" dirty="0" smtClean="0"/>
              <a:t>Does the extraction line survive?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Can we segment kicker such that we can leave beam circulating until abort gap?</a:t>
            </a:r>
          </a:p>
          <a:p>
            <a:pPr marL="742950" lvl="1" indent="-285750">
              <a:buFont typeface="Symbol" charset="0"/>
              <a:buChar char=""/>
            </a:pPr>
            <a:r>
              <a:rPr lang="en-US" dirty="0" smtClean="0"/>
              <a:t>Is this safe?</a:t>
            </a:r>
            <a:endParaRPr lang="en-US" dirty="0" smtClean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879" y="2666849"/>
            <a:ext cx="3463121" cy="3215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08673" y="5877147"/>
            <a:ext cx="2797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 based on LHC design</a:t>
            </a:r>
          </a:p>
          <a:p>
            <a:r>
              <a:rPr lang="en-US" dirty="0" smtClean="0"/>
              <a:t>Alternatives studied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0" y="6146391"/>
            <a:ext cx="3451085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W. </a:t>
            </a:r>
            <a:r>
              <a:rPr lang="en-US" sz="1600" dirty="0" err="1" smtClean="0"/>
              <a:t>Bartmann</a:t>
            </a:r>
            <a:r>
              <a:rPr lang="en-US" sz="1600" dirty="0" smtClean="0"/>
              <a:t>, B. Goddard, F. </a:t>
            </a:r>
            <a:r>
              <a:rPr lang="en-US" sz="1600" dirty="0" err="1" smtClean="0"/>
              <a:t>Burkart</a:t>
            </a:r>
            <a:r>
              <a:rPr lang="en-US" sz="1600" dirty="0" smtClean="0"/>
              <a:t>, …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Dump Considerations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6" name="Content Placeholder 6" descr="T3-4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009" b="-9009"/>
          <a:stretch>
            <a:fillRect/>
          </a:stretch>
        </p:blipFill>
        <p:spPr>
          <a:xfrm>
            <a:off x="4549091" y="3958902"/>
            <a:ext cx="4428332" cy="26241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49091" y="769760"/>
            <a:ext cx="2493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Hydrodynamic </a:t>
            </a:r>
            <a:r>
              <a:rPr lang="en-US" dirty="0" smtClean="0"/>
              <a:t>tunneling</a:t>
            </a:r>
            <a:endParaRPr lang="en-US" dirty="0"/>
          </a:p>
        </p:txBody>
      </p:sp>
      <p:pic>
        <p:nvPicPr>
          <p:cNvPr id="8" name="Picture 7" descr="T1250n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2" r="-920"/>
          <a:stretch/>
        </p:blipFill>
        <p:spPr>
          <a:xfrm>
            <a:off x="4549091" y="1104456"/>
            <a:ext cx="4233007" cy="306294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42726" y="3212046"/>
            <a:ext cx="39720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Simulation </a:t>
            </a:r>
            <a:r>
              <a:rPr lang="en-US" dirty="0" smtClean="0">
                <a:latin typeface="+mj-lt"/>
              </a:rPr>
              <a:t>show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beam will penetrate ~ </a:t>
            </a:r>
            <a:r>
              <a:rPr lang="en-US" b="1" dirty="0">
                <a:latin typeface="+mj-lt"/>
              </a:rPr>
              <a:t>300 m</a:t>
            </a:r>
            <a:r>
              <a:rPr lang="en-US" dirty="0">
                <a:latin typeface="+mj-lt"/>
              </a:rPr>
              <a:t> in Copper, assuming no dilution</a:t>
            </a:r>
            <a:r>
              <a:rPr lang="en-US" dirty="0" smtClean="0">
                <a:latin typeface="+mj-lt"/>
              </a:rPr>
              <a:t>.</a:t>
            </a:r>
          </a:p>
          <a:p>
            <a:r>
              <a:rPr lang="en-US" dirty="0" smtClean="0">
                <a:latin typeface="+mj-lt"/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Dilution required!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29853" y="739708"/>
            <a:ext cx="1593217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F. </a:t>
            </a:r>
            <a:r>
              <a:rPr lang="en-US" dirty="0" err="1" smtClean="0"/>
              <a:t>Burkart</a:t>
            </a:r>
            <a:r>
              <a:rPr lang="en-US" dirty="0" smtClean="0"/>
              <a:t> et al.</a:t>
            </a:r>
            <a:endParaRPr lang="en-US" dirty="0"/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6814" y="4278483"/>
            <a:ext cx="2099641" cy="2106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0" y="818076"/>
            <a:ext cx="4114800" cy="261092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None/>
            </a:pPr>
            <a:r>
              <a:rPr lang="en-US" sz="1800" dirty="0" smtClean="0"/>
              <a:t>8GJ kinetic energy per beam</a:t>
            </a:r>
          </a:p>
          <a:p>
            <a:r>
              <a:rPr lang="en-US" sz="1800" dirty="0" smtClean="0"/>
              <a:t>Airbus A380 at 720km/h</a:t>
            </a:r>
          </a:p>
          <a:p>
            <a:r>
              <a:rPr lang="en-US" sz="1800" dirty="0" smtClean="0"/>
              <a:t>2000kg TNT</a:t>
            </a:r>
          </a:p>
          <a:p>
            <a:r>
              <a:rPr lang="en-US" sz="1800" dirty="0" smtClean="0"/>
              <a:t>400kg of </a:t>
            </a:r>
            <a:r>
              <a:rPr lang="en-US" sz="1800" dirty="0" smtClean="0"/>
              <a:t>chocolate</a:t>
            </a:r>
          </a:p>
          <a:p>
            <a:pPr lvl="1"/>
            <a:r>
              <a:rPr lang="en-US" sz="1800" dirty="0" smtClean="0"/>
              <a:t>Run 25,000km to spent calories</a:t>
            </a:r>
            <a:endParaRPr lang="en-US" sz="1800" dirty="0" smtClean="0"/>
          </a:p>
          <a:p>
            <a:r>
              <a:rPr lang="en-US" sz="1800" dirty="0" smtClean="0"/>
              <a:t>O(20) times </a:t>
            </a:r>
            <a:r>
              <a:rPr lang="en-US" sz="1800" dirty="0" smtClean="0"/>
              <a:t>LHC</a:t>
            </a:r>
            <a:endParaRPr lang="en-US" sz="18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Dilution System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35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0" y="1010617"/>
            <a:ext cx="6211795" cy="1369124"/>
            <a:chOff x="1871700" y="2942947"/>
            <a:chExt cx="5508612" cy="1083260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871700" y="3537012"/>
              <a:ext cx="1728192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1871700" y="3104964"/>
              <a:ext cx="0" cy="86409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3599892" y="3050958"/>
              <a:ext cx="0" cy="918102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871700" y="3483006"/>
              <a:ext cx="1728192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599892" y="3537012"/>
              <a:ext cx="81009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599892" y="3483006"/>
              <a:ext cx="21602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355976" y="3537012"/>
              <a:ext cx="27003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7056276" y="3320988"/>
              <a:ext cx="0" cy="59406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355976" y="3483006"/>
              <a:ext cx="27003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1871700" y="3753036"/>
              <a:ext cx="1728192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3599892" y="3753036"/>
              <a:ext cx="3456384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815916" y="3429000"/>
              <a:ext cx="5400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3815916" y="3429000"/>
              <a:ext cx="0" cy="5400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4355976" y="3320988"/>
              <a:ext cx="1836204" cy="10801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4355976" y="3374994"/>
              <a:ext cx="1836204" cy="10801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6192180" y="3266982"/>
              <a:ext cx="0" cy="5400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6192180" y="3374994"/>
              <a:ext cx="0" cy="5400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6408204" y="3266982"/>
              <a:ext cx="0" cy="16201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6192180" y="3266982"/>
              <a:ext cx="21602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6192180" y="3429000"/>
              <a:ext cx="21602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6408204" y="2996952"/>
              <a:ext cx="0" cy="378042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3599892" y="3158970"/>
              <a:ext cx="2808312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1990948" y="3807044"/>
              <a:ext cx="1488973" cy="21916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1.4 km dump insertion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680012" y="3807043"/>
              <a:ext cx="1728191" cy="21916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2.8 km collimation insertion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517997" y="2942947"/>
              <a:ext cx="1119254" cy="21916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2.5 </a:t>
              </a:r>
              <a:r>
                <a:rPr lang="en-GB" sz="1200" dirty="0"/>
                <a:t>km dump line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7164288" y="3537012"/>
              <a:ext cx="216024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38955" y="2497120"/>
            <a:ext cx="5807440" cy="1257159"/>
            <a:chOff x="1331640" y="3645024"/>
            <a:chExt cx="6567291" cy="918102"/>
          </a:xfrm>
        </p:grpSpPr>
        <p:cxnSp>
          <p:nvCxnSpPr>
            <p:cNvPr id="34" name="Straight Connector 33"/>
            <p:cNvCxnSpPr>
              <a:endCxn id="39" idx="1"/>
            </p:cNvCxnSpPr>
            <p:nvPr/>
          </p:nvCxnSpPr>
          <p:spPr>
            <a:xfrm>
              <a:off x="1331640" y="4023066"/>
              <a:ext cx="55548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1439652" y="3969060"/>
              <a:ext cx="486054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627784" y="3969060"/>
              <a:ext cx="648072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545886" y="3969060"/>
              <a:ext cx="594066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436984" y="3969060"/>
              <a:ext cx="810090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886504" y="3969060"/>
              <a:ext cx="270030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40" name="Straight Connector 39"/>
            <p:cNvCxnSpPr/>
            <p:nvPr/>
          </p:nvCxnSpPr>
          <p:spPr>
            <a:xfrm flipV="1">
              <a:off x="1331640" y="3645024"/>
              <a:ext cx="0" cy="86409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3545886" y="3645024"/>
              <a:ext cx="0" cy="86409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7156534" y="3699030"/>
              <a:ext cx="0" cy="86409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1331640" y="4347102"/>
              <a:ext cx="221424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3545886" y="4347102"/>
              <a:ext cx="363786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1438175" y="3763793"/>
              <a:ext cx="686424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Kicker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650458" y="3753038"/>
              <a:ext cx="840910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Septum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519790" y="3755670"/>
              <a:ext cx="1142342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10 </a:t>
              </a:r>
              <a:r>
                <a:rPr lang="en-GB" sz="1100" dirty="0" err="1"/>
                <a:t>mrad</a:t>
              </a:r>
              <a:r>
                <a:rPr lang="en-GB" sz="1100" dirty="0"/>
                <a:t> bend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530315" y="3764460"/>
              <a:ext cx="716758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Dilution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107805" y="3736790"/>
              <a:ext cx="791126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Absorber</a:t>
              </a:r>
            </a:p>
          </p:txBody>
        </p:sp>
      </p:grpSp>
      <p:pic>
        <p:nvPicPr>
          <p:cNvPr id="50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7" t="6791" r="8147"/>
          <a:stretch/>
        </p:blipFill>
        <p:spPr>
          <a:xfrm>
            <a:off x="6290860" y="646544"/>
            <a:ext cx="2849912" cy="2641253"/>
          </a:xfrm>
          <a:prstGeom prst="rect">
            <a:avLst/>
          </a:prstGeom>
        </p:spPr>
      </p:pic>
      <p:sp>
        <p:nvSpPr>
          <p:cNvPr id="51" name="Content Placeholder 2"/>
          <p:cNvSpPr txBox="1">
            <a:spLocks/>
          </p:cNvSpPr>
          <p:nvPr/>
        </p:nvSpPr>
        <p:spPr>
          <a:xfrm>
            <a:off x="0" y="3832189"/>
            <a:ext cx="9140772" cy="2970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orizontal and vertical kicker system as in the LHC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~ 300 </a:t>
            </a:r>
            <a:r>
              <a:rPr kumimoji="0" lang="en-US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~150kickers,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 be optimized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Large magnet apertures required </a:t>
            </a:r>
            <a:r>
              <a:rPr lang="en-US" sz="2000" dirty="0" smtClean="0"/>
              <a:t>towards dump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 smtClean="0"/>
              <a:t>Different solutions studied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Require up to 80cm radius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6237" y="825951"/>
            <a:ext cx="1593217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F. </a:t>
            </a:r>
            <a:r>
              <a:rPr lang="en-US" dirty="0" err="1" smtClean="0"/>
              <a:t>Burkart</a:t>
            </a:r>
            <a:r>
              <a:rPr lang="en-US" dirty="0" smtClean="0"/>
              <a:t> et al.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839643" y="3717859"/>
            <a:ext cx="330112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Fluka</a:t>
            </a:r>
            <a:r>
              <a:rPr lang="en-US" dirty="0" smtClean="0"/>
              <a:t> studies of required pattern: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Bunch separation &gt; 1.8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Branch separation: 4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Keeps T&lt;1500°C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7287280" y="3379305"/>
            <a:ext cx="1853492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A. </a:t>
            </a:r>
            <a:r>
              <a:rPr lang="en-US" sz="1600" dirty="0" err="1" smtClean="0"/>
              <a:t>Lechner</a:t>
            </a:r>
            <a:r>
              <a:rPr lang="en-US" sz="1600" dirty="0" smtClean="0"/>
              <a:t>, P. Garcia</a:t>
            </a:r>
            <a:endParaRPr lang="en-US" sz="1600" dirty="0"/>
          </a:p>
        </p:txBody>
      </p:sp>
      <p:pic>
        <p:nvPicPr>
          <p:cNvPr id="55" name="Picture 54" descr="2007_nominalTDE_X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285" y="5662429"/>
            <a:ext cx="974800" cy="731100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6327254" y="5252664"/>
            <a:ext cx="2506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 pattern (same scale)</a:t>
            </a:r>
            <a:endParaRPr lang="en-US" dirty="0"/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6465455" y="2884386"/>
            <a:ext cx="2675317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7539182" y="2940823"/>
            <a:ext cx="48605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Collimation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85261" y="6492875"/>
            <a:ext cx="3142381" cy="365125"/>
          </a:xfrm>
        </p:spPr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8037" y="982887"/>
            <a:ext cx="36098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To protect machine and experiments</a:t>
            </a:r>
          </a:p>
          <a:p>
            <a:endParaRPr lang="en-US" sz="2000" dirty="0" smtClean="0"/>
          </a:p>
          <a:p>
            <a:r>
              <a:rPr lang="en-US" sz="2000" dirty="0" smtClean="0"/>
              <a:t>At injection tightest part is arcs</a:t>
            </a:r>
          </a:p>
          <a:p>
            <a:endParaRPr lang="en-US" sz="2000" dirty="0"/>
          </a:p>
          <a:p>
            <a:r>
              <a:rPr lang="en-US" sz="2000" dirty="0" smtClean="0"/>
              <a:t>At collision energy triplets at experiments</a:t>
            </a:r>
            <a:endParaRPr lang="en-US" sz="2000" dirty="0" smtClean="0"/>
          </a:p>
        </p:txBody>
      </p:sp>
      <p:pic>
        <p:nvPicPr>
          <p:cNvPr id="8" name="Picture 7" descr="FCC_layout_6bis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371" y="3117915"/>
            <a:ext cx="4036601" cy="3223952"/>
          </a:xfrm>
          <a:prstGeom prst="rect">
            <a:avLst/>
          </a:prstGeom>
        </p:spPr>
      </p:pic>
      <p:pic>
        <p:nvPicPr>
          <p:cNvPr id="9" name="Picture 8" descr="FCC_layout_6bis.pdf"/>
          <p:cNvPicPr>
            <a:picLocks noChangeAspect="1"/>
          </p:cNvPicPr>
          <p:nvPr/>
        </p:nvPicPr>
        <p:blipFill rotWithShape="1">
          <a:blip r:embed="rId2"/>
          <a:srcRect l="3473" t="40620" r="69414" b="40942"/>
          <a:stretch/>
        </p:blipFill>
        <p:spPr>
          <a:xfrm>
            <a:off x="272659" y="3610008"/>
            <a:ext cx="4537481" cy="2464505"/>
          </a:xfrm>
          <a:prstGeom prst="rect">
            <a:avLst/>
          </a:prstGeom>
        </p:spPr>
      </p:pic>
      <p:pic>
        <p:nvPicPr>
          <p:cNvPr id="10" name="Picture 9" descr="p2.tiff"/>
          <p:cNvPicPr>
            <a:picLocks noChangeAspect="1"/>
          </p:cNvPicPr>
          <p:nvPr/>
        </p:nvPicPr>
        <p:blipFill rotWithShape="1">
          <a:blip r:embed="rId3"/>
          <a:srcRect t="44798"/>
          <a:stretch/>
        </p:blipFill>
        <p:spPr>
          <a:xfrm>
            <a:off x="3800168" y="767180"/>
            <a:ext cx="5370855" cy="204289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96200" y="770650"/>
            <a:ext cx="1500832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S. </a:t>
            </a:r>
            <a:r>
              <a:rPr lang="en-US" sz="1600" dirty="0" err="1" smtClean="0"/>
              <a:t>Redaelli</a:t>
            </a:r>
            <a:r>
              <a:rPr lang="en-US" sz="1600" dirty="0" smtClean="0"/>
              <a:t> et al.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71937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Collimation Studies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7" name="Picture 6" descr="Efficiency_vs_amplitu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1272" y="3850489"/>
            <a:ext cx="3699520" cy="2519501"/>
          </a:xfrm>
          <a:prstGeom prst="rect">
            <a:avLst/>
          </a:prstGeom>
        </p:spPr>
      </p:pic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3"/>
          <a:srcRect b="3418"/>
          <a:stretch>
            <a:fillRect/>
          </a:stretch>
        </p:blipFill>
        <p:spPr>
          <a:xfrm>
            <a:off x="0" y="3387530"/>
            <a:ext cx="4167110" cy="30343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21652" y="4263691"/>
            <a:ext cx="1244852" cy="5847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M. </a:t>
            </a:r>
            <a:r>
              <a:rPr lang="en-US" sz="1600" dirty="0" err="1" smtClean="0"/>
              <a:t>Fiascari</a:t>
            </a:r>
            <a:r>
              <a:rPr lang="en-US" sz="1600" dirty="0" smtClean="0"/>
              <a:t>,</a:t>
            </a:r>
          </a:p>
          <a:p>
            <a:r>
              <a:rPr lang="en-US" sz="1600" dirty="0" smtClean="0"/>
              <a:t>S. </a:t>
            </a:r>
            <a:r>
              <a:rPr lang="en-US" sz="1600" dirty="0" err="1" smtClean="0"/>
              <a:t>Redaelli</a:t>
            </a:r>
            <a:endParaRPr lang="en-US" sz="1600" dirty="0"/>
          </a:p>
        </p:txBody>
      </p:sp>
      <p:pic>
        <p:nvPicPr>
          <p:cNvPr id="10" name="Picture 9" descr="p1.tiff"/>
          <p:cNvPicPr>
            <a:picLocks noChangeAspect="1"/>
          </p:cNvPicPr>
          <p:nvPr/>
        </p:nvPicPr>
        <p:blipFill>
          <a:blip r:embed="rId4"/>
          <a:srcRect t="12574" r="14714"/>
          <a:stretch>
            <a:fillRect/>
          </a:stretch>
        </p:blipFill>
        <p:spPr>
          <a:xfrm>
            <a:off x="3211810" y="789020"/>
            <a:ext cx="5779790" cy="313106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988666" y="860360"/>
            <a:ext cx="1047482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R. Tomas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0" y="838200"/>
            <a:ext cx="3352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First </a:t>
            </a:r>
            <a:r>
              <a:rPr lang="en-GB" dirty="0" smtClean="0"/>
              <a:t>collimation system </a:t>
            </a:r>
            <a:r>
              <a:rPr lang="en-GB" dirty="0" smtClean="0"/>
              <a:t>lattice designs exist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Based on LHC designs</a:t>
            </a:r>
            <a:endParaRPr lang="en-GB" dirty="0" smtClean="0"/>
          </a:p>
          <a:p>
            <a:pPr marL="285750" indent="-285750">
              <a:buFont typeface="Symbol" charset="0"/>
              <a:buChar char=""/>
            </a:pPr>
            <a:r>
              <a:rPr lang="en-GB" dirty="0" smtClean="0"/>
              <a:t>Starting </a:t>
            </a:r>
            <a:r>
              <a:rPr lang="en-GB" dirty="0" smtClean="0"/>
              <a:t>point for </a:t>
            </a:r>
            <a:r>
              <a:rPr lang="en-GB" dirty="0" smtClean="0"/>
              <a:t>exploration</a:t>
            </a:r>
            <a:endParaRPr lang="en-GB" dirty="0" smtClean="0"/>
          </a:p>
          <a:p>
            <a:pPr>
              <a:buFont typeface="Symbol" pitchFamily="-105" charset="2"/>
              <a:buChar char=""/>
            </a:pPr>
            <a:endParaRPr lang="en-GB" dirty="0" smtClean="0"/>
          </a:p>
          <a:p>
            <a:pPr>
              <a:buFont typeface="Symbol" pitchFamily="-105" charset="2"/>
              <a:buChar char=""/>
            </a:pPr>
            <a:endParaRPr lang="en-GB" dirty="0" smtClean="0"/>
          </a:p>
          <a:p>
            <a:pPr>
              <a:buFont typeface="Symbol" pitchFamily="-105" charset="2"/>
              <a:buChar char=""/>
            </a:pPr>
            <a:r>
              <a:rPr lang="en-GB" dirty="0" smtClean="0"/>
              <a:t> Fix issues from LHC design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62400" y="4267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66800" y="3733800"/>
            <a:ext cx="64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83189" y="707960"/>
            <a:ext cx="211078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Betatron</a:t>
            </a:r>
            <a:r>
              <a:rPr lang="en-US" dirty="0" smtClean="0"/>
              <a:t> collimation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027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Collimation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85261" y="6492875"/>
            <a:ext cx="3142381" cy="365125"/>
          </a:xfrm>
        </p:spPr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6" name="Picture 5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104" y="901828"/>
            <a:ext cx="5092639" cy="48264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567" y="901828"/>
            <a:ext cx="3699177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performance </a:t>
            </a:r>
            <a:r>
              <a:rPr lang="en-US" dirty="0"/>
              <a:t>studies are ongoing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Collimation efficiency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Power losses</a:t>
            </a:r>
          </a:p>
          <a:p>
            <a:endParaRPr lang="en-US" dirty="0"/>
          </a:p>
          <a:p>
            <a:r>
              <a:rPr lang="en-US" dirty="0" smtClean="0"/>
              <a:t>Many </a:t>
            </a:r>
            <a:r>
              <a:rPr lang="en-US" dirty="0" smtClean="0"/>
              <a:t>studies to be performed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Protection of machine from experiments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Background from one experiment to the next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…</a:t>
            </a:r>
          </a:p>
          <a:p>
            <a:endParaRPr lang="en-US" dirty="0" smtClean="0"/>
          </a:p>
          <a:p>
            <a:r>
              <a:rPr lang="en-US" dirty="0" smtClean="0"/>
              <a:t>Have </a:t>
            </a:r>
            <a:r>
              <a:rPr lang="en-US" dirty="0" smtClean="0"/>
              <a:t>to review FLUKA at FCC energies</a:t>
            </a:r>
          </a:p>
          <a:p>
            <a:endParaRPr lang="en-US" dirty="0"/>
          </a:p>
          <a:p>
            <a:r>
              <a:rPr lang="en-US" dirty="0" smtClean="0"/>
              <a:t>A </a:t>
            </a:r>
            <a:r>
              <a:rPr lang="en-US" dirty="0" smtClean="0"/>
              <a:t>complex long-term </a:t>
            </a:r>
            <a:r>
              <a:rPr lang="en-US" dirty="0" err="1" smtClean="0"/>
              <a:t>optimisation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0241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Injection Insertion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67351" y="4123531"/>
            <a:ext cx="61883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Have to limit injected batch</a:t>
            </a:r>
            <a:endParaRPr lang="en-GB" dirty="0" smtClean="0"/>
          </a:p>
          <a:p>
            <a:pPr marL="285750" indent="-285750">
              <a:buFont typeface="Symbol" charset="0"/>
              <a:buChar char=""/>
            </a:pPr>
            <a:r>
              <a:rPr lang="en-GB" dirty="0" smtClean="0"/>
              <a:t>With </a:t>
            </a:r>
            <a:r>
              <a:rPr lang="en-GB" dirty="0" smtClean="0"/>
              <a:t>LHC </a:t>
            </a:r>
            <a:r>
              <a:rPr lang="en-GB" dirty="0" smtClean="0"/>
              <a:t>limits </a:t>
            </a:r>
            <a:r>
              <a:rPr lang="en-GB" dirty="0" smtClean="0"/>
              <a:t>can inject O(100) </a:t>
            </a:r>
            <a:r>
              <a:rPr lang="en-GB" dirty="0" smtClean="0"/>
              <a:t>bunches</a:t>
            </a:r>
          </a:p>
          <a:p>
            <a:pPr marL="285750" indent="-285750">
              <a:buFont typeface="Symbol" charset="0"/>
              <a:buChar char=""/>
            </a:pPr>
            <a:endParaRPr lang="en-GB" dirty="0" smtClean="0"/>
          </a:p>
          <a:p>
            <a:pPr>
              <a:buFont typeface="Symbol" pitchFamily="-110" charset="2"/>
              <a:buChar char=""/>
            </a:pPr>
            <a:r>
              <a:rPr lang="en-GB" dirty="0" smtClean="0"/>
              <a:t> Very fast kicker (O(300ns)) for </a:t>
            </a:r>
            <a:r>
              <a:rPr lang="en-GB" dirty="0" smtClean="0"/>
              <a:t>beam </a:t>
            </a:r>
            <a:r>
              <a:rPr lang="en-GB" dirty="0" smtClean="0"/>
              <a:t>filling factor of 80</a:t>
            </a:r>
            <a:r>
              <a:rPr lang="en-GB" dirty="0" smtClean="0"/>
              <a:t>%</a:t>
            </a:r>
            <a:endParaRPr lang="en-GB" dirty="0" smtClean="0"/>
          </a:p>
        </p:txBody>
      </p: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rcRect t="8259" b="8259"/>
          <a:stretch>
            <a:fillRect/>
          </a:stretch>
        </p:blipFill>
        <p:spPr>
          <a:xfrm>
            <a:off x="0" y="762000"/>
            <a:ext cx="9144000" cy="30435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146391"/>
            <a:ext cx="3451085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W. </a:t>
            </a:r>
            <a:r>
              <a:rPr lang="en-US" sz="1600" dirty="0" err="1" smtClean="0"/>
              <a:t>Bartmann</a:t>
            </a:r>
            <a:r>
              <a:rPr lang="en-US" sz="1600" dirty="0" smtClean="0"/>
              <a:t>, B. Goddard, F. </a:t>
            </a:r>
            <a:r>
              <a:rPr lang="en-US" sz="1600" dirty="0" err="1" smtClean="0"/>
              <a:t>Burkart</a:t>
            </a:r>
            <a:r>
              <a:rPr lang="en-US" sz="1600" dirty="0" smtClean="0"/>
              <a:t>, …</a:t>
            </a:r>
            <a:endParaRPr lang="en-US" sz="1600" dirty="0"/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94" y="5366626"/>
            <a:ext cx="9144000" cy="73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197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FCC Injection and Site Study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85261" y="6492875"/>
            <a:ext cx="3155474" cy="365125"/>
          </a:xfrm>
        </p:spPr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76800" y="4178625"/>
            <a:ext cx="426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LHC can be used as injector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Small changes on LHC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two tunnels would match nicely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Energy and beam quality are sufficient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r>
              <a:rPr lang="en-US" dirty="0"/>
              <a:t>A</a:t>
            </a:r>
            <a:r>
              <a:rPr lang="en-US" dirty="0" smtClean="0"/>
              <a:t>lso consider SPS and FCC tunnel for injector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SPS located at the right place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32" b="16455"/>
          <a:stretch/>
        </p:blipFill>
        <p:spPr bwMode="auto">
          <a:xfrm>
            <a:off x="-491382" y="3201864"/>
            <a:ext cx="5152897" cy="32830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52400" y="908122"/>
            <a:ext cx="406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Detailed site studies are ongoing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Geology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Surface buildings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…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100km ring fits </a:t>
            </a:r>
            <a:r>
              <a:rPr lang="en-US" dirty="0"/>
              <a:t>well into the Geneva </a:t>
            </a:r>
            <a:r>
              <a:rPr lang="en-US" dirty="0" smtClean="0"/>
              <a:t>area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7419" y="920822"/>
            <a:ext cx="4760381" cy="3257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831013" y="738845"/>
            <a:ext cx="2312987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Symbol" pitchFamily="-105" charset="2"/>
              <a:buChar char=""/>
            </a:pPr>
            <a:r>
              <a:rPr lang="en-US" sz="1600" dirty="0" smtClean="0"/>
              <a:t> V. </a:t>
            </a:r>
            <a:r>
              <a:rPr lang="en-US" sz="1600" dirty="0" err="1" smtClean="0"/>
              <a:t>Mertens</a:t>
            </a:r>
            <a:r>
              <a:rPr lang="en-US" sz="1600" dirty="0" smtClean="0"/>
              <a:t>, tomorrow</a:t>
            </a:r>
          </a:p>
        </p:txBody>
      </p:sp>
    </p:spTree>
    <p:extLst>
      <p:ext uri="{BB962C8B-B14F-4D97-AF65-F5344CB8AC3E}">
        <p14:creationId xmlns:p14="http://schemas.microsoft.com/office/powerpoint/2010/main" val="2163189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RF Design </a:t>
            </a:r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FCC, DESY, May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79512" y="1268761"/>
            <a:ext cx="4320480" cy="4964014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dirty="0" smtClean="0"/>
              <a:t>RF integrated in injection insertion</a:t>
            </a:r>
          </a:p>
          <a:p>
            <a:pPr marL="493776" indent="-457200"/>
            <a:r>
              <a:rPr lang="en-US" dirty="0" smtClean="0"/>
              <a:t>Limited radiation</a:t>
            </a:r>
          </a:p>
          <a:p>
            <a:pPr marL="493776" indent="-457200"/>
            <a:endParaRPr lang="en-US" dirty="0" smtClean="0"/>
          </a:p>
          <a:p>
            <a:pPr marL="36576" indent="0">
              <a:buFont typeface="Arial"/>
              <a:buNone/>
            </a:pPr>
            <a:r>
              <a:rPr lang="en-US" dirty="0" smtClean="0"/>
              <a:t>400.8 </a:t>
            </a:r>
            <a:r>
              <a:rPr lang="en-US" dirty="0" smtClean="0"/>
              <a:t>MHz seems a good baseline</a:t>
            </a:r>
          </a:p>
          <a:p>
            <a:r>
              <a:rPr lang="en-US" dirty="0" smtClean="0"/>
              <a:t>16MV minimum with no margin</a:t>
            </a:r>
          </a:p>
          <a:p>
            <a:r>
              <a:rPr lang="en-US" dirty="0" smtClean="0"/>
              <a:t>32MV seems fine</a:t>
            </a:r>
          </a:p>
          <a:p>
            <a:r>
              <a:rPr lang="en-US" dirty="0" smtClean="0"/>
              <a:t>Higher </a:t>
            </a:r>
            <a:r>
              <a:rPr lang="en-US" dirty="0" smtClean="0"/>
              <a:t>voltage helps for other instabilities as </a:t>
            </a:r>
            <a:r>
              <a:rPr lang="en-US" dirty="0" smtClean="0"/>
              <a:t>well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To accelerate beam in 1000s require 16MV and 8MW</a:t>
            </a:r>
            <a:endParaRPr lang="en-US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268759"/>
            <a:ext cx="4465960" cy="4301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V="1">
            <a:off x="7380312" y="1268760"/>
            <a:ext cx="0" cy="3456384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" name="Content Placeholder 2"/>
          <p:cNvSpPr txBox="1">
            <a:spLocks/>
          </p:cNvSpPr>
          <p:nvPr/>
        </p:nvSpPr>
        <p:spPr>
          <a:xfrm>
            <a:off x="251520" y="5167213"/>
            <a:ext cx="8712968" cy="92608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 smtClean="0">
              <a:latin typeface="Symbol" charset="2"/>
              <a:cs typeface="Symbol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2040" y="234888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Assumed impedance (x2)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580112" y="2996952"/>
            <a:ext cx="0" cy="576064"/>
          </a:xfrm>
          <a:prstGeom prst="straightConnector1">
            <a:avLst/>
          </a:prstGeom>
          <a:ln w="19050" cmpd="sng">
            <a:solidFill>
              <a:srgbClr val="0000FF"/>
            </a:solidFill>
            <a:prstDash val="solid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91030" y="908720"/>
            <a:ext cx="212372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E. </a:t>
            </a:r>
            <a:r>
              <a:rPr lang="en-US" dirty="0" err="1" smtClean="0"/>
              <a:t>Shaposhnikova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436096" y="449982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Bunch length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6732240" y="3923764"/>
            <a:ext cx="576064" cy="576064"/>
          </a:xfrm>
          <a:prstGeom prst="straightConnector1">
            <a:avLst/>
          </a:prstGeom>
          <a:ln w="19050" cmpd="sng">
            <a:solidFill>
              <a:srgbClr val="0000FF"/>
            </a:solidFill>
            <a:prstDash val="solid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668344" y="3637473"/>
            <a:ext cx="931687" cy="101566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A900"/>
                </a:solidFill>
              </a:rPr>
              <a:t>32MV</a:t>
            </a:r>
          </a:p>
          <a:p>
            <a:r>
              <a:rPr lang="en-US" sz="2000" dirty="0" smtClean="0">
                <a:solidFill>
                  <a:srgbClr val="FF0066"/>
                </a:solidFill>
              </a:rPr>
              <a:t>24MV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16MV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442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Turn-around Time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32887" y="6492875"/>
            <a:ext cx="3220941" cy="365125"/>
          </a:xfrm>
        </p:spPr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4071" y="828688"/>
            <a:ext cx="44323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Integrated luminosity is strong affected by turn-around time</a:t>
            </a:r>
          </a:p>
          <a:p>
            <a:pPr marL="285750" indent="-285750">
              <a:buFont typeface="Symbol" charset="0"/>
              <a:buChar char=""/>
            </a:pPr>
            <a:r>
              <a:rPr lang="en-GB" dirty="0" smtClean="0"/>
              <a:t>Higher </a:t>
            </a:r>
            <a:r>
              <a:rPr lang="en-GB" dirty="0" smtClean="0"/>
              <a:t>luminosity would not help a </a:t>
            </a:r>
            <a:r>
              <a:rPr lang="en-GB" dirty="0" smtClean="0"/>
              <a:t>lot</a:t>
            </a:r>
          </a:p>
          <a:p>
            <a:endParaRPr lang="en-GB" dirty="0"/>
          </a:p>
          <a:p>
            <a:r>
              <a:rPr lang="en-GB" dirty="0" smtClean="0"/>
              <a:t>Turn-around time in LHC larger than theoretical limit</a:t>
            </a:r>
          </a:p>
          <a:p>
            <a:pPr marL="285750" indent="-285750">
              <a:buFont typeface="Symbol" charset="0"/>
              <a:buChar char=""/>
            </a:pPr>
            <a:r>
              <a:rPr lang="en-GB" dirty="0" smtClean="0"/>
              <a:t>Need to understand in more detail</a:t>
            </a:r>
          </a:p>
        </p:txBody>
      </p:sp>
      <p:pic>
        <p:nvPicPr>
          <p:cNvPr id="17" name="Picture 16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87" y="3312624"/>
            <a:ext cx="4985800" cy="3123725"/>
          </a:xfrm>
          <a:prstGeom prst="rect">
            <a:avLst/>
          </a:prstGeom>
        </p:spPr>
      </p:pic>
      <p:pic>
        <p:nvPicPr>
          <p:cNvPr id="18" name="Picture 17" descr="FCChh_lumi_ultimate25ns_noLeve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3023" y="776737"/>
            <a:ext cx="4896545" cy="295906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733017" y="1316969"/>
            <a:ext cx="20943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Ultimate example, 25ns, no luminosity </a:t>
            </a:r>
            <a:r>
              <a:rPr lang="en-US" sz="1400" dirty="0" err="1" smtClean="0"/>
              <a:t>levelling</a:t>
            </a:r>
            <a:endParaRPr lang="en-US" sz="1400" dirty="0" smtClean="0"/>
          </a:p>
          <a:p>
            <a:r>
              <a:rPr lang="en-US" sz="1400" dirty="0" smtClean="0"/>
              <a:t>8fb</a:t>
            </a:r>
            <a:r>
              <a:rPr lang="en-US" sz="1400" baseline="30000" dirty="0" smtClean="0"/>
              <a:t>-1</a:t>
            </a:r>
            <a:r>
              <a:rPr lang="en-US" sz="1400" dirty="0" smtClean="0"/>
              <a:t>/day</a:t>
            </a:r>
            <a:endParaRPr lang="en-US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899640" y="2875745"/>
            <a:ext cx="1993617" cy="0"/>
          </a:xfrm>
          <a:prstGeom prst="straightConnector1">
            <a:avLst/>
          </a:prstGeom>
          <a:ln>
            <a:solidFill>
              <a:srgbClr val="00009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144807" y="2495960"/>
            <a:ext cx="15550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Turn-around time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415364" y="4336701"/>
            <a:ext cx="341203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Ensure we are not too optimistic</a:t>
            </a:r>
          </a:p>
          <a:p>
            <a:endParaRPr lang="en-GB" dirty="0" smtClean="0"/>
          </a:p>
          <a:p>
            <a:r>
              <a:rPr lang="en-GB" dirty="0" smtClean="0"/>
              <a:t>Explore </a:t>
            </a:r>
            <a:r>
              <a:rPr lang="en-GB" dirty="0"/>
              <a:t>options to speed it up</a:t>
            </a:r>
          </a:p>
          <a:p>
            <a:endParaRPr lang="en-US" dirty="0" smtClean="0"/>
          </a:p>
          <a:p>
            <a:r>
              <a:rPr lang="en-US" dirty="0" smtClean="0"/>
              <a:t>Magnets need &gt;640s </a:t>
            </a:r>
            <a:r>
              <a:rPr lang="en-US" dirty="0"/>
              <a:t>(</a:t>
            </a:r>
            <a:r>
              <a:rPr lang="en-US" dirty="0" smtClean="0"/>
              <a:t>linear ramp)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092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 Considerations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618" y="874906"/>
            <a:ext cx="5641382" cy="40957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90118" y="874906"/>
            <a:ext cx="208334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100 km intersecting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35005" y="3653964"/>
            <a:ext cx="2989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Current baseline injection energy is 3.3TeV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457348" y="5983464"/>
            <a:ext cx="1577575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B. Goddard at al.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874906"/>
            <a:ext cx="333121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Many choices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SPS -&gt; LHC -&gt; FCC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SPS -&gt; FCC</a:t>
            </a:r>
          </a:p>
          <a:p>
            <a:pPr lvl="1"/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SPS -&gt; FCC booster -&gt; FCC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Time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991" y="1015807"/>
            <a:ext cx="7021830" cy="42854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768649" y="3350962"/>
            <a:ext cx="6071241" cy="1423941"/>
          </a:xfrm>
          <a:prstGeom prst="rect">
            <a:avLst/>
          </a:prstGeom>
          <a:solidFill>
            <a:srgbClr val="0000FF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err="1" smtClean="0">
                <a:solidFill>
                  <a:srgbClr val="0000FF"/>
                </a:solidFill>
              </a:rPr>
              <a:t>Overhead</a:t>
            </a:r>
            <a:r>
              <a:rPr lang="fr-FR" sz="1200" b="1" dirty="0" smtClean="0">
                <a:solidFill>
                  <a:srgbClr val="0000FF"/>
                </a:solidFill>
              </a:rPr>
              <a:t> to </a:t>
            </a:r>
            <a:r>
              <a:rPr lang="fr-FR" sz="1200" b="1" dirty="0" err="1" smtClean="0">
                <a:solidFill>
                  <a:srgbClr val="0000FF"/>
                </a:solidFill>
              </a:rPr>
              <a:t>accelerate</a:t>
            </a:r>
            <a:r>
              <a:rPr lang="fr-FR" sz="1200" b="1" dirty="0" smtClean="0">
                <a:solidFill>
                  <a:srgbClr val="0000FF"/>
                </a:solidFill>
              </a:rPr>
              <a:t> all p+ to 450 </a:t>
            </a:r>
            <a:r>
              <a:rPr lang="fr-FR" sz="1200" b="1" dirty="0" err="1" smtClean="0">
                <a:solidFill>
                  <a:srgbClr val="0000FF"/>
                </a:solidFill>
              </a:rPr>
              <a:t>GeV</a:t>
            </a:r>
            <a:endParaRPr lang="fr-FR" sz="12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61751" y="739707"/>
            <a:ext cx="1782249" cy="5847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B. </a:t>
            </a:r>
            <a:r>
              <a:rPr lang="en-US" sz="1600" dirty="0" smtClean="0"/>
              <a:t>Goddard, L. </a:t>
            </a:r>
            <a:r>
              <a:rPr lang="en-US" sz="1600" dirty="0" err="1" smtClean="0"/>
              <a:t>Stoel</a:t>
            </a:r>
            <a:r>
              <a:rPr lang="en-US" sz="1600" dirty="0" smtClean="0"/>
              <a:t>, et </a:t>
            </a:r>
            <a:r>
              <a:rPr lang="en-US" sz="1600" dirty="0" smtClean="0"/>
              <a:t>al.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600503" y="846530"/>
            <a:ext cx="14390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LHC-type </a:t>
            </a:r>
            <a:r>
              <a:rPr lang="en-US" sz="1600" dirty="0" err="1" smtClean="0"/>
              <a:t>Nb</a:t>
            </a:r>
            <a:r>
              <a:rPr lang="en-US" sz="1600" dirty="0" smtClean="0"/>
              <a:t>-Ti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5671353" y="2626528"/>
            <a:ext cx="162807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Single layer </a:t>
            </a:r>
            <a:r>
              <a:rPr lang="en-US" sz="1600" dirty="0" err="1" smtClean="0">
                <a:solidFill>
                  <a:srgbClr val="FF0000"/>
                </a:solidFill>
              </a:rPr>
              <a:t>Nb</a:t>
            </a:r>
            <a:r>
              <a:rPr lang="en-US" sz="1600" dirty="0" smtClean="0">
                <a:solidFill>
                  <a:srgbClr val="FF0000"/>
                </a:solidFill>
              </a:rPr>
              <a:t>-Ti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53091" y="3466981"/>
            <a:ext cx="143901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LHC-type </a:t>
            </a:r>
            <a:r>
              <a:rPr lang="en-US" sz="1600" dirty="0" err="1" smtClean="0">
                <a:solidFill>
                  <a:srgbClr val="0000FF"/>
                </a:solidFill>
              </a:rPr>
              <a:t>Nb</a:t>
            </a:r>
            <a:r>
              <a:rPr lang="en-US" sz="1600" dirty="0" smtClean="0">
                <a:solidFill>
                  <a:srgbClr val="0000FF"/>
                </a:solidFill>
              </a:rPr>
              <a:t>-Ti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67811" y="3150714"/>
            <a:ext cx="337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*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84993" y="2803596"/>
            <a:ext cx="33795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*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53091" y="2567477"/>
            <a:ext cx="162807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Single layer </a:t>
            </a:r>
            <a:r>
              <a:rPr lang="en-US" sz="1600" dirty="0" err="1" smtClean="0">
                <a:solidFill>
                  <a:srgbClr val="0000FF"/>
                </a:solidFill>
              </a:rPr>
              <a:t>Nb</a:t>
            </a:r>
            <a:r>
              <a:rPr lang="en-US" sz="1600" dirty="0" smtClean="0">
                <a:solidFill>
                  <a:srgbClr val="0000FF"/>
                </a:solidFill>
              </a:rPr>
              <a:t>-Ti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16438" y="1924425"/>
            <a:ext cx="33795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*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49589" y="1706222"/>
            <a:ext cx="143901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LHC-type </a:t>
            </a:r>
            <a:r>
              <a:rPr lang="en-US" sz="1600" dirty="0" err="1" smtClean="0">
                <a:solidFill>
                  <a:srgbClr val="0000FF"/>
                </a:solidFill>
              </a:rPr>
              <a:t>Nb</a:t>
            </a:r>
            <a:r>
              <a:rPr lang="en-US" sz="1600" dirty="0" smtClean="0">
                <a:solidFill>
                  <a:srgbClr val="0000FF"/>
                </a:solidFill>
              </a:rPr>
              <a:t>-Ti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41096" y="1367668"/>
            <a:ext cx="242065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LHC with 5x faster ramping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501989" y="1536945"/>
            <a:ext cx="132580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LHC high field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6691" y="893596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SPS -&gt; FCC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6691" y="2257196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SPS -&gt; LHC -&gt; FCC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6691" y="3027796"/>
            <a:ext cx="1947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SPS -&gt; FCC booster -&gt; FCC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892143" y="3080595"/>
            <a:ext cx="121969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Superferric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941096" y="3150714"/>
            <a:ext cx="4667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 T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257111" y="1345214"/>
            <a:ext cx="183211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Higher fields lead to long ramp times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2592" y="5282514"/>
            <a:ext cx="3348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LHC would work as injector</a:t>
            </a:r>
          </a:p>
          <a:p>
            <a:endParaRPr lang="en-US" dirty="0" smtClean="0"/>
          </a:p>
          <a:p>
            <a:r>
              <a:rPr lang="en-US" dirty="0" smtClean="0"/>
              <a:t>Will study other options </a:t>
            </a:r>
            <a:r>
              <a:rPr lang="en-US" dirty="0" smtClean="0"/>
              <a:t>in more detail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4948394" y="5510428"/>
            <a:ext cx="3348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Study effects of lower energy in collider ring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as Injector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088696" y="4690820"/>
            <a:ext cx="292900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Many studies to come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5ns bunch spacing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Injection into LHC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…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Develop the other options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3990" y="905168"/>
            <a:ext cx="3512103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LHC is basically suited as injector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Some modifications required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Faster ramping of magnets is required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Need four fillings into FCC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 total roughly 1.5h ramping up and down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Realistic goal seems a factor 5 improvement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Better ramp shape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Upgrade of power converters</a:t>
            </a:r>
          </a:p>
          <a:p>
            <a:endParaRPr lang="en-US" dirty="0"/>
          </a:p>
        </p:txBody>
      </p:sp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093" y="739708"/>
            <a:ext cx="5417907" cy="34123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84031" y="1044742"/>
            <a:ext cx="65996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4TeV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726093" y="3121159"/>
            <a:ext cx="95410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0.46TeV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593818" y="4152030"/>
            <a:ext cx="187378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525980" y="739708"/>
            <a:ext cx="0" cy="31646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526258" y="739708"/>
            <a:ext cx="0" cy="31646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240235" y="3719716"/>
            <a:ext cx="62593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800s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0" y="5875760"/>
            <a:ext cx="1666475" cy="5847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B. </a:t>
            </a:r>
            <a:r>
              <a:rPr lang="en-US" sz="1600" dirty="0" smtClean="0"/>
              <a:t>Goddard, A. Milanese </a:t>
            </a:r>
            <a:r>
              <a:rPr lang="en-US" sz="1600" dirty="0"/>
              <a:t>e</a:t>
            </a:r>
            <a:r>
              <a:rPr lang="en-US" sz="1600" dirty="0" smtClean="0"/>
              <a:t>t </a:t>
            </a:r>
            <a:r>
              <a:rPr lang="en-US" sz="1600" dirty="0" smtClean="0"/>
              <a:t>al.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32693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Aperture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60" y="900061"/>
            <a:ext cx="4555231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Magnets have field errors</a:t>
            </a:r>
          </a:p>
          <a:p>
            <a:endParaRPr lang="en-US" dirty="0" smtClean="0"/>
          </a:p>
          <a:p>
            <a:r>
              <a:rPr lang="en-US" dirty="0" smtClean="0"/>
              <a:t>Random and systematic</a:t>
            </a:r>
          </a:p>
          <a:p>
            <a:endParaRPr lang="en-US" dirty="0"/>
          </a:p>
          <a:p>
            <a:r>
              <a:rPr lang="en-US" dirty="0"/>
              <a:t>N</a:t>
            </a:r>
            <a:r>
              <a:rPr lang="en-US" dirty="0" smtClean="0"/>
              <a:t>on-linear fields can lead to chaotic motion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particle loss over many turns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Need to also work at low field at injection</a:t>
            </a:r>
          </a:p>
          <a:p>
            <a:endParaRPr lang="en-US" dirty="0" smtClean="0"/>
          </a:p>
          <a:p>
            <a:r>
              <a:rPr lang="en-US" dirty="0" smtClean="0"/>
              <a:t>Critical limit for magnet design</a:t>
            </a:r>
          </a:p>
        </p:txBody>
      </p:sp>
      <p:grpSp>
        <p:nvGrpSpPr>
          <p:cNvPr id="8" name="Group 16"/>
          <p:cNvGrpSpPr>
            <a:grpSpLocks/>
          </p:cNvGrpSpPr>
          <p:nvPr/>
        </p:nvGrpSpPr>
        <p:grpSpPr bwMode="auto">
          <a:xfrm>
            <a:off x="5244461" y="1112381"/>
            <a:ext cx="3809983" cy="5173670"/>
            <a:chOff x="5148064" y="1495036"/>
            <a:chExt cx="3312368" cy="4670268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847" t="2991"/>
            <a:stretch>
              <a:fillRect/>
            </a:stretch>
          </p:blipFill>
          <p:spPr bwMode="auto">
            <a:xfrm>
              <a:off x="5652120" y="1495036"/>
              <a:ext cx="2808312" cy="4670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37" t="5119" r="89740"/>
            <a:stretch>
              <a:fillRect/>
            </a:stretch>
          </p:blipFill>
          <p:spPr bwMode="auto">
            <a:xfrm>
              <a:off x="5148064" y="1597482"/>
              <a:ext cx="504056" cy="456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TextBox 10"/>
          <p:cNvSpPr txBox="1"/>
          <p:nvPr/>
        </p:nvSpPr>
        <p:spPr>
          <a:xfrm>
            <a:off x="4674564" y="755477"/>
            <a:ext cx="442181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Example table: Need to consider many errors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r="54123"/>
          <a:stretch/>
        </p:blipFill>
        <p:spPr>
          <a:xfrm>
            <a:off x="1196850" y="3924942"/>
            <a:ext cx="2524332" cy="255107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73527" y="6154321"/>
            <a:ext cx="2880917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E. </a:t>
            </a:r>
            <a:r>
              <a:rPr lang="en-US" sz="1600" dirty="0" err="1" smtClean="0"/>
              <a:t>Todesco</a:t>
            </a:r>
            <a:r>
              <a:rPr lang="en-US" sz="1600" dirty="0" smtClean="0"/>
              <a:t>,</a:t>
            </a:r>
            <a:r>
              <a:rPr lang="en-US" sz="1600" dirty="0"/>
              <a:t> </a:t>
            </a:r>
            <a:r>
              <a:rPr lang="en-US" sz="1600" dirty="0" smtClean="0"/>
              <a:t>S. I. </a:t>
            </a:r>
            <a:r>
              <a:rPr lang="en-US" sz="1600" dirty="0"/>
              <a:t>Bermudez</a:t>
            </a:r>
            <a:r>
              <a:rPr lang="en-US" sz="1600" dirty="0" smtClean="0"/>
              <a:t> </a:t>
            </a:r>
            <a:r>
              <a:rPr lang="en-US" sz="1600" dirty="0" smtClean="0"/>
              <a:t>et al.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57484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Estimate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6" name="Picture 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698" y="888193"/>
            <a:ext cx="6592302" cy="4120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773116" y="5350005"/>
            <a:ext cx="2174356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B. </a:t>
            </a:r>
            <a:r>
              <a:rPr lang="en-US" dirty="0" err="1" smtClean="0"/>
              <a:t>Dalena</a:t>
            </a:r>
            <a:r>
              <a:rPr lang="en-US" dirty="0" smtClean="0"/>
              <a:t>, A. Chance,</a:t>
            </a:r>
          </a:p>
          <a:p>
            <a:r>
              <a:rPr lang="en-US" dirty="0" smtClean="0"/>
              <a:t>D. </a:t>
            </a:r>
            <a:r>
              <a:rPr lang="en-US" dirty="0" err="1" smtClean="0"/>
              <a:t>Boutin</a:t>
            </a:r>
            <a:r>
              <a:rPr lang="en-US" dirty="0" smtClean="0"/>
              <a:t>, J. </a:t>
            </a:r>
            <a:r>
              <a:rPr lang="en-US" dirty="0" err="1" smtClean="0"/>
              <a:t>Payet</a:t>
            </a:r>
            <a:r>
              <a:rPr lang="en-US" dirty="0" smtClean="0"/>
              <a:t>,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129691"/>
            <a:ext cx="27633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Collision energy</a:t>
            </a:r>
          </a:p>
          <a:p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Design to have B3 mainly at full energy</a:t>
            </a:r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Design to have B3 mainly at injection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7916" y="3637547"/>
            <a:ext cx="323369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Conclusion:</a:t>
            </a:r>
          </a:p>
          <a:p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Dynamic </a:t>
            </a:r>
            <a:r>
              <a:rPr lang="en-US" dirty="0"/>
              <a:t>aperture</a:t>
            </a:r>
            <a:r>
              <a:rPr lang="en-US" dirty="0" smtClean="0"/>
              <a:t> too small</a:t>
            </a:r>
          </a:p>
          <a:p>
            <a:pPr>
              <a:buFont typeface="Arial"/>
              <a:buChar char="•"/>
            </a:pPr>
            <a:r>
              <a:rPr lang="en-US" dirty="0" smtClean="0"/>
              <a:t> Would </a:t>
            </a:r>
            <a:r>
              <a:rPr lang="en-US" dirty="0"/>
              <a:t>need </a:t>
            </a:r>
            <a:r>
              <a:rPr lang="en-US" dirty="0" smtClean="0"/>
              <a:t>very strong correctors (10xLHC)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2) Dynamic aperture looks fine</a:t>
            </a:r>
          </a:p>
          <a:p>
            <a:pPr>
              <a:buFont typeface="Arial"/>
              <a:buChar char="•"/>
            </a:pPr>
            <a:r>
              <a:rPr lang="en-US" dirty="0" smtClean="0"/>
              <a:t> Need to work on dynamic aperture at injection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</a:t>
            </a:r>
            <a:r>
              <a:rPr lang="en-US" dirty="0" smtClean="0"/>
              <a:t>Experiments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7384" y="5698227"/>
            <a:ext cx="3634328" cy="646331"/>
          </a:xfrm>
          <a:prstGeom prst="rect">
            <a:avLst/>
          </a:prstGeom>
          <a:solidFill>
            <a:srgbClr val="D9D9D9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http://indico.cern.ch/event/469656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B. Goddard et al.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75" y="3666144"/>
            <a:ext cx="37967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Inject </a:t>
            </a:r>
            <a:r>
              <a:rPr lang="en-US" dirty="0" smtClean="0"/>
              <a:t>beam into LHC at </a:t>
            </a:r>
            <a:r>
              <a:rPr lang="en-US" dirty="0" smtClean="0"/>
              <a:t>225GeV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Or decelerate injected beam to 225GeV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Many changes are required and need to be undone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Best at the end of a run</a:t>
            </a:r>
          </a:p>
        </p:txBody>
      </p:sp>
      <p:pic>
        <p:nvPicPr>
          <p:cNvPr id="8" name="Picture 7" descr="pastedGraphi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437" y="739708"/>
            <a:ext cx="5300191" cy="34044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786413"/>
            <a:ext cx="36784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Field error depends on injection energy</a:t>
            </a:r>
          </a:p>
          <a:p>
            <a:endParaRPr lang="en-US" dirty="0"/>
          </a:p>
          <a:p>
            <a:r>
              <a:rPr lang="en-US" dirty="0" smtClean="0"/>
              <a:t>Uncertain about reproducibility and stability at low </a:t>
            </a:r>
            <a:r>
              <a:rPr lang="en-US" dirty="0" smtClean="0"/>
              <a:t>fields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Experiment is important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10484" y="905045"/>
            <a:ext cx="1986579" cy="369332"/>
          </a:xfrm>
          <a:prstGeom prst="rect">
            <a:avLst/>
          </a:prstGeom>
          <a:solidFill>
            <a:srgbClr val="D9D9D9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D. </a:t>
            </a:r>
            <a:r>
              <a:rPr lang="en-US" dirty="0" err="1" smtClean="0"/>
              <a:t>Tommasini</a:t>
            </a:r>
            <a:r>
              <a:rPr lang="en-US" dirty="0" smtClean="0"/>
              <a:t> et al.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68426" y="4309784"/>
            <a:ext cx="391837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mportant for FCC as well: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Faster ramping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Profit from LHC and HL-LHC MDs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Impedances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Beam-beam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Want to Contribute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8600" y="1295400"/>
            <a:ext cx="8712968" cy="3747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700" b="1" dirty="0" smtClean="0">
                <a:solidFill>
                  <a:srgbClr val="0000CC"/>
                </a:solidFill>
                <a:ea typeface="Calibri"/>
                <a:cs typeface="Times New Roman"/>
              </a:rPr>
              <a:t> </a:t>
            </a:r>
            <a:endParaRPr lang="en-GB" sz="700" b="1" dirty="0">
              <a:solidFill>
                <a:srgbClr val="0000CC"/>
              </a:solidFill>
              <a:ea typeface="Calibri"/>
              <a:cs typeface="Times New Roman"/>
            </a:endParaRPr>
          </a:p>
          <a:p>
            <a:pPr lvl="0"/>
            <a:r>
              <a:rPr lang="en-GB" sz="2000" b="1" dirty="0" smtClean="0">
                <a:solidFill>
                  <a:prstClr val="black"/>
                </a:solidFill>
                <a:ea typeface="Calibri"/>
                <a:cs typeface="Times New Roman"/>
              </a:rPr>
              <a:t>Work/meeting structures established based on INDICO, see:</a:t>
            </a:r>
          </a:p>
          <a:p>
            <a:pPr marL="342900" lvl="0" indent="-342900">
              <a:buFontTx/>
              <a:buChar char="-"/>
            </a:pPr>
            <a:r>
              <a:rPr lang="en-GB" sz="2000" b="1" dirty="0" smtClean="0"/>
              <a:t>FCC </a:t>
            </a:r>
            <a:r>
              <a:rPr lang="en-GB" sz="2000" b="1" dirty="0"/>
              <a:t>Study: 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</a:rPr>
              <a:t>	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  <a:hlinkClick r:id="rId2"/>
              </a:rPr>
              <a:t>https://indico.cern.ch/category/5153</a:t>
            </a:r>
            <a:r>
              <a:rPr lang="en-GB" sz="2000" b="1" dirty="0" smtClean="0">
                <a:solidFill>
                  <a:prstClr val="black"/>
                </a:solidFill>
                <a:ea typeface="Calibri"/>
                <a:cs typeface="Times New Roman"/>
                <a:hlinkClick r:id="rId2"/>
              </a:rPr>
              <a:t>/</a:t>
            </a:r>
            <a:endParaRPr lang="en-GB" sz="2000" b="1" dirty="0" smtClean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lvl="0" indent="-342900">
              <a:buFontTx/>
              <a:buChar char="-"/>
            </a:pPr>
            <a:endParaRPr lang="en-GB" sz="2000" b="1" dirty="0" smtClean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0"/>
            <a:r>
              <a:rPr lang="en-GB" sz="2000" b="1" dirty="0" smtClean="0">
                <a:solidFill>
                  <a:schemeClr val="accent6"/>
                </a:solidFill>
                <a:ea typeface="Calibri"/>
                <a:cs typeface="Times New Roman"/>
              </a:rPr>
              <a:t>In particular:</a:t>
            </a:r>
            <a:endParaRPr lang="en-GB" sz="2000" b="1" dirty="0">
              <a:solidFill>
                <a:schemeClr val="accent6"/>
              </a:solidFill>
              <a:ea typeface="Calibri"/>
              <a:cs typeface="Times New Roman"/>
            </a:endParaRPr>
          </a:p>
          <a:p>
            <a:pPr marL="342900" lvl="0" indent="-342900">
              <a:buFontTx/>
              <a:buChar char="-"/>
            </a:pPr>
            <a:endParaRPr lang="en-GB" sz="1050" b="1" dirty="0" smtClean="0"/>
          </a:p>
          <a:p>
            <a:pPr marL="342900" indent="-342900">
              <a:buFontTx/>
              <a:buChar char="-"/>
            </a:pPr>
            <a:r>
              <a:rPr lang="en-GB" sz="2000" b="1" dirty="0" smtClean="0"/>
              <a:t>FCC-</a:t>
            </a:r>
            <a:r>
              <a:rPr lang="en-GB" sz="2000" b="1" dirty="0" err="1" smtClean="0"/>
              <a:t>hh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Hadron</a:t>
            </a:r>
            <a:r>
              <a:rPr lang="en-GB" sz="2000" b="1" dirty="0" smtClean="0"/>
              <a:t> Collider VIDYO meetings </a:t>
            </a:r>
          </a:p>
          <a:p>
            <a:pPr marL="800100" lvl="1" indent="-342900">
              <a:buFontTx/>
              <a:buChar char="-"/>
            </a:pPr>
            <a:r>
              <a:rPr lang="en-GB" sz="2000" b="1" dirty="0" smtClean="0">
                <a:hlinkClick r:id="rId3"/>
              </a:rPr>
              <a:t>https://indico.cern.ch/category/5263/</a:t>
            </a:r>
            <a:endParaRPr lang="en-GB" sz="2000" b="1" dirty="0" smtClean="0"/>
          </a:p>
          <a:p>
            <a:pPr marL="800100" lvl="1" indent="-342900">
              <a:buFontTx/>
              <a:buChar char="-"/>
            </a:pPr>
            <a:r>
              <a:rPr lang="en-GB" sz="2000" b="1" dirty="0" smtClean="0">
                <a:solidFill>
                  <a:prstClr val="black"/>
                </a:solidFill>
                <a:ea typeface="Calibri"/>
                <a:cs typeface="Times New Roman"/>
              </a:rPr>
              <a:t>Contacts: </a:t>
            </a:r>
            <a:r>
              <a:rPr lang="en-GB" sz="2000" b="1" dirty="0" smtClean="0">
                <a:solidFill>
                  <a:prstClr val="black"/>
                </a:solidFill>
                <a:ea typeface="Calibri"/>
                <a:cs typeface="Times New Roman"/>
                <a:hlinkClick r:id="rId4"/>
              </a:rPr>
              <a:t>daniel.schulte@cern.ch</a:t>
            </a:r>
            <a:endParaRPr lang="en-GB" sz="2000" b="1" dirty="0" smtClean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800100" lvl="1" indent="-342900">
              <a:buFontTx/>
              <a:buChar char="-"/>
            </a:pPr>
            <a:endParaRPr lang="en-GB" sz="2000" b="1" dirty="0" smtClean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lvl="0" indent="-342900">
              <a:buFontTx/>
              <a:buChar char="-"/>
            </a:pPr>
            <a:r>
              <a:rPr lang="en-GB" sz="2000" b="1" dirty="0" smtClean="0"/>
              <a:t>FCC-</a:t>
            </a:r>
            <a:r>
              <a:rPr lang="en-GB" sz="2000" b="1" dirty="0" err="1" smtClean="0"/>
              <a:t>hadron</a:t>
            </a:r>
            <a:r>
              <a:rPr lang="en-GB" sz="2000" b="1" dirty="0" smtClean="0"/>
              <a:t> injector meetings</a:t>
            </a:r>
          </a:p>
          <a:p>
            <a:pPr marL="800100" lvl="1" indent="-342900">
              <a:buFontTx/>
              <a:buChar char="-"/>
            </a:pPr>
            <a:r>
              <a:rPr lang="en-GB" sz="2000" b="1" dirty="0" smtClean="0">
                <a:hlinkClick r:id="rId5"/>
              </a:rPr>
              <a:t>https://indico.cern.ch/category/5262/</a:t>
            </a:r>
            <a:endParaRPr lang="en-GB" sz="2000" b="1" dirty="0" smtClean="0"/>
          </a:p>
          <a:p>
            <a:pPr marL="800100" lvl="1" indent="-342900">
              <a:buFontTx/>
              <a:buChar char="-"/>
            </a:pPr>
            <a:r>
              <a:rPr lang="en-GB" sz="2000" b="1" dirty="0" smtClean="0">
                <a:solidFill>
                  <a:prstClr val="black"/>
                </a:solidFill>
                <a:ea typeface="Calibri"/>
                <a:cs typeface="Times New Roman"/>
              </a:rPr>
              <a:t>Contacts: </a:t>
            </a:r>
            <a:r>
              <a:rPr lang="en-GB" sz="2000" b="1" dirty="0" smtClean="0">
                <a:solidFill>
                  <a:prstClr val="black"/>
                </a:solidFill>
                <a:ea typeface="Calibri"/>
                <a:cs typeface="Times New Roman"/>
                <a:hlinkClick r:id="rId6"/>
              </a:rPr>
              <a:t>brennan.goddard@cern.ch</a:t>
            </a:r>
            <a:endParaRPr lang="en-GB" sz="2000" b="1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11448" y="6492875"/>
            <a:ext cx="3155474" cy="365125"/>
          </a:xfrm>
        </p:spPr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03200" y="1011494"/>
            <a:ext cx="8661400" cy="511467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developed as option for future flagship project at CERN</a:t>
            </a:r>
          </a:p>
          <a:p>
            <a:pPr lvl="1"/>
            <a:r>
              <a:rPr lang="en-US" dirty="0" smtClean="0"/>
              <a:t>Goal </a:t>
            </a:r>
            <a:r>
              <a:rPr lang="en-US" dirty="0" smtClean="0"/>
              <a:t>is to have CDR ready for European strategy update (2018)</a:t>
            </a:r>
          </a:p>
          <a:p>
            <a:pPr lvl="1"/>
            <a:r>
              <a:rPr lang="en-GB" b="1" dirty="0">
                <a:solidFill>
                  <a:prstClr val="black"/>
                </a:solidFill>
                <a:ea typeface="Calibri"/>
                <a:cs typeface="Times New Roman"/>
                <a:hlinkClick r:id="rId2"/>
              </a:rPr>
              <a:t>https://indico.cern.ch/category/5153</a:t>
            </a:r>
            <a:r>
              <a:rPr lang="en-GB" b="1" dirty="0" smtClean="0">
                <a:solidFill>
                  <a:prstClr val="black"/>
                </a:solidFill>
                <a:ea typeface="Calibri"/>
                <a:cs typeface="Times New Roman"/>
                <a:hlinkClick r:id="rId2"/>
              </a:rPr>
              <a:t>/</a:t>
            </a:r>
            <a:endParaRPr lang="en-GB" b="1" dirty="0" smtClean="0">
              <a:solidFill>
                <a:prstClr val="black"/>
              </a:solidFill>
              <a:ea typeface="Calibri"/>
              <a:cs typeface="Times New Roman"/>
            </a:endParaRPr>
          </a:p>
          <a:p>
            <a:pPr lvl="1"/>
            <a:r>
              <a:rPr lang="en-GB" dirty="0" smtClean="0">
                <a:solidFill>
                  <a:prstClr val="black"/>
                </a:solidFill>
                <a:ea typeface="Calibri"/>
                <a:cs typeface="Times New Roman"/>
              </a:rPr>
              <a:t>Workshop in Rome April 11-15, 2016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Work is progressing</a:t>
            </a:r>
          </a:p>
          <a:p>
            <a:endParaRPr lang="en-US" dirty="0" smtClean="0"/>
          </a:p>
          <a:p>
            <a:r>
              <a:rPr lang="en-US" dirty="0" smtClean="0"/>
              <a:t>More work to be done</a:t>
            </a:r>
          </a:p>
          <a:p>
            <a:pPr lvl="1"/>
            <a:r>
              <a:rPr lang="en-US" dirty="0" smtClean="0"/>
              <a:t>Exciting technological challenges</a:t>
            </a:r>
          </a:p>
          <a:p>
            <a:pPr lvl="1"/>
            <a:r>
              <a:rPr lang="en-US" dirty="0" smtClean="0"/>
              <a:t>Exciting beam physics</a:t>
            </a:r>
          </a:p>
          <a:p>
            <a:pPr lvl="1"/>
            <a:r>
              <a:rPr lang="en-US" dirty="0" smtClean="0"/>
              <a:t>Exciting physics</a:t>
            </a:r>
          </a:p>
          <a:p>
            <a:pPr lvl="1"/>
            <a:endParaRPr lang="en-US" dirty="0"/>
          </a:p>
          <a:p>
            <a:r>
              <a:rPr lang="en-US" dirty="0" smtClean="0"/>
              <a:t>Your contributions are most welcome</a:t>
            </a:r>
          </a:p>
        </p:txBody>
      </p:sp>
    </p:spTree>
    <p:extLst>
      <p:ext uri="{BB962C8B-B14F-4D97-AF65-F5344CB8AC3E}">
        <p14:creationId xmlns:p14="http://schemas.microsoft.com/office/powerpoint/2010/main" val="3072101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Arc Cell Layout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2400" y="1001718"/>
            <a:ext cx="3276600" cy="538609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1600" kern="0" dirty="0" smtClean="0">
                <a:latin typeface="Arial"/>
                <a:cs typeface="Calibri" pitchFamily="34" charset="0"/>
              </a:rPr>
              <a:t>Longer cell</a:t>
            </a:r>
          </a:p>
          <a:p>
            <a:pPr>
              <a:spcBef>
                <a:spcPts val="1200"/>
              </a:spcBef>
              <a:buFont typeface="Symbol" pitchFamily="-105" charset="2"/>
              <a:buChar char=""/>
              <a:defRPr/>
            </a:pPr>
            <a:r>
              <a:rPr lang="en-US" sz="1600" kern="0" dirty="0" smtClean="0">
                <a:latin typeface="Arial"/>
                <a:cs typeface="Calibri" pitchFamily="34" charset="0"/>
              </a:rPr>
              <a:t> </a:t>
            </a:r>
            <a:r>
              <a:rPr lang="en-US" sz="1600" kern="0" dirty="0" smtClean="0">
                <a:latin typeface="Arial"/>
                <a:cs typeface="Calibri" pitchFamily="34" charset="0"/>
              </a:rPr>
              <a:t>fewer</a:t>
            </a:r>
            <a:r>
              <a:rPr lang="en-US" sz="1600" kern="0" dirty="0" smtClean="0">
                <a:latin typeface="Arial"/>
                <a:cs typeface="Calibri" pitchFamily="34" charset="0"/>
              </a:rPr>
              <a:t> and shorter </a:t>
            </a:r>
            <a:r>
              <a:rPr lang="en-US" sz="1600" kern="0" dirty="0" err="1" smtClean="0">
                <a:latin typeface="Arial"/>
                <a:cs typeface="Calibri" pitchFamily="34" charset="0"/>
              </a:rPr>
              <a:t>quadrupoles</a:t>
            </a:r>
            <a:endParaRPr lang="en-US" sz="1600" kern="0" dirty="0">
              <a:latin typeface="Arial"/>
              <a:cs typeface="Calibri" pitchFamily="34" charset="0"/>
            </a:endParaRPr>
          </a:p>
          <a:p>
            <a:pPr>
              <a:spcBef>
                <a:spcPts val="1200"/>
              </a:spcBef>
              <a:buFont typeface="Symbol" pitchFamily="-105" charset="2"/>
              <a:buChar char=""/>
              <a:defRPr/>
            </a:pPr>
            <a:r>
              <a:rPr lang="en-US" sz="1600" kern="0" dirty="0" smtClean="0">
                <a:latin typeface="Arial"/>
                <a:cs typeface="Calibri" pitchFamily="34" charset="0"/>
              </a:rPr>
              <a:t>better </a:t>
            </a:r>
            <a:r>
              <a:rPr lang="en-US" sz="1600" kern="0" dirty="0" smtClean="0">
                <a:latin typeface="Arial"/>
                <a:cs typeface="Calibri" pitchFamily="34" charset="0"/>
              </a:rPr>
              <a:t>dipole filling factor</a:t>
            </a:r>
          </a:p>
          <a:p>
            <a:pPr>
              <a:spcBef>
                <a:spcPts val="1200"/>
              </a:spcBef>
              <a:defRPr/>
            </a:pPr>
            <a:r>
              <a:rPr lang="en-US" sz="1600" kern="0" dirty="0" smtClean="0">
                <a:latin typeface="Arial"/>
                <a:cs typeface="Calibri" pitchFamily="34" charset="0"/>
              </a:rPr>
              <a:t>Shorter cells</a:t>
            </a:r>
          </a:p>
          <a:p>
            <a:pPr>
              <a:spcBef>
                <a:spcPts val="1200"/>
              </a:spcBef>
              <a:buFont typeface="Symbol" pitchFamily="-105" charset="2"/>
              <a:buChar char=""/>
              <a:defRPr/>
            </a:pPr>
            <a:r>
              <a:rPr lang="en-US" sz="1600" kern="0" dirty="0" smtClean="0">
                <a:latin typeface="Arial"/>
                <a:cs typeface="Calibri" pitchFamily="34" charset="0"/>
              </a:rPr>
              <a:t> more stable </a:t>
            </a:r>
            <a:r>
              <a:rPr lang="en-US" sz="1600" kern="0" dirty="0" smtClean="0">
                <a:latin typeface="Arial"/>
                <a:cs typeface="Calibri" pitchFamily="34" charset="0"/>
              </a:rPr>
              <a:t>beam</a:t>
            </a:r>
          </a:p>
          <a:p>
            <a:pPr>
              <a:spcBef>
                <a:spcPts val="1200"/>
              </a:spcBef>
              <a:buFont typeface="Symbol" pitchFamily="-105" charset="2"/>
              <a:buChar char=""/>
              <a:defRPr/>
            </a:pPr>
            <a:r>
              <a:rPr lang="en-US" sz="1600" kern="0" dirty="0">
                <a:latin typeface="Arial"/>
                <a:cs typeface="Calibri" pitchFamily="34" charset="0"/>
              </a:rPr>
              <a:t> </a:t>
            </a:r>
            <a:r>
              <a:rPr lang="en-US" sz="1600" kern="0" dirty="0" smtClean="0">
                <a:latin typeface="Arial"/>
                <a:cs typeface="Calibri" pitchFamily="34" charset="0"/>
              </a:rPr>
              <a:t>smaller beam</a:t>
            </a:r>
            <a:endParaRPr lang="en-US" sz="1600" kern="0" dirty="0" smtClean="0">
              <a:latin typeface="Arial"/>
              <a:cs typeface="Calibri" pitchFamily="34" charset="0"/>
            </a:endParaRPr>
          </a:p>
          <a:p>
            <a:pPr>
              <a:spcBef>
                <a:spcPts val="1200"/>
              </a:spcBef>
              <a:defRPr/>
            </a:pPr>
            <a:endParaRPr lang="en-US" sz="1600" kern="0" dirty="0" smtClean="0">
              <a:latin typeface="Arial"/>
              <a:cs typeface="Calibri" pitchFamily="34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sz="1600" kern="0" dirty="0" smtClean="0">
                <a:latin typeface="Arial"/>
                <a:cs typeface="Calibri" pitchFamily="34" charset="0"/>
              </a:rPr>
              <a:t>12 dipoles with L=14.3m</a:t>
            </a:r>
          </a:p>
          <a:p>
            <a:pPr>
              <a:spcBef>
                <a:spcPts val="1200"/>
              </a:spcBef>
              <a:defRPr/>
            </a:pPr>
            <a:r>
              <a:rPr lang="en-US" sz="1600" kern="0" dirty="0" err="1" smtClean="0">
                <a:latin typeface="Arial"/>
                <a:cs typeface="Calibri" pitchFamily="34" charset="0"/>
              </a:rPr>
              <a:t>L</a:t>
            </a:r>
            <a:r>
              <a:rPr lang="en-US" sz="1600" kern="0" baseline="-25000" dirty="0" err="1" smtClean="0">
                <a:latin typeface="Arial"/>
                <a:cs typeface="Calibri" pitchFamily="34" charset="0"/>
              </a:rPr>
              <a:t>cell</a:t>
            </a:r>
            <a:r>
              <a:rPr lang="en-US" sz="1600" kern="0" dirty="0" smtClean="0">
                <a:latin typeface="Arial"/>
                <a:cs typeface="Calibri" pitchFamily="34" charset="0"/>
              </a:rPr>
              <a:t>=214.755m</a:t>
            </a:r>
          </a:p>
          <a:p>
            <a:pPr>
              <a:spcBef>
                <a:spcPts val="1200"/>
              </a:spcBef>
              <a:buFont typeface="Arial"/>
              <a:buChar char="•"/>
              <a:defRPr/>
            </a:pPr>
            <a:r>
              <a:rPr lang="en-US" sz="1600" kern="0" dirty="0" smtClean="0">
                <a:latin typeface="Arial"/>
                <a:cs typeface="Calibri" pitchFamily="34" charset="0"/>
              </a:rPr>
              <a:t> to be reviewed with update magnet design</a:t>
            </a:r>
          </a:p>
          <a:p>
            <a:pPr>
              <a:spcBef>
                <a:spcPts val="1200"/>
              </a:spcBef>
              <a:buFont typeface="Arial"/>
              <a:buChar char="•"/>
              <a:defRPr/>
            </a:pPr>
            <a:endParaRPr lang="en-US" sz="1600" kern="0" dirty="0" smtClean="0">
              <a:latin typeface="Arial"/>
              <a:cs typeface="Calibri" pitchFamily="34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sz="1600" kern="0" dirty="0">
                <a:latin typeface="Arial"/>
                <a:cs typeface="Calibri" pitchFamily="34" charset="0"/>
              </a:rPr>
              <a:t>F</a:t>
            </a:r>
            <a:r>
              <a:rPr lang="en-US" sz="1600" kern="0" dirty="0" smtClean="0">
                <a:latin typeface="Arial"/>
                <a:cs typeface="Calibri" pitchFamily="34" charset="0"/>
              </a:rPr>
              <a:t>ill factor about 80%</a:t>
            </a:r>
          </a:p>
          <a:p>
            <a:pPr>
              <a:spcBef>
                <a:spcPts val="1200"/>
              </a:spcBef>
              <a:defRPr/>
            </a:pPr>
            <a:r>
              <a:rPr lang="en-US" sz="1600" kern="0" dirty="0" smtClean="0">
                <a:latin typeface="Arial"/>
                <a:cs typeface="Calibri" pitchFamily="34" charset="0"/>
              </a:rPr>
              <a:t>Field (100km ring): (16-ε)T </a:t>
            </a:r>
          </a:p>
        </p:txBody>
      </p:sp>
      <p:pic>
        <p:nvPicPr>
          <p:cNvPr id="8" name="Picture 7" descr="fcc_ring_v8_roundracetrack_fullbend_100.12_14.3_001_001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786820"/>
            <a:ext cx="8229600" cy="58154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73813" y="739708"/>
            <a:ext cx="2770187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B. </a:t>
            </a:r>
            <a:r>
              <a:rPr lang="en-US" sz="1600" dirty="0" err="1" smtClean="0"/>
              <a:t>Dalena</a:t>
            </a:r>
            <a:r>
              <a:rPr lang="en-US" sz="1600" dirty="0" smtClean="0"/>
              <a:t>, A. Chance, J. </a:t>
            </a:r>
            <a:r>
              <a:rPr lang="en-US" sz="1600" dirty="0" err="1" smtClean="0"/>
              <a:t>Payet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90302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Many thanks to FCC </a:t>
            </a:r>
            <a:r>
              <a:rPr lang="en-GB" dirty="0" smtClean="0"/>
              <a:t>Collaboration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59047" y="6492875"/>
            <a:ext cx="3188747" cy="365125"/>
          </a:xfrm>
        </p:spPr>
        <p:txBody>
          <a:bodyPr/>
          <a:lstStyle/>
          <a:p>
            <a:r>
              <a:rPr lang="en-US" dirty="0" smtClean="0"/>
              <a:t>Future Hadron Colliders, Aspen, January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50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57636" y="1623709"/>
            <a:ext cx="17259272" cy="4316342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>
            <a:off x="8435" y="1494442"/>
            <a:ext cx="9144000" cy="4572000"/>
          </a:xfrm>
          <a:custGeom>
            <a:avLst/>
            <a:gdLst>
              <a:gd name="connsiteX0" fmla="*/ 6400161 w 9144000"/>
              <a:gd name="connsiteY0" fmla="*/ 128987 h 4572000"/>
              <a:gd name="connsiteX1" fmla="*/ 4240161 w 9144000"/>
              <a:gd name="connsiteY1" fmla="*/ 2302508 h 4572000"/>
              <a:gd name="connsiteX2" fmla="*/ 6400161 w 9144000"/>
              <a:gd name="connsiteY2" fmla="*/ 4476029 h 4572000"/>
              <a:gd name="connsiteX3" fmla="*/ 8560161 w 9144000"/>
              <a:gd name="connsiteY3" fmla="*/ 2302508 h 4572000"/>
              <a:gd name="connsiteX4" fmla="*/ 6400161 w 9144000"/>
              <a:gd name="connsiteY4" fmla="*/ 128987 h 4572000"/>
              <a:gd name="connsiteX5" fmla="*/ 0 w 9144000"/>
              <a:gd name="connsiteY5" fmla="*/ 0 h 4572000"/>
              <a:gd name="connsiteX6" fmla="*/ 9144000 w 9144000"/>
              <a:gd name="connsiteY6" fmla="*/ 0 h 4572000"/>
              <a:gd name="connsiteX7" fmla="*/ 9144000 w 9144000"/>
              <a:gd name="connsiteY7" fmla="*/ 4572000 h 4572000"/>
              <a:gd name="connsiteX8" fmla="*/ 0 w 9144000"/>
              <a:gd name="connsiteY8" fmla="*/ 45720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4572000">
                <a:moveTo>
                  <a:pt x="6400161" y="128987"/>
                </a:moveTo>
                <a:cubicBezTo>
                  <a:pt x="5207226" y="128987"/>
                  <a:pt x="4240161" y="1102105"/>
                  <a:pt x="4240161" y="2302508"/>
                </a:cubicBezTo>
                <a:cubicBezTo>
                  <a:pt x="4240161" y="3502911"/>
                  <a:pt x="5207226" y="4476029"/>
                  <a:pt x="6400161" y="4476029"/>
                </a:cubicBezTo>
                <a:cubicBezTo>
                  <a:pt x="7593096" y="4476029"/>
                  <a:pt x="8560161" y="3502911"/>
                  <a:pt x="8560161" y="2302508"/>
                </a:cubicBezTo>
                <a:cubicBezTo>
                  <a:pt x="8560161" y="1102105"/>
                  <a:pt x="7593096" y="128987"/>
                  <a:pt x="6400161" y="128987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4572000"/>
                </a:lnTo>
                <a:lnTo>
                  <a:pt x="0" y="4572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2082679"/>
            <a:ext cx="540000" cy="5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2082679"/>
            <a:ext cx="540000" cy="5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933" y="2082679"/>
            <a:ext cx="540000" cy="5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425" y="2082679"/>
            <a:ext cx="540000" cy="5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557" y="2082679"/>
            <a:ext cx="540000" cy="54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2612883"/>
            <a:ext cx="540000" cy="54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2612883"/>
            <a:ext cx="540000" cy="5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2612883"/>
            <a:ext cx="540000" cy="54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923" y="2612883"/>
            <a:ext cx="540000" cy="54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272" y="2612883"/>
            <a:ext cx="540000" cy="54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557" y="2612883"/>
            <a:ext cx="540000" cy="54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3159000"/>
            <a:ext cx="540000" cy="54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3159000"/>
            <a:ext cx="540000" cy="54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3159000"/>
            <a:ext cx="540000" cy="54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46" y="3159000"/>
            <a:ext cx="540000" cy="54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648" y="3159000"/>
            <a:ext cx="540000" cy="540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557" y="3159000"/>
            <a:ext cx="540000" cy="540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3697483"/>
            <a:ext cx="540000" cy="540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3697483"/>
            <a:ext cx="540000" cy="540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3697483"/>
            <a:ext cx="540000" cy="540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331" y="4272975"/>
            <a:ext cx="540000" cy="540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2082679"/>
            <a:ext cx="540000" cy="540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269" y="3697483"/>
            <a:ext cx="541351" cy="54135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47" y="3697483"/>
            <a:ext cx="540000" cy="540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557" y="3697483"/>
            <a:ext cx="540000" cy="540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59" y="4248240"/>
            <a:ext cx="540000" cy="540000"/>
          </a:xfrm>
          <a:prstGeom prst="rect">
            <a:avLst/>
          </a:prstGeom>
        </p:spPr>
      </p:pic>
      <p:sp>
        <p:nvSpPr>
          <p:cNvPr id="35" name="Oval 34"/>
          <p:cNvSpPr/>
          <p:nvPr/>
        </p:nvSpPr>
        <p:spPr>
          <a:xfrm>
            <a:off x="4249546" y="1615881"/>
            <a:ext cx="4320000" cy="4347042"/>
          </a:xfrm>
          <a:prstGeom prst="ellipse">
            <a:avLst/>
          </a:prstGeom>
          <a:gradFill flip="none" rotWithShape="1">
            <a:gsLst>
              <a:gs pos="7000">
                <a:srgbClr val="000000">
                  <a:alpha val="0"/>
                </a:srgbClr>
              </a:gs>
              <a:gs pos="55000">
                <a:srgbClr val="000000">
                  <a:alpha val="27000"/>
                </a:srgbClr>
              </a:gs>
              <a:gs pos="83000">
                <a:srgbClr val="00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smtClean="0">
              <a:solidFill>
                <a:schemeClr val="bg1"/>
              </a:solidFill>
              <a:effectLst>
                <a:outerShdw blurRad="25400" dist="25400" dir="2700000" algn="tl" rotWithShape="0">
                  <a:schemeClr val="tx2">
                    <a:lumMod val="75000"/>
                    <a:alpha val="45000"/>
                  </a:schemeClr>
                </a:outerShdw>
              </a:effectLst>
              <a:latin typeface="Arial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01" y="4257584"/>
            <a:ext cx="540000" cy="54000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-3677" y="5870903"/>
            <a:ext cx="1694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Status: November, 2015</a:t>
            </a:r>
            <a:endParaRPr lang="en-US" sz="1200" dirty="0"/>
          </a:p>
        </p:txBody>
      </p:sp>
      <p:sp>
        <p:nvSpPr>
          <p:cNvPr id="38" name="Content Placeholder 6"/>
          <p:cNvSpPr>
            <a:spLocks noGrp="1"/>
          </p:cNvSpPr>
          <p:nvPr>
            <p:ph idx="1"/>
          </p:nvPr>
        </p:nvSpPr>
        <p:spPr>
          <a:xfrm>
            <a:off x="457200" y="1009816"/>
            <a:ext cx="8226854" cy="997659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70 institutes</a:t>
            </a:r>
          </a:p>
          <a:p>
            <a:r>
              <a:rPr lang="en-GB" dirty="0" smtClean="0"/>
              <a:t>26 countries + EC</a:t>
            </a:r>
          </a:p>
        </p:txBody>
      </p:sp>
    </p:spTree>
    <p:extLst>
      <p:ext uri="{BB962C8B-B14F-4D97-AF65-F5344CB8AC3E}">
        <p14:creationId xmlns:p14="http://schemas.microsoft.com/office/powerpoint/2010/main" val="1980541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</a:t>
            </a:r>
            <a:r>
              <a:rPr lang="en-US" dirty="0" err="1" smtClean="0"/>
              <a:t>EuroCirCol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85557" y="6492875"/>
            <a:ext cx="3148786" cy="365125"/>
          </a:xfrm>
        </p:spPr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51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706087" y="2831400"/>
            <a:ext cx="4054077" cy="3506195"/>
            <a:chOff x="1671145" y="-12700"/>
            <a:chExt cx="7597999" cy="6852700"/>
          </a:xfrm>
        </p:grpSpPr>
        <p:sp>
          <p:nvSpPr>
            <p:cNvPr id="7" name="Rectangle 6"/>
            <p:cNvSpPr/>
            <p:nvPr/>
          </p:nvSpPr>
          <p:spPr>
            <a:xfrm>
              <a:off x="1671145" y="1"/>
              <a:ext cx="7536357" cy="6839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1673502" y="762"/>
              <a:ext cx="2301766" cy="2419527"/>
              <a:chOff x="4574341" y="2333348"/>
              <a:chExt cx="2301766" cy="2419527"/>
            </a:xfrm>
          </p:grpSpPr>
          <p:sp>
            <p:nvSpPr>
              <p:cNvPr id="127" name="Rectangle 126"/>
              <p:cNvSpPr/>
              <p:nvPr/>
            </p:nvSpPr>
            <p:spPr>
              <a:xfrm>
                <a:off x="4574341" y="2333348"/>
                <a:ext cx="2301766" cy="241952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grpSp>
            <p:nvGrpSpPr>
              <p:cNvPr id="9" name="Groupe 1114"/>
              <p:cNvGrpSpPr>
                <a:grpSpLocks noChangeAspect="1"/>
              </p:cNvGrpSpPr>
              <p:nvPr/>
            </p:nvGrpSpPr>
            <p:grpSpPr>
              <a:xfrm>
                <a:off x="4620486" y="2374252"/>
                <a:ext cx="2176000" cy="2331011"/>
                <a:chOff x="2209800" y="1125538"/>
                <a:chExt cx="4724400" cy="5060950"/>
              </a:xfrm>
              <a:solidFill>
                <a:srgbClr val="D6DCE5"/>
              </a:solidFill>
            </p:grpSpPr>
            <p:sp>
              <p:nvSpPr>
                <p:cNvPr id="131" name="Freeform 130"/>
                <p:cNvSpPr>
                  <a:spLocks noEditPoints="1"/>
                </p:cNvSpPr>
                <p:nvPr/>
              </p:nvSpPr>
              <p:spPr bwMode="auto">
                <a:xfrm>
                  <a:off x="5337175" y="4808538"/>
                  <a:ext cx="92075" cy="53975"/>
                </a:xfrm>
                <a:custGeom>
                  <a:avLst/>
                  <a:gdLst>
                    <a:gd name="T0" fmla="*/ 24 w 58"/>
                    <a:gd name="T1" fmla="*/ 28 h 34"/>
                    <a:gd name="T2" fmla="*/ 8 w 58"/>
                    <a:gd name="T3" fmla="*/ 32 h 34"/>
                    <a:gd name="T4" fmla="*/ 0 w 58"/>
                    <a:gd name="T5" fmla="*/ 20 h 34"/>
                    <a:gd name="T6" fmla="*/ 0 w 58"/>
                    <a:gd name="T7" fmla="*/ 20 h 34"/>
                    <a:gd name="T8" fmla="*/ 4 w 58"/>
                    <a:gd name="T9" fmla="*/ 12 h 34"/>
                    <a:gd name="T10" fmla="*/ 12 w 58"/>
                    <a:gd name="T11" fmla="*/ 8 h 34"/>
                    <a:gd name="T12" fmla="*/ 12 w 58"/>
                    <a:gd name="T13" fmla="*/ 8 h 34"/>
                    <a:gd name="T14" fmla="*/ 24 w 58"/>
                    <a:gd name="T15" fmla="*/ 12 h 34"/>
                    <a:gd name="T16" fmla="*/ 34 w 58"/>
                    <a:gd name="T17" fmla="*/ 8 h 34"/>
                    <a:gd name="T18" fmla="*/ 34 w 58"/>
                    <a:gd name="T19" fmla="*/ 8 h 34"/>
                    <a:gd name="T20" fmla="*/ 42 w 58"/>
                    <a:gd name="T21" fmla="*/ 8 h 34"/>
                    <a:gd name="T22" fmla="*/ 44 w 58"/>
                    <a:gd name="T23" fmla="*/ 8 h 34"/>
                    <a:gd name="T24" fmla="*/ 46 w 58"/>
                    <a:gd name="T25" fmla="*/ 2 h 34"/>
                    <a:gd name="T26" fmla="*/ 50 w 58"/>
                    <a:gd name="T27" fmla="*/ 0 h 34"/>
                    <a:gd name="T28" fmla="*/ 54 w 58"/>
                    <a:gd name="T29" fmla="*/ 2 h 34"/>
                    <a:gd name="T30" fmla="*/ 54 w 58"/>
                    <a:gd name="T31" fmla="*/ 8 h 34"/>
                    <a:gd name="T32" fmla="*/ 58 w 58"/>
                    <a:gd name="T33" fmla="*/ 12 h 34"/>
                    <a:gd name="T34" fmla="*/ 54 w 58"/>
                    <a:gd name="T35" fmla="*/ 16 h 34"/>
                    <a:gd name="T36" fmla="*/ 56 w 58"/>
                    <a:gd name="T37" fmla="*/ 24 h 34"/>
                    <a:gd name="T38" fmla="*/ 56 w 58"/>
                    <a:gd name="T39" fmla="*/ 30 h 34"/>
                    <a:gd name="T40" fmla="*/ 56 w 58"/>
                    <a:gd name="T41" fmla="*/ 32 h 34"/>
                    <a:gd name="T42" fmla="*/ 46 w 58"/>
                    <a:gd name="T43" fmla="*/ 32 h 34"/>
                    <a:gd name="T44" fmla="*/ 44 w 58"/>
                    <a:gd name="T45" fmla="*/ 28 h 34"/>
                    <a:gd name="T46" fmla="*/ 30 w 58"/>
                    <a:gd name="T47" fmla="*/ 32 h 34"/>
                    <a:gd name="T48" fmla="*/ 26 w 58"/>
                    <a:gd name="T49" fmla="*/ 30 h 34"/>
                    <a:gd name="T50" fmla="*/ 34 w 58"/>
                    <a:gd name="T51" fmla="*/ 32 h 34"/>
                    <a:gd name="T52" fmla="*/ 46 w 58"/>
                    <a:gd name="T53" fmla="*/ 26 h 34"/>
                    <a:gd name="T54" fmla="*/ 48 w 58"/>
                    <a:gd name="T55" fmla="*/ 30 h 34"/>
                    <a:gd name="T56" fmla="*/ 54 w 58"/>
                    <a:gd name="T57" fmla="*/ 32 h 34"/>
                    <a:gd name="T58" fmla="*/ 56 w 58"/>
                    <a:gd name="T59" fmla="*/ 30 h 34"/>
                    <a:gd name="T60" fmla="*/ 54 w 58"/>
                    <a:gd name="T61" fmla="*/ 26 h 34"/>
                    <a:gd name="T62" fmla="*/ 54 w 58"/>
                    <a:gd name="T63" fmla="*/ 24 h 34"/>
                    <a:gd name="T64" fmla="*/ 54 w 58"/>
                    <a:gd name="T65" fmla="*/ 16 h 34"/>
                    <a:gd name="T66" fmla="*/ 58 w 58"/>
                    <a:gd name="T67" fmla="*/ 12 h 34"/>
                    <a:gd name="T68" fmla="*/ 56 w 58"/>
                    <a:gd name="T69" fmla="*/ 10 h 34"/>
                    <a:gd name="T70" fmla="*/ 54 w 58"/>
                    <a:gd name="T71" fmla="*/ 4 h 34"/>
                    <a:gd name="T72" fmla="*/ 52 w 58"/>
                    <a:gd name="T73" fmla="*/ 2 h 34"/>
                    <a:gd name="T74" fmla="*/ 46 w 58"/>
                    <a:gd name="T75" fmla="*/ 2 h 34"/>
                    <a:gd name="T76" fmla="*/ 46 w 58"/>
                    <a:gd name="T77" fmla="*/ 8 h 34"/>
                    <a:gd name="T78" fmla="*/ 44 w 58"/>
                    <a:gd name="T79" fmla="*/ 8 h 34"/>
                    <a:gd name="T80" fmla="*/ 42 w 58"/>
                    <a:gd name="T81" fmla="*/ 10 h 34"/>
                    <a:gd name="T82" fmla="*/ 34 w 58"/>
                    <a:gd name="T83" fmla="*/ 8 h 34"/>
                    <a:gd name="T84" fmla="*/ 34 w 58"/>
                    <a:gd name="T85" fmla="*/ 8 h 34"/>
                    <a:gd name="T86" fmla="*/ 26 w 58"/>
                    <a:gd name="T87" fmla="*/ 12 h 34"/>
                    <a:gd name="T88" fmla="*/ 24 w 58"/>
                    <a:gd name="T89" fmla="*/ 14 h 34"/>
                    <a:gd name="T90" fmla="*/ 12 w 58"/>
                    <a:gd name="T91" fmla="*/ 8 h 34"/>
                    <a:gd name="T92" fmla="*/ 12 w 58"/>
                    <a:gd name="T93" fmla="*/ 8 h 34"/>
                    <a:gd name="T94" fmla="*/ 0 w 58"/>
                    <a:gd name="T95" fmla="*/ 16 h 34"/>
                    <a:gd name="T96" fmla="*/ 0 w 58"/>
                    <a:gd name="T97" fmla="*/ 20 h 34"/>
                    <a:gd name="T98" fmla="*/ 8 w 58"/>
                    <a:gd name="T99" fmla="*/ 32 h 34"/>
                    <a:gd name="T100" fmla="*/ 24 w 58"/>
                    <a:gd name="T101" fmla="*/ 28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8" h="34">
                      <a:moveTo>
                        <a:pt x="24" y="30"/>
                      </a:moveTo>
                      <a:lnTo>
                        <a:pt x="24" y="30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18" y="32"/>
                      </a:lnTo>
                      <a:lnTo>
                        <a:pt x="12" y="34"/>
                      </a:lnTo>
                      <a:lnTo>
                        <a:pt x="12" y="34"/>
                      </a:lnTo>
                      <a:lnTo>
                        <a:pt x="12" y="34"/>
                      </a:lnTo>
                      <a:lnTo>
                        <a:pt x="8" y="32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0" y="26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16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8" y="8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30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4"/>
                      </a:lnTo>
                      <a:lnTo>
                        <a:pt x="44" y="4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4" y="4"/>
                      </a:lnTo>
                      <a:lnTo>
                        <a:pt x="54" y="4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4" y="16"/>
                      </a:lnTo>
                      <a:lnTo>
                        <a:pt x="54" y="16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6" y="24"/>
                      </a:lnTo>
                      <a:lnTo>
                        <a:pt x="56" y="24"/>
                      </a:lnTo>
                      <a:lnTo>
                        <a:pt x="56" y="24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32"/>
                      </a:lnTo>
                      <a:lnTo>
                        <a:pt x="56" y="32"/>
                      </a:lnTo>
                      <a:lnTo>
                        <a:pt x="56" y="32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46" y="32"/>
                      </a:lnTo>
                      <a:lnTo>
                        <a:pt x="46" y="32"/>
                      </a:lnTo>
                      <a:lnTo>
                        <a:pt x="46" y="32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0" y="32"/>
                      </a:lnTo>
                      <a:lnTo>
                        <a:pt x="34" y="34"/>
                      </a:lnTo>
                      <a:lnTo>
                        <a:pt x="34" y="34"/>
                      </a:lnTo>
                      <a:lnTo>
                        <a:pt x="34" y="34"/>
                      </a:lnTo>
                      <a:lnTo>
                        <a:pt x="30" y="32"/>
                      </a:lnTo>
                      <a:lnTo>
                        <a:pt x="24" y="30"/>
                      </a:lnTo>
                      <a:lnTo>
                        <a:pt x="24" y="30"/>
                      </a:lnTo>
                      <a:close/>
                      <a:moveTo>
                        <a:pt x="24" y="28"/>
                      </a:moveTo>
                      <a:lnTo>
                        <a:pt x="24" y="28"/>
                      </a:lnTo>
                      <a:lnTo>
                        <a:pt x="26" y="30"/>
                      </a:lnTo>
                      <a:lnTo>
                        <a:pt x="26" y="30"/>
                      </a:lnTo>
                      <a:lnTo>
                        <a:pt x="26" y="30"/>
                      </a:lnTo>
                      <a:lnTo>
                        <a:pt x="30" y="32"/>
                      </a:lnTo>
                      <a:lnTo>
                        <a:pt x="34" y="32"/>
                      </a:lnTo>
                      <a:lnTo>
                        <a:pt x="34" y="32"/>
                      </a:lnTo>
                      <a:lnTo>
                        <a:pt x="34" y="32"/>
                      </a:lnTo>
                      <a:lnTo>
                        <a:pt x="40" y="32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6" y="26"/>
                      </a:lnTo>
                      <a:lnTo>
                        <a:pt x="46" y="28"/>
                      </a:lnTo>
                      <a:lnTo>
                        <a:pt x="46" y="28"/>
                      </a:lnTo>
                      <a:lnTo>
                        <a:pt x="48" y="30"/>
                      </a:lnTo>
                      <a:lnTo>
                        <a:pt x="48" y="30"/>
                      </a:lnTo>
                      <a:lnTo>
                        <a:pt x="48" y="30"/>
                      </a:lnTo>
                      <a:lnTo>
                        <a:pt x="52" y="32"/>
                      </a:lnTo>
                      <a:lnTo>
                        <a:pt x="52" y="32"/>
                      </a:lnTo>
                      <a:lnTo>
                        <a:pt x="52" y="32"/>
                      </a:lnTo>
                      <a:lnTo>
                        <a:pt x="52" y="32"/>
                      </a:lnTo>
                      <a:lnTo>
                        <a:pt x="54" y="32"/>
                      </a:lnTo>
                      <a:lnTo>
                        <a:pt x="54" y="32"/>
                      </a:lnTo>
                      <a:lnTo>
                        <a:pt x="54" y="32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4" y="26"/>
                      </a:lnTo>
                      <a:lnTo>
                        <a:pt x="54" y="26"/>
                      </a:lnTo>
                      <a:lnTo>
                        <a:pt x="54" y="26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16"/>
                      </a:lnTo>
                      <a:lnTo>
                        <a:pt x="54" y="16"/>
                      </a:lnTo>
                      <a:lnTo>
                        <a:pt x="54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6" y="10"/>
                      </a:lnTo>
                      <a:lnTo>
                        <a:pt x="56" y="10"/>
                      </a:lnTo>
                      <a:lnTo>
                        <a:pt x="56" y="10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54" y="4"/>
                      </a:lnTo>
                      <a:lnTo>
                        <a:pt x="54" y="4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2" y="2"/>
                      </a:lnTo>
                      <a:lnTo>
                        <a:pt x="52" y="2"/>
                      </a:lnTo>
                      <a:lnTo>
                        <a:pt x="52" y="2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46" y="4"/>
                      </a:lnTo>
                      <a:lnTo>
                        <a:pt x="46" y="4"/>
                      </a:lnTo>
                      <a:lnTo>
                        <a:pt x="46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38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0" y="8"/>
                      </a:lnTo>
                      <a:lnTo>
                        <a:pt x="26" y="12"/>
                      </a:lnTo>
                      <a:lnTo>
                        <a:pt x="26" y="12"/>
                      </a:lnTo>
                      <a:lnTo>
                        <a:pt x="26" y="12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18" y="10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8" y="8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6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8" y="32"/>
                      </a:lnTo>
                      <a:lnTo>
                        <a:pt x="12" y="32"/>
                      </a:lnTo>
                      <a:lnTo>
                        <a:pt x="12" y="32"/>
                      </a:lnTo>
                      <a:lnTo>
                        <a:pt x="12" y="32"/>
                      </a:lnTo>
                      <a:lnTo>
                        <a:pt x="18" y="32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2" name="Freeform 7"/>
                <p:cNvSpPr>
                  <a:spLocks noEditPoints="1"/>
                </p:cNvSpPr>
                <p:nvPr/>
              </p:nvSpPr>
              <p:spPr bwMode="auto">
                <a:xfrm>
                  <a:off x="5340350" y="4814888"/>
                  <a:ext cx="82550" cy="41275"/>
                </a:xfrm>
                <a:custGeom>
                  <a:avLst/>
                  <a:gdLst>
                    <a:gd name="T0" fmla="*/ 6 w 52"/>
                    <a:gd name="T1" fmla="*/ 8 h 26"/>
                    <a:gd name="T2" fmla="*/ 0 w 52"/>
                    <a:gd name="T3" fmla="*/ 16 h 26"/>
                    <a:gd name="T4" fmla="*/ 4 w 52"/>
                    <a:gd name="T5" fmla="*/ 22 h 26"/>
                    <a:gd name="T6" fmla="*/ 10 w 52"/>
                    <a:gd name="T7" fmla="*/ 26 h 26"/>
                    <a:gd name="T8" fmla="*/ 18 w 52"/>
                    <a:gd name="T9" fmla="*/ 22 h 26"/>
                    <a:gd name="T10" fmla="*/ 18 w 52"/>
                    <a:gd name="T11" fmla="*/ 20 h 26"/>
                    <a:gd name="T12" fmla="*/ 18 w 52"/>
                    <a:gd name="T13" fmla="*/ 20 h 26"/>
                    <a:gd name="T14" fmla="*/ 14 w 52"/>
                    <a:gd name="T15" fmla="*/ 22 h 26"/>
                    <a:gd name="T16" fmla="*/ 6 w 52"/>
                    <a:gd name="T17" fmla="*/ 22 h 26"/>
                    <a:gd name="T18" fmla="*/ 20 w 52"/>
                    <a:gd name="T19" fmla="*/ 16 h 26"/>
                    <a:gd name="T20" fmla="*/ 20 w 52"/>
                    <a:gd name="T21" fmla="*/ 16 h 26"/>
                    <a:gd name="T22" fmla="*/ 14 w 52"/>
                    <a:gd name="T23" fmla="*/ 8 h 26"/>
                    <a:gd name="T24" fmla="*/ 4 w 52"/>
                    <a:gd name="T25" fmla="*/ 14 h 26"/>
                    <a:gd name="T26" fmla="*/ 10 w 52"/>
                    <a:gd name="T27" fmla="*/ 10 h 26"/>
                    <a:gd name="T28" fmla="*/ 18 w 52"/>
                    <a:gd name="T29" fmla="*/ 14 h 26"/>
                    <a:gd name="T30" fmla="*/ 32 w 52"/>
                    <a:gd name="T31" fmla="*/ 8 h 26"/>
                    <a:gd name="T32" fmla="*/ 24 w 52"/>
                    <a:gd name="T33" fmla="*/ 12 h 26"/>
                    <a:gd name="T34" fmla="*/ 24 w 52"/>
                    <a:gd name="T35" fmla="*/ 20 h 26"/>
                    <a:gd name="T36" fmla="*/ 32 w 52"/>
                    <a:gd name="T37" fmla="*/ 26 h 26"/>
                    <a:gd name="T38" fmla="*/ 40 w 52"/>
                    <a:gd name="T39" fmla="*/ 22 h 26"/>
                    <a:gd name="T40" fmla="*/ 40 w 52"/>
                    <a:gd name="T41" fmla="*/ 20 h 26"/>
                    <a:gd name="T42" fmla="*/ 40 w 52"/>
                    <a:gd name="T43" fmla="*/ 20 h 26"/>
                    <a:gd name="T44" fmla="*/ 38 w 52"/>
                    <a:gd name="T45" fmla="*/ 20 h 26"/>
                    <a:gd name="T46" fmla="*/ 32 w 52"/>
                    <a:gd name="T47" fmla="*/ 24 h 26"/>
                    <a:gd name="T48" fmla="*/ 40 w 52"/>
                    <a:gd name="T49" fmla="*/ 16 h 26"/>
                    <a:gd name="T50" fmla="*/ 42 w 52"/>
                    <a:gd name="T51" fmla="*/ 16 h 26"/>
                    <a:gd name="T52" fmla="*/ 38 w 52"/>
                    <a:gd name="T53" fmla="*/ 10 h 26"/>
                    <a:gd name="T54" fmla="*/ 32 w 52"/>
                    <a:gd name="T55" fmla="*/ 8 h 26"/>
                    <a:gd name="T56" fmla="*/ 28 w 52"/>
                    <a:gd name="T57" fmla="*/ 10 h 26"/>
                    <a:gd name="T58" fmla="*/ 36 w 52"/>
                    <a:gd name="T59" fmla="*/ 10 h 26"/>
                    <a:gd name="T60" fmla="*/ 52 w 52"/>
                    <a:gd name="T61" fmla="*/ 10 h 26"/>
                    <a:gd name="T62" fmla="*/ 52 w 52"/>
                    <a:gd name="T63" fmla="*/ 8 h 26"/>
                    <a:gd name="T64" fmla="*/ 48 w 52"/>
                    <a:gd name="T65" fmla="*/ 0 h 26"/>
                    <a:gd name="T66" fmla="*/ 48 w 52"/>
                    <a:gd name="T67" fmla="*/ 0 h 26"/>
                    <a:gd name="T68" fmla="*/ 44 w 52"/>
                    <a:gd name="T69" fmla="*/ 8 h 26"/>
                    <a:gd name="T70" fmla="*/ 44 w 52"/>
                    <a:gd name="T71" fmla="*/ 8 h 26"/>
                    <a:gd name="T72" fmla="*/ 44 w 52"/>
                    <a:gd name="T73" fmla="*/ 8 h 26"/>
                    <a:gd name="T74" fmla="*/ 46 w 52"/>
                    <a:gd name="T75" fmla="*/ 10 h 26"/>
                    <a:gd name="T76" fmla="*/ 48 w 52"/>
                    <a:gd name="T77" fmla="*/ 24 h 26"/>
                    <a:gd name="T78" fmla="*/ 52 w 52"/>
                    <a:gd name="T79" fmla="*/ 24 h 26"/>
                    <a:gd name="T80" fmla="*/ 50 w 52"/>
                    <a:gd name="T81" fmla="*/ 24 h 26"/>
                    <a:gd name="T82" fmla="*/ 48 w 52"/>
                    <a:gd name="T83" fmla="*/ 2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2" h="26">
                      <a:moveTo>
                        <a:pt x="10" y="8"/>
                      </a:moveTo>
                      <a:lnTo>
                        <a:pt x="10" y="8"/>
                      </a:lnTo>
                      <a:lnTo>
                        <a:pt x="6" y="8"/>
                      </a:lnTo>
                      <a:lnTo>
                        <a:pt x="4" y="10"/>
                      </a:lnTo>
                      <a:lnTo>
                        <a:pt x="2" y="12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2" y="20"/>
                      </a:lnTo>
                      <a:lnTo>
                        <a:pt x="4" y="22"/>
                      </a:lnTo>
                      <a:lnTo>
                        <a:pt x="6" y="24"/>
                      </a:lnTo>
                      <a:lnTo>
                        <a:pt x="10" y="26"/>
                      </a:lnTo>
                      <a:lnTo>
                        <a:pt x="10" y="26"/>
                      </a:lnTo>
                      <a:lnTo>
                        <a:pt x="16" y="24"/>
                      </a:lnTo>
                      <a:lnTo>
                        <a:pt x="18" y="22"/>
                      </a:lnTo>
                      <a:lnTo>
                        <a:pt x="18" y="22"/>
                      </a:lnTo>
                      <a:lnTo>
                        <a:pt x="20" y="20"/>
                      </a:lnTo>
                      <a:lnTo>
                        <a:pt x="20" y="20"/>
                      </a:lnTo>
                      <a:lnTo>
                        <a:pt x="18" y="20"/>
                      </a:lnTo>
                      <a:lnTo>
                        <a:pt x="18" y="20"/>
                      </a:lnTo>
                      <a:lnTo>
                        <a:pt x="18" y="20"/>
                      </a:lnTo>
                      <a:lnTo>
                        <a:pt x="18" y="20"/>
                      </a:lnTo>
                      <a:lnTo>
                        <a:pt x="16" y="20"/>
                      </a:lnTo>
                      <a:lnTo>
                        <a:pt x="16" y="20"/>
                      </a:lnTo>
                      <a:lnTo>
                        <a:pt x="14" y="22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6" y="22"/>
                      </a:lnTo>
                      <a:lnTo>
                        <a:pt x="4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2"/>
                      </a:lnTo>
                      <a:lnTo>
                        <a:pt x="18" y="10"/>
                      </a:lnTo>
                      <a:lnTo>
                        <a:pt x="14" y="8"/>
                      </a:lnTo>
                      <a:lnTo>
                        <a:pt x="10" y="8"/>
                      </a:lnTo>
                      <a:lnTo>
                        <a:pt x="10" y="8"/>
                      </a:lnTo>
                      <a:close/>
                      <a:moveTo>
                        <a:pt x="4" y="14"/>
                      </a:moveTo>
                      <a:lnTo>
                        <a:pt x="4" y="14"/>
                      </a:lnTo>
                      <a:lnTo>
                        <a:pt x="6" y="1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6" y="10"/>
                      </a:lnTo>
                      <a:lnTo>
                        <a:pt x="18" y="14"/>
                      </a:lnTo>
                      <a:lnTo>
                        <a:pt x="4" y="14"/>
                      </a:lnTo>
                      <a:close/>
                      <a:moveTo>
                        <a:pt x="32" y="8"/>
                      </a:moveTo>
                      <a:lnTo>
                        <a:pt x="32" y="8"/>
                      </a:lnTo>
                      <a:lnTo>
                        <a:pt x="28" y="8"/>
                      </a:lnTo>
                      <a:lnTo>
                        <a:pt x="26" y="10"/>
                      </a:lnTo>
                      <a:lnTo>
                        <a:pt x="24" y="12"/>
                      </a:lnTo>
                      <a:lnTo>
                        <a:pt x="22" y="16"/>
                      </a:lnTo>
                      <a:lnTo>
                        <a:pt x="22" y="16"/>
                      </a:lnTo>
                      <a:lnTo>
                        <a:pt x="24" y="20"/>
                      </a:lnTo>
                      <a:lnTo>
                        <a:pt x="26" y="22"/>
                      </a:lnTo>
                      <a:lnTo>
                        <a:pt x="28" y="24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38" y="24"/>
                      </a:lnTo>
                      <a:lnTo>
                        <a:pt x="40" y="22"/>
                      </a:lnTo>
                      <a:lnTo>
                        <a:pt x="40" y="22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38" y="20"/>
                      </a:lnTo>
                      <a:lnTo>
                        <a:pt x="38" y="20"/>
                      </a:lnTo>
                      <a:lnTo>
                        <a:pt x="36" y="22"/>
                      </a:lnTo>
                      <a:lnTo>
                        <a:pt x="32" y="24"/>
                      </a:lnTo>
                      <a:lnTo>
                        <a:pt x="32" y="24"/>
                      </a:lnTo>
                      <a:lnTo>
                        <a:pt x="28" y="22"/>
                      </a:lnTo>
                      <a:lnTo>
                        <a:pt x="24" y="16"/>
                      </a:lnTo>
                      <a:lnTo>
                        <a:pt x="40" y="16"/>
                      </a:lnTo>
                      <a:lnTo>
                        <a:pt x="40" y="16"/>
                      </a:lnTo>
                      <a:lnTo>
                        <a:pt x="42" y="16"/>
                      </a:lnTo>
                      <a:lnTo>
                        <a:pt x="42" y="16"/>
                      </a:lnTo>
                      <a:lnTo>
                        <a:pt x="42" y="16"/>
                      </a:lnTo>
                      <a:lnTo>
                        <a:pt x="42" y="12"/>
                      </a:lnTo>
                      <a:lnTo>
                        <a:pt x="38" y="10"/>
                      </a:lnTo>
                      <a:lnTo>
                        <a:pt x="36" y="8"/>
                      </a:lnTo>
                      <a:lnTo>
                        <a:pt x="32" y="8"/>
                      </a:lnTo>
                      <a:lnTo>
                        <a:pt x="32" y="8"/>
                      </a:lnTo>
                      <a:close/>
                      <a:moveTo>
                        <a:pt x="26" y="14"/>
                      </a:moveTo>
                      <a:lnTo>
                        <a:pt x="26" y="14"/>
                      </a:lnTo>
                      <a:lnTo>
                        <a:pt x="28" y="10"/>
                      </a:lnTo>
                      <a:lnTo>
                        <a:pt x="32" y="10"/>
                      </a:lnTo>
                      <a:lnTo>
                        <a:pt x="32" y="10"/>
                      </a:lnTo>
                      <a:lnTo>
                        <a:pt x="36" y="10"/>
                      </a:lnTo>
                      <a:lnTo>
                        <a:pt x="40" y="14"/>
                      </a:lnTo>
                      <a:lnTo>
                        <a:pt x="26" y="14"/>
                      </a:lnTo>
                      <a:close/>
                      <a:moveTo>
                        <a:pt x="52" y="10"/>
                      </a:moveTo>
                      <a:lnTo>
                        <a:pt x="52" y="10"/>
                      </a:lnTo>
                      <a:lnTo>
                        <a:pt x="52" y="8"/>
                      </a:lnTo>
                      <a:lnTo>
                        <a:pt x="52" y="8"/>
                      </a:lnTo>
                      <a:lnTo>
                        <a:pt x="52" y="8"/>
                      </a:lnTo>
                      <a:lnTo>
                        <a:pt x="48" y="8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6" y="0"/>
                      </a:lnTo>
                      <a:lnTo>
                        <a:pt x="46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10"/>
                      </a:lnTo>
                      <a:lnTo>
                        <a:pt x="46" y="10"/>
                      </a:lnTo>
                      <a:lnTo>
                        <a:pt x="46" y="22"/>
                      </a:lnTo>
                      <a:lnTo>
                        <a:pt x="46" y="22"/>
                      </a:lnTo>
                      <a:lnTo>
                        <a:pt x="48" y="24"/>
                      </a:lnTo>
                      <a:lnTo>
                        <a:pt x="50" y="26"/>
                      </a:lnTo>
                      <a:lnTo>
                        <a:pt x="50" y="26"/>
                      </a:lnTo>
                      <a:lnTo>
                        <a:pt x="52" y="24"/>
                      </a:lnTo>
                      <a:lnTo>
                        <a:pt x="52" y="24"/>
                      </a:lnTo>
                      <a:lnTo>
                        <a:pt x="50" y="24"/>
                      </a:lnTo>
                      <a:lnTo>
                        <a:pt x="50" y="24"/>
                      </a:lnTo>
                      <a:lnTo>
                        <a:pt x="50" y="22"/>
                      </a:lnTo>
                      <a:lnTo>
                        <a:pt x="50" y="22"/>
                      </a:lnTo>
                      <a:lnTo>
                        <a:pt x="48" y="22"/>
                      </a:lnTo>
                      <a:lnTo>
                        <a:pt x="48" y="10"/>
                      </a:lnTo>
                      <a:lnTo>
                        <a:pt x="52" y="1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3" name="Freeform 10"/>
                <p:cNvSpPr>
                  <a:spLocks/>
                </p:cNvSpPr>
                <p:nvPr/>
              </p:nvSpPr>
              <p:spPr bwMode="auto">
                <a:xfrm>
                  <a:off x="2581275" y="5700713"/>
                  <a:ext cx="136525" cy="117475"/>
                </a:xfrm>
                <a:custGeom>
                  <a:avLst/>
                  <a:gdLst>
                    <a:gd name="T0" fmla="*/ 46 w 86"/>
                    <a:gd name="T1" fmla="*/ 42 h 74"/>
                    <a:gd name="T2" fmla="*/ 46 w 86"/>
                    <a:gd name="T3" fmla="*/ 36 h 74"/>
                    <a:gd name="T4" fmla="*/ 46 w 86"/>
                    <a:gd name="T5" fmla="*/ 28 h 74"/>
                    <a:gd name="T6" fmla="*/ 50 w 86"/>
                    <a:gd name="T7" fmla="*/ 32 h 74"/>
                    <a:gd name="T8" fmla="*/ 68 w 86"/>
                    <a:gd name="T9" fmla="*/ 36 h 74"/>
                    <a:gd name="T10" fmla="*/ 74 w 86"/>
                    <a:gd name="T11" fmla="*/ 36 h 74"/>
                    <a:gd name="T12" fmla="*/ 74 w 86"/>
                    <a:gd name="T13" fmla="*/ 32 h 74"/>
                    <a:gd name="T14" fmla="*/ 86 w 86"/>
                    <a:gd name="T15" fmla="*/ 10 h 74"/>
                    <a:gd name="T16" fmla="*/ 82 w 86"/>
                    <a:gd name="T17" fmla="*/ 10 h 74"/>
                    <a:gd name="T18" fmla="*/ 74 w 86"/>
                    <a:gd name="T19" fmla="*/ 4 h 74"/>
                    <a:gd name="T20" fmla="*/ 64 w 86"/>
                    <a:gd name="T21" fmla="*/ 10 h 74"/>
                    <a:gd name="T22" fmla="*/ 54 w 86"/>
                    <a:gd name="T23" fmla="*/ 14 h 74"/>
                    <a:gd name="T24" fmla="*/ 50 w 86"/>
                    <a:gd name="T25" fmla="*/ 18 h 74"/>
                    <a:gd name="T26" fmla="*/ 46 w 86"/>
                    <a:gd name="T27" fmla="*/ 18 h 74"/>
                    <a:gd name="T28" fmla="*/ 42 w 86"/>
                    <a:gd name="T29" fmla="*/ 14 h 74"/>
                    <a:gd name="T30" fmla="*/ 42 w 86"/>
                    <a:gd name="T31" fmla="*/ 4 h 74"/>
                    <a:gd name="T32" fmla="*/ 36 w 86"/>
                    <a:gd name="T33" fmla="*/ 0 h 74"/>
                    <a:gd name="T34" fmla="*/ 28 w 86"/>
                    <a:gd name="T35" fmla="*/ 4 h 74"/>
                    <a:gd name="T36" fmla="*/ 14 w 86"/>
                    <a:gd name="T37" fmla="*/ 10 h 74"/>
                    <a:gd name="T38" fmla="*/ 4 w 86"/>
                    <a:gd name="T39" fmla="*/ 28 h 74"/>
                    <a:gd name="T40" fmla="*/ 4 w 86"/>
                    <a:gd name="T41" fmla="*/ 42 h 74"/>
                    <a:gd name="T42" fmla="*/ 4 w 86"/>
                    <a:gd name="T43" fmla="*/ 50 h 74"/>
                    <a:gd name="T44" fmla="*/ 0 w 86"/>
                    <a:gd name="T45" fmla="*/ 64 h 74"/>
                    <a:gd name="T46" fmla="*/ 4 w 86"/>
                    <a:gd name="T47" fmla="*/ 74 h 74"/>
                    <a:gd name="T48" fmla="*/ 10 w 86"/>
                    <a:gd name="T49" fmla="*/ 74 h 74"/>
                    <a:gd name="T50" fmla="*/ 14 w 86"/>
                    <a:gd name="T51" fmla="*/ 74 h 74"/>
                    <a:gd name="T52" fmla="*/ 18 w 86"/>
                    <a:gd name="T53" fmla="*/ 68 h 74"/>
                    <a:gd name="T54" fmla="*/ 22 w 86"/>
                    <a:gd name="T55" fmla="*/ 68 h 74"/>
                    <a:gd name="T56" fmla="*/ 22 w 86"/>
                    <a:gd name="T57" fmla="*/ 64 h 74"/>
                    <a:gd name="T58" fmla="*/ 46 w 86"/>
                    <a:gd name="T59" fmla="*/ 46 h 74"/>
                    <a:gd name="T60" fmla="*/ 46 w 86"/>
                    <a:gd name="T61" fmla="*/ 42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86" h="74">
                      <a:moveTo>
                        <a:pt x="46" y="42"/>
                      </a:moveTo>
                      <a:lnTo>
                        <a:pt x="46" y="36"/>
                      </a:lnTo>
                      <a:lnTo>
                        <a:pt x="46" y="28"/>
                      </a:lnTo>
                      <a:lnTo>
                        <a:pt x="50" y="32"/>
                      </a:lnTo>
                      <a:lnTo>
                        <a:pt x="68" y="36"/>
                      </a:lnTo>
                      <a:lnTo>
                        <a:pt x="74" y="36"/>
                      </a:lnTo>
                      <a:lnTo>
                        <a:pt x="74" y="32"/>
                      </a:lnTo>
                      <a:lnTo>
                        <a:pt x="86" y="10"/>
                      </a:lnTo>
                      <a:lnTo>
                        <a:pt x="82" y="10"/>
                      </a:lnTo>
                      <a:lnTo>
                        <a:pt x="74" y="4"/>
                      </a:lnTo>
                      <a:lnTo>
                        <a:pt x="64" y="10"/>
                      </a:lnTo>
                      <a:lnTo>
                        <a:pt x="54" y="14"/>
                      </a:lnTo>
                      <a:lnTo>
                        <a:pt x="50" y="18"/>
                      </a:lnTo>
                      <a:lnTo>
                        <a:pt x="46" y="18"/>
                      </a:lnTo>
                      <a:lnTo>
                        <a:pt x="42" y="14"/>
                      </a:lnTo>
                      <a:lnTo>
                        <a:pt x="42" y="4"/>
                      </a:lnTo>
                      <a:lnTo>
                        <a:pt x="36" y="0"/>
                      </a:lnTo>
                      <a:lnTo>
                        <a:pt x="28" y="4"/>
                      </a:lnTo>
                      <a:lnTo>
                        <a:pt x="14" y="10"/>
                      </a:lnTo>
                      <a:lnTo>
                        <a:pt x="4" y="28"/>
                      </a:lnTo>
                      <a:lnTo>
                        <a:pt x="4" y="42"/>
                      </a:lnTo>
                      <a:lnTo>
                        <a:pt x="4" y="50"/>
                      </a:lnTo>
                      <a:lnTo>
                        <a:pt x="0" y="64"/>
                      </a:lnTo>
                      <a:lnTo>
                        <a:pt x="4" y="74"/>
                      </a:lnTo>
                      <a:lnTo>
                        <a:pt x="10" y="74"/>
                      </a:lnTo>
                      <a:lnTo>
                        <a:pt x="14" y="74"/>
                      </a:lnTo>
                      <a:lnTo>
                        <a:pt x="18" y="68"/>
                      </a:lnTo>
                      <a:lnTo>
                        <a:pt x="22" y="68"/>
                      </a:lnTo>
                      <a:lnTo>
                        <a:pt x="22" y="64"/>
                      </a:lnTo>
                      <a:lnTo>
                        <a:pt x="46" y="46"/>
                      </a:lnTo>
                      <a:lnTo>
                        <a:pt x="46" y="42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4" name="Freeform 11"/>
                <p:cNvSpPr>
                  <a:spLocks/>
                </p:cNvSpPr>
                <p:nvPr/>
              </p:nvSpPr>
              <p:spPr bwMode="auto">
                <a:xfrm>
                  <a:off x="2209800" y="5621338"/>
                  <a:ext cx="79375" cy="63500"/>
                </a:xfrm>
                <a:custGeom>
                  <a:avLst/>
                  <a:gdLst>
                    <a:gd name="T0" fmla="*/ 42 w 50"/>
                    <a:gd name="T1" fmla="*/ 8 h 40"/>
                    <a:gd name="T2" fmla="*/ 36 w 50"/>
                    <a:gd name="T3" fmla="*/ 0 h 40"/>
                    <a:gd name="T4" fmla="*/ 10 w 50"/>
                    <a:gd name="T5" fmla="*/ 4 h 40"/>
                    <a:gd name="T6" fmla="*/ 10 w 50"/>
                    <a:gd name="T7" fmla="*/ 8 h 40"/>
                    <a:gd name="T8" fmla="*/ 10 w 50"/>
                    <a:gd name="T9" fmla="*/ 18 h 40"/>
                    <a:gd name="T10" fmla="*/ 10 w 50"/>
                    <a:gd name="T11" fmla="*/ 22 h 40"/>
                    <a:gd name="T12" fmla="*/ 4 w 50"/>
                    <a:gd name="T13" fmla="*/ 28 h 40"/>
                    <a:gd name="T14" fmla="*/ 0 w 50"/>
                    <a:gd name="T15" fmla="*/ 36 h 40"/>
                    <a:gd name="T16" fmla="*/ 4 w 50"/>
                    <a:gd name="T17" fmla="*/ 36 h 40"/>
                    <a:gd name="T18" fmla="*/ 10 w 50"/>
                    <a:gd name="T19" fmla="*/ 40 h 40"/>
                    <a:gd name="T20" fmla="*/ 22 w 50"/>
                    <a:gd name="T21" fmla="*/ 40 h 40"/>
                    <a:gd name="T22" fmla="*/ 50 w 50"/>
                    <a:gd name="T23" fmla="*/ 32 h 40"/>
                    <a:gd name="T24" fmla="*/ 50 w 50"/>
                    <a:gd name="T25" fmla="*/ 22 h 40"/>
                    <a:gd name="T26" fmla="*/ 46 w 50"/>
                    <a:gd name="T27" fmla="*/ 14 h 40"/>
                    <a:gd name="T28" fmla="*/ 42 w 50"/>
                    <a:gd name="T29" fmla="*/ 8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0" h="40">
                      <a:moveTo>
                        <a:pt x="42" y="8"/>
                      </a:moveTo>
                      <a:lnTo>
                        <a:pt x="36" y="0"/>
                      </a:lnTo>
                      <a:lnTo>
                        <a:pt x="10" y="4"/>
                      </a:lnTo>
                      <a:lnTo>
                        <a:pt x="10" y="8"/>
                      </a:lnTo>
                      <a:lnTo>
                        <a:pt x="10" y="18"/>
                      </a:lnTo>
                      <a:lnTo>
                        <a:pt x="10" y="22"/>
                      </a:lnTo>
                      <a:lnTo>
                        <a:pt x="4" y="28"/>
                      </a:lnTo>
                      <a:lnTo>
                        <a:pt x="0" y="36"/>
                      </a:lnTo>
                      <a:lnTo>
                        <a:pt x="4" y="36"/>
                      </a:lnTo>
                      <a:lnTo>
                        <a:pt x="10" y="40"/>
                      </a:lnTo>
                      <a:lnTo>
                        <a:pt x="22" y="40"/>
                      </a:lnTo>
                      <a:lnTo>
                        <a:pt x="50" y="32"/>
                      </a:lnTo>
                      <a:lnTo>
                        <a:pt x="50" y="22"/>
                      </a:lnTo>
                      <a:lnTo>
                        <a:pt x="46" y="14"/>
                      </a:lnTo>
                      <a:lnTo>
                        <a:pt x="42" y="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5" name="Freeform 12"/>
                <p:cNvSpPr>
                  <a:spLocks/>
                </p:cNvSpPr>
                <p:nvPr/>
              </p:nvSpPr>
              <p:spPr bwMode="auto">
                <a:xfrm>
                  <a:off x="2317750" y="5526088"/>
                  <a:ext cx="50800" cy="88900"/>
                </a:xfrm>
                <a:custGeom>
                  <a:avLst/>
                  <a:gdLst>
                    <a:gd name="T0" fmla="*/ 28 w 32"/>
                    <a:gd name="T1" fmla="*/ 24 h 56"/>
                    <a:gd name="T2" fmla="*/ 24 w 32"/>
                    <a:gd name="T3" fmla="*/ 24 h 56"/>
                    <a:gd name="T4" fmla="*/ 20 w 32"/>
                    <a:gd name="T5" fmla="*/ 24 h 56"/>
                    <a:gd name="T6" fmla="*/ 20 w 32"/>
                    <a:gd name="T7" fmla="*/ 10 h 56"/>
                    <a:gd name="T8" fmla="*/ 24 w 32"/>
                    <a:gd name="T9" fmla="*/ 4 h 56"/>
                    <a:gd name="T10" fmla="*/ 24 w 32"/>
                    <a:gd name="T11" fmla="*/ 0 h 56"/>
                    <a:gd name="T12" fmla="*/ 20 w 32"/>
                    <a:gd name="T13" fmla="*/ 0 h 56"/>
                    <a:gd name="T14" fmla="*/ 0 w 32"/>
                    <a:gd name="T15" fmla="*/ 32 h 56"/>
                    <a:gd name="T16" fmla="*/ 10 w 32"/>
                    <a:gd name="T17" fmla="*/ 56 h 56"/>
                    <a:gd name="T18" fmla="*/ 14 w 32"/>
                    <a:gd name="T19" fmla="*/ 56 h 56"/>
                    <a:gd name="T20" fmla="*/ 32 w 32"/>
                    <a:gd name="T21" fmla="*/ 28 h 56"/>
                    <a:gd name="T22" fmla="*/ 32 w 32"/>
                    <a:gd name="T23" fmla="*/ 24 h 56"/>
                    <a:gd name="T24" fmla="*/ 32 w 32"/>
                    <a:gd name="T25" fmla="*/ 18 h 56"/>
                    <a:gd name="T26" fmla="*/ 28 w 32"/>
                    <a:gd name="T27" fmla="*/ 18 h 56"/>
                    <a:gd name="T28" fmla="*/ 28 w 32"/>
                    <a:gd name="T29" fmla="*/ 24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2" h="56">
                      <a:moveTo>
                        <a:pt x="28" y="24"/>
                      </a:moveTo>
                      <a:lnTo>
                        <a:pt x="24" y="24"/>
                      </a:lnTo>
                      <a:lnTo>
                        <a:pt x="20" y="24"/>
                      </a:lnTo>
                      <a:lnTo>
                        <a:pt x="20" y="10"/>
                      </a:lnTo>
                      <a:lnTo>
                        <a:pt x="24" y="4"/>
                      </a:lnTo>
                      <a:lnTo>
                        <a:pt x="24" y="0"/>
                      </a:lnTo>
                      <a:lnTo>
                        <a:pt x="20" y="0"/>
                      </a:lnTo>
                      <a:lnTo>
                        <a:pt x="0" y="32"/>
                      </a:lnTo>
                      <a:lnTo>
                        <a:pt x="10" y="56"/>
                      </a:lnTo>
                      <a:lnTo>
                        <a:pt x="14" y="56"/>
                      </a:lnTo>
                      <a:lnTo>
                        <a:pt x="32" y="28"/>
                      </a:lnTo>
                      <a:lnTo>
                        <a:pt x="32" y="24"/>
                      </a:lnTo>
                      <a:lnTo>
                        <a:pt x="32" y="18"/>
                      </a:lnTo>
                      <a:lnTo>
                        <a:pt x="28" y="18"/>
                      </a:lnTo>
                      <a:lnTo>
                        <a:pt x="28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6" name="Freeform 13"/>
                <p:cNvSpPr>
                  <a:spLocks/>
                </p:cNvSpPr>
                <p:nvPr/>
              </p:nvSpPr>
              <p:spPr bwMode="auto">
                <a:xfrm>
                  <a:off x="3241675" y="5103813"/>
                  <a:ext cx="647700" cy="495300"/>
                </a:xfrm>
                <a:custGeom>
                  <a:avLst/>
                  <a:gdLst>
                    <a:gd name="T0" fmla="*/ 404 w 408"/>
                    <a:gd name="T1" fmla="*/ 92 h 312"/>
                    <a:gd name="T2" fmla="*/ 390 w 408"/>
                    <a:gd name="T3" fmla="*/ 64 h 312"/>
                    <a:gd name="T4" fmla="*/ 396 w 408"/>
                    <a:gd name="T5" fmla="*/ 46 h 312"/>
                    <a:gd name="T6" fmla="*/ 396 w 408"/>
                    <a:gd name="T7" fmla="*/ 32 h 312"/>
                    <a:gd name="T8" fmla="*/ 390 w 408"/>
                    <a:gd name="T9" fmla="*/ 28 h 312"/>
                    <a:gd name="T10" fmla="*/ 386 w 408"/>
                    <a:gd name="T11" fmla="*/ 32 h 312"/>
                    <a:gd name="T12" fmla="*/ 376 w 408"/>
                    <a:gd name="T13" fmla="*/ 32 h 312"/>
                    <a:gd name="T14" fmla="*/ 368 w 408"/>
                    <a:gd name="T15" fmla="*/ 38 h 312"/>
                    <a:gd name="T16" fmla="*/ 364 w 408"/>
                    <a:gd name="T17" fmla="*/ 38 h 312"/>
                    <a:gd name="T18" fmla="*/ 358 w 408"/>
                    <a:gd name="T19" fmla="*/ 38 h 312"/>
                    <a:gd name="T20" fmla="*/ 318 w 408"/>
                    <a:gd name="T21" fmla="*/ 14 h 312"/>
                    <a:gd name="T22" fmla="*/ 312 w 408"/>
                    <a:gd name="T23" fmla="*/ 10 h 312"/>
                    <a:gd name="T24" fmla="*/ 312 w 408"/>
                    <a:gd name="T25" fmla="*/ 6 h 312"/>
                    <a:gd name="T26" fmla="*/ 312 w 408"/>
                    <a:gd name="T27" fmla="*/ 0 h 312"/>
                    <a:gd name="T28" fmla="*/ 308 w 408"/>
                    <a:gd name="T29" fmla="*/ 0 h 312"/>
                    <a:gd name="T30" fmla="*/ 262 w 408"/>
                    <a:gd name="T31" fmla="*/ 10 h 312"/>
                    <a:gd name="T32" fmla="*/ 230 w 408"/>
                    <a:gd name="T33" fmla="*/ 32 h 312"/>
                    <a:gd name="T34" fmla="*/ 220 w 408"/>
                    <a:gd name="T35" fmla="*/ 46 h 312"/>
                    <a:gd name="T36" fmla="*/ 220 w 408"/>
                    <a:gd name="T37" fmla="*/ 56 h 312"/>
                    <a:gd name="T38" fmla="*/ 220 w 408"/>
                    <a:gd name="T39" fmla="*/ 60 h 312"/>
                    <a:gd name="T40" fmla="*/ 220 w 408"/>
                    <a:gd name="T41" fmla="*/ 64 h 312"/>
                    <a:gd name="T42" fmla="*/ 216 w 408"/>
                    <a:gd name="T43" fmla="*/ 70 h 312"/>
                    <a:gd name="T44" fmla="*/ 208 w 408"/>
                    <a:gd name="T45" fmla="*/ 84 h 312"/>
                    <a:gd name="T46" fmla="*/ 202 w 408"/>
                    <a:gd name="T47" fmla="*/ 88 h 312"/>
                    <a:gd name="T48" fmla="*/ 138 w 408"/>
                    <a:gd name="T49" fmla="*/ 96 h 312"/>
                    <a:gd name="T50" fmla="*/ 134 w 408"/>
                    <a:gd name="T51" fmla="*/ 96 h 312"/>
                    <a:gd name="T52" fmla="*/ 130 w 408"/>
                    <a:gd name="T53" fmla="*/ 96 h 312"/>
                    <a:gd name="T54" fmla="*/ 120 w 408"/>
                    <a:gd name="T55" fmla="*/ 88 h 312"/>
                    <a:gd name="T56" fmla="*/ 120 w 408"/>
                    <a:gd name="T57" fmla="*/ 84 h 312"/>
                    <a:gd name="T58" fmla="*/ 120 w 408"/>
                    <a:gd name="T59" fmla="*/ 78 h 312"/>
                    <a:gd name="T60" fmla="*/ 120 w 408"/>
                    <a:gd name="T61" fmla="*/ 74 h 312"/>
                    <a:gd name="T62" fmla="*/ 116 w 408"/>
                    <a:gd name="T63" fmla="*/ 74 h 312"/>
                    <a:gd name="T64" fmla="*/ 106 w 408"/>
                    <a:gd name="T65" fmla="*/ 60 h 312"/>
                    <a:gd name="T66" fmla="*/ 106 w 408"/>
                    <a:gd name="T67" fmla="*/ 56 h 312"/>
                    <a:gd name="T68" fmla="*/ 102 w 408"/>
                    <a:gd name="T69" fmla="*/ 52 h 312"/>
                    <a:gd name="T70" fmla="*/ 98 w 408"/>
                    <a:gd name="T71" fmla="*/ 56 h 312"/>
                    <a:gd name="T72" fmla="*/ 74 w 408"/>
                    <a:gd name="T73" fmla="*/ 78 h 312"/>
                    <a:gd name="T74" fmla="*/ 74 w 408"/>
                    <a:gd name="T75" fmla="*/ 84 h 312"/>
                    <a:gd name="T76" fmla="*/ 0 w 408"/>
                    <a:gd name="T77" fmla="*/ 188 h 312"/>
                    <a:gd name="T78" fmla="*/ 20 w 408"/>
                    <a:gd name="T79" fmla="*/ 308 h 312"/>
                    <a:gd name="T80" fmla="*/ 24 w 408"/>
                    <a:gd name="T81" fmla="*/ 308 h 312"/>
                    <a:gd name="T82" fmla="*/ 28 w 408"/>
                    <a:gd name="T83" fmla="*/ 308 h 312"/>
                    <a:gd name="T84" fmla="*/ 28 w 408"/>
                    <a:gd name="T85" fmla="*/ 302 h 312"/>
                    <a:gd name="T86" fmla="*/ 60 w 408"/>
                    <a:gd name="T87" fmla="*/ 312 h 312"/>
                    <a:gd name="T88" fmla="*/ 112 w 408"/>
                    <a:gd name="T89" fmla="*/ 312 h 312"/>
                    <a:gd name="T90" fmla="*/ 156 w 408"/>
                    <a:gd name="T91" fmla="*/ 230 h 312"/>
                    <a:gd name="T92" fmla="*/ 176 w 408"/>
                    <a:gd name="T93" fmla="*/ 206 h 312"/>
                    <a:gd name="T94" fmla="*/ 212 w 408"/>
                    <a:gd name="T95" fmla="*/ 184 h 312"/>
                    <a:gd name="T96" fmla="*/ 216 w 408"/>
                    <a:gd name="T97" fmla="*/ 180 h 312"/>
                    <a:gd name="T98" fmla="*/ 220 w 408"/>
                    <a:gd name="T99" fmla="*/ 180 h 312"/>
                    <a:gd name="T100" fmla="*/ 226 w 408"/>
                    <a:gd name="T101" fmla="*/ 180 h 312"/>
                    <a:gd name="T102" fmla="*/ 234 w 408"/>
                    <a:gd name="T103" fmla="*/ 180 h 312"/>
                    <a:gd name="T104" fmla="*/ 240 w 408"/>
                    <a:gd name="T105" fmla="*/ 180 h 312"/>
                    <a:gd name="T106" fmla="*/ 262 w 408"/>
                    <a:gd name="T107" fmla="*/ 184 h 312"/>
                    <a:gd name="T108" fmla="*/ 330 w 408"/>
                    <a:gd name="T109" fmla="*/ 188 h 312"/>
                    <a:gd name="T110" fmla="*/ 408 w 408"/>
                    <a:gd name="T111" fmla="*/ 116 h 312"/>
                    <a:gd name="T112" fmla="*/ 404 w 408"/>
                    <a:gd name="T113" fmla="*/ 96 h 312"/>
                    <a:gd name="T114" fmla="*/ 404 w 408"/>
                    <a:gd name="T115" fmla="*/ 9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08" h="312">
                      <a:moveTo>
                        <a:pt x="404" y="92"/>
                      </a:moveTo>
                      <a:lnTo>
                        <a:pt x="390" y="64"/>
                      </a:lnTo>
                      <a:lnTo>
                        <a:pt x="396" y="46"/>
                      </a:lnTo>
                      <a:lnTo>
                        <a:pt x="396" y="32"/>
                      </a:lnTo>
                      <a:lnTo>
                        <a:pt x="390" y="28"/>
                      </a:lnTo>
                      <a:lnTo>
                        <a:pt x="386" y="32"/>
                      </a:lnTo>
                      <a:lnTo>
                        <a:pt x="376" y="32"/>
                      </a:lnTo>
                      <a:lnTo>
                        <a:pt x="368" y="38"/>
                      </a:lnTo>
                      <a:lnTo>
                        <a:pt x="364" y="38"/>
                      </a:lnTo>
                      <a:lnTo>
                        <a:pt x="358" y="38"/>
                      </a:lnTo>
                      <a:lnTo>
                        <a:pt x="318" y="14"/>
                      </a:lnTo>
                      <a:lnTo>
                        <a:pt x="312" y="10"/>
                      </a:lnTo>
                      <a:lnTo>
                        <a:pt x="312" y="6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262" y="10"/>
                      </a:lnTo>
                      <a:lnTo>
                        <a:pt x="230" y="32"/>
                      </a:lnTo>
                      <a:lnTo>
                        <a:pt x="220" y="46"/>
                      </a:lnTo>
                      <a:lnTo>
                        <a:pt x="220" y="56"/>
                      </a:lnTo>
                      <a:lnTo>
                        <a:pt x="220" y="60"/>
                      </a:lnTo>
                      <a:lnTo>
                        <a:pt x="220" y="64"/>
                      </a:lnTo>
                      <a:lnTo>
                        <a:pt x="216" y="70"/>
                      </a:lnTo>
                      <a:lnTo>
                        <a:pt x="208" y="84"/>
                      </a:lnTo>
                      <a:lnTo>
                        <a:pt x="202" y="88"/>
                      </a:lnTo>
                      <a:lnTo>
                        <a:pt x="138" y="96"/>
                      </a:lnTo>
                      <a:lnTo>
                        <a:pt x="134" y="96"/>
                      </a:lnTo>
                      <a:lnTo>
                        <a:pt x="130" y="96"/>
                      </a:lnTo>
                      <a:lnTo>
                        <a:pt x="120" y="88"/>
                      </a:lnTo>
                      <a:lnTo>
                        <a:pt x="120" y="84"/>
                      </a:lnTo>
                      <a:lnTo>
                        <a:pt x="120" y="78"/>
                      </a:lnTo>
                      <a:lnTo>
                        <a:pt x="120" y="74"/>
                      </a:lnTo>
                      <a:lnTo>
                        <a:pt x="116" y="74"/>
                      </a:lnTo>
                      <a:lnTo>
                        <a:pt x="106" y="60"/>
                      </a:lnTo>
                      <a:lnTo>
                        <a:pt x="106" y="56"/>
                      </a:lnTo>
                      <a:lnTo>
                        <a:pt x="102" y="52"/>
                      </a:lnTo>
                      <a:lnTo>
                        <a:pt x="98" y="56"/>
                      </a:lnTo>
                      <a:lnTo>
                        <a:pt x="74" y="78"/>
                      </a:lnTo>
                      <a:lnTo>
                        <a:pt x="74" y="84"/>
                      </a:lnTo>
                      <a:lnTo>
                        <a:pt x="0" y="188"/>
                      </a:lnTo>
                      <a:lnTo>
                        <a:pt x="20" y="308"/>
                      </a:lnTo>
                      <a:lnTo>
                        <a:pt x="24" y="308"/>
                      </a:lnTo>
                      <a:lnTo>
                        <a:pt x="28" y="308"/>
                      </a:lnTo>
                      <a:lnTo>
                        <a:pt x="28" y="302"/>
                      </a:lnTo>
                      <a:lnTo>
                        <a:pt x="60" y="312"/>
                      </a:lnTo>
                      <a:lnTo>
                        <a:pt x="112" y="312"/>
                      </a:lnTo>
                      <a:lnTo>
                        <a:pt x="156" y="230"/>
                      </a:lnTo>
                      <a:lnTo>
                        <a:pt x="176" y="206"/>
                      </a:lnTo>
                      <a:lnTo>
                        <a:pt x="212" y="184"/>
                      </a:lnTo>
                      <a:lnTo>
                        <a:pt x="216" y="180"/>
                      </a:lnTo>
                      <a:lnTo>
                        <a:pt x="220" y="180"/>
                      </a:lnTo>
                      <a:lnTo>
                        <a:pt x="226" y="180"/>
                      </a:lnTo>
                      <a:lnTo>
                        <a:pt x="234" y="180"/>
                      </a:lnTo>
                      <a:lnTo>
                        <a:pt x="240" y="180"/>
                      </a:lnTo>
                      <a:lnTo>
                        <a:pt x="262" y="184"/>
                      </a:lnTo>
                      <a:lnTo>
                        <a:pt x="330" y="188"/>
                      </a:lnTo>
                      <a:lnTo>
                        <a:pt x="408" y="116"/>
                      </a:lnTo>
                      <a:lnTo>
                        <a:pt x="404" y="96"/>
                      </a:lnTo>
                      <a:lnTo>
                        <a:pt x="404" y="92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7" name="Freeform 14"/>
                <p:cNvSpPr>
                  <a:spLocks/>
                </p:cNvSpPr>
                <p:nvPr/>
              </p:nvSpPr>
              <p:spPr bwMode="auto">
                <a:xfrm>
                  <a:off x="2501900" y="5278438"/>
                  <a:ext cx="41275" cy="50800"/>
                </a:xfrm>
                <a:custGeom>
                  <a:avLst/>
                  <a:gdLst>
                    <a:gd name="T0" fmla="*/ 14 w 26"/>
                    <a:gd name="T1" fmla="*/ 32 h 32"/>
                    <a:gd name="T2" fmla="*/ 22 w 26"/>
                    <a:gd name="T3" fmla="*/ 24 h 32"/>
                    <a:gd name="T4" fmla="*/ 26 w 26"/>
                    <a:gd name="T5" fmla="*/ 18 h 32"/>
                    <a:gd name="T6" fmla="*/ 18 w 26"/>
                    <a:gd name="T7" fmla="*/ 6 h 32"/>
                    <a:gd name="T8" fmla="*/ 18 w 26"/>
                    <a:gd name="T9" fmla="*/ 0 h 32"/>
                    <a:gd name="T10" fmla="*/ 8 w 26"/>
                    <a:gd name="T11" fmla="*/ 0 h 32"/>
                    <a:gd name="T12" fmla="*/ 4 w 26"/>
                    <a:gd name="T13" fmla="*/ 0 h 32"/>
                    <a:gd name="T14" fmla="*/ 4 w 26"/>
                    <a:gd name="T15" fmla="*/ 6 h 32"/>
                    <a:gd name="T16" fmla="*/ 0 w 26"/>
                    <a:gd name="T17" fmla="*/ 18 h 32"/>
                    <a:gd name="T18" fmla="*/ 0 w 26"/>
                    <a:gd name="T19" fmla="*/ 24 h 32"/>
                    <a:gd name="T20" fmla="*/ 8 w 26"/>
                    <a:gd name="T21" fmla="*/ 32 h 32"/>
                    <a:gd name="T22" fmla="*/ 14 w 26"/>
                    <a:gd name="T23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6" h="32">
                      <a:moveTo>
                        <a:pt x="14" y="32"/>
                      </a:moveTo>
                      <a:lnTo>
                        <a:pt x="22" y="24"/>
                      </a:lnTo>
                      <a:lnTo>
                        <a:pt x="26" y="18"/>
                      </a:lnTo>
                      <a:lnTo>
                        <a:pt x="18" y="6"/>
                      </a:lnTo>
                      <a:lnTo>
                        <a:pt x="1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4" y="6"/>
                      </a:lnTo>
                      <a:lnTo>
                        <a:pt x="0" y="18"/>
                      </a:lnTo>
                      <a:lnTo>
                        <a:pt x="0" y="24"/>
                      </a:lnTo>
                      <a:lnTo>
                        <a:pt x="8" y="32"/>
                      </a:lnTo>
                      <a:lnTo>
                        <a:pt x="14" y="32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8" name="Freeform 15"/>
                <p:cNvSpPr>
                  <a:spLocks/>
                </p:cNvSpPr>
                <p:nvPr/>
              </p:nvSpPr>
              <p:spPr bwMode="auto">
                <a:xfrm>
                  <a:off x="2368550" y="5119688"/>
                  <a:ext cx="44450" cy="85725"/>
                </a:xfrm>
                <a:custGeom>
                  <a:avLst/>
                  <a:gdLst>
                    <a:gd name="T0" fmla="*/ 10 w 28"/>
                    <a:gd name="T1" fmla="*/ 0 h 54"/>
                    <a:gd name="T2" fmla="*/ 6 w 28"/>
                    <a:gd name="T3" fmla="*/ 0 h 54"/>
                    <a:gd name="T4" fmla="*/ 6 w 28"/>
                    <a:gd name="T5" fmla="*/ 4 h 54"/>
                    <a:gd name="T6" fmla="*/ 0 w 28"/>
                    <a:gd name="T7" fmla="*/ 28 h 54"/>
                    <a:gd name="T8" fmla="*/ 0 w 28"/>
                    <a:gd name="T9" fmla="*/ 36 h 54"/>
                    <a:gd name="T10" fmla="*/ 0 w 28"/>
                    <a:gd name="T11" fmla="*/ 46 h 54"/>
                    <a:gd name="T12" fmla="*/ 0 w 28"/>
                    <a:gd name="T13" fmla="*/ 50 h 54"/>
                    <a:gd name="T14" fmla="*/ 10 w 28"/>
                    <a:gd name="T15" fmla="*/ 54 h 54"/>
                    <a:gd name="T16" fmla="*/ 20 w 28"/>
                    <a:gd name="T17" fmla="*/ 46 h 54"/>
                    <a:gd name="T18" fmla="*/ 20 w 28"/>
                    <a:gd name="T19" fmla="*/ 42 h 54"/>
                    <a:gd name="T20" fmla="*/ 24 w 28"/>
                    <a:gd name="T21" fmla="*/ 42 h 54"/>
                    <a:gd name="T22" fmla="*/ 28 w 28"/>
                    <a:gd name="T23" fmla="*/ 28 h 54"/>
                    <a:gd name="T24" fmla="*/ 28 w 28"/>
                    <a:gd name="T25" fmla="*/ 22 h 54"/>
                    <a:gd name="T26" fmla="*/ 28 w 28"/>
                    <a:gd name="T27" fmla="*/ 18 h 54"/>
                    <a:gd name="T28" fmla="*/ 28 w 28"/>
                    <a:gd name="T29" fmla="*/ 10 h 54"/>
                    <a:gd name="T30" fmla="*/ 20 w 28"/>
                    <a:gd name="T31" fmla="*/ 4 h 54"/>
                    <a:gd name="T32" fmla="*/ 10 w 28"/>
                    <a:gd name="T3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" h="54">
                      <a:moveTo>
                        <a:pt x="10" y="0"/>
                      </a:moveTo>
                      <a:lnTo>
                        <a:pt x="6" y="0"/>
                      </a:lnTo>
                      <a:lnTo>
                        <a:pt x="6" y="4"/>
                      </a:lnTo>
                      <a:lnTo>
                        <a:pt x="0" y="28"/>
                      </a:lnTo>
                      <a:lnTo>
                        <a:pt x="0" y="36"/>
                      </a:lnTo>
                      <a:lnTo>
                        <a:pt x="0" y="46"/>
                      </a:lnTo>
                      <a:lnTo>
                        <a:pt x="0" y="50"/>
                      </a:lnTo>
                      <a:lnTo>
                        <a:pt x="10" y="54"/>
                      </a:lnTo>
                      <a:lnTo>
                        <a:pt x="20" y="46"/>
                      </a:lnTo>
                      <a:lnTo>
                        <a:pt x="20" y="42"/>
                      </a:lnTo>
                      <a:lnTo>
                        <a:pt x="24" y="42"/>
                      </a:lnTo>
                      <a:lnTo>
                        <a:pt x="28" y="28"/>
                      </a:lnTo>
                      <a:lnTo>
                        <a:pt x="28" y="22"/>
                      </a:lnTo>
                      <a:lnTo>
                        <a:pt x="28" y="18"/>
                      </a:lnTo>
                      <a:lnTo>
                        <a:pt x="28" y="10"/>
                      </a:lnTo>
                      <a:lnTo>
                        <a:pt x="20" y="4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9" name="Freeform 16"/>
                <p:cNvSpPr>
                  <a:spLocks/>
                </p:cNvSpPr>
                <p:nvPr/>
              </p:nvSpPr>
              <p:spPr bwMode="auto">
                <a:xfrm>
                  <a:off x="2384425" y="5002213"/>
                  <a:ext cx="73025" cy="133350"/>
                </a:xfrm>
                <a:custGeom>
                  <a:avLst/>
                  <a:gdLst>
                    <a:gd name="T0" fmla="*/ 28 w 46"/>
                    <a:gd name="T1" fmla="*/ 6 h 84"/>
                    <a:gd name="T2" fmla="*/ 18 w 46"/>
                    <a:gd name="T3" fmla="*/ 10 h 84"/>
                    <a:gd name="T4" fmla="*/ 18 w 46"/>
                    <a:gd name="T5" fmla="*/ 14 h 84"/>
                    <a:gd name="T6" fmla="*/ 14 w 46"/>
                    <a:gd name="T7" fmla="*/ 24 h 84"/>
                    <a:gd name="T8" fmla="*/ 14 w 46"/>
                    <a:gd name="T9" fmla="*/ 28 h 84"/>
                    <a:gd name="T10" fmla="*/ 0 w 46"/>
                    <a:gd name="T11" fmla="*/ 70 h 84"/>
                    <a:gd name="T12" fmla="*/ 18 w 46"/>
                    <a:gd name="T13" fmla="*/ 84 h 84"/>
                    <a:gd name="T14" fmla="*/ 22 w 46"/>
                    <a:gd name="T15" fmla="*/ 84 h 84"/>
                    <a:gd name="T16" fmla="*/ 22 w 46"/>
                    <a:gd name="T17" fmla="*/ 78 h 84"/>
                    <a:gd name="T18" fmla="*/ 28 w 46"/>
                    <a:gd name="T19" fmla="*/ 74 h 84"/>
                    <a:gd name="T20" fmla="*/ 42 w 46"/>
                    <a:gd name="T21" fmla="*/ 32 h 84"/>
                    <a:gd name="T22" fmla="*/ 42 w 46"/>
                    <a:gd name="T23" fmla="*/ 28 h 84"/>
                    <a:gd name="T24" fmla="*/ 46 w 46"/>
                    <a:gd name="T25" fmla="*/ 14 h 84"/>
                    <a:gd name="T26" fmla="*/ 46 w 46"/>
                    <a:gd name="T27" fmla="*/ 6 h 84"/>
                    <a:gd name="T28" fmla="*/ 46 w 46"/>
                    <a:gd name="T29" fmla="*/ 0 h 84"/>
                    <a:gd name="T30" fmla="*/ 42 w 46"/>
                    <a:gd name="T31" fmla="*/ 0 h 84"/>
                    <a:gd name="T32" fmla="*/ 28 w 46"/>
                    <a:gd name="T33" fmla="*/ 6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6" h="84">
                      <a:moveTo>
                        <a:pt x="28" y="6"/>
                      </a:moveTo>
                      <a:lnTo>
                        <a:pt x="18" y="10"/>
                      </a:lnTo>
                      <a:lnTo>
                        <a:pt x="18" y="14"/>
                      </a:lnTo>
                      <a:lnTo>
                        <a:pt x="14" y="24"/>
                      </a:lnTo>
                      <a:lnTo>
                        <a:pt x="14" y="28"/>
                      </a:lnTo>
                      <a:lnTo>
                        <a:pt x="0" y="70"/>
                      </a:lnTo>
                      <a:lnTo>
                        <a:pt x="18" y="84"/>
                      </a:lnTo>
                      <a:lnTo>
                        <a:pt x="22" y="84"/>
                      </a:lnTo>
                      <a:lnTo>
                        <a:pt x="22" y="78"/>
                      </a:lnTo>
                      <a:lnTo>
                        <a:pt x="28" y="74"/>
                      </a:lnTo>
                      <a:lnTo>
                        <a:pt x="42" y="32"/>
                      </a:lnTo>
                      <a:lnTo>
                        <a:pt x="42" y="28"/>
                      </a:lnTo>
                      <a:lnTo>
                        <a:pt x="46" y="14"/>
                      </a:lnTo>
                      <a:lnTo>
                        <a:pt x="46" y="6"/>
                      </a:lnTo>
                      <a:lnTo>
                        <a:pt x="46" y="0"/>
                      </a:lnTo>
                      <a:lnTo>
                        <a:pt x="42" y="0"/>
                      </a:lnTo>
                      <a:lnTo>
                        <a:pt x="28" y="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0" name="Freeform 17"/>
                <p:cNvSpPr>
                  <a:spLocks/>
                </p:cNvSpPr>
                <p:nvPr/>
              </p:nvSpPr>
              <p:spPr bwMode="auto">
                <a:xfrm>
                  <a:off x="3876675" y="5030788"/>
                  <a:ext cx="95250" cy="139700"/>
                </a:xfrm>
                <a:custGeom>
                  <a:avLst/>
                  <a:gdLst>
                    <a:gd name="T0" fmla="*/ 36 w 60"/>
                    <a:gd name="T1" fmla="*/ 20 h 88"/>
                    <a:gd name="T2" fmla="*/ 22 w 60"/>
                    <a:gd name="T3" fmla="*/ 28 h 88"/>
                    <a:gd name="T4" fmla="*/ 22 w 60"/>
                    <a:gd name="T5" fmla="*/ 34 h 88"/>
                    <a:gd name="T6" fmla="*/ 0 w 60"/>
                    <a:gd name="T7" fmla="*/ 60 h 88"/>
                    <a:gd name="T8" fmla="*/ 0 w 60"/>
                    <a:gd name="T9" fmla="*/ 66 h 88"/>
                    <a:gd name="T10" fmla="*/ 0 w 60"/>
                    <a:gd name="T11" fmla="*/ 70 h 88"/>
                    <a:gd name="T12" fmla="*/ 0 w 60"/>
                    <a:gd name="T13" fmla="*/ 74 h 88"/>
                    <a:gd name="T14" fmla="*/ 8 w 60"/>
                    <a:gd name="T15" fmla="*/ 84 h 88"/>
                    <a:gd name="T16" fmla="*/ 14 w 60"/>
                    <a:gd name="T17" fmla="*/ 88 h 88"/>
                    <a:gd name="T18" fmla="*/ 22 w 60"/>
                    <a:gd name="T19" fmla="*/ 84 h 88"/>
                    <a:gd name="T20" fmla="*/ 46 w 60"/>
                    <a:gd name="T21" fmla="*/ 74 h 88"/>
                    <a:gd name="T22" fmla="*/ 46 w 60"/>
                    <a:gd name="T23" fmla="*/ 70 h 88"/>
                    <a:gd name="T24" fmla="*/ 50 w 60"/>
                    <a:gd name="T25" fmla="*/ 70 h 88"/>
                    <a:gd name="T26" fmla="*/ 46 w 60"/>
                    <a:gd name="T27" fmla="*/ 66 h 88"/>
                    <a:gd name="T28" fmla="*/ 42 w 60"/>
                    <a:gd name="T29" fmla="*/ 60 h 88"/>
                    <a:gd name="T30" fmla="*/ 42 w 60"/>
                    <a:gd name="T31" fmla="*/ 52 h 88"/>
                    <a:gd name="T32" fmla="*/ 36 w 60"/>
                    <a:gd name="T33" fmla="*/ 52 h 88"/>
                    <a:gd name="T34" fmla="*/ 36 w 60"/>
                    <a:gd name="T35" fmla="*/ 46 h 88"/>
                    <a:gd name="T36" fmla="*/ 42 w 60"/>
                    <a:gd name="T37" fmla="*/ 46 h 88"/>
                    <a:gd name="T38" fmla="*/ 42 w 60"/>
                    <a:gd name="T39" fmla="*/ 42 h 88"/>
                    <a:gd name="T40" fmla="*/ 42 w 60"/>
                    <a:gd name="T41" fmla="*/ 38 h 88"/>
                    <a:gd name="T42" fmla="*/ 42 w 60"/>
                    <a:gd name="T43" fmla="*/ 34 h 88"/>
                    <a:gd name="T44" fmla="*/ 60 w 60"/>
                    <a:gd name="T45" fmla="*/ 14 h 88"/>
                    <a:gd name="T46" fmla="*/ 60 w 60"/>
                    <a:gd name="T47" fmla="*/ 10 h 88"/>
                    <a:gd name="T48" fmla="*/ 60 w 60"/>
                    <a:gd name="T49" fmla="*/ 6 h 88"/>
                    <a:gd name="T50" fmla="*/ 60 w 60"/>
                    <a:gd name="T51" fmla="*/ 0 h 88"/>
                    <a:gd name="T52" fmla="*/ 54 w 60"/>
                    <a:gd name="T53" fmla="*/ 0 h 88"/>
                    <a:gd name="T54" fmla="*/ 36 w 60"/>
                    <a:gd name="T55" fmla="*/ 2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0" h="88">
                      <a:moveTo>
                        <a:pt x="36" y="20"/>
                      </a:moveTo>
                      <a:lnTo>
                        <a:pt x="22" y="28"/>
                      </a:lnTo>
                      <a:lnTo>
                        <a:pt x="22" y="34"/>
                      </a:lnTo>
                      <a:lnTo>
                        <a:pt x="0" y="60"/>
                      </a:lnTo>
                      <a:lnTo>
                        <a:pt x="0" y="66"/>
                      </a:lnTo>
                      <a:lnTo>
                        <a:pt x="0" y="70"/>
                      </a:lnTo>
                      <a:lnTo>
                        <a:pt x="0" y="74"/>
                      </a:lnTo>
                      <a:lnTo>
                        <a:pt x="8" y="84"/>
                      </a:lnTo>
                      <a:lnTo>
                        <a:pt x="14" y="88"/>
                      </a:lnTo>
                      <a:lnTo>
                        <a:pt x="22" y="84"/>
                      </a:lnTo>
                      <a:lnTo>
                        <a:pt x="46" y="74"/>
                      </a:lnTo>
                      <a:lnTo>
                        <a:pt x="46" y="70"/>
                      </a:lnTo>
                      <a:lnTo>
                        <a:pt x="50" y="70"/>
                      </a:lnTo>
                      <a:lnTo>
                        <a:pt x="46" y="66"/>
                      </a:lnTo>
                      <a:lnTo>
                        <a:pt x="42" y="60"/>
                      </a:lnTo>
                      <a:lnTo>
                        <a:pt x="42" y="52"/>
                      </a:lnTo>
                      <a:lnTo>
                        <a:pt x="36" y="52"/>
                      </a:lnTo>
                      <a:lnTo>
                        <a:pt x="36" y="46"/>
                      </a:lnTo>
                      <a:lnTo>
                        <a:pt x="42" y="46"/>
                      </a:lnTo>
                      <a:lnTo>
                        <a:pt x="42" y="42"/>
                      </a:lnTo>
                      <a:lnTo>
                        <a:pt x="42" y="38"/>
                      </a:lnTo>
                      <a:lnTo>
                        <a:pt x="42" y="34"/>
                      </a:lnTo>
                      <a:lnTo>
                        <a:pt x="60" y="14"/>
                      </a:lnTo>
                      <a:lnTo>
                        <a:pt x="60" y="10"/>
                      </a:lnTo>
                      <a:lnTo>
                        <a:pt x="60" y="6"/>
                      </a:lnTo>
                      <a:lnTo>
                        <a:pt x="60" y="0"/>
                      </a:lnTo>
                      <a:lnTo>
                        <a:pt x="54" y="0"/>
                      </a:lnTo>
                      <a:lnTo>
                        <a:pt x="36" y="2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1" name="Freeform 18"/>
                <p:cNvSpPr>
                  <a:spLocks/>
                </p:cNvSpPr>
                <p:nvPr/>
              </p:nvSpPr>
              <p:spPr bwMode="auto">
                <a:xfrm>
                  <a:off x="3746500" y="5046663"/>
                  <a:ext cx="50800" cy="44450"/>
                </a:xfrm>
                <a:custGeom>
                  <a:avLst/>
                  <a:gdLst>
                    <a:gd name="T0" fmla="*/ 26 w 32"/>
                    <a:gd name="T1" fmla="*/ 24 h 28"/>
                    <a:gd name="T2" fmla="*/ 26 w 32"/>
                    <a:gd name="T3" fmla="*/ 18 h 28"/>
                    <a:gd name="T4" fmla="*/ 32 w 32"/>
                    <a:gd name="T5" fmla="*/ 14 h 28"/>
                    <a:gd name="T6" fmla="*/ 32 w 32"/>
                    <a:gd name="T7" fmla="*/ 10 h 28"/>
                    <a:gd name="T8" fmla="*/ 32 w 32"/>
                    <a:gd name="T9" fmla="*/ 4 h 28"/>
                    <a:gd name="T10" fmla="*/ 32 w 32"/>
                    <a:gd name="T11" fmla="*/ 0 h 28"/>
                    <a:gd name="T12" fmla="*/ 26 w 32"/>
                    <a:gd name="T13" fmla="*/ 0 h 28"/>
                    <a:gd name="T14" fmla="*/ 22 w 32"/>
                    <a:gd name="T15" fmla="*/ 0 h 28"/>
                    <a:gd name="T16" fmla="*/ 12 w 32"/>
                    <a:gd name="T17" fmla="*/ 0 h 28"/>
                    <a:gd name="T18" fmla="*/ 12 w 32"/>
                    <a:gd name="T19" fmla="*/ 4 h 28"/>
                    <a:gd name="T20" fmla="*/ 0 w 32"/>
                    <a:gd name="T21" fmla="*/ 10 h 28"/>
                    <a:gd name="T22" fmla="*/ 0 w 32"/>
                    <a:gd name="T23" fmla="*/ 18 h 28"/>
                    <a:gd name="T24" fmla="*/ 8 w 32"/>
                    <a:gd name="T25" fmla="*/ 24 h 28"/>
                    <a:gd name="T26" fmla="*/ 26 w 32"/>
                    <a:gd name="T27" fmla="*/ 28 h 28"/>
                    <a:gd name="T28" fmla="*/ 26 w 32"/>
                    <a:gd name="T29" fmla="*/ 2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2" h="28">
                      <a:moveTo>
                        <a:pt x="26" y="24"/>
                      </a:moveTo>
                      <a:lnTo>
                        <a:pt x="26" y="18"/>
                      </a:lnTo>
                      <a:lnTo>
                        <a:pt x="32" y="14"/>
                      </a:lnTo>
                      <a:lnTo>
                        <a:pt x="32" y="10"/>
                      </a:lnTo>
                      <a:lnTo>
                        <a:pt x="32" y="4"/>
                      </a:lnTo>
                      <a:lnTo>
                        <a:pt x="32" y="0"/>
                      </a:lnTo>
                      <a:lnTo>
                        <a:pt x="26" y="0"/>
                      </a:lnTo>
                      <a:lnTo>
                        <a:pt x="22" y="0"/>
                      </a:lnTo>
                      <a:lnTo>
                        <a:pt x="12" y="0"/>
                      </a:lnTo>
                      <a:lnTo>
                        <a:pt x="12" y="4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8" y="24"/>
                      </a:lnTo>
                      <a:lnTo>
                        <a:pt x="26" y="28"/>
                      </a:lnTo>
                      <a:lnTo>
                        <a:pt x="26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2" name="Freeform 19"/>
                <p:cNvSpPr>
                  <a:spLocks/>
                </p:cNvSpPr>
                <p:nvPr/>
              </p:nvSpPr>
              <p:spPr bwMode="auto">
                <a:xfrm>
                  <a:off x="4845050" y="3767138"/>
                  <a:ext cx="101600" cy="184150"/>
                </a:xfrm>
                <a:custGeom>
                  <a:avLst/>
                  <a:gdLst>
                    <a:gd name="T0" fmla="*/ 8 w 64"/>
                    <a:gd name="T1" fmla="*/ 116 h 116"/>
                    <a:gd name="T2" fmla="*/ 22 w 64"/>
                    <a:gd name="T3" fmla="*/ 110 h 116"/>
                    <a:gd name="T4" fmla="*/ 32 w 64"/>
                    <a:gd name="T5" fmla="*/ 110 h 116"/>
                    <a:gd name="T6" fmla="*/ 46 w 64"/>
                    <a:gd name="T7" fmla="*/ 96 h 116"/>
                    <a:gd name="T8" fmla="*/ 50 w 64"/>
                    <a:gd name="T9" fmla="*/ 96 h 116"/>
                    <a:gd name="T10" fmla="*/ 54 w 64"/>
                    <a:gd name="T11" fmla="*/ 92 h 116"/>
                    <a:gd name="T12" fmla="*/ 64 w 64"/>
                    <a:gd name="T13" fmla="*/ 70 h 116"/>
                    <a:gd name="T14" fmla="*/ 64 w 64"/>
                    <a:gd name="T15" fmla="*/ 60 h 116"/>
                    <a:gd name="T16" fmla="*/ 64 w 64"/>
                    <a:gd name="T17" fmla="*/ 56 h 116"/>
                    <a:gd name="T18" fmla="*/ 54 w 64"/>
                    <a:gd name="T19" fmla="*/ 10 h 116"/>
                    <a:gd name="T20" fmla="*/ 54 w 64"/>
                    <a:gd name="T21" fmla="*/ 6 h 116"/>
                    <a:gd name="T22" fmla="*/ 54 w 64"/>
                    <a:gd name="T23" fmla="*/ 0 h 116"/>
                    <a:gd name="T24" fmla="*/ 50 w 64"/>
                    <a:gd name="T25" fmla="*/ 0 h 116"/>
                    <a:gd name="T26" fmla="*/ 46 w 64"/>
                    <a:gd name="T27" fmla="*/ 0 h 116"/>
                    <a:gd name="T28" fmla="*/ 46 w 64"/>
                    <a:gd name="T29" fmla="*/ 6 h 116"/>
                    <a:gd name="T30" fmla="*/ 40 w 64"/>
                    <a:gd name="T31" fmla="*/ 6 h 116"/>
                    <a:gd name="T32" fmla="*/ 18 w 64"/>
                    <a:gd name="T33" fmla="*/ 42 h 116"/>
                    <a:gd name="T34" fmla="*/ 8 w 64"/>
                    <a:gd name="T35" fmla="*/ 56 h 116"/>
                    <a:gd name="T36" fmla="*/ 4 w 64"/>
                    <a:gd name="T37" fmla="*/ 56 h 116"/>
                    <a:gd name="T38" fmla="*/ 4 w 64"/>
                    <a:gd name="T39" fmla="*/ 60 h 116"/>
                    <a:gd name="T40" fmla="*/ 0 w 64"/>
                    <a:gd name="T41" fmla="*/ 110 h 116"/>
                    <a:gd name="T42" fmla="*/ 0 w 64"/>
                    <a:gd name="T43" fmla="*/ 116 h 116"/>
                    <a:gd name="T44" fmla="*/ 4 w 64"/>
                    <a:gd name="T45" fmla="*/ 116 h 116"/>
                    <a:gd name="T46" fmla="*/ 8 w 64"/>
                    <a:gd name="T47" fmla="*/ 116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4" h="116">
                      <a:moveTo>
                        <a:pt x="8" y="116"/>
                      </a:moveTo>
                      <a:lnTo>
                        <a:pt x="22" y="110"/>
                      </a:lnTo>
                      <a:lnTo>
                        <a:pt x="32" y="110"/>
                      </a:lnTo>
                      <a:lnTo>
                        <a:pt x="46" y="96"/>
                      </a:lnTo>
                      <a:lnTo>
                        <a:pt x="50" y="96"/>
                      </a:lnTo>
                      <a:lnTo>
                        <a:pt x="54" y="92"/>
                      </a:lnTo>
                      <a:lnTo>
                        <a:pt x="64" y="70"/>
                      </a:lnTo>
                      <a:lnTo>
                        <a:pt x="64" y="60"/>
                      </a:lnTo>
                      <a:lnTo>
                        <a:pt x="64" y="56"/>
                      </a:lnTo>
                      <a:lnTo>
                        <a:pt x="54" y="10"/>
                      </a:lnTo>
                      <a:lnTo>
                        <a:pt x="54" y="6"/>
                      </a:lnTo>
                      <a:lnTo>
                        <a:pt x="54" y="0"/>
                      </a:lnTo>
                      <a:lnTo>
                        <a:pt x="50" y="0"/>
                      </a:lnTo>
                      <a:lnTo>
                        <a:pt x="46" y="0"/>
                      </a:lnTo>
                      <a:lnTo>
                        <a:pt x="46" y="6"/>
                      </a:lnTo>
                      <a:lnTo>
                        <a:pt x="40" y="6"/>
                      </a:lnTo>
                      <a:lnTo>
                        <a:pt x="18" y="42"/>
                      </a:lnTo>
                      <a:lnTo>
                        <a:pt x="8" y="56"/>
                      </a:lnTo>
                      <a:lnTo>
                        <a:pt x="4" y="56"/>
                      </a:lnTo>
                      <a:lnTo>
                        <a:pt x="4" y="60"/>
                      </a:lnTo>
                      <a:lnTo>
                        <a:pt x="0" y="110"/>
                      </a:lnTo>
                      <a:lnTo>
                        <a:pt x="0" y="116"/>
                      </a:lnTo>
                      <a:lnTo>
                        <a:pt x="4" y="116"/>
                      </a:lnTo>
                      <a:lnTo>
                        <a:pt x="8" y="11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3" name="Freeform 20"/>
                <p:cNvSpPr>
                  <a:spLocks/>
                </p:cNvSpPr>
                <p:nvPr/>
              </p:nvSpPr>
              <p:spPr bwMode="auto">
                <a:xfrm>
                  <a:off x="3470275" y="4449763"/>
                  <a:ext cx="57150" cy="60325"/>
                </a:xfrm>
                <a:custGeom>
                  <a:avLst/>
                  <a:gdLst>
                    <a:gd name="T0" fmla="*/ 8 w 36"/>
                    <a:gd name="T1" fmla="*/ 38 h 38"/>
                    <a:gd name="T2" fmla="*/ 22 w 36"/>
                    <a:gd name="T3" fmla="*/ 38 h 38"/>
                    <a:gd name="T4" fmla="*/ 26 w 36"/>
                    <a:gd name="T5" fmla="*/ 38 h 38"/>
                    <a:gd name="T6" fmla="*/ 32 w 36"/>
                    <a:gd name="T7" fmla="*/ 28 h 38"/>
                    <a:gd name="T8" fmla="*/ 36 w 36"/>
                    <a:gd name="T9" fmla="*/ 20 h 38"/>
                    <a:gd name="T10" fmla="*/ 32 w 36"/>
                    <a:gd name="T11" fmla="*/ 10 h 38"/>
                    <a:gd name="T12" fmla="*/ 22 w 36"/>
                    <a:gd name="T13" fmla="*/ 6 h 38"/>
                    <a:gd name="T14" fmla="*/ 18 w 36"/>
                    <a:gd name="T15" fmla="*/ 0 h 38"/>
                    <a:gd name="T16" fmla="*/ 8 w 36"/>
                    <a:gd name="T17" fmla="*/ 6 h 38"/>
                    <a:gd name="T18" fmla="*/ 0 w 36"/>
                    <a:gd name="T19" fmla="*/ 14 h 38"/>
                    <a:gd name="T20" fmla="*/ 0 w 36"/>
                    <a:gd name="T21" fmla="*/ 20 h 38"/>
                    <a:gd name="T22" fmla="*/ 0 w 36"/>
                    <a:gd name="T23" fmla="*/ 28 h 38"/>
                    <a:gd name="T24" fmla="*/ 4 w 36"/>
                    <a:gd name="T25" fmla="*/ 32 h 38"/>
                    <a:gd name="T26" fmla="*/ 8 w 36"/>
                    <a:gd name="T27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38">
                      <a:moveTo>
                        <a:pt x="8" y="38"/>
                      </a:moveTo>
                      <a:lnTo>
                        <a:pt x="22" y="38"/>
                      </a:lnTo>
                      <a:lnTo>
                        <a:pt x="26" y="38"/>
                      </a:lnTo>
                      <a:lnTo>
                        <a:pt x="32" y="28"/>
                      </a:lnTo>
                      <a:lnTo>
                        <a:pt x="36" y="20"/>
                      </a:lnTo>
                      <a:lnTo>
                        <a:pt x="32" y="10"/>
                      </a:lnTo>
                      <a:lnTo>
                        <a:pt x="22" y="6"/>
                      </a:lnTo>
                      <a:lnTo>
                        <a:pt x="18" y="0"/>
                      </a:lnTo>
                      <a:lnTo>
                        <a:pt x="8" y="6"/>
                      </a:lnTo>
                      <a:lnTo>
                        <a:pt x="0" y="14"/>
                      </a:lnTo>
                      <a:lnTo>
                        <a:pt x="0" y="20"/>
                      </a:lnTo>
                      <a:lnTo>
                        <a:pt x="0" y="28"/>
                      </a:lnTo>
                      <a:lnTo>
                        <a:pt x="4" y="32"/>
                      </a:lnTo>
                      <a:lnTo>
                        <a:pt x="8" y="3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4" name="Freeform 21"/>
                <p:cNvSpPr>
                  <a:spLocks/>
                </p:cNvSpPr>
                <p:nvPr/>
              </p:nvSpPr>
              <p:spPr bwMode="auto">
                <a:xfrm>
                  <a:off x="2473325" y="5249863"/>
                  <a:ext cx="666750" cy="936625"/>
                </a:xfrm>
                <a:custGeom>
                  <a:avLst/>
                  <a:gdLst>
                    <a:gd name="T0" fmla="*/ 330 w 420"/>
                    <a:gd name="T1" fmla="*/ 74 h 590"/>
                    <a:gd name="T2" fmla="*/ 296 w 420"/>
                    <a:gd name="T3" fmla="*/ 78 h 590"/>
                    <a:gd name="T4" fmla="*/ 264 w 420"/>
                    <a:gd name="T5" fmla="*/ 64 h 590"/>
                    <a:gd name="T6" fmla="*/ 242 w 420"/>
                    <a:gd name="T7" fmla="*/ 24 h 590"/>
                    <a:gd name="T8" fmla="*/ 224 w 420"/>
                    <a:gd name="T9" fmla="*/ 4 h 590"/>
                    <a:gd name="T10" fmla="*/ 196 w 420"/>
                    <a:gd name="T11" fmla="*/ 0 h 590"/>
                    <a:gd name="T12" fmla="*/ 154 w 420"/>
                    <a:gd name="T13" fmla="*/ 28 h 590"/>
                    <a:gd name="T14" fmla="*/ 150 w 420"/>
                    <a:gd name="T15" fmla="*/ 56 h 590"/>
                    <a:gd name="T16" fmla="*/ 146 w 420"/>
                    <a:gd name="T17" fmla="*/ 68 h 590"/>
                    <a:gd name="T18" fmla="*/ 8 w 420"/>
                    <a:gd name="T19" fmla="*/ 120 h 590"/>
                    <a:gd name="T20" fmla="*/ 8 w 420"/>
                    <a:gd name="T21" fmla="*/ 152 h 590"/>
                    <a:gd name="T22" fmla="*/ 22 w 420"/>
                    <a:gd name="T23" fmla="*/ 164 h 590"/>
                    <a:gd name="T24" fmla="*/ 36 w 420"/>
                    <a:gd name="T25" fmla="*/ 178 h 590"/>
                    <a:gd name="T26" fmla="*/ 44 w 420"/>
                    <a:gd name="T27" fmla="*/ 184 h 590"/>
                    <a:gd name="T28" fmla="*/ 68 w 420"/>
                    <a:gd name="T29" fmla="*/ 192 h 590"/>
                    <a:gd name="T30" fmla="*/ 44 w 420"/>
                    <a:gd name="T31" fmla="*/ 224 h 590"/>
                    <a:gd name="T32" fmla="*/ 40 w 420"/>
                    <a:gd name="T33" fmla="*/ 206 h 590"/>
                    <a:gd name="T34" fmla="*/ 50 w 420"/>
                    <a:gd name="T35" fmla="*/ 210 h 590"/>
                    <a:gd name="T36" fmla="*/ 36 w 420"/>
                    <a:gd name="T37" fmla="*/ 184 h 590"/>
                    <a:gd name="T38" fmla="*/ 22 w 420"/>
                    <a:gd name="T39" fmla="*/ 174 h 590"/>
                    <a:gd name="T40" fmla="*/ 12 w 420"/>
                    <a:gd name="T41" fmla="*/ 206 h 590"/>
                    <a:gd name="T42" fmla="*/ 50 w 420"/>
                    <a:gd name="T43" fmla="*/ 262 h 590"/>
                    <a:gd name="T44" fmla="*/ 100 w 420"/>
                    <a:gd name="T45" fmla="*/ 170 h 590"/>
                    <a:gd name="T46" fmla="*/ 136 w 420"/>
                    <a:gd name="T47" fmla="*/ 164 h 590"/>
                    <a:gd name="T48" fmla="*/ 150 w 420"/>
                    <a:gd name="T49" fmla="*/ 174 h 590"/>
                    <a:gd name="T50" fmla="*/ 182 w 420"/>
                    <a:gd name="T51" fmla="*/ 274 h 590"/>
                    <a:gd name="T52" fmla="*/ 132 w 420"/>
                    <a:gd name="T53" fmla="*/ 370 h 590"/>
                    <a:gd name="T54" fmla="*/ 136 w 420"/>
                    <a:gd name="T55" fmla="*/ 486 h 590"/>
                    <a:gd name="T56" fmla="*/ 132 w 420"/>
                    <a:gd name="T57" fmla="*/ 504 h 590"/>
                    <a:gd name="T58" fmla="*/ 118 w 420"/>
                    <a:gd name="T59" fmla="*/ 522 h 590"/>
                    <a:gd name="T60" fmla="*/ 100 w 420"/>
                    <a:gd name="T61" fmla="*/ 518 h 590"/>
                    <a:gd name="T62" fmla="*/ 164 w 420"/>
                    <a:gd name="T63" fmla="*/ 564 h 590"/>
                    <a:gd name="T64" fmla="*/ 178 w 420"/>
                    <a:gd name="T65" fmla="*/ 564 h 590"/>
                    <a:gd name="T66" fmla="*/ 192 w 420"/>
                    <a:gd name="T67" fmla="*/ 554 h 590"/>
                    <a:gd name="T68" fmla="*/ 188 w 420"/>
                    <a:gd name="T69" fmla="*/ 540 h 590"/>
                    <a:gd name="T70" fmla="*/ 174 w 420"/>
                    <a:gd name="T71" fmla="*/ 536 h 590"/>
                    <a:gd name="T72" fmla="*/ 168 w 420"/>
                    <a:gd name="T73" fmla="*/ 504 h 590"/>
                    <a:gd name="T74" fmla="*/ 182 w 420"/>
                    <a:gd name="T75" fmla="*/ 462 h 590"/>
                    <a:gd name="T76" fmla="*/ 192 w 420"/>
                    <a:gd name="T77" fmla="*/ 454 h 590"/>
                    <a:gd name="T78" fmla="*/ 214 w 420"/>
                    <a:gd name="T79" fmla="*/ 458 h 590"/>
                    <a:gd name="T80" fmla="*/ 214 w 420"/>
                    <a:gd name="T81" fmla="*/ 550 h 590"/>
                    <a:gd name="T82" fmla="*/ 206 w 420"/>
                    <a:gd name="T83" fmla="*/ 590 h 590"/>
                    <a:gd name="T84" fmla="*/ 306 w 420"/>
                    <a:gd name="T85" fmla="*/ 522 h 590"/>
                    <a:gd name="T86" fmla="*/ 320 w 420"/>
                    <a:gd name="T87" fmla="*/ 500 h 590"/>
                    <a:gd name="T88" fmla="*/ 334 w 420"/>
                    <a:gd name="T89" fmla="*/ 436 h 590"/>
                    <a:gd name="T90" fmla="*/ 324 w 420"/>
                    <a:gd name="T91" fmla="*/ 430 h 590"/>
                    <a:gd name="T92" fmla="*/ 348 w 420"/>
                    <a:gd name="T93" fmla="*/ 352 h 590"/>
                    <a:gd name="T94" fmla="*/ 370 w 420"/>
                    <a:gd name="T95" fmla="*/ 294 h 590"/>
                    <a:gd name="T96" fmla="*/ 374 w 420"/>
                    <a:gd name="T97" fmla="*/ 96 h 5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20" h="590">
                      <a:moveTo>
                        <a:pt x="334" y="64"/>
                      </a:moveTo>
                      <a:lnTo>
                        <a:pt x="330" y="68"/>
                      </a:lnTo>
                      <a:lnTo>
                        <a:pt x="330" y="74"/>
                      </a:lnTo>
                      <a:lnTo>
                        <a:pt x="320" y="78"/>
                      </a:lnTo>
                      <a:lnTo>
                        <a:pt x="310" y="78"/>
                      </a:lnTo>
                      <a:lnTo>
                        <a:pt x="296" y="78"/>
                      </a:lnTo>
                      <a:lnTo>
                        <a:pt x="296" y="74"/>
                      </a:lnTo>
                      <a:lnTo>
                        <a:pt x="264" y="68"/>
                      </a:lnTo>
                      <a:lnTo>
                        <a:pt x="264" y="64"/>
                      </a:lnTo>
                      <a:lnTo>
                        <a:pt x="256" y="50"/>
                      </a:lnTo>
                      <a:lnTo>
                        <a:pt x="242" y="28"/>
                      </a:lnTo>
                      <a:lnTo>
                        <a:pt x="242" y="24"/>
                      </a:lnTo>
                      <a:lnTo>
                        <a:pt x="246" y="10"/>
                      </a:lnTo>
                      <a:lnTo>
                        <a:pt x="238" y="10"/>
                      </a:lnTo>
                      <a:lnTo>
                        <a:pt x="224" y="4"/>
                      </a:lnTo>
                      <a:lnTo>
                        <a:pt x="214" y="4"/>
                      </a:lnTo>
                      <a:lnTo>
                        <a:pt x="200" y="0"/>
                      </a:lnTo>
                      <a:lnTo>
                        <a:pt x="196" y="0"/>
                      </a:lnTo>
                      <a:lnTo>
                        <a:pt x="168" y="14"/>
                      </a:lnTo>
                      <a:lnTo>
                        <a:pt x="160" y="18"/>
                      </a:lnTo>
                      <a:lnTo>
                        <a:pt x="154" y="28"/>
                      </a:lnTo>
                      <a:lnTo>
                        <a:pt x="142" y="60"/>
                      </a:lnTo>
                      <a:lnTo>
                        <a:pt x="146" y="56"/>
                      </a:lnTo>
                      <a:lnTo>
                        <a:pt x="150" y="56"/>
                      </a:lnTo>
                      <a:lnTo>
                        <a:pt x="150" y="60"/>
                      </a:lnTo>
                      <a:lnTo>
                        <a:pt x="150" y="64"/>
                      </a:lnTo>
                      <a:lnTo>
                        <a:pt x="146" y="68"/>
                      </a:lnTo>
                      <a:lnTo>
                        <a:pt x="142" y="74"/>
                      </a:lnTo>
                      <a:lnTo>
                        <a:pt x="50" y="110"/>
                      </a:lnTo>
                      <a:lnTo>
                        <a:pt x="8" y="120"/>
                      </a:lnTo>
                      <a:lnTo>
                        <a:pt x="4" y="120"/>
                      </a:lnTo>
                      <a:lnTo>
                        <a:pt x="0" y="152"/>
                      </a:lnTo>
                      <a:lnTo>
                        <a:pt x="8" y="152"/>
                      </a:lnTo>
                      <a:lnTo>
                        <a:pt x="18" y="156"/>
                      </a:lnTo>
                      <a:lnTo>
                        <a:pt x="22" y="160"/>
                      </a:lnTo>
                      <a:lnTo>
                        <a:pt x="22" y="164"/>
                      </a:lnTo>
                      <a:lnTo>
                        <a:pt x="26" y="170"/>
                      </a:lnTo>
                      <a:lnTo>
                        <a:pt x="32" y="178"/>
                      </a:lnTo>
                      <a:lnTo>
                        <a:pt x="36" y="178"/>
                      </a:lnTo>
                      <a:lnTo>
                        <a:pt x="36" y="184"/>
                      </a:lnTo>
                      <a:lnTo>
                        <a:pt x="40" y="184"/>
                      </a:lnTo>
                      <a:lnTo>
                        <a:pt x="44" y="184"/>
                      </a:lnTo>
                      <a:lnTo>
                        <a:pt x="54" y="184"/>
                      </a:lnTo>
                      <a:lnTo>
                        <a:pt x="64" y="188"/>
                      </a:lnTo>
                      <a:lnTo>
                        <a:pt x="68" y="192"/>
                      </a:lnTo>
                      <a:lnTo>
                        <a:pt x="72" y="220"/>
                      </a:lnTo>
                      <a:lnTo>
                        <a:pt x="50" y="230"/>
                      </a:lnTo>
                      <a:lnTo>
                        <a:pt x="44" y="224"/>
                      </a:lnTo>
                      <a:lnTo>
                        <a:pt x="40" y="216"/>
                      </a:lnTo>
                      <a:lnTo>
                        <a:pt x="40" y="210"/>
                      </a:lnTo>
                      <a:lnTo>
                        <a:pt x="40" y="206"/>
                      </a:lnTo>
                      <a:lnTo>
                        <a:pt x="44" y="206"/>
                      </a:lnTo>
                      <a:lnTo>
                        <a:pt x="44" y="210"/>
                      </a:lnTo>
                      <a:lnTo>
                        <a:pt x="50" y="210"/>
                      </a:lnTo>
                      <a:lnTo>
                        <a:pt x="44" y="202"/>
                      </a:lnTo>
                      <a:lnTo>
                        <a:pt x="44" y="198"/>
                      </a:lnTo>
                      <a:lnTo>
                        <a:pt x="36" y="184"/>
                      </a:lnTo>
                      <a:lnTo>
                        <a:pt x="32" y="178"/>
                      </a:lnTo>
                      <a:lnTo>
                        <a:pt x="26" y="178"/>
                      </a:lnTo>
                      <a:lnTo>
                        <a:pt x="22" y="174"/>
                      </a:lnTo>
                      <a:lnTo>
                        <a:pt x="22" y="178"/>
                      </a:lnTo>
                      <a:lnTo>
                        <a:pt x="12" y="202"/>
                      </a:lnTo>
                      <a:lnTo>
                        <a:pt x="12" y="206"/>
                      </a:lnTo>
                      <a:lnTo>
                        <a:pt x="22" y="224"/>
                      </a:lnTo>
                      <a:lnTo>
                        <a:pt x="32" y="234"/>
                      </a:lnTo>
                      <a:lnTo>
                        <a:pt x="50" y="262"/>
                      </a:lnTo>
                      <a:lnTo>
                        <a:pt x="44" y="280"/>
                      </a:lnTo>
                      <a:lnTo>
                        <a:pt x="68" y="248"/>
                      </a:lnTo>
                      <a:lnTo>
                        <a:pt x="100" y="170"/>
                      </a:lnTo>
                      <a:lnTo>
                        <a:pt x="114" y="156"/>
                      </a:lnTo>
                      <a:lnTo>
                        <a:pt x="118" y="156"/>
                      </a:lnTo>
                      <a:lnTo>
                        <a:pt x="136" y="164"/>
                      </a:lnTo>
                      <a:lnTo>
                        <a:pt x="142" y="164"/>
                      </a:lnTo>
                      <a:lnTo>
                        <a:pt x="146" y="174"/>
                      </a:lnTo>
                      <a:lnTo>
                        <a:pt x="150" y="174"/>
                      </a:lnTo>
                      <a:lnTo>
                        <a:pt x="182" y="234"/>
                      </a:lnTo>
                      <a:lnTo>
                        <a:pt x="182" y="238"/>
                      </a:lnTo>
                      <a:lnTo>
                        <a:pt x="182" y="274"/>
                      </a:lnTo>
                      <a:lnTo>
                        <a:pt x="174" y="306"/>
                      </a:lnTo>
                      <a:lnTo>
                        <a:pt x="174" y="312"/>
                      </a:lnTo>
                      <a:lnTo>
                        <a:pt x="132" y="370"/>
                      </a:lnTo>
                      <a:lnTo>
                        <a:pt x="136" y="472"/>
                      </a:lnTo>
                      <a:lnTo>
                        <a:pt x="136" y="476"/>
                      </a:lnTo>
                      <a:lnTo>
                        <a:pt x="136" y="486"/>
                      </a:lnTo>
                      <a:lnTo>
                        <a:pt x="132" y="490"/>
                      </a:lnTo>
                      <a:lnTo>
                        <a:pt x="132" y="500"/>
                      </a:lnTo>
                      <a:lnTo>
                        <a:pt x="132" y="504"/>
                      </a:lnTo>
                      <a:lnTo>
                        <a:pt x="128" y="508"/>
                      </a:lnTo>
                      <a:lnTo>
                        <a:pt x="122" y="512"/>
                      </a:lnTo>
                      <a:lnTo>
                        <a:pt x="118" y="522"/>
                      </a:lnTo>
                      <a:lnTo>
                        <a:pt x="110" y="518"/>
                      </a:lnTo>
                      <a:lnTo>
                        <a:pt x="104" y="512"/>
                      </a:lnTo>
                      <a:lnTo>
                        <a:pt x="100" y="518"/>
                      </a:lnTo>
                      <a:lnTo>
                        <a:pt x="96" y="518"/>
                      </a:lnTo>
                      <a:lnTo>
                        <a:pt x="114" y="540"/>
                      </a:lnTo>
                      <a:lnTo>
                        <a:pt x="164" y="564"/>
                      </a:lnTo>
                      <a:lnTo>
                        <a:pt x="168" y="564"/>
                      </a:lnTo>
                      <a:lnTo>
                        <a:pt x="168" y="568"/>
                      </a:lnTo>
                      <a:lnTo>
                        <a:pt x="178" y="564"/>
                      </a:lnTo>
                      <a:lnTo>
                        <a:pt x="188" y="564"/>
                      </a:lnTo>
                      <a:lnTo>
                        <a:pt x="188" y="558"/>
                      </a:lnTo>
                      <a:lnTo>
                        <a:pt x="192" y="554"/>
                      </a:lnTo>
                      <a:lnTo>
                        <a:pt x="192" y="544"/>
                      </a:lnTo>
                      <a:lnTo>
                        <a:pt x="188" y="544"/>
                      </a:lnTo>
                      <a:lnTo>
                        <a:pt x="188" y="540"/>
                      </a:lnTo>
                      <a:lnTo>
                        <a:pt x="182" y="540"/>
                      </a:lnTo>
                      <a:lnTo>
                        <a:pt x="178" y="536"/>
                      </a:lnTo>
                      <a:lnTo>
                        <a:pt x="174" y="536"/>
                      </a:lnTo>
                      <a:lnTo>
                        <a:pt x="174" y="532"/>
                      </a:lnTo>
                      <a:lnTo>
                        <a:pt x="164" y="508"/>
                      </a:lnTo>
                      <a:lnTo>
                        <a:pt x="168" y="504"/>
                      </a:lnTo>
                      <a:lnTo>
                        <a:pt x="168" y="490"/>
                      </a:lnTo>
                      <a:lnTo>
                        <a:pt x="174" y="480"/>
                      </a:lnTo>
                      <a:lnTo>
                        <a:pt x="182" y="462"/>
                      </a:lnTo>
                      <a:lnTo>
                        <a:pt x="182" y="458"/>
                      </a:lnTo>
                      <a:lnTo>
                        <a:pt x="188" y="454"/>
                      </a:lnTo>
                      <a:lnTo>
                        <a:pt x="192" y="454"/>
                      </a:lnTo>
                      <a:lnTo>
                        <a:pt x="196" y="454"/>
                      </a:lnTo>
                      <a:lnTo>
                        <a:pt x="210" y="458"/>
                      </a:lnTo>
                      <a:lnTo>
                        <a:pt x="214" y="458"/>
                      </a:lnTo>
                      <a:lnTo>
                        <a:pt x="214" y="462"/>
                      </a:lnTo>
                      <a:lnTo>
                        <a:pt x="214" y="536"/>
                      </a:lnTo>
                      <a:lnTo>
                        <a:pt x="214" y="550"/>
                      </a:lnTo>
                      <a:lnTo>
                        <a:pt x="210" y="568"/>
                      </a:lnTo>
                      <a:lnTo>
                        <a:pt x="206" y="572"/>
                      </a:lnTo>
                      <a:lnTo>
                        <a:pt x="206" y="590"/>
                      </a:lnTo>
                      <a:lnTo>
                        <a:pt x="238" y="576"/>
                      </a:lnTo>
                      <a:lnTo>
                        <a:pt x="238" y="572"/>
                      </a:lnTo>
                      <a:lnTo>
                        <a:pt x="306" y="522"/>
                      </a:lnTo>
                      <a:lnTo>
                        <a:pt x="310" y="522"/>
                      </a:lnTo>
                      <a:lnTo>
                        <a:pt x="310" y="518"/>
                      </a:lnTo>
                      <a:lnTo>
                        <a:pt x="320" y="500"/>
                      </a:lnTo>
                      <a:lnTo>
                        <a:pt x="330" y="472"/>
                      </a:lnTo>
                      <a:lnTo>
                        <a:pt x="334" y="440"/>
                      </a:lnTo>
                      <a:lnTo>
                        <a:pt x="334" y="436"/>
                      </a:lnTo>
                      <a:lnTo>
                        <a:pt x="330" y="436"/>
                      </a:lnTo>
                      <a:lnTo>
                        <a:pt x="330" y="430"/>
                      </a:lnTo>
                      <a:lnTo>
                        <a:pt x="324" y="430"/>
                      </a:lnTo>
                      <a:lnTo>
                        <a:pt x="324" y="422"/>
                      </a:lnTo>
                      <a:lnTo>
                        <a:pt x="324" y="416"/>
                      </a:lnTo>
                      <a:lnTo>
                        <a:pt x="348" y="352"/>
                      </a:lnTo>
                      <a:lnTo>
                        <a:pt x="348" y="344"/>
                      </a:lnTo>
                      <a:lnTo>
                        <a:pt x="362" y="302"/>
                      </a:lnTo>
                      <a:lnTo>
                        <a:pt x="370" y="294"/>
                      </a:lnTo>
                      <a:lnTo>
                        <a:pt x="420" y="230"/>
                      </a:lnTo>
                      <a:lnTo>
                        <a:pt x="420" y="216"/>
                      </a:lnTo>
                      <a:lnTo>
                        <a:pt x="374" y="96"/>
                      </a:lnTo>
                      <a:lnTo>
                        <a:pt x="334" y="64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5" name="Freeform 22"/>
                <p:cNvSpPr>
                  <a:spLocks/>
                </p:cNvSpPr>
                <p:nvPr/>
              </p:nvSpPr>
              <p:spPr bwMode="auto">
                <a:xfrm>
                  <a:off x="2835275" y="2627313"/>
                  <a:ext cx="3070225" cy="2781300"/>
                </a:xfrm>
                <a:custGeom>
                  <a:avLst/>
                  <a:gdLst>
                    <a:gd name="T0" fmla="*/ 1852 w 1934"/>
                    <a:gd name="T1" fmla="*/ 230 h 1752"/>
                    <a:gd name="T2" fmla="*/ 1820 w 1934"/>
                    <a:gd name="T3" fmla="*/ 188 h 1752"/>
                    <a:gd name="T4" fmla="*/ 1738 w 1934"/>
                    <a:gd name="T5" fmla="*/ 0 h 1752"/>
                    <a:gd name="T6" fmla="*/ 1714 w 1934"/>
                    <a:gd name="T7" fmla="*/ 92 h 1752"/>
                    <a:gd name="T8" fmla="*/ 1792 w 1934"/>
                    <a:gd name="T9" fmla="*/ 78 h 1752"/>
                    <a:gd name="T10" fmla="*/ 1778 w 1934"/>
                    <a:gd name="T11" fmla="*/ 152 h 1752"/>
                    <a:gd name="T12" fmla="*/ 1696 w 1934"/>
                    <a:gd name="T13" fmla="*/ 152 h 1752"/>
                    <a:gd name="T14" fmla="*/ 1688 w 1934"/>
                    <a:gd name="T15" fmla="*/ 88 h 1752"/>
                    <a:gd name="T16" fmla="*/ 1578 w 1934"/>
                    <a:gd name="T17" fmla="*/ 380 h 1752"/>
                    <a:gd name="T18" fmla="*/ 1586 w 1934"/>
                    <a:gd name="T19" fmla="*/ 416 h 1752"/>
                    <a:gd name="T20" fmla="*/ 1578 w 1934"/>
                    <a:gd name="T21" fmla="*/ 490 h 1752"/>
                    <a:gd name="T22" fmla="*/ 1462 w 1934"/>
                    <a:gd name="T23" fmla="*/ 774 h 1752"/>
                    <a:gd name="T24" fmla="*/ 1114 w 1934"/>
                    <a:gd name="T25" fmla="*/ 1058 h 1752"/>
                    <a:gd name="T26" fmla="*/ 1068 w 1934"/>
                    <a:gd name="T27" fmla="*/ 1052 h 1752"/>
                    <a:gd name="T28" fmla="*/ 1064 w 1934"/>
                    <a:gd name="T29" fmla="*/ 994 h 1752"/>
                    <a:gd name="T30" fmla="*/ 1114 w 1934"/>
                    <a:gd name="T31" fmla="*/ 892 h 1752"/>
                    <a:gd name="T32" fmla="*/ 1014 w 1934"/>
                    <a:gd name="T33" fmla="*/ 938 h 1752"/>
                    <a:gd name="T34" fmla="*/ 1018 w 1934"/>
                    <a:gd name="T35" fmla="*/ 1034 h 1752"/>
                    <a:gd name="T36" fmla="*/ 976 w 1934"/>
                    <a:gd name="T37" fmla="*/ 1108 h 1752"/>
                    <a:gd name="T38" fmla="*/ 880 w 1934"/>
                    <a:gd name="T39" fmla="*/ 1222 h 1752"/>
                    <a:gd name="T40" fmla="*/ 898 w 1934"/>
                    <a:gd name="T41" fmla="*/ 1264 h 1752"/>
                    <a:gd name="T42" fmla="*/ 802 w 1934"/>
                    <a:gd name="T43" fmla="*/ 1328 h 1752"/>
                    <a:gd name="T44" fmla="*/ 774 w 1934"/>
                    <a:gd name="T45" fmla="*/ 1328 h 1752"/>
                    <a:gd name="T46" fmla="*/ 762 w 1934"/>
                    <a:gd name="T47" fmla="*/ 1278 h 1752"/>
                    <a:gd name="T48" fmla="*/ 582 w 1934"/>
                    <a:gd name="T49" fmla="*/ 1318 h 1752"/>
                    <a:gd name="T50" fmla="*/ 170 w 1934"/>
                    <a:gd name="T51" fmla="*/ 1492 h 1752"/>
                    <a:gd name="T52" fmla="*/ 4 w 1934"/>
                    <a:gd name="T53" fmla="*/ 1648 h 1752"/>
                    <a:gd name="T54" fmla="*/ 230 w 1934"/>
                    <a:gd name="T55" fmla="*/ 1620 h 1752"/>
                    <a:gd name="T56" fmla="*/ 280 w 1934"/>
                    <a:gd name="T57" fmla="*/ 1580 h 1752"/>
                    <a:gd name="T58" fmla="*/ 330 w 1934"/>
                    <a:gd name="T59" fmla="*/ 1588 h 1752"/>
                    <a:gd name="T60" fmla="*/ 400 w 1934"/>
                    <a:gd name="T61" fmla="*/ 1584 h 1752"/>
                    <a:gd name="T62" fmla="*/ 784 w 1934"/>
                    <a:gd name="T63" fmla="*/ 1502 h 1752"/>
                    <a:gd name="T64" fmla="*/ 780 w 1934"/>
                    <a:gd name="T65" fmla="*/ 1542 h 1752"/>
                    <a:gd name="T66" fmla="*/ 788 w 1934"/>
                    <a:gd name="T67" fmla="*/ 1734 h 1752"/>
                    <a:gd name="T68" fmla="*/ 940 w 1934"/>
                    <a:gd name="T69" fmla="*/ 1606 h 1752"/>
                    <a:gd name="T70" fmla="*/ 1040 w 1934"/>
                    <a:gd name="T71" fmla="*/ 1584 h 1752"/>
                    <a:gd name="T72" fmla="*/ 976 w 1934"/>
                    <a:gd name="T73" fmla="*/ 1514 h 1752"/>
                    <a:gd name="T74" fmla="*/ 1040 w 1934"/>
                    <a:gd name="T75" fmla="*/ 1418 h 1752"/>
                    <a:gd name="T76" fmla="*/ 1028 w 1934"/>
                    <a:gd name="T77" fmla="*/ 1450 h 1752"/>
                    <a:gd name="T78" fmla="*/ 1054 w 1934"/>
                    <a:gd name="T79" fmla="*/ 1496 h 1752"/>
                    <a:gd name="T80" fmla="*/ 1362 w 1934"/>
                    <a:gd name="T81" fmla="*/ 1406 h 1752"/>
                    <a:gd name="T82" fmla="*/ 1376 w 1934"/>
                    <a:gd name="T83" fmla="*/ 1514 h 1752"/>
                    <a:gd name="T84" fmla="*/ 1430 w 1934"/>
                    <a:gd name="T85" fmla="*/ 1446 h 1752"/>
                    <a:gd name="T86" fmla="*/ 1426 w 1934"/>
                    <a:gd name="T87" fmla="*/ 1392 h 1752"/>
                    <a:gd name="T88" fmla="*/ 1578 w 1934"/>
                    <a:gd name="T89" fmla="*/ 1290 h 1752"/>
                    <a:gd name="T90" fmla="*/ 1586 w 1934"/>
                    <a:gd name="T91" fmla="*/ 1328 h 1752"/>
                    <a:gd name="T92" fmla="*/ 1558 w 1934"/>
                    <a:gd name="T93" fmla="*/ 1456 h 1752"/>
                    <a:gd name="T94" fmla="*/ 1650 w 1934"/>
                    <a:gd name="T95" fmla="*/ 1382 h 1752"/>
                    <a:gd name="T96" fmla="*/ 1650 w 1934"/>
                    <a:gd name="T97" fmla="*/ 1328 h 1752"/>
                    <a:gd name="T98" fmla="*/ 1682 w 1934"/>
                    <a:gd name="T99" fmla="*/ 1296 h 1752"/>
                    <a:gd name="T100" fmla="*/ 1674 w 1934"/>
                    <a:gd name="T101" fmla="*/ 1180 h 1752"/>
                    <a:gd name="T102" fmla="*/ 1714 w 1934"/>
                    <a:gd name="T103" fmla="*/ 1030 h 1752"/>
                    <a:gd name="T104" fmla="*/ 1756 w 1934"/>
                    <a:gd name="T105" fmla="*/ 924 h 1752"/>
                    <a:gd name="T106" fmla="*/ 1738 w 1934"/>
                    <a:gd name="T107" fmla="*/ 814 h 1752"/>
                    <a:gd name="T108" fmla="*/ 1738 w 1934"/>
                    <a:gd name="T109" fmla="*/ 764 h 1752"/>
                    <a:gd name="T110" fmla="*/ 1856 w 1934"/>
                    <a:gd name="T111" fmla="*/ 572 h 1752"/>
                    <a:gd name="T112" fmla="*/ 1916 w 1934"/>
                    <a:gd name="T113" fmla="*/ 358 h 17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934" h="1752">
                      <a:moveTo>
                        <a:pt x="1912" y="348"/>
                      </a:moveTo>
                      <a:lnTo>
                        <a:pt x="1894" y="298"/>
                      </a:lnTo>
                      <a:lnTo>
                        <a:pt x="1888" y="288"/>
                      </a:lnTo>
                      <a:lnTo>
                        <a:pt x="1880" y="266"/>
                      </a:lnTo>
                      <a:lnTo>
                        <a:pt x="1870" y="252"/>
                      </a:lnTo>
                      <a:lnTo>
                        <a:pt x="1870" y="248"/>
                      </a:lnTo>
                      <a:lnTo>
                        <a:pt x="1856" y="238"/>
                      </a:lnTo>
                      <a:lnTo>
                        <a:pt x="1852" y="230"/>
                      </a:lnTo>
                      <a:lnTo>
                        <a:pt x="1848" y="230"/>
                      </a:lnTo>
                      <a:lnTo>
                        <a:pt x="1844" y="230"/>
                      </a:lnTo>
                      <a:lnTo>
                        <a:pt x="1838" y="230"/>
                      </a:lnTo>
                      <a:lnTo>
                        <a:pt x="1834" y="224"/>
                      </a:lnTo>
                      <a:lnTo>
                        <a:pt x="1830" y="220"/>
                      </a:lnTo>
                      <a:lnTo>
                        <a:pt x="1830" y="216"/>
                      </a:lnTo>
                      <a:lnTo>
                        <a:pt x="1830" y="206"/>
                      </a:lnTo>
                      <a:lnTo>
                        <a:pt x="1820" y="188"/>
                      </a:lnTo>
                      <a:lnTo>
                        <a:pt x="1820" y="184"/>
                      </a:lnTo>
                      <a:lnTo>
                        <a:pt x="1820" y="180"/>
                      </a:lnTo>
                      <a:lnTo>
                        <a:pt x="1820" y="152"/>
                      </a:lnTo>
                      <a:lnTo>
                        <a:pt x="1798" y="42"/>
                      </a:lnTo>
                      <a:lnTo>
                        <a:pt x="1774" y="18"/>
                      </a:lnTo>
                      <a:lnTo>
                        <a:pt x="1770" y="14"/>
                      </a:lnTo>
                      <a:lnTo>
                        <a:pt x="1766" y="14"/>
                      </a:lnTo>
                      <a:lnTo>
                        <a:pt x="1738" y="0"/>
                      </a:lnTo>
                      <a:lnTo>
                        <a:pt x="1732" y="0"/>
                      </a:lnTo>
                      <a:lnTo>
                        <a:pt x="1724" y="28"/>
                      </a:lnTo>
                      <a:lnTo>
                        <a:pt x="1720" y="32"/>
                      </a:lnTo>
                      <a:lnTo>
                        <a:pt x="1714" y="50"/>
                      </a:lnTo>
                      <a:lnTo>
                        <a:pt x="1710" y="82"/>
                      </a:lnTo>
                      <a:lnTo>
                        <a:pt x="1710" y="88"/>
                      </a:lnTo>
                      <a:lnTo>
                        <a:pt x="1710" y="92"/>
                      </a:lnTo>
                      <a:lnTo>
                        <a:pt x="1714" y="92"/>
                      </a:lnTo>
                      <a:lnTo>
                        <a:pt x="1720" y="92"/>
                      </a:lnTo>
                      <a:lnTo>
                        <a:pt x="1774" y="64"/>
                      </a:lnTo>
                      <a:lnTo>
                        <a:pt x="1778" y="60"/>
                      </a:lnTo>
                      <a:lnTo>
                        <a:pt x="1784" y="60"/>
                      </a:lnTo>
                      <a:lnTo>
                        <a:pt x="1784" y="64"/>
                      </a:lnTo>
                      <a:lnTo>
                        <a:pt x="1788" y="70"/>
                      </a:lnTo>
                      <a:lnTo>
                        <a:pt x="1792" y="74"/>
                      </a:lnTo>
                      <a:lnTo>
                        <a:pt x="1792" y="78"/>
                      </a:lnTo>
                      <a:lnTo>
                        <a:pt x="1798" y="82"/>
                      </a:lnTo>
                      <a:lnTo>
                        <a:pt x="1798" y="88"/>
                      </a:lnTo>
                      <a:lnTo>
                        <a:pt x="1792" y="114"/>
                      </a:lnTo>
                      <a:lnTo>
                        <a:pt x="1792" y="120"/>
                      </a:lnTo>
                      <a:lnTo>
                        <a:pt x="1788" y="124"/>
                      </a:lnTo>
                      <a:lnTo>
                        <a:pt x="1788" y="134"/>
                      </a:lnTo>
                      <a:lnTo>
                        <a:pt x="1778" y="148"/>
                      </a:lnTo>
                      <a:lnTo>
                        <a:pt x="1778" y="152"/>
                      </a:lnTo>
                      <a:lnTo>
                        <a:pt x="1774" y="152"/>
                      </a:lnTo>
                      <a:lnTo>
                        <a:pt x="1774" y="156"/>
                      </a:lnTo>
                      <a:lnTo>
                        <a:pt x="1710" y="160"/>
                      </a:lnTo>
                      <a:lnTo>
                        <a:pt x="1706" y="160"/>
                      </a:lnTo>
                      <a:lnTo>
                        <a:pt x="1700" y="160"/>
                      </a:lnTo>
                      <a:lnTo>
                        <a:pt x="1700" y="156"/>
                      </a:lnTo>
                      <a:lnTo>
                        <a:pt x="1696" y="156"/>
                      </a:lnTo>
                      <a:lnTo>
                        <a:pt x="1696" y="152"/>
                      </a:lnTo>
                      <a:lnTo>
                        <a:pt x="1692" y="148"/>
                      </a:lnTo>
                      <a:lnTo>
                        <a:pt x="1692" y="138"/>
                      </a:lnTo>
                      <a:lnTo>
                        <a:pt x="1692" y="134"/>
                      </a:lnTo>
                      <a:lnTo>
                        <a:pt x="1688" y="106"/>
                      </a:lnTo>
                      <a:lnTo>
                        <a:pt x="1688" y="102"/>
                      </a:lnTo>
                      <a:lnTo>
                        <a:pt x="1688" y="96"/>
                      </a:lnTo>
                      <a:lnTo>
                        <a:pt x="1688" y="92"/>
                      </a:lnTo>
                      <a:lnTo>
                        <a:pt x="1688" y="88"/>
                      </a:lnTo>
                      <a:lnTo>
                        <a:pt x="1688" y="82"/>
                      </a:lnTo>
                      <a:lnTo>
                        <a:pt x="1688" y="78"/>
                      </a:lnTo>
                      <a:lnTo>
                        <a:pt x="1678" y="74"/>
                      </a:lnTo>
                      <a:lnTo>
                        <a:pt x="1674" y="70"/>
                      </a:lnTo>
                      <a:lnTo>
                        <a:pt x="1636" y="64"/>
                      </a:lnTo>
                      <a:lnTo>
                        <a:pt x="1604" y="180"/>
                      </a:lnTo>
                      <a:lnTo>
                        <a:pt x="1564" y="344"/>
                      </a:lnTo>
                      <a:lnTo>
                        <a:pt x="1578" y="380"/>
                      </a:lnTo>
                      <a:lnTo>
                        <a:pt x="1578" y="384"/>
                      </a:lnTo>
                      <a:lnTo>
                        <a:pt x="1582" y="384"/>
                      </a:lnTo>
                      <a:lnTo>
                        <a:pt x="1582" y="390"/>
                      </a:lnTo>
                      <a:lnTo>
                        <a:pt x="1586" y="394"/>
                      </a:lnTo>
                      <a:lnTo>
                        <a:pt x="1586" y="398"/>
                      </a:lnTo>
                      <a:lnTo>
                        <a:pt x="1586" y="408"/>
                      </a:lnTo>
                      <a:lnTo>
                        <a:pt x="1586" y="412"/>
                      </a:lnTo>
                      <a:lnTo>
                        <a:pt x="1586" y="416"/>
                      </a:lnTo>
                      <a:lnTo>
                        <a:pt x="1586" y="422"/>
                      </a:lnTo>
                      <a:lnTo>
                        <a:pt x="1590" y="436"/>
                      </a:lnTo>
                      <a:lnTo>
                        <a:pt x="1590" y="440"/>
                      </a:lnTo>
                      <a:lnTo>
                        <a:pt x="1586" y="454"/>
                      </a:lnTo>
                      <a:lnTo>
                        <a:pt x="1586" y="468"/>
                      </a:lnTo>
                      <a:lnTo>
                        <a:pt x="1582" y="476"/>
                      </a:lnTo>
                      <a:lnTo>
                        <a:pt x="1582" y="486"/>
                      </a:lnTo>
                      <a:lnTo>
                        <a:pt x="1578" y="490"/>
                      </a:lnTo>
                      <a:lnTo>
                        <a:pt x="1554" y="558"/>
                      </a:lnTo>
                      <a:lnTo>
                        <a:pt x="1550" y="572"/>
                      </a:lnTo>
                      <a:lnTo>
                        <a:pt x="1546" y="586"/>
                      </a:lnTo>
                      <a:lnTo>
                        <a:pt x="1540" y="604"/>
                      </a:lnTo>
                      <a:lnTo>
                        <a:pt x="1536" y="618"/>
                      </a:lnTo>
                      <a:lnTo>
                        <a:pt x="1476" y="756"/>
                      </a:lnTo>
                      <a:lnTo>
                        <a:pt x="1468" y="770"/>
                      </a:lnTo>
                      <a:lnTo>
                        <a:pt x="1462" y="774"/>
                      </a:lnTo>
                      <a:lnTo>
                        <a:pt x="1358" y="884"/>
                      </a:lnTo>
                      <a:lnTo>
                        <a:pt x="1266" y="970"/>
                      </a:lnTo>
                      <a:lnTo>
                        <a:pt x="1132" y="1034"/>
                      </a:lnTo>
                      <a:lnTo>
                        <a:pt x="1128" y="1044"/>
                      </a:lnTo>
                      <a:lnTo>
                        <a:pt x="1128" y="1048"/>
                      </a:lnTo>
                      <a:lnTo>
                        <a:pt x="1124" y="1052"/>
                      </a:lnTo>
                      <a:lnTo>
                        <a:pt x="1118" y="1058"/>
                      </a:lnTo>
                      <a:lnTo>
                        <a:pt x="1114" y="1058"/>
                      </a:lnTo>
                      <a:lnTo>
                        <a:pt x="1114" y="1062"/>
                      </a:lnTo>
                      <a:lnTo>
                        <a:pt x="1110" y="1062"/>
                      </a:lnTo>
                      <a:lnTo>
                        <a:pt x="1096" y="1062"/>
                      </a:lnTo>
                      <a:lnTo>
                        <a:pt x="1092" y="1062"/>
                      </a:lnTo>
                      <a:lnTo>
                        <a:pt x="1086" y="1058"/>
                      </a:lnTo>
                      <a:lnTo>
                        <a:pt x="1078" y="1058"/>
                      </a:lnTo>
                      <a:lnTo>
                        <a:pt x="1072" y="1052"/>
                      </a:lnTo>
                      <a:lnTo>
                        <a:pt x="1068" y="1052"/>
                      </a:lnTo>
                      <a:lnTo>
                        <a:pt x="1060" y="1044"/>
                      </a:lnTo>
                      <a:lnTo>
                        <a:pt x="1060" y="1040"/>
                      </a:lnTo>
                      <a:lnTo>
                        <a:pt x="1054" y="1040"/>
                      </a:lnTo>
                      <a:lnTo>
                        <a:pt x="1060" y="1034"/>
                      </a:lnTo>
                      <a:lnTo>
                        <a:pt x="1060" y="1030"/>
                      </a:lnTo>
                      <a:lnTo>
                        <a:pt x="1068" y="1016"/>
                      </a:lnTo>
                      <a:lnTo>
                        <a:pt x="1068" y="1008"/>
                      </a:lnTo>
                      <a:lnTo>
                        <a:pt x="1064" y="994"/>
                      </a:lnTo>
                      <a:lnTo>
                        <a:pt x="1060" y="994"/>
                      </a:lnTo>
                      <a:lnTo>
                        <a:pt x="1040" y="994"/>
                      </a:lnTo>
                      <a:lnTo>
                        <a:pt x="1036" y="994"/>
                      </a:lnTo>
                      <a:lnTo>
                        <a:pt x="1068" y="962"/>
                      </a:lnTo>
                      <a:lnTo>
                        <a:pt x="1118" y="912"/>
                      </a:lnTo>
                      <a:lnTo>
                        <a:pt x="1118" y="898"/>
                      </a:lnTo>
                      <a:lnTo>
                        <a:pt x="1118" y="892"/>
                      </a:lnTo>
                      <a:lnTo>
                        <a:pt x="1114" y="892"/>
                      </a:lnTo>
                      <a:lnTo>
                        <a:pt x="1104" y="892"/>
                      </a:lnTo>
                      <a:lnTo>
                        <a:pt x="1100" y="892"/>
                      </a:lnTo>
                      <a:lnTo>
                        <a:pt x="1082" y="902"/>
                      </a:lnTo>
                      <a:lnTo>
                        <a:pt x="1032" y="924"/>
                      </a:lnTo>
                      <a:lnTo>
                        <a:pt x="1028" y="924"/>
                      </a:lnTo>
                      <a:lnTo>
                        <a:pt x="1022" y="930"/>
                      </a:lnTo>
                      <a:lnTo>
                        <a:pt x="1014" y="934"/>
                      </a:lnTo>
                      <a:lnTo>
                        <a:pt x="1014" y="938"/>
                      </a:lnTo>
                      <a:lnTo>
                        <a:pt x="1004" y="966"/>
                      </a:lnTo>
                      <a:lnTo>
                        <a:pt x="1004" y="976"/>
                      </a:lnTo>
                      <a:lnTo>
                        <a:pt x="1004" y="980"/>
                      </a:lnTo>
                      <a:lnTo>
                        <a:pt x="1014" y="984"/>
                      </a:lnTo>
                      <a:lnTo>
                        <a:pt x="1018" y="1008"/>
                      </a:lnTo>
                      <a:lnTo>
                        <a:pt x="1018" y="1012"/>
                      </a:lnTo>
                      <a:lnTo>
                        <a:pt x="1018" y="1030"/>
                      </a:lnTo>
                      <a:lnTo>
                        <a:pt x="1018" y="1034"/>
                      </a:lnTo>
                      <a:lnTo>
                        <a:pt x="1014" y="1044"/>
                      </a:lnTo>
                      <a:lnTo>
                        <a:pt x="1008" y="1058"/>
                      </a:lnTo>
                      <a:lnTo>
                        <a:pt x="1004" y="1066"/>
                      </a:lnTo>
                      <a:lnTo>
                        <a:pt x="1000" y="1076"/>
                      </a:lnTo>
                      <a:lnTo>
                        <a:pt x="994" y="1084"/>
                      </a:lnTo>
                      <a:lnTo>
                        <a:pt x="990" y="1090"/>
                      </a:lnTo>
                      <a:lnTo>
                        <a:pt x="986" y="1094"/>
                      </a:lnTo>
                      <a:lnTo>
                        <a:pt x="976" y="1108"/>
                      </a:lnTo>
                      <a:lnTo>
                        <a:pt x="950" y="1140"/>
                      </a:lnTo>
                      <a:lnTo>
                        <a:pt x="950" y="1144"/>
                      </a:lnTo>
                      <a:lnTo>
                        <a:pt x="930" y="1162"/>
                      </a:lnTo>
                      <a:lnTo>
                        <a:pt x="926" y="1162"/>
                      </a:lnTo>
                      <a:lnTo>
                        <a:pt x="922" y="1168"/>
                      </a:lnTo>
                      <a:lnTo>
                        <a:pt x="918" y="1168"/>
                      </a:lnTo>
                      <a:lnTo>
                        <a:pt x="908" y="1180"/>
                      </a:lnTo>
                      <a:lnTo>
                        <a:pt x="880" y="1222"/>
                      </a:lnTo>
                      <a:lnTo>
                        <a:pt x="880" y="1226"/>
                      </a:lnTo>
                      <a:lnTo>
                        <a:pt x="886" y="1246"/>
                      </a:lnTo>
                      <a:lnTo>
                        <a:pt x="886" y="1250"/>
                      </a:lnTo>
                      <a:lnTo>
                        <a:pt x="890" y="1250"/>
                      </a:lnTo>
                      <a:lnTo>
                        <a:pt x="894" y="1254"/>
                      </a:lnTo>
                      <a:lnTo>
                        <a:pt x="894" y="1258"/>
                      </a:lnTo>
                      <a:lnTo>
                        <a:pt x="898" y="1258"/>
                      </a:lnTo>
                      <a:lnTo>
                        <a:pt x="898" y="1264"/>
                      </a:lnTo>
                      <a:lnTo>
                        <a:pt x="904" y="1268"/>
                      </a:lnTo>
                      <a:lnTo>
                        <a:pt x="904" y="1272"/>
                      </a:lnTo>
                      <a:lnTo>
                        <a:pt x="898" y="1290"/>
                      </a:lnTo>
                      <a:lnTo>
                        <a:pt x="898" y="1296"/>
                      </a:lnTo>
                      <a:lnTo>
                        <a:pt x="840" y="1328"/>
                      </a:lnTo>
                      <a:lnTo>
                        <a:pt x="840" y="1332"/>
                      </a:lnTo>
                      <a:lnTo>
                        <a:pt x="834" y="1332"/>
                      </a:lnTo>
                      <a:lnTo>
                        <a:pt x="802" y="1328"/>
                      </a:lnTo>
                      <a:lnTo>
                        <a:pt x="794" y="1322"/>
                      </a:lnTo>
                      <a:lnTo>
                        <a:pt x="794" y="1314"/>
                      </a:lnTo>
                      <a:lnTo>
                        <a:pt x="784" y="1314"/>
                      </a:lnTo>
                      <a:lnTo>
                        <a:pt x="774" y="1314"/>
                      </a:lnTo>
                      <a:lnTo>
                        <a:pt x="774" y="1318"/>
                      </a:lnTo>
                      <a:lnTo>
                        <a:pt x="770" y="1318"/>
                      </a:lnTo>
                      <a:lnTo>
                        <a:pt x="774" y="1322"/>
                      </a:lnTo>
                      <a:lnTo>
                        <a:pt x="774" y="1328"/>
                      </a:lnTo>
                      <a:lnTo>
                        <a:pt x="774" y="1332"/>
                      </a:lnTo>
                      <a:lnTo>
                        <a:pt x="770" y="1336"/>
                      </a:lnTo>
                      <a:lnTo>
                        <a:pt x="766" y="1336"/>
                      </a:lnTo>
                      <a:lnTo>
                        <a:pt x="770" y="1332"/>
                      </a:lnTo>
                      <a:lnTo>
                        <a:pt x="770" y="1328"/>
                      </a:lnTo>
                      <a:lnTo>
                        <a:pt x="766" y="1286"/>
                      </a:lnTo>
                      <a:lnTo>
                        <a:pt x="762" y="1282"/>
                      </a:lnTo>
                      <a:lnTo>
                        <a:pt x="762" y="1278"/>
                      </a:lnTo>
                      <a:lnTo>
                        <a:pt x="752" y="1268"/>
                      </a:lnTo>
                      <a:lnTo>
                        <a:pt x="748" y="1272"/>
                      </a:lnTo>
                      <a:lnTo>
                        <a:pt x="628" y="1296"/>
                      </a:lnTo>
                      <a:lnTo>
                        <a:pt x="596" y="1304"/>
                      </a:lnTo>
                      <a:lnTo>
                        <a:pt x="592" y="1310"/>
                      </a:lnTo>
                      <a:lnTo>
                        <a:pt x="586" y="1314"/>
                      </a:lnTo>
                      <a:lnTo>
                        <a:pt x="586" y="1318"/>
                      </a:lnTo>
                      <a:lnTo>
                        <a:pt x="582" y="1318"/>
                      </a:lnTo>
                      <a:lnTo>
                        <a:pt x="560" y="1322"/>
                      </a:lnTo>
                      <a:lnTo>
                        <a:pt x="554" y="1322"/>
                      </a:lnTo>
                      <a:lnTo>
                        <a:pt x="510" y="1328"/>
                      </a:lnTo>
                      <a:lnTo>
                        <a:pt x="444" y="1332"/>
                      </a:lnTo>
                      <a:lnTo>
                        <a:pt x="412" y="1318"/>
                      </a:lnTo>
                      <a:lnTo>
                        <a:pt x="380" y="1314"/>
                      </a:lnTo>
                      <a:lnTo>
                        <a:pt x="298" y="1374"/>
                      </a:lnTo>
                      <a:lnTo>
                        <a:pt x="170" y="1492"/>
                      </a:lnTo>
                      <a:lnTo>
                        <a:pt x="166" y="1492"/>
                      </a:lnTo>
                      <a:lnTo>
                        <a:pt x="92" y="1552"/>
                      </a:lnTo>
                      <a:lnTo>
                        <a:pt x="60" y="1556"/>
                      </a:lnTo>
                      <a:lnTo>
                        <a:pt x="18" y="1552"/>
                      </a:lnTo>
                      <a:lnTo>
                        <a:pt x="14" y="1552"/>
                      </a:lnTo>
                      <a:lnTo>
                        <a:pt x="10" y="1556"/>
                      </a:lnTo>
                      <a:lnTo>
                        <a:pt x="0" y="1584"/>
                      </a:lnTo>
                      <a:lnTo>
                        <a:pt x="4" y="1648"/>
                      </a:lnTo>
                      <a:lnTo>
                        <a:pt x="68" y="1656"/>
                      </a:lnTo>
                      <a:lnTo>
                        <a:pt x="124" y="1638"/>
                      </a:lnTo>
                      <a:lnTo>
                        <a:pt x="138" y="1630"/>
                      </a:lnTo>
                      <a:lnTo>
                        <a:pt x="170" y="1638"/>
                      </a:lnTo>
                      <a:lnTo>
                        <a:pt x="198" y="1662"/>
                      </a:lnTo>
                      <a:lnTo>
                        <a:pt x="216" y="1656"/>
                      </a:lnTo>
                      <a:lnTo>
                        <a:pt x="224" y="1648"/>
                      </a:lnTo>
                      <a:lnTo>
                        <a:pt x="230" y="1620"/>
                      </a:lnTo>
                      <a:lnTo>
                        <a:pt x="234" y="1588"/>
                      </a:lnTo>
                      <a:lnTo>
                        <a:pt x="248" y="1570"/>
                      </a:lnTo>
                      <a:lnTo>
                        <a:pt x="252" y="1566"/>
                      </a:lnTo>
                      <a:lnTo>
                        <a:pt x="256" y="1566"/>
                      </a:lnTo>
                      <a:lnTo>
                        <a:pt x="262" y="1566"/>
                      </a:lnTo>
                      <a:lnTo>
                        <a:pt x="266" y="1566"/>
                      </a:lnTo>
                      <a:lnTo>
                        <a:pt x="280" y="1570"/>
                      </a:lnTo>
                      <a:lnTo>
                        <a:pt x="280" y="1580"/>
                      </a:lnTo>
                      <a:lnTo>
                        <a:pt x="290" y="1598"/>
                      </a:lnTo>
                      <a:lnTo>
                        <a:pt x="290" y="1602"/>
                      </a:lnTo>
                      <a:lnTo>
                        <a:pt x="294" y="1602"/>
                      </a:lnTo>
                      <a:lnTo>
                        <a:pt x="302" y="1598"/>
                      </a:lnTo>
                      <a:lnTo>
                        <a:pt x="308" y="1598"/>
                      </a:lnTo>
                      <a:lnTo>
                        <a:pt x="312" y="1598"/>
                      </a:lnTo>
                      <a:lnTo>
                        <a:pt x="326" y="1592"/>
                      </a:lnTo>
                      <a:lnTo>
                        <a:pt x="330" y="1588"/>
                      </a:lnTo>
                      <a:lnTo>
                        <a:pt x="330" y="1584"/>
                      </a:lnTo>
                      <a:lnTo>
                        <a:pt x="334" y="1580"/>
                      </a:lnTo>
                      <a:lnTo>
                        <a:pt x="334" y="1574"/>
                      </a:lnTo>
                      <a:lnTo>
                        <a:pt x="358" y="1574"/>
                      </a:lnTo>
                      <a:lnTo>
                        <a:pt x="372" y="1574"/>
                      </a:lnTo>
                      <a:lnTo>
                        <a:pt x="376" y="1580"/>
                      </a:lnTo>
                      <a:lnTo>
                        <a:pt x="380" y="1588"/>
                      </a:lnTo>
                      <a:lnTo>
                        <a:pt x="400" y="1584"/>
                      </a:lnTo>
                      <a:lnTo>
                        <a:pt x="490" y="1528"/>
                      </a:lnTo>
                      <a:lnTo>
                        <a:pt x="596" y="1492"/>
                      </a:lnTo>
                      <a:lnTo>
                        <a:pt x="632" y="1478"/>
                      </a:lnTo>
                      <a:lnTo>
                        <a:pt x="656" y="1478"/>
                      </a:lnTo>
                      <a:lnTo>
                        <a:pt x="770" y="1488"/>
                      </a:lnTo>
                      <a:lnTo>
                        <a:pt x="770" y="1492"/>
                      </a:lnTo>
                      <a:lnTo>
                        <a:pt x="780" y="1496"/>
                      </a:lnTo>
                      <a:lnTo>
                        <a:pt x="784" y="1502"/>
                      </a:lnTo>
                      <a:lnTo>
                        <a:pt x="788" y="1506"/>
                      </a:lnTo>
                      <a:lnTo>
                        <a:pt x="794" y="1506"/>
                      </a:lnTo>
                      <a:lnTo>
                        <a:pt x="794" y="1510"/>
                      </a:lnTo>
                      <a:lnTo>
                        <a:pt x="794" y="1520"/>
                      </a:lnTo>
                      <a:lnTo>
                        <a:pt x="794" y="1524"/>
                      </a:lnTo>
                      <a:lnTo>
                        <a:pt x="788" y="1524"/>
                      </a:lnTo>
                      <a:lnTo>
                        <a:pt x="788" y="1528"/>
                      </a:lnTo>
                      <a:lnTo>
                        <a:pt x="780" y="1542"/>
                      </a:lnTo>
                      <a:lnTo>
                        <a:pt x="774" y="1548"/>
                      </a:lnTo>
                      <a:lnTo>
                        <a:pt x="766" y="1556"/>
                      </a:lnTo>
                      <a:lnTo>
                        <a:pt x="752" y="1566"/>
                      </a:lnTo>
                      <a:lnTo>
                        <a:pt x="734" y="1592"/>
                      </a:lnTo>
                      <a:lnTo>
                        <a:pt x="724" y="1662"/>
                      </a:lnTo>
                      <a:lnTo>
                        <a:pt x="724" y="1666"/>
                      </a:lnTo>
                      <a:lnTo>
                        <a:pt x="784" y="1726"/>
                      </a:lnTo>
                      <a:lnTo>
                        <a:pt x="788" y="1734"/>
                      </a:lnTo>
                      <a:lnTo>
                        <a:pt x="794" y="1734"/>
                      </a:lnTo>
                      <a:lnTo>
                        <a:pt x="808" y="1740"/>
                      </a:lnTo>
                      <a:lnTo>
                        <a:pt x="812" y="1744"/>
                      </a:lnTo>
                      <a:lnTo>
                        <a:pt x="848" y="1752"/>
                      </a:lnTo>
                      <a:lnTo>
                        <a:pt x="866" y="1734"/>
                      </a:lnTo>
                      <a:lnTo>
                        <a:pt x="876" y="1726"/>
                      </a:lnTo>
                      <a:lnTo>
                        <a:pt x="912" y="1656"/>
                      </a:lnTo>
                      <a:lnTo>
                        <a:pt x="940" y="1606"/>
                      </a:lnTo>
                      <a:lnTo>
                        <a:pt x="940" y="1602"/>
                      </a:lnTo>
                      <a:lnTo>
                        <a:pt x="944" y="1602"/>
                      </a:lnTo>
                      <a:lnTo>
                        <a:pt x="944" y="1598"/>
                      </a:lnTo>
                      <a:lnTo>
                        <a:pt x="1000" y="1580"/>
                      </a:lnTo>
                      <a:lnTo>
                        <a:pt x="1008" y="1580"/>
                      </a:lnTo>
                      <a:lnTo>
                        <a:pt x="1022" y="1588"/>
                      </a:lnTo>
                      <a:lnTo>
                        <a:pt x="1032" y="1588"/>
                      </a:lnTo>
                      <a:lnTo>
                        <a:pt x="1040" y="1584"/>
                      </a:lnTo>
                      <a:lnTo>
                        <a:pt x="1046" y="1556"/>
                      </a:lnTo>
                      <a:lnTo>
                        <a:pt x="1046" y="1548"/>
                      </a:lnTo>
                      <a:lnTo>
                        <a:pt x="1036" y="1542"/>
                      </a:lnTo>
                      <a:lnTo>
                        <a:pt x="1032" y="1538"/>
                      </a:lnTo>
                      <a:lnTo>
                        <a:pt x="994" y="1514"/>
                      </a:lnTo>
                      <a:lnTo>
                        <a:pt x="990" y="1514"/>
                      </a:lnTo>
                      <a:lnTo>
                        <a:pt x="986" y="1514"/>
                      </a:lnTo>
                      <a:lnTo>
                        <a:pt x="976" y="1514"/>
                      </a:lnTo>
                      <a:lnTo>
                        <a:pt x="976" y="1496"/>
                      </a:lnTo>
                      <a:lnTo>
                        <a:pt x="976" y="1492"/>
                      </a:lnTo>
                      <a:lnTo>
                        <a:pt x="976" y="1488"/>
                      </a:lnTo>
                      <a:lnTo>
                        <a:pt x="1000" y="1438"/>
                      </a:lnTo>
                      <a:lnTo>
                        <a:pt x="1000" y="1432"/>
                      </a:lnTo>
                      <a:lnTo>
                        <a:pt x="1032" y="1414"/>
                      </a:lnTo>
                      <a:lnTo>
                        <a:pt x="1040" y="1414"/>
                      </a:lnTo>
                      <a:lnTo>
                        <a:pt x="1040" y="1418"/>
                      </a:lnTo>
                      <a:lnTo>
                        <a:pt x="1040" y="1424"/>
                      </a:lnTo>
                      <a:lnTo>
                        <a:pt x="1040" y="1428"/>
                      </a:lnTo>
                      <a:lnTo>
                        <a:pt x="1036" y="1432"/>
                      </a:lnTo>
                      <a:lnTo>
                        <a:pt x="1032" y="1438"/>
                      </a:lnTo>
                      <a:lnTo>
                        <a:pt x="1032" y="1442"/>
                      </a:lnTo>
                      <a:lnTo>
                        <a:pt x="1028" y="1442"/>
                      </a:lnTo>
                      <a:lnTo>
                        <a:pt x="1028" y="1446"/>
                      </a:lnTo>
                      <a:lnTo>
                        <a:pt x="1028" y="1450"/>
                      </a:lnTo>
                      <a:lnTo>
                        <a:pt x="1028" y="1456"/>
                      </a:lnTo>
                      <a:lnTo>
                        <a:pt x="1032" y="1484"/>
                      </a:lnTo>
                      <a:lnTo>
                        <a:pt x="1032" y="1488"/>
                      </a:lnTo>
                      <a:lnTo>
                        <a:pt x="1036" y="1488"/>
                      </a:lnTo>
                      <a:lnTo>
                        <a:pt x="1046" y="1492"/>
                      </a:lnTo>
                      <a:lnTo>
                        <a:pt x="1046" y="1496"/>
                      </a:lnTo>
                      <a:lnTo>
                        <a:pt x="1050" y="1496"/>
                      </a:lnTo>
                      <a:lnTo>
                        <a:pt x="1054" y="1496"/>
                      </a:lnTo>
                      <a:lnTo>
                        <a:pt x="1150" y="1502"/>
                      </a:lnTo>
                      <a:lnTo>
                        <a:pt x="1270" y="1492"/>
                      </a:lnTo>
                      <a:lnTo>
                        <a:pt x="1270" y="1488"/>
                      </a:lnTo>
                      <a:lnTo>
                        <a:pt x="1294" y="1456"/>
                      </a:lnTo>
                      <a:lnTo>
                        <a:pt x="1330" y="1410"/>
                      </a:lnTo>
                      <a:lnTo>
                        <a:pt x="1352" y="1406"/>
                      </a:lnTo>
                      <a:lnTo>
                        <a:pt x="1358" y="1406"/>
                      </a:lnTo>
                      <a:lnTo>
                        <a:pt x="1362" y="1406"/>
                      </a:lnTo>
                      <a:lnTo>
                        <a:pt x="1370" y="1410"/>
                      </a:lnTo>
                      <a:lnTo>
                        <a:pt x="1376" y="1414"/>
                      </a:lnTo>
                      <a:lnTo>
                        <a:pt x="1390" y="1424"/>
                      </a:lnTo>
                      <a:lnTo>
                        <a:pt x="1362" y="1470"/>
                      </a:lnTo>
                      <a:lnTo>
                        <a:pt x="1362" y="1492"/>
                      </a:lnTo>
                      <a:lnTo>
                        <a:pt x="1362" y="1496"/>
                      </a:lnTo>
                      <a:lnTo>
                        <a:pt x="1370" y="1514"/>
                      </a:lnTo>
                      <a:lnTo>
                        <a:pt x="1376" y="1514"/>
                      </a:lnTo>
                      <a:lnTo>
                        <a:pt x="1380" y="1514"/>
                      </a:lnTo>
                      <a:lnTo>
                        <a:pt x="1384" y="1514"/>
                      </a:lnTo>
                      <a:lnTo>
                        <a:pt x="1390" y="1510"/>
                      </a:lnTo>
                      <a:lnTo>
                        <a:pt x="1398" y="1506"/>
                      </a:lnTo>
                      <a:lnTo>
                        <a:pt x="1404" y="1502"/>
                      </a:lnTo>
                      <a:lnTo>
                        <a:pt x="1426" y="1456"/>
                      </a:lnTo>
                      <a:lnTo>
                        <a:pt x="1430" y="1456"/>
                      </a:lnTo>
                      <a:lnTo>
                        <a:pt x="1430" y="1446"/>
                      </a:lnTo>
                      <a:lnTo>
                        <a:pt x="1430" y="1442"/>
                      </a:lnTo>
                      <a:lnTo>
                        <a:pt x="1426" y="1438"/>
                      </a:lnTo>
                      <a:lnTo>
                        <a:pt x="1422" y="1438"/>
                      </a:lnTo>
                      <a:lnTo>
                        <a:pt x="1422" y="1432"/>
                      </a:lnTo>
                      <a:lnTo>
                        <a:pt x="1422" y="1418"/>
                      </a:lnTo>
                      <a:lnTo>
                        <a:pt x="1422" y="1414"/>
                      </a:lnTo>
                      <a:lnTo>
                        <a:pt x="1422" y="1410"/>
                      </a:lnTo>
                      <a:lnTo>
                        <a:pt x="1426" y="1392"/>
                      </a:lnTo>
                      <a:lnTo>
                        <a:pt x="1430" y="1386"/>
                      </a:lnTo>
                      <a:lnTo>
                        <a:pt x="1430" y="1382"/>
                      </a:lnTo>
                      <a:lnTo>
                        <a:pt x="1436" y="1382"/>
                      </a:lnTo>
                      <a:lnTo>
                        <a:pt x="1540" y="1300"/>
                      </a:lnTo>
                      <a:lnTo>
                        <a:pt x="1564" y="1296"/>
                      </a:lnTo>
                      <a:lnTo>
                        <a:pt x="1568" y="1290"/>
                      </a:lnTo>
                      <a:lnTo>
                        <a:pt x="1572" y="1290"/>
                      </a:lnTo>
                      <a:lnTo>
                        <a:pt x="1578" y="1290"/>
                      </a:lnTo>
                      <a:lnTo>
                        <a:pt x="1582" y="1296"/>
                      </a:lnTo>
                      <a:lnTo>
                        <a:pt x="1586" y="1296"/>
                      </a:lnTo>
                      <a:lnTo>
                        <a:pt x="1586" y="1300"/>
                      </a:lnTo>
                      <a:lnTo>
                        <a:pt x="1590" y="1300"/>
                      </a:lnTo>
                      <a:lnTo>
                        <a:pt x="1596" y="1310"/>
                      </a:lnTo>
                      <a:lnTo>
                        <a:pt x="1596" y="1314"/>
                      </a:lnTo>
                      <a:lnTo>
                        <a:pt x="1596" y="1318"/>
                      </a:lnTo>
                      <a:lnTo>
                        <a:pt x="1586" y="1328"/>
                      </a:lnTo>
                      <a:lnTo>
                        <a:pt x="1578" y="1336"/>
                      </a:lnTo>
                      <a:lnTo>
                        <a:pt x="1558" y="1360"/>
                      </a:lnTo>
                      <a:lnTo>
                        <a:pt x="1550" y="1374"/>
                      </a:lnTo>
                      <a:lnTo>
                        <a:pt x="1536" y="1438"/>
                      </a:lnTo>
                      <a:lnTo>
                        <a:pt x="1536" y="1442"/>
                      </a:lnTo>
                      <a:lnTo>
                        <a:pt x="1550" y="1450"/>
                      </a:lnTo>
                      <a:lnTo>
                        <a:pt x="1554" y="1456"/>
                      </a:lnTo>
                      <a:lnTo>
                        <a:pt x="1558" y="1456"/>
                      </a:lnTo>
                      <a:lnTo>
                        <a:pt x="1558" y="1450"/>
                      </a:lnTo>
                      <a:lnTo>
                        <a:pt x="1568" y="1450"/>
                      </a:lnTo>
                      <a:lnTo>
                        <a:pt x="1632" y="1406"/>
                      </a:lnTo>
                      <a:lnTo>
                        <a:pt x="1636" y="1406"/>
                      </a:lnTo>
                      <a:lnTo>
                        <a:pt x="1646" y="1396"/>
                      </a:lnTo>
                      <a:lnTo>
                        <a:pt x="1646" y="1392"/>
                      </a:lnTo>
                      <a:lnTo>
                        <a:pt x="1646" y="1386"/>
                      </a:lnTo>
                      <a:lnTo>
                        <a:pt x="1650" y="1382"/>
                      </a:lnTo>
                      <a:lnTo>
                        <a:pt x="1650" y="1368"/>
                      </a:lnTo>
                      <a:lnTo>
                        <a:pt x="1646" y="1364"/>
                      </a:lnTo>
                      <a:lnTo>
                        <a:pt x="1646" y="1360"/>
                      </a:lnTo>
                      <a:lnTo>
                        <a:pt x="1646" y="1354"/>
                      </a:lnTo>
                      <a:lnTo>
                        <a:pt x="1646" y="1350"/>
                      </a:lnTo>
                      <a:lnTo>
                        <a:pt x="1646" y="1346"/>
                      </a:lnTo>
                      <a:lnTo>
                        <a:pt x="1646" y="1342"/>
                      </a:lnTo>
                      <a:lnTo>
                        <a:pt x="1650" y="1328"/>
                      </a:lnTo>
                      <a:lnTo>
                        <a:pt x="1656" y="1322"/>
                      </a:lnTo>
                      <a:lnTo>
                        <a:pt x="1660" y="1318"/>
                      </a:lnTo>
                      <a:lnTo>
                        <a:pt x="1660" y="1314"/>
                      </a:lnTo>
                      <a:lnTo>
                        <a:pt x="1664" y="1314"/>
                      </a:lnTo>
                      <a:lnTo>
                        <a:pt x="1668" y="1310"/>
                      </a:lnTo>
                      <a:lnTo>
                        <a:pt x="1668" y="1304"/>
                      </a:lnTo>
                      <a:lnTo>
                        <a:pt x="1678" y="1300"/>
                      </a:lnTo>
                      <a:lnTo>
                        <a:pt x="1682" y="1296"/>
                      </a:lnTo>
                      <a:lnTo>
                        <a:pt x="1688" y="1290"/>
                      </a:lnTo>
                      <a:lnTo>
                        <a:pt x="1720" y="1272"/>
                      </a:lnTo>
                      <a:lnTo>
                        <a:pt x="1710" y="1258"/>
                      </a:lnTo>
                      <a:lnTo>
                        <a:pt x="1688" y="1214"/>
                      </a:lnTo>
                      <a:lnTo>
                        <a:pt x="1682" y="1208"/>
                      </a:lnTo>
                      <a:lnTo>
                        <a:pt x="1678" y="1200"/>
                      </a:lnTo>
                      <a:lnTo>
                        <a:pt x="1678" y="1194"/>
                      </a:lnTo>
                      <a:lnTo>
                        <a:pt x="1674" y="1180"/>
                      </a:lnTo>
                      <a:lnTo>
                        <a:pt x="1674" y="1176"/>
                      </a:lnTo>
                      <a:lnTo>
                        <a:pt x="1674" y="1168"/>
                      </a:lnTo>
                      <a:lnTo>
                        <a:pt x="1682" y="1122"/>
                      </a:lnTo>
                      <a:lnTo>
                        <a:pt x="1682" y="1118"/>
                      </a:lnTo>
                      <a:lnTo>
                        <a:pt x="1688" y="1112"/>
                      </a:lnTo>
                      <a:lnTo>
                        <a:pt x="1706" y="1052"/>
                      </a:lnTo>
                      <a:lnTo>
                        <a:pt x="1714" y="1034"/>
                      </a:lnTo>
                      <a:lnTo>
                        <a:pt x="1714" y="1030"/>
                      </a:lnTo>
                      <a:lnTo>
                        <a:pt x="1720" y="1026"/>
                      </a:lnTo>
                      <a:lnTo>
                        <a:pt x="1732" y="1020"/>
                      </a:lnTo>
                      <a:lnTo>
                        <a:pt x="1738" y="1020"/>
                      </a:lnTo>
                      <a:lnTo>
                        <a:pt x="1742" y="1016"/>
                      </a:lnTo>
                      <a:lnTo>
                        <a:pt x="1742" y="1012"/>
                      </a:lnTo>
                      <a:lnTo>
                        <a:pt x="1746" y="1012"/>
                      </a:lnTo>
                      <a:lnTo>
                        <a:pt x="1746" y="1008"/>
                      </a:lnTo>
                      <a:lnTo>
                        <a:pt x="1756" y="924"/>
                      </a:lnTo>
                      <a:lnTo>
                        <a:pt x="1756" y="906"/>
                      </a:lnTo>
                      <a:lnTo>
                        <a:pt x="1756" y="870"/>
                      </a:lnTo>
                      <a:lnTo>
                        <a:pt x="1752" y="852"/>
                      </a:lnTo>
                      <a:lnTo>
                        <a:pt x="1752" y="848"/>
                      </a:lnTo>
                      <a:lnTo>
                        <a:pt x="1752" y="842"/>
                      </a:lnTo>
                      <a:lnTo>
                        <a:pt x="1746" y="838"/>
                      </a:lnTo>
                      <a:lnTo>
                        <a:pt x="1742" y="838"/>
                      </a:lnTo>
                      <a:lnTo>
                        <a:pt x="1738" y="814"/>
                      </a:lnTo>
                      <a:lnTo>
                        <a:pt x="1738" y="806"/>
                      </a:lnTo>
                      <a:lnTo>
                        <a:pt x="1738" y="802"/>
                      </a:lnTo>
                      <a:lnTo>
                        <a:pt x="1732" y="796"/>
                      </a:lnTo>
                      <a:lnTo>
                        <a:pt x="1732" y="792"/>
                      </a:lnTo>
                      <a:lnTo>
                        <a:pt x="1738" y="788"/>
                      </a:lnTo>
                      <a:lnTo>
                        <a:pt x="1738" y="782"/>
                      </a:lnTo>
                      <a:lnTo>
                        <a:pt x="1738" y="778"/>
                      </a:lnTo>
                      <a:lnTo>
                        <a:pt x="1738" y="764"/>
                      </a:lnTo>
                      <a:lnTo>
                        <a:pt x="1742" y="756"/>
                      </a:lnTo>
                      <a:lnTo>
                        <a:pt x="1746" y="750"/>
                      </a:lnTo>
                      <a:lnTo>
                        <a:pt x="1756" y="718"/>
                      </a:lnTo>
                      <a:lnTo>
                        <a:pt x="1760" y="714"/>
                      </a:lnTo>
                      <a:lnTo>
                        <a:pt x="1766" y="710"/>
                      </a:lnTo>
                      <a:lnTo>
                        <a:pt x="1792" y="706"/>
                      </a:lnTo>
                      <a:lnTo>
                        <a:pt x="1802" y="700"/>
                      </a:lnTo>
                      <a:lnTo>
                        <a:pt x="1856" y="572"/>
                      </a:lnTo>
                      <a:lnTo>
                        <a:pt x="1862" y="572"/>
                      </a:lnTo>
                      <a:lnTo>
                        <a:pt x="1866" y="572"/>
                      </a:lnTo>
                      <a:lnTo>
                        <a:pt x="1876" y="572"/>
                      </a:lnTo>
                      <a:lnTo>
                        <a:pt x="1898" y="564"/>
                      </a:lnTo>
                      <a:lnTo>
                        <a:pt x="1930" y="476"/>
                      </a:lnTo>
                      <a:lnTo>
                        <a:pt x="1930" y="468"/>
                      </a:lnTo>
                      <a:lnTo>
                        <a:pt x="1934" y="448"/>
                      </a:lnTo>
                      <a:lnTo>
                        <a:pt x="1916" y="358"/>
                      </a:lnTo>
                      <a:lnTo>
                        <a:pt x="1912" y="348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6" name="Freeform 23"/>
                <p:cNvSpPr>
                  <a:spLocks/>
                </p:cNvSpPr>
                <p:nvPr/>
              </p:nvSpPr>
              <p:spPr bwMode="auto">
                <a:xfrm>
                  <a:off x="5273675" y="1125538"/>
                  <a:ext cx="1660525" cy="1552575"/>
                </a:xfrm>
                <a:custGeom>
                  <a:avLst/>
                  <a:gdLst>
                    <a:gd name="T0" fmla="*/ 990 w 1046"/>
                    <a:gd name="T1" fmla="*/ 544 h 978"/>
                    <a:gd name="T2" fmla="*/ 958 w 1046"/>
                    <a:gd name="T3" fmla="*/ 540 h 978"/>
                    <a:gd name="T4" fmla="*/ 788 w 1046"/>
                    <a:gd name="T5" fmla="*/ 370 h 978"/>
                    <a:gd name="T6" fmla="*/ 734 w 1046"/>
                    <a:gd name="T7" fmla="*/ 338 h 978"/>
                    <a:gd name="T8" fmla="*/ 692 w 1046"/>
                    <a:gd name="T9" fmla="*/ 348 h 978"/>
                    <a:gd name="T10" fmla="*/ 678 w 1046"/>
                    <a:gd name="T11" fmla="*/ 324 h 978"/>
                    <a:gd name="T12" fmla="*/ 528 w 1046"/>
                    <a:gd name="T13" fmla="*/ 196 h 978"/>
                    <a:gd name="T14" fmla="*/ 490 w 1046"/>
                    <a:gd name="T15" fmla="*/ 150 h 978"/>
                    <a:gd name="T16" fmla="*/ 412 w 1046"/>
                    <a:gd name="T17" fmla="*/ 46 h 978"/>
                    <a:gd name="T18" fmla="*/ 398 w 1046"/>
                    <a:gd name="T19" fmla="*/ 32 h 978"/>
                    <a:gd name="T20" fmla="*/ 380 w 1046"/>
                    <a:gd name="T21" fmla="*/ 4 h 978"/>
                    <a:gd name="T22" fmla="*/ 366 w 1046"/>
                    <a:gd name="T23" fmla="*/ 4 h 978"/>
                    <a:gd name="T24" fmla="*/ 312 w 1046"/>
                    <a:gd name="T25" fmla="*/ 68 h 978"/>
                    <a:gd name="T26" fmla="*/ 316 w 1046"/>
                    <a:gd name="T27" fmla="*/ 90 h 978"/>
                    <a:gd name="T28" fmla="*/ 334 w 1046"/>
                    <a:gd name="T29" fmla="*/ 132 h 978"/>
                    <a:gd name="T30" fmla="*/ 348 w 1046"/>
                    <a:gd name="T31" fmla="*/ 192 h 978"/>
                    <a:gd name="T32" fmla="*/ 352 w 1046"/>
                    <a:gd name="T33" fmla="*/ 224 h 978"/>
                    <a:gd name="T34" fmla="*/ 284 w 1046"/>
                    <a:gd name="T35" fmla="*/ 534 h 978"/>
                    <a:gd name="T36" fmla="*/ 262 w 1046"/>
                    <a:gd name="T37" fmla="*/ 562 h 978"/>
                    <a:gd name="T38" fmla="*/ 242 w 1046"/>
                    <a:gd name="T39" fmla="*/ 572 h 978"/>
                    <a:gd name="T40" fmla="*/ 50 w 1046"/>
                    <a:gd name="T41" fmla="*/ 682 h 978"/>
                    <a:gd name="T42" fmla="*/ 18 w 1046"/>
                    <a:gd name="T43" fmla="*/ 686 h 978"/>
                    <a:gd name="T44" fmla="*/ 0 w 1046"/>
                    <a:gd name="T45" fmla="*/ 764 h 978"/>
                    <a:gd name="T46" fmla="*/ 10 w 1046"/>
                    <a:gd name="T47" fmla="*/ 786 h 978"/>
                    <a:gd name="T48" fmla="*/ 36 w 1046"/>
                    <a:gd name="T49" fmla="*/ 810 h 978"/>
                    <a:gd name="T50" fmla="*/ 64 w 1046"/>
                    <a:gd name="T51" fmla="*/ 842 h 978"/>
                    <a:gd name="T52" fmla="*/ 64 w 1046"/>
                    <a:gd name="T53" fmla="*/ 882 h 978"/>
                    <a:gd name="T54" fmla="*/ 46 w 1046"/>
                    <a:gd name="T55" fmla="*/ 964 h 978"/>
                    <a:gd name="T56" fmla="*/ 74 w 1046"/>
                    <a:gd name="T57" fmla="*/ 978 h 978"/>
                    <a:gd name="T58" fmla="*/ 132 w 1046"/>
                    <a:gd name="T59" fmla="*/ 906 h 978"/>
                    <a:gd name="T60" fmla="*/ 216 w 1046"/>
                    <a:gd name="T61" fmla="*/ 906 h 978"/>
                    <a:gd name="T62" fmla="*/ 238 w 1046"/>
                    <a:gd name="T63" fmla="*/ 874 h 978"/>
                    <a:gd name="T64" fmla="*/ 160 w 1046"/>
                    <a:gd name="T65" fmla="*/ 810 h 978"/>
                    <a:gd name="T66" fmla="*/ 92 w 1046"/>
                    <a:gd name="T67" fmla="*/ 782 h 978"/>
                    <a:gd name="T68" fmla="*/ 86 w 1046"/>
                    <a:gd name="T69" fmla="*/ 764 h 978"/>
                    <a:gd name="T70" fmla="*/ 100 w 1046"/>
                    <a:gd name="T71" fmla="*/ 726 h 978"/>
                    <a:gd name="T72" fmla="*/ 124 w 1046"/>
                    <a:gd name="T73" fmla="*/ 704 h 978"/>
                    <a:gd name="T74" fmla="*/ 164 w 1046"/>
                    <a:gd name="T75" fmla="*/ 704 h 978"/>
                    <a:gd name="T76" fmla="*/ 192 w 1046"/>
                    <a:gd name="T77" fmla="*/ 736 h 978"/>
                    <a:gd name="T78" fmla="*/ 288 w 1046"/>
                    <a:gd name="T79" fmla="*/ 704 h 978"/>
                    <a:gd name="T80" fmla="*/ 344 w 1046"/>
                    <a:gd name="T81" fmla="*/ 694 h 978"/>
                    <a:gd name="T82" fmla="*/ 372 w 1046"/>
                    <a:gd name="T83" fmla="*/ 708 h 978"/>
                    <a:gd name="T84" fmla="*/ 390 w 1046"/>
                    <a:gd name="T85" fmla="*/ 726 h 978"/>
                    <a:gd name="T86" fmla="*/ 522 w 1046"/>
                    <a:gd name="T87" fmla="*/ 804 h 978"/>
                    <a:gd name="T88" fmla="*/ 546 w 1046"/>
                    <a:gd name="T89" fmla="*/ 810 h 978"/>
                    <a:gd name="T90" fmla="*/ 596 w 1046"/>
                    <a:gd name="T91" fmla="*/ 850 h 978"/>
                    <a:gd name="T92" fmla="*/ 618 w 1046"/>
                    <a:gd name="T93" fmla="*/ 796 h 978"/>
                    <a:gd name="T94" fmla="*/ 614 w 1046"/>
                    <a:gd name="T95" fmla="*/ 772 h 978"/>
                    <a:gd name="T96" fmla="*/ 624 w 1046"/>
                    <a:gd name="T97" fmla="*/ 754 h 978"/>
                    <a:gd name="T98" fmla="*/ 646 w 1046"/>
                    <a:gd name="T99" fmla="*/ 718 h 978"/>
                    <a:gd name="T100" fmla="*/ 670 w 1046"/>
                    <a:gd name="T101" fmla="*/ 686 h 978"/>
                    <a:gd name="T102" fmla="*/ 738 w 1046"/>
                    <a:gd name="T103" fmla="*/ 622 h 978"/>
                    <a:gd name="T104" fmla="*/ 788 w 1046"/>
                    <a:gd name="T105" fmla="*/ 604 h 978"/>
                    <a:gd name="T106" fmla="*/ 798 w 1046"/>
                    <a:gd name="T107" fmla="*/ 618 h 978"/>
                    <a:gd name="T108" fmla="*/ 838 w 1046"/>
                    <a:gd name="T109" fmla="*/ 618 h 978"/>
                    <a:gd name="T110" fmla="*/ 1046 w 1046"/>
                    <a:gd name="T111" fmla="*/ 520 h 9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046" h="978">
                      <a:moveTo>
                        <a:pt x="1036" y="512"/>
                      </a:moveTo>
                      <a:lnTo>
                        <a:pt x="1018" y="516"/>
                      </a:lnTo>
                      <a:lnTo>
                        <a:pt x="1014" y="520"/>
                      </a:lnTo>
                      <a:lnTo>
                        <a:pt x="990" y="544"/>
                      </a:lnTo>
                      <a:lnTo>
                        <a:pt x="986" y="544"/>
                      </a:lnTo>
                      <a:lnTo>
                        <a:pt x="976" y="544"/>
                      </a:lnTo>
                      <a:lnTo>
                        <a:pt x="972" y="544"/>
                      </a:lnTo>
                      <a:lnTo>
                        <a:pt x="958" y="540"/>
                      </a:lnTo>
                      <a:lnTo>
                        <a:pt x="948" y="530"/>
                      </a:lnTo>
                      <a:lnTo>
                        <a:pt x="916" y="424"/>
                      </a:lnTo>
                      <a:lnTo>
                        <a:pt x="826" y="384"/>
                      </a:lnTo>
                      <a:lnTo>
                        <a:pt x="788" y="370"/>
                      </a:lnTo>
                      <a:lnTo>
                        <a:pt x="784" y="360"/>
                      </a:lnTo>
                      <a:lnTo>
                        <a:pt x="760" y="342"/>
                      </a:lnTo>
                      <a:lnTo>
                        <a:pt x="738" y="338"/>
                      </a:lnTo>
                      <a:lnTo>
                        <a:pt x="734" y="338"/>
                      </a:lnTo>
                      <a:lnTo>
                        <a:pt x="728" y="338"/>
                      </a:lnTo>
                      <a:lnTo>
                        <a:pt x="716" y="342"/>
                      </a:lnTo>
                      <a:lnTo>
                        <a:pt x="696" y="348"/>
                      </a:lnTo>
                      <a:lnTo>
                        <a:pt x="692" y="348"/>
                      </a:lnTo>
                      <a:lnTo>
                        <a:pt x="692" y="342"/>
                      </a:lnTo>
                      <a:lnTo>
                        <a:pt x="682" y="342"/>
                      </a:lnTo>
                      <a:lnTo>
                        <a:pt x="682" y="338"/>
                      </a:lnTo>
                      <a:lnTo>
                        <a:pt x="678" y="324"/>
                      </a:lnTo>
                      <a:lnTo>
                        <a:pt x="582" y="250"/>
                      </a:lnTo>
                      <a:lnTo>
                        <a:pt x="564" y="238"/>
                      </a:lnTo>
                      <a:lnTo>
                        <a:pt x="554" y="228"/>
                      </a:lnTo>
                      <a:lnTo>
                        <a:pt x="528" y="196"/>
                      </a:lnTo>
                      <a:lnTo>
                        <a:pt x="518" y="186"/>
                      </a:lnTo>
                      <a:lnTo>
                        <a:pt x="494" y="154"/>
                      </a:lnTo>
                      <a:lnTo>
                        <a:pt x="494" y="150"/>
                      </a:lnTo>
                      <a:lnTo>
                        <a:pt x="490" y="150"/>
                      </a:lnTo>
                      <a:lnTo>
                        <a:pt x="482" y="132"/>
                      </a:lnTo>
                      <a:lnTo>
                        <a:pt x="462" y="104"/>
                      </a:lnTo>
                      <a:lnTo>
                        <a:pt x="418" y="46"/>
                      </a:lnTo>
                      <a:lnTo>
                        <a:pt x="412" y="46"/>
                      </a:lnTo>
                      <a:lnTo>
                        <a:pt x="412" y="40"/>
                      </a:lnTo>
                      <a:lnTo>
                        <a:pt x="404" y="36"/>
                      </a:lnTo>
                      <a:lnTo>
                        <a:pt x="398" y="36"/>
                      </a:lnTo>
                      <a:lnTo>
                        <a:pt x="398" y="32"/>
                      </a:lnTo>
                      <a:lnTo>
                        <a:pt x="394" y="26"/>
                      </a:lnTo>
                      <a:lnTo>
                        <a:pt x="386" y="14"/>
                      </a:lnTo>
                      <a:lnTo>
                        <a:pt x="380" y="8"/>
                      </a:lnTo>
                      <a:lnTo>
                        <a:pt x="380" y="4"/>
                      </a:lnTo>
                      <a:lnTo>
                        <a:pt x="376" y="4"/>
                      </a:lnTo>
                      <a:lnTo>
                        <a:pt x="376" y="0"/>
                      </a:lnTo>
                      <a:lnTo>
                        <a:pt x="372" y="0"/>
                      </a:lnTo>
                      <a:lnTo>
                        <a:pt x="366" y="4"/>
                      </a:lnTo>
                      <a:lnTo>
                        <a:pt x="334" y="32"/>
                      </a:lnTo>
                      <a:lnTo>
                        <a:pt x="326" y="46"/>
                      </a:lnTo>
                      <a:lnTo>
                        <a:pt x="316" y="68"/>
                      </a:lnTo>
                      <a:lnTo>
                        <a:pt x="312" y="68"/>
                      </a:lnTo>
                      <a:lnTo>
                        <a:pt x="312" y="72"/>
                      </a:lnTo>
                      <a:lnTo>
                        <a:pt x="312" y="78"/>
                      </a:lnTo>
                      <a:lnTo>
                        <a:pt x="312" y="82"/>
                      </a:lnTo>
                      <a:lnTo>
                        <a:pt x="316" y="90"/>
                      </a:lnTo>
                      <a:lnTo>
                        <a:pt x="316" y="96"/>
                      </a:lnTo>
                      <a:lnTo>
                        <a:pt x="330" y="122"/>
                      </a:lnTo>
                      <a:lnTo>
                        <a:pt x="334" y="128"/>
                      </a:lnTo>
                      <a:lnTo>
                        <a:pt x="334" y="132"/>
                      </a:lnTo>
                      <a:lnTo>
                        <a:pt x="340" y="142"/>
                      </a:lnTo>
                      <a:lnTo>
                        <a:pt x="344" y="154"/>
                      </a:lnTo>
                      <a:lnTo>
                        <a:pt x="344" y="164"/>
                      </a:lnTo>
                      <a:lnTo>
                        <a:pt x="348" y="192"/>
                      </a:lnTo>
                      <a:lnTo>
                        <a:pt x="352" y="196"/>
                      </a:lnTo>
                      <a:lnTo>
                        <a:pt x="352" y="206"/>
                      </a:lnTo>
                      <a:lnTo>
                        <a:pt x="352" y="218"/>
                      </a:lnTo>
                      <a:lnTo>
                        <a:pt x="352" y="224"/>
                      </a:lnTo>
                      <a:lnTo>
                        <a:pt x="330" y="370"/>
                      </a:lnTo>
                      <a:lnTo>
                        <a:pt x="326" y="384"/>
                      </a:lnTo>
                      <a:lnTo>
                        <a:pt x="288" y="530"/>
                      </a:lnTo>
                      <a:lnTo>
                        <a:pt x="284" y="534"/>
                      </a:lnTo>
                      <a:lnTo>
                        <a:pt x="276" y="544"/>
                      </a:lnTo>
                      <a:lnTo>
                        <a:pt x="276" y="548"/>
                      </a:lnTo>
                      <a:lnTo>
                        <a:pt x="266" y="558"/>
                      </a:lnTo>
                      <a:lnTo>
                        <a:pt x="262" y="562"/>
                      </a:lnTo>
                      <a:lnTo>
                        <a:pt x="252" y="566"/>
                      </a:lnTo>
                      <a:lnTo>
                        <a:pt x="252" y="572"/>
                      </a:lnTo>
                      <a:lnTo>
                        <a:pt x="248" y="572"/>
                      </a:lnTo>
                      <a:lnTo>
                        <a:pt x="242" y="572"/>
                      </a:lnTo>
                      <a:lnTo>
                        <a:pt x="178" y="562"/>
                      </a:lnTo>
                      <a:lnTo>
                        <a:pt x="132" y="604"/>
                      </a:lnTo>
                      <a:lnTo>
                        <a:pt x="96" y="650"/>
                      </a:lnTo>
                      <a:lnTo>
                        <a:pt x="50" y="682"/>
                      </a:lnTo>
                      <a:lnTo>
                        <a:pt x="46" y="682"/>
                      </a:lnTo>
                      <a:lnTo>
                        <a:pt x="28" y="682"/>
                      </a:lnTo>
                      <a:lnTo>
                        <a:pt x="22" y="682"/>
                      </a:lnTo>
                      <a:lnTo>
                        <a:pt x="18" y="686"/>
                      </a:lnTo>
                      <a:lnTo>
                        <a:pt x="14" y="690"/>
                      </a:lnTo>
                      <a:lnTo>
                        <a:pt x="14" y="694"/>
                      </a:lnTo>
                      <a:lnTo>
                        <a:pt x="10" y="700"/>
                      </a:lnTo>
                      <a:lnTo>
                        <a:pt x="0" y="764"/>
                      </a:lnTo>
                      <a:lnTo>
                        <a:pt x="0" y="768"/>
                      </a:lnTo>
                      <a:lnTo>
                        <a:pt x="4" y="778"/>
                      </a:lnTo>
                      <a:lnTo>
                        <a:pt x="4" y="782"/>
                      </a:lnTo>
                      <a:lnTo>
                        <a:pt x="10" y="786"/>
                      </a:lnTo>
                      <a:lnTo>
                        <a:pt x="28" y="804"/>
                      </a:lnTo>
                      <a:lnTo>
                        <a:pt x="28" y="810"/>
                      </a:lnTo>
                      <a:lnTo>
                        <a:pt x="32" y="810"/>
                      </a:lnTo>
                      <a:lnTo>
                        <a:pt x="36" y="810"/>
                      </a:lnTo>
                      <a:lnTo>
                        <a:pt x="42" y="814"/>
                      </a:lnTo>
                      <a:lnTo>
                        <a:pt x="46" y="814"/>
                      </a:lnTo>
                      <a:lnTo>
                        <a:pt x="50" y="818"/>
                      </a:lnTo>
                      <a:lnTo>
                        <a:pt x="64" y="842"/>
                      </a:lnTo>
                      <a:lnTo>
                        <a:pt x="64" y="854"/>
                      </a:lnTo>
                      <a:lnTo>
                        <a:pt x="64" y="864"/>
                      </a:lnTo>
                      <a:lnTo>
                        <a:pt x="64" y="878"/>
                      </a:lnTo>
                      <a:lnTo>
                        <a:pt x="64" y="882"/>
                      </a:lnTo>
                      <a:lnTo>
                        <a:pt x="36" y="932"/>
                      </a:lnTo>
                      <a:lnTo>
                        <a:pt x="36" y="938"/>
                      </a:lnTo>
                      <a:lnTo>
                        <a:pt x="36" y="942"/>
                      </a:lnTo>
                      <a:lnTo>
                        <a:pt x="46" y="964"/>
                      </a:lnTo>
                      <a:lnTo>
                        <a:pt x="50" y="970"/>
                      </a:lnTo>
                      <a:lnTo>
                        <a:pt x="54" y="970"/>
                      </a:lnTo>
                      <a:lnTo>
                        <a:pt x="54" y="974"/>
                      </a:lnTo>
                      <a:lnTo>
                        <a:pt x="74" y="978"/>
                      </a:lnTo>
                      <a:lnTo>
                        <a:pt x="78" y="978"/>
                      </a:lnTo>
                      <a:lnTo>
                        <a:pt x="106" y="952"/>
                      </a:lnTo>
                      <a:lnTo>
                        <a:pt x="114" y="938"/>
                      </a:lnTo>
                      <a:lnTo>
                        <a:pt x="132" y="906"/>
                      </a:lnTo>
                      <a:lnTo>
                        <a:pt x="146" y="896"/>
                      </a:lnTo>
                      <a:lnTo>
                        <a:pt x="164" y="882"/>
                      </a:lnTo>
                      <a:lnTo>
                        <a:pt x="210" y="906"/>
                      </a:lnTo>
                      <a:lnTo>
                        <a:pt x="216" y="906"/>
                      </a:lnTo>
                      <a:lnTo>
                        <a:pt x="220" y="906"/>
                      </a:lnTo>
                      <a:lnTo>
                        <a:pt x="248" y="888"/>
                      </a:lnTo>
                      <a:lnTo>
                        <a:pt x="248" y="882"/>
                      </a:lnTo>
                      <a:lnTo>
                        <a:pt x="238" y="874"/>
                      </a:lnTo>
                      <a:lnTo>
                        <a:pt x="170" y="814"/>
                      </a:lnTo>
                      <a:lnTo>
                        <a:pt x="170" y="810"/>
                      </a:lnTo>
                      <a:lnTo>
                        <a:pt x="164" y="810"/>
                      </a:lnTo>
                      <a:lnTo>
                        <a:pt x="160" y="810"/>
                      </a:lnTo>
                      <a:lnTo>
                        <a:pt x="146" y="810"/>
                      </a:lnTo>
                      <a:lnTo>
                        <a:pt x="124" y="800"/>
                      </a:lnTo>
                      <a:lnTo>
                        <a:pt x="96" y="782"/>
                      </a:lnTo>
                      <a:lnTo>
                        <a:pt x="92" y="782"/>
                      </a:lnTo>
                      <a:lnTo>
                        <a:pt x="92" y="778"/>
                      </a:lnTo>
                      <a:lnTo>
                        <a:pt x="86" y="778"/>
                      </a:lnTo>
                      <a:lnTo>
                        <a:pt x="86" y="772"/>
                      </a:lnTo>
                      <a:lnTo>
                        <a:pt x="86" y="764"/>
                      </a:lnTo>
                      <a:lnTo>
                        <a:pt x="92" y="758"/>
                      </a:lnTo>
                      <a:lnTo>
                        <a:pt x="92" y="750"/>
                      </a:lnTo>
                      <a:lnTo>
                        <a:pt x="100" y="732"/>
                      </a:lnTo>
                      <a:lnTo>
                        <a:pt x="100" y="726"/>
                      </a:lnTo>
                      <a:lnTo>
                        <a:pt x="106" y="722"/>
                      </a:lnTo>
                      <a:lnTo>
                        <a:pt x="114" y="714"/>
                      </a:lnTo>
                      <a:lnTo>
                        <a:pt x="120" y="704"/>
                      </a:lnTo>
                      <a:lnTo>
                        <a:pt x="124" y="704"/>
                      </a:lnTo>
                      <a:lnTo>
                        <a:pt x="128" y="704"/>
                      </a:lnTo>
                      <a:lnTo>
                        <a:pt x="132" y="704"/>
                      </a:lnTo>
                      <a:lnTo>
                        <a:pt x="160" y="704"/>
                      </a:lnTo>
                      <a:lnTo>
                        <a:pt x="164" y="704"/>
                      </a:lnTo>
                      <a:lnTo>
                        <a:pt x="170" y="708"/>
                      </a:lnTo>
                      <a:lnTo>
                        <a:pt x="174" y="714"/>
                      </a:lnTo>
                      <a:lnTo>
                        <a:pt x="192" y="732"/>
                      </a:lnTo>
                      <a:lnTo>
                        <a:pt x="192" y="736"/>
                      </a:lnTo>
                      <a:lnTo>
                        <a:pt x="238" y="740"/>
                      </a:lnTo>
                      <a:lnTo>
                        <a:pt x="280" y="708"/>
                      </a:lnTo>
                      <a:lnTo>
                        <a:pt x="288" y="708"/>
                      </a:lnTo>
                      <a:lnTo>
                        <a:pt x="288" y="704"/>
                      </a:lnTo>
                      <a:lnTo>
                        <a:pt x="308" y="700"/>
                      </a:lnTo>
                      <a:lnTo>
                        <a:pt x="312" y="700"/>
                      </a:lnTo>
                      <a:lnTo>
                        <a:pt x="320" y="694"/>
                      </a:lnTo>
                      <a:lnTo>
                        <a:pt x="344" y="694"/>
                      </a:lnTo>
                      <a:lnTo>
                        <a:pt x="348" y="694"/>
                      </a:lnTo>
                      <a:lnTo>
                        <a:pt x="352" y="700"/>
                      </a:lnTo>
                      <a:lnTo>
                        <a:pt x="358" y="700"/>
                      </a:lnTo>
                      <a:lnTo>
                        <a:pt x="372" y="708"/>
                      </a:lnTo>
                      <a:lnTo>
                        <a:pt x="376" y="708"/>
                      </a:lnTo>
                      <a:lnTo>
                        <a:pt x="376" y="714"/>
                      </a:lnTo>
                      <a:lnTo>
                        <a:pt x="380" y="718"/>
                      </a:lnTo>
                      <a:lnTo>
                        <a:pt x="390" y="726"/>
                      </a:lnTo>
                      <a:lnTo>
                        <a:pt x="454" y="768"/>
                      </a:lnTo>
                      <a:lnTo>
                        <a:pt x="472" y="778"/>
                      </a:lnTo>
                      <a:lnTo>
                        <a:pt x="500" y="796"/>
                      </a:lnTo>
                      <a:lnTo>
                        <a:pt x="522" y="804"/>
                      </a:lnTo>
                      <a:lnTo>
                        <a:pt x="528" y="810"/>
                      </a:lnTo>
                      <a:lnTo>
                        <a:pt x="536" y="810"/>
                      </a:lnTo>
                      <a:lnTo>
                        <a:pt x="540" y="810"/>
                      </a:lnTo>
                      <a:lnTo>
                        <a:pt x="546" y="810"/>
                      </a:lnTo>
                      <a:lnTo>
                        <a:pt x="550" y="814"/>
                      </a:lnTo>
                      <a:lnTo>
                        <a:pt x="572" y="828"/>
                      </a:lnTo>
                      <a:lnTo>
                        <a:pt x="582" y="836"/>
                      </a:lnTo>
                      <a:lnTo>
                        <a:pt x="596" y="850"/>
                      </a:lnTo>
                      <a:lnTo>
                        <a:pt x="600" y="854"/>
                      </a:lnTo>
                      <a:lnTo>
                        <a:pt x="614" y="828"/>
                      </a:lnTo>
                      <a:lnTo>
                        <a:pt x="618" y="800"/>
                      </a:lnTo>
                      <a:lnTo>
                        <a:pt x="618" y="796"/>
                      </a:lnTo>
                      <a:lnTo>
                        <a:pt x="614" y="790"/>
                      </a:lnTo>
                      <a:lnTo>
                        <a:pt x="614" y="786"/>
                      </a:lnTo>
                      <a:lnTo>
                        <a:pt x="614" y="782"/>
                      </a:lnTo>
                      <a:lnTo>
                        <a:pt x="614" y="772"/>
                      </a:lnTo>
                      <a:lnTo>
                        <a:pt x="618" y="768"/>
                      </a:lnTo>
                      <a:lnTo>
                        <a:pt x="618" y="764"/>
                      </a:lnTo>
                      <a:lnTo>
                        <a:pt x="624" y="758"/>
                      </a:lnTo>
                      <a:lnTo>
                        <a:pt x="624" y="754"/>
                      </a:lnTo>
                      <a:lnTo>
                        <a:pt x="628" y="750"/>
                      </a:lnTo>
                      <a:lnTo>
                        <a:pt x="632" y="736"/>
                      </a:lnTo>
                      <a:lnTo>
                        <a:pt x="642" y="726"/>
                      </a:lnTo>
                      <a:lnTo>
                        <a:pt x="646" y="718"/>
                      </a:lnTo>
                      <a:lnTo>
                        <a:pt x="650" y="708"/>
                      </a:lnTo>
                      <a:lnTo>
                        <a:pt x="656" y="704"/>
                      </a:lnTo>
                      <a:lnTo>
                        <a:pt x="660" y="694"/>
                      </a:lnTo>
                      <a:lnTo>
                        <a:pt x="670" y="686"/>
                      </a:lnTo>
                      <a:lnTo>
                        <a:pt x="716" y="640"/>
                      </a:lnTo>
                      <a:lnTo>
                        <a:pt x="728" y="626"/>
                      </a:lnTo>
                      <a:lnTo>
                        <a:pt x="734" y="626"/>
                      </a:lnTo>
                      <a:lnTo>
                        <a:pt x="738" y="622"/>
                      </a:lnTo>
                      <a:lnTo>
                        <a:pt x="756" y="612"/>
                      </a:lnTo>
                      <a:lnTo>
                        <a:pt x="760" y="612"/>
                      </a:lnTo>
                      <a:lnTo>
                        <a:pt x="784" y="608"/>
                      </a:lnTo>
                      <a:lnTo>
                        <a:pt x="788" y="604"/>
                      </a:lnTo>
                      <a:lnTo>
                        <a:pt x="792" y="604"/>
                      </a:lnTo>
                      <a:lnTo>
                        <a:pt x="792" y="608"/>
                      </a:lnTo>
                      <a:lnTo>
                        <a:pt x="798" y="612"/>
                      </a:lnTo>
                      <a:lnTo>
                        <a:pt x="798" y="618"/>
                      </a:lnTo>
                      <a:lnTo>
                        <a:pt x="802" y="618"/>
                      </a:lnTo>
                      <a:lnTo>
                        <a:pt x="812" y="622"/>
                      </a:lnTo>
                      <a:lnTo>
                        <a:pt x="816" y="622"/>
                      </a:lnTo>
                      <a:lnTo>
                        <a:pt x="838" y="618"/>
                      </a:lnTo>
                      <a:lnTo>
                        <a:pt x="898" y="608"/>
                      </a:lnTo>
                      <a:lnTo>
                        <a:pt x="904" y="608"/>
                      </a:lnTo>
                      <a:lnTo>
                        <a:pt x="908" y="608"/>
                      </a:lnTo>
                      <a:lnTo>
                        <a:pt x="1046" y="520"/>
                      </a:lnTo>
                      <a:lnTo>
                        <a:pt x="1046" y="516"/>
                      </a:lnTo>
                      <a:lnTo>
                        <a:pt x="1036" y="512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7" name="Freeform 24"/>
                <p:cNvSpPr>
                  <a:spLocks/>
                </p:cNvSpPr>
                <p:nvPr/>
              </p:nvSpPr>
              <p:spPr bwMode="auto">
                <a:xfrm>
                  <a:off x="5584825" y="1246188"/>
                  <a:ext cx="127000" cy="95250"/>
                </a:xfrm>
                <a:custGeom>
                  <a:avLst/>
                  <a:gdLst>
                    <a:gd name="T0" fmla="*/ 44 w 80"/>
                    <a:gd name="T1" fmla="*/ 56 h 60"/>
                    <a:gd name="T2" fmla="*/ 78 w 80"/>
                    <a:gd name="T3" fmla="*/ 58 h 60"/>
                    <a:gd name="T4" fmla="*/ 80 w 80"/>
                    <a:gd name="T5" fmla="*/ 22 h 60"/>
                    <a:gd name="T6" fmla="*/ 16 w 80"/>
                    <a:gd name="T7" fmla="*/ 0 h 60"/>
                    <a:gd name="T8" fmla="*/ 0 w 80"/>
                    <a:gd name="T9" fmla="*/ 28 h 60"/>
                    <a:gd name="T10" fmla="*/ 4 w 80"/>
                    <a:gd name="T11" fmla="*/ 60 h 60"/>
                    <a:gd name="T12" fmla="*/ 44 w 80"/>
                    <a:gd name="T13" fmla="*/ 56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60">
                      <a:moveTo>
                        <a:pt x="44" y="56"/>
                      </a:moveTo>
                      <a:lnTo>
                        <a:pt x="78" y="58"/>
                      </a:lnTo>
                      <a:lnTo>
                        <a:pt x="80" y="22"/>
                      </a:lnTo>
                      <a:lnTo>
                        <a:pt x="16" y="0"/>
                      </a:lnTo>
                      <a:lnTo>
                        <a:pt x="0" y="28"/>
                      </a:lnTo>
                      <a:lnTo>
                        <a:pt x="4" y="60"/>
                      </a:lnTo>
                      <a:lnTo>
                        <a:pt x="44" y="5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8" name="Freeform 25"/>
                <p:cNvSpPr>
                  <a:spLocks/>
                </p:cNvSpPr>
                <p:nvPr/>
              </p:nvSpPr>
              <p:spPr bwMode="auto">
                <a:xfrm>
                  <a:off x="5521325" y="1163638"/>
                  <a:ext cx="53975" cy="79375"/>
                </a:xfrm>
                <a:custGeom>
                  <a:avLst/>
                  <a:gdLst>
                    <a:gd name="T0" fmla="*/ 30 w 34"/>
                    <a:gd name="T1" fmla="*/ 50 h 50"/>
                    <a:gd name="T2" fmla="*/ 34 w 34"/>
                    <a:gd name="T3" fmla="*/ 4 h 50"/>
                    <a:gd name="T4" fmla="*/ 0 w 34"/>
                    <a:gd name="T5" fmla="*/ 0 h 50"/>
                    <a:gd name="T6" fmla="*/ 14 w 34"/>
                    <a:gd name="T7" fmla="*/ 48 h 50"/>
                    <a:gd name="T8" fmla="*/ 30 w 34"/>
                    <a:gd name="T9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50">
                      <a:moveTo>
                        <a:pt x="30" y="50"/>
                      </a:moveTo>
                      <a:lnTo>
                        <a:pt x="34" y="4"/>
                      </a:lnTo>
                      <a:lnTo>
                        <a:pt x="0" y="0"/>
                      </a:lnTo>
                      <a:lnTo>
                        <a:pt x="14" y="48"/>
                      </a:lnTo>
                      <a:lnTo>
                        <a:pt x="30" y="5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9" name="Freeform 26"/>
                <p:cNvSpPr>
                  <a:spLocks/>
                </p:cNvSpPr>
                <p:nvPr/>
              </p:nvSpPr>
              <p:spPr bwMode="auto">
                <a:xfrm>
                  <a:off x="5222875" y="4929188"/>
                  <a:ext cx="53975" cy="88900"/>
                </a:xfrm>
                <a:custGeom>
                  <a:avLst/>
                  <a:gdLst>
                    <a:gd name="T0" fmla="*/ 0 w 34"/>
                    <a:gd name="T1" fmla="*/ 56 h 56"/>
                    <a:gd name="T2" fmla="*/ 34 w 34"/>
                    <a:gd name="T3" fmla="*/ 18 h 56"/>
                    <a:gd name="T4" fmla="*/ 6 w 34"/>
                    <a:gd name="T5" fmla="*/ 0 h 56"/>
                    <a:gd name="T6" fmla="*/ 0 w 34"/>
                    <a:gd name="T7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56">
                      <a:moveTo>
                        <a:pt x="0" y="56"/>
                      </a:moveTo>
                      <a:lnTo>
                        <a:pt x="34" y="18"/>
                      </a:lnTo>
                      <a:lnTo>
                        <a:pt x="6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50" name="Freeform 27"/>
                <p:cNvSpPr>
                  <a:spLocks/>
                </p:cNvSpPr>
                <p:nvPr/>
              </p:nvSpPr>
              <p:spPr bwMode="auto">
                <a:xfrm>
                  <a:off x="5140325" y="5049838"/>
                  <a:ext cx="50800" cy="82550"/>
                </a:xfrm>
                <a:custGeom>
                  <a:avLst/>
                  <a:gdLst>
                    <a:gd name="T0" fmla="*/ 0 w 32"/>
                    <a:gd name="T1" fmla="*/ 24 h 52"/>
                    <a:gd name="T2" fmla="*/ 6 w 32"/>
                    <a:gd name="T3" fmla="*/ 52 h 52"/>
                    <a:gd name="T4" fmla="*/ 32 w 32"/>
                    <a:gd name="T5" fmla="*/ 40 h 52"/>
                    <a:gd name="T6" fmla="*/ 22 w 32"/>
                    <a:gd name="T7" fmla="*/ 0 h 52"/>
                    <a:gd name="T8" fmla="*/ 0 w 32"/>
                    <a:gd name="T9" fmla="*/ 24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2">
                      <a:moveTo>
                        <a:pt x="0" y="24"/>
                      </a:moveTo>
                      <a:lnTo>
                        <a:pt x="6" y="52"/>
                      </a:lnTo>
                      <a:lnTo>
                        <a:pt x="32" y="40"/>
                      </a:lnTo>
                      <a:lnTo>
                        <a:pt x="22" y="0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</p:grpSp>
          <p:sp>
            <p:nvSpPr>
              <p:cNvPr id="129" name="TextBox 128"/>
              <p:cNvSpPr txBox="1"/>
              <p:nvPr/>
            </p:nvSpPr>
            <p:spPr>
              <a:xfrm>
                <a:off x="4804450" y="3317921"/>
                <a:ext cx="1032536" cy="593783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GB" sz="1100" spc="300" dirty="0" smtClean="0">
                    <a:latin typeface="Calibri" panose="020F0502020204030204" pitchFamily="34" charset="0"/>
                  </a:rPr>
                  <a:t>Japan</a:t>
                </a:r>
              </a:p>
              <a:p>
                <a:r>
                  <a:rPr lang="en-GB" sz="800" b="1" spc="300" dirty="0" smtClean="0">
                    <a:latin typeface="Calibri" panose="020F0502020204030204" pitchFamily="34" charset="0"/>
                  </a:rPr>
                  <a:t>KEK</a:t>
                </a:r>
                <a:endParaRPr lang="en-GB" sz="1100" b="1" spc="300" dirty="0">
                  <a:latin typeface="Calibri" panose="020F0502020204030204" pitchFamily="34" charset="0"/>
                </a:endParaRPr>
              </a:p>
            </p:txBody>
          </p:sp>
          <p:cxnSp>
            <p:nvCxnSpPr>
              <p:cNvPr id="130" name="Straight Connector 129"/>
              <p:cNvCxnSpPr/>
              <p:nvPr/>
            </p:nvCxnSpPr>
            <p:spPr>
              <a:xfrm flipH="1">
                <a:off x="4791583" y="3905349"/>
                <a:ext cx="1269333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8" name="Group 132"/>
            <p:cNvGrpSpPr>
              <a:grpSpLocks/>
            </p:cNvGrpSpPr>
            <p:nvPr/>
          </p:nvGrpSpPr>
          <p:grpSpPr bwMode="auto">
            <a:xfrm>
              <a:off x="2746376" y="-12700"/>
              <a:ext cx="6473827" cy="6794500"/>
              <a:chOff x="1730" y="-8"/>
              <a:chExt cx="4078" cy="4280"/>
            </a:xfrm>
          </p:grpSpPr>
          <p:sp>
            <p:nvSpPr>
              <p:cNvPr id="30" name="Freeform 5"/>
              <p:cNvSpPr>
                <a:spLocks/>
              </p:cNvSpPr>
              <p:nvPr/>
            </p:nvSpPr>
            <p:spPr bwMode="auto">
              <a:xfrm>
                <a:off x="1890" y="3232"/>
                <a:ext cx="1205" cy="952"/>
              </a:xfrm>
              <a:custGeom>
                <a:avLst/>
                <a:gdLst>
                  <a:gd name="T0" fmla="*/ 1154 w 1205"/>
                  <a:gd name="T1" fmla="*/ 336 h 952"/>
                  <a:gd name="T2" fmla="*/ 1036 w 1205"/>
                  <a:gd name="T3" fmla="*/ 296 h 952"/>
                  <a:gd name="T4" fmla="*/ 910 w 1205"/>
                  <a:gd name="T5" fmla="*/ 280 h 952"/>
                  <a:gd name="T6" fmla="*/ 859 w 1205"/>
                  <a:gd name="T7" fmla="*/ 232 h 952"/>
                  <a:gd name="T8" fmla="*/ 784 w 1205"/>
                  <a:gd name="T9" fmla="*/ 192 h 952"/>
                  <a:gd name="T10" fmla="*/ 716 w 1205"/>
                  <a:gd name="T11" fmla="*/ 144 h 952"/>
                  <a:gd name="T12" fmla="*/ 666 w 1205"/>
                  <a:gd name="T13" fmla="*/ 136 h 952"/>
                  <a:gd name="T14" fmla="*/ 598 w 1205"/>
                  <a:gd name="T15" fmla="*/ 128 h 952"/>
                  <a:gd name="T16" fmla="*/ 522 w 1205"/>
                  <a:gd name="T17" fmla="*/ 104 h 952"/>
                  <a:gd name="T18" fmla="*/ 387 w 1205"/>
                  <a:gd name="T19" fmla="*/ 64 h 952"/>
                  <a:gd name="T20" fmla="*/ 320 w 1205"/>
                  <a:gd name="T21" fmla="*/ 48 h 952"/>
                  <a:gd name="T22" fmla="*/ 202 w 1205"/>
                  <a:gd name="T23" fmla="*/ 16 h 952"/>
                  <a:gd name="T24" fmla="*/ 168 w 1205"/>
                  <a:gd name="T25" fmla="*/ 0 h 952"/>
                  <a:gd name="T26" fmla="*/ 135 w 1205"/>
                  <a:gd name="T27" fmla="*/ 8 h 952"/>
                  <a:gd name="T28" fmla="*/ 109 w 1205"/>
                  <a:gd name="T29" fmla="*/ 24 h 952"/>
                  <a:gd name="T30" fmla="*/ 17 w 1205"/>
                  <a:gd name="T31" fmla="*/ 48 h 952"/>
                  <a:gd name="T32" fmla="*/ 25 w 1205"/>
                  <a:gd name="T33" fmla="*/ 88 h 952"/>
                  <a:gd name="T34" fmla="*/ 34 w 1205"/>
                  <a:gd name="T35" fmla="*/ 128 h 952"/>
                  <a:gd name="T36" fmla="*/ 67 w 1205"/>
                  <a:gd name="T37" fmla="*/ 176 h 952"/>
                  <a:gd name="T38" fmla="*/ 84 w 1205"/>
                  <a:gd name="T39" fmla="*/ 200 h 952"/>
                  <a:gd name="T40" fmla="*/ 93 w 1205"/>
                  <a:gd name="T41" fmla="*/ 216 h 952"/>
                  <a:gd name="T42" fmla="*/ 143 w 1205"/>
                  <a:gd name="T43" fmla="*/ 232 h 952"/>
                  <a:gd name="T44" fmla="*/ 194 w 1205"/>
                  <a:gd name="T45" fmla="*/ 224 h 952"/>
                  <a:gd name="T46" fmla="*/ 236 w 1205"/>
                  <a:gd name="T47" fmla="*/ 256 h 952"/>
                  <a:gd name="T48" fmla="*/ 253 w 1205"/>
                  <a:gd name="T49" fmla="*/ 272 h 952"/>
                  <a:gd name="T50" fmla="*/ 261 w 1205"/>
                  <a:gd name="T51" fmla="*/ 296 h 952"/>
                  <a:gd name="T52" fmla="*/ 202 w 1205"/>
                  <a:gd name="T53" fmla="*/ 328 h 952"/>
                  <a:gd name="T54" fmla="*/ 177 w 1205"/>
                  <a:gd name="T55" fmla="*/ 368 h 952"/>
                  <a:gd name="T56" fmla="*/ 160 w 1205"/>
                  <a:gd name="T57" fmla="*/ 424 h 952"/>
                  <a:gd name="T58" fmla="*/ 143 w 1205"/>
                  <a:gd name="T59" fmla="*/ 432 h 952"/>
                  <a:gd name="T60" fmla="*/ 126 w 1205"/>
                  <a:gd name="T61" fmla="*/ 480 h 952"/>
                  <a:gd name="T62" fmla="*/ 76 w 1205"/>
                  <a:gd name="T63" fmla="*/ 488 h 952"/>
                  <a:gd name="T64" fmla="*/ 109 w 1205"/>
                  <a:gd name="T65" fmla="*/ 568 h 952"/>
                  <a:gd name="T66" fmla="*/ 101 w 1205"/>
                  <a:gd name="T67" fmla="*/ 584 h 952"/>
                  <a:gd name="T68" fmla="*/ 67 w 1205"/>
                  <a:gd name="T69" fmla="*/ 608 h 952"/>
                  <a:gd name="T70" fmla="*/ 67 w 1205"/>
                  <a:gd name="T71" fmla="*/ 656 h 952"/>
                  <a:gd name="T72" fmla="*/ 84 w 1205"/>
                  <a:gd name="T73" fmla="*/ 672 h 952"/>
                  <a:gd name="T74" fmla="*/ 17 w 1205"/>
                  <a:gd name="T75" fmla="*/ 720 h 952"/>
                  <a:gd name="T76" fmla="*/ 0 w 1205"/>
                  <a:gd name="T77" fmla="*/ 784 h 952"/>
                  <a:gd name="T78" fmla="*/ 59 w 1205"/>
                  <a:gd name="T79" fmla="*/ 792 h 952"/>
                  <a:gd name="T80" fmla="*/ 109 w 1205"/>
                  <a:gd name="T81" fmla="*/ 840 h 952"/>
                  <a:gd name="T82" fmla="*/ 118 w 1205"/>
                  <a:gd name="T83" fmla="*/ 920 h 952"/>
                  <a:gd name="T84" fmla="*/ 219 w 1205"/>
                  <a:gd name="T85" fmla="*/ 928 h 952"/>
                  <a:gd name="T86" fmla="*/ 295 w 1205"/>
                  <a:gd name="T87" fmla="*/ 912 h 952"/>
                  <a:gd name="T88" fmla="*/ 379 w 1205"/>
                  <a:gd name="T89" fmla="*/ 904 h 952"/>
                  <a:gd name="T90" fmla="*/ 539 w 1205"/>
                  <a:gd name="T91" fmla="*/ 928 h 952"/>
                  <a:gd name="T92" fmla="*/ 598 w 1205"/>
                  <a:gd name="T93" fmla="*/ 904 h 952"/>
                  <a:gd name="T94" fmla="*/ 649 w 1205"/>
                  <a:gd name="T95" fmla="*/ 856 h 952"/>
                  <a:gd name="T96" fmla="*/ 725 w 1205"/>
                  <a:gd name="T97" fmla="*/ 824 h 952"/>
                  <a:gd name="T98" fmla="*/ 784 w 1205"/>
                  <a:gd name="T99" fmla="*/ 752 h 952"/>
                  <a:gd name="T100" fmla="*/ 809 w 1205"/>
                  <a:gd name="T101" fmla="*/ 664 h 952"/>
                  <a:gd name="T102" fmla="*/ 842 w 1205"/>
                  <a:gd name="T103" fmla="*/ 592 h 952"/>
                  <a:gd name="T104" fmla="*/ 927 w 1205"/>
                  <a:gd name="T105" fmla="*/ 504 h 952"/>
                  <a:gd name="T106" fmla="*/ 944 w 1205"/>
                  <a:gd name="T107" fmla="*/ 472 h 952"/>
                  <a:gd name="T108" fmla="*/ 1019 w 1205"/>
                  <a:gd name="T109" fmla="*/ 440 h 952"/>
                  <a:gd name="T110" fmla="*/ 1196 w 1205"/>
                  <a:gd name="T111" fmla="*/ 376 h 952"/>
                  <a:gd name="T112" fmla="*/ 1205 w 1205"/>
                  <a:gd name="T113" fmla="*/ 368 h 952"/>
                  <a:gd name="T114" fmla="*/ 1180 w 1205"/>
                  <a:gd name="T115" fmla="*/ 352 h 95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205" h="952">
                    <a:moveTo>
                      <a:pt x="1180" y="352"/>
                    </a:moveTo>
                    <a:lnTo>
                      <a:pt x="1154" y="336"/>
                    </a:lnTo>
                    <a:lnTo>
                      <a:pt x="1095" y="320"/>
                    </a:lnTo>
                    <a:lnTo>
                      <a:pt x="1036" y="296"/>
                    </a:lnTo>
                    <a:lnTo>
                      <a:pt x="969" y="288"/>
                    </a:lnTo>
                    <a:lnTo>
                      <a:pt x="910" y="280"/>
                    </a:lnTo>
                    <a:lnTo>
                      <a:pt x="893" y="256"/>
                    </a:lnTo>
                    <a:lnTo>
                      <a:pt x="859" y="232"/>
                    </a:lnTo>
                    <a:lnTo>
                      <a:pt x="817" y="224"/>
                    </a:lnTo>
                    <a:lnTo>
                      <a:pt x="784" y="192"/>
                    </a:lnTo>
                    <a:lnTo>
                      <a:pt x="733" y="152"/>
                    </a:lnTo>
                    <a:lnTo>
                      <a:pt x="716" y="144"/>
                    </a:lnTo>
                    <a:lnTo>
                      <a:pt x="699" y="144"/>
                    </a:lnTo>
                    <a:lnTo>
                      <a:pt x="666" y="136"/>
                    </a:lnTo>
                    <a:lnTo>
                      <a:pt x="632" y="120"/>
                    </a:lnTo>
                    <a:lnTo>
                      <a:pt x="598" y="128"/>
                    </a:lnTo>
                    <a:lnTo>
                      <a:pt x="556" y="104"/>
                    </a:lnTo>
                    <a:lnTo>
                      <a:pt x="522" y="104"/>
                    </a:lnTo>
                    <a:lnTo>
                      <a:pt x="480" y="96"/>
                    </a:lnTo>
                    <a:lnTo>
                      <a:pt x="387" y="64"/>
                    </a:lnTo>
                    <a:lnTo>
                      <a:pt x="362" y="48"/>
                    </a:lnTo>
                    <a:lnTo>
                      <a:pt x="320" y="48"/>
                    </a:lnTo>
                    <a:lnTo>
                      <a:pt x="227" y="32"/>
                    </a:lnTo>
                    <a:lnTo>
                      <a:pt x="202" y="16"/>
                    </a:lnTo>
                    <a:lnTo>
                      <a:pt x="185" y="0"/>
                    </a:lnTo>
                    <a:lnTo>
                      <a:pt x="168" y="0"/>
                    </a:lnTo>
                    <a:lnTo>
                      <a:pt x="143" y="0"/>
                    </a:lnTo>
                    <a:lnTo>
                      <a:pt x="135" y="8"/>
                    </a:lnTo>
                    <a:lnTo>
                      <a:pt x="126" y="24"/>
                    </a:lnTo>
                    <a:lnTo>
                      <a:pt x="109" y="24"/>
                    </a:lnTo>
                    <a:lnTo>
                      <a:pt x="59" y="32"/>
                    </a:lnTo>
                    <a:lnTo>
                      <a:pt x="17" y="48"/>
                    </a:lnTo>
                    <a:lnTo>
                      <a:pt x="25" y="80"/>
                    </a:lnTo>
                    <a:lnTo>
                      <a:pt x="25" y="88"/>
                    </a:lnTo>
                    <a:lnTo>
                      <a:pt x="25" y="104"/>
                    </a:lnTo>
                    <a:lnTo>
                      <a:pt x="34" y="128"/>
                    </a:lnTo>
                    <a:lnTo>
                      <a:pt x="17" y="184"/>
                    </a:lnTo>
                    <a:lnTo>
                      <a:pt x="67" y="176"/>
                    </a:lnTo>
                    <a:lnTo>
                      <a:pt x="84" y="184"/>
                    </a:lnTo>
                    <a:lnTo>
                      <a:pt x="84" y="200"/>
                    </a:lnTo>
                    <a:lnTo>
                      <a:pt x="76" y="208"/>
                    </a:lnTo>
                    <a:lnTo>
                      <a:pt x="93" y="216"/>
                    </a:lnTo>
                    <a:lnTo>
                      <a:pt x="126" y="216"/>
                    </a:lnTo>
                    <a:lnTo>
                      <a:pt x="143" y="232"/>
                    </a:lnTo>
                    <a:lnTo>
                      <a:pt x="168" y="232"/>
                    </a:lnTo>
                    <a:lnTo>
                      <a:pt x="194" y="224"/>
                    </a:lnTo>
                    <a:lnTo>
                      <a:pt x="227" y="240"/>
                    </a:lnTo>
                    <a:lnTo>
                      <a:pt x="236" y="256"/>
                    </a:lnTo>
                    <a:lnTo>
                      <a:pt x="236" y="264"/>
                    </a:lnTo>
                    <a:lnTo>
                      <a:pt x="253" y="272"/>
                    </a:lnTo>
                    <a:lnTo>
                      <a:pt x="261" y="288"/>
                    </a:lnTo>
                    <a:lnTo>
                      <a:pt x="261" y="296"/>
                    </a:lnTo>
                    <a:lnTo>
                      <a:pt x="227" y="312"/>
                    </a:lnTo>
                    <a:lnTo>
                      <a:pt x="202" y="328"/>
                    </a:lnTo>
                    <a:lnTo>
                      <a:pt x="168" y="344"/>
                    </a:lnTo>
                    <a:lnTo>
                      <a:pt x="177" y="368"/>
                    </a:lnTo>
                    <a:lnTo>
                      <a:pt x="160" y="400"/>
                    </a:lnTo>
                    <a:lnTo>
                      <a:pt x="160" y="424"/>
                    </a:lnTo>
                    <a:lnTo>
                      <a:pt x="152" y="432"/>
                    </a:lnTo>
                    <a:lnTo>
                      <a:pt x="143" y="432"/>
                    </a:lnTo>
                    <a:lnTo>
                      <a:pt x="143" y="464"/>
                    </a:lnTo>
                    <a:lnTo>
                      <a:pt x="126" y="480"/>
                    </a:lnTo>
                    <a:lnTo>
                      <a:pt x="101" y="488"/>
                    </a:lnTo>
                    <a:lnTo>
                      <a:pt x="76" y="488"/>
                    </a:lnTo>
                    <a:lnTo>
                      <a:pt x="93" y="552"/>
                    </a:lnTo>
                    <a:lnTo>
                      <a:pt x="109" y="568"/>
                    </a:lnTo>
                    <a:lnTo>
                      <a:pt x="109" y="576"/>
                    </a:lnTo>
                    <a:lnTo>
                      <a:pt x="101" y="584"/>
                    </a:lnTo>
                    <a:lnTo>
                      <a:pt x="76" y="592"/>
                    </a:lnTo>
                    <a:lnTo>
                      <a:pt x="67" y="608"/>
                    </a:lnTo>
                    <a:lnTo>
                      <a:pt x="59" y="632"/>
                    </a:lnTo>
                    <a:lnTo>
                      <a:pt x="67" y="656"/>
                    </a:lnTo>
                    <a:lnTo>
                      <a:pt x="76" y="672"/>
                    </a:lnTo>
                    <a:lnTo>
                      <a:pt x="84" y="672"/>
                    </a:lnTo>
                    <a:lnTo>
                      <a:pt x="59" y="696"/>
                    </a:lnTo>
                    <a:lnTo>
                      <a:pt x="17" y="720"/>
                    </a:lnTo>
                    <a:lnTo>
                      <a:pt x="8" y="752"/>
                    </a:lnTo>
                    <a:lnTo>
                      <a:pt x="0" y="784"/>
                    </a:lnTo>
                    <a:lnTo>
                      <a:pt x="17" y="784"/>
                    </a:lnTo>
                    <a:lnTo>
                      <a:pt x="59" y="792"/>
                    </a:lnTo>
                    <a:lnTo>
                      <a:pt x="93" y="816"/>
                    </a:lnTo>
                    <a:lnTo>
                      <a:pt x="109" y="840"/>
                    </a:lnTo>
                    <a:lnTo>
                      <a:pt x="109" y="880"/>
                    </a:lnTo>
                    <a:lnTo>
                      <a:pt x="118" y="920"/>
                    </a:lnTo>
                    <a:lnTo>
                      <a:pt x="152" y="952"/>
                    </a:lnTo>
                    <a:lnTo>
                      <a:pt x="219" y="928"/>
                    </a:lnTo>
                    <a:lnTo>
                      <a:pt x="253" y="920"/>
                    </a:lnTo>
                    <a:lnTo>
                      <a:pt x="295" y="912"/>
                    </a:lnTo>
                    <a:lnTo>
                      <a:pt x="337" y="896"/>
                    </a:lnTo>
                    <a:lnTo>
                      <a:pt x="379" y="904"/>
                    </a:lnTo>
                    <a:lnTo>
                      <a:pt x="463" y="920"/>
                    </a:lnTo>
                    <a:lnTo>
                      <a:pt x="539" y="928"/>
                    </a:lnTo>
                    <a:lnTo>
                      <a:pt x="573" y="928"/>
                    </a:lnTo>
                    <a:lnTo>
                      <a:pt x="598" y="904"/>
                    </a:lnTo>
                    <a:lnTo>
                      <a:pt x="615" y="872"/>
                    </a:lnTo>
                    <a:lnTo>
                      <a:pt x="649" y="856"/>
                    </a:lnTo>
                    <a:lnTo>
                      <a:pt x="733" y="848"/>
                    </a:lnTo>
                    <a:lnTo>
                      <a:pt x="725" y="824"/>
                    </a:lnTo>
                    <a:lnTo>
                      <a:pt x="733" y="800"/>
                    </a:lnTo>
                    <a:lnTo>
                      <a:pt x="784" y="752"/>
                    </a:lnTo>
                    <a:lnTo>
                      <a:pt x="842" y="720"/>
                    </a:lnTo>
                    <a:lnTo>
                      <a:pt x="809" y="664"/>
                    </a:lnTo>
                    <a:lnTo>
                      <a:pt x="809" y="624"/>
                    </a:lnTo>
                    <a:lnTo>
                      <a:pt x="842" y="592"/>
                    </a:lnTo>
                    <a:lnTo>
                      <a:pt x="885" y="536"/>
                    </a:lnTo>
                    <a:lnTo>
                      <a:pt x="927" y="504"/>
                    </a:lnTo>
                    <a:lnTo>
                      <a:pt x="935" y="504"/>
                    </a:lnTo>
                    <a:lnTo>
                      <a:pt x="944" y="472"/>
                    </a:lnTo>
                    <a:lnTo>
                      <a:pt x="977" y="448"/>
                    </a:lnTo>
                    <a:lnTo>
                      <a:pt x="1019" y="440"/>
                    </a:lnTo>
                    <a:lnTo>
                      <a:pt x="1095" y="432"/>
                    </a:lnTo>
                    <a:lnTo>
                      <a:pt x="1196" y="376"/>
                    </a:lnTo>
                    <a:lnTo>
                      <a:pt x="1205" y="376"/>
                    </a:lnTo>
                    <a:lnTo>
                      <a:pt x="1205" y="368"/>
                    </a:lnTo>
                    <a:lnTo>
                      <a:pt x="1205" y="344"/>
                    </a:lnTo>
                    <a:lnTo>
                      <a:pt x="1180" y="35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1" name="Freeform 6"/>
              <p:cNvSpPr>
                <a:spLocks/>
              </p:cNvSpPr>
              <p:nvPr/>
            </p:nvSpPr>
            <p:spPr bwMode="auto">
              <a:xfrm>
                <a:off x="1730" y="3408"/>
                <a:ext cx="421" cy="616"/>
              </a:xfrm>
              <a:custGeom>
                <a:avLst/>
                <a:gdLst>
                  <a:gd name="T0" fmla="*/ 396 w 421"/>
                  <a:gd name="T1" fmla="*/ 88 h 616"/>
                  <a:gd name="T2" fmla="*/ 387 w 421"/>
                  <a:gd name="T3" fmla="*/ 64 h 616"/>
                  <a:gd name="T4" fmla="*/ 328 w 421"/>
                  <a:gd name="T5" fmla="*/ 56 h 616"/>
                  <a:gd name="T6" fmla="*/ 286 w 421"/>
                  <a:gd name="T7" fmla="*/ 40 h 616"/>
                  <a:gd name="T8" fmla="*/ 236 w 421"/>
                  <a:gd name="T9" fmla="*/ 32 h 616"/>
                  <a:gd name="T10" fmla="*/ 244 w 421"/>
                  <a:gd name="T11" fmla="*/ 8 h 616"/>
                  <a:gd name="T12" fmla="*/ 177 w 421"/>
                  <a:gd name="T13" fmla="*/ 8 h 616"/>
                  <a:gd name="T14" fmla="*/ 160 w 421"/>
                  <a:gd name="T15" fmla="*/ 112 h 616"/>
                  <a:gd name="T16" fmla="*/ 126 w 421"/>
                  <a:gd name="T17" fmla="*/ 208 h 616"/>
                  <a:gd name="T18" fmla="*/ 42 w 421"/>
                  <a:gd name="T19" fmla="*/ 304 h 616"/>
                  <a:gd name="T20" fmla="*/ 8 w 421"/>
                  <a:gd name="T21" fmla="*/ 368 h 616"/>
                  <a:gd name="T22" fmla="*/ 34 w 421"/>
                  <a:gd name="T23" fmla="*/ 384 h 616"/>
                  <a:gd name="T24" fmla="*/ 25 w 421"/>
                  <a:gd name="T25" fmla="*/ 408 h 616"/>
                  <a:gd name="T26" fmla="*/ 67 w 421"/>
                  <a:gd name="T27" fmla="*/ 416 h 616"/>
                  <a:gd name="T28" fmla="*/ 42 w 421"/>
                  <a:gd name="T29" fmla="*/ 512 h 616"/>
                  <a:gd name="T30" fmla="*/ 8 w 421"/>
                  <a:gd name="T31" fmla="*/ 576 h 616"/>
                  <a:gd name="T32" fmla="*/ 8 w 421"/>
                  <a:gd name="T33" fmla="*/ 592 h 616"/>
                  <a:gd name="T34" fmla="*/ 84 w 421"/>
                  <a:gd name="T35" fmla="*/ 600 h 616"/>
                  <a:gd name="T36" fmla="*/ 160 w 421"/>
                  <a:gd name="T37" fmla="*/ 608 h 616"/>
                  <a:gd name="T38" fmla="*/ 177 w 421"/>
                  <a:gd name="T39" fmla="*/ 544 h 616"/>
                  <a:gd name="T40" fmla="*/ 244 w 421"/>
                  <a:gd name="T41" fmla="*/ 496 h 616"/>
                  <a:gd name="T42" fmla="*/ 227 w 421"/>
                  <a:gd name="T43" fmla="*/ 480 h 616"/>
                  <a:gd name="T44" fmla="*/ 227 w 421"/>
                  <a:gd name="T45" fmla="*/ 432 h 616"/>
                  <a:gd name="T46" fmla="*/ 261 w 421"/>
                  <a:gd name="T47" fmla="*/ 408 h 616"/>
                  <a:gd name="T48" fmla="*/ 269 w 421"/>
                  <a:gd name="T49" fmla="*/ 392 h 616"/>
                  <a:gd name="T50" fmla="*/ 236 w 421"/>
                  <a:gd name="T51" fmla="*/ 312 h 616"/>
                  <a:gd name="T52" fmla="*/ 286 w 421"/>
                  <a:gd name="T53" fmla="*/ 304 h 616"/>
                  <a:gd name="T54" fmla="*/ 303 w 421"/>
                  <a:gd name="T55" fmla="*/ 256 h 616"/>
                  <a:gd name="T56" fmla="*/ 320 w 421"/>
                  <a:gd name="T57" fmla="*/ 248 h 616"/>
                  <a:gd name="T58" fmla="*/ 337 w 421"/>
                  <a:gd name="T59" fmla="*/ 192 h 616"/>
                  <a:gd name="T60" fmla="*/ 362 w 421"/>
                  <a:gd name="T61" fmla="*/ 152 h 616"/>
                  <a:gd name="T62" fmla="*/ 421 w 421"/>
                  <a:gd name="T63" fmla="*/ 120 h 616"/>
                  <a:gd name="T64" fmla="*/ 413 w 421"/>
                  <a:gd name="T65" fmla="*/ 96 h 61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21" h="616">
                    <a:moveTo>
                      <a:pt x="413" y="96"/>
                    </a:moveTo>
                    <a:lnTo>
                      <a:pt x="396" y="88"/>
                    </a:lnTo>
                    <a:lnTo>
                      <a:pt x="396" y="80"/>
                    </a:lnTo>
                    <a:lnTo>
                      <a:pt x="387" y="64"/>
                    </a:lnTo>
                    <a:lnTo>
                      <a:pt x="354" y="48"/>
                    </a:lnTo>
                    <a:lnTo>
                      <a:pt x="328" y="56"/>
                    </a:lnTo>
                    <a:lnTo>
                      <a:pt x="303" y="56"/>
                    </a:lnTo>
                    <a:lnTo>
                      <a:pt x="286" y="40"/>
                    </a:lnTo>
                    <a:lnTo>
                      <a:pt x="253" y="40"/>
                    </a:lnTo>
                    <a:lnTo>
                      <a:pt x="236" y="32"/>
                    </a:lnTo>
                    <a:lnTo>
                      <a:pt x="244" y="24"/>
                    </a:lnTo>
                    <a:lnTo>
                      <a:pt x="244" y="8"/>
                    </a:lnTo>
                    <a:lnTo>
                      <a:pt x="227" y="0"/>
                    </a:lnTo>
                    <a:lnTo>
                      <a:pt x="177" y="8"/>
                    </a:lnTo>
                    <a:lnTo>
                      <a:pt x="177" y="40"/>
                    </a:lnTo>
                    <a:lnTo>
                      <a:pt x="160" y="112"/>
                    </a:lnTo>
                    <a:lnTo>
                      <a:pt x="143" y="144"/>
                    </a:lnTo>
                    <a:lnTo>
                      <a:pt x="126" y="208"/>
                    </a:lnTo>
                    <a:lnTo>
                      <a:pt x="92" y="256"/>
                    </a:lnTo>
                    <a:lnTo>
                      <a:pt x="42" y="304"/>
                    </a:lnTo>
                    <a:lnTo>
                      <a:pt x="17" y="352"/>
                    </a:lnTo>
                    <a:lnTo>
                      <a:pt x="8" y="368"/>
                    </a:lnTo>
                    <a:lnTo>
                      <a:pt x="17" y="376"/>
                    </a:lnTo>
                    <a:lnTo>
                      <a:pt x="34" y="384"/>
                    </a:lnTo>
                    <a:lnTo>
                      <a:pt x="25" y="400"/>
                    </a:lnTo>
                    <a:lnTo>
                      <a:pt x="25" y="408"/>
                    </a:lnTo>
                    <a:lnTo>
                      <a:pt x="34" y="416"/>
                    </a:lnTo>
                    <a:lnTo>
                      <a:pt x="67" y="416"/>
                    </a:lnTo>
                    <a:lnTo>
                      <a:pt x="42" y="480"/>
                    </a:lnTo>
                    <a:lnTo>
                      <a:pt x="42" y="512"/>
                    </a:lnTo>
                    <a:lnTo>
                      <a:pt x="25" y="544"/>
                    </a:lnTo>
                    <a:lnTo>
                      <a:pt x="8" y="576"/>
                    </a:lnTo>
                    <a:lnTo>
                      <a:pt x="0" y="592"/>
                    </a:lnTo>
                    <a:lnTo>
                      <a:pt x="8" y="592"/>
                    </a:lnTo>
                    <a:lnTo>
                      <a:pt x="50" y="592"/>
                    </a:lnTo>
                    <a:lnTo>
                      <a:pt x="84" y="600"/>
                    </a:lnTo>
                    <a:lnTo>
                      <a:pt x="126" y="616"/>
                    </a:lnTo>
                    <a:lnTo>
                      <a:pt x="160" y="608"/>
                    </a:lnTo>
                    <a:lnTo>
                      <a:pt x="168" y="576"/>
                    </a:lnTo>
                    <a:lnTo>
                      <a:pt x="177" y="544"/>
                    </a:lnTo>
                    <a:lnTo>
                      <a:pt x="219" y="520"/>
                    </a:lnTo>
                    <a:lnTo>
                      <a:pt x="244" y="496"/>
                    </a:lnTo>
                    <a:lnTo>
                      <a:pt x="236" y="496"/>
                    </a:lnTo>
                    <a:lnTo>
                      <a:pt x="227" y="480"/>
                    </a:lnTo>
                    <a:lnTo>
                      <a:pt x="219" y="456"/>
                    </a:lnTo>
                    <a:lnTo>
                      <a:pt x="227" y="432"/>
                    </a:lnTo>
                    <a:lnTo>
                      <a:pt x="236" y="416"/>
                    </a:lnTo>
                    <a:lnTo>
                      <a:pt x="261" y="408"/>
                    </a:lnTo>
                    <a:lnTo>
                      <a:pt x="269" y="400"/>
                    </a:lnTo>
                    <a:lnTo>
                      <a:pt x="269" y="392"/>
                    </a:lnTo>
                    <a:lnTo>
                      <a:pt x="253" y="376"/>
                    </a:lnTo>
                    <a:lnTo>
                      <a:pt x="236" y="312"/>
                    </a:lnTo>
                    <a:lnTo>
                      <a:pt x="261" y="312"/>
                    </a:lnTo>
                    <a:lnTo>
                      <a:pt x="286" y="304"/>
                    </a:lnTo>
                    <a:lnTo>
                      <a:pt x="303" y="288"/>
                    </a:lnTo>
                    <a:lnTo>
                      <a:pt x="303" y="256"/>
                    </a:lnTo>
                    <a:lnTo>
                      <a:pt x="312" y="256"/>
                    </a:lnTo>
                    <a:lnTo>
                      <a:pt x="320" y="248"/>
                    </a:lnTo>
                    <a:lnTo>
                      <a:pt x="320" y="224"/>
                    </a:lnTo>
                    <a:lnTo>
                      <a:pt x="337" y="192"/>
                    </a:lnTo>
                    <a:lnTo>
                      <a:pt x="328" y="168"/>
                    </a:lnTo>
                    <a:lnTo>
                      <a:pt x="362" y="152"/>
                    </a:lnTo>
                    <a:lnTo>
                      <a:pt x="387" y="136"/>
                    </a:lnTo>
                    <a:lnTo>
                      <a:pt x="421" y="120"/>
                    </a:lnTo>
                    <a:lnTo>
                      <a:pt x="421" y="112"/>
                    </a:lnTo>
                    <a:lnTo>
                      <a:pt x="413" y="96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2" name="Freeform 7"/>
              <p:cNvSpPr>
                <a:spLocks/>
              </p:cNvSpPr>
              <p:nvPr/>
            </p:nvSpPr>
            <p:spPr bwMode="auto">
              <a:xfrm>
                <a:off x="1890" y="3232"/>
                <a:ext cx="1205" cy="952"/>
              </a:xfrm>
              <a:custGeom>
                <a:avLst/>
                <a:gdLst>
                  <a:gd name="T0" fmla="*/ 1154 w 1205"/>
                  <a:gd name="T1" fmla="*/ 336 h 952"/>
                  <a:gd name="T2" fmla="*/ 1036 w 1205"/>
                  <a:gd name="T3" fmla="*/ 296 h 952"/>
                  <a:gd name="T4" fmla="*/ 910 w 1205"/>
                  <a:gd name="T5" fmla="*/ 280 h 952"/>
                  <a:gd name="T6" fmla="*/ 859 w 1205"/>
                  <a:gd name="T7" fmla="*/ 232 h 952"/>
                  <a:gd name="T8" fmla="*/ 784 w 1205"/>
                  <a:gd name="T9" fmla="*/ 192 h 952"/>
                  <a:gd name="T10" fmla="*/ 716 w 1205"/>
                  <a:gd name="T11" fmla="*/ 144 h 952"/>
                  <a:gd name="T12" fmla="*/ 666 w 1205"/>
                  <a:gd name="T13" fmla="*/ 136 h 952"/>
                  <a:gd name="T14" fmla="*/ 598 w 1205"/>
                  <a:gd name="T15" fmla="*/ 128 h 952"/>
                  <a:gd name="T16" fmla="*/ 522 w 1205"/>
                  <a:gd name="T17" fmla="*/ 104 h 952"/>
                  <a:gd name="T18" fmla="*/ 387 w 1205"/>
                  <a:gd name="T19" fmla="*/ 64 h 952"/>
                  <a:gd name="T20" fmla="*/ 320 w 1205"/>
                  <a:gd name="T21" fmla="*/ 48 h 952"/>
                  <a:gd name="T22" fmla="*/ 202 w 1205"/>
                  <a:gd name="T23" fmla="*/ 16 h 952"/>
                  <a:gd name="T24" fmla="*/ 168 w 1205"/>
                  <a:gd name="T25" fmla="*/ 0 h 952"/>
                  <a:gd name="T26" fmla="*/ 135 w 1205"/>
                  <a:gd name="T27" fmla="*/ 8 h 952"/>
                  <a:gd name="T28" fmla="*/ 109 w 1205"/>
                  <a:gd name="T29" fmla="*/ 24 h 952"/>
                  <a:gd name="T30" fmla="*/ 17 w 1205"/>
                  <a:gd name="T31" fmla="*/ 48 h 952"/>
                  <a:gd name="T32" fmla="*/ 25 w 1205"/>
                  <a:gd name="T33" fmla="*/ 88 h 952"/>
                  <a:gd name="T34" fmla="*/ 34 w 1205"/>
                  <a:gd name="T35" fmla="*/ 128 h 952"/>
                  <a:gd name="T36" fmla="*/ 67 w 1205"/>
                  <a:gd name="T37" fmla="*/ 176 h 952"/>
                  <a:gd name="T38" fmla="*/ 84 w 1205"/>
                  <a:gd name="T39" fmla="*/ 200 h 952"/>
                  <a:gd name="T40" fmla="*/ 93 w 1205"/>
                  <a:gd name="T41" fmla="*/ 216 h 952"/>
                  <a:gd name="T42" fmla="*/ 143 w 1205"/>
                  <a:gd name="T43" fmla="*/ 232 h 952"/>
                  <a:gd name="T44" fmla="*/ 194 w 1205"/>
                  <a:gd name="T45" fmla="*/ 224 h 952"/>
                  <a:gd name="T46" fmla="*/ 236 w 1205"/>
                  <a:gd name="T47" fmla="*/ 256 h 952"/>
                  <a:gd name="T48" fmla="*/ 253 w 1205"/>
                  <a:gd name="T49" fmla="*/ 272 h 952"/>
                  <a:gd name="T50" fmla="*/ 261 w 1205"/>
                  <a:gd name="T51" fmla="*/ 296 h 952"/>
                  <a:gd name="T52" fmla="*/ 202 w 1205"/>
                  <a:gd name="T53" fmla="*/ 328 h 952"/>
                  <a:gd name="T54" fmla="*/ 177 w 1205"/>
                  <a:gd name="T55" fmla="*/ 368 h 952"/>
                  <a:gd name="T56" fmla="*/ 160 w 1205"/>
                  <a:gd name="T57" fmla="*/ 424 h 952"/>
                  <a:gd name="T58" fmla="*/ 143 w 1205"/>
                  <a:gd name="T59" fmla="*/ 432 h 952"/>
                  <a:gd name="T60" fmla="*/ 126 w 1205"/>
                  <a:gd name="T61" fmla="*/ 480 h 952"/>
                  <a:gd name="T62" fmla="*/ 76 w 1205"/>
                  <a:gd name="T63" fmla="*/ 488 h 952"/>
                  <a:gd name="T64" fmla="*/ 109 w 1205"/>
                  <a:gd name="T65" fmla="*/ 568 h 952"/>
                  <a:gd name="T66" fmla="*/ 101 w 1205"/>
                  <a:gd name="T67" fmla="*/ 584 h 952"/>
                  <a:gd name="T68" fmla="*/ 67 w 1205"/>
                  <a:gd name="T69" fmla="*/ 608 h 952"/>
                  <a:gd name="T70" fmla="*/ 67 w 1205"/>
                  <a:gd name="T71" fmla="*/ 656 h 952"/>
                  <a:gd name="T72" fmla="*/ 84 w 1205"/>
                  <a:gd name="T73" fmla="*/ 672 h 952"/>
                  <a:gd name="T74" fmla="*/ 17 w 1205"/>
                  <a:gd name="T75" fmla="*/ 720 h 952"/>
                  <a:gd name="T76" fmla="*/ 0 w 1205"/>
                  <a:gd name="T77" fmla="*/ 784 h 952"/>
                  <a:gd name="T78" fmla="*/ 59 w 1205"/>
                  <a:gd name="T79" fmla="*/ 792 h 952"/>
                  <a:gd name="T80" fmla="*/ 109 w 1205"/>
                  <a:gd name="T81" fmla="*/ 840 h 952"/>
                  <a:gd name="T82" fmla="*/ 118 w 1205"/>
                  <a:gd name="T83" fmla="*/ 920 h 952"/>
                  <a:gd name="T84" fmla="*/ 219 w 1205"/>
                  <a:gd name="T85" fmla="*/ 928 h 952"/>
                  <a:gd name="T86" fmla="*/ 295 w 1205"/>
                  <a:gd name="T87" fmla="*/ 912 h 952"/>
                  <a:gd name="T88" fmla="*/ 379 w 1205"/>
                  <a:gd name="T89" fmla="*/ 904 h 952"/>
                  <a:gd name="T90" fmla="*/ 539 w 1205"/>
                  <a:gd name="T91" fmla="*/ 928 h 952"/>
                  <a:gd name="T92" fmla="*/ 598 w 1205"/>
                  <a:gd name="T93" fmla="*/ 904 h 952"/>
                  <a:gd name="T94" fmla="*/ 649 w 1205"/>
                  <a:gd name="T95" fmla="*/ 856 h 952"/>
                  <a:gd name="T96" fmla="*/ 725 w 1205"/>
                  <a:gd name="T97" fmla="*/ 824 h 952"/>
                  <a:gd name="T98" fmla="*/ 784 w 1205"/>
                  <a:gd name="T99" fmla="*/ 752 h 952"/>
                  <a:gd name="T100" fmla="*/ 809 w 1205"/>
                  <a:gd name="T101" fmla="*/ 664 h 952"/>
                  <a:gd name="T102" fmla="*/ 842 w 1205"/>
                  <a:gd name="T103" fmla="*/ 592 h 952"/>
                  <a:gd name="T104" fmla="*/ 927 w 1205"/>
                  <a:gd name="T105" fmla="*/ 504 h 952"/>
                  <a:gd name="T106" fmla="*/ 944 w 1205"/>
                  <a:gd name="T107" fmla="*/ 472 h 952"/>
                  <a:gd name="T108" fmla="*/ 944 w 1205"/>
                  <a:gd name="T109" fmla="*/ 472 h 952"/>
                  <a:gd name="T110" fmla="*/ 1019 w 1205"/>
                  <a:gd name="T111" fmla="*/ 440 h 952"/>
                  <a:gd name="T112" fmla="*/ 1196 w 1205"/>
                  <a:gd name="T113" fmla="*/ 376 h 952"/>
                  <a:gd name="T114" fmla="*/ 1205 w 1205"/>
                  <a:gd name="T115" fmla="*/ 368 h 952"/>
                  <a:gd name="T116" fmla="*/ 1205 w 1205"/>
                  <a:gd name="T117" fmla="*/ 344 h 952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205" h="952">
                    <a:moveTo>
                      <a:pt x="1180" y="352"/>
                    </a:moveTo>
                    <a:lnTo>
                      <a:pt x="1154" y="336"/>
                    </a:lnTo>
                    <a:lnTo>
                      <a:pt x="1095" y="320"/>
                    </a:lnTo>
                    <a:lnTo>
                      <a:pt x="1036" y="296"/>
                    </a:lnTo>
                    <a:lnTo>
                      <a:pt x="969" y="288"/>
                    </a:lnTo>
                    <a:lnTo>
                      <a:pt x="910" y="280"/>
                    </a:lnTo>
                    <a:lnTo>
                      <a:pt x="893" y="256"/>
                    </a:lnTo>
                    <a:lnTo>
                      <a:pt x="859" y="232"/>
                    </a:lnTo>
                    <a:lnTo>
                      <a:pt x="817" y="224"/>
                    </a:lnTo>
                    <a:lnTo>
                      <a:pt x="784" y="192"/>
                    </a:lnTo>
                    <a:lnTo>
                      <a:pt x="733" y="152"/>
                    </a:lnTo>
                    <a:lnTo>
                      <a:pt x="716" y="144"/>
                    </a:lnTo>
                    <a:lnTo>
                      <a:pt x="699" y="144"/>
                    </a:lnTo>
                    <a:lnTo>
                      <a:pt x="666" y="136"/>
                    </a:lnTo>
                    <a:lnTo>
                      <a:pt x="632" y="120"/>
                    </a:lnTo>
                    <a:lnTo>
                      <a:pt x="598" y="128"/>
                    </a:lnTo>
                    <a:lnTo>
                      <a:pt x="556" y="104"/>
                    </a:lnTo>
                    <a:lnTo>
                      <a:pt x="522" y="104"/>
                    </a:lnTo>
                    <a:lnTo>
                      <a:pt x="480" y="96"/>
                    </a:lnTo>
                    <a:lnTo>
                      <a:pt x="387" y="64"/>
                    </a:lnTo>
                    <a:lnTo>
                      <a:pt x="362" y="48"/>
                    </a:lnTo>
                    <a:lnTo>
                      <a:pt x="320" y="48"/>
                    </a:lnTo>
                    <a:lnTo>
                      <a:pt x="227" y="32"/>
                    </a:lnTo>
                    <a:lnTo>
                      <a:pt x="202" y="16"/>
                    </a:lnTo>
                    <a:lnTo>
                      <a:pt x="185" y="0"/>
                    </a:lnTo>
                    <a:lnTo>
                      <a:pt x="168" y="0"/>
                    </a:lnTo>
                    <a:lnTo>
                      <a:pt x="143" y="0"/>
                    </a:lnTo>
                    <a:lnTo>
                      <a:pt x="135" y="8"/>
                    </a:lnTo>
                    <a:lnTo>
                      <a:pt x="126" y="24"/>
                    </a:lnTo>
                    <a:lnTo>
                      <a:pt x="109" y="24"/>
                    </a:lnTo>
                    <a:lnTo>
                      <a:pt x="59" y="32"/>
                    </a:lnTo>
                    <a:lnTo>
                      <a:pt x="17" y="48"/>
                    </a:lnTo>
                    <a:lnTo>
                      <a:pt x="25" y="80"/>
                    </a:lnTo>
                    <a:lnTo>
                      <a:pt x="25" y="88"/>
                    </a:lnTo>
                    <a:lnTo>
                      <a:pt x="25" y="104"/>
                    </a:lnTo>
                    <a:lnTo>
                      <a:pt x="34" y="128"/>
                    </a:lnTo>
                    <a:lnTo>
                      <a:pt x="17" y="184"/>
                    </a:lnTo>
                    <a:lnTo>
                      <a:pt x="67" y="176"/>
                    </a:lnTo>
                    <a:lnTo>
                      <a:pt x="84" y="184"/>
                    </a:lnTo>
                    <a:lnTo>
                      <a:pt x="84" y="200"/>
                    </a:lnTo>
                    <a:lnTo>
                      <a:pt x="76" y="208"/>
                    </a:lnTo>
                    <a:lnTo>
                      <a:pt x="93" y="216"/>
                    </a:lnTo>
                    <a:lnTo>
                      <a:pt x="126" y="216"/>
                    </a:lnTo>
                    <a:lnTo>
                      <a:pt x="143" y="232"/>
                    </a:lnTo>
                    <a:lnTo>
                      <a:pt x="168" y="232"/>
                    </a:lnTo>
                    <a:lnTo>
                      <a:pt x="194" y="224"/>
                    </a:lnTo>
                    <a:lnTo>
                      <a:pt x="227" y="240"/>
                    </a:lnTo>
                    <a:lnTo>
                      <a:pt x="236" y="256"/>
                    </a:lnTo>
                    <a:lnTo>
                      <a:pt x="236" y="264"/>
                    </a:lnTo>
                    <a:lnTo>
                      <a:pt x="253" y="272"/>
                    </a:lnTo>
                    <a:lnTo>
                      <a:pt x="261" y="288"/>
                    </a:lnTo>
                    <a:lnTo>
                      <a:pt x="261" y="296"/>
                    </a:lnTo>
                    <a:lnTo>
                      <a:pt x="227" y="312"/>
                    </a:lnTo>
                    <a:lnTo>
                      <a:pt x="202" y="328"/>
                    </a:lnTo>
                    <a:lnTo>
                      <a:pt x="168" y="344"/>
                    </a:lnTo>
                    <a:lnTo>
                      <a:pt x="177" y="368"/>
                    </a:lnTo>
                    <a:lnTo>
                      <a:pt x="160" y="400"/>
                    </a:lnTo>
                    <a:lnTo>
                      <a:pt x="160" y="424"/>
                    </a:lnTo>
                    <a:lnTo>
                      <a:pt x="152" y="432"/>
                    </a:lnTo>
                    <a:lnTo>
                      <a:pt x="143" y="432"/>
                    </a:lnTo>
                    <a:lnTo>
                      <a:pt x="143" y="464"/>
                    </a:lnTo>
                    <a:lnTo>
                      <a:pt x="126" y="480"/>
                    </a:lnTo>
                    <a:lnTo>
                      <a:pt x="101" y="488"/>
                    </a:lnTo>
                    <a:lnTo>
                      <a:pt x="76" y="488"/>
                    </a:lnTo>
                    <a:lnTo>
                      <a:pt x="93" y="552"/>
                    </a:lnTo>
                    <a:lnTo>
                      <a:pt x="109" y="568"/>
                    </a:lnTo>
                    <a:lnTo>
                      <a:pt x="109" y="576"/>
                    </a:lnTo>
                    <a:lnTo>
                      <a:pt x="101" y="584"/>
                    </a:lnTo>
                    <a:lnTo>
                      <a:pt x="76" y="592"/>
                    </a:lnTo>
                    <a:lnTo>
                      <a:pt x="67" y="608"/>
                    </a:lnTo>
                    <a:lnTo>
                      <a:pt x="59" y="632"/>
                    </a:lnTo>
                    <a:lnTo>
                      <a:pt x="67" y="656"/>
                    </a:lnTo>
                    <a:lnTo>
                      <a:pt x="76" y="672"/>
                    </a:lnTo>
                    <a:lnTo>
                      <a:pt x="84" y="672"/>
                    </a:lnTo>
                    <a:lnTo>
                      <a:pt x="59" y="696"/>
                    </a:lnTo>
                    <a:lnTo>
                      <a:pt x="17" y="720"/>
                    </a:lnTo>
                    <a:lnTo>
                      <a:pt x="8" y="752"/>
                    </a:lnTo>
                    <a:lnTo>
                      <a:pt x="0" y="784"/>
                    </a:lnTo>
                    <a:lnTo>
                      <a:pt x="17" y="784"/>
                    </a:lnTo>
                    <a:lnTo>
                      <a:pt x="59" y="792"/>
                    </a:lnTo>
                    <a:lnTo>
                      <a:pt x="93" y="816"/>
                    </a:lnTo>
                    <a:lnTo>
                      <a:pt x="109" y="840"/>
                    </a:lnTo>
                    <a:lnTo>
                      <a:pt x="109" y="880"/>
                    </a:lnTo>
                    <a:lnTo>
                      <a:pt x="118" y="920"/>
                    </a:lnTo>
                    <a:lnTo>
                      <a:pt x="152" y="952"/>
                    </a:lnTo>
                    <a:lnTo>
                      <a:pt x="219" y="928"/>
                    </a:lnTo>
                    <a:lnTo>
                      <a:pt x="253" y="920"/>
                    </a:lnTo>
                    <a:lnTo>
                      <a:pt x="295" y="912"/>
                    </a:lnTo>
                    <a:lnTo>
                      <a:pt x="337" y="896"/>
                    </a:lnTo>
                    <a:lnTo>
                      <a:pt x="379" y="904"/>
                    </a:lnTo>
                    <a:lnTo>
                      <a:pt x="463" y="920"/>
                    </a:lnTo>
                    <a:lnTo>
                      <a:pt x="539" y="928"/>
                    </a:lnTo>
                    <a:lnTo>
                      <a:pt x="573" y="928"/>
                    </a:lnTo>
                    <a:lnTo>
                      <a:pt x="598" y="904"/>
                    </a:lnTo>
                    <a:lnTo>
                      <a:pt x="615" y="872"/>
                    </a:lnTo>
                    <a:lnTo>
                      <a:pt x="649" y="856"/>
                    </a:lnTo>
                    <a:lnTo>
                      <a:pt x="733" y="848"/>
                    </a:lnTo>
                    <a:lnTo>
                      <a:pt x="725" y="824"/>
                    </a:lnTo>
                    <a:lnTo>
                      <a:pt x="733" y="800"/>
                    </a:lnTo>
                    <a:lnTo>
                      <a:pt x="784" y="752"/>
                    </a:lnTo>
                    <a:lnTo>
                      <a:pt x="842" y="720"/>
                    </a:lnTo>
                    <a:lnTo>
                      <a:pt x="809" y="664"/>
                    </a:lnTo>
                    <a:lnTo>
                      <a:pt x="809" y="624"/>
                    </a:lnTo>
                    <a:lnTo>
                      <a:pt x="842" y="592"/>
                    </a:lnTo>
                    <a:lnTo>
                      <a:pt x="885" y="536"/>
                    </a:lnTo>
                    <a:lnTo>
                      <a:pt x="927" y="504"/>
                    </a:lnTo>
                    <a:lnTo>
                      <a:pt x="935" y="504"/>
                    </a:lnTo>
                    <a:lnTo>
                      <a:pt x="944" y="472"/>
                    </a:lnTo>
                    <a:lnTo>
                      <a:pt x="977" y="448"/>
                    </a:lnTo>
                    <a:lnTo>
                      <a:pt x="1019" y="440"/>
                    </a:lnTo>
                    <a:lnTo>
                      <a:pt x="1095" y="432"/>
                    </a:lnTo>
                    <a:lnTo>
                      <a:pt x="1196" y="376"/>
                    </a:lnTo>
                    <a:lnTo>
                      <a:pt x="1205" y="376"/>
                    </a:lnTo>
                    <a:lnTo>
                      <a:pt x="1205" y="368"/>
                    </a:lnTo>
                    <a:lnTo>
                      <a:pt x="1205" y="344"/>
                    </a:lnTo>
                    <a:lnTo>
                      <a:pt x="1180" y="352"/>
                    </a:lnTo>
                    <a:close/>
                  </a:path>
                </a:pathLst>
              </a:custGeom>
              <a:noFill/>
              <a:ln w="1270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3" name="Freeform 8"/>
              <p:cNvSpPr>
                <a:spLocks/>
              </p:cNvSpPr>
              <p:nvPr/>
            </p:nvSpPr>
            <p:spPr bwMode="auto">
              <a:xfrm>
                <a:off x="1730" y="3408"/>
                <a:ext cx="421" cy="616"/>
              </a:xfrm>
              <a:custGeom>
                <a:avLst/>
                <a:gdLst>
                  <a:gd name="T0" fmla="*/ 396 w 421"/>
                  <a:gd name="T1" fmla="*/ 88 h 616"/>
                  <a:gd name="T2" fmla="*/ 387 w 421"/>
                  <a:gd name="T3" fmla="*/ 64 h 616"/>
                  <a:gd name="T4" fmla="*/ 328 w 421"/>
                  <a:gd name="T5" fmla="*/ 56 h 616"/>
                  <a:gd name="T6" fmla="*/ 286 w 421"/>
                  <a:gd name="T7" fmla="*/ 40 h 616"/>
                  <a:gd name="T8" fmla="*/ 236 w 421"/>
                  <a:gd name="T9" fmla="*/ 32 h 616"/>
                  <a:gd name="T10" fmla="*/ 244 w 421"/>
                  <a:gd name="T11" fmla="*/ 8 h 616"/>
                  <a:gd name="T12" fmla="*/ 177 w 421"/>
                  <a:gd name="T13" fmla="*/ 8 h 616"/>
                  <a:gd name="T14" fmla="*/ 160 w 421"/>
                  <a:gd name="T15" fmla="*/ 112 h 616"/>
                  <a:gd name="T16" fmla="*/ 126 w 421"/>
                  <a:gd name="T17" fmla="*/ 208 h 616"/>
                  <a:gd name="T18" fmla="*/ 42 w 421"/>
                  <a:gd name="T19" fmla="*/ 304 h 616"/>
                  <a:gd name="T20" fmla="*/ 8 w 421"/>
                  <a:gd name="T21" fmla="*/ 368 h 616"/>
                  <a:gd name="T22" fmla="*/ 34 w 421"/>
                  <a:gd name="T23" fmla="*/ 384 h 616"/>
                  <a:gd name="T24" fmla="*/ 25 w 421"/>
                  <a:gd name="T25" fmla="*/ 408 h 616"/>
                  <a:gd name="T26" fmla="*/ 67 w 421"/>
                  <a:gd name="T27" fmla="*/ 416 h 616"/>
                  <a:gd name="T28" fmla="*/ 42 w 421"/>
                  <a:gd name="T29" fmla="*/ 512 h 616"/>
                  <a:gd name="T30" fmla="*/ 8 w 421"/>
                  <a:gd name="T31" fmla="*/ 576 h 616"/>
                  <a:gd name="T32" fmla="*/ 8 w 421"/>
                  <a:gd name="T33" fmla="*/ 592 h 616"/>
                  <a:gd name="T34" fmla="*/ 84 w 421"/>
                  <a:gd name="T35" fmla="*/ 600 h 616"/>
                  <a:gd name="T36" fmla="*/ 160 w 421"/>
                  <a:gd name="T37" fmla="*/ 608 h 616"/>
                  <a:gd name="T38" fmla="*/ 168 w 421"/>
                  <a:gd name="T39" fmla="*/ 576 h 616"/>
                  <a:gd name="T40" fmla="*/ 219 w 421"/>
                  <a:gd name="T41" fmla="*/ 520 h 616"/>
                  <a:gd name="T42" fmla="*/ 236 w 421"/>
                  <a:gd name="T43" fmla="*/ 496 h 616"/>
                  <a:gd name="T44" fmla="*/ 219 w 421"/>
                  <a:gd name="T45" fmla="*/ 456 h 616"/>
                  <a:gd name="T46" fmla="*/ 236 w 421"/>
                  <a:gd name="T47" fmla="*/ 416 h 616"/>
                  <a:gd name="T48" fmla="*/ 269 w 421"/>
                  <a:gd name="T49" fmla="*/ 400 h 616"/>
                  <a:gd name="T50" fmla="*/ 253 w 421"/>
                  <a:gd name="T51" fmla="*/ 376 h 616"/>
                  <a:gd name="T52" fmla="*/ 261 w 421"/>
                  <a:gd name="T53" fmla="*/ 312 h 616"/>
                  <a:gd name="T54" fmla="*/ 303 w 421"/>
                  <a:gd name="T55" fmla="*/ 288 h 616"/>
                  <a:gd name="T56" fmla="*/ 312 w 421"/>
                  <a:gd name="T57" fmla="*/ 256 h 616"/>
                  <a:gd name="T58" fmla="*/ 320 w 421"/>
                  <a:gd name="T59" fmla="*/ 224 h 616"/>
                  <a:gd name="T60" fmla="*/ 328 w 421"/>
                  <a:gd name="T61" fmla="*/ 168 h 616"/>
                  <a:gd name="T62" fmla="*/ 387 w 421"/>
                  <a:gd name="T63" fmla="*/ 136 h 616"/>
                  <a:gd name="T64" fmla="*/ 421 w 421"/>
                  <a:gd name="T65" fmla="*/ 112 h 616"/>
                  <a:gd name="T66" fmla="*/ 413 w 421"/>
                  <a:gd name="T67" fmla="*/ 96 h 61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421" h="616">
                    <a:moveTo>
                      <a:pt x="413" y="96"/>
                    </a:moveTo>
                    <a:lnTo>
                      <a:pt x="396" y="88"/>
                    </a:lnTo>
                    <a:lnTo>
                      <a:pt x="396" y="80"/>
                    </a:lnTo>
                    <a:lnTo>
                      <a:pt x="387" y="64"/>
                    </a:lnTo>
                    <a:lnTo>
                      <a:pt x="354" y="48"/>
                    </a:lnTo>
                    <a:lnTo>
                      <a:pt x="328" y="56"/>
                    </a:lnTo>
                    <a:lnTo>
                      <a:pt x="303" y="56"/>
                    </a:lnTo>
                    <a:lnTo>
                      <a:pt x="286" y="40"/>
                    </a:lnTo>
                    <a:lnTo>
                      <a:pt x="253" y="40"/>
                    </a:lnTo>
                    <a:lnTo>
                      <a:pt x="236" y="32"/>
                    </a:lnTo>
                    <a:lnTo>
                      <a:pt x="244" y="24"/>
                    </a:lnTo>
                    <a:lnTo>
                      <a:pt x="244" y="8"/>
                    </a:lnTo>
                    <a:lnTo>
                      <a:pt x="227" y="0"/>
                    </a:lnTo>
                    <a:lnTo>
                      <a:pt x="177" y="8"/>
                    </a:lnTo>
                    <a:lnTo>
                      <a:pt x="177" y="40"/>
                    </a:lnTo>
                    <a:lnTo>
                      <a:pt x="160" y="112"/>
                    </a:lnTo>
                    <a:lnTo>
                      <a:pt x="143" y="144"/>
                    </a:lnTo>
                    <a:lnTo>
                      <a:pt x="126" y="208"/>
                    </a:lnTo>
                    <a:lnTo>
                      <a:pt x="92" y="256"/>
                    </a:lnTo>
                    <a:lnTo>
                      <a:pt x="42" y="304"/>
                    </a:lnTo>
                    <a:lnTo>
                      <a:pt x="17" y="352"/>
                    </a:lnTo>
                    <a:lnTo>
                      <a:pt x="8" y="368"/>
                    </a:lnTo>
                    <a:lnTo>
                      <a:pt x="17" y="376"/>
                    </a:lnTo>
                    <a:lnTo>
                      <a:pt x="34" y="384"/>
                    </a:lnTo>
                    <a:lnTo>
                      <a:pt x="25" y="400"/>
                    </a:lnTo>
                    <a:lnTo>
                      <a:pt x="25" y="408"/>
                    </a:lnTo>
                    <a:lnTo>
                      <a:pt x="34" y="416"/>
                    </a:lnTo>
                    <a:lnTo>
                      <a:pt x="67" y="416"/>
                    </a:lnTo>
                    <a:lnTo>
                      <a:pt x="42" y="480"/>
                    </a:lnTo>
                    <a:lnTo>
                      <a:pt x="42" y="512"/>
                    </a:lnTo>
                    <a:lnTo>
                      <a:pt x="25" y="544"/>
                    </a:lnTo>
                    <a:lnTo>
                      <a:pt x="8" y="576"/>
                    </a:lnTo>
                    <a:lnTo>
                      <a:pt x="0" y="592"/>
                    </a:lnTo>
                    <a:lnTo>
                      <a:pt x="8" y="592"/>
                    </a:lnTo>
                    <a:lnTo>
                      <a:pt x="50" y="592"/>
                    </a:lnTo>
                    <a:lnTo>
                      <a:pt x="84" y="600"/>
                    </a:lnTo>
                    <a:lnTo>
                      <a:pt x="126" y="616"/>
                    </a:lnTo>
                    <a:lnTo>
                      <a:pt x="160" y="608"/>
                    </a:lnTo>
                    <a:lnTo>
                      <a:pt x="168" y="576"/>
                    </a:lnTo>
                    <a:lnTo>
                      <a:pt x="177" y="544"/>
                    </a:lnTo>
                    <a:lnTo>
                      <a:pt x="219" y="520"/>
                    </a:lnTo>
                    <a:lnTo>
                      <a:pt x="244" y="496"/>
                    </a:lnTo>
                    <a:lnTo>
                      <a:pt x="236" y="496"/>
                    </a:lnTo>
                    <a:lnTo>
                      <a:pt x="227" y="480"/>
                    </a:lnTo>
                    <a:lnTo>
                      <a:pt x="219" y="456"/>
                    </a:lnTo>
                    <a:lnTo>
                      <a:pt x="227" y="432"/>
                    </a:lnTo>
                    <a:lnTo>
                      <a:pt x="236" y="416"/>
                    </a:lnTo>
                    <a:lnTo>
                      <a:pt x="261" y="408"/>
                    </a:lnTo>
                    <a:lnTo>
                      <a:pt x="269" y="400"/>
                    </a:lnTo>
                    <a:lnTo>
                      <a:pt x="269" y="392"/>
                    </a:lnTo>
                    <a:lnTo>
                      <a:pt x="253" y="376"/>
                    </a:lnTo>
                    <a:lnTo>
                      <a:pt x="236" y="312"/>
                    </a:lnTo>
                    <a:lnTo>
                      <a:pt x="261" y="312"/>
                    </a:lnTo>
                    <a:lnTo>
                      <a:pt x="286" y="304"/>
                    </a:lnTo>
                    <a:lnTo>
                      <a:pt x="303" y="288"/>
                    </a:lnTo>
                    <a:lnTo>
                      <a:pt x="303" y="256"/>
                    </a:lnTo>
                    <a:lnTo>
                      <a:pt x="312" y="256"/>
                    </a:lnTo>
                    <a:lnTo>
                      <a:pt x="320" y="248"/>
                    </a:lnTo>
                    <a:lnTo>
                      <a:pt x="320" y="224"/>
                    </a:lnTo>
                    <a:lnTo>
                      <a:pt x="337" y="192"/>
                    </a:lnTo>
                    <a:lnTo>
                      <a:pt x="328" y="168"/>
                    </a:lnTo>
                    <a:lnTo>
                      <a:pt x="362" y="152"/>
                    </a:lnTo>
                    <a:lnTo>
                      <a:pt x="387" y="136"/>
                    </a:lnTo>
                    <a:lnTo>
                      <a:pt x="421" y="120"/>
                    </a:lnTo>
                    <a:lnTo>
                      <a:pt x="421" y="112"/>
                    </a:lnTo>
                    <a:lnTo>
                      <a:pt x="413" y="9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4" name="Freeform 9"/>
              <p:cNvSpPr>
                <a:spLocks/>
              </p:cNvSpPr>
              <p:nvPr/>
            </p:nvSpPr>
            <p:spPr bwMode="auto">
              <a:xfrm>
                <a:off x="2117" y="1888"/>
                <a:ext cx="396" cy="408"/>
              </a:xfrm>
              <a:custGeom>
                <a:avLst/>
                <a:gdLst>
                  <a:gd name="T0" fmla="*/ 363 w 396"/>
                  <a:gd name="T1" fmla="*/ 160 h 408"/>
                  <a:gd name="T2" fmla="*/ 354 w 396"/>
                  <a:gd name="T3" fmla="*/ 136 h 408"/>
                  <a:gd name="T4" fmla="*/ 329 w 396"/>
                  <a:gd name="T5" fmla="*/ 120 h 408"/>
                  <a:gd name="T6" fmla="*/ 295 w 396"/>
                  <a:gd name="T7" fmla="*/ 144 h 408"/>
                  <a:gd name="T8" fmla="*/ 262 w 396"/>
                  <a:gd name="T9" fmla="*/ 96 h 408"/>
                  <a:gd name="T10" fmla="*/ 278 w 396"/>
                  <a:gd name="T11" fmla="*/ 80 h 408"/>
                  <a:gd name="T12" fmla="*/ 278 w 396"/>
                  <a:gd name="T13" fmla="*/ 64 h 408"/>
                  <a:gd name="T14" fmla="*/ 312 w 396"/>
                  <a:gd name="T15" fmla="*/ 64 h 408"/>
                  <a:gd name="T16" fmla="*/ 321 w 396"/>
                  <a:gd name="T17" fmla="*/ 48 h 408"/>
                  <a:gd name="T18" fmla="*/ 329 w 396"/>
                  <a:gd name="T19" fmla="*/ 32 h 408"/>
                  <a:gd name="T20" fmla="*/ 346 w 396"/>
                  <a:gd name="T21" fmla="*/ 24 h 408"/>
                  <a:gd name="T22" fmla="*/ 354 w 396"/>
                  <a:gd name="T23" fmla="*/ 0 h 408"/>
                  <a:gd name="T24" fmla="*/ 329 w 396"/>
                  <a:gd name="T25" fmla="*/ 0 h 408"/>
                  <a:gd name="T26" fmla="*/ 304 w 396"/>
                  <a:gd name="T27" fmla="*/ 8 h 408"/>
                  <a:gd name="T28" fmla="*/ 262 w 396"/>
                  <a:gd name="T29" fmla="*/ 8 h 408"/>
                  <a:gd name="T30" fmla="*/ 253 w 396"/>
                  <a:gd name="T31" fmla="*/ 32 h 408"/>
                  <a:gd name="T32" fmla="*/ 219 w 396"/>
                  <a:gd name="T33" fmla="*/ 56 h 408"/>
                  <a:gd name="T34" fmla="*/ 219 w 396"/>
                  <a:gd name="T35" fmla="*/ 80 h 408"/>
                  <a:gd name="T36" fmla="*/ 186 w 396"/>
                  <a:gd name="T37" fmla="*/ 96 h 408"/>
                  <a:gd name="T38" fmla="*/ 127 w 396"/>
                  <a:gd name="T39" fmla="*/ 72 h 408"/>
                  <a:gd name="T40" fmla="*/ 93 w 396"/>
                  <a:gd name="T41" fmla="*/ 104 h 408"/>
                  <a:gd name="T42" fmla="*/ 110 w 396"/>
                  <a:gd name="T43" fmla="*/ 136 h 408"/>
                  <a:gd name="T44" fmla="*/ 76 w 396"/>
                  <a:gd name="T45" fmla="*/ 160 h 408"/>
                  <a:gd name="T46" fmla="*/ 110 w 396"/>
                  <a:gd name="T47" fmla="*/ 192 h 408"/>
                  <a:gd name="T48" fmla="*/ 152 w 396"/>
                  <a:gd name="T49" fmla="*/ 208 h 408"/>
                  <a:gd name="T50" fmla="*/ 144 w 396"/>
                  <a:gd name="T51" fmla="*/ 224 h 408"/>
                  <a:gd name="T52" fmla="*/ 118 w 396"/>
                  <a:gd name="T53" fmla="*/ 224 h 408"/>
                  <a:gd name="T54" fmla="*/ 102 w 396"/>
                  <a:gd name="T55" fmla="*/ 256 h 408"/>
                  <a:gd name="T56" fmla="*/ 51 w 396"/>
                  <a:gd name="T57" fmla="*/ 272 h 408"/>
                  <a:gd name="T58" fmla="*/ 51 w 396"/>
                  <a:gd name="T59" fmla="*/ 304 h 408"/>
                  <a:gd name="T60" fmla="*/ 9 w 396"/>
                  <a:gd name="T61" fmla="*/ 312 h 408"/>
                  <a:gd name="T62" fmla="*/ 26 w 396"/>
                  <a:gd name="T63" fmla="*/ 328 h 408"/>
                  <a:gd name="T64" fmla="*/ 0 w 396"/>
                  <a:gd name="T65" fmla="*/ 368 h 408"/>
                  <a:gd name="T66" fmla="*/ 26 w 396"/>
                  <a:gd name="T67" fmla="*/ 376 h 408"/>
                  <a:gd name="T68" fmla="*/ 26 w 396"/>
                  <a:gd name="T69" fmla="*/ 400 h 408"/>
                  <a:gd name="T70" fmla="*/ 59 w 396"/>
                  <a:gd name="T71" fmla="*/ 408 h 408"/>
                  <a:gd name="T72" fmla="*/ 160 w 396"/>
                  <a:gd name="T73" fmla="*/ 408 h 408"/>
                  <a:gd name="T74" fmla="*/ 228 w 396"/>
                  <a:gd name="T75" fmla="*/ 376 h 408"/>
                  <a:gd name="T76" fmla="*/ 287 w 396"/>
                  <a:gd name="T77" fmla="*/ 376 h 408"/>
                  <a:gd name="T78" fmla="*/ 329 w 396"/>
                  <a:gd name="T79" fmla="*/ 392 h 408"/>
                  <a:gd name="T80" fmla="*/ 329 w 396"/>
                  <a:gd name="T81" fmla="*/ 360 h 408"/>
                  <a:gd name="T82" fmla="*/ 354 w 396"/>
                  <a:gd name="T83" fmla="*/ 328 h 408"/>
                  <a:gd name="T84" fmla="*/ 371 w 396"/>
                  <a:gd name="T85" fmla="*/ 304 h 408"/>
                  <a:gd name="T86" fmla="*/ 388 w 396"/>
                  <a:gd name="T87" fmla="*/ 232 h 408"/>
                  <a:gd name="T88" fmla="*/ 380 w 396"/>
                  <a:gd name="T89" fmla="*/ 208 h 408"/>
                  <a:gd name="T90" fmla="*/ 371 w 396"/>
                  <a:gd name="T91" fmla="*/ 176 h 408"/>
                  <a:gd name="T92" fmla="*/ 396 w 396"/>
                  <a:gd name="T93" fmla="*/ 168 h 408"/>
                  <a:gd name="T94" fmla="*/ 380 w 396"/>
                  <a:gd name="T95" fmla="*/ 160 h 408"/>
                  <a:gd name="T96" fmla="*/ 363 w 396"/>
                  <a:gd name="T97" fmla="*/ 160 h 40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396" h="408">
                    <a:moveTo>
                      <a:pt x="363" y="160"/>
                    </a:moveTo>
                    <a:lnTo>
                      <a:pt x="354" y="136"/>
                    </a:lnTo>
                    <a:lnTo>
                      <a:pt x="329" y="120"/>
                    </a:lnTo>
                    <a:lnTo>
                      <a:pt x="295" y="144"/>
                    </a:lnTo>
                    <a:lnTo>
                      <a:pt x="262" y="96"/>
                    </a:lnTo>
                    <a:lnTo>
                      <a:pt x="278" y="80"/>
                    </a:lnTo>
                    <a:lnTo>
                      <a:pt x="278" y="64"/>
                    </a:lnTo>
                    <a:lnTo>
                      <a:pt x="312" y="64"/>
                    </a:lnTo>
                    <a:lnTo>
                      <a:pt x="321" y="48"/>
                    </a:lnTo>
                    <a:lnTo>
                      <a:pt x="329" y="32"/>
                    </a:lnTo>
                    <a:lnTo>
                      <a:pt x="346" y="24"/>
                    </a:lnTo>
                    <a:lnTo>
                      <a:pt x="354" y="0"/>
                    </a:lnTo>
                    <a:lnTo>
                      <a:pt x="329" y="0"/>
                    </a:lnTo>
                    <a:lnTo>
                      <a:pt x="304" y="8"/>
                    </a:lnTo>
                    <a:lnTo>
                      <a:pt x="262" y="8"/>
                    </a:lnTo>
                    <a:lnTo>
                      <a:pt x="253" y="32"/>
                    </a:lnTo>
                    <a:lnTo>
                      <a:pt x="219" y="56"/>
                    </a:lnTo>
                    <a:lnTo>
                      <a:pt x="219" y="80"/>
                    </a:lnTo>
                    <a:lnTo>
                      <a:pt x="186" y="96"/>
                    </a:lnTo>
                    <a:lnTo>
                      <a:pt x="127" y="72"/>
                    </a:lnTo>
                    <a:lnTo>
                      <a:pt x="93" y="104"/>
                    </a:lnTo>
                    <a:lnTo>
                      <a:pt x="110" y="136"/>
                    </a:lnTo>
                    <a:lnTo>
                      <a:pt x="76" y="160"/>
                    </a:lnTo>
                    <a:lnTo>
                      <a:pt x="110" y="192"/>
                    </a:lnTo>
                    <a:lnTo>
                      <a:pt x="152" y="208"/>
                    </a:lnTo>
                    <a:lnTo>
                      <a:pt x="144" y="224"/>
                    </a:lnTo>
                    <a:lnTo>
                      <a:pt x="118" y="224"/>
                    </a:lnTo>
                    <a:lnTo>
                      <a:pt x="102" y="256"/>
                    </a:lnTo>
                    <a:lnTo>
                      <a:pt x="51" y="272"/>
                    </a:lnTo>
                    <a:lnTo>
                      <a:pt x="51" y="304"/>
                    </a:lnTo>
                    <a:lnTo>
                      <a:pt x="9" y="312"/>
                    </a:lnTo>
                    <a:lnTo>
                      <a:pt x="26" y="328"/>
                    </a:lnTo>
                    <a:lnTo>
                      <a:pt x="0" y="368"/>
                    </a:lnTo>
                    <a:lnTo>
                      <a:pt x="26" y="376"/>
                    </a:lnTo>
                    <a:lnTo>
                      <a:pt x="26" y="400"/>
                    </a:lnTo>
                    <a:lnTo>
                      <a:pt x="59" y="408"/>
                    </a:lnTo>
                    <a:lnTo>
                      <a:pt x="160" y="408"/>
                    </a:lnTo>
                    <a:lnTo>
                      <a:pt x="228" y="376"/>
                    </a:lnTo>
                    <a:lnTo>
                      <a:pt x="287" y="376"/>
                    </a:lnTo>
                    <a:lnTo>
                      <a:pt x="329" y="392"/>
                    </a:lnTo>
                    <a:lnTo>
                      <a:pt x="329" y="360"/>
                    </a:lnTo>
                    <a:lnTo>
                      <a:pt x="354" y="328"/>
                    </a:lnTo>
                    <a:lnTo>
                      <a:pt x="371" y="304"/>
                    </a:lnTo>
                    <a:lnTo>
                      <a:pt x="388" y="232"/>
                    </a:lnTo>
                    <a:lnTo>
                      <a:pt x="380" y="208"/>
                    </a:lnTo>
                    <a:lnTo>
                      <a:pt x="371" y="176"/>
                    </a:lnTo>
                    <a:lnTo>
                      <a:pt x="396" y="168"/>
                    </a:lnTo>
                    <a:lnTo>
                      <a:pt x="380" y="160"/>
                    </a:lnTo>
                    <a:lnTo>
                      <a:pt x="363" y="16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5" name="Freeform 10"/>
              <p:cNvSpPr>
                <a:spLocks/>
              </p:cNvSpPr>
              <p:nvPr/>
            </p:nvSpPr>
            <p:spPr bwMode="auto">
              <a:xfrm>
                <a:off x="2379" y="1912"/>
                <a:ext cx="202" cy="144"/>
              </a:xfrm>
              <a:custGeom>
                <a:avLst/>
                <a:gdLst>
                  <a:gd name="T0" fmla="*/ 185 w 202"/>
                  <a:gd name="T1" fmla="*/ 72 h 144"/>
                  <a:gd name="T2" fmla="*/ 177 w 202"/>
                  <a:gd name="T3" fmla="*/ 48 h 144"/>
                  <a:gd name="T4" fmla="*/ 177 w 202"/>
                  <a:gd name="T5" fmla="*/ 16 h 144"/>
                  <a:gd name="T6" fmla="*/ 151 w 202"/>
                  <a:gd name="T7" fmla="*/ 0 h 144"/>
                  <a:gd name="T8" fmla="*/ 126 w 202"/>
                  <a:gd name="T9" fmla="*/ 0 h 144"/>
                  <a:gd name="T10" fmla="*/ 109 w 202"/>
                  <a:gd name="T11" fmla="*/ 0 h 144"/>
                  <a:gd name="T12" fmla="*/ 84 w 202"/>
                  <a:gd name="T13" fmla="*/ 0 h 144"/>
                  <a:gd name="T14" fmla="*/ 84 w 202"/>
                  <a:gd name="T15" fmla="*/ 8 h 144"/>
                  <a:gd name="T16" fmla="*/ 84 w 202"/>
                  <a:gd name="T17" fmla="*/ 0 h 144"/>
                  <a:gd name="T18" fmla="*/ 67 w 202"/>
                  <a:gd name="T19" fmla="*/ 8 h 144"/>
                  <a:gd name="T20" fmla="*/ 59 w 202"/>
                  <a:gd name="T21" fmla="*/ 24 h 144"/>
                  <a:gd name="T22" fmla="*/ 50 w 202"/>
                  <a:gd name="T23" fmla="*/ 40 h 144"/>
                  <a:gd name="T24" fmla="*/ 16 w 202"/>
                  <a:gd name="T25" fmla="*/ 40 h 144"/>
                  <a:gd name="T26" fmla="*/ 16 w 202"/>
                  <a:gd name="T27" fmla="*/ 56 h 144"/>
                  <a:gd name="T28" fmla="*/ 0 w 202"/>
                  <a:gd name="T29" fmla="*/ 72 h 144"/>
                  <a:gd name="T30" fmla="*/ 33 w 202"/>
                  <a:gd name="T31" fmla="*/ 120 h 144"/>
                  <a:gd name="T32" fmla="*/ 67 w 202"/>
                  <a:gd name="T33" fmla="*/ 96 h 144"/>
                  <a:gd name="T34" fmla="*/ 92 w 202"/>
                  <a:gd name="T35" fmla="*/ 112 h 144"/>
                  <a:gd name="T36" fmla="*/ 101 w 202"/>
                  <a:gd name="T37" fmla="*/ 136 h 144"/>
                  <a:gd name="T38" fmla="*/ 118 w 202"/>
                  <a:gd name="T39" fmla="*/ 136 h 144"/>
                  <a:gd name="T40" fmla="*/ 134 w 202"/>
                  <a:gd name="T41" fmla="*/ 144 h 144"/>
                  <a:gd name="T42" fmla="*/ 143 w 202"/>
                  <a:gd name="T43" fmla="*/ 144 h 144"/>
                  <a:gd name="T44" fmla="*/ 168 w 202"/>
                  <a:gd name="T45" fmla="*/ 128 h 144"/>
                  <a:gd name="T46" fmla="*/ 193 w 202"/>
                  <a:gd name="T47" fmla="*/ 120 h 144"/>
                  <a:gd name="T48" fmla="*/ 202 w 202"/>
                  <a:gd name="T49" fmla="*/ 88 h 144"/>
                  <a:gd name="T50" fmla="*/ 185 w 202"/>
                  <a:gd name="T51" fmla="*/ 72 h 14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02" h="144">
                    <a:moveTo>
                      <a:pt x="185" y="72"/>
                    </a:moveTo>
                    <a:lnTo>
                      <a:pt x="177" y="48"/>
                    </a:lnTo>
                    <a:lnTo>
                      <a:pt x="177" y="16"/>
                    </a:lnTo>
                    <a:lnTo>
                      <a:pt x="151" y="0"/>
                    </a:lnTo>
                    <a:lnTo>
                      <a:pt x="126" y="0"/>
                    </a:lnTo>
                    <a:lnTo>
                      <a:pt x="109" y="0"/>
                    </a:lnTo>
                    <a:lnTo>
                      <a:pt x="84" y="0"/>
                    </a:lnTo>
                    <a:lnTo>
                      <a:pt x="84" y="8"/>
                    </a:lnTo>
                    <a:lnTo>
                      <a:pt x="84" y="0"/>
                    </a:lnTo>
                    <a:lnTo>
                      <a:pt x="67" y="8"/>
                    </a:lnTo>
                    <a:lnTo>
                      <a:pt x="59" y="24"/>
                    </a:lnTo>
                    <a:lnTo>
                      <a:pt x="50" y="40"/>
                    </a:lnTo>
                    <a:lnTo>
                      <a:pt x="16" y="40"/>
                    </a:lnTo>
                    <a:lnTo>
                      <a:pt x="16" y="56"/>
                    </a:lnTo>
                    <a:lnTo>
                      <a:pt x="0" y="72"/>
                    </a:lnTo>
                    <a:lnTo>
                      <a:pt x="33" y="120"/>
                    </a:lnTo>
                    <a:lnTo>
                      <a:pt x="67" y="96"/>
                    </a:lnTo>
                    <a:lnTo>
                      <a:pt x="92" y="112"/>
                    </a:lnTo>
                    <a:lnTo>
                      <a:pt x="101" y="136"/>
                    </a:lnTo>
                    <a:lnTo>
                      <a:pt x="118" y="136"/>
                    </a:lnTo>
                    <a:lnTo>
                      <a:pt x="134" y="144"/>
                    </a:lnTo>
                    <a:lnTo>
                      <a:pt x="143" y="144"/>
                    </a:lnTo>
                    <a:lnTo>
                      <a:pt x="168" y="128"/>
                    </a:lnTo>
                    <a:lnTo>
                      <a:pt x="193" y="120"/>
                    </a:lnTo>
                    <a:lnTo>
                      <a:pt x="202" y="88"/>
                    </a:lnTo>
                    <a:lnTo>
                      <a:pt x="185" y="7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6" name="Freeform 11"/>
              <p:cNvSpPr>
                <a:spLocks/>
              </p:cNvSpPr>
              <p:nvPr/>
            </p:nvSpPr>
            <p:spPr bwMode="auto">
              <a:xfrm>
                <a:off x="2429" y="1536"/>
                <a:ext cx="666" cy="1016"/>
              </a:xfrm>
              <a:custGeom>
                <a:avLst/>
                <a:gdLst>
                  <a:gd name="T0" fmla="*/ 337 w 666"/>
                  <a:gd name="T1" fmla="*/ 96 h 1016"/>
                  <a:gd name="T2" fmla="*/ 421 w 666"/>
                  <a:gd name="T3" fmla="*/ 24 h 1016"/>
                  <a:gd name="T4" fmla="*/ 270 w 666"/>
                  <a:gd name="T5" fmla="*/ 24 h 1016"/>
                  <a:gd name="T6" fmla="*/ 253 w 666"/>
                  <a:gd name="T7" fmla="*/ 80 h 1016"/>
                  <a:gd name="T8" fmla="*/ 202 w 666"/>
                  <a:gd name="T9" fmla="*/ 136 h 1016"/>
                  <a:gd name="T10" fmla="*/ 169 w 666"/>
                  <a:gd name="T11" fmla="*/ 200 h 1016"/>
                  <a:gd name="T12" fmla="*/ 202 w 666"/>
                  <a:gd name="T13" fmla="*/ 232 h 1016"/>
                  <a:gd name="T14" fmla="*/ 169 w 666"/>
                  <a:gd name="T15" fmla="*/ 320 h 1016"/>
                  <a:gd name="T16" fmla="*/ 186 w 666"/>
                  <a:gd name="T17" fmla="*/ 344 h 1016"/>
                  <a:gd name="T18" fmla="*/ 228 w 666"/>
                  <a:gd name="T19" fmla="*/ 320 h 1016"/>
                  <a:gd name="T20" fmla="*/ 186 w 666"/>
                  <a:gd name="T21" fmla="*/ 424 h 1016"/>
                  <a:gd name="T22" fmla="*/ 236 w 666"/>
                  <a:gd name="T23" fmla="*/ 464 h 1016"/>
                  <a:gd name="T24" fmla="*/ 303 w 666"/>
                  <a:gd name="T25" fmla="*/ 448 h 1016"/>
                  <a:gd name="T26" fmla="*/ 287 w 666"/>
                  <a:gd name="T27" fmla="*/ 496 h 1016"/>
                  <a:gd name="T28" fmla="*/ 329 w 666"/>
                  <a:gd name="T29" fmla="*/ 576 h 1016"/>
                  <a:gd name="T30" fmla="*/ 295 w 666"/>
                  <a:gd name="T31" fmla="*/ 648 h 1016"/>
                  <a:gd name="T32" fmla="*/ 202 w 666"/>
                  <a:gd name="T33" fmla="*/ 624 h 1016"/>
                  <a:gd name="T34" fmla="*/ 160 w 666"/>
                  <a:gd name="T35" fmla="*/ 680 h 1016"/>
                  <a:gd name="T36" fmla="*/ 211 w 666"/>
                  <a:gd name="T37" fmla="*/ 744 h 1016"/>
                  <a:gd name="T38" fmla="*/ 101 w 666"/>
                  <a:gd name="T39" fmla="*/ 776 h 1016"/>
                  <a:gd name="T40" fmla="*/ 101 w 666"/>
                  <a:gd name="T41" fmla="*/ 808 h 1016"/>
                  <a:gd name="T42" fmla="*/ 169 w 666"/>
                  <a:gd name="T43" fmla="*/ 824 h 1016"/>
                  <a:gd name="T44" fmla="*/ 219 w 666"/>
                  <a:gd name="T45" fmla="*/ 864 h 1016"/>
                  <a:gd name="T46" fmla="*/ 295 w 666"/>
                  <a:gd name="T47" fmla="*/ 848 h 1016"/>
                  <a:gd name="T48" fmla="*/ 228 w 666"/>
                  <a:gd name="T49" fmla="*/ 896 h 1016"/>
                  <a:gd name="T50" fmla="*/ 127 w 666"/>
                  <a:gd name="T51" fmla="*/ 904 h 1016"/>
                  <a:gd name="T52" fmla="*/ 0 w 666"/>
                  <a:gd name="T53" fmla="*/ 984 h 1016"/>
                  <a:gd name="T54" fmla="*/ 51 w 666"/>
                  <a:gd name="T55" fmla="*/ 1016 h 1016"/>
                  <a:gd name="T56" fmla="*/ 93 w 666"/>
                  <a:gd name="T57" fmla="*/ 976 h 1016"/>
                  <a:gd name="T58" fmla="*/ 219 w 666"/>
                  <a:gd name="T59" fmla="*/ 960 h 1016"/>
                  <a:gd name="T60" fmla="*/ 337 w 666"/>
                  <a:gd name="T61" fmla="*/ 984 h 1016"/>
                  <a:gd name="T62" fmla="*/ 421 w 666"/>
                  <a:gd name="T63" fmla="*/ 968 h 1016"/>
                  <a:gd name="T64" fmla="*/ 573 w 666"/>
                  <a:gd name="T65" fmla="*/ 968 h 1016"/>
                  <a:gd name="T66" fmla="*/ 624 w 666"/>
                  <a:gd name="T67" fmla="*/ 928 h 1016"/>
                  <a:gd name="T68" fmla="*/ 590 w 666"/>
                  <a:gd name="T69" fmla="*/ 872 h 1016"/>
                  <a:gd name="T70" fmla="*/ 649 w 666"/>
                  <a:gd name="T71" fmla="*/ 840 h 1016"/>
                  <a:gd name="T72" fmla="*/ 666 w 666"/>
                  <a:gd name="T73" fmla="*/ 760 h 1016"/>
                  <a:gd name="T74" fmla="*/ 539 w 666"/>
                  <a:gd name="T75" fmla="*/ 728 h 1016"/>
                  <a:gd name="T76" fmla="*/ 523 w 666"/>
                  <a:gd name="T77" fmla="*/ 632 h 1016"/>
                  <a:gd name="T78" fmla="*/ 539 w 666"/>
                  <a:gd name="T79" fmla="*/ 576 h 1016"/>
                  <a:gd name="T80" fmla="*/ 480 w 666"/>
                  <a:gd name="T81" fmla="*/ 512 h 1016"/>
                  <a:gd name="T82" fmla="*/ 455 w 666"/>
                  <a:gd name="T83" fmla="*/ 392 h 1016"/>
                  <a:gd name="T84" fmla="*/ 413 w 666"/>
                  <a:gd name="T85" fmla="*/ 344 h 1016"/>
                  <a:gd name="T86" fmla="*/ 337 w 666"/>
                  <a:gd name="T87" fmla="*/ 320 h 1016"/>
                  <a:gd name="T88" fmla="*/ 388 w 666"/>
                  <a:gd name="T89" fmla="*/ 280 h 1016"/>
                  <a:gd name="T90" fmla="*/ 447 w 666"/>
                  <a:gd name="T91" fmla="*/ 224 h 1016"/>
                  <a:gd name="T92" fmla="*/ 489 w 666"/>
                  <a:gd name="T93" fmla="*/ 144 h 1016"/>
                  <a:gd name="T94" fmla="*/ 379 w 666"/>
                  <a:gd name="T95" fmla="*/ 120 h 101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666" h="1016">
                    <a:moveTo>
                      <a:pt x="329" y="128"/>
                    </a:moveTo>
                    <a:lnTo>
                      <a:pt x="354" y="104"/>
                    </a:lnTo>
                    <a:lnTo>
                      <a:pt x="337" y="96"/>
                    </a:lnTo>
                    <a:lnTo>
                      <a:pt x="388" y="64"/>
                    </a:lnTo>
                    <a:lnTo>
                      <a:pt x="413" y="56"/>
                    </a:lnTo>
                    <a:lnTo>
                      <a:pt x="421" y="24"/>
                    </a:lnTo>
                    <a:lnTo>
                      <a:pt x="320" y="16"/>
                    </a:lnTo>
                    <a:lnTo>
                      <a:pt x="287" y="0"/>
                    </a:lnTo>
                    <a:lnTo>
                      <a:pt x="270" y="24"/>
                    </a:lnTo>
                    <a:lnTo>
                      <a:pt x="253" y="40"/>
                    </a:lnTo>
                    <a:lnTo>
                      <a:pt x="245" y="56"/>
                    </a:lnTo>
                    <a:lnTo>
                      <a:pt x="253" y="80"/>
                    </a:lnTo>
                    <a:lnTo>
                      <a:pt x="219" y="88"/>
                    </a:lnTo>
                    <a:lnTo>
                      <a:pt x="202" y="104"/>
                    </a:lnTo>
                    <a:lnTo>
                      <a:pt x="202" y="136"/>
                    </a:lnTo>
                    <a:lnTo>
                      <a:pt x="202" y="160"/>
                    </a:lnTo>
                    <a:lnTo>
                      <a:pt x="186" y="184"/>
                    </a:lnTo>
                    <a:lnTo>
                      <a:pt x="169" y="200"/>
                    </a:lnTo>
                    <a:lnTo>
                      <a:pt x="135" y="248"/>
                    </a:lnTo>
                    <a:lnTo>
                      <a:pt x="160" y="256"/>
                    </a:lnTo>
                    <a:lnTo>
                      <a:pt x="202" y="232"/>
                    </a:lnTo>
                    <a:lnTo>
                      <a:pt x="186" y="264"/>
                    </a:lnTo>
                    <a:lnTo>
                      <a:pt x="177" y="296"/>
                    </a:lnTo>
                    <a:lnTo>
                      <a:pt x="169" y="320"/>
                    </a:lnTo>
                    <a:lnTo>
                      <a:pt x="143" y="376"/>
                    </a:lnTo>
                    <a:lnTo>
                      <a:pt x="169" y="376"/>
                    </a:lnTo>
                    <a:lnTo>
                      <a:pt x="186" y="344"/>
                    </a:lnTo>
                    <a:lnTo>
                      <a:pt x="202" y="304"/>
                    </a:lnTo>
                    <a:lnTo>
                      <a:pt x="211" y="328"/>
                    </a:lnTo>
                    <a:lnTo>
                      <a:pt x="228" y="320"/>
                    </a:lnTo>
                    <a:lnTo>
                      <a:pt x="219" y="344"/>
                    </a:lnTo>
                    <a:lnTo>
                      <a:pt x="228" y="360"/>
                    </a:lnTo>
                    <a:lnTo>
                      <a:pt x="186" y="424"/>
                    </a:lnTo>
                    <a:lnTo>
                      <a:pt x="194" y="472"/>
                    </a:lnTo>
                    <a:lnTo>
                      <a:pt x="202" y="440"/>
                    </a:lnTo>
                    <a:lnTo>
                      <a:pt x="236" y="464"/>
                    </a:lnTo>
                    <a:lnTo>
                      <a:pt x="253" y="456"/>
                    </a:lnTo>
                    <a:lnTo>
                      <a:pt x="278" y="464"/>
                    </a:lnTo>
                    <a:lnTo>
                      <a:pt x="303" y="448"/>
                    </a:lnTo>
                    <a:lnTo>
                      <a:pt x="329" y="456"/>
                    </a:lnTo>
                    <a:lnTo>
                      <a:pt x="295" y="480"/>
                    </a:lnTo>
                    <a:lnTo>
                      <a:pt x="287" y="496"/>
                    </a:lnTo>
                    <a:lnTo>
                      <a:pt x="312" y="544"/>
                    </a:lnTo>
                    <a:lnTo>
                      <a:pt x="329" y="544"/>
                    </a:lnTo>
                    <a:lnTo>
                      <a:pt x="329" y="576"/>
                    </a:lnTo>
                    <a:lnTo>
                      <a:pt x="320" y="576"/>
                    </a:lnTo>
                    <a:lnTo>
                      <a:pt x="312" y="632"/>
                    </a:lnTo>
                    <a:lnTo>
                      <a:pt x="295" y="648"/>
                    </a:lnTo>
                    <a:lnTo>
                      <a:pt x="287" y="640"/>
                    </a:lnTo>
                    <a:lnTo>
                      <a:pt x="236" y="640"/>
                    </a:lnTo>
                    <a:lnTo>
                      <a:pt x="202" y="624"/>
                    </a:lnTo>
                    <a:lnTo>
                      <a:pt x="186" y="632"/>
                    </a:lnTo>
                    <a:lnTo>
                      <a:pt x="202" y="648"/>
                    </a:lnTo>
                    <a:lnTo>
                      <a:pt x="160" y="680"/>
                    </a:lnTo>
                    <a:lnTo>
                      <a:pt x="177" y="688"/>
                    </a:lnTo>
                    <a:lnTo>
                      <a:pt x="202" y="680"/>
                    </a:lnTo>
                    <a:lnTo>
                      <a:pt x="211" y="744"/>
                    </a:lnTo>
                    <a:lnTo>
                      <a:pt x="169" y="760"/>
                    </a:lnTo>
                    <a:lnTo>
                      <a:pt x="143" y="768"/>
                    </a:lnTo>
                    <a:lnTo>
                      <a:pt x="101" y="776"/>
                    </a:lnTo>
                    <a:lnTo>
                      <a:pt x="84" y="784"/>
                    </a:lnTo>
                    <a:lnTo>
                      <a:pt x="93" y="792"/>
                    </a:lnTo>
                    <a:lnTo>
                      <a:pt x="101" y="808"/>
                    </a:lnTo>
                    <a:lnTo>
                      <a:pt x="135" y="824"/>
                    </a:lnTo>
                    <a:lnTo>
                      <a:pt x="152" y="808"/>
                    </a:lnTo>
                    <a:lnTo>
                      <a:pt x="169" y="824"/>
                    </a:lnTo>
                    <a:lnTo>
                      <a:pt x="160" y="840"/>
                    </a:lnTo>
                    <a:lnTo>
                      <a:pt x="194" y="840"/>
                    </a:lnTo>
                    <a:lnTo>
                      <a:pt x="219" y="864"/>
                    </a:lnTo>
                    <a:lnTo>
                      <a:pt x="261" y="864"/>
                    </a:lnTo>
                    <a:lnTo>
                      <a:pt x="278" y="856"/>
                    </a:lnTo>
                    <a:lnTo>
                      <a:pt x="295" y="848"/>
                    </a:lnTo>
                    <a:lnTo>
                      <a:pt x="270" y="872"/>
                    </a:lnTo>
                    <a:lnTo>
                      <a:pt x="261" y="888"/>
                    </a:lnTo>
                    <a:lnTo>
                      <a:pt x="228" y="896"/>
                    </a:lnTo>
                    <a:lnTo>
                      <a:pt x="160" y="888"/>
                    </a:lnTo>
                    <a:lnTo>
                      <a:pt x="152" y="896"/>
                    </a:lnTo>
                    <a:lnTo>
                      <a:pt x="127" y="904"/>
                    </a:lnTo>
                    <a:lnTo>
                      <a:pt x="110" y="928"/>
                    </a:lnTo>
                    <a:lnTo>
                      <a:pt x="42" y="976"/>
                    </a:lnTo>
                    <a:lnTo>
                      <a:pt x="0" y="984"/>
                    </a:lnTo>
                    <a:lnTo>
                      <a:pt x="9" y="992"/>
                    </a:lnTo>
                    <a:lnTo>
                      <a:pt x="34" y="992"/>
                    </a:lnTo>
                    <a:lnTo>
                      <a:pt x="51" y="1016"/>
                    </a:lnTo>
                    <a:lnTo>
                      <a:pt x="68" y="1008"/>
                    </a:lnTo>
                    <a:lnTo>
                      <a:pt x="68" y="992"/>
                    </a:lnTo>
                    <a:lnTo>
                      <a:pt x="93" y="976"/>
                    </a:lnTo>
                    <a:lnTo>
                      <a:pt x="143" y="976"/>
                    </a:lnTo>
                    <a:lnTo>
                      <a:pt x="169" y="1008"/>
                    </a:lnTo>
                    <a:lnTo>
                      <a:pt x="219" y="960"/>
                    </a:lnTo>
                    <a:lnTo>
                      <a:pt x="261" y="952"/>
                    </a:lnTo>
                    <a:lnTo>
                      <a:pt x="295" y="976"/>
                    </a:lnTo>
                    <a:lnTo>
                      <a:pt x="337" y="984"/>
                    </a:lnTo>
                    <a:lnTo>
                      <a:pt x="346" y="968"/>
                    </a:lnTo>
                    <a:lnTo>
                      <a:pt x="388" y="968"/>
                    </a:lnTo>
                    <a:lnTo>
                      <a:pt x="421" y="968"/>
                    </a:lnTo>
                    <a:lnTo>
                      <a:pt x="472" y="968"/>
                    </a:lnTo>
                    <a:lnTo>
                      <a:pt x="506" y="984"/>
                    </a:lnTo>
                    <a:lnTo>
                      <a:pt x="573" y="968"/>
                    </a:lnTo>
                    <a:lnTo>
                      <a:pt x="590" y="952"/>
                    </a:lnTo>
                    <a:lnTo>
                      <a:pt x="624" y="952"/>
                    </a:lnTo>
                    <a:lnTo>
                      <a:pt x="624" y="928"/>
                    </a:lnTo>
                    <a:lnTo>
                      <a:pt x="565" y="912"/>
                    </a:lnTo>
                    <a:lnTo>
                      <a:pt x="590" y="896"/>
                    </a:lnTo>
                    <a:lnTo>
                      <a:pt x="590" y="872"/>
                    </a:lnTo>
                    <a:lnTo>
                      <a:pt x="624" y="872"/>
                    </a:lnTo>
                    <a:lnTo>
                      <a:pt x="624" y="856"/>
                    </a:lnTo>
                    <a:lnTo>
                      <a:pt x="649" y="840"/>
                    </a:lnTo>
                    <a:lnTo>
                      <a:pt x="657" y="816"/>
                    </a:lnTo>
                    <a:lnTo>
                      <a:pt x="666" y="800"/>
                    </a:lnTo>
                    <a:lnTo>
                      <a:pt x="666" y="760"/>
                    </a:lnTo>
                    <a:lnTo>
                      <a:pt x="582" y="728"/>
                    </a:lnTo>
                    <a:lnTo>
                      <a:pt x="565" y="744"/>
                    </a:lnTo>
                    <a:lnTo>
                      <a:pt x="539" y="728"/>
                    </a:lnTo>
                    <a:lnTo>
                      <a:pt x="573" y="704"/>
                    </a:lnTo>
                    <a:lnTo>
                      <a:pt x="556" y="656"/>
                    </a:lnTo>
                    <a:lnTo>
                      <a:pt x="523" y="632"/>
                    </a:lnTo>
                    <a:lnTo>
                      <a:pt x="548" y="632"/>
                    </a:lnTo>
                    <a:lnTo>
                      <a:pt x="539" y="592"/>
                    </a:lnTo>
                    <a:lnTo>
                      <a:pt x="539" y="576"/>
                    </a:lnTo>
                    <a:lnTo>
                      <a:pt x="531" y="560"/>
                    </a:lnTo>
                    <a:lnTo>
                      <a:pt x="523" y="536"/>
                    </a:lnTo>
                    <a:lnTo>
                      <a:pt x="480" y="512"/>
                    </a:lnTo>
                    <a:lnTo>
                      <a:pt x="472" y="480"/>
                    </a:lnTo>
                    <a:lnTo>
                      <a:pt x="455" y="440"/>
                    </a:lnTo>
                    <a:lnTo>
                      <a:pt x="455" y="392"/>
                    </a:lnTo>
                    <a:lnTo>
                      <a:pt x="447" y="376"/>
                    </a:lnTo>
                    <a:lnTo>
                      <a:pt x="421" y="352"/>
                    </a:lnTo>
                    <a:lnTo>
                      <a:pt x="413" y="344"/>
                    </a:lnTo>
                    <a:lnTo>
                      <a:pt x="396" y="328"/>
                    </a:lnTo>
                    <a:lnTo>
                      <a:pt x="362" y="328"/>
                    </a:lnTo>
                    <a:lnTo>
                      <a:pt x="337" y="320"/>
                    </a:lnTo>
                    <a:lnTo>
                      <a:pt x="371" y="312"/>
                    </a:lnTo>
                    <a:lnTo>
                      <a:pt x="396" y="304"/>
                    </a:lnTo>
                    <a:lnTo>
                      <a:pt x="388" y="280"/>
                    </a:lnTo>
                    <a:lnTo>
                      <a:pt x="421" y="264"/>
                    </a:lnTo>
                    <a:lnTo>
                      <a:pt x="421" y="248"/>
                    </a:lnTo>
                    <a:lnTo>
                      <a:pt x="447" y="224"/>
                    </a:lnTo>
                    <a:lnTo>
                      <a:pt x="455" y="192"/>
                    </a:lnTo>
                    <a:lnTo>
                      <a:pt x="489" y="168"/>
                    </a:lnTo>
                    <a:lnTo>
                      <a:pt x="489" y="144"/>
                    </a:lnTo>
                    <a:lnTo>
                      <a:pt x="447" y="144"/>
                    </a:lnTo>
                    <a:lnTo>
                      <a:pt x="430" y="128"/>
                    </a:lnTo>
                    <a:lnTo>
                      <a:pt x="379" y="120"/>
                    </a:lnTo>
                    <a:lnTo>
                      <a:pt x="329" y="12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7" name="Freeform 12"/>
              <p:cNvSpPr>
                <a:spLocks/>
              </p:cNvSpPr>
              <p:nvPr/>
            </p:nvSpPr>
            <p:spPr bwMode="auto">
              <a:xfrm>
                <a:off x="2379" y="1912"/>
                <a:ext cx="202" cy="144"/>
              </a:xfrm>
              <a:custGeom>
                <a:avLst/>
                <a:gdLst>
                  <a:gd name="T0" fmla="*/ 185 w 202"/>
                  <a:gd name="T1" fmla="*/ 72 h 144"/>
                  <a:gd name="T2" fmla="*/ 177 w 202"/>
                  <a:gd name="T3" fmla="*/ 48 h 144"/>
                  <a:gd name="T4" fmla="*/ 177 w 202"/>
                  <a:gd name="T5" fmla="*/ 16 h 144"/>
                  <a:gd name="T6" fmla="*/ 151 w 202"/>
                  <a:gd name="T7" fmla="*/ 0 h 144"/>
                  <a:gd name="T8" fmla="*/ 126 w 202"/>
                  <a:gd name="T9" fmla="*/ 0 h 144"/>
                  <a:gd name="T10" fmla="*/ 109 w 202"/>
                  <a:gd name="T11" fmla="*/ 0 h 144"/>
                  <a:gd name="T12" fmla="*/ 84 w 202"/>
                  <a:gd name="T13" fmla="*/ 0 h 144"/>
                  <a:gd name="T14" fmla="*/ 84 w 202"/>
                  <a:gd name="T15" fmla="*/ 8 h 144"/>
                  <a:gd name="T16" fmla="*/ 84 w 202"/>
                  <a:gd name="T17" fmla="*/ 0 h 144"/>
                  <a:gd name="T18" fmla="*/ 67 w 202"/>
                  <a:gd name="T19" fmla="*/ 8 h 144"/>
                  <a:gd name="T20" fmla="*/ 59 w 202"/>
                  <a:gd name="T21" fmla="*/ 24 h 144"/>
                  <a:gd name="T22" fmla="*/ 50 w 202"/>
                  <a:gd name="T23" fmla="*/ 40 h 144"/>
                  <a:gd name="T24" fmla="*/ 16 w 202"/>
                  <a:gd name="T25" fmla="*/ 40 h 144"/>
                  <a:gd name="T26" fmla="*/ 16 w 202"/>
                  <a:gd name="T27" fmla="*/ 56 h 144"/>
                  <a:gd name="T28" fmla="*/ 0 w 202"/>
                  <a:gd name="T29" fmla="*/ 72 h 144"/>
                  <a:gd name="T30" fmla="*/ 33 w 202"/>
                  <a:gd name="T31" fmla="*/ 120 h 144"/>
                  <a:gd name="T32" fmla="*/ 67 w 202"/>
                  <a:gd name="T33" fmla="*/ 96 h 144"/>
                  <a:gd name="T34" fmla="*/ 92 w 202"/>
                  <a:gd name="T35" fmla="*/ 112 h 144"/>
                  <a:gd name="T36" fmla="*/ 101 w 202"/>
                  <a:gd name="T37" fmla="*/ 136 h 144"/>
                  <a:gd name="T38" fmla="*/ 118 w 202"/>
                  <a:gd name="T39" fmla="*/ 136 h 144"/>
                  <a:gd name="T40" fmla="*/ 134 w 202"/>
                  <a:gd name="T41" fmla="*/ 144 h 144"/>
                  <a:gd name="T42" fmla="*/ 143 w 202"/>
                  <a:gd name="T43" fmla="*/ 144 h 144"/>
                  <a:gd name="T44" fmla="*/ 143 w 202"/>
                  <a:gd name="T45" fmla="*/ 144 h 144"/>
                  <a:gd name="T46" fmla="*/ 168 w 202"/>
                  <a:gd name="T47" fmla="*/ 128 h 144"/>
                  <a:gd name="T48" fmla="*/ 193 w 202"/>
                  <a:gd name="T49" fmla="*/ 120 h 144"/>
                  <a:gd name="T50" fmla="*/ 202 w 202"/>
                  <a:gd name="T51" fmla="*/ 88 h 144"/>
                  <a:gd name="T52" fmla="*/ 185 w 202"/>
                  <a:gd name="T53" fmla="*/ 72 h 14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02" h="144">
                    <a:moveTo>
                      <a:pt x="185" y="72"/>
                    </a:moveTo>
                    <a:lnTo>
                      <a:pt x="177" y="48"/>
                    </a:lnTo>
                    <a:lnTo>
                      <a:pt x="177" y="16"/>
                    </a:lnTo>
                    <a:lnTo>
                      <a:pt x="151" y="0"/>
                    </a:lnTo>
                    <a:lnTo>
                      <a:pt x="126" y="0"/>
                    </a:lnTo>
                    <a:lnTo>
                      <a:pt x="109" y="0"/>
                    </a:lnTo>
                    <a:lnTo>
                      <a:pt x="84" y="0"/>
                    </a:lnTo>
                    <a:lnTo>
                      <a:pt x="84" y="8"/>
                    </a:lnTo>
                    <a:lnTo>
                      <a:pt x="84" y="0"/>
                    </a:lnTo>
                    <a:lnTo>
                      <a:pt x="67" y="8"/>
                    </a:lnTo>
                    <a:lnTo>
                      <a:pt x="59" y="24"/>
                    </a:lnTo>
                    <a:lnTo>
                      <a:pt x="50" y="40"/>
                    </a:lnTo>
                    <a:lnTo>
                      <a:pt x="16" y="40"/>
                    </a:lnTo>
                    <a:lnTo>
                      <a:pt x="16" y="56"/>
                    </a:lnTo>
                    <a:lnTo>
                      <a:pt x="0" y="72"/>
                    </a:lnTo>
                    <a:lnTo>
                      <a:pt x="33" y="120"/>
                    </a:lnTo>
                    <a:lnTo>
                      <a:pt x="67" y="96"/>
                    </a:lnTo>
                    <a:lnTo>
                      <a:pt x="92" y="112"/>
                    </a:lnTo>
                    <a:lnTo>
                      <a:pt x="101" y="136"/>
                    </a:lnTo>
                    <a:lnTo>
                      <a:pt x="118" y="136"/>
                    </a:lnTo>
                    <a:lnTo>
                      <a:pt x="134" y="144"/>
                    </a:lnTo>
                    <a:lnTo>
                      <a:pt x="143" y="144"/>
                    </a:lnTo>
                    <a:lnTo>
                      <a:pt x="168" y="128"/>
                    </a:lnTo>
                    <a:lnTo>
                      <a:pt x="193" y="120"/>
                    </a:lnTo>
                    <a:lnTo>
                      <a:pt x="202" y="88"/>
                    </a:lnTo>
                    <a:lnTo>
                      <a:pt x="185" y="7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8" name="Freeform 13"/>
              <p:cNvSpPr>
                <a:spLocks/>
              </p:cNvSpPr>
              <p:nvPr/>
            </p:nvSpPr>
            <p:spPr bwMode="auto">
              <a:xfrm>
                <a:off x="2429" y="1536"/>
                <a:ext cx="666" cy="1016"/>
              </a:xfrm>
              <a:custGeom>
                <a:avLst/>
                <a:gdLst>
                  <a:gd name="T0" fmla="*/ 337 w 666"/>
                  <a:gd name="T1" fmla="*/ 96 h 1016"/>
                  <a:gd name="T2" fmla="*/ 421 w 666"/>
                  <a:gd name="T3" fmla="*/ 24 h 1016"/>
                  <a:gd name="T4" fmla="*/ 270 w 666"/>
                  <a:gd name="T5" fmla="*/ 24 h 1016"/>
                  <a:gd name="T6" fmla="*/ 253 w 666"/>
                  <a:gd name="T7" fmla="*/ 80 h 1016"/>
                  <a:gd name="T8" fmla="*/ 202 w 666"/>
                  <a:gd name="T9" fmla="*/ 136 h 1016"/>
                  <a:gd name="T10" fmla="*/ 169 w 666"/>
                  <a:gd name="T11" fmla="*/ 200 h 1016"/>
                  <a:gd name="T12" fmla="*/ 202 w 666"/>
                  <a:gd name="T13" fmla="*/ 232 h 1016"/>
                  <a:gd name="T14" fmla="*/ 169 w 666"/>
                  <a:gd name="T15" fmla="*/ 320 h 1016"/>
                  <a:gd name="T16" fmla="*/ 186 w 666"/>
                  <a:gd name="T17" fmla="*/ 344 h 1016"/>
                  <a:gd name="T18" fmla="*/ 228 w 666"/>
                  <a:gd name="T19" fmla="*/ 320 h 1016"/>
                  <a:gd name="T20" fmla="*/ 186 w 666"/>
                  <a:gd name="T21" fmla="*/ 424 h 1016"/>
                  <a:gd name="T22" fmla="*/ 236 w 666"/>
                  <a:gd name="T23" fmla="*/ 464 h 1016"/>
                  <a:gd name="T24" fmla="*/ 303 w 666"/>
                  <a:gd name="T25" fmla="*/ 448 h 1016"/>
                  <a:gd name="T26" fmla="*/ 287 w 666"/>
                  <a:gd name="T27" fmla="*/ 496 h 1016"/>
                  <a:gd name="T28" fmla="*/ 329 w 666"/>
                  <a:gd name="T29" fmla="*/ 576 h 1016"/>
                  <a:gd name="T30" fmla="*/ 295 w 666"/>
                  <a:gd name="T31" fmla="*/ 648 h 1016"/>
                  <a:gd name="T32" fmla="*/ 202 w 666"/>
                  <a:gd name="T33" fmla="*/ 624 h 1016"/>
                  <a:gd name="T34" fmla="*/ 160 w 666"/>
                  <a:gd name="T35" fmla="*/ 680 h 1016"/>
                  <a:gd name="T36" fmla="*/ 211 w 666"/>
                  <a:gd name="T37" fmla="*/ 744 h 1016"/>
                  <a:gd name="T38" fmla="*/ 101 w 666"/>
                  <a:gd name="T39" fmla="*/ 776 h 1016"/>
                  <a:gd name="T40" fmla="*/ 101 w 666"/>
                  <a:gd name="T41" fmla="*/ 808 h 1016"/>
                  <a:gd name="T42" fmla="*/ 169 w 666"/>
                  <a:gd name="T43" fmla="*/ 824 h 1016"/>
                  <a:gd name="T44" fmla="*/ 219 w 666"/>
                  <a:gd name="T45" fmla="*/ 864 h 1016"/>
                  <a:gd name="T46" fmla="*/ 295 w 666"/>
                  <a:gd name="T47" fmla="*/ 848 h 1016"/>
                  <a:gd name="T48" fmla="*/ 228 w 666"/>
                  <a:gd name="T49" fmla="*/ 896 h 1016"/>
                  <a:gd name="T50" fmla="*/ 127 w 666"/>
                  <a:gd name="T51" fmla="*/ 904 h 1016"/>
                  <a:gd name="T52" fmla="*/ 0 w 666"/>
                  <a:gd name="T53" fmla="*/ 984 h 1016"/>
                  <a:gd name="T54" fmla="*/ 51 w 666"/>
                  <a:gd name="T55" fmla="*/ 1016 h 1016"/>
                  <a:gd name="T56" fmla="*/ 93 w 666"/>
                  <a:gd name="T57" fmla="*/ 976 h 1016"/>
                  <a:gd name="T58" fmla="*/ 219 w 666"/>
                  <a:gd name="T59" fmla="*/ 960 h 1016"/>
                  <a:gd name="T60" fmla="*/ 337 w 666"/>
                  <a:gd name="T61" fmla="*/ 984 h 1016"/>
                  <a:gd name="T62" fmla="*/ 421 w 666"/>
                  <a:gd name="T63" fmla="*/ 968 h 1016"/>
                  <a:gd name="T64" fmla="*/ 573 w 666"/>
                  <a:gd name="T65" fmla="*/ 968 h 1016"/>
                  <a:gd name="T66" fmla="*/ 624 w 666"/>
                  <a:gd name="T67" fmla="*/ 928 h 1016"/>
                  <a:gd name="T68" fmla="*/ 590 w 666"/>
                  <a:gd name="T69" fmla="*/ 872 h 1016"/>
                  <a:gd name="T70" fmla="*/ 649 w 666"/>
                  <a:gd name="T71" fmla="*/ 840 h 1016"/>
                  <a:gd name="T72" fmla="*/ 666 w 666"/>
                  <a:gd name="T73" fmla="*/ 760 h 1016"/>
                  <a:gd name="T74" fmla="*/ 539 w 666"/>
                  <a:gd name="T75" fmla="*/ 728 h 1016"/>
                  <a:gd name="T76" fmla="*/ 523 w 666"/>
                  <a:gd name="T77" fmla="*/ 632 h 1016"/>
                  <a:gd name="T78" fmla="*/ 539 w 666"/>
                  <a:gd name="T79" fmla="*/ 576 h 1016"/>
                  <a:gd name="T80" fmla="*/ 480 w 666"/>
                  <a:gd name="T81" fmla="*/ 512 h 1016"/>
                  <a:gd name="T82" fmla="*/ 455 w 666"/>
                  <a:gd name="T83" fmla="*/ 392 h 1016"/>
                  <a:gd name="T84" fmla="*/ 413 w 666"/>
                  <a:gd name="T85" fmla="*/ 344 h 1016"/>
                  <a:gd name="T86" fmla="*/ 337 w 666"/>
                  <a:gd name="T87" fmla="*/ 320 h 1016"/>
                  <a:gd name="T88" fmla="*/ 388 w 666"/>
                  <a:gd name="T89" fmla="*/ 280 h 1016"/>
                  <a:gd name="T90" fmla="*/ 447 w 666"/>
                  <a:gd name="T91" fmla="*/ 224 h 1016"/>
                  <a:gd name="T92" fmla="*/ 489 w 666"/>
                  <a:gd name="T93" fmla="*/ 144 h 1016"/>
                  <a:gd name="T94" fmla="*/ 379 w 666"/>
                  <a:gd name="T95" fmla="*/ 120 h 101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666" h="1016">
                    <a:moveTo>
                      <a:pt x="329" y="128"/>
                    </a:moveTo>
                    <a:lnTo>
                      <a:pt x="354" y="104"/>
                    </a:lnTo>
                    <a:lnTo>
                      <a:pt x="337" y="96"/>
                    </a:lnTo>
                    <a:lnTo>
                      <a:pt x="388" y="64"/>
                    </a:lnTo>
                    <a:lnTo>
                      <a:pt x="413" y="56"/>
                    </a:lnTo>
                    <a:lnTo>
                      <a:pt x="421" y="24"/>
                    </a:lnTo>
                    <a:lnTo>
                      <a:pt x="320" y="16"/>
                    </a:lnTo>
                    <a:lnTo>
                      <a:pt x="287" y="0"/>
                    </a:lnTo>
                    <a:lnTo>
                      <a:pt x="270" y="24"/>
                    </a:lnTo>
                    <a:lnTo>
                      <a:pt x="253" y="40"/>
                    </a:lnTo>
                    <a:lnTo>
                      <a:pt x="245" y="56"/>
                    </a:lnTo>
                    <a:lnTo>
                      <a:pt x="253" y="80"/>
                    </a:lnTo>
                    <a:lnTo>
                      <a:pt x="219" y="88"/>
                    </a:lnTo>
                    <a:lnTo>
                      <a:pt x="202" y="104"/>
                    </a:lnTo>
                    <a:lnTo>
                      <a:pt x="202" y="136"/>
                    </a:lnTo>
                    <a:lnTo>
                      <a:pt x="202" y="160"/>
                    </a:lnTo>
                    <a:lnTo>
                      <a:pt x="186" y="184"/>
                    </a:lnTo>
                    <a:lnTo>
                      <a:pt x="169" y="200"/>
                    </a:lnTo>
                    <a:lnTo>
                      <a:pt x="135" y="248"/>
                    </a:lnTo>
                    <a:lnTo>
                      <a:pt x="160" y="256"/>
                    </a:lnTo>
                    <a:lnTo>
                      <a:pt x="202" y="232"/>
                    </a:lnTo>
                    <a:lnTo>
                      <a:pt x="186" y="264"/>
                    </a:lnTo>
                    <a:lnTo>
                      <a:pt x="177" y="296"/>
                    </a:lnTo>
                    <a:lnTo>
                      <a:pt x="169" y="320"/>
                    </a:lnTo>
                    <a:lnTo>
                      <a:pt x="143" y="376"/>
                    </a:lnTo>
                    <a:lnTo>
                      <a:pt x="169" y="376"/>
                    </a:lnTo>
                    <a:lnTo>
                      <a:pt x="186" y="344"/>
                    </a:lnTo>
                    <a:lnTo>
                      <a:pt x="202" y="304"/>
                    </a:lnTo>
                    <a:lnTo>
                      <a:pt x="211" y="328"/>
                    </a:lnTo>
                    <a:lnTo>
                      <a:pt x="228" y="320"/>
                    </a:lnTo>
                    <a:lnTo>
                      <a:pt x="219" y="344"/>
                    </a:lnTo>
                    <a:lnTo>
                      <a:pt x="228" y="360"/>
                    </a:lnTo>
                    <a:lnTo>
                      <a:pt x="186" y="424"/>
                    </a:lnTo>
                    <a:lnTo>
                      <a:pt x="194" y="472"/>
                    </a:lnTo>
                    <a:lnTo>
                      <a:pt x="202" y="440"/>
                    </a:lnTo>
                    <a:lnTo>
                      <a:pt x="236" y="464"/>
                    </a:lnTo>
                    <a:lnTo>
                      <a:pt x="253" y="456"/>
                    </a:lnTo>
                    <a:lnTo>
                      <a:pt x="278" y="464"/>
                    </a:lnTo>
                    <a:lnTo>
                      <a:pt x="303" y="448"/>
                    </a:lnTo>
                    <a:lnTo>
                      <a:pt x="329" y="456"/>
                    </a:lnTo>
                    <a:lnTo>
                      <a:pt x="295" y="480"/>
                    </a:lnTo>
                    <a:lnTo>
                      <a:pt x="287" y="496"/>
                    </a:lnTo>
                    <a:lnTo>
                      <a:pt x="312" y="544"/>
                    </a:lnTo>
                    <a:lnTo>
                      <a:pt x="329" y="544"/>
                    </a:lnTo>
                    <a:lnTo>
                      <a:pt x="329" y="576"/>
                    </a:lnTo>
                    <a:lnTo>
                      <a:pt x="320" y="576"/>
                    </a:lnTo>
                    <a:lnTo>
                      <a:pt x="312" y="632"/>
                    </a:lnTo>
                    <a:lnTo>
                      <a:pt x="295" y="648"/>
                    </a:lnTo>
                    <a:lnTo>
                      <a:pt x="287" y="640"/>
                    </a:lnTo>
                    <a:lnTo>
                      <a:pt x="236" y="640"/>
                    </a:lnTo>
                    <a:lnTo>
                      <a:pt x="202" y="624"/>
                    </a:lnTo>
                    <a:lnTo>
                      <a:pt x="186" y="632"/>
                    </a:lnTo>
                    <a:lnTo>
                      <a:pt x="202" y="648"/>
                    </a:lnTo>
                    <a:lnTo>
                      <a:pt x="160" y="680"/>
                    </a:lnTo>
                    <a:lnTo>
                      <a:pt x="177" y="688"/>
                    </a:lnTo>
                    <a:lnTo>
                      <a:pt x="202" y="680"/>
                    </a:lnTo>
                    <a:lnTo>
                      <a:pt x="211" y="744"/>
                    </a:lnTo>
                    <a:lnTo>
                      <a:pt x="169" y="760"/>
                    </a:lnTo>
                    <a:lnTo>
                      <a:pt x="143" y="768"/>
                    </a:lnTo>
                    <a:lnTo>
                      <a:pt x="101" y="776"/>
                    </a:lnTo>
                    <a:lnTo>
                      <a:pt x="84" y="784"/>
                    </a:lnTo>
                    <a:lnTo>
                      <a:pt x="93" y="792"/>
                    </a:lnTo>
                    <a:lnTo>
                      <a:pt x="101" y="808"/>
                    </a:lnTo>
                    <a:lnTo>
                      <a:pt x="135" y="824"/>
                    </a:lnTo>
                    <a:lnTo>
                      <a:pt x="152" y="808"/>
                    </a:lnTo>
                    <a:lnTo>
                      <a:pt x="169" y="824"/>
                    </a:lnTo>
                    <a:lnTo>
                      <a:pt x="160" y="840"/>
                    </a:lnTo>
                    <a:lnTo>
                      <a:pt x="194" y="840"/>
                    </a:lnTo>
                    <a:lnTo>
                      <a:pt x="219" y="864"/>
                    </a:lnTo>
                    <a:lnTo>
                      <a:pt x="261" y="864"/>
                    </a:lnTo>
                    <a:lnTo>
                      <a:pt x="278" y="856"/>
                    </a:lnTo>
                    <a:lnTo>
                      <a:pt x="295" y="848"/>
                    </a:lnTo>
                    <a:lnTo>
                      <a:pt x="270" y="872"/>
                    </a:lnTo>
                    <a:lnTo>
                      <a:pt x="261" y="888"/>
                    </a:lnTo>
                    <a:lnTo>
                      <a:pt x="228" y="896"/>
                    </a:lnTo>
                    <a:lnTo>
                      <a:pt x="160" y="888"/>
                    </a:lnTo>
                    <a:lnTo>
                      <a:pt x="152" y="896"/>
                    </a:lnTo>
                    <a:lnTo>
                      <a:pt x="127" y="904"/>
                    </a:lnTo>
                    <a:lnTo>
                      <a:pt x="110" y="928"/>
                    </a:lnTo>
                    <a:lnTo>
                      <a:pt x="42" y="976"/>
                    </a:lnTo>
                    <a:lnTo>
                      <a:pt x="0" y="984"/>
                    </a:lnTo>
                    <a:lnTo>
                      <a:pt x="9" y="992"/>
                    </a:lnTo>
                    <a:lnTo>
                      <a:pt x="34" y="992"/>
                    </a:lnTo>
                    <a:lnTo>
                      <a:pt x="51" y="1016"/>
                    </a:lnTo>
                    <a:lnTo>
                      <a:pt x="68" y="1008"/>
                    </a:lnTo>
                    <a:lnTo>
                      <a:pt x="68" y="992"/>
                    </a:lnTo>
                    <a:lnTo>
                      <a:pt x="93" y="976"/>
                    </a:lnTo>
                    <a:lnTo>
                      <a:pt x="143" y="976"/>
                    </a:lnTo>
                    <a:lnTo>
                      <a:pt x="169" y="1008"/>
                    </a:lnTo>
                    <a:lnTo>
                      <a:pt x="219" y="960"/>
                    </a:lnTo>
                    <a:lnTo>
                      <a:pt x="261" y="952"/>
                    </a:lnTo>
                    <a:lnTo>
                      <a:pt x="295" y="976"/>
                    </a:lnTo>
                    <a:lnTo>
                      <a:pt x="337" y="984"/>
                    </a:lnTo>
                    <a:lnTo>
                      <a:pt x="346" y="968"/>
                    </a:lnTo>
                    <a:lnTo>
                      <a:pt x="388" y="968"/>
                    </a:lnTo>
                    <a:lnTo>
                      <a:pt x="421" y="968"/>
                    </a:lnTo>
                    <a:lnTo>
                      <a:pt x="472" y="968"/>
                    </a:lnTo>
                    <a:lnTo>
                      <a:pt x="506" y="984"/>
                    </a:lnTo>
                    <a:lnTo>
                      <a:pt x="573" y="968"/>
                    </a:lnTo>
                    <a:lnTo>
                      <a:pt x="590" y="952"/>
                    </a:lnTo>
                    <a:lnTo>
                      <a:pt x="624" y="952"/>
                    </a:lnTo>
                    <a:lnTo>
                      <a:pt x="624" y="928"/>
                    </a:lnTo>
                    <a:lnTo>
                      <a:pt x="565" y="912"/>
                    </a:lnTo>
                    <a:lnTo>
                      <a:pt x="590" y="896"/>
                    </a:lnTo>
                    <a:lnTo>
                      <a:pt x="590" y="872"/>
                    </a:lnTo>
                    <a:lnTo>
                      <a:pt x="624" y="872"/>
                    </a:lnTo>
                    <a:lnTo>
                      <a:pt x="624" y="856"/>
                    </a:lnTo>
                    <a:lnTo>
                      <a:pt x="649" y="840"/>
                    </a:lnTo>
                    <a:lnTo>
                      <a:pt x="657" y="816"/>
                    </a:lnTo>
                    <a:lnTo>
                      <a:pt x="666" y="800"/>
                    </a:lnTo>
                    <a:lnTo>
                      <a:pt x="666" y="760"/>
                    </a:lnTo>
                    <a:lnTo>
                      <a:pt x="582" y="728"/>
                    </a:lnTo>
                    <a:lnTo>
                      <a:pt x="565" y="744"/>
                    </a:lnTo>
                    <a:lnTo>
                      <a:pt x="539" y="728"/>
                    </a:lnTo>
                    <a:lnTo>
                      <a:pt x="573" y="704"/>
                    </a:lnTo>
                    <a:lnTo>
                      <a:pt x="556" y="656"/>
                    </a:lnTo>
                    <a:lnTo>
                      <a:pt x="523" y="632"/>
                    </a:lnTo>
                    <a:lnTo>
                      <a:pt x="548" y="632"/>
                    </a:lnTo>
                    <a:lnTo>
                      <a:pt x="539" y="592"/>
                    </a:lnTo>
                    <a:lnTo>
                      <a:pt x="539" y="576"/>
                    </a:lnTo>
                    <a:lnTo>
                      <a:pt x="531" y="560"/>
                    </a:lnTo>
                    <a:lnTo>
                      <a:pt x="523" y="536"/>
                    </a:lnTo>
                    <a:lnTo>
                      <a:pt x="480" y="512"/>
                    </a:lnTo>
                    <a:lnTo>
                      <a:pt x="472" y="480"/>
                    </a:lnTo>
                    <a:lnTo>
                      <a:pt x="455" y="440"/>
                    </a:lnTo>
                    <a:lnTo>
                      <a:pt x="455" y="392"/>
                    </a:lnTo>
                    <a:lnTo>
                      <a:pt x="447" y="376"/>
                    </a:lnTo>
                    <a:lnTo>
                      <a:pt x="421" y="352"/>
                    </a:lnTo>
                    <a:lnTo>
                      <a:pt x="413" y="344"/>
                    </a:lnTo>
                    <a:lnTo>
                      <a:pt x="396" y="328"/>
                    </a:lnTo>
                    <a:lnTo>
                      <a:pt x="362" y="328"/>
                    </a:lnTo>
                    <a:lnTo>
                      <a:pt x="337" y="320"/>
                    </a:lnTo>
                    <a:lnTo>
                      <a:pt x="371" y="312"/>
                    </a:lnTo>
                    <a:lnTo>
                      <a:pt x="396" y="304"/>
                    </a:lnTo>
                    <a:lnTo>
                      <a:pt x="388" y="280"/>
                    </a:lnTo>
                    <a:lnTo>
                      <a:pt x="421" y="264"/>
                    </a:lnTo>
                    <a:lnTo>
                      <a:pt x="421" y="248"/>
                    </a:lnTo>
                    <a:lnTo>
                      <a:pt x="447" y="224"/>
                    </a:lnTo>
                    <a:lnTo>
                      <a:pt x="455" y="192"/>
                    </a:lnTo>
                    <a:lnTo>
                      <a:pt x="489" y="168"/>
                    </a:lnTo>
                    <a:lnTo>
                      <a:pt x="489" y="144"/>
                    </a:lnTo>
                    <a:lnTo>
                      <a:pt x="447" y="144"/>
                    </a:lnTo>
                    <a:lnTo>
                      <a:pt x="430" y="128"/>
                    </a:lnTo>
                    <a:lnTo>
                      <a:pt x="379" y="120"/>
                    </a:lnTo>
                    <a:lnTo>
                      <a:pt x="329" y="12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9" name="Freeform 15"/>
              <p:cNvSpPr>
                <a:spLocks/>
              </p:cNvSpPr>
              <p:nvPr/>
            </p:nvSpPr>
            <p:spPr bwMode="auto">
              <a:xfrm>
                <a:off x="3752" y="1984"/>
                <a:ext cx="67" cy="64"/>
              </a:xfrm>
              <a:custGeom>
                <a:avLst/>
                <a:gdLst>
                  <a:gd name="T0" fmla="*/ 0 w 67"/>
                  <a:gd name="T1" fmla="*/ 24 h 64"/>
                  <a:gd name="T2" fmla="*/ 17 w 67"/>
                  <a:gd name="T3" fmla="*/ 56 h 64"/>
                  <a:gd name="T4" fmla="*/ 51 w 67"/>
                  <a:gd name="T5" fmla="*/ 64 h 64"/>
                  <a:gd name="T6" fmla="*/ 67 w 67"/>
                  <a:gd name="T7" fmla="*/ 48 h 64"/>
                  <a:gd name="T8" fmla="*/ 59 w 67"/>
                  <a:gd name="T9" fmla="*/ 0 h 64"/>
                  <a:gd name="T10" fmla="*/ 0 w 67"/>
                  <a:gd name="T11" fmla="*/ 8 h 64"/>
                  <a:gd name="T12" fmla="*/ 0 w 67"/>
                  <a:gd name="T13" fmla="*/ 24 h 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7" h="64">
                    <a:moveTo>
                      <a:pt x="0" y="24"/>
                    </a:moveTo>
                    <a:lnTo>
                      <a:pt x="17" y="56"/>
                    </a:lnTo>
                    <a:lnTo>
                      <a:pt x="51" y="64"/>
                    </a:lnTo>
                    <a:lnTo>
                      <a:pt x="67" y="48"/>
                    </a:lnTo>
                    <a:lnTo>
                      <a:pt x="59" y="0"/>
                    </a:lnTo>
                    <a:lnTo>
                      <a:pt x="0" y="8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0" name="Freeform 17"/>
              <p:cNvSpPr>
                <a:spLocks/>
              </p:cNvSpPr>
              <p:nvPr/>
            </p:nvSpPr>
            <p:spPr bwMode="auto">
              <a:xfrm>
                <a:off x="3752" y="1984"/>
                <a:ext cx="67" cy="64"/>
              </a:xfrm>
              <a:custGeom>
                <a:avLst/>
                <a:gdLst>
                  <a:gd name="T0" fmla="*/ 0 w 67"/>
                  <a:gd name="T1" fmla="*/ 24 h 64"/>
                  <a:gd name="T2" fmla="*/ 17 w 67"/>
                  <a:gd name="T3" fmla="*/ 56 h 64"/>
                  <a:gd name="T4" fmla="*/ 51 w 67"/>
                  <a:gd name="T5" fmla="*/ 64 h 64"/>
                  <a:gd name="T6" fmla="*/ 67 w 67"/>
                  <a:gd name="T7" fmla="*/ 48 h 64"/>
                  <a:gd name="T8" fmla="*/ 59 w 67"/>
                  <a:gd name="T9" fmla="*/ 0 h 64"/>
                  <a:gd name="T10" fmla="*/ 0 w 67"/>
                  <a:gd name="T11" fmla="*/ 8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7" h="64">
                    <a:moveTo>
                      <a:pt x="0" y="24"/>
                    </a:moveTo>
                    <a:lnTo>
                      <a:pt x="17" y="56"/>
                    </a:lnTo>
                    <a:lnTo>
                      <a:pt x="51" y="64"/>
                    </a:lnTo>
                    <a:lnTo>
                      <a:pt x="67" y="48"/>
                    </a:lnTo>
                    <a:lnTo>
                      <a:pt x="59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1" name="Freeform 18"/>
              <p:cNvSpPr>
                <a:spLocks/>
              </p:cNvSpPr>
              <p:nvPr/>
            </p:nvSpPr>
            <p:spPr bwMode="auto">
              <a:xfrm>
                <a:off x="3752" y="1984"/>
                <a:ext cx="67" cy="64"/>
              </a:xfrm>
              <a:custGeom>
                <a:avLst/>
                <a:gdLst>
                  <a:gd name="T0" fmla="*/ 0 w 67"/>
                  <a:gd name="T1" fmla="*/ 24 h 64"/>
                  <a:gd name="T2" fmla="*/ 17 w 67"/>
                  <a:gd name="T3" fmla="*/ 56 h 64"/>
                  <a:gd name="T4" fmla="*/ 51 w 67"/>
                  <a:gd name="T5" fmla="*/ 64 h 64"/>
                  <a:gd name="T6" fmla="*/ 67 w 67"/>
                  <a:gd name="T7" fmla="*/ 48 h 64"/>
                  <a:gd name="T8" fmla="*/ 59 w 67"/>
                  <a:gd name="T9" fmla="*/ 0 h 64"/>
                  <a:gd name="T10" fmla="*/ 0 w 67"/>
                  <a:gd name="T11" fmla="*/ 8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7" h="64">
                    <a:moveTo>
                      <a:pt x="0" y="24"/>
                    </a:moveTo>
                    <a:lnTo>
                      <a:pt x="17" y="56"/>
                    </a:lnTo>
                    <a:lnTo>
                      <a:pt x="51" y="64"/>
                    </a:lnTo>
                    <a:lnTo>
                      <a:pt x="67" y="48"/>
                    </a:lnTo>
                    <a:lnTo>
                      <a:pt x="59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2" name="Freeform 19"/>
              <p:cNvSpPr>
                <a:spLocks/>
              </p:cNvSpPr>
              <p:nvPr/>
            </p:nvSpPr>
            <p:spPr bwMode="auto">
              <a:xfrm>
                <a:off x="3845" y="1920"/>
                <a:ext cx="109" cy="176"/>
              </a:xfrm>
              <a:custGeom>
                <a:avLst/>
                <a:gdLst>
                  <a:gd name="T0" fmla="*/ 0 w 109"/>
                  <a:gd name="T1" fmla="*/ 168 h 176"/>
                  <a:gd name="T2" fmla="*/ 50 w 109"/>
                  <a:gd name="T3" fmla="*/ 176 h 176"/>
                  <a:gd name="T4" fmla="*/ 76 w 109"/>
                  <a:gd name="T5" fmla="*/ 144 h 176"/>
                  <a:gd name="T6" fmla="*/ 76 w 109"/>
                  <a:gd name="T7" fmla="*/ 112 h 176"/>
                  <a:gd name="T8" fmla="*/ 109 w 109"/>
                  <a:gd name="T9" fmla="*/ 96 h 176"/>
                  <a:gd name="T10" fmla="*/ 92 w 109"/>
                  <a:gd name="T11" fmla="*/ 72 h 176"/>
                  <a:gd name="T12" fmla="*/ 109 w 109"/>
                  <a:gd name="T13" fmla="*/ 64 h 176"/>
                  <a:gd name="T14" fmla="*/ 101 w 109"/>
                  <a:gd name="T15" fmla="*/ 8 h 176"/>
                  <a:gd name="T16" fmla="*/ 84 w 109"/>
                  <a:gd name="T17" fmla="*/ 0 h 176"/>
                  <a:gd name="T18" fmla="*/ 67 w 109"/>
                  <a:gd name="T19" fmla="*/ 16 h 176"/>
                  <a:gd name="T20" fmla="*/ 59 w 109"/>
                  <a:gd name="T21" fmla="*/ 48 h 176"/>
                  <a:gd name="T22" fmla="*/ 42 w 109"/>
                  <a:gd name="T23" fmla="*/ 16 h 176"/>
                  <a:gd name="T24" fmla="*/ 8 w 109"/>
                  <a:gd name="T25" fmla="*/ 40 h 176"/>
                  <a:gd name="T26" fmla="*/ 0 w 109"/>
                  <a:gd name="T27" fmla="*/ 48 h 176"/>
                  <a:gd name="T28" fmla="*/ 8 w 109"/>
                  <a:gd name="T29" fmla="*/ 72 h 176"/>
                  <a:gd name="T30" fmla="*/ 42 w 109"/>
                  <a:gd name="T31" fmla="*/ 88 h 176"/>
                  <a:gd name="T32" fmla="*/ 50 w 109"/>
                  <a:gd name="T33" fmla="*/ 112 h 176"/>
                  <a:gd name="T34" fmla="*/ 33 w 109"/>
                  <a:gd name="T35" fmla="*/ 144 h 176"/>
                  <a:gd name="T36" fmla="*/ 8 w 109"/>
                  <a:gd name="T37" fmla="*/ 136 h 176"/>
                  <a:gd name="T38" fmla="*/ 0 w 109"/>
                  <a:gd name="T39" fmla="*/ 168 h 17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09" h="176">
                    <a:moveTo>
                      <a:pt x="0" y="168"/>
                    </a:moveTo>
                    <a:lnTo>
                      <a:pt x="50" y="176"/>
                    </a:lnTo>
                    <a:lnTo>
                      <a:pt x="76" y="144"/>
                    </a:lnTo>
                    <a:lnTo>
                      <a:pt x="76" y="112"/>
                    </a:lnTo>
                    <a:lnTo>
                      <a:pt x="109" y="96"/>
                    </a:lnTo>
                    <a:lnTo>
                      <a:pt x="92" y="72"/>
                    </a:lnTo>
                    <a:lnTo>
                      <a:pt x="109" y="64"/>
                    </a:lnTo>
                    <a:lnTo>
                      <a:pt x="101" y="8"/>
                    </a:lnTo>
                    <a:lnTo>
                      <a:pt x="84" y="0"/>
                    </a:lnTo>
                    <a:lnTo>
                      <a:pt x="67" y="16"/>
                    </a:lnTo>
                    <a:lnTo>
                      <a:pt x="59" y="48"/>
                    </a:lnTo>
                    <a:lnTo>
                      <a:pt x="42" y="16"/>
                    </a:lnTo>
                    <a:lnTo>
                      <a:pt x="8" y="40"/>
                    </a:lnTo>
                    <a:lnTo>
                      <a:pt x="0" y="48"/>
                    </a:lnTo>
                    <a:lnTo>
                      <a:pt x="8" y="72"/>
                    </a:lnTo>
                    <a:lnTo>
                      <a:pt x="42" y="88"/>
                    </a:lnTo>
                    <a:lnTo>
                      <a:pt x="50" y="112"/>
                    </a:lnTo>
                    <a:lnTo>
                      <a:pt x="33" y="144"/>
                    </a:lnTo>
                    <a:lnTo>
                      <a:pt x="8" y="136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00A0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3" name="Freeform 20"/>
              <p:cNvSpPr>
                <a:spLocks/>
              </p:cNvSpPr>
              <p:nvPr/>
            </p:nvSpPr>
            <p:spPr bwMode="auto">
              <a:xfrm>
                <a:off x="4039" y="4048"/>
                <a:ext cx="328" cy="208"/>
              </a:xfrm>
              <a:custGeom>
                <a:avLst/>
                <a:gdLst>
                  <a:gd name="T0" fmla="*/ 0 w 328"/>
                  <a:gd name="T1" fmla="*/ 80 h 208"/>
                  <a:gd name="T2" fmla="*/ 0 w 328"/>
                  <a:gd name="T3" fmla="*/ 56 h 208"/>
                  <a:gd name="T4" fmla="*/ 25 w 328"/>
                  <a:gd name="T5" fmla="*/ 32 h 208"/>
                  <a:gd name="T6" fmla="*/ 50 w 328"/>
                  <a:gd name="T7" fmla="*/ 48 h 208"/>
                  <a:gd name="T8" fmla="*/ 67 w 328"/>
                  <a:gd name="T9" fmla="*/ 32 h 208"/>
                  <a:gd name="T10" fmla="*/ 92 w 328"/>
                  <a:gd name="T11" fmla="*/ 24 h 208"/>
                  <a:gd name="T12" fmla="*/ 101 w 328"/>
                  <a:gd name="T13" fmla="*/ 32 h 208"/>
                  <a:gd name="T14" fmla="*/ 117 w 328"/>
                  <a:gd name="T15" fmla="*/ 40 h 208"/>
                  <a:gd name="T16" fmla="*/ 134 w 328"/>
                  <a:gd name="T17" fmla="*/ 48 h 208"/>
                  <a:gd name="T18" fmla="*/ 160 w 328"/>
                  <a:gd name="T19" fmla="*/ 40 h 208"/>
                  <a:gd name="T20" fmla="*/ 210 w 328"/>
                  <a:gd name="T21" fmla="*/ 40 h 208"/>
                  <a:gd name="T22" fmla="*/ 235 w 328"/>
                  <a:gd name="T23" fmla="*/ 32 h 208"/>
                  <a:gd name="T24" fmla="*/ 252 w 328"/>
                  <a:gd name="T25" fmla="*/ 16 h 208"/>
                  <a:gd name="T26" fmla="*/ 261 w 328"/>
                  <a:gd name="T27" fmla="*/ 16 h 208"/>
                  <a:gd name="T28" fmla="*/ 286 w 328"/>
                  <a:gd name="T29" fmla="*/ 24 h 208"/>
                  <a:gd name="T30" fmla="*/ 294 w 328"/>
                  <a:gd name="T31" fmla="*/ 8 h 208"/>
                  <a:gd name="T32" fmla="*/ 320 w 328"/>
                  <a:gd name="T33" fmla="*/ 0 h 208"/>
                  <a:gd name="T34" fmla="*/ 328 w 328"/>
                  <a:gd name="T35" fmla="*/ 16 h 208"/>
                  <a:gd name="T36" fmla="*/ 311 w 328"/>
                  <a:gd name="T37" fmla="*/ 56 h 208"/>
                  <a:gd name="T38" fmla="*/ 303 w 328"/>
                  <a:gd name="T39" fmla="*/ 80 h 208"/>
                  <a:gd name="T40" fmla="*/ 286 w 328"/>
                  <a:gd name="T41" fmla="*/ 104 h 208"/>
                  <a:gd name="T42" fmla="*/ 286 w 328"/>
                  <a:gd name="T43" fmla="*/ 112 h 208"/>
                  <a:gd name="T44" fmla="*/ 303 w 328"/>
                  <a:gd name="T45" fmla="*/ 128 h 208"/>
                  <a:gd name="T46" fmla="*/ 320 w 328"/>
                  <a:gd name="T47" fmla="*/ 160 h 208"/>
                  <a:gd name="T48" fmla="*/ 303 w 328"/>
                  <a:gd name="T49" fmla="*/ 176 h 208"/>
                  <a:gd name="T50" fmla="*/ 303 w 328"/>
                  <a:gd name="T51" fmla="*/ 208 h 208"/>
                  <a:gd name="T52" fmla="*/ 269 w 328"/>
                  <a:gd name="T53" fmla="*/ 200 h 208"/>
                  <a:gd name="T54" fmla="*/ 227 w 328"/>
                  <a:gd name="T55" fmla="*/ 192 h 208"/>
                  <a:gd name="T56" fmla="*/ 202 w 328"/>
                  <a:gd name="T57" fmla="*/ 152 h 208"/>
                  <a:gd name="T58" fmla="*/ 168 w 328"/>
                  <a:gd name="T59" fmla="*/ 160 h 208"/>
                  <a:gd name="T60" fmla="*/ 143 w 328"/>
                  <a:gd name="T61" fmla="*/ 144 h 208"/>
                  <a:gd name="T62" fmla="*/ 126 w 328"/>
                  <a:gd name="T63" fmla="*/ 128 h 208"/>
                  <a:gd name="T64" fmla="*/ 109 w 328"/>
                  <a:gd name="T65" fmla="*/ 128 h 208"/>
                  <a:gd name="T66" fmla="*/ 84 w 328"/>
                  <a:gd name="T67" fmla="*/ 112 h 208"/>
                  <a:gd name="T68" fmla="*/ 67 w 328"/>
                  <a:gd name="T69" fmla="*/ 112 h 208"/>
                  <a:gd name="T70" fmla="*/ 50 w 328"/>
                  <a:gd name="T71" fmla="*/ 96 h 208"/>
                  <a:gd name="T72" fmla="*/ 25 w 328"/>
                  <a:gd name="T73" fmla="*/ 104 h 208"/>
                  <a:gd name="T74" fmla="*/ 0 w 328"/>
                  <a:gd name="T75" fmla="*/ 80 h 20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28" h="208">
                    <a:moveTo>
                      <a:pt x="0" y="80"/>
                    </a:moveTo>
                    <a:lnTo>
                      <a:pt x="0" y="56"/>
                    </a:lnTo>
                    <a:lnTo>
                      <a:pt x="25" y="32"/>
                    </a:lnTo>
                    <a:lnTo>
                      <a:pt x="50" y="48"/>
                    </a:lnTo>
                    <a:lnTo>
                      <a:pt x="67" y="32"/>
                    </a:lnTo>
                    <a:lnTo>
                      <a:pt x="92" y="24"/>
                    </a:lnTo>
                    <a:lnTo>
                      <a:pt x="101" y="32"/>
                    </a:lnTo>
                    <a:lnTo>
                      <a:pt x="117" y="40"/>
                    </a:lnTo>
                    <a:lnTo>
                      <a:pt x="134" y="48"/>
                    </a:lnTo>
                    <a:lnTo>
                      <a:pt x="160" y="40"/>
                    </a:lnTo>
                    <a:lnTo>
                      <a:pt x="210" y="40"/>
                    </a:lnTo>
                    <a:lnTo>
                      <a:pt x="235" y="32"/>
                    </a:lnTo>
                    <a:lnTo>
                      <a:pt x="252" y="16"/>
                    </a:lnTo>
                    <a:lnTo>
                      <a:pt x="261" y="16"/>
                    </a:lnTo>
                    <a:lnTo>
                      <a:pt x="286" y="24"/>
                    </a:lnTo>
                    <a:lnTo>
                      <a:pt x="294" y="8"/>
                    </a:lnTo>
                    <a:lnTo>
                      <a:pt x="320" y="0"/>
                    </a:lnTo>
                    <a:lnTo>
                      <a:pt x="328" y="16"/>
                    </a:lnTo>
                    <a:lnTo>
                      <a:pt x="311" y="56"/>
                    </a:lnTo>
                    <a:lnTo>
                      <a:pt x="303" y="80"/>
                    </a:lnTo>
                    <a:lnTo>
                      <a:pt x="286" y="104"/>
                    </a:lnTo>
                    <a:lnTo>
                      <a:pt x="286" y="112"/>
                    </a:lnTo>
                    <a:lnTo>
                      <a:pt x="303" y="128"/>
                    </a:lnTo>
                    <a:lnTo>
                      <a:pt x="320" y="160"/>
                    </a:lnTo>
                    <a:lnTo>
                      <a:pt x="303" y="176"/>
                    </a:lnTo>
                    <a:lnTo>
                      <a:pt x="303" y="208"/>
                    </a:lnTo>
                    <a:lnTo>
                      <a:pt x="269" y="200"/>
                    </a:lnTo>
                    <a:lnTo>
                      <a:pt x="227" y="192"/>
                    </a:lnTo>
                    <a:lnTo>
                      <a:pt x="202" y="152"/>
                    </a:lnTo>
                    <a:lnTo>
                      <a:pt x="168" y="160"/>
                    </a:lnTo>
                    <a:lnTo>
                      <a:pt x="143" y="144"/>
                    </a:lnTo>
                    <a:lnTo>
                      <a:pt x="126" y="128"/>
                    </a:lnTo>
                    <a:lnTo>
                      <a:pt x="109" y="128"/>
                    </a:lnTo>
                    <a:lnTo>
                      <a:pt x="84" y="112"/>
                    </a:lnTo>
                    <a:lnTo>
                      <a:pt x="67" y="112"/>
                    </a:lnTo>
                    <a:lnTo>
                      <a:pt x="50" y="96"/>
                    </a:lnTo>
                    <a:lnTo>
                      <a:pt x="25" y="104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00A0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4" name="Freeform 21"/>
              <p:cNvSpPr>
                <a:spLocks/>
              </p:cNvSpPr>
              <p:nvPr/>
            </p:nvSpPr>
            <p:spPr bwMode="auto">
              <a:xfrm>
                <a:off x="3845" y="1920"/>
                <a:ext cx="109" cy="176"/>
              </a:xfrm>
              <a:custGeom>
                <a:avLst/>
                <a:gdLst>
                  <a:gd name="T0" fmla="*/ 0 w 109"/>
                  <a:gd name="T1" fmla="*/ 168 h 176"/>
                  <a:gd name="T2" fmla="*/ 50 w 109"/>
                  <a:gd name="T3" fmla="*/ 176 h 176"/>
                  <a:gd name="T4" fmla="*/ 76 w 109"/>
                  <a:gd name="T5" fmla="*/ 144 h 176"/>
                  <a:gd name="T6" fmla="*/ 76 w 109"/>
                  <a:gd name="T7" fmla="*/ 112 h 176"/>
                  <a:gd name="T8" fmla="*/ 109 w 109"/>
                  <a:gd name="T9" fmla="*/ 96 h 176"/>
                  <a:gd name="T10" fmla="*/ 92 w 109"/>
                  <a:gd name="T11" fmla="*/ 72 h 176"/>
                  <a:gd name="T12" fmla="*/ 109 w 109"/>
                  <a:gd name="T13" fmla="*/ 64 h 176"/>
                  <a:gd name="T14" fmla="*/ 101 w 109"/>
                  <a:gd name="T15" fmla="*/ 8 h 176"/>
                  <a:gd name="T16" fmla="*/ 84 w 109"/>
                  <a:gd name="T17" fmla="*/ 0 h 176"/>
                  <a:gd name="T18" fmla="*/ 67 w 109"/>
                  <a:gd name="T19" fmla="*/ 16 h 176"/>
                  <a:gd name="T20" fmla="*/ 59 w 109"/>
                  <a:gd name="T21" fmla="*/ 48 h 176"/>
                  <a:gd name="T22" fmla="*/ 42 w 109"/>
                  <a:gd name="T23" fmla="*/ 16 h 176"/>
                  <a:gd name="T24" fmla="*/ 8 w 109"/>
                  <a:gd name="T25" fmla="*/ 40 h 176"/>
                  <a:gd name="T26" fmla="*/ 0 w 109"/>
                  <a:gd name="T27" fmla="*/ 48 h 176"/>
                  <a:gd name="T28" fmla="*/ 8 w 109"/>
                  <a:gd name="T29" fmla="*/ 72 h 176"/>
                  <a:gd name="T30" fmla="*/ 42 w 109"/>
                  <a:gd name="T31" fmla="*/ 88 h 176"/>
                  <a:gd name="T32" fmla="*/ 50 w 109"/>
                  <a:gd name="T33" fmla="*/ 112 h 176"/>
                  <a:gd name="T34" fmla="*/ 33 w 109"/>
                  <a:gd name="T35" fmla="*/ 144 h 176"/>
                  <a:gd name="T36" fmla="*/ 8 w 109"/>
                  <a:gd name="T37" fmla="*/ 136 h 176"/>
                  <a:gd name="T38" fmla="*/ 0 w 109"/>
                  <a:gd name="T39" fmla="*/ 168 h 17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09" h="176">
                    <a:moveTo>
                      <a:pt x="0" y="168"/>
                    </a:moveTo>
                    <a:lnTo>
                      <a:pt x="50" y="176"/>
                    </a:lnTo>
                    <a:lnTo>
                      <a:pt x="76" y="144"/>
                    </a:lnTo>
                    <a:lnTo>
                      <a:pt x="76" y="112"/>
                    </a:lnTo>
                    <a:lnTo>
                      <a:pt x="109" y="96"/>
                    </a:lnTo>
                    <a:lnTo>
                      <a:pt x="92" y="72"/>
                    </a:lnTo>
                    <a:lnTo>
                      <a:pt x="109" y="64"/>
                    </a:lnTo>
                    <a:lnTo>
                      <a:pt x="101" y="8"/>
                    </a:lnTo>
                    <a:lnTo>
                      <a:pt x="84" y="0"/>
                    </a:lnTo>
                    <a:lnTo>
                      <a:pt x="67" y="16"/>
                    </a:lnTo>
                    <a:lnTo>
                      <a:pt x="59" y="48"/>
                    </a:lnTo>
                    <a:lnTo>
                      <a:pt x="42" y="16"/>
                    </a:lnTo>
                    <a:lnTo>
                      <a:pt x="8" y="40"/>
                    </a:lnTo>
                    <a:lnTo>
                      <a:pt x="0" y="48"/>
                    </a:lnTo>
                    <a:lnTo>
                      <a:pt x="8" y="72"/>
                    </a:lnTo>
                    <a:lnTo>
                      <a:pt x="42" y="88"/>
                    </a:lnTo>
                    <a:lnTo>
                      <a:pt x="50" y="112"/>
                    </a:lnTo>
                    <a:lnTo>
                      <a:pt x="33" y="144"/>
                    </a:lnTo>
                    <a:lnTo>
                      <a:pt x="8" y="136"/>
                    </a:lnTo>
                    <a:lnTo>
                      <a:pt x="0" y="16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5" name="Freeform 22"/>
              <p:cNvSpPr>
                <a:spLocks/>
              </p:cNvSpPr>
              <p:nvPr/>
            </p:nvSpPr>
            <p:spPr bwMode="auto">
              <a:xfrm>
                <a:off x="4039" y="4048"/>
                <a:ext cx="328" cy="208"/>
              </a:xfrm>
              <a:custGeom>
                <a:avLst/>
                <a:gdLst>
                  <a:gd name="T0" fmla="*/ 0 w 328"/>
                  <a:gd name="T1" fmla="*/ 80 h 208"/>
                  <a:gd name="T2" fmla="*/ 0 w 328"/>
                  <a:gd name="T3" fmla="*/ 56 h 208"/>
                  <a:gd name="T4" fmla="*/ 25 w 328"/>
                  <a:gd name="T5" fmla="*/ 32 h 208"/>
                  <a:gd name="T6" fmla="*/ 50 w 328"/>
                  <a:gd name="T7" fmla="*/ 48 h 208"/>
                  <a:gd name="T8" fmla="*/ 67 w 328"/>
                  <a:gd name="T9" fmla="*/ 32 h 208"/>
                  <a:gd name="T10" fmla="*/ 92 w 328"/>
                  <a:gd name="T11" fmla="*/ 24 h 208"/>
                  <a:gd name="T12" fmla="*/ 101 w 328"/>
                  <a:gd name="T13" fmla="*/ 32 h 208"/>
                  <a:gd name="T14" fmla="*/ 117 w 328"/>
                  <a:gd name="T15" fmla="*/ 40 h 208"/>
                  <a:gd name="T16" fmla="*/ 134 w 328"/>
                  <a:gd name="T17" fmla="*/ 48 h 208"/>
                  <a:gd name="T18" fmla="*/ 160 w 328"/>
                  <a:gd name="T19" fmla="*/ 40 h 208"/>
                  <a:gd name="T20" fmla="*/ 210 w 328"/>
                  <a:gd name="T21" fmla="*/ 40 h 208"/>
                  <a:gd name="T22" fmla="*/ 235 w 328"/>
                  <a:gd name="T23" fmla="*/ 32 h 208"/>
                  <a:gd name="T24" fmla="*/ 252 w 328"/>
                  <a:gd name="T25" fmla="*/ 16 h 208"/>
                  <a:gd name="T26" fmla="*/ 261 w 328"/>
                  <a:gd name="T27" fmla="*/ 16 h 208"/>
                  <a:gd name="T28" fmla="*/ 286 w 328"/>
                  <a:gd name="T29" fmla="*/ 24 h 208"/>
                  <a:gd name="T30" fmla="*/ 294 w 328"/>
                  <a:gd name="T31" fmla="*/ 8 h 208"/>
                  <a:gd name="T32" fmla="*/ 320 w 328"/>
                  <a:gd name="T33" fmla="*/ 0 h 208"/>
                  <a:gd name="T34" fmla="*/ 328 w 328"/>
                  <a:gd name="T35" fmla="*/ 16 h 208"/>
                  <a:gd name="T36" fmla="*/ 311 w 328"/>
                  <a:gd name="T37" fmla="*/ 56 h 208"/>
                  <a:gd name="T38" fmla="*/ 303 w 328"/>
                  <a:gd name="T39" fmla="*/ 80 h 208"/>
                  <a:gd name="T40" fmla="*/ 286 w 328"/>
                  <a:gd name="T41" fmla="*/ 104 h 208"/>
                  <a:gd name="T42" fmla="*/ 286 w 328"/>
                  <a:gd name="T43" fmla="*/ 112 h 208"/>
                  <a:gd name="T44" fmla="*/ 303 w 328"/>
                  <a:gd name="T45" fmla="*/ 128 h 208"/>
                  <a:gd name="T46" fmla="*/ 320 w 328"/>
                  <a:gd name="T47" fmla="*/ 160 h 208"/>
                  <a:gd name="T48" fmla="*/ 303 w 328"/>
                  <a:gd name="T49" fmla="*/ 176 h 208"/>
                  <a:gd name="T50" fmla="*/ 303 w 328"/>
                  <a:gd name="T51" fmla="*/ 208 h 208"/>
                  <a:gd name="T52" fmla="*/ 269 w 328"/>
                  <a:gd name="T53" fmla="*/ 200 h 208"/>
                  <a:gd name="T54" fmla="*/ 227 w 328"/>
                  <a:gd name="T55" fmla="*/ 192 h 208"/>
                  <a:gd name="T56" fmla="*/ 202 w 328"/>
                  <a:gd name="T57" fmla="*/ 152 h 208"/>
                  <a:gd name="T58" fmla="*/ 168 w 328"/>
                  <a:gd name="T59" fmla="*/ 160 h 208"/>
                  <a:gd name="T60" fmla="*/ 143 w 328"/>
                  <a:gd name="T61" fmla="*/ 144 h 208"/>
                  <a:gd name="T62" fmla="*/ 126 w 328"/>
                  <a:gd name="T63" fmla="*/ 128 h 208"/>
                  <a:gd name="T64" fmla="*/ 109 w 328"/>
                  <a:gd name="T65" fmla="*/ 128 h 208"/>
                  <a:gd name="T66" fmla="*/ 84 w 328"/>
                  <a:gd name="T67" fmla="*/ 112 h 208"/>
                  <a:gd name="T68" fmla="*/ 67 w 328"/>
                  <a:gd name="T69" fmla="*/ 112 h 208"/>
                  <a:gd name="T70" fmla="*/ 50 w 328"/>
                  <a:gd name="T71" fmla="*/ 96 h 208"/>
                  <a:gd name="T72" fmla="*/ 25 w 328"/>
                  <a:gd name="T73" fmla="*/ 104 h 208"/>
                  <a:gd name="T74" fmla="*/ 0 w 328"/>
                  <a:gd name="T75" fmla="*/ 80 h 20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28" h="208">
                    <a:moveTo>
                      <a:pt x="0" y="80"/>
                    </a:moveTo>
                    <a:lnTo>
                      <a:pt x="0" y="56"/>
                    </a:lnTo>
                    <a:lnTo>
                      <a:pt x="25" y="32"/>
                    </a:lnTo>
                    <a:lnTo>
                      <a:pt x="50" y="48"/>
                    </a:lnTo>
                    <a:lnTo>
                      <a:pt x="67" y="32"/>
                    </a:lnTo>
                    <a:lnTo>
                      <a:pt x="92" y="24"/>
                    </a:lnTo>
                    <a:lnTo>
                      <a:pt x="101" y="32"/>
                    </a:lnTo>
                    <a:lnTo>
                      <a:pt x="117" y="40"/>
                    </a:lnTo>
                    <a:lnTo>
                      <a:pt x="134" y="48"/>
                    </a:lnTo>
                    <a:lnTo>
                      <a:pt x="160" y="40"/>
                    </a:lnTo>
                    <a:lnTo>
                      <a:pt x="210" y="40"/>
                    </a:lnTo>
                    <a:lnTo>
                      <a:pt x="235" y="32"/>
                    </a:lnTo>
                    <a:lnTo>
                      <a:pt x="252" y="16"/>
                    </a:lnTo>
                    <a:lnTo>
                      <a:pt x="261" y="16"/>
                    </a:lnTo>
                    <a:lnTo>
                      <a:pt x="286" y="24"/>
                    </a:lnTo>
                    <a:lnTo>
                      <a:pt x="294" y="8"/>
                    </a:lnTo>
                    <a:lnTo>
                      <a:pt x="320" y="0"/>
                    </a:lnTo>
                    <a:lnTo>
                      <a:pt x="328" y="16"/>
                    </a:lnTo>
                    <a:lnTo>
                      <a:pt x="311" y="56"/>
                    </a:lnTo>
                    <a:lnTo>
                      <a:pt x="303" y="80"/>
                    </a:lnTo>
                    <a:lnTo>
                      <a:pt x="286" y="104"/>
                    </a:lnTo>
                    <a:lnTo>
                      <a:pt x="286" y="112"/>
                    </a:lnTo>
                    <a:lnTo>
                      <a:pt x="303" y="128"/>
                    </a:lnTo>
                    <a:lnTo>
                      <a:pt x="320" y="160"/>
                    </a:lnTo>
                    <a:lnTo>
                      <a:pt x="303" y="176"/>
                    </a:lnTo>
                    <a:lnTo>
                      <a:pt x="303" y="208"/>
                    </a:lnTo>
                    <a:lnTo>
                      <a:pt x="269" y="200"/>
                    </a:lnTo>
                    <a:lnTo>
                      <a:pt x="227" y="192"/>
                    </a:lnTo>
                    <a:lnTo>
                      <a:pt x="202" y="152"/>
                    </a:lnTo>
                    <a:lnTo>
                      <a:pt x="168" y="160"/>
                    </a:lnTo>
                    <a:lnTo>
                      <a:pt x="143" y="144"/>
                    </a:lnTo>
                    <a:lnTo>
                      <a:pt x="126" y="128"/>
                    </a:lnTo>
                    <a:lnTo>
                      <a:pt x="109" y="128"/>
                    </a:lnTo>
                    <a:lnTo>
                      <a:pt x="84" y="112"/>
                    </a:lnTo>
                    <a:lnTo>
                      <a:pt x="67" y="112"/>
                    </a:lnTo>
                    <a:lnTo>
                      <a:pt x="50" y="96"/>
                    </a:lnTo>
                    <a:lnTo>
                      <a:pt x="25" y="104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6" name="Freeform 23"/>
              <p:cNvSpPr>
                <a:spLocks/>
              </p:cNvSpPr>
              <p:nvPr/>
            </p:nvSpPr>
            <p:spPr bwMode="auto">
              <a:xfrm>
                <a:off x="5286" y="4200"/>
                <a:ext cx="311" cy="72"/>
              </a:xfrm>
              <a:custGeom>
                <a:avLst/>
                <a:gdLst>
                  <a:gd name="T0" fmla="*/ 0 w 311"/>
                  <a:gd name="T1" fmla="*/ 24 h 72"/>
                  <a:gd name="T2" fmla="*/ 8 w 311"/>
                  <a:gd name="T3" fmla="*/ 56 h 72"/>
                  <a:gd name="T4" fmla="*/ 33 w 311"/>
                  <a:gd name="T5" fmla="*/ 64 h 72"/>
                  <a:gd name="T6" fmla="*/ 67 w 311"/>
                  <a:gd name="T7" fmla="*/ 64 h 72"/>
                  <a:gd name="T8" fmla="*/ 126 w 311"/>
                  <a:gd name="T9" fmla="*/ 56 h 72"/>
                  <a:gd name="T10" fmla="*/ 143 w 311"/>
                  <a:gd name="T11" fmla="*/ 56 h 72"/>
                  <a:gd name="T12" fmla="*/ 143 w 311"/>
                  <a:gd name="T13" fmla="*/ 72 h 72"/>
                  <a:gd name="T14" fmla="*/ 193 w 311"/>
                  <a:gd name="T15" fmla="*/ 72 h 72"/>
                  <a:gd name="T16" fmla="*/ 219 w 311"/>
                  <a:gd name="T17" fmla="*/ 56 h 72"/>
                  <a:gd name="T18" fmla="*/ 252 w 311"/>
                  <a:gd name="T19" fmla="*/ 56 h 72"/>
                  <a:gd name="T20" fmla="*/ 278 w 311"/>
                  <a:gd name="T21" fmla="*/ 40 h 72"/>
                  <a:gd name="T22" fmla="*/ 311 w 311"/>
                  <a:gd name="T23" fmla="*/ 32 h 72"/>
                  <a:gd name="T24" fmla="*/ 311 w 311"/>
                  <a:gd name="T25" fmla="*/ 0 h 72"/>
                  <a:gd name="T26" fmla="*/ 286 w 311"/>
                  <a:gd name="T27" fmla="*/ 16 h 72"/>
                  <a:gd name="T28" fmla="*/ 269 w 311"/>
                  <a:gd name="T29" fmla="*/ 24 h 72"/>
                  <a:gd name="T30" fmla="*/ 252 w 311"/>
                  <a:gd name="T31" fmla="*/ 24 h 72"/>
                  <a:gd name="T32" fmla="*/ 244 w 311"/>
                  <a:gd name="T33" fmla="*/ 8 h 72"/>
                  <a:gd name="T34" fmla="*/ 219 w 311"/>
                  <a:gd name="T35" fmla="*/ 16 h 72"/>
                  <a:gd name="T36" fmla="*/ 168 w 311"/>
                  <a:gd name="T37" fmla="*/ 24 h 72"/>
                  <a:gd name="T38" fmla="*/ 168 w 311"/>
                  <a:gd name="T39" fmla="*/ 8 h 72"/>
                  <a:gd name="T40" fmla="*/ 84 w 311"/>
                  <a:gd name="T41" fmla="*/ 40 h 72"/>
                  <a:gd name="T42" fmla="*/ 75 w 311"/>
                  <a:gd name="T43" fmla="*/ 16 h 72"/>
                  <a:gd name="T44" fmla="*/ 59 w 311"/>
                  <a:gd name="T45" fmla="*/ 8 h 72"/>
                  <a:gd name="T46" fmla="*/ 59 w 311"/>
                  <a:gd name="T47" fmla="*/ 24 h 72"/>
                  <a:gd name="T48" fmla="*/ 33 w 311"/>
                  <a:gd name="T49" fmla="*/ 24 h 72"/>
                  <a:gd name="T50" fmla="*/ 16 w 311"/>
                  <a:gd name="T51" fmla="*/ 0 h 72"/>
                  <a:gd name="T52" fmla="*/ 16 w 311"/>
                  <a:gd name="T53" fmla="*/ 16 h 72"/>
                  <a:gd name="T54" fmla="*/ 0 w 311"/>
                  <a:gd name="T55" fmla="*/ 24 h 7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11" h="72">
                    <a:moveTo>
                      <a:pt x="0" y="24"/>
                    </a:moveTo>
                    <a:lnTo>
                      <a:pt x="8" y="56"/>
                    </a:lnTo>
                    <a:lnTo>
                      <a:pt x="33" y="64"/>
                    </a:lnTo>
                    <a:lnTo>
                      <a:pt x="67" y="64"/>
                    </a:lnTo>
                    <a:lnTo>
                      <a:pt x="126" y="56"/>
                    </a:lnTo>
                    <a:lnTo>
                      <a:pt x="143" y="56"/>
                    </a:lnTo>
                    <a:lnTo>
                      <a:pt x="143" y="72"/>
                    </a:lnTo>
                    <a:lnTo>
                      <a:pt x="193" y="72"/>
                    </a:lnTo>
                    <a:lnTo>
                      <a:pt x="219" y="56"/>
                    </a:lnTo>
                    <a:lnTo>
                      <a:pt x="252" y="56"/>
                    </a:lnTo>
                    <a:lnTo>
                      <a:pt x="278" y="40"/>
                    </a:lnTo>
                    <a:lnTo>
                      <a:pt x="311" y="32"/>
                    </a:lnTo>
                    <a:lnTo>
                      <a:pt x="311" y="0"/>
                    </a:lnTo>
                    <a:lnTo>
                      <a:pt x="286" y="16"/>
                    </a:lnTo>
                    <a:lnTo>
                      <a:pt x="269" y="24"/>
                    </a:lnTo>
                    <a:lnTo>
                      <a:pt x="252" y="24"/>
                    </a:lnTo>
                    <a:lnTo>
                      <a:pt x="244" y="8"/>
                    </a:lnTo>
                    <a:lnTo>
                      <a:pt x="219" y="16"/>
                    </a:lnTo>
                    <a:lnTo>
                      <a:pt x="168" y="24"/>
                    </a:lnTo>
                    <a:lnTo>
                      <a:pt x="168" y="8"/>
                    </a:lnTo>
                    <a:lnTo>
                      <a:pt x="84" y="40"/>
                    </a:lnTo>
                    <a:lnTo>
                      <a:pt x="75" y="16"/>
                    </a:lnTo>
                    <a:lnTo>
                      <a:pt x="59" y="8"/>
                    </a:lnTo>
                    <a:lnTo>
                      <a:pt x="59" y="24"/>
                    </a:lnTo>
                    <a:lnTo>
                      <a:pt x="33" y="24"/>
                    </a:lnTo>
                    <a:lnTo>
                      <a:pt x="16" y="0"/>
                    </a:lnTo>
                    <a:lnTo>
                      <a:pt x="16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A0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7" name="Freeform 24"/>
              <p:cNvSpPr>
                <a:spLocks/>
              </p:cNvSpPr>
              <p:nvPr/>
            </p:nvSpPr>
            <p:spPr bwMode="auto">
              <a:xfrm>
                <a:off x="3584" y="3712"/>
                <a:ext cx="168" cy="288"/>
              </a:xfrm>
              <a:custGeom>
                <a:avLst/>
                <a:gdLst>
                  <a:gd name="T0" fmla="*/ 0 w 168"/>
                  <a:gd name="T1" fmla="*/ 40 h 288"/>
                  <a:gd name="T2" fmla="*/ 33 w 168"/>
                  <a:gd name="T3" fmla="*/ 48 h 288"/>
                  <a:gd name="T4" fmla="*/ 59 w 168"/>
                  <a:gd name="T5" fmla="*/ 40 h 288"/>
                  <a:gd name="T6" fmla="*/ 101 w 168"/>
                  <a:gd name="T7" fmla="*/ 8 h 288"/>
                  <a:gd name="T8" fmla="*/ 109 w 168"/>
                  <a:gd name="T9" fmla="*/ 0 h 288"/>
                  <a:gd name="T10" fmla="*/ 143 w 168"/>
                  <a:gd name="T11" fmla="*/ 16 h 288"/>
                  <a:gd name="T12" fmla="*/ 143 w 168"/>
                  <a:gd name="T13" fmla="*/ 32 h 288"/>
                  <a:gd name="T14" fmla="*/ 168 w 168"/>
                  <a:gd name="T15" fmla="*/ 96 h 288"/>
                  <a:gd name="T16" fmla="*/ 151 w 168"/>
                  <a:gd name="T17" fmla="*/ 120 h 288"/>
                  <a:gd name="T18" fmla="*/ 168 w 168"/>
                  <a:gd name="T19" fmla="*/ 152 h 288"/>
                  <a:gd name="T20" fmla="*/ 143 w 168"/>
                  <a:gd name="T21" fmla="*/ 256 h 288"/>
                  <a:gd name="T22" fmla="*/ 117 w 168"/>
                  <a:gd name="T23" fmla="*/ 248 h 288"/>
                  <a:gd name="T24" fmla="*/ 92 w 168"/>
                  <a:gd name="T25" fmla="*/ 248 h 288"/>
                  <a:gd name="T26" fmla="*/ 84 w 168"/>
                  <a:gd name="T27" fmla="*/ 264 h 288"/>
                  <a:gd name="T28" fmla="*/ 67 w 168"/>
                  <a:gd name="T29" fmla="*/ 280 h 288"/>
                  <a:gd name="T30" fmla="*/ 42 w 168"/>
                  <a:gd name="T31" fmla="*/ 288 h 288"/>
                  <a:gd name="T32" fmla="*/ 25 w 168"/>
                  <a:gd name="T33" fmla="*/ 248 h 288"/>
                  <a:gd name="T34" fmla="*/ 25 w 168"/>
                  <a:gd name="T35" fmla="*/ 200 h 288"/>
                  <a:gd name="T36" fmla="*/ 33 w 168"/>
                  <a:gd name="T37" fmla="*/ 176 h 288"/>
                  <a:gd name="T38" fmla="*/ 25 w 168"/>
                  <a:gd name="T39" fmla="*/ 160 h 288"/>
                  <a:gd name="T40" fmla="*/ 33 w 168"/>
                  <a:gd name="T41" fmla="*/ 136 h 288"/>
                  <a:gd name="T42" fmla="*/ 33 w 168"/>
                  <a:gd name="T43" fmla="*/ 112 h 288"/>
                  <a:gd name="T44" fmla="*/ 25 w 168"/>
                  <a:gd name="T45" fmla="*/ 80 h 288"/>
                  <a:gd name="T46" fmla="*/ 0 w 168"/>
                  <a:gd name="T47" fmla="*/ 72 h 288"/>
                  <a:gd name="T48" fmla="*/ 0 w 168"/>
                  <a:gd name="T49" fmla="*/ 40 h 28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68" h="288">
                    <a:moveTo>
                      <a:pt x="0" y="40"/>
                    </a:moveTo>
                    <a:lnTo>
                      <a:pt x="33" y="48"/>
                    </a:lnTo>
                    <a:lnTo>
                      <a:pt x="59" y="40"/>
                    </a:lnTo>
                    <a:lnTo>
                      <a:pt x="101" y="8"/>
                    </a:lnTo>
                    <a:lnTo>
                      <a:pt x="109" y="0"/>
                    </a:lnTo>
                    <a:lnTo>
                      <a:pt x="143" y="16"/>
                    </a:lnTo>
                    <a:lnTo>
                      <a:pt x="143" y="32"/>
                    </a:lnTo>
                    <a:lnTo>
                      <a:pt x="168" y="96"/>
                    </a:lnTo>
                    <a:lnTo>
                      <a:pt x="151" y="120"/>
                    </a:lnTo>
                    <a:lnTo>
                      <a:pt x="168" y="152"/>
                    </a:lnTo>
                    <a:lnTo>
                      <a:pt x="143" y="256"/>
                    </a:lnTo>
                    <a:lnTo>
                      <a:pt x="117" y="248"/>
                    </a:lnTo>
                    <a:lnTo>
                      <a:pt x="92" y="248"/>
                    </a:lnTo>
                    <a:lnTo>
                      <a:pt x="84" y="264"/>
                    </a:lnTo>
                    <a:lnTo>
                      <a:pt x="67" y="280"/>
                    </a:lnTo>
                    <a:lnTo>
                      <a:pt x="42" y="288"/>
                    </a:lnTo>
                    <a:lnTo>
                      <a:pt x="25" y="248"/>
                    </a:lnTo>
                    <a:lnTo>
                      <a:pt x="25" y="200"/>
                    </a:lnTo>
                    <a:lnTo>
                      <a:pt x="33" y="176"/>
                    </a:lnTo>
                    <a:lnTo>
                      <a:pt x="25" y="160"/>
                    </a:lnTo>
                    <a:lnTo>
                      <a:pt x="33" y="136"/>
                    </a:lnTo>
                    <a:lnTo>
                      <a:pt x="33" y="112"/>
                    </a:lnTo>
                    <a:lnTo>
                      <a:pt x="25" y="80"/>
                    </a:lnTo>
                    <a:lnTo>
                      <a:pt x="0" y="72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8" name="Freeform 25"/>
              <p:cNvSpPr>
                <a:spLocks/>
              </p:cNvSpPr>
              <p:nvPr/>
            </p:nvSpPr>
            <p:spPr bwMode="auto">
              <a:xfrm>
                <a:off x="5286" y="4200"/>
                <a:ext cx="311" cy="72"/>
              </a:xfrm>
              <a:custGeom>
                <a:avLst/>
                <a:gdLst>
                  <a:gd name="T0" fmla="*/ 0 w 311"/>
                  <a:gd name="T1" fmla="*/ 24 h 72"/>
                  <a:gd name="T2" fmla="*/ 8 w 311"/>
                  <a:gd name="T3" fmla="*/ 56 h 72"/>
                  <a:gd name="T4" fmla="*/ 33 w 311"/>
                  <a:gd name="T5" fmla="*/ 64 h 72"/>
                  <a:gd name="T6" fmla="*/ 67 w 311"/>
                  <a:gd name="T7" fmla="*/ 64 h 72"/>
                  <a:gd name="T8" fmla="*/ 126 w 311"/>
                  <a:gd name="T9" fmla="*/ 56 h 72"/>
                  <a:gd name="T10" fmla="*/ 143 w 311"/>
                  <a:gd name="T11" fmla="*/ 56 h 72"/>
                  <a:gd name="T12" fmla="*/ 143 w 311"/>
                  <a:gd name="T13" fmla="*/ 72 h 72"/>
                  <a:gd name="T14" fmla="*/ 193 w 311"/>
                  <a:gd name="T15" fmla="*/ 72 h 72"/>
                  <a:gd name="T16" fmla="*/ 219 w 311"/>
                  <a:gd name="T17" fmla="*/ 56 h 72"/>
                  <a:gd name="T18" fmla="*/ 252 w 311"/>
                  <a:gd name="T19" fmla="*/ 56 h 72"/>
                  <a:gd name="T20" fmla="*/ 278 w 311"/>
                  <a:gd name="T21" fmla="*/ 40 h 72"/>
                  <a:gd name="T22" fmla="*/ 311 w 311"/>
                  <a:gd name="T23" fmla="*/ 32 h 72"/>
                  <a:gd name="T24" fmla="*/ 311 w 311"/>
                  <a:gd name="T25" fmla="*/ 0 h 72"/>
                  <a:gd name="T26" fmla="*/ 286 w 311"/>
                  <a:gd name="T27" fmla="*/ 16 h 72"/>
                  <a:gd name="T28" fmla="*/ 269 w 311"/>
                  <a:gd name="T29" fmla="*/ 24 h 72"/>
                  <a:gd name="T30" fmla="*/ 252 w 311"/>
                  <a:gd name="T31" fmla="*/ 24 h 72"/>
                  <a:gd name="T32" fmla="*/ 244 w 311"/>
                  <a:gd name="T33" fmla="*/ 8 h 72"/>
                  <a:gd name="T34" fmla="*/ 219 w 311"/>
                  <a:gd name="T35" fmla="*/ 16 h 72"/>
                  <a:gd name="T36" fmla="*/ 168 w 311"/>
                  <a:gd name="T37" fmla="*/ 24 h 72"/>
                  <a:gd name="T38" fmla="*/ 168 w 311"/>
                  <a:gd name="T39" fmla="*/ 8 h 72"/>
                  <a:gd name="T40" fmla="*/ 84 w 311"/>
                  <a:gd name="T41" fmla="*/ 40 h 72"/>
                  <a:gd name="T42" fmla="*/ 75 w 311"/>
                  <a:gd name="T43" fmla="*/ 16 h 72"/>
                  <a:gd name="T44" fmla="*/ 59 w 311"/>
                  <a:gd name="T45" fmla="*/ 8 h 72"/>
                  <a:gd name="T46" fmla="*/ 59 w 311"/>
                  <a:gd name="T47" fmla="*/ 24 h 72"/>
                  <a:gd name="T48" fmla="*/ 33 w 311"/>
                  <a:gd name="T49" fmla="*/ 24 h 72"/>
                  <a:gd name="T50" fmla="*/ 16 w 311"/>
                  <a:gd name="T51" fmla="*/ 0 h 72"/>
                  <a:gd name="T52" fmla="*/ 16 w 311"/>
                  <a:gd name="T53" fmla="*/ 16 h 72"/>
                  <a:gd name="T54" fmla="*/ 0 w 311"/>
                  <a:gd name="T55" fmla="*/ 24 h 7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11" h="72">
                    <a:moveTo>
                      <a:pt x="0" y="24"/>
                    </a:moveTo>
                    <a:lnTo>
                      <a:pt x="8" y="56"/>
                    </a:lnTo>
                    <a:lnTo>
                      <a:pt x="33" y="64"/>
                    </a:lnTo>
                    <a:lnTo>
                      <a:pt x="67" y="64"/>
                    </a:lnTo>
                    <a:lnTo>
                      <a:pt x="126" y="56"/>
                    </a:lnTo>
                    <a:lnTo>
                      <a:pt x="143" y="56"/>
                    </a:lnTo>
                    <a:lnTo>
                      <a:pt x="143" y="72"/>
                    </a:lnTo>
                    <a:lnTo>
                      <a:pt x="193" y="72"/>
                    </a:lnTo>
                    <a:lnTo>
                      <a:pt x="219" y="56"/>
                    </a:lnTo>
                    <a:lnTo>
                      <a:pt x="252" y="56"/>
                    </a:lnTo>
                    <a:lnTo>
                      <a:pt x="278" y="40"/>
                    </a:lnTo>
                    <a:lnTo>
                      <a:pt x="311" y="32"/>
                    </a:lnTo>
                    <a:lnTo>
                      <a:pt x="311" y="0"/>
                    </a:lnTo>
                    <a:lnTo>
                      <a:pt x="286" y="16"/>
                    </a:lnTo>
                    <a:lnTo>
                      <a:pt x="269" y="24"/>
                    </a:lnTo>
                    <a:lnTo>
                      <a:pt x="252" y="24"/>
                    </a:lnTo>
                    <a:lnTo>
                      <a:pt x="244" y="8"/>
                    </a:lnTo>
                    <a:lnTo>
                      <a:pt x="219" y="16"/>
                    </a:lnTo>
                    <a:lnTo>
                      <a:pt x="168" y="24"/>
                    </a:lnTo>
                    <a:lnTo>
                      <a:pt x="168" y="8"/>
                    </a:lnTo>
                    <a:lnTo>
                      <a:pt x="84" y="40"/>
                    </a:lnTo>
                    <a:lnTo>
                      <a:pt x="75" y="16"/>
                    </a:lnTo>
                    <a:lnTo>
                      <a:pt x="59" y="8"/>
                    </a:lnTo>
                    <a:lnTo>
                      <a:pt x="59" y="24"/>
                    </a:lnTo>
                    <a:lnTo>
                      <a:pt x="33" y="24"/>
                    </a:lnTo>
                    <a:lnTo>
                      <a:pt x="16" y="0"/>
                    </a:lnTo>
                    <a:lnTo>
                      <a:pt x="16" y="16"/>
                    </a:lnTo>
                    <a:lnTo>
                      <a:pt x="0" y="2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9" name="Freeform 26"/>
              <p:cNvSpPr>
                <a:spLocks/>
              </p:cNvSpPr>
              <p:nvPr/>
            </p:nvSpPr>
            <p:spPr bwMode="auto">
              <a:xfrm>
                <a:off x="3584" y="3712"/>
                <a:ext cx="168" cy="288"/>
              </a:xfrm>
              <a:custGeom>
                <a:avLst/>
                <a:gdLst>
                  <a:gd name="T0" fmla="*/ 0 w 168"/>
                  <a:gd name="T1" fmla="*/ 40 h 288"/>
                  <a:gd name="T2" fmla="*/ 33 w 168"/>
                  <a:gd name="T3" fmla="*/ 48 h 288"/>
                  <a:gd name="T4" fmla="*/ 59 w 168"/>
                  <a:gd name="T5" fmla="*/ 40 h 288"/>
                  <a:gd name="T6" fmla="*/ 101 w 168"/>
                  <a:gd name="T7" fmla="*/ 8 h 288"/>
                  <a:gd name="T8" fmla="*/ 109 w 168"/>
                  <a:gd name="T9" fmla="*/ 0 h 288"/>
                  <a:gd name="T10" fmla="*/ 143 w 168"/>
                  <a:gd name="T11" fmla="*/ 16 h 288"/>
                  <a:gd name="T12" fmla="*/ 143 w 168"/>
                  <a:gd name="T13" fmla="*/ 32 h 288"/>
                  <a:gd name="T14" fmla="*/ 168 w 168"/>
                  <a:gd name="T15" fmla="*/ 96 h 288"/>
                  <a:gd name="T16" fmla="*/ 151 w 168"/>
                  <a:gd name="T17" fmla="*/ 120 h 288"/>
                  <a:gd name="T18" fmla="*/ 168 w 168"/>
                  <a:gd name="T19" fmla="*/ 152 h 288"/>
                  <a:gd name="T20" fmla="*/ 143 w 168"/>
                  <a:gd name="T21" fmla="*/ 256 h 288"/>
                  <a:gd name="T22" fmla="*/ 117 w 168"/>
                  <a:gd name="T23" fmla="*/ 248 h 288"/>
                  <a:gd name="T24" fmla="*/ 92 w 168"/>
                  <a:gd name="T25" fmla="*/ 248 h 288"/>
                  <a:gd name="T26" fmla="*/ 84 w 168"/>
                  <a:gd name="T27" fmla="*/ 264 h 288"/>
                  <a:gd name="T28" fmla="*/ 67 w 168"/>
                  <a:gd name="T29" fmla="*/ 280 h 288"/>
                  <a:gd name="T30" fmla="*/ 42 w 168"/>
                  <a:gd name="T31" fmla="*/ 288 h 288"/>
                  <a:gd name="T32" fmla="*/ 25 w 168"/>
                  <a:gd name="T33" fmla="*/ 248 h 288"/>
                  <a:gd name="T34" fmla="*/ 25 w 168"/>
                  <a:gd name="T35" fmla="*/ 200 h 288"/>
                  <a:gd name="T36" fmla="*/ 33 w 168"/>
                  <a:gd name="T37" fmla="*/ 176 h 288"/>
                  <a:gd name="T38" fmla="*/ 25 w 168"/>
                  <a:gd name="T39" fmla="*/ 160 h 288"/>
                  <a:gd name="T40" fmla="*/ 33 w 168"/>
                  <a:gd name="T41" fmla="*/ 136 h 288"/>
                  <a:gd name="T42" fmla="*/ 33 w 168"/>
                  <a:gd name="T43" fmla="*/ 112 h 288"/>
                  <a:gd name="T44" fmla="*/ 25 w 168"/>
                  <a:gd name="T45" fmla="*/ 80 h 288"/>
                  <a:gd name="T46" fmla="*/ 0 w 168"/>
                  <a:gd name="T47" fmla="*/ 72 h 288"/>
                  <a:gd name="T48" fmla="*/ 0 w 168"/>
                  <a:gd name="T49" fmla="*/ 40 h 28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68" h="288">
                    <a:moveTo>
                      <a:pt x="0" y="40"/>
                    </a:moveTo>
                    <a:lnTo>
                      <a:pt x="33" y="48"/>
                    </a:lnTo>
                    <a:lnTo>
                      <a:pt x="59" y="40"/>
                    </a:lnTo>
                    <a:lnTo>
                      <a:pt x="101" y="8"/>
                    </a:lnTo>
                    <a:lnTo>
                      <a:pt x="109" y="0"/>
                    </a:lnTo>
                    <a:lnTo>
                      <a:pt x="143" y="16"/>
                    </a:lnTo>
                    <a:lnTo>
                      <a:pt x="143" y="32"/>
                    </a:lnTo>
                    <a:lnTo>
                      <a:pt x="168" y="96"/>
                    </a:lnTo>
                    <a:lnTo>
                      <a:pt x="151" y="120"/>
                    </a:lnTo>
                    <a:lnTo>
                      <a:pt x="168" y="152"/>
                    </a:lnTo>
                    <a:lnTo>
                      <a:pt x="143" y="256"/>
                    </a:lnTo>
                    <a:lnTo>
                      <a:pt x="117" y="248"/>
                    </a:lnTo>
                    <a:lnTo>
                      <a:pt x="92" y="248"/>
                    </a:lnTo>
                    <a:lnTo>
                      <a:pt x="84" y="264"/>
                    </a:lnTo>
                    <a:lnTo>
                      <a:pt x="67" y="280"/>
                    </a:lnTo>
                    <a:lnTo>
                      <a:pt x="42" y="288"/>
                    </a:lnTo>
                    <a:lnTo>
                      <a:pt x="25" y="248"/>
                    </a:lnTo>
                    <a:lnTo>
                      <a:pt x="25" y="200"/>
                    </a:lnTo>
                    <a:lnTo>
                      <a:pt x="33" y="176"/>
                    </a:lnTo>
                    <a:lnTo>
                      <a:pt x="25" y="160"/>
                    </a:lnTo>
                    <a:lnTo>
                      <a:pt x="33" y="136"/>
                    </a:lnTo>
                    <a:lnTo>
                      <a:pt x="33" y="112"/>
                    </a:lnTo>
                    <a:lnTo>
                      <a:pt x="25" y="80"/>
                    </a:lnTo>
                    <a:lnTo>
                      <a:pt x="0" y="72"/>
                    </a:lnTo>
                    <a:lnTo>
                      <a:pt x="0" y="4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0" name="Freeform 27"/>
              <p:cNvSpPr>
                <a:spLocks/>
              </p:cNvSpPr>
              <p:nvPr/>
            </p:nvSpPr>
            <p:spPr bwMode="auto">
              <a:xfrm>
                <a:off x="3626" y="3496"/>
                <a:ext cx="101" cy="192"/>
              </a:xfrm>
              <a:custGeom>
                <a:avLst/>
                <a:gdLst>
                  <a:gd name="T0" fmla="*/ 75 w 101"/>
                  <a:gd name="T1" fmla="*/ 32 h 192"/>
                  <a:gd name="T2" fmla="*/ 75 w 101"/>
                  <a:gd name="T3" fmla="*/ 0 h 192"/>
                  <a:gd name="T4" fmla="*/ 92 w 101"/>
                  <a:gd name="T5" fmla="*/ 0 h 192"/>
                  <a:gd name="T6" fmla="*/ 92 w 101"/>
                  <a:gd name="T7" fmla="*/ 40 h 192"/>
                  <a:gd name="T8" fmla="*/ 101 w 101"/>
                  <a:gd name="T9" fmla="*/ 56 h 192"/>
                  <a:gd name="T10" fmla="*/ 101 w 101"/>
                  <a:gd name="T11" fmla="*/ 104 h 192"/>
                  <a:gd name="T12" fmla="*/ 92 w 101"/>
                  <a:gd name="T13" fmla="*/ 120 h 192"/>
                  <a:gd name="T14" fmla="*/ 92 w 101"/>
                  <a:gd name="T15" fmla="*/ 152 h 192"/>
                  <a:gd name="T16" fmla="*/ 67 w 101"/>
                  <a:gd name="T17" fmla="*/ 192 h 192"/>
                  <a:gd name="T18" fmla="*/ 50 w 101"/>
                  <a:gd name="T19" fmla="*/ 192 h 192"/>
                  <a:gd name="T20" fmla="*/ 25 w 101"/>
                  <a:gd name="T21" fmla="*/ 176 h 192"/>
                  <a:gd name="T22" fmla="*/ 33 w 101"/>
                  <a:gd name="T23" fmla="*/ 160 h 192"/>
                  <a:gd name="T24" fmla="*/ 17 w 101"/>
                  <a:gd name="T25" fmla="*/ 152 h 192"/>
                  <a:gd name="T26" fmla="*/ 33 w 101"/>
                  <a:gd name="T27" fmla="*/ 136 h 192"/>
                  <a:gd name="T28" fmla="*/ 8 w 101"/>
                  <a:gd name="T29" fmla="*/ 128 h 192"/>
                  <a:gd name="T30" fmla="*/ 25 w 101"/>
                  <a:gd name="T31" fmla="*/ 112 h 192"/>
                  <a:gd name="T32" fmla="*/ 8 w 101"/>
                  <a:gd name="T33" fmla="*/ 96 h 192"/>
                  <a:gd name="T34" fmla="*/ 0 w 101"/>
                  <a:gd name="T35" fmla="*/ 72 h 192"/>
                  <a:gd name="T36" fmla="*/ 17 w 101"/>
                  <a:gd name="T37" fmla="*/ 64 h 192"/>
                  <a:gd name="T38" fmla="*/ 17 w 101"/>
                  <a:gd name="T39" fmla="*/ 48 h 192"/>
                  <a:gd name="T40" fmla="*/ 42 w 101"/>
                  <a:gd name="T41" fmla="*/ 40 h 192"/>
                  <a:gd name="T42" fmla="*/ 75 w 101"/>
                  <a:gd name="T43" fmla="*/ 32 h 19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01" h="192">
                    <a:moveTo>
                      <a:pt x="75" y="32"/>
                    </a:moveTo>
                    <a:lnTo>
                      <a:pt x="75" y="0"/>
                    </a:lnTo>
                    <a:lnTo>
                      <a:pt x="92" y="0"/>
                    </a:lnTo>
                    <a:lnTo>
                      <a:pt x="92" y="40"/>
                    </a:lnTo>
                    <a:lnTo>
                      <a:pt x="101" y="56"/>
                    </a:lnTo>
                    <a:lnTo>
                      <a:pt x="101" y="104"/>
                    </a:lnTo>
                    <a:lnTo>
                      <a:pt x="92" y="120"/>
                    </a:lnTo>
                    <a:lnTo>
                      <a:pt x="92" y="152"/>
                    </a:lnTo>
                    <a:lnTo>
                      <a:pt x="67" y="192"/>
                    </a:lnTo>
                    <a:lnTo>
                      <a:pt x="50" y="192"/>
                    </a:lnTo>
                    <a:lnTo>
                      <a:pt x="25" y="176"/>
                    </a:lnTo>
                    <a:lnTo>
                      <a:pt x="33" y="160"/>
                    </a:lnTo>
                    <a:lnTo>
                      <a:pt x="17" y="152"/>
                    </a:lnTo>
                    <a:lnTo>
                      <a:pt x="33" y="136"/>
                    </a:lnTo>
                    <a:lnTo>
                      <a:pt x="8" y="128"/>
                    </a:lnTo>
                    <a:lnTo>
                      <a:pt x="25" y="112"/>
                    </a:lnTo>
                    <a:lnTo>
                      <a:pt x="8" y="96"/>
                    </a:lnTo>
                    <a:lnTo>
                      <a:pt x="0" y="72"/>
                    </a:lnTo>
                    <a:lnTo>
                      <a:pt x="17" y="64"/>
                    </a:lnTo>
                    <a:lnTo>
                      <a:pt x="17" y="48"/>
                    </a:lnTo>
                    <a:lnTo>
                      <a:pt x="42" y="40"/>
                    </a:lnTo>
                    <a:lnTo>
                      <a:pt x="75" y="3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1" name="Freeform 28"/>
              <p:cNvSpPr>
                <a:spLocks/>
              </p:cNvSpPr>
              <p:nvPr/>
            </p:nvSpPr>
            <p:spPr bwMode="auto">
              <a:xfrm>
                <a:off x="3626" y="3496"/>
                <a:ext cx="101" cy="192"/>
              </a:xfrm>
              <a:custGeom>
                <a:avLst/>
                <a:gdLst>
                  <a:gd name="T0" fmla="*/ 75 w 101"/>
                  <a:gd name="T1" fmla="*/ 32 h 192"/>
                  <a:gd name="T2" fmla="*/ 75 w 101"/>
                  <a:gd name="T3" fmla="*/ 0 h 192"/>
                  <a:gd name="T4" fmla="*/ 92 w 101"/>
                  <a:gd name="T5" fmla="*/ 0 h 192"/>
                  <a:gd name="T6" fmla="*/ 92 w 101"/>
                  <a:gd name="T7" fmla="*/ 40 h 192"/>
                  <a:gd name="T8" fmla="*/ 101 w 101"/>
                  <a:gd name="T9" fmla="*/ 56 h 192"/>
                  <a:gd name="T10" fmla="*/ 101 w 101"/>
                  <a:gd name="T11" fmla="*/ 104 h 192"/>
                  <a:gd name="T12" fmla="*/ 92 w 101"/>
                  <a:gd name="T13" fmla="*/ 120 h 192"/>
                  <a:gd name="T14" fmla="*/ 92 w 101"/>
                  <a:gd name="T15" fmla="*/ 152 h 192"/>
                  <a:gd name="T16" fmla="*/ 67 w 101"/>
                  <a:gd name="T17" fmla="*/ 192 h 192"/>
                  <a:gd name="T18" fmla="*/ 50 w 101"/>
                  <a:gd name="T19" fmla="*/ 192 h 192"/>
                  <a:gd name="T20" fmla="*/ 25 w 101"/>
                  <a:gd name="T21" fmla="*/ 176 h 192"/>
                  <a:gd name="T22" fmla="*/ 33 w 101"/>
                  <a:gd name="T23" fmla="*/ 160 h 192"/>
                  <a:gd name="T24" fmla="*/ 17 w 101"/>
                  <a:gd name="T25" fmla="*/ 152 h 192"/>
                  <a:gd name="T26" fmla="*/ 33 w 101"/>
                  <a:gd name="T27" fmla="*/ 136 h 192"/>
                  <a:gd name="T28" fmla="*/ 8 w 101"/>
                  <a:gd name="T29" fmla="*/ 128 h 192"/>
                  <a:gd name="T30" fmla="*/ 25 w 101"/>
                  <a:gd name="T31" fmla="*/ 112 h 192"/>
                  <a:gd name="T32" fmla="*/ 8 w 101"/>
                  <a:gd name="T33" fmla="*/ 96 h 192"/>
                  <a:gd name="T34" fmla="*/ 0 w 101"/>
                  <a:gd name="T35" fmla="*/ 72 h 192"/>
                  <a:gd name="T36" fmla="*/ 17 w 101"/>
                  <a:gd name="T37" fmla="*/ 64 h 192"/>
                  <a:gd name="T38" fmla="*/ 17 w 101"/>
                  <a:gd name="T39" fmla="*/ 48 h 192"/>
                  <a:gd name="T40" fmla="*/ 42 w 101"/>
                  <a:gd name="T41" fmla="*/ 40 h 192"/>
                  <a:gd name="T42" fmla="*/ 75 w 101"/>
                  <a:gd name="T43" fmla="*/ 32 h 19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01" h="192">
                    <a:moveTo>
                      <a:pt x="75" y="32"/>
                    </a:moveTo>
                    <a:lnTo>
                      <a:pt x="75" y="0"/>
                    </a:lnTo>
                    <a:lnTo>
                      <a:pt x="92" y="0"/>
                    </a:lnTo>
                    <a:lnTo>
                      <a:pt x="92" y="40"/>
                    </a:lnTo>
                    <a:lnTo>
                      <a:pt x="101" y="56"/>
                    </a:lnTo>
                    <a:lnTo>
                      <a:pt x="101" y="104"/>
                    </a:lnTo>
                    <a:lnTo>
                      <a:pt x="92" y="120"/>
                    </a:lnTo>
                    <a:lnTo>
                      <a:pt x="92" y="152"/>
                    </a:lnTo>
                    <a:lnTo>
                      <a:pt x="67" y="192"/>
                    </a:lnTo>
                    <a:lnTo>
                      <a:pt x="50" y="192"/>
                    </a:lnTo>
                    <a:lnTo>
                      <a:pt x="25" y="176"/>
                    </a:lnTo>
                    <a:lnTo>
                      <a:pt x="33" y="160"/>
                    </a:lnTo>
                    <a:lnTo>
                      <a:pt x="17" y="152"/>
                    </a:lnTo>
                    <a:lnTo>
                      <a:pt x="33" y="136"/>
                    </a:lnTo>
                    <a:lnTo>
                      <a:pt x="8" y="128"/>
                    </a:lnTo>
                    <a:lnTo>
                      <a:pt x="25" y="112"/>
                    </a:lnTo>
                    <a:lnTo>
                      <a:pt x="8" y="96"/>
                    </a:lnTo>
                    <a:lnTo>
                      <a:pt x="0" y="72"/>
                    </a:lnTo>
                    <a:lnTo>
                      <a:pt x="17" y="64"/>
                    </a:lnTo>
                    <a:lnTo>
                      <a:pt x="17" y="48"/>
                    </a:lnTo>
                    <a:lnTo>
                      <a:pt x="42" y="40"/>
                    </a:lnTo>
                    <a:lnTo>
                      <a:pt x="75" y="3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2" name="Freeform 51"/>
              <p:cNvSpPr>
                <a:spLocks/>
              </p:cNvSpPr>
              <p:nvPr/>
            </p:nvSpPr>
            <p:spPr bwMode="auto">
              <a:xfrm>
                <a:off x="3457" y="3008"/>
                <a:ext cx="1180" cy="1080"/>
              </a:xfrm>
              <a:custGeom>
                <a:avLst/>
                <a:gdLst>
                  <a:gd name="T0" fmla="*/ 1121 w 1180"/>
                  <a:gd name="T1" fmla="*/ 728 h 1080"/>
                  <a:gd name="T2" fmla="*/ 1003 w 1180"/>
                  <a:gd name="T3" fmla="*/ 672 h 1080"/>
                  <a:gd name="T4" fmla="*/ 935 w 1180"/>
                  <a:gd name="T5" fmla="*/ 616 h 1080"/>
                  <a:gd name="T6" fmla="*/ 902 w 1180"/>
                  <a:gd name="T7" fmla="*/ 584 h 1080"/>
                  <a:gd name="T8" fmla="*/ 817 w 1180"/>
                  <a:gd name="T9" fmla="*/ 592 h 1080"/>
                  <a:gd name="T10" fmla="*/ 733 w 1180"/>
                  <a:gd name="T11" fmla="*/ 528 h 1080"/>
                  <a:gd name="T12" fmla="*/ 683 w 1180"/>
                  <a:gd name="T13" fmla="*/ 448 h 1080"/>
                  <a:gd name="T14" fmla="*/ 556 w 1180"/>
                  <a:gd name="T15" fmla="*/ 344 h 1080"/>
                  <a:gd name="T16" fmla="*/ 523 w 1180"/>
                  <a:gd name="T17" fmla="*/ 280 h 1080"/>
                  <a:gd name="T18" fmla="*/ 548 w 1180"/>
                  <a:gd name="T19" fmla="*/ 240 h 1080"/>
                  <a:gd name="T20" fmla="*/ 531 w 1180"/>
                  <a:gd name="T21" fmla="*/ 216 h 1080"/>
                  <a:gd name="T22" fmla="*/ 556 w 1180"/>
                  <a:gd name="T23" fmla="*/ 184 h 1080"/>
                  <a:gd name="T24" fmla="*/ 649 w 1180"/>
                  <a:gd name="T25" fmla="*/ 144 h 1080"/>
                  <a:gd name="T26" fmla="*/ 649 w 1180"/>
                  <a:gd name="T27" fmla="*/ 56 h 1080"/>
                  <a:gd name="T28" fmla="*/ 514 w 1180"/>
                  <a:gd name="T29" fmla="*/ 0 h 1080"/>
                  <a:gd name="T30" fmla="*/ 405 w 1180"/>
                  <a:gd name="T31" fmla="*/ 40 h 1080"/>
                  <a:gd name="T32" fmla="*/ 354 w 1180"/>
                  <a:gd name="T33" fmla="*/ 64 h 1080"/>
                  <a:gd name="T34" fmla="*/ 295 w 1180"/>
                  <a:gd name="T35" fmla="*/ 80 h 1080"/>
                  <a:gd name="T36" fmla="*/ 228 w 1180"/>
                  <a:gd name="T37" fmla="*/ 152 h 1080"/>
                  <a:gd name="T38" fmla="*/ 118 w 1180"/>
                  <a:gd name="T39" fmla="*/ 136 h 1080"/>
                  <a:gd name="T40" fmla="*/ 42 w 1180"/>
                  <a:gd name="T41" fmla="*/ 208 h 1080"/>
                  <a:gd name="T42" fmla="*/ 25 w 1180"/>
                  <a:gd name="T43" fmla="*/ 272 h 1080"/>
                  <a:gd name="T44" fmla="*/ 93 w 1180"/>
                  <a:gd name="T45" fmla="*/ 352 h 1080"/>
                  <a:gd name="T46" fmla="*/ 93 w 1180"/>
                  <a:gd name="T47" fmla="*/ 392 h 1080"/>
                  <a:gd name="T48" fmla="*/ 160 w 1180"/>
                  <a:gd name="T49" fmla="*/ 344 h 1080"/>
                  <a:gd name="T50" fmla="*/ 202 w 1180"/>
                  <a:gd name="T51" fmla="*/ 320 h 1080"/>
                  <a:gd name="T52" fmla="*/ 261 w 1180"/>
                  <a:gd name="T53" fmla="*/ 352 h 1080"/>
                  <a:gd name="T54" fmla="*/ 312 w 1180"/>
                  <a:gd name="T55" fmla="*/ 368 h 1080"/>
                  <a:gd name="T56" fmla="*/ 337 w 1180"/>
                  <a:gd name="T57" fmla="*/ 424 h 1080"/>
                  <a:gd name="T58" fmla="*/ 371 w 1180"/>
                  <a:gd name="T59" fmla="*/ 496 h 1080"/>
                  <a:gd name="T60" fmla="*/ 430 w 1180"/>
                  <a:gd name="T61" fmla="*/ 552 h 1080"/>
                  <a:gd name="T62" fmla="*/ 497 w 1180"/>
                  <a:gd name="T63" fmla="*/ 592 h 1080"/>
                  <a:gd name="T64" fmla="*/ 607 w 1180"/>
                  <a:gd name="T65" fmla="*/ 680 h 1080"/>
                  <a:gd name="T66" fmla="*/ 649 w 1180"/>
                  <a:gd name="T67" fmla="*/ 688 h 1080"/>
                  <a:gd name="T68" fmla="*/ 742 w 1180"/>
                  <a:gd name="T69" fmla="*/ 744 h 1080"/>
                  <a:gd name="T70" fmla="*/ 775 w 1180"/>
                  <a:gd name="T71" fmla="*/ 752 h 1080"/>
                  <a:gd name="T72" fmla="*/ 809 w 1180"/>
                  <a:gd name="T73" fmla="*/ 768 h 1080"/>
                  <a:gd name="T74" fmla="*/ 851 w 1180"/>
                  <a:gd name="T75" fmla="*/ 824 h 1080"/>
                  <a:gd name="T76" fmla="*/ 927 w 1180"/>
                  <a:gd name="T77" fmla="*/ 856 h 1080"/>
                  <a:gd name="T78" fmla="*/ 978 w 1180"/>
                  <a:gd name="T79" fmla="*/ 984 h 1080"/>
                  <a:gd name="T80" fmla="*/ 935 w 1180"/>
                  <a:gd name="T81" fmla="*/ 1000 h 1080"/>
                  <a:gd name="T82" fmla="*/ 927 w 1180"/>
                  <a:gd name="T83" fmla="*/ 1040 h 1080"/>
                  <a:gd name="T84" fmla="*/ 935 w 1180"/>
                  <a:gd name="T85" fmla="*/ 1072 h 1080"/>
                  <a:gd name="T86" fmla="*/ 978 w 1180"/>
                  <a:gd name="T87" fmla="*/ 1072 h 1080"/>
                  <a:gd name="T88" fmla="*/ 1011 w 1180"/>
                  <a:gd name="T89" fmla="*/ 1000 h 1080"/>
                  <a:gd name="T90" fmla="*/ 1070 w 1180"/>
                  <a:gd name="T91" fmla="*/ 952 h 1080"/>
                  <a:gd name="T92" fmla="*/ 1053 w 1180"/>
                  <a:gd name="T93" fmla="*/ 888 h 1080"/>
                  <a:gd name="T94" fmla="*/ 1003 w 1180"/>
                  <a:gd name="T95" fmla="*/ 864 h 1080"/>
                  <a:gd name="T96" fmla="*/ 1011 w 1180"/>
                  <a:gd name="T97" fmla="*/ 800 h 1080"/>
                  <a:gd name="T98" fmla="*/ 1045 w 1180"/>
                  <a:gd name="T99" fmla="*/ 768 h 1080"/>
                  <a:gd name="T100" fmla="*/ 1146 w 1180"/>
                  <a:gd name="T101" fmla="*/ 792 h 1080"/>
                  <a:gd name="T102" fmla="*/ 1180 w 1180"/>
                  <a:gd name="T103" fmla="*/ 784 h 1080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1180" h="1080">
                    <a:moveTo>
                      <a:pt x="1155" y="752"/>
                    </a:moveTo>
                    <a:lnTo>
                      <a:pt x="1121" y="728"/>
                    </a:lnTo>
                    <a:lnTo>
                      <a:pt x="1087" y="712"/>
                    </a:lnTo>
                    <a:lnTo>
                      <a:pt x="1003" y="672"/>
                    </a:lnTo>
                    <a:lnTo>
                      <a:pt x="919" y="632"/>
                    </a:lnTo>
                    <a:lnTo>
                      <a:pt x="935" y="616"/>
                    </a:lnTo>
                    <a:lnTo>
                      <a:pt x="927" y="600"/>
                    </a:lnTo>
                    <a:lnTo>
                      <a:pt x="902" y="584"/>
                    </a:lnTo>
                    <a:lnTo>
                      <a:pt x="868" y="592"/>
                    </a:lnTo>
                    <a:lnTo>
                      <a:pt x="817" y="592"/>
                    </a:lnTo>
                    <a:lnTo>
                      <a:pt x="775" y="568"/>
                    </a:lnTo>
                    <a:lnTo>
                      <a:pt x="733" y="528"/>
                    </a:lnTo>
                    <a:lnTo>
                      <a:pt x="708" y="488"/>
                    </a:lnTo>
                    <a:lnTo>
                      <a:pt x="683" y="448"/>
                    </a:lnTo>
                    <a:lnTo>
                      <a:pt x="641" y="408"/>
                    </a:lnTo>
                    <a:lnTo>
                      <a:pt x="556" y="344"/>
                    </a:lnTo>
                    <a:lnTo>
                      <a:pt x="523" y="296"/>
                    </a:lnTo>
                    <a:lnTo>
                      <a:pt x="523" y="280"/>
                    </a:lnTo>
                    <a:lnTo>
                      <a:pt x="539" y="256"/>
                    </a:lnTo>
                    <a:lnTo>
                      <a:pt x="548" y="240"/>
                    </a:lnTo>
                    <a:lnTo>
                      <a:pt x="539" y="224"/>
                    </a:lnTo>
                    <a:lnTo>
                      <a:pt x="531" y="216"/>
                    </a:lnTo>
                    <a:lnTo>
                      <a:pt x="531" y="200"/>
                    </a:lnTo>
                    <a:lnTo>
                      <a:pt x="556" y="184"/>
                    </a:lnTo>
                    <a:lnTo>
                      <a:pt x="641" y="152"/>
                    </a:lnTo>
                    <a:lnTo>
                      <a:pt x="649" y="144"/>
                    </a:lnTo>
                    <a:lnTo>
                      <a:pt x="641" y="88"/>
                    </a:lnTo>
                    <a:lnTo>
                      <a:pt x="649" y="56"/>
                    </a:lnTo>
                    <a:lnTo>
                      <a:pt x="531" y="24"/>
                    </a:lnTo>
                    <a:lnTo>
                      <a:pt x="514" y="0"/>
                    </a:lnTo>
                    <a:lnTo>
                      <a:pt x="438" y="8"/>
                    </a:lnTo>
                    <a:lnTo>
                      <a:pt x="405" y="40"/>
                    </a:lnTo>
                    <a:lnTo>
                      <a:pt x="371" y="32"/>
                    </a:lnTo>
                    <a:lnTo>
                      <a:pt x="354" y="64"/>
                    </a:lnTo>
                    <a:lnTo>
                      <a:pt x="320" y="64"/>
                    </a:lnTo>
                    <a:lnTo>
                      <a:pt x="295" y="80"/>
                    </a:lnTo>
                    <a:lnTo>
                      <a:pt x="253" y="72"/>
                    </a:lnTo>
                    <a:lnTo>
                      <a:pt x="228" y="152"/>
                    </a:lnTo>
                    <a:lnTo>
                      <a:pt x="160" y="72"/>
                    </a:lnTo>
                    <a:lnTo>
                      <a:pt x="118" y="136"/>
                    </a:lnTo>
                    <a:lnTo>
                      <a:pt x="25" y="144"/>
                    </a:lnTo>
                    <a:lnTo>
                      <a:pt x="42" y="208"/>
                    </a:lnTo>
                    <a:lnTo>
                      <a:pt x="0" y="232"/>
                    </a:lnTo>
                    <a:lnTo>
                      <a:pt x="25" y="272"/>
                    </a:lnTo>
                    <a:lnTo>
                      <a:pt x="17" y="320"/>
                    </a:lnTo>
                    <a:lnTo>
                      <a:pt x="93" y="352"/>
                    </a:lnTo>
                    <a:lnTo>
                      <a:pt x="76" y="392"/>
                    </a:lnTo>
                    <a:lnTo>
                      <a:pt x="93" y="392"/>
                    </a:lnTo>
                    <a:lnTo>
                      <a:pt x="135" y="376"/>
                    </a:lnTo>
                    <a:lnTo>
                      <a:pt x="160" y="344"/>
                    </a:lnTo>
                    <a:lnTo>
                      <a:pt x="177" y="328"/>
                    </a:lnTo>
                    <a:lnTo>
                      <a:pt x="202" y="320"/>
                    </a:lnTo>
                    <a:lnTo>
                      <a:pt x="244" y="336"/>
                    </a:lnTo>
                    <a:lnTo>
                      <a:pt x="261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29" y="384"/>
                    </a:lnTo>
                    <a:lnTo>
                      <a:pt x="337" y="424"/>
                    </a:lnTo>
                    <a:lnTo>
                      <a:pt x="362" y="472"/>
                    </a:lnTo>
                    <a:lnTo>
                      <a:pt x="371" y="496"/>
                    </a:lnTo>
                    <a:lnTo>
                      <a:pt x="396" y="512"/>
                    </a:lnTo>
                    <a:lnTo>
                      <a:pt x="430" y="552"/>
                    </a:lnTo>
                    <a:lnTo>
                      <a:pt x="472" y="576"/>
                    </a:lnTo>
                    <a:lnTo>
                      <a:pt x="497" y="592"/>
                    </a:lnTo>
                    <a:lnTo>
                      <a:pt x="514" y="608"/>
                    </a:lnTo>
                    <a:lnTo>
                      <a:pt x="607" y="680"/>
                    </a:lnTo>
                    <a:lnTo>
                      <a:pt x="624" y="696"/>
                    </a:lnTo>
                    <a:lnTo>
                      <a:pt x="649" y="688"/>
                    </a:lnTo>
                    <a:lnTo>
                      <a:pt x="708" y="712"/>
                    </a:lnTo>
                    <a:lnTo>
                      <a:pt x="742" y="744"/>
                    </a:lnTo>
                    <a:lnTo>
                      <a:pt x="767" y="744"/>
                    </a:lnTo>
                    <a:lnTo>
                      <a:pt x="775" y="752"/>
                    </a:lnTo>
                    <a:lnTo>
                      <a:pt x="775" y="768"/>
                    </a:lnTo>
                    <a:lnTo>
                      <a:pt x="809" y="768"/>
                    </a:lnTo>
                    <a:lnTo>
                      <a:pt x="826" y="800"/>
                    </a:lnTo>
                    <a:lnTo>
                      <a:pt x="851" y="824"/>
                    </a:lnTo>
                    <a:lnTo>
                      <a:pt x="893" y="840"/>
                    </a:lnTo>
                    <a:lnTo>
                      <a:pt x="927" y="856"/>
                    </a:lnTo>
                    <a:lnTo>
                      <a:pt x="944" y="904"/>
                    </a:lnTo>
                    <a:lnTo>
                      <a:pt x="978" y="984"/>
                    </a:lnTo>
                    <a:lnTo>
                      <a:pt x="952" y="984"/>
                    </a:lnTo>
                    <a:lnTo>
                      <a:pt x="935" y="1000"/>
                    </a:lnTo>
                    <a:lnTo>
                      <a:pt x="935" y="1016"/>
                    </a:lnTo>
                    <a:lnTo>
                      <a:pt x="927" y="1040"/>
                    </a:lnTo>
                    <a:lnTo>
                      <a:pt x="919" y="1056"/>
                    </a:lnTo>
                    <a:lnTo>
                      <a:pt x="935" y="1072"/>
                    </a:lnTo>
                    <a:lnTo>
                      <a:pt x="952" y="1080"/>
                    </a:lnTo>
                    <a:lnTo>
                      <a:pt x="978" y="1072"/>
                    </a:lnTo>
                    <a:lnTo>
                      <a:pt x="994" y="1040"/>
                    </a:lnTo>
                    <a:lnTo>
                      <a:pt x="1011" y="1000"/>
                    </a:lnTo>
                    <a:lnTo>
                      <a:pt x="1028" y="960"/>
                    </a:lnTo>
                    <a:lnTo>
                      <a:pt x="1070" y="952"/>
                    </a:lnTo>
                    <a:lnTo>
                      <a:pt x="1070" y="904"/>
                    </a:lnTo>
                    <a:lnTo>
                      <a:pt x="1053" y="888"/>
                    </a:lnTo>
                    <a:lnTo>
                      <a:pt x="1028" y="880"/>
                    </a:lnTo>
                    <a:lnTo>
                      <a:pt x="1003" y="864"/>
                    </a:lnTo>
                    <a:lnTo>
                      <a:pt x="994" y="848"/>
                    </a:lnTo>
                    <a:lnTo>
                      <a:pt x="1011" y="800"/>
                    </a:lnTo>
                    <a:lnTo>
                      <a:pt x="1028" y="776"/>
                    </a:lnTo>
                    <a:lnTo>
                      <a:pt x="1045" y="768"/>
                    </a:lnTo>
                    <a:lnTo>
                      <a:pt x="1104" y="776"/>
                    </a:lnTo>
                    <a:lnTo>
                      <a:pt x="1146" y="792"/>
                    </a:lnTo>
                    <a:lnTo>
                      <a:pt x="1180" y="824"/>
                    </a:lnTo>
                    <a:lnTo>
                      <a:pt x="1180" y="784"/>
                    </a:lnTo>
                    <a:lnTo>
                      <a:pt x="1155" y="75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>
                <a:off x="2463" y="2496"/>
                <a:ext cx="1146" cy="1088"/>
              </a:xfrm>
              <a:custGeom>
                <a:avLst/>
                <a:gdLst>
                  <a:gd name="T0" fmla="*/ 969 w 1146"/>
                  <a:gd name="T1" fmla="*/ 600 h 1088"/>
                  <a:gd name="T2" fmla="*/ 944 w 1146"/>
                  <a:gd name="T3" fmla="*/ 584 h 1088"/>
                  <a:gd name="T4" fmla="*/ 986 w 1146"/>
                  <a:gd name="T5" fmla="*/ 520 h 1088"/>
                  <a:gd name="T6" fmla="*/ 1019 w 1146"/>
                  <a:gd name="T7" fmla="*/ 472 h 1088"/>
                  <a:gd name="T8" fmla="*/ 1087 w 1146"/>
                  <a:gd name="T9" fmla="*/ 448 h 1088"/>
                  <a:gd name="T10" fmla="*/ 1112 w 1146"/>
                  <a:gd name="T11" fmla="*/ 320 h 1088"/>
                  <a:gd name="T12" fmla="*/ 1095 w 1146"/>
                  <a:gd name="T13" fmla="*/ 272 h 1088"/>
                  <a:gd name="T14" fmla="*/ 1011 w 1146"/>
                  <a:gd name="T15" fmla="*/ 248 h 1088"/>
                  <a:gd name="T16" fmla="*/ 927 w 1146"/>
                  <a:gd name="T17" fmla="*/ 208 h 1088"/>
                  <a:gd name="T18" fmla="*/ 851 w 1146"/>
                  <a:gd name="T19" fmla="*/ 136 h 1088"/>
                  <a:gd name="T20" fmla="*/ 809 w 1146"/>
                  <a:gd name="T21" fmla="*/ 112 h 1088"/>
                  <a:gd name="T22" fmla="*/ 767 w 1146"/>
                  <a:gd name="T23" fmla="*/ 88 h 1088"/>
                  <a:gd name="T24" fmla="*/ 708 w 1146"/>
                  <a:gd name="T25" fmla="*/ 48 h 1088"/>
                  <a:gd name="T26" fmla="*/ 666 w 1146"/>
                  <a:gd name="T27" fmla="*/ 0 h 1088"/>
                  <a:gd name="T28" fmla="*/ 598 w 1146"/>
                  <a:gd name="T29" fmla="*/ 24 h 1088"/>
                  <a:gd name="T30" fmla="*/ 564 w 1146"/>
                  <a:gd name="T31" fmla="*/ 104 h 1088"/>
                  <a:gd name="T32" fmla="*/ 489 w 1146"/>
                  <a:gd name="T33" fmla="*/ 136 h 1088"/>
                  <a:gd name="T34" fmla="*/ 455 w 1146"/>
                  <a:gd name="T35" fmla="*/ 168 h 1088"/>
                  <a:gd name="T36" fmla="*/ 413 w 1146"/>
                  <a:gd name="T37" fmla="*/ 184 h 1088"/>
                  <a:gd name="T38" fmla="*/ 345 w 1146"/>
                  <a:gd name="T39" fmla="*/ 160 h 1088"/>
                  <a:gd name="T40" fmla="*/ 269 w 1146"/>
                  <a:gd name="T41" fmla="*/ 144 h 1088"/>
                  <a:gd name="T42" fmla="*/ 303 w 1146"/>
                  <a:gd name="T43" fmla="*/ 256 h 1088"/>
                  <a:gd name="T44" fmla="*/ 211 w 1146"/>
                  <a:gd name="T45" fmla="*/ 240 h 1088"/>
                  <a:gd name="T46" fmla="*/ 177 w 1146"/>
                  <a:gd name="T47" fmla="*/ 232 h 1088"/>
                  <a:gd name="T48" fmla="*/ 126 w 1146"/>
                  <a:gd name="T49" fmla="*/ 208 h 1088"/>
                  <a:gd name="T50" fmla="*/ 84 w 1146"/>
                  <a:gd name="T51" fmla="*/ 216 h 1088"/>
                  <a:gd name="T52" fmla="*/ 8 w 1146"/>
                  <a:gd name="T53" fmla="*/ 232 h 1088"/>
                  <a:gd name="T54" fmla="*/ 8 w 1146"/>
                  <a:gd name="T55" fmla="*/ 248 h 1088"/>
                  <a:gd name="T56" fmla="*/ 25 w 1146"/>
                  <a:gd name="T57" fmla="*/ 272 h 1088"/>
                  <a:gd name="T58" fmla="*/ 17 w 1146"/>
                  <a:gd name="T59" fmla="*/ 288 h 1088"/>
                  <a:gd name="T60" fmla="*/ 42 w 1146"/>
                  <a:gd name="T61" fmla="*/ 312 h 1088"/>
                  <a:gd name="T62" fmla="*/ 109 w 1146"/>
                  <a:gd name="T63" fmla="*/ 328 h 1088"/>
                  <a:gd name="T64" fmla="*/ 160 w 1146"/>
                  <a:gd name="T65" fmla="*/ 368 h 1088"/>
                  <a:gd name="T66" fmla="*/ 194 w 1146"/>
                  <a:gd name="T67" fmla="*/ 400 h 1088"/>
                  <a:gd name="T68" fmla="*/ 211 w 1146"/>
                  <a:gd name="T69" fmla="*/ 448 h 1088"/>
                  <a:gd name="T70" fmla="*/ 269 w 1146"/>
                  <a:gd name="T71" fmla="*/ 536 h 1088"/>
                  <a:gd name="T72" fmla="*/ 278 w 1146"/>
                  <a:gd name="T73" fmla="*/ 584 h 1088"/>
                  <a:gd name="T74" fmla="*/ 295 w 1146"/>
                  <a:gd name="T75" fmla="*/ 640 h 1088"/>
                  <a:gd name="T76" fmla="*/ 236 w 1146"/>
                  <a:gd name="T77" fmla="*/ 776 h 1088"/>
                  <a:gd name="T78" fmla="*/ 177 w 1146"/>
                  <a:gd name="T79" fmla="*/ 872 h 1088"/>
                  <a:gd name="T80" fmla="*/ 160 w 1146"/>
                  <a:gd name="T81" fmla="*/ 888 h 1088"/>
                  <a:gd name="T82" fmla="*/ 244 w 1146"/>
                  <a:gd name="T83" fmla="*/ 960 h 1088"/>
                  <a:gd name="T84" fmla="*/ 320 w 1146"/>
                  <a:gd name="T85" fmla="*/ 992 h 1088"/>
                  <a:gd name="T86" fmla="*/ 396 w 1146"/>
                  <a:gd name="T87" fmla="*/ 1024 h 1088"/>
                  <a:gd name="T88" fmla="*/ 522 w 1146"/>
                  <a:gd name="T89" fmla="*/ 1056 h 1088"/>
                  <a:gd name="T90" fmla="*/ 607 w 1146"/>
                  <a:gd name="T91" fmla="*/ 1088 h 1088"/>
                  <a:gd name="T92" fmla="*/ 640 w 1146"/>
                  <a:gd name="T93" fmla="*/ 1064 h 1088"/>
                  <a:gd name="T94" fmla="*/ 632 w 1146"/>
                  <a:gd name="T95" fmla="*/ 992 h 1088"/>
                  <a:gd name="T96" fmla="*/ 682 w 1146"/>
                  <a:gd name="T97" fmla="*/ 944 h 1088"/>
                  <a:gd name="T98" fmla="*/ 750 w 1146"/>
                  <a:gd name="T99" fmla="*/ 928 h 1088"/>
                  <a:gd name="T100" fmla="*/ 876 w 1146"/>
                  <a:gd name="T101" fmla="*/ 968 h 1088"/>
                  <a:gd name="T102" fmla="*/ 944 w 1146"/>
                  <a:gd name="T103" fmla="*/ 984 h 1088"/>
                  <a:gd name="T104" fmla="*/ 969 w 1146"/>
                  <a:gd name="T105" fmla="*/ 968 h 1088"/>
                  <a:gd name="T106" fmla="*/ 1019 w 1146"/>
                  <a:gd name="T107" fmla="*/ 928 h 1088"/>
                  <a:gd name="T108" fmla="*/ 1087 w 1146"/>
                  <a:gd name="T109" fmla="*/ 864 h 1088"/>
                  <a:gd name="T110" fmla="*/ 1019 w 1146"/>
                  <a:gd name="T111" fmla="*/ 784 h 1088"/>
                  <a:gd name="T112" fmla="*/ 1036 w 1146"/>
                  <a:gd name="T113" fmla="*/ 720 h 1088"/>
                  <a:gd name="T114" fmla="*/ 1036 w 1146"/>
                  <a:gd name="T115" fmla="*/ 656 h 1088"/>
                  <a:gd name="T116" fmla="*/ 1011 w 1146"/>
                  <a:gd name="T117" fmla="*/ 616 h 108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146" h="1088">
                    <a:moveTo>
                      <a:pt x="1011" y="616"/>
                    </a:moveTo>
                    <a:lnTo>
                      <a:pt x="969" y="600"/>
                    </a:lnTo>
                    <a:lnTo>
                      <a:pt x="935" y="616"/>
                    </a:lnTo>
                    <a:lnTo>
                      <a:pt x="944" y="584"/>
                    </a:lnTo>
                    <a:lnTo>
                      <a:pt x="977" y="544"/>
                    </a:lnTo>
                    <a:lnTo>
                      <a:pt x="986" y="520"/>
                    </a:lnTo>
                    <a:lnTo>
                      <a:pt x="1011" y="504"/>
                    </a:lnTo>
                    <a:lnTo>
                      <a:pt x="1019" y="472"/>
                    </a:lnTo>
                    <a:lnTo>
                      <a:pt x="1053" y="464"/>
                    </a:lnTo>
                    <a:lnTo>
                      <a:pt x="1087" y="448"/>
                    </a:lnTo>
                    <a:lnTo>
                      <a:pt x="1104" y="360"/>
                    </a:lnTo>
                    <a:lnTo>
                      <a:pt x="1112" y="320"/>
                    </a:lnTo>
                    <a:lnTo>
                      <a:pt x="1146" y="288"/>
                    </a:lnTo>
                    <a:lnTo>
                      <a:pt x="1095" y="272"/>
                    </a:lnTo>
                    <a:lnTo>
                      <a:pt x="1036" y="256"/>
                    </a:lnTo>
                    <a:lnTo>
                      <a:pt x="1011" y="248"/>
                    </a:lnTo>
                    <a:lnTo>
                      <a:pt x="986" y="216"/>
                    </a:lnTo>
                    <a:lnTo>
                      <a:pt x="927" y="208"/>
                    </a:lnTo>
                    <a:lnTo>
                      <a:pt x="868" y="168"/>
                    </a:lnTo>
                    <a:lnTo>
                      <a:pt x="851" y="136"/>
                    </a:lnTo>
                    <a:lnTo>
                      <a:pt x="809" y="144"/>
                    </a:lnTo>
                    <a:lnTo>
                      <a:pt x="809" y="112"/>
                    </a:lnTo>
                    <a:lnTo>
                      <a:pt x="767" y="96"/>
                    </a:lnTo>
                    <a:lnTo>
                      <a:pt x="767" y="88"/>
                    </a:lnTo>
                    <a:lnTo>
                      <a:pt x="733" y="72"/>
                    </a:lnTo>
                    <a:lnTo>
                      <a:pt x="708" y="48"/>
                    </a:lnTo>
                    <a:lnTo>
                      <a:pt x="682" y="16"/>
                    </a:lnTo>
                    <a:lnTo>
                      <a:pt x="666" y="0"/>
                    </a:lnTo>
                    <a:lnTo>
                      <a:pt x="623" y="8"/>
                    </a:lnTo>
                    <a:lnTo>
                      <a:pt x="598" y="24"/>
                    </a:lnTo>
                    <a:lnTo>
                      <a:pt x="581" y="88"/>
                    </a:lnTo>
                    <a:lnTo>
                      <a:pt x="564" y="104"/>
                    </a:lnTo>
                    <a:lnTo>
                      <a:pt x="539" y="120"/>
                    </a:lnTo>
                    <a:lnTo>
                      <a:pt x="489" y="136"/>
                    </a:lnTo>
                    <a:lnTo>
                      <a:pt x="463" y="144"/>
                    </a:lnTo>
                    <a:lnTo>
                      <a:pt x="455" y="168"/>
                    </a:lnTo>
                    <a:lnTo>
                      <a:pt x="446" y="184"/>
                    </a:lnTo>
                    <a:lnTo>
                      <a:pt x="413" y="184"/>
                    </a:lnTo>
                    <a:lnTo>
                      <a:pt x="362" y="168"/>
                    </a:lnTo>
                    <a:lnTo>
                      <a:pt x="345" y="160"/>
                    </a:lnTo>
                    <a:lnTo>
                      <a:pt x="328" y="144"/>
                    </a:lnTo>
                    <a:lnTo>
                      <a:pt x="269" y="144"/>
                    </a:lnTo>
                    <a:lnTo>
                      <a:pt x="295" y="200"/>
                    </a:lnTo>
                    <a:lnTo>
                      <a:pt x="303" y="256"/>
                    </a:lnTo>
                    <a:lnTo>
                      <a:pt x="253" y="248"/>
                    </a:lnTo>
                    <a:lnTo>
                      <a:pt x="211" y="240"/>
                    </a:lnTo>
                    <a:lnTo>
                      <a:pt x="194" y="248"/>
                    </a:lnTo>
                    <a:lnTo>
                      <a:pt x="177" y="232"/>
                    </a:lnTo>
                    <a:lnTo>
                      <a:pt x="152" y="208"/>
                    </a:lnTo>
                    <a:lnTo>
                      <a:pt x="126" y="208"/>
                    </a:lnTo>
                    <a:lnTo>
                      <a:pt x="109" y="216"/>
                    </a:lnTo>
                    <a:lnTo>
                      <a:pt x="84" y="216"/>
                    </a:lnTo>
                    <a:lnTo>
                      <a:pt x="34" y="216"/>
                    </a:lnTo>
                    <a:lnTo>
                      <a:pt x="8" y="232"/>
                    </a:lnTo>
                    <a:lnTo>
                      <a:pt x="0" y="240"/>
                    </a:lnTo>
                    <a:lnTo>
                      <a:pt x="8" y="248"/>
                    </a:lnTo>
                    <a:lnTo>
                      <a:pt x="50" y="272"/>
                    </a:lnTo>
                    <a:lnTo>
                      <a:pt x="25" y="272"/>
                    </a:lnTo>
                    <a:lnTo>
                      <a:pt x="17" y="280"/>
                    </a:lnTo>
                    <a:lnTo>
                      <a:pt x="17" y="288"/>
                    </a:lnTo>
                    <a:lnTo>
                      <a:pt x="25" y="304"/>
                    </a:lnTo>
                    <a:lnTo>
                      <a:pt x="42" y="312"/>
                    </a:lnTo>
                    <a:lnTo>
                      <a:pt x="76" y="320"/>
                    </a:lnTo>
                    <a:lnTo>
                      <a:pt x="109" y="328"/>
                    </a:lnTo>
                    <a:lnTo>
                      <a:pt x="135" y="352"/>
                    </a:lnTo>
                    <a:lnTo>
                      <a:pt x="160" y="368"/>
                    </a:lnTo>
                    <a:lnTo>
                      <a:pt x="185" y="376"/>
                    </a:lnTo>
                    <a:lnTo>
                      <a:pt x="194" y="400"/>
                    </a:lnTo>
                    <a:lnTo>
                      <a:pt x="219" y="424"/>
                    </a:lnTo>
                    <a:lnTo>
                      <a:pt x="211" y="448"/>
                    </a:lnTo>
                    <a:lnTo>
                      <a:pt x="244" y="512"/>
                    </a:lnTo>
                    <a:lnTo>
                      <a:pt x="269" y="536"/>
                    </a:lnTo>
                    <a:lnTo>
                      <a:pt x="286" y="560"/>
                    </a:lnTo>
                    <a:lnTo>
                      <a:pt x="278" y="584"/>
                    </a:lnTo>
                    <a:lnTo>
                      <a:pt x="253" y="592"/>
                    </a:lnTo>
                    <a:lnTo>
                      <a:pt x="295" y="640"/>
                    </a:lnTo>
                    <a:lnTo>
                      <a:pt x="269" y="632"/>
                    </a:lnTo>
                    <a:lnTo>
                      <a:pt x="236" y="776"/>
                    </a:lnTo>
                    <a:lnTo>
                      <a:pt x="202" y="848"/>
                    </a:lnTo>
                    <a:lnTo>
                      <a:pt x="177" y="872"/>
                    </a:lnTo>
                    <a:lnTo>
                      <a:pt x="143" y="880"/>
                    </a:lnTo>
                    <a:lnTo>
                      <a:pt x="160" y="888"/>
                    </a:lnTo>
                    <a:lnTo>
                      <a:pt x="211" y="928"/>
                    </a:lnTo>
                    <a:lnTo>
                      <a:pt x="244" y="960"/>
                    </a:lnTo>
                    <a:lnTo>
                      <a:pt x="278" y="968"/>
                    </a:lnTo>
                    <a:lnTo>
                      <a:pt x="320" y="992"/>
                    </a:lnTo>
                    <a:lnTo>
                      <a:pt x="337" y="1016"/>
                    </a:lnTo>
                    <a:lnTo>
                      <a:pt x="396" y="1024"/>
                    </a:lnTo>
                    <a:lnTo>
                      <a:pt x="463" y="1032"/>
                    </a:lnTo>
                    <a:lnTo>
                      <a:pt x="522" y="1056"/>
                    </a:lnTo>
                    <a:lnTo>
                      <a:pt x="581" y="1072"/>
                    </a:lnTo>
                    <a:lnTo>
                      <a:pt x="607" y="1088"/>
                    </a:lnTo>
                    <a:lnTo>
                      <a:pt x="632" y="1080"/>
                    </a:lnTo>
                    <a:lnTo>
                      <a:pt x="640" y="1064"/>
                    </a:lnTo>
                    <a:lnTo>
                      <a:pt x="623" y="1032"/>
                    </a:lnTo>
                    <a:lnTo>
                      <a:pt x="632" y="992"/>
                    </a:lnTo>
                    <a:lnTo>
                      <a:pt x="649" y="968"/>
                    </a:lnTo>
                    <a:lnTo>
                      <a:pt x="682" y="944"/>
                    </a:lnTo>
                    <a:lnTo>
                      <a:pt x="716" y="928"/>
                    </a:lnTo>
                    <a:lnTo>
                      <a:pt x="750" y="928"/>
                    </a:lnTo>
                    <a:lnTo>
                      <a:pt x="842" y="952"/>
                    </a:lnTo>
                    <a:lnTo>
                      <a:pt x="876" y="968"/>
                    </a:lnTo>
                    <a:lnTo>
                      <a:pt x="910" y="984"/>
                    </a:lnTo>
                    <a:lnTo>
                      <a:pt x="944" y="984"/>
                    </a:lnTo>
                    <a:lnTo>
                      <a:pt x="960" y="976"/>
                    </a:lnTo>
                    <a:lnTo>
                      <a:pt x="969" y="968"/>
                    </a:lnTo>
                    <a:lnTo>
                      <a:pt x="977" y="960"/>
                    </a:lnTo>
                    <a:lnTo>
                      <a:pt x="1019" y="928"/>
                    </a:lnTo>
                    <a:lnTo>
                      <a:pt x="1070" y="904"/>
                    </a:lnTo>
                    <a:lnTo>
                      <a:pt x="1087" y="864"/>
                    </a:lnTo>
                    <a:lnTo>
                      <a:pt x="1011" y="832"/>
                    </a:lnTo>
                    <a:lnTo>
                      <a:pt x="1019" y="784"/>
                    </a:lnTo>
                    <a:lnTo>
                      <a:pt x="994" y="744"/>
                    </a:lnTo>
                    <a:lnTo>
                      <a:pt x="1036" y="720"/>
                    </a:lnTo>
                    <a:lnTo>
                      <a:pt x="1019" y="656"/>
                    </a:lnTo>
                    <a:lnTo>
                      <a:pt x="1036" y="656"/>
                    </a:lnTo>
                    <a:lnTo>
                      <a:pt x="1019" y="632"/>
                    </a:lnTo>
                    <a:lnTo>
                      <a:pt x="1011" y="616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4" name="Freeform 53"/>
              <p:cNvSpPr>
                <a:spLocks/>
              </p:cNvSpPr>
              <p:nvPr/>
            </p:nvSpPr>
            <p:spPr bwMode="auto">
              <a:xfrm>
                <a:off x="3457" y="3008"/>
                <a:ext cx="1180" cy="1080"/>
              </a:xfrm>
              <a:custGeom>
                <a:avLst/>
                <a:gdLst>
                  <a:gd name="T0" fmla="*/ 1121 w 1180"/>
                  <a:gd name="T1" fmla="*/ 728 h 1080"/>
                  <a:gd name="T2" fmla="*/ 1003 w 1180"/>
                  <a:gd name="T3" fmla="*/ 672 h 1080"/>
                  <a:gd name="T4" fmla="*/ 935 w 1180"/>
                  <a:gd name="T5" fmla="*/ 616 h 1080"/>
                  <a:gd name="T6" fmla="*/ 902 w 1180"/>
                  <a:gd name="T7" fmla="*/ 584 h 1080"/>
                  <a:gd name="T8" fmla="*/ 817 w 1180"/>
                  <a:gd name="T9" fmla="*/ 592 h 1080"/>
                  <a:gd name="T10" fmla="*/ 733 w 1180"/>
                  <a:gd name="T11" fmla="*/ 528 h 1080"/>
                  <a:gd name="T12" fmla="*/ 683 w 1180"/>
                  <a:gd name="T13" fmla="*/ 448 h 1080"/>
                  <a:gd name="T14" fmla="*/ 556 w 1180"/>
                  <a:gd name="T15" fmla="*/ 344 h 1080"/>
                  <a:gd name="T16" fmla="*/ 523 w 1180"/>
                  <a:gd name="T17" fmla="*/ 280 h 1080"/>
                  <a:gd name="T18" fmla="*/ 548 w 1180"/>
                  <a:gd name="T19" fmla="*/ 240 h 1080"/>
                  <a:gd name="T20" fmla="*/ 531 w 1180"/>
                  <a:gd name="T21" fmla="*/ 216 h 1080"/>
                  <a:gd name="T22" fmla="*/ 556 w 1180"/>
                  <a:gd name="T23" fmla="*/ 184 h 1080"/>
                  <a:gd name="T24" fmla="*/ 649 w 1180"/>
                  <a:gd name="T25" fmla="*/ 144 h 1080"/>
                  <a:gd name="T26" fmla="*/ 649 w 1180"/>
                  <a:gd name="T27" fmla="*/ 56 h 1080"/>
                  <a:gd name="T28" fmla="*/ 514 w 1180"/>
                  <a:gd name="T29" fmla="*/ 0 h 1080"/>
                  <a:gd name="T30" fmla="*/ 405 w 1180"/>
                  <a:gd name="T31" fmla="*/ 40 h 1080"/>
                  <a:gd name="T32" fmla="*/ 354 w 1180"/>
                  <a:gd name="T33" fmla="*/ 64 h 1080"/>
                  <a:gd name="T34" fmla="*/ 295 w 1180"/>
                  <a:gd name="T35" fmla="*/ 80 h 1080"/>
                  <a:gd name="T36" fmla="*/ 228 w 1180"/>
                  <a:gd name="T37" fmla="*/ 152 h 1080"/>
                  <a:gd name="T38" fmla="*/ 118 w 1180"/>
                  <a:gd name="T39" fmla="*/ 136 h 1080"/>
                  <a:gd name="T40" fmla="*/ 42 w 1180"/>
                  <a:gd name="T41" fmla="*/ 208 h 1080"/>
                  <a:gd name="T42" fmla="*/ 25 w 1180"/>
                  <a:gd name="T43" fmla="*/ 272 h 1080"/>
                  <a:gd name="T44" fmla="*/ 93 w 1180"/>
                  <a:gd name="T45" fmla="*/ 352 h 1080"/>
                  <a:gd name="T46" fmla="*/ 93 w 1180"/>
                  <a:gd name="T47" fmla="*/ 392 h 1080"/>
                  <a:gd name="T48" fmla="*/ 160 w 1180"/>
                  <a:gd name="T49" fmla="*/ 344 h 1080"/>
                  <a:gd name="T50" fmla="*/ 202 w 1180"/>
                  <a:gd name="T51" fmla="*/ 320 h 1080"/>
                  <a:gd name="T52" fmla="*/ 261 w 1180"/>
                  <a:gd name="T53" fmla="*/ 352 h 1080"/>
                  <a:gd name="T54" fmla="*/ 312 w 1180"/>
                  <a:gd name="T55" fmla="*/ 368 h 1080"/>
                  <a:gd name="T56" fmla="*/ 337 w 1180"/>
                  <a:gd name="T57" fmla="*/ 424 h 1080"/>
                  <a:gd name="T58" fmla="*/ 371 w 1180"/>
                  <a:gd name="T59" fmla="*/ 496 h 1080"/>
                  <a:gd name="T60" fmla="*/ 430 w 1180"/>
                  <a:gd name="T61" fmla="*/ 552 h 1080"/>
                  <a:gd name="T62" fmla="*/ 497 w 1180"/>
                  <a:gd name="T63" fmla="*/ 592 h 1080"/>
                  <a:gd name="T64" fmla="*/ 607 w 1180"/>
                  <a:gd name="T65" fmla="*/ 680 h 1080"/>
                  <a:gd name="T66" fmla="*/ 649 w 1180"/>
                  <a:gd name="T67" fmla="*/ 688 h 1080"/>
                  <a:gd name="T68" fmla="*/ 742 w 1180"/>
                  <a:gd name="T69" fmla="*/ 744 h 1080"/>
                  <a:gd name="T70" fmla="*/ 775 w 1180"/>
                  <a:gd name="T71" fmla="*/ 752 h 1080"/>
                  <a:gd name="T72" fmla="*/ 809 w 1180"/>
                  <a:gd name="T73" fmla="*/ 768 h 1080"/>
                  <a:gd name="T74" fmla="*/ 851 w 1180"/>
                  <a:gd name="T75" fmla="*/ 824 h 1080"/>
                  <a:gd name="T76" fmla="*/ 927 w 1180"/>
                  <a:gd name="T77" fmla="*/ 856 h 1080"/>
                  <a:gd name="T78" fmla="*/ 978 w 1180"/>
                  <a:gd name="T79" fmla="*/ 984 h 1080"/>
                  <a:gd name="T80" fmla="*/ 935 w 1180"/>
                  <a:gd name="T81" fmla="*/ 1000 h 1080"/>
                  <a:gd name="T82" fmla="*/ 927 w 1180"/>
                  <a:gd name="T83" fmla="*/ 1040 h 1080"/>
                  <a:gd name="T84" fmla="*/ 935 w 1180"/>
                  <a:gd name="T85" fmla="*/ 1072 h 1080"/>
                  <a:gd name="T86" fmla="*/ 978 w 1180"/>
                  <a:gd name="T87" fmla="*/ 1072 h 1080"/>
                  <a:gd name="T88" fmla="*/ 1011 w 1180"/>
                  <a:gd name="T89" fmla="*/ 1000 h 1080"/>
                  <a:gd name="T90" fmla="*/ 1070 w 1180"/>
                  <a:gd name="T91" fmla="*/ 952 h 1080"/>
                  <a:gd name="T92" fmla="*/ 1053 w 1180"/>
                  <a:gd name="T93" fmla="*/ 888 h 1080"/>
                  <a:gd name="T94" fmla="*/ 1003 w 1180"/>
                  <a:gd name="T95" fmla="*/ 864 h 1080"/>
                  <a:gd name="T96" fmla="*/ 1011 w 1180"/>
                  <a:gd name="T97" fmla="*/ 800 h 1080"/>
                  <a:gd name="T98" fmla="*/ 1045 w 1180"/>
                  <a:gd name="T99" fmla="*/ 768 h 1080"/>
                  <a:gd name="T100" fmla="*/ 1146 w 1180"/>
                  <a:gd name="T101" fmla="*/ 792 h 1080"/>
                  <a:gd name="T102" fmla="*/ 1180 w 1180"/>
                  <a:gd name="T103" fmla="*/ 784 h 1080"/>
                  <a:gd name="T104" fmla="*/ 1155 w 1180"/>
                  <a:gd name="T105" fmla="*/ 752 h 108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180" h="1080">
                    <a:moveTo>
                      <a:pt x="1155" y="752"/>
                    </a:moveTo>
                    <a:lnTo>
                      <a:pt x="1121" y="728"/>
                    </a:lnTo>
                    <a:lnTo>
                      <a:pt x="1087" y="712"/>
                    </a:lnTo>
                    <a:lnTo>
                      <a:pt x="1003" y="672"/>
                    </a:lnTo>
                    <a:lnTo>
                      <a:pt x="919" y="632"/>
                    </a:lnTo>
                    <a:lnTo>
                      <a:pt x="935" y="616"/>
                    </a:lnTo>
                    <a:lnTo>
                      <a:pt x="927" y="600"/>
                    </a:lnTo>
                    <a:lnTo>
                      <a:pt x="902" y="584"/>
                    </a:lnTo>
                    <a:lnTo>
                      <a:pt x="868" y="592"/>
                    </a:lnTo>
                    <a:lnTo>
                      <a:pt x="817" y="592"/>
                    </a:lnTo>
                    <a:lnTo>
                      <a:pt x="775" y="568"/>
                    </a:lnTo>
                    <a:lnTo>
                      <a:pt x="733" y="528"/>
                    </a:lnTo>
                    <a:lnTo>
                      <a:pt x="708" y="488"/>
                    </a:lnTo>
                    <a:lnTo>
                      <a:pt x="683" y="448"/>
                    </a:lnTo>
                    <a:lnTo>
                      <a:pt x="641" y="408"/>
                    </a:lnTo>
                    <a:lnTo>
                      <a:pt x="556" y="344"/>
                    </a:lnTo>
                    <a:lnTo>
                      <a:pt x="523" y="296"/>
                    </a:lnTo>
                    <a:lnTo>
                      <a:pt x="523" y="280"/>
                    </a:lnTo>
                    <a:lnTo>
                      <a:pt x="539" y="256"/>
                    </a:lnTo>
                    <a:lnTo>
                      <a:pt x="548" y="240"/>
                    </a:lnTo>
                    <a:lnTo>
                      <a:pt x="539" y="224"/>
                    </a:lnTo>
                    <a:lnTo>
                      <a:pt x="531" y="216"/>
                    </a:lnTo>
                    <a:lnTo>
                      <a:pt x="531" y="200"/>
                    </a:lnTo>
                    <a:lnTo>
                      <a:pt x="556" y="184"/>
                    </a:lnTo>
                    <a:lnTo>
                      <a:pt x="641" y="152"/>
                    </a:lnTo>
                    <a:lnTo>
                      <a:pt x="649" y="144"/>
                    </a:lnTo>
                    <a:lnTo>
                      <a:pt x="641" y="88"/>
                    </a:lnTo>
                    <a:lnTo>
                      <a:pt x="649" y="56"/>
                    </a:lnTo>
                    <a:lnTo>
                      <a:pt x="531" y="24"/>
                    </a:lnTo>
                    <a:lnTo>
                      <a:pt x="514" y="0"/>
                    </a:lnTo>
                    <a:lnTo>
                      <a:pt x="438" y="8"/>
                    </a:lnTo>
                    <a:lnTo>
                      <a:pt x="405" y="40"/>
                    </a:lnTo>
                    <a:lnTo>
                      <a:pt x="371" y="32"/>
                    </a:lnTo>
                    <a:lnTo>
                      <a:pt x="354" y="64"/>
                    </a:lnTo>
                    <a:lnTo>
                      <a:pt x="320" y="64"/>
                    </a:lnTo>
                    <a:lnTo>
                      <a:pt x="295" y="80"/>
                    </a:lnTo>
                    <a:lnTo>
                      <a:pt x="253" y="72"/>
                    </a:lnTo>
                    <a:lnTo>
                      <a:pt x="228" y="152"/>
                    </a:lnTo>
                    <a:lnTo>
                      <a:pt x="160" y="72"/>
                    </a:lnTo>
                    <a:lnTo>
                      <a:pt x="118" y="136"/>
                    </a:lnTo>
                    <a:lnTo>
                      <a:pt x="25" y="144"/>
                    </a:lnTo>
                    <a:lnTo>
                      <a:pt x="42" y="208"/>
                    </a:lnTo>
                    <a:lnTo>
                      <a:pt x="0" y="232"/>
                    </a:lnTo>
                    <a:lnTo>
                      <a:pt x="25" y="272"/>
                    </a:lnTo>
                    <a:lnTo>
                      <a:pt x="17" y="320"/>
                    </a:lnTo>
                    <a:lnTo>
                      <a:pt x="93" y="352"/>
                    </a:lnTo>
                    <a:lnTo>
                      <a:pt x="76" y="392"/>
                    </a:lnTo>
                    <a:lnTo>
                      <a:pt x="93" y="392"/>
                    </a:lnTo>
                    <a:lnTo>
                      <a:pt x="135" y="376"/>
                    </a:lnTo>
                    <a:lnTo>
                      <a:pt x="160" y="344"/>
                    </a:lnTo>
                    <a:lnTo>
                      <a:pt x="177" y="328"/>
                    </a:lnTo>
                    <a:lnTo>
                      <a:pt x="202" y="320"/>
                    </a:lnTo>
                    <a:lnTo>
                      <a:pt x="244" y="336"/>
                    </a:lnTo>
                    <a:lnTo>
                      <a:pt x="261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29" y="384"/>
                    </a:lnTo>
                    <a:lnTo>
                      <a:pt x="337" y="424"/>
                    </a:lnTo>
                    <a:lnTo>
                      <a:pt x="362" y="472"/>
                    </a:lnTo>
                    <a:lnTo>
                      <a:pt x="371" y="496"/>
                    </a:lnTo>
                    <a:lnTo>
                      <a:pt x="396" y="512"/>
                    </a:lnTo>
                    <a:lnTo>
                      <a:pt x="430" y="552"/>
                    </a:lnTo>
                    <a:lnTo>
                      <a:pt x="472" y="576"/>
                    </a:lnTo>
                    <a:lnTo>
                      <a:pt x="497" y="592"/>
                    </a:lnTo>
                    <a:lnTo>
                      <a:pt x="514" y="608"/>
                    </a:lnTo>
                    <a:lnTo>
                      <a:pt x="607" y="680"/>
                    </a:lnTo>
                    <a:lnTo>
                      <a:pt x="624" y="696"/>
                    </a:lnTo>
                    <a:lnTo>
                      <a:pt x="649" y="688"/>
                    </a:lnTo>
                    <a:lnTo>
                      <a:pt x="708" y="712"/>
                    </a:lnTo>
                    <a:lnTo>
                      <a:pt x="742" y="744"/>
                    </a:lnTo>
                    <a:lnTo>
                      <a:pt x="767" y="744"/>
                    </a:lnTo>
                    <a:lnTo>
                      <a:pt x="775" y="752"/>
                    </a:lnTo>
                    <a:lnTo>
                      <a:pt x="775" y="768"/>
                    </a:lnTo>
                    <a:lnTo>
                      <a:pt x="809" y="768"/>
                    </a:lnTo>
                    <a:lnTo>
                      <a:pt x="826" y="800"/>
                    </a:lnTo>
                    <a:lnTo>
                      <a:pt x="851" y="824"/>
                    </a:lnTo>
                    <a:lnTo>
                      <a:pt x="893" y="840"/>
                    </a:lnTo>
                    <a:lnTo>
                      <a:pt x="927" y="856"/>
                    </a:lnTo>
                    <a:lnTo>
                      <a:pt x="944" y="904"/>
                    </a:lnTo>
                    <a:lnTo>
                      <a:pt x="978" y="984"/>
                    </a:lnTo>
                    <a:lnTo>
                      <a:pt x="952" y="984"/>
                    </a:lnTo>
                    <a:lnTo>
                      <a:pt x="935" y="1000"/>
                    </a:lnTo>
                    <a:lnTo>
                      <a:pt x="935" y="1016"/>
                    </a:lnTo>
                    <a:lnTo>
                      <a:pt x="927" y="1040"/>
                    </a:lnTo>
                    <a:lnTo>
                      <a:pt x="919" y="1056"/>
                    </a:lnTo>
                    <a:lnTo>
                      <a:pt x="935" y="1072"/>
                    </a:lnTo>
                    <a:lnTo>
                      <a:pt x="952" y="1080"/>
                    </a:lnTo>
                    <a:lnTo>
                      <a:pt x="978" y="1072"/>
                    </a:lnTo>
                    <a:lnTo>
                      <a:pt x="994" y="1040"/>
                    </a:lnTo>
                    <a:lnTo>
                      <a:pt x="1011" y="1000"/>
                    </a:lnTo>
                    <a:lnTo>
                      <a:pt x="1028" y="960"/>
                    </a:lnTo>
                    <a:lnTo>
                      <a:pt x="1070" y="952"/>
                    </a:lnTo>
                    <a:lnTo>
                      <a:pt x="1070" y="904"/>
                    </a:lnTo>
                    <a:lnTo>
                      <a:pt x="1053" y="888"/>
                    </a:lnTo>
                    <a:lnTo>
                      <a:pt x="1028" y="880"/>
                    </a:lnTo>
                    <a:lnTo>
                      <a:pt x="1003" y="864"/>
                    </a:lnTo>
                    <a:lnTo>
                      <a:pt x="994" y="848"/>
                    </a:lnTo>
                    <a:lnTo>
                      <a:pt x="1011" y="800"/>
                    </a:lnTo>
                    <a:lnTo>
                      <a:pt x="1028" y="776"/>
                    </a:lnTo>
                    <a:lnTo>
                      <a:pt x="1045" y="768"/>
                    </a:lnTo>
                    <a:lnTo>
                      <a:pt x="1104" y="776"/>
                    </a:lnTo>
                    <a:lnTo>
                      <a:pt x="1146" y="792"/>
                    </a:lnTo>
                    <a:lnTo>
                      <a:pt x="1180" y="824"/>
                    </a:lnTo>
                    <a:lnTo>
                      <a:pt x="1180" y="784"/>
                    </a:lnTo>
                    <a:lnTo>
                      <a:pt x="1155" y="75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5" name="Freeform 54"/>
              <p:cNvSpPr>
                <a:spLocks/>
              </p:cNvSpPr>
              <p:nvPr/>
            </p:nvSpPr>
            <p:spPr bwMode="auto">
              <a:xfrm>
                <a:off x="2463" y="2496"/>
                <a:ext cx="1146" cy="1088"/>
              </a:xfrm>
              <a:custGeom>
                <a:avLst/>
                <a:gdLst>
                  <a:gd name="T0" fmla="*/ 969 w 1146"/>
                  <a:gd name="T1" fmla="*/ 600 h 1088"/>
                  <a:gd name="T2" fmla="*/ 944 w 1146"/>
                  <a:gd name="T3" fmla="*/ 584 h 1088"/>
                  <a:gd name="T4" fmla="*/ 986 w 1146"/>
                  <a:gd name="T5" fmla="*/ 520 h 1088"/>
                  <a:gd name="T6" fmla="*/ 1019 w 1146"/>
                  <a:gd name="T7" fmla="*/ 472 h 1088"/>
                  <a:gd name="T8" fmla="*/ 1087 w 1146"/>
                  <a:gd name="T9" fmla="*/ 448 h 1088"/>
                  <a:gd name="T10" fmla="*/ 1112 w 1146"/>
                  <a:gd name="T11" fmla="*/ 320 h 1088"/>
                  <a:gd name="T12" fmla="*/ 1095 w 1146"/>
                  <a:gd name="T13" fmla="*/ 272 h 1088"/>
                  <a:gd name="T14" fmla="*/ 1011 w 1146"/>
                  <a:gd name="T15" fmla="*/ 248 h 1088"/>
                  <a:gd name="T16" fmla="*/ 927 w 1146"/>
                  <a:gd name="T17" fmla="*/ 208 h 1088"/>
                  <a:gd name="T18" fmla="*/ 851 w 1146"/>
                  <a:gd name="T19" fmla="*/ 136 h 1088"/>
                  <a:gd name="T20" fmla="*/ 809 w 1146"/>
                  <a:gd name="T21" fmla="*/ 112 h 1088"/>
                  <a:gd name="T22" fmla="*/ 767 w 1146"/>
                  <a:gd name="T23" fmla="*/ 88 h 1088"/>
                  <a:gd name="T24" fmla="*/ 708 w 1146"/>
                  <a:gd name="T25" fmla="*/ 48 h 1088"/>
                  <a:gd name="T26" fmla="*/ 666 w 1146"/>
                  <a:gd name="T27" fmla="*/ 0 h 1088"/>
                  <a:gd name="T28" fmla="*/ 598 w 1146"/>
                  <a:gd name="T29" fmla="*/ 24 h 1088"/>
                  <a:gd name="T30" fmla="*/ 564 w 1146"/>
                  <a:gd name="T31" fmla="*/ 104 h 1088"/>
                  <a:gd name="T32" fmla="*/ 489 w 1146"/>
                  <a:gd name="T33" fmla="*/ 136 h 1088"/>
                  <a:gd name="T34" fmla="*/ 455 w 1146"/>
                  <a:gd name="T35" fmla="*/ 168 h 1088"/>
                  <a:gd name="T36" fmla="*/ 413 w 1146"/>
                  <a:gd name="T37" fmla="*/ 184 h 1088"/>
                  <a:gd name="T38" fmla="*/ 345 w 1146"/>
                  <a:gd name="T39" fmla="*/ 160 h 1088"/>
                  <a:gd name="T40" fmla="*/ 269 w 1146"/>
                  <a:gd name="T41" fmla="*/ 144 h 1088"/>
                  <a:gd name="T42" fmla="*/ 303 w 1146"/>
                  <a:gd name="T43" fmla="*/ 256 h 1088"/>
                  <a:gd name="T44" fmla="*/ 211 w 1146"/>
                  <a:gd name="T45" fmla="*/ 240 h 1088"/>
                  <a:gd name="T46" fmla="*/ 177 w 1146"/>
                  <a:gd name="T47" fmla="*/ 232 h 1088"/>
                  <a:gd name="T48" fmla="*/ 126 w 1146"/>
                  <a:gd name="T49" fmla="*/ 208 h 1088"/>
                  <a:gd name="T50" fmla="*/ 84 w 1146"/>
                  <a:gd name="T51" fmla="*/ 216 h 1088"/>
                  <a:gd name="T52" fmla="*/ 8 w 1146"/>
                  <a:gd name="T53" fmla="*/ 232 h 1088"/>
                  <a:gd name="T54" fmla="*/ 8 w 1146"/>
                  <a:gd name="T55" fmla="*/ 248 h 1088"/>
                  <a:gd name="T56" fmla="*/ 25 w 1146"/>
                  <a:gd name="T57" fmla="*/ 272 h 1088"/>
                  <a:gd name="T58" fmla="*/ 17 w 1146"/>
                  <a:gd name="T59" fmla="*/ 288 h 1088"/>
                  <a:gd name="T60" fmla="*/ 42 w 1146"/>
                  <a:gd name="T61" fmla="*/ 312 h 1088"/>
                  <a:gd name="T62" fmla="*/ 109 w 1146"/>
                  <a:gd name="T63" fmla="*/ 328 h 1088"/>
                  <a:gd name="T64" fmla="*/ 160 w 1146"/>
                  <a:gd name="T65" fmla="*/ 368 h 1088"/>
                  <a:gd name="T66" fmla="*/ 194 w 1146"/>
                  <a:gd name="T67" fmla="*/ 400 h 1088"/>
                  <a:gd name="T68" fmla="*/ 211 w 1146"/>
                  <a:gd name="T69" fmla="*/ 448 h 1088"/>
                  <a:gd name="T70" fmla="*/ 269 w 1146"/>
                  <a:gd name="T71" fmla="*/ 536 h 1088"/>
                  <a:gd name="T72" fmla="*/ 278 w 1146"/>
                  <a:gd name="T73" fmla="*/ 584 h 1088"/>
                  <a:gd name="T74" fmla="*/ 295 w 1146"/>
                  <a:gd name="T75" fmla="*/ 640 h 1088"/>
                  <a:gd name="T76" fmla="*/ 236 w 1146"/>
                  <a:gd name="T77" fmla="*/ 776 h 1088"/>
                  <a:gd name="T78" fmla="*/ 177 w 1146"/>
                  <a:gd name="T79" fmla="*/ 872 h 1088"/>
                  <a:gd name="T80" fmla="*/ 160 w 1146"/>
                  <a:gd name="T81" fmla="*/ 888 h 1088"/>
                  <a:gd name="T82" fmla="*/ 244 w 1146"/>
                  <a:gd name="T83" fmla="*/ 960 h 1088"/>
                  <a:gd name="T84" fmla="*/ 320 w 1146"/>
                  <a:gd name="T85" fmla="*/ 992 h 1088"/>
                  <a:gd name="T86" fmla="*/ 396 w 1146"/>
                  <a:gd name="T87" fmla="*/ 1024 h 1088"/>
                  <a:gd name="T88" fmla="*/ 522 w 1146"/>
                  <a:gd name="T89" fmla="*/ 1056 h 1088"/>
                  <a:gd name="T90" fmla="*/ 607 w 1146"/>
                  <a:gd name="T91" fmla="*/ 1088 h 1088"/>
                  <a:gd name="T92" fmla="*/ 632 w 1146"/>
                  <a:gd name="T93" fmla="*/ 1080 h 1088"/>
                  <a:gd name="T94" fmla="*/ 623 w 1146"/>
                  <a:gd name="T95" fmla="*/ 1032 h 1088"/>
                  <a:gd name="T96" fmla="*/ 649 w 1146"/>
                  <a:gd name="T97" fmla="*/ 968 h 1088"/>
                  <a:gd name="T98" fmla="*/ 716 w 1146"/>
                  <a:gd name="T99" fmla="*/ 928 h 1088"/>
                  <a:gd name="T100" fmla="*/ 842 w 1146"/>
                  <a:gd name="T101" fmla="*/ 952 h 1088"/>
                  <a:gd name="T102" fmla="*/ 910 w 1146"/>
                  <a:gd name="T103" fmla="*/ 984 h 1088"/>
                  <a:gd name="T104" fmla="*/ 960 w 1146"/>
                  <a:gd name="T105" fmla="*/ 976 h 1088"/>
                  <a:gd name="T106" fmla="*/ 977 w 1146"/>
                  <a:gd name="T107" fmla="*/ 960 h 1088"/>
                  <a:gd name="T108" fmla="*/ 1070 w 1146"/>
                  <a:gd name="T109" fmla="*/ 904 h 1088"/>
                  <a:gd name="T110" fmla="*/ 1011 w 1146"/>
                  <a:gd name="T111" fmla="*/ 832 h 1088"/>
                  <a:gd name="T112" fmla="*/ 994 w 1146"/>
                  <a:gd name="T113" fmla="*/ 744 h 1088"/>
                  <a:gd name="T114" fmla="*/ 1019 w 1146"/>
                  <a:gd name="T115" fmla="*/ 656 h 1088"/>
                  <a:gd name="T116" fmla="*/ 1019 w 1146"/>
                  <a:gd name="T117" fmla="*/ 632 h 108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146" h="1088">
                    <a:moveTo>
                      <a:pt x="1011" y="616"/>
                    </a:moveTo>
                    <a:lnTo>
                      <a:pt x="969" y="600"/>
                    </a:lnTo>
                    <a:lnTo>
                      <a:pt x="935" y="616"/>
                    </a:lnTo>
                    <a:lnTo>
                      <a:pt x="944" y="584"/>
                    </a:lnTo>
                    <a:lnTo>
                      <a:pt x="977" y="544"/>
                    </a:lnTo>
                    <a:lnTo>
                      <a:pt x="986" y="520"/>
                    </a:lnTo>
                    <a:lnTo>
                      <a:pt x="1011" y="504"/>
                    </a:lnTo>
                    <a:lnTo>
                      <a:pt x="1019" y="472"/>
                    </a:lnTo>
                    <a:lnTo>
                      <a:pt x="1053" y="464"/>
                    </a:lnTo>
                    <a:lnTo>
                      <a:pt x="1087" y="448"/>
                    </a:lnTo>
                    <a:lnTo>
                      <a:pt x="1104" y="360"/>
                    </a:lnTo>
                    <a:lnTo>
                      <a:pt x="1112" y="320"/>
                    </a:lnTo>
                    <a:lnTo>
                      <a:pt x="1146" y="288"/>
                    </a:lnTo>
                    <a:lnTo>
                      <a:pt x="1095" y="272"/>
                    </a:lnTo>
                    <a:lnTo>
                      <a:pt x="1036" y="256"/>
                    </a:lnTo>
                    <a:lnTo>
                      <a:pt x="1011" y="248"/>
                    </a:lnTo>
                    <a:lnTo>
                      <a:pt x="986" y="216"/>
                    </a:lnTo>
                    <a:lnTo>
                      <a:pt x="927" y="208"/>
                    </a:lnTo>
                    <a:lnTo>
                      <a:pt x="868" y="168"/>
                    </a:lnTo>
                    <a:lnTo>
                      <a:pt x="851" y="136"/>
                    </a:lnTo>
                    <a:lnTo>
                      <a:pt x="809" y="144"/>
                    </a:lnTo>
                    <a:lnTo>
                      <a:pt x="809" y="112"/>
                    </a:lnTo>
                    <a:lnTo>
                      <a:pt x="767" y="96"/>
                    </a:lnTo>
                    <a:lnTo>
                      <a:pt x="767" y="88"/>
                    </a:lnTo>
                    <a:lnTo>
                      <a:pt x="733" y="72"/>
                    </a:lnTo>
                    <a:lnTo>
                      <a:pt x="708" y="48"/>
                    </a:lnTo>
                    <a:lnTo>
                      <a:pt x="682" y="16"/>
                    </a:lnTo>
                    <a:lnTo>
                      <a:pt x="666" y="0"/>
                    </a:lnTo>
                    <a:lnTo>
                      <a:pt x="623" y="8"/>
                    </a:lnTo>
                    <a:lnTo>
                      <a:pt x="598" y="24"/>
                    </a:lnTo>
                    <a:lnTo>
                      <a:pt x="581" y="88"/>
                    </a:lnTo>
                    <a:lnTo>
                      <a:pt x="564" y="104"/>
                    </a:lnTo>
                    <a:lnTo>
                      <a:pt x="539" y="120"/>
                    </a:lnTo>
                    <a:lnTo>
                      <a:pt x="489" y="136"/>
                    </a:lnTo>
                    <a:lnTo>
                      <a:pt x="463" y="144"/>
                    </a:lnTo>
                    <a:lnTo>
                      <a:pt x="455" y="168"/>
                    </a:lnTo>
                    <a:lnTo>
                      <a:pt x="446" y="184"/>
                    </a:lnTo>
                    <a:lnTo>
                      <a:pt x="413" y="184"/>
                    </a:lnTo>
                    <a:lnTo>
                      <a:pt x="362" y="168"/>
                    </a:lnTo>
                    <a:lnTo>
                      <a:pt x="345" y="160"/>
                    </a:lnTo>
                    <a:lnTo>
                      <a:pt x="328" y="144"/>
                    </a:lnTo>
                    <a:lnTo>
                      <a:pt x="269" y="144"/>
                    </a:lnTo>
                    <a:lnTo>
                      <a:pt x="295" y="200"/>
                    </a:lnTo>
                    <a:lnTo>
                      <a:pt x="303" y="256"/>
                    </a:lnTo>
                    <a:lnTo>
                      <a:pt x="253" y="248"/>
                    </a:lnTo>
                    <a:lnTo>
                      <a:pt x="211" y="240"/>
                    </a:lnTo>
                    <a:lnTo>
                      <a:pt x="194" y="248"/>
                    </a:lnTo>
                    <a:lnTo>
                      <a:pt x="177" y="232"/>
                    </a:lnTo>
                    <a:lnTo>
                      <a:pt x="152" y="208"/>
                    </a:lnTo>
                    <a:lnTo>
                      <a:pt x="126" y="208"/>
                    </a:lnTo>
                    <a:lnTo>
                      <a:pt x="109" y="216"/>
                    </a:lnTo>
                    <a:lnTo>
                      <a:pt x="84" y="216"/>
                    </a:lnTo>
                    <a:lnTo>
                      <a:pt x="34" y="216"/>
                    </a:lnTo>
                    <a:lnTo>
                      <a:pt x="8" y="232"/>
                    </a:lnTo>
                    <a:lnTo>
                      <a:pt x="0" y="240"/>
                    </a:lnTo>
                    <a:lnTo>
                      <a:pt x="8" y="248"/>
                    </a:lnTo>
                    <a:lnTo>
                      <a:pt x="50" y="272"/>
                    </a:lnTo>
                    <a:lnTo>
                      <a:pt x="25" y="272"/>
                    </a:lnTo>
                    <a:lnTo>
                      <a:pt x="17" y="280"/>
                    </a:lnTo>
                    <a:lnTo>
                      <a:pt x="17" y="288"/>
                    </a:lnTo>
                    <a:lnTo>
                      <a:pt x="25" y="304"/>
                    </a:lnTo>
                    <a:lnTo>
                      <a:pt x="42" y="312"/>
                    </a:lnTo>
                    <a:lnTo>
                      <a:pt x="76" y="320"/>
                    </a:lnTo>
                    <a:lnTo>
                      <a:pt x="109" y="328"/>
                    </a:lnTo>
                    <a:lnTo>
                      <a:pt x="135" y="352"/>
                    </a:lnTo>
                    <a:lnTo>
                      <a:pt x="160" y="368"/>
                    </a:lnTo>
                    <a:lnTo>
                      <a:pt x="185" y="376"/>
                    </a:lnTo>
                    <a:lnTo>
                      <a:pt x="194" y="400"/>
                    </a:lnTo>
                    <a:lnTo>
                      <a:pt x="219" y="424"/>
                    </a:lnTo>
                    <a:lnTo>
                      <a:pt x="211" y="448"/>
                    </a:lnTo>
                    <a:lnTo>
                      <a:pt x="244" y="512"/>
                    </a:lnTo>
                    <a:lnTo>
                      <a:pt x="269" y="536"/>
                    </a:lnTo>
                    <a:lnTo>
                      <a:pt x="286" y="560"/>
                    </a:lnTo>
                    <a:lnTo>
                      <a:pt x="278" y="584"/>
                    </a:lnTo>
                    <a:lnTo>
                      <a:pt x="253" y="592"/>
                    </a:lnTo>
                    <a:lnTo>
                      <a:pt x="295" y="640"/>
                    </a:lnTo>
                    <a:lnTo>
                      <a:pt x="269" y="632"/>
                    </a:lnTo>
                    <a:lnTo>
                      <a:pt x="236" y="776"/>
                    </a:lnTo>
                    <a:lnTo>
                      <a:pt x="202" y="848"/>
                    </a:lnTo>
                    <a:lnTo>
                      <a:pt x="177" y="872"/>
                    </a:lnTo>
                    <a:lnTo>
                      <a:pt x="143" y="880"/>
                    </a:lnTo>
                    <a:lnTo>
                      <a:pt x="160" y="888"/>
                    </a:lnTo>
                    <a:lnTo>
                      <a:pt x="211" y="928"/>
                    </a:lnTo>
                    <a:lnTo>
                      <a:pt x="244" y="960"/>
                    </a:lnTo>
                    <a:lnTo>
                      <a:pt x="278" y="968"/>
                    </a:lnTo>
                    <a:lnTo>
                      <a:pt x="320" y="992"/>
                    </a:lnTo>
                    <a:lnTo>
                      <a:pt x="337" y="1016"/>
                    </a:lnTo>
                    <a:lnTo>
                      <a:pt x="396" y="1024"/>
                    </a:lnTo>
                    <a:lnTo>
                      <a:pt x="463" y="1032"/>
                    </a:lnTo>
                    <a:lnTo>
                      <a:pt x="522" y="1056"/>
                    </a:lnTo>
                    <a:lnTo>
                      <a:pt x="581" y="1072"/>
                    </a:lnTo>
                    <a:lnTo>
                      <a:pt x="607" y="1088"/>
                    </a:lnTo>
                    <a:lnTo>
                      <a:pt x="632" y="1080"/>
                    </a:lnTo>
                    <a:lnTo>
                      <a:pt x="640" y="1064"/>
                    </a:lnTo>
                    <a:lnTo>
                      <a:pt x="623" y="1032"/>
                    </a:lnTo>
                    <a:lnTo>
                      <a:pt x="632" y="992"/>
                    </a:lnTo>
                    <a:lnTo>
                      <a:pt x="649" y="968"/>
                    </a:lnTo>
                    <a:lnTo>
                      <a:pt x="682" y="944"/>
                    </a:lnTo>
                    <a:lnTo>
                      <a:pt x="716" y="928"/>
                    </a:lnTo>
                    <a:lnTo>
                      <a:pt x="750" y="928"/>
                    </a:lnTo>
                    <a:lnTo>
                      <a:pt x="842" y="952"/>
                    </a:lnTo>
                    <a:lnTo>
                      <a:pt x="876" y="968"/>
                    </a:lnTo>
                    <a:lnTo>
                      <a:pt x="910" y="984"/>
                    </a:lnTo>
                    <a:lnTo>
                      <a:pt x="944" y="984"/>
                    </a:lnTo>
                    <a:lnTo>
                      <a:pt x="960" y="976"/>
                    </a:lnTo>
                    <a:lnTo>
                      <a:pt x="969" y="968"/>
                    </a:lnTo>
                    <a:lnTo>
                      <a:pt x="977" y="960"/>
                    </a:lnTo>
                    <a:lnTo>
                      <a:pt x="1019" y="928"/>
                    </a:lnTo>
                    <a:lnTo>
                      <a:pt x="1070" y="904"/>
                    </a:lnTo>
                    <a:lnTo>
                      <a:pt x="1087" y="864"/>
                    </a:lnTo>
                    <a:lnTo>
                      <a:pt x="1011" y="832"/>
                    </a:lnTo>
                    <a:lnTo>
                      <a:pt x="1019" y="784"/>
                    </a:lnTo>
                    <a:lnTo>
                      <a:pt x="994" y="744"/>
                    </a:lnTo>
                    <a:lnTo>
                      <a:pt x="1036" y="720"/>
                    </a:lnTo>
                    <a:lnTo>
                      <a:pt x="1019" y="656"/>
                    </a:lnTo>
                    <a:lnTo>
                      <a:pt x="1036" y="656"/>
                    </a:lnTo>
                    <a:lnTo>
                      <a:pt x="1019" y="632"/>
                    </a:lnTo>
                    <a:lnTo>
                      <a:pt x="1011" y="61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6" name="Freeform 55"/>
              <p:cNvSpPr>
                <a:spLocks/>
              </p:cNvSpPr>
              <p:nvPr/>
            </p:nvSpPr>
            <p:spPr bwMode="auto">
              <a:xfrm>
                <a:off x="3129" y="2472"/>
                <a:ext cx="328" cy="232"/>
              </a:xfrm>
              <a:custGeom>
                <a:avLst/>
                <a:gdLst>
                  <a:gd name="T0" fmla="*/ 278 w 328"/>
                  <a:gd name="T1" fmla="*/ 184 h 232"/>
                  <a:gd name="T2" fmla="*/ 286 w 328"/>
                  <a:gd name="T3" fmla="*/ 168 h 232"/>
                  <a:gd name="T4" fmla="*/ 311 w 328"/>
                  <a:gd name="T5" fmla="*/ 160 h 232"/>
                  <a:gd name="T6" fmla="*/ 328 w 328"/>
                  <a:gd name="T7" fmla="*/ 144 h 232"/>
                  <a:gd name="T8" fmla="*/ 328 w 328"/>
                  <a:gd name="T9" fmla="*/ 112 h 232"/>
                  <a:gd name="T10" fmla="*/ 303 w 328"/>
                  <a:gd name="T11" fmla="*/ 88 h 232"/>
                  <a:gd name="T12" fmla="*/ 269 w 328"/>
                  <a:gd name="T13" fmla="*/ 72 h 232"/>
                  <a:gd name="T14" fmla="*/ 278 w 328"/>
                  <a:gd name="T15" fmla="*/ 48 h 232"/>
                  <a:gd name="T16" fmla="*/ 261 w 328"/>
                  <a:gd name="T17" fmla="*/ 24 h 232"/>
                  <a:gd name="T18" fmla="*/ 219 w 328"/>
                  <a:gd name="T19" fmla="*/ 16 h 232"/>
                  <a:gd name="T20" fmla="*/ 168 w 328"/>
                  <a:gd name="T21" fmla="*/ 8 h 232"/>
                  <a:gd name="T22" fmla="*/ 134 w 328"/>
                  <a:gd name="T23" fmla="*/ 24 h 232"/>
                  <a:gd name="T24" fmla="*/ 101 w 328"/>
                  <a:gd name="T25" fmla="*/ 16 h 232"/>
                  <a:gd name="T26" fmla="*/ 75 w 328"/>
                  <a:gd name="T27" fmla="*/ 0 h 232"/>
                  <a:gd name="T28" fmla="*/ 42 w 328"/>
                  <a:gd name="T29" fmla="*/ 16 h 232"/>
                  <a:gd name="T30" fmla="*/ 0 w 328"/>
                  <a:gd name="T31" fmla="*/ 24 h 232"/>
                  <a:gd name="T32" fmla="*/ 16 w 328"/>
                  <a:gd name="T33" fmla="*/ 40 h 232"/>
                  <a:gd name="T34" fmla="*/ 42 w 328"/>
                  <a:gd name="T35" fmla="*/ 72 h 232"/>
                  <a:gd name="T36" fmla="*/ 67 w 328"/>
                  <a:gd name="T37" fmla="*/ 96 h 232"/>
                  <a:gd name="T38" fmla="*/ 101 w 328"/>
                  <a:gd name="T39" fmla="*/ 112 h 232"/>
                  <a:gd name="T40" fmla="*/ 101 w 328"/>
                  <a:gd name="T41" fmla="*/ 120 h 232"/>
                  <a:gd name="T42" fmla="*/ 143 w 328"/>
                  <a:gd name="T43" fmla="*/ 136 h 232"/>
                  <a:gd name="T44" fmla="*/ 143 w 328"/>
                  <a:gd name="T45" fmla="*/ 168 h 232"/>
                  <a:gd name="T46" fmla="*/ 185 w 328"/>
                  <a:gd name="T47" fmla="*/ 160 h 232"/>
                  <a:gd name="T48" fmla="*/ 202 w 328"/>
                  <a:gd name="T49" fmla="*/ 192 h 232"/>
                  <a:gd name="T50" fmla="*/ 261 w 328"/>
                  <a:gd name="T51" fmla="*/ 232 h 232"/>
                  <a:gd name="T52" fmla="*/ 278 w 328"/>
                  <a:gd name="T53" fmla="*/ 232 h 232"/>
                  <a:gd name="T54" fmla="*/ 278 w 328"/>
                  <a:gd name="T55" fmla="*/ 208 h 232"/>
                  <a:gd name="T56" fmla="*/ 278 w 328"/>
                  <a:gd name="T57" fmla="*/ 184 h 23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328" h="232">
                    <a:moveTo>
                      <a:pt x="278" y="184"/>
                    </a:moveTo>
                    <a:lnTo>
                      <a:pt x="286" y="168"/>
                    </a:lnTo>
                    <a:lnTo>
                      <a:pt x="311" y="160"/>
                    </a:lnTo>
                    <a:lnTo>
                      <a:pt x="328" y="144"/>
                    </a:lnTo>
                    <a:lnTo>
                      <a:pt x="328" y="112"/>
                    </a:lnTo>
                    <a:lnTo>
                      <a:pt x="303" y="88"/>
                    </a:lnTo>
                    <a:lnTo>
                      <a:pt x="269" y="72"/>
                    </a:lnTo>
                    <a:lnTo>
                      <a:pt x="278" y="48"/>
                    </a:lnTo>
                    <a:lnTo>
                      <a:pt x="261" y="24"/>
                    </a:lnTo>
                    <a:lnTo>
                      <a:pt x="219" y="16"/>
                    </a:lnTo>
                    <a:lnTo>
                      <a:pt x="168" y="8"/>
                    </a:lnTo>
                    <a:lnTo>
                      <a:pt x="134" y="24"/>
                    </a:lnTo>
                    <a:lnTo>
                      <a:pt x="101" y="16"/>
                    </a:lnTo>
                    <a:lnTo>
                      <a:pt x="75" y="0"/>
                    </a:lnTo>
                    <a:lnTo>
                      <a:pt x="42" y="16"/>
                    </a:lnTo>
                    <a:lnTo>
                      <a:pt x="0" y="24"/>
                    </a:lnTo>
                    <a:lnTo>
                      <a:pt x="16" y="40"/>
                    </a:lnTo>
                    <a:lnTo>
                      <a:pt x="42" y="72"/>
                    </a:lnTo>
                    <a:lnTo>
                      <a:pt x="67" y="96"/>
                    </a:lnTo>
                    <a:lnTo>
                      <a:pt x="101" y="112"/>
                    </a:lnTo>
                    <a:lnTo>
                      <a:pt x="101" y="120"/>
                    </a:lnTo>
                    <a:lnTo>
                      <a:pt x="143" y="136"/>
                    </a:lnTo>
                    <a:lnTo>
                      <a:pt x="143" y="168"/>
                    </a:lnTo>
                    <a:lnTo>
                      <a:pt x="185" y="160"/>
                    </a:lnTo>
                    <a:lnTo>
                      <a:pt x="202" y="192"/>
                    </a:lnTo>
                    <a:lnTo>
                      <a:pt x="261" y="232"/>
                    </a:lnTo>
                    <a:lnTo>
                      <a:pt x="278" y="232"/>
                    </a:lnTo>
                    <a:lnTo>
                      <a:pt x="278" y="208"/>
                    </a:lnTo>
                    <a:lnTo>
                      <a:pt x="278" y="18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7" name="Freeform 56"/>
              <p:cNvSpPr>
                <a:spLocks/>
              </p:cNvSpPr>
              <p:nvPr/>
            </p:nvSpPr>
            <p:spPr bwMode="auto">
              <a:xfrm>
                <a:off x="3407" y="2632"/>
                <a:ext cx="59" cy="80"/>
              </a:xfrm>
              <a:custGeom>
                <a:avLst/>
                <a:gdLst>
                  <a:gd name="T0" fmla="*/ 25 w 59"/>
                  <a:gd name="T1" fmla="*/ 24 h 80"/>
                  <a:gd name="T2" fmla="*/ 25 w 59"/>
                  <a:gd name="T3" fmla="*/ 0 h 80"/>
                  <a:gd name="T4" fmla="*/ 8 w 59"/>
                  <a:gd name="T5" fmla="*/ 8 h 80"/>
                  <a:gd name="T6" fmla="*/ 0 w 59"/>
                  <a:gd name="T7" fmla="*/ 24 h 80"/>
                  <a:gd name="T8" fmla="*/ 0 w 59"/>
                  <a:gd name="T9" fmla="*/ 48 h 80"/>
                  <a:gd name="T10" fmla="*/ 0 w 59"/>
                  <a:gd name="T11" fmla="*/ 72 h 80"/>
                  <a:gd name="T12" fmla="*/ 42 w 59"/>
                  <a:gd name="T13" fmla="*/ 80 h 80"/>
                  <a:gd name="T14" fmla="*/ 59 w 59"/>
                  <a:gd name="T15" fmla="*/ 48 h 80"/>
                  <a:gd name="T16" fmla="*/ 25 w 59"/>
                  <a:gd name="T17" fmla="*/ 24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9" h="80">
                    <a:moveTo>
                      <a:pt x="25" y="24"/>
                    </a:moveTo>
                    <a:lnTo>
                      <a:pt x="25" y="0"/>
                    </a:lnTo>
                    <a:lnTo>
                      <a:pt x="8" y="8"/>
                    </a:lnTo>
                    <a:lnTo>
                      <a:pt x="0" y="24"/>
                    </a:lnTo>
                    <a:lnTo>
                      <a:pt x="0" y="48"/>
                    </a:lnTo>
                    <a:lnTo>
                      <a:pt x="0" y="72"/>
                    </a:lnTo>
                    <a:lnTo>
                      <a:pt x="42" y="80"/>
                    </a:lnTo>
                    <a:lnTo>
                      <a:pt x="59" y="48"/>
                    </a:lnTo>
                    <a:lnTo>
                      <a:pt x="25" y="24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3204" y="2232"/>
                <a:ext cx="337" cy="320"/>
              </a:xfrm>
              <a:custGeom>
                <a:avLst/>
                <a:gdLst>
                  <a:gd name="T0" fmla="*/ 236 w 337"/>
                  <a:gd name="T1" fmla="*/ 280 h 320"/>
                  <a:gd name="T2" fmla="*/ 236 w 337"/>
                  <a:gd name="T3" fmla="*/ 232 h 320"/>
                  <a:gd name="T4" fmla="*/ 236 w 337"/>
                  <a:gd name="T5" fmla="*/ 200 h 320"/>
                  <a:gd name="T6" fmla="*/ 287 w 337"/>
                  <a:gd name="T7" fmla="*/ 192 h 320"/>
                  <a:gd name="T8" fmla="*/ 287 w 337"/>
                  <a:gd name="T9" fmla="*/ 168 h 320"/>
                  <a:gd name="T10" fmla="*/ 312 w 337"/>
                  <a:gd name="T11" fmla="*/ 160 h 320"/>
                  <a:gd name="T12" fmla="*/ 321 w 337"/>
                  <a:gd name="T13" fmla="*/ 128 h 320"/>
                  <a:gd name="T14" fmla="*/ 295 w 337"/>
                  <a:gd name="T15" fmla="*/ 104 h 320"/>
                  <a:gd name="T16" fmla="*/ 321 w 337"/>
                  <a:gd name="T17" fmla="*/ 96 h 320"/>
                  <a:gd name="T18" fmla="*/ 337 w 337"/>
                  <a:gd name="T19" fmla="*/ 56 h 320"/>
                  <a:gd name="T20" fmla="*/ 329 w 337"/>
                  <a:gd name="T21" fmla="*/ 16 h 320"/>
                  <a:gd name="T22" fmla="*/ 321 w 337"/>
                  <a:gd name="T23" fmla="*/ 16 h 320"/>
                  <a:gd name="T24" fmla="*/ 304 w 337"/>
                  <a:gd name="T25" fmla="*/ 0 h 320"/>
                  <a:gd name="T26" fmla="*/ 278 w 337"/>
                  <a:gd name="T27" fmla="*/ 0 h 320"/>
                  <a:gd name="T28" fmla="*/ 219 w 337"/>
                  <a:gd name="T29" fmla="*/ 16 h 320"/>
                  <a:gd name="T30" fmla="*/ 203 w 337"/>
                  <a:gd name="T31" fmla="*/ 24 h 320"/>
                  <a:gd name="T32" fmla="*/ 194 w 337"/>
                  <a:gd name="T33" fmla="*/ 48 h 320"/>
                  <a:gd name="T34" fmla="*/ 203 w 337"/>
                  <a:gd name="T35" fmla="*/ 72 h 320"/>
                  <a:gd name="T36" fmla="*/ 219 w 337"/>
                  <a:gd name="T37" fmla="*/ 96 h 320"/>
                  <a:gd name="T38" fmla="*/ 228 w 337"/>
                  <a:gd name="T39" fmla="*/ 112 h 320"/>
                  <a:gd name="T40" fmla="*/ 211 w 337"/>
                  <a:gd name="T41" fmla="*/ 128 h 320"/>
                  <a:gd name="T42" fmla="*/ 186 w 337"/>
                  <a:gd name="T43" fmla="*/ 136 h 320"/>
                  <a:gd name="T44" fmla="*/ 160 w 337"/>
                  <a:gd name="T45" fmla="*/ 120 h 320"/>
                  <a:gd name="T46" fmla="*/ 169 w 337"/>
                  <a:gd name="T47" fmla="*/ 72 h 320"/>
                  <a:gd name="T48" fmla="*/ 160 w 337"/>
                  <a:gd name="T49" fmla="*/ 56 h 320"/>
                  <a:gd name="T50" fmla="*/ 152 w 337"/>
                  <a:gd name="T51" fmla="*/ 32 h 320"/>
                  <a:gd name="T52" fmla="*/ 110 w 337"/>
                  <a:gd name="T53" fmla="*/ 128 h 320"/>
                  <a:gd name="T54" fmla="*/ 76 w 337"/>
                  <a:gd name="T55" fmla="*/ 168 h 320"/>
                  <a:gd name="T56" fmla="*/ 68 w 337"/>
                  <a:gd name="T57" fmla="*/ 216 h 320"/>
                  <a:gd name="T58" fmla="*/ 42 w 337"/>
                  <a:gd name="T59" fmla="*/ 216 h 320"/>
                  <a:gd name="T60" fmla="*/ 34 w 337"/>
                  <a:gd name="T61" fmla="*/ 216 h 320"/>
                  <a:gd name="T62" fmla="*/ 26 w 337"/>
                  <a:gd name="T63" fmla="*/ 232 h 320"/>
                  <a:gd name="T64" fmla="*/ 0 w 337"/>
                  <a:gd name="T65" fmla="*/ 240 h 320"/>
                  <a:gd name="T66" fmla="*/ 26 w 337"/>
                  <a:gd name="T67" fmla="*/ 256 h 320"/>
                  <a:gd name="T68" fmla="*/ 59 w 337"/>
                  <a:gd name="T69" fmla="*/ 264 h 320"/>
                  <a:gd name="T70" fmla="*/ 93 w 337"/>
                  <a:gd name="T71" fmla="*/ 248 h 320"/>
                  <a:gd name="T72" fmla="*/ 144 w 337"/>
                  <a:gd name="T73" fmla="*/ 256 h 320"/>
                  <a:gd name="T74" fmla="*/ 186 w 337"/>
                  <a:gd name="T75" fmla="*/ 264 h 320"/>
                  <a:gd name="T76" fmla="*/ 203 w 337"/>
                  <a:gd name="T77" fmla="*/ 288 h 320"/>
                  <a:gd name="T78" fmla="*/ 194 w 337"/>
                  <a:gd name="T79" fmla="*/ 312 h 320"/>
                  <a:gd name="T80" fmla="*/ 219 w 337"/>
                  <a:gd name="T81" fmla="*/ 320 h 320"/>
                  <a:gd name="T82" fmla="*/ 219 w 337"/>
                  <a:gd name="T83" fmla="*/ 296 h 320"/>
                  <a:gd name="T84" fmla="*/ 236 w 337"/>
                  <a:gd name="T85" fmla="*/ 280 h 32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337" h="320">
                    <a:moveTo>
                      <a:pt x="236" y="280"/>
                    </a:moveTo>
                    <a:lnTo>
                      <a:pt x="236" y="232"/>
                    </a:lnTo>
                    <a:lnTo>
                      <a:pt x="236" y="200"/>
                    </a:lnTo>
                    <a:lnTo>
                      <a:pt x="287" y="192"/>
                    </a:lnTo>
                    <a:lnTo>
                      <a:pt x="287" y="168"/>
                    </a:lnTo>
                    <a:lnTo>
                      <a:pt x="312" y="160"/>
                    </a:lnTo>
                    <a:lnTo>
                      <a:pt x="321" y="128"/>
                    </a:lnTo>
                    <a:lnTo>
                      <a:pt x="295" y="104"/>
                    </a:lnTo>
                    <a:lnTo>
                      <a:pt x="321" y="96"/>
                    </a:lnTo>
                    <a:lnTo>
                      <a:pt x="337" y="56"/>
                    </a:lnTo>
                    <a:lnTo>
                      <a:pt x="329" y="16"/>
                    </a:lnTo>
                    <a:lnTo>
                      <a:pt x="321" y="16"/>
                    </a:lnTo>
                    <a:lnTo>
                      <a:pt x="304" y="0"/>
                    </a:lnTo>
                    <a:lnTo>
                      <a:pt x="278" y="0"/>
                    </a:lnTo>
                    <a:lnTo>
                      <a:pt x="219" y="16"/>
                    </a:lnTo>
                    <a:lnTo>
                      <a:pt x="203" y="24"/>
                    </a:lnTo>
                    <a:lnTo>
                      <a:pt x="194" y="48"/>
                    </a:lnTo>
                    <a:lnTo>
                      <a:pt x="203" y="72"/>
                    </a:lnTo>
                    <a:lnTo>
                      <a:pt x="219" y="96"/>
                    </a:lnTo>
                    <a:lnTo>
                      <a:pt x="228" y="112"/>
                    </a:lnTo>
                    <a:lnTo>
                      <a:pt x="211" y="128"/>
                    </a:lnTo>
                    <a:lnTo>
                      <a:pt x="186" y="136"/>
                    </a:lnTo>
                    <a:lnTo>
                      <a:pt x="160" y="120"/>
                    </a:lnTo>
                    <a:lnTo>
                      <a:pt x="169" y="72"/>
                    </a:lnTo>
                    <a:lnTo>
                      <a:pt x="160" y="56"/>
                    </a:lnTo>
                    <a:lnTo>
                      <a:pt x="152" y="32"/>
                    </a:lnTo>
                    <a:lnTo>
                      <a:pt x="110" y="128"/>
                    </a:lnTo>
                    <a:lnTo>
                      <a:pt x="76" y="168"/>
                    </a:lnTo>
                    <a:lnTo>
                      <a:pt x="68" y="216"/>
                    </a:lnTo>
                    <a:lnTo>
                      <a:pt x="42" y="216"/>
                    </a:lnTo>
                    <a:lnTo>
                      <a:pt x="34" y="216"/>
                    </a:lnTo>
                    <a:lnTo>
                      <a:pt x="26" y="232"/>
                    </a:lnTo>
                    <a:lnTo>
                      <a:pt x="0" y="240"/>
                    </a:lnTo>
                    <a:lnTo>
                      <a:pt x="26" y="256"/>
                    </a:lnTo>
                    <a:lnTo>
                      <a:pt x="59" y="264"/>
                    </a:lnTo>
                    <a:lnTo>
                      <a:pt x="93" y="248"/>
                    </a:lnTo>
                    <a:lnTo>
                      <a:pt x="144" y="256"/>
                    </a:lnTo>
                    <a:lnTo>
                      <a:pt x="186" y="264"/>
                    </a:lnTo>
                    <a:lnTo>
                      <a:pt x="203" y="288"/>
                    </a:lnTo>
                    <a:lnTo>
                      <a:pt x="194" y="312"/>
                    </a:lnTo>
                    <a:lnTo>
                      <a:pt x="219" y="320"/>
                    </a:lnTo>
                    <a:lnTo>
                      <a:pt x="219" y="296"/>
                    </a:lnTo>
                    <a:lnTo>
                      <a:pt x="236" y="280"/>
                    </a:lnTo>
                    <a:close/>
                  </a:path>
                </a:pathLst>
              </a:custGeom>
              <a:solidFill>
                <a:srgbClr val="7D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3407" y="2632"/>
                <a:ext cx="59" cy="80"/>
              </a:xfrm>
              <a:custGeom>
                <a:avLst/>
                <a:gdLst>
                  <a:gd name="T0" fmla="*/ 25 w 59"/>
                  <a:gd name="T1" fmla="*/ 24 h 80"/>
                  <a:gd name="T2" fmla="*/ 25 w 59"/>
                  <a:gd name="T3" fmla="*/ 0 h 80"/>
                  <a:gd name="T4" fmla="*/ 8 w 59"/>
                  <a:gd name="T5" fmla="*/ 8 h 80"/>
                  <a:gd name="T6" fmla="*/ 0 w 59"/>
                  <a:gd name="T7" fmla="*/ 24 h 80"/>
                  <a:gd name="T8" fmla="*/ 0 w 59"/>
                  <a:gd name="T9" fmla="*/ 48 h 80"/>
                  <a:gd name="T10" fmla="*/ 0 w 59"/>
                  <a:gd name="T11" fmla="*/ 72 h 80"/>
                  <a:gd name="T12" fmla="*/ 42 w 59"/>
                  <a:gd name="T13" fmla="*/ 80 h 80"/>
                  <a:gd name="T14" fmla="*/ 59 w 59"/>
                  <a:gd name="T15" fmla="*/ 48 h 80"/>
                  <a:gd name="T16" fmla="*/ 25 w 59"/>
                  <a:gd name="T17" fmla="*/ 24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9" h="80">
                    <a:moveTo>
                      <a:pt x="25" y="24"/>
                    </a:moveTo>
                    <a:lnTo>
                      <a:pt x="25" y="0"/>
                    </a:lnTo>
                    <a:lnTo>
                      <a:pt x="8" y="8"/>
                    </a:lnTo>
                    <a:lnTo>
                      <a:pt x="0" y="24"/>
                    </a:lnTo>
                    <a:lnTo>
                      <a:pt x="0" y="48"/>
                    </a:lnTo>
                    <a:lnTo>
                      <a:pt x="0" y="72"/>
                    </a:lnTo>
                    <a:lnTo>
                      <a:pt x="42" y="80"/>
                    </a:lnTo>
                    <a:lnTo>
                      <a:pt x="59" y="48"/>
                    </a:lnTo>
                    <a:lnTo>
                      <a:pt x="25" y="2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3204" y="2232"/>
                <a:ext cx="337" cy="320"/>
              </a:xfrm>
              <a:custGeom>
                <a:avLst/>
                <a:gdLst>
                  <a:gd name="T0" fmla="*/ 236 w 337"/>
                  <a:gd name="T1" fmla="*/ 280 h 320"/>
                  <a:gd name="T2" fmla="*/ 236 w 337"/>
                  <a:gd name="T3" fmla="*/ 232 h 320"/>
                  <a:gd name="T4" fmla="*/ 236 w 337"/>
                  <a:gd name="T5" fmla="*/ 200 h 320"/>
                  <a:gd name="T6" fmla="*/ 287 w 337"/>
                  <a:gd name="T7" fmla="*/ 192 h 320"/>
                  <a:gd name="T8" fmla="*/ 287 w 337"/>
                  <a:gd name="T9" fmla="*/ 168 h 320"/>
                  <a:gd name="T10" fmla="*/ 312 w 337"/>
                  <a:gd name="T11" fmla="*/ 160 h 320"/>
                  <a:gd name="T12" fmla="*/ 321 w 337"/>
                  <a:gd name="T13" fmla="*/ 128 h 320"/>
                  <a:gd name="T14" fmla="*/ 295 w 337"/>
                  <a:gd name="T15" fmla="*/ 104 h 320"/>
                  <a:gd name="T16" fmla="*/ 321 w 337"/>
                  <a:gd name="T17" fmla="*/ 96 h 320"/>
                  <a:gd name="T18" fmla="*/ 337 w 337"/>
                  <a:gd name="T19" fmla="*/ 56 h 320"/>
                  <a:gd name="T20" fmla="*/ 329 w 337"/>
                  <a:gd name="T21" fmla="*/ 16 h 320"/>
                  <a:gd name="T22" fmla="*/ 321 w 337"/>
                  <a:gd name="T23" fmla="*/ 16 h 320"/>
                  <a:gd name="T24" fmla="*/ 304 w 337"/>
                  <a:gd name="T25" fmla="*/ 0 h 320"/>
                  <a:gd name="T26" fmla="*/ 278 w 337"/>
                  <a:gd name="T27" fmla="*/ 0 h 320"/>
                  <a:gd name="T28" fmla="*/ 219 w 337"/>
                  <a:gd name="T29" fmla="*/ 16 h 320"/>
                  <a:gd name="T30" fmla="*/ 203 w 337"/>
                  <a:gd name="T31" fmla="*/ 24 h 320"/>
                  <a:gd name="T32" fmla="*/ 194 w 337"/>
                  <a:gd name="T33" fmla="*/ 48 h 320"/>
                  <a:gd name="T34" fmla="*/ 203 w 337"/>
                  <a:gd name="T35" fmla="*/ 72 h 320"/>
                  <a:gd name="T36" fmla="*/ 219 w 337"/>
                  <a:gd name="T37" fmla="*/ 96 h 320"/>
                  <a:gd name="T38" fmla="*/ 228 w 337"/>
                  <a:gd name="T39" fmla="*/ 112 h 320"/>
                  <a:gd name="T40" fmla="*/ 211 w 337"/>
                  <a:gd name="T41" fmla="*/ 128 h 320"/>
                  <a:gd name="T42" fmla="*/ 186 w 337"/>
                  <a:gd name="T43" fmla="*/ 136 h 320"/>
                  <a:gd name="T44" fmla="*/ 160 w 337"/>
                  <a:gd name="T45" fmla="*/ 120 h 320"/>
                  <a:gd name="T46" fmla="*/ 169 w 337"/>
                  <a:gd name="T47" fmla="*/ 72 h 320"/>
                  <a:gd name="T48" fmla="*/ 160 w 337"/>
                  <a:gd name="T49" fmla="*/ 56 h 320"/>
                  <a:gd name="T50" fmla="*/ 152 w 337"/>
                  <a:gd name="T51" fmla="*/ 32 h 320"/>
                  <a:gd name="T52" fmla="*/ 110 w 337"/>
                  <a:gd name="T53" fmla="*/ 128 h 320"/>
                  <a:gd name="T54" fmla="*/ 76 w 337"/>
                  <a:gd name="T55" fmla="*/ 168 h 320"/>
                  <a:gd name="T56" fmla="*/ 68 w 337"/>
                  <a:gd name="T57" fmla="*/ 216 h 320"/>
                  <a:gd name="T58" fmla="*/ 42 w 337"/>
                  <a:gd name="T59" fmla="*/ 216 h 320"/>
                  <a:gd name="T60" fmla="*/ 34 w 337"/>
                  <a:gd name="T61" fmla="*/ 216 h 320"/>
                  <a:gd name="T62" fmla="*/ 26 w 337"/>
                  <a:gd name="T63" fmla="*/ 232 h 320"/>
                  <a:gd name="T64" fmla="*/ 0 w 337"/>
                  <a:gd name="T65" fmla="*/ 240 h 320"/>
                  <a:gd name="T66" fmla="*/ 26 w 337"/>
                  <a:gd name="T67" fmla="*/ 256 h 320"/>
                  <a:gd name="T68" fmla="*/ 59 w 337"/>
                  <a:gd name="T69" fmla="*/ 264 h 320"/>
                  <a:gd name="T70" fmla="*/ 93 w 337"/>
                  <a:gd name="T71" fmla="*/ 248 h 320"/>
                  <a:gd name="T72" fmla="*/ 144 w 337"/>
                  <a:gd name="T73" fmla="*/ 256 h 320"/>
                  <a:gd name="T74" fmla="*/ 186 w 337"/>
                  <a:gd name="T75" fmla="*/ 264 h 320"/>
                  <a:gd name="T76" fmla="*/ 203 w 337"/>
                  <a:gd name="T77" fmla="*/ 288 h 320"/>
                  <a:gd name="T78" fmla="*/ 194 w 337"/>
                  <a:gd name="T79" fmla="*/ 312 h 320"/>
                  <a:gd name="T80" fmla="*/ 219 w 337"/>
                  <a:gd name="T81" fmla="*/ 320 h 320"/>
                  <a:gd name="T82" fmla="*/ 219 w 337"/>
                  <a:gd name="T83" fmla="*/ 296 h 320"/>
                  <a:gd name="T84" fmla="*/ 236 w 337"/>
                  <a:gd name="T85" fmla="*/ 280 h 32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337" h="320">
                    <a:moveTo>
                      <a:pt x="236" y="280"/>
                    </a:moveTo>
                    <a:lnTo>
                      <a:pt x="236" y="232"/>
                    </a:lnTo>
                    <a:lnTo>
                      <a:pt x="236" y="200"/>
                    </a:lnTo>
                    <a:lnTo>
                      <a:pt x="287" y="192"/>
                    </a:lnTo>
                    <a:lnTo>
                      <a:pt x="287" y="168"/>
                    </a:lnTo>
                    <a:lnTo>
                      <a:pt x="312" y="160"/>
                    </a:lnTo>
                    <a:lnTo>
                      <a:pt x="321" y="128"/>
                    </a:lnTo>
                    <a:lnTo>
                      <a:pt x="295" y="104"/>
                    </a:lnTo>
                    <a:lnTo>
                      <a:pt x="321" y="96"/>
                    </a:lnTo>
                    <a:lnTo>
                      <a:pt x="337" y="56"/>
                    </a:lnTo>
                    <a:lnTo>
                      <a:pt x="329" y="16"/>
                    </a:lnTo>
                    <a:lnTo>
                      <a:pt x="321" y="16"/>
                    </a:lnTo>
                    <a:lnTo>
                      <a:pt x="304" y="0"/>
                    </a:lnTo>
                    <a:lnTo>
                      <a:pt x="278" y="0"/>
                    </a:lnTo>
                    <a:lnTo>
                      <a:pt x="219" y="16"/>
                    </a:lnTo>
                    <a:lnTo>
                      <a:pt x="203" y="24"/>
                    </a:lnTo>
                    <a:lnTo>
                      <a:pt x="194" y="48"/>
                    </a:lnTo>
                    <a:lnTo>
                      <a:pt x="203" y="72"/>
                    </a:lnTo>
                    <a:lnTo>
                      <a:pt x="219" y="96"/>
                    </a:lnTo>
                    <a:lnTo>
                      <a:pt x="228" y="112"/>
                    </a:lnTo>
                    <a:lnTo>
                      <a:pt x="211" y="128"/>
                    </a:lnTo>
                    <a:lnTo>
                      <a:pt x="186" y="136"/>
                    </a:lnTo>
                    <a:lnTo>
                      <a:pt x="160" y="120"/>
                    </a:lnTo>
                    <a:lnTo>
                      <a:pt x="169" y="72"/>
                    </a:lnTo>
                    <a:lnTo>
                      <a:pt x="160" y="56"/>
                    </a:lnTo>
                    <a:lnTo>
                      <a:pt x="152" y="32"/>
                    </a:lnTo>
                    <a:lnTo>
                      <a:pt x="110" y="128"/>
                    </a:lnTo>
                    <a:lnTo>
                      <a:pt x="76" y="168"/>
                    </a:lnTo>
                    <a:lnTo>
                      <a:pt x="68" y="216"/>
                    </a:lnTo>
                    <a:lnTo>
                      <a:pt x="42" y="216"/>
                    </a:lnTo>
                    <a:lnTo>
                      <a:pt x="34" y="216"/>
                    </a:lnTo>
                    <a:lnTo>
                      <a:pt x="26" y="232"/>
                    </a:lnTo>
                    <a:lnTo>
                      <a:pt x="0" y="240"/>
                    </a:lnTo>
                    <a:lnTo>
                      <a:pt x="26" y="256"/>
                    </a:lnTo>
                    <a:lnTo>
                      <a:pt x="59" y="264"/>
                    </a:lnTo>
                    <a:lnTo>
                      <a:pt x="93" y="248"/>
                    </a:lnTo>
                    <a:lnTo>
                      <a:pt x="144" y="256"/>
                    </a:lnTo>
                    <a:lnTo>
                      <a:pt x="186" y="264"/>
                    </a:lnTo>
                    <a:lnTo>
                      <a:pt x="203" y="288"/>
                    </a:lnTo>
                    <a:lnTo>
                      <a:pt x="194" y="312"/>
                    </a:lnTo>
                    <a:lnTo>
                      <a:pt x="219" y="320"/>
                    </a:lnTo>
                    <a:lnTo>
                      <a:pt x="219" y="296"/>
                    </a:lnTo>
                    <a:lnTo>
                      <a:pt x="236" y="28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3617" y="1744"/>
                <a:ext cx="211" cy="344"/>
              </a:xfrm>
              <a:custGeom>
                <a:avLst/>
                <a:gdLst>
                  <a:gd name="T0" fmla="*/ 143 w 211"/>
                  <a:gd name="T1" fmla="*/ 344 h 344"/>
                  <a:gd name="T2" fmla="*/ 118 w 211"/>
                  <a:gd name="T3" fmla="*/ 312 h 344"/>
                  <a:gd name="T4" fmla="*/ 143 w 211"/>
                  <a:gd name="T5" fmla="*/ 312 h 344"/>
                  <a:gd name="T6" fmla="*/ 127 w 211"/>
                  <a:gd name="T7" fmla="*/ 280 h 344"/>
                  <a:gd name="T8" fmla="*/ 127 w 211"/>
                  <a:gd name="T9" fmla="*/ 248 h 344"/>
                  <a:gd name="T10" fmla="*/ 169 w 211"/>
                  <a:gd name="T11" fmla="*/ 184 h 344"/>
                  <a:gd name="T12" fmla="*/ 186 w 211"/>
                  <a:gd name="T13" fmla="*/ 192 h 344"/>
                  <a:gd name="T14" fmla="*/ 211 w 211"/>
                  <a:gd name="T15" fmla="*/ 136 h 344"/>
                  <a:gd name="T16" fmla="*/ 177 w 211"/>
                  <a:gd name="T17" fmla="*/ 112 h 344"/>
                  <a:gd name="T18" fmla="*/ 169 w 211"/>
                  <a:gd name="T19" fmla="*/ 72 h 344"/>
                  <a:gd name="T20" fmla="*/ 177 w 211"/>
                  <a:gd name="T21" fmla="*/ 24 h 344"/>
                  <a:gd name="T22" fmla="*/ 177 w 211"/>
                  <a:gd name="T23" fmla="*/ 8 h 344"/>
                  <a:gd name="T24" fmla="*/ 160 w 211"/>
                  <a:gd name="T25" fmla="*/ 0 h 344"/>
                  <a:gd name="T26" fmla="*/ 135 w 211"/>
                  <a:gd name="T27" fmla="*/ 8 h 344"/>
                  <a:gd name="T28" fmla="*/ 127 w 211"/>
                  <a:gd name="T29" fmla="*/ 24 h 344"/>
                  <a:gd name="T30" fmla="*/ 101 w 211"/>
                  <a:gd name="T31" fmla="*/ 40 h 344"/>
                  <a:gd name="T32" fmla="*/ 76 w 211"/>
                  <a:gd name="T33" fmla="*/ 48 h 344"/>
                  <a:gd name="T34" fmla="*/ 51 w 211"/>
                  <a:gd name="T35" fmla="*/ 56 h 344"/>
                  <a:gd name="T36" fmla="*/ 34 w 211"/>
                  <a:gd name="T37" fmla="*/ 72 h 344"/>
                  <a:gd name="T38" fmla="*/ 26 w 211"/>
                  <a:gd name="T39" fmla="*/ 96 h 344"/>
                  <a:gd name="T40" fmla="*/ 42 w 211"/>
                  <a:gd name="T41" fmla="*/ 112 h 344"/>
                  <a:gd name="T42" fmla="*/ 17 w 211"/>
                  <a:gd name="T43" fmla="*/ 120 h 344"/>
                  <a:gd name="T44" fmla="*/ 9 w 211"/>
                  <a:gd name="T45" fmla="*/ 144 h 344"/>
                  <a:gd name="T46" fmla="*/ 9 w 211"/>
                  <a:gd name="T47" fmla="*/ 168 h 344"/>
                  <a:gd name="T48" fmla="*/ 26 w 211"/>
                  <a:gd name="T49" fmla="*/ 192 h 344"/>
                  <a:gd name="T50" fmla="*/ 0 w 211"/>
                  <a:gd name="T51" fmla="*/ 208 h 344"/>
                  <a:gd name="T52" fmla="*/ 0 w 211"/>
                  <a:gd name="T53" fmla="*/ 224 h 344"/>
                  <a:gd name="T54" fmla="*/ 26 w 211"/>
                  <a:gd name="T55" fmla="*/ 272 h 344"/>
                  <a:gd name="T56" fmla="*/ 42 w 211"/>
                  <a:gd name="T57" fmla="*/ 256 h 344"/>
                  <a:gd name="T58" fmla="*/ 51 w 211"/>
                  <a:gd name="T59" fmla="*/ 304 h 344"/>
                  <a:gd name="T60" fmla="*/ 59 w 211"/>
                  <a:gd name="T61" fmla="*/ 328 h 344"/>
                  <a:gd name="T62" fmla="*/ 84 w 211"/>
                  <a:gd name="T63" fmla="*/ 336 h 344"/>
                  <a:gd name="T64" fmla="*/ 143 w 211"/>
                  <a:gd name="T65" fmla="*/ 344 h 34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1" h="344">
                    <a:moveTo>
                      <a:pt x="143" y="344"/>
                    </a:moveTo>
                    <a:lnTo>
                      <a:pt x="118" y="312"/>
                    </a:lnTo>
                    <a:lnTo>
                      <a:pt x="143" y="312"/>
                    </a:lnTo>
                    <a:lnTo>
                      <a:pt x="127" y="280"/>
                    </a:lnTo>
                    <a:lnTo>
                      <a:pt x="127" y="248"/>
                    </a:lnTo>
                    <a:lnTo>
                      <a:pt x="169" y="184"/>
                    </a:lnTo>
                    <a:lnTo>
                      <a:pt x="186" y="192"/>
                    </a:lnTo>
                    <a:lnTo>
                      <a:pt x="211" y="136"/>
                    </a:lnTo>
                    <a:lnTo>
                      <a:pt x="177" y="112"/>
                    </a:lnTo>
                    <a:lnTo>
                      <a:pt x="169" y="72"/>
                    </a:lnTo>
                    <a:lnTo>
                      <a:pt x="177" y="24"/>
                    </a:lnTo>
                    <a:lnTo>
                      <a:pt x="177" y="8"/>
                    </a:lnTo>
                    <a:lnTo>
                      <a:pt x="160" y="0"/>
                    </a:lnTo>
                    <a:lnTo>
                      <a:pt x="135" y="8"/>
                    </a:lnTo>
                    <a:lnTo>
                      <a:pt x="127" y="24"/>
                    </a:lnTo>
                    <a:lnTo>
                      <a:pt x="101" y="40"/>
                    </a:lnTo>
                    <a:lnTo>
                      <a:pt x="76" y="48"/>
                    </a:lnTo>
                    <a:lnTo>
                      <a:pt x="51" y="56"/>
                    </a:lnTo>
                    <a:lnTo>
                      <a:pt x="34" y="72"/>
                    </a:lnTo>
                    <a:lnTo>
                      <a:pt x="26" y="96"/>
                    </a:lnTo>
                    <a:lnTo>
                      <a:pt x="42" y="112"/>
                    </a:lnTo>
                    <a:lnTo>
                      <a:pt x="17" y="120"/>
                    </a:lnTo>
                    <a:lnTo>
                      <a:pt x="9" y="144"/>
                    </a:lnTo>
                    <a:lnTo>
                      <a:pt x="9" y="168"/>
                    </a:lnTo>
                    <a:lnTo>
                      <a:pt x="26" y="192"/>
                    </a:lnTo>
                    <a:lnTo>
                      <a:pt x="0" y="208"/>
                    </a:lnTo>
                    <a:lnTo>
                      <a:pt x="0" y="224"/>
                    </a:lnTo>
                    <a:lnTo>
                      <a:pt x="26" y="272"/>
                    </a:lnTo>
                    <a:lnTo>
                      <a:pt x="42" y="256"/>
                    </a:lnTo>
                    <a:lnTo>
                      <a:pt x="51" y="304"/>
                    </a:lnTo>
                    <a:lnTo>
                      <a:pt x="59" y="328"/>
                    </a:lnTo>
                    <a:lnTo>
                      <a:pt x="84" y="336"/>
                    </a:lnTo>
                    <a:lnTo>
                      <a:pt x="143" y="34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2" name="Freeform 61"/>
              <p:cNvSpPr>
                <a:spLocks/>
              </p:cNvSpPr>
              <p:nvPr/>
            </p:nvSpPr>
            <p:spPr bwMode="auto">
              <a:xfrm>
                <a:off x="3424" y="2084"/>
                <a:ext cx="750" cy="888"/>
              </a:xfrm>
              <a:custGeom>
                <a:avLst/>
                <a:gdLst>
                  <a:gd name="T0" fmla="*/ 228 w 750"/>
                  <a:gd name="T1" fmla="*/ 848 h 888"/>
                  <a:gd name="T2" fmla="*/ 354 w 750"/>
                  <a:gd name="T3" fmla="*/ 888 h 888"/>
                  <a:gd name="T4" fmla="*/ 447 w 750"/>
                  <a:gd name="T5" fmla="*/ 880 h 888"/>
                  <a:gd name="T6" fmla="*/ 557 w 750"/>
                  <a:gd name="T7" fmla="*/ 848 h 888"/>
                  <a:gd name="T8" fmla="*/ 616 w 750"/>
                  <a:gd name="T9" fmla="*/ 832 h 888"/>
                  <a:gd name="T10" fmla="*/ 632 w 750"/>
                  <a:gd name="T11" fmla="*/ 776 h 888"/>
                  <a:gd name="T12" fmla="*/ 675 w 750"/>
                  <a:gd name="T13" fmla="*/ 744 h 888"/>
                  <a:gd name="T14" fmla="*/ 607 w 750"/>
                  <a:gd name="T15" fmla="*/ 656 h 888"/>
                  <a:gd name="T16" fmla="*/ 557 w 750"/>
                  <a:gd name="T17" fmla="*/ 584 h 888"/>
                  <a:gd name="T18" fmla="*/ 557 w 750"/>
                  <a:gd name="T19" fmla="*/ 520 h 888"/>
                  <a:gd name="T20" fmla="*/ 641 w 750"/>
                  <a:gd name="T21" fmla="*/ 488 h 888"/>
                  <a:gd name="T22" fmla="*/ 691 w 750"/>
                  <a:gd name="T23" fmla="*/ 440 h 888"/>
                  <a:gd name="T24" fmla="*/ 750 w 750"/>
                  <a:gd name="T25" fmla="*/ 456 h 888"/>
                  <a:gd name="T26" fmla="*/ 725 w 750"/>
                  <a:gd name="T27" fmla="*/ 360 h 888"/>
                  <a:gd name="T28" fmla="*/ 717 w 750"/>
                  <a:gd name="T29" fmla="*/ 280 h 888"/>
                  <a:gd name="T30" fmla="*/ 666 w 750"/>
                  <a:gd name="T31" fmla="*/ 216 h 888"/>
                  <a:gd name="T32" fmla="*/ 683 w 750"/>
                  <a:gd name="T33" fmla="*/ 136 h 888"/>
                  <a:gd name="T34" fmla="*/ 641 w 750"/>
                  <a:gd name="T35" fmla="*/ 80 h 888"/>
                  <a:gd name="T36" fmla="*/ 616 w 750"/>
                  <a:gd name="T37" fmla="*/ 32 h 888"/>
                  <a:gd name="T38" fmla="*/ 582 w 750"/>
                  <a:gd name="T39" fmla="*/ 32 h 888"/>
                  <a:gd name="T40" fmla="*/ 557 w 750"/>
                  <a:gd name="T41" fmla="*/ 40 h 888"/>
                  <a:gd name="T42" fmla="*/ 540 w 750"/>
                  <a:gd name="T43" fmla="*/ 40 h 888"/>
                  <a:gd name="T44" fmla="*/ 481 w 750"/>
                  <a:gd name="T45" fmla="*/ 72 h 888"/>
                  <a:gd name="T46" fmla="*/ 439 w 750"/>
                  <a:gd name="T47" fmla="*/ 96 h 888"/>
                  <a:gd name="T48" fmla="*/ 430 w 750"/>
                  <a:gd name="T49" fmla="*/ 64 h 888"/>
                  <a:gd name="T50" fmla="*/ 396 w 750"/>
                  <a:gd name="T51" fmla="*/ 56 h 888"/>
                  <a:gd name="T52" fmla="*/ 346 w 750"/>
                  <a:gd name="T53" fmla="*/ 16 h 888"/>
                  <a:gd name="T54" fmla="*/ 253 w 750"/>
                  <a:gd name="T55" fmla="*/ 0 h 888"/>
                  <a:gd name="T56" fmla="*/ 245 w 750"/>
                  <a:gd name="T57" fmla="*/ 40 h 888"/>
                  <a:gd name="T58" fmla="*/ 278 w 750"/>
                  <a:gd name="T59" fmla="*/ 112 h 888"/>
                  <a:gd name="T60" fmla="*/ 236 w 750"/>
                  <a:gd name="T61" fmla="*/ 112 h 888"/>
                  <a:gd name="T62" fmla="*/ 220 w 750"/>
                  <a:gd name="T63" fmla="*/ 136 h 888"/>
                  <a:gd name="T64" fmla="*/ 186 w 750"/>
                  <a:gd name="T65" fmla="*/ 128 h 888"/>
                  <a:gd name="T66" fmla="*/ 110 w 750"/>
                  <a:gd name="T67" fmla="*/ 144 h 888"/>
                  <a:gd name="T68" fmla="*/ 118 w 750"/>
                  <a:gd name="T69" fmla="*/ 208 h 888"/>
                  <a:gd name="T70" fmla="*/ 76 w 750"/>
                  <a:gd name="T71" fmla="*/ 256 h 888"/>
                  <a:gd name="T72" fmla="*/ 93 w 750"/>
                  <a:gd name="T73" fmla="*/ 312 h 888"/>
                  <a:gd name="T74" fmla="*/ 68 w 750"/>
                  <a:gd name="T75" fmla="*/ 344 h 888"/>
                  <a:gd name="T76" fmla="*/ 17 w 750"/>
                  <a:gd name="T77" fmla="*/ 384 h 888"/>
                  <a:gd name="T78" fmla="*/ 0 w 750"/>
                  <a:gd name="T79" fmla="*/ 448 h 888"/>
                  <a:gd name="T80" fmla="*/ 9 w 750"/>
                  <a:gd name="T81" fmla="*/ 480 h 888"/>
                  <a:gd name="T82" fmla="*/ 34 w 750"/>
                  <a:gd name="T83" fmla="*/ 536 h 888"/>
                  <a:gd name="T84" fmla="*/ 9 w 750"/>
                  <a:gd name="T85" fmla="*/ 552 h 888"/>
                  <a:gd name="T86" fmla="*/ 43 w 750"/>
                  <a:gd name="T87" fmla="*/ 600 h 888"/>
                  <a:gd name="T88" fmla="*/ 51 w 750"/>
                  <a:gd name="T89" fmla="*/ 664 h 888"/>
                  <a:gd name="T90" fmla="*/ 135 w 750"/>
                  <a:gd name="T91" fmla="*/ 688 h 888"/>
                  <a:gd name="T92" fmla="*/ 152 w 750"/>
                  <a:gd name="T93" fmla="*/ 736 h 888"/>
                  <a:gd name="T94" fmla="*/ 127 w 750"/>
                  <a:gd name="T95" fmla="*/ 864 h 888"/>
                  <a:gd name="T96" fmla="*/ 144 w 750"/>
                  <a:gd name="T97" fmla="*/ 872 h 88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750" h="888">
                    <a:moveTo>
                      <a:pt x="194" y="864"/>
                    </a:moveTo>
                    <a:lnTo>
                      <a:pt x="228" y="848"/>
                    </a:lnTo>
                    <a:lnTo>
                      <a:pt x="312" y="872"/>
                    </a:lnTo>
                    <a:lnTo>
                      <a:pt x="354" y="888"/>
                    </a:lnTo>
                    <a:lnTo>
                      <a:pt x="388" y="872"/>
                    </a:lnTo>
                    <a:lnTo>
                      <a:pt x="447" y="880"/>
                    </a:lnTo>
                    <a:lnTo>
                      <a:pt x="489" y="872"/>
                    </a:lnTo>
                    <a:lnTo>
                      <a:pt x="557" y="848"/>
                    </a:lnTo>
                    <a:lnTo>
                      <a:pt x="616" y="864"/>
                    </a:lnTo>
                    <a:lnTo>
                      <a:pt x="616" y="832"/>
                    </a:lnTo>
                    <a:lnTo>
                      <a:pt x="599" y="800"/>
                    </a:lnTo>
                    <a:lnTo>
                      <a:pt x="632" y="776"/>
                    </a:lnTo>
                    <a:lnTo>
                      <a:pt x="641" y="744"/>
                    </a:lnTo>
                    <a:lnTo>
                      <a:pt x="675" y="744"/>
                    </a:lnTo>
                    <a:lnTo>
                      <a:pt x="683" y="712"/>
                    </a:lnTo>
                    <a:lnTo>
                      <a:pt x="607" y="656"/>
                    </a:lnTo>
                    <a:lnTo>
                      <a:pt x="548" y="608"/>
                    </a:lnTo>
                    <a:lnTo>
                      <a:pt x="557" y="584"/>
                    </a:lnTo>
                    <a:lnTo>
                      <a:pt x="523" y="544"/>
                    </a:lnTo>
                    <a:lnTo>
                      <a:pt x="557" y="520"/>
                    </a:lnTo>
                    <a:lnTo>
                      <a:pt x="599" y="512"/>
                    </a:lnTo>
                    <a:lnTo>
                      <a:pt x="641" y="488"/>
                    </a:lnTo>
                    <a:lnTo>
                      <a:pt x="683" y="472"/>
                    </a:lnTo>
                    <a:lnTo>
                      <a:pt x="691" y="440"/>
                    </a:lnTo>
                    <a:lnTo>
                      <a:pt x="725" y="440"/>
                    </a:lnTo>
                    <a:lnTo>
                      <a:pt x="750" y="456"/>
                    </a:lnTo>
                    <a:lnTo>
                      <a:pt x="750" y="392"/>
                    </a:lnTo>
                    <a:lnTo>
                      <a:pt x="725" y="360"/>
                    </a:lnTo>
                    <a:lnTo>
                      <a:pt x="742" y="320"/>
                    </a:lnTo>
                    <a:lnTo>
                      <a:pt x="717" y="280"/>
                    </a:lnTo>
                    <a:lnTo>
                      <a:pt x="717" y="248"/>
                    </a:lnTo>
                    <a:lnTo>
                      <a:pt x="666" y="216"/>
                    </a:lnTo>
                    <a:lnTo>
                      <a:pt x="691" y="168"/>
                    </a:lnTo>
                    <a:lnTo>
                      <a:pt x="683" y="136"/>
                    </a:lnTo>
                    <a:lnTo>
                      <a:pt x="675" y="88"/>
                    </a:lnTo>
                    <a:lnTo>
                      <a:pt x="641" y="80"/>
                    </a:lnTo>
                    <a:lnTo>
                      <a:pt x="607" y="64"/>
                    </a:lnTo>
                    <a:lnTo>
                      <a:pt x="616" y="32"/>
                    </a:lnTo>
                    <a:lnTo>
                      <a:pt x="590" y="16"/>
                    </a:lnTo>
                    <a:lnTo>
                      <a:pt x="582" y="32"/>
                    </a:lnTo>
                    <a:lnTo>
                      <a:pt x="573" y="48"/>
                    </a:lnTo>
                    <a:lnTo>
                      <a:pt x="557" y="40"/>
                    </a:lnTo>
                    <a:lnTo>
                      <a:pt x="548" y="40"/>
                    </a:lnTo>
                    <a:lnTo>
                      <a:pt x="540" y="40"/>
                    </a:lnTo>
                    <a:lnTo>
                      <a:pt x="514" y="64"/>
                    </a:lnTo>
                    <a:lnTo>
                      <a:pt x="481" y="72"/>
                    </a:lnTo>
                    <a:lnTo>
                      <a:pt x="464" y="96"/>
                    </a:lnTo>
                    <a:lnTo>
                      <a:pt x="439" y="96"/>
                    </a:lnTo>
                    <a:lnTo>
                      <a:pt x="413" y="88"/>
                    </a:lnTo>
                    <a:lnTo>
                      <a:pt x="430" y="64"/>
                    </a:lnTo>
                    <a:lnTo>
                      <a:pt x="422" y="32"/>
                    </a:lnTo>
                    <a:lnTo>
                      <a:pt x="396" y="56"/>
                    </a:lnTo>
                    <a:lnTo>
                      <a:pt x="346" y="40"/>
                    </a:lnTo>
                    <a:lnTo>
                      <a:pt x="346" y="16"/>
                    </a:lnTo>
                    <a:lnTo>
                      <a:pt x="337" y="8"/>
                    </a:lnTo>
                    <a:lnTo>
                      <a:pt x="253" y="0"/>
                    </a:lnTo>
                    <a:lnTo>
                      <a:pt x="270" y="24"/>
                    </a:lnTo>
                    <a:lnTo>
                      <a:pt x="245" y="40"/>
                    </a:lnTo>
                    <a:lnTo>
                      <a:pt x="245" y="64"/>
                    </a:lnTo>
                    <a:lnTo>
                      <a:pt x="278" y="112"/>
                    </a:lnTo>
                    <a:lnTo>
                      <a:pt x="253" y="112"/>
                    </a:lnTo>
                    <a:lnTo>
                      <a:pt x="236" y="112"/>
                    </a:lnTo>
                    <a:lnTo>
                      <a:pt x="228" y="128"/>
                    </a:lnTo>
                    <a:lnTo>
                      <a:pt x="220" y="136"/>
                    </a:lnTo>
                    <a:lnTo>
                      <a:pt x="211" y="136"/>
                    </a:lnTo>
                    <a:lnTo>
                      <a:pt x="186" y="128"/>
                    </a:lnTo>
                    <a:lnTo>
                      <a:pt x="135" y="128"/>
                    </a:lnTo>
                    <a:lnTo>
                      <a:pt x="110" y="144"/>
                    </a:lnTo>
                    <a:lnTo>
                      <a:pt x="110" y="168"/>
                    </a:lnTo>
                    <a:lnTo>
                      <a:pt x="118" y="208"/>
                    </a:lnTo>
                    <a:lnTo>
                      <a:pt x="102" y="248"/>
                    </a:lnTo>
                    <a:lnTo>
                      <a:pt x="76" y="256"/>
                    </a:lnTo>
                    <a:lnTo>
                      <a:pt x="102" y="280"/>
                    </a:lnTo>
                    <a:lnTo>
                      <a:pt x="93" y="312"/>
                    </a:lnTo>
                    <a:lnTo>
                      <a:pt x="68" y="320"/>
                    </a:lnTo>
                    <a:lnTo>
                      <a:pt x="68" y="344"/>
                    </a:lnTo>
                    <a:lnTo>
                      <a:pt x="17" y="352"/>
                    </a:lnTo>
                    <a:lnTo>
                      <a:pt x="17" y="384"/>
                    </a:lnTo>
                    <a:lnTo>
                      <a:pt x="17" y="432"/>
                    </a:lnTo>
                    <a:lnTo>
                      <a:pt x="0" y="448"/>
                    </a:lnTo>
                    <a:lnTo>
                      <a:pt x="0" y="472"/>
                    </a:lnTo>
                    <a:lnTo>
                      <a:pt x="9" y="480"/>
                    </a:lnTo>
                    <a:lnTo>
                      <a:pt x="34" y="504"/>
                    </a:lnTo>
                    <a:lnTo>
                      <a:pt x="34" y="536"/>
                    </a:lnTo>
                    <a:lnTo>
                      <a:pt x="17" y="552"/>
                    </a:lnTo>
                    <a:lnTo>
                      <a:pt x="9" y="552"/>
                    </a:lnTo>
                    <a:lnTo>
                      <a:pt x="9" y="576"/>
                    </a:lnTo>
                    <a:lnTo>
                      <a:pt x="43" y="600"/>
                    </a:lnTo>
                    <a:lnTo>
                      <a:pt x="26" y="632"/>
                    </a:lnTo>
                    <a:lnTo>
                      <a:pt x="51" y="664"/>
                    </a:lnTo>
                    <a:lnTo>
                      <a:pt x="76" y="672"/>
                    </a:lnTo>
                    <a:lnTo>
                      <a:pt x="135" y="688"/>
                    </a:lnTo>
                    <a:lnTo>
                      <a:pt x="186" y="704"/>
                    </a:lnTo>
                    <a:lnTo>
                      <a:pt x="152" y="736"/>
                    </a:lnTo>
                    <a:lnTo>
                      <a:pt x="144" y="776"/>
                    </a:lnTo>
                    <a:lnTo>
                      <a:pt x="127" y="864"/>
                    </a:lnTo>
                    <a:lnTo>
                      <a:pt x="118" y="864"/>
                    </a:lnTo>
                    <a:lnTo>
                      <a:pt x="144" y="872"/>
                    </a:lnTo>
                    <a:lnTo>
                      <a:pt x="194" y="86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>
                <a:off x="3617" y="1744"/>
                <a:ext cx="211" cy="344"/>
              </a:xfrm>
              <a:custGeom>
                <a:avLst/>
                <a:gdLst>
                  <a:gd name="T0" fmla="*/ 143 w 211"/>
                  <a:gd name="T1" fmla="*/ 344 h 344"/>
                  <a:gd name="T2" fmla="*/ 118 w 211"/>
                  <a:gd name="T3" fmla="*/ 312 h 344"/>
                  <a:gd name="T4" fmla="*/ 143 w 211"/>
                  <a:gd name="T5" fmla="*/ 312 h 344"/>
                  <a:gd name="T6" fmla="*/ 127 w 211"/>
                  <a:gd name="T7" fmla="*/ 280 h 344"/>
                  <a:gd name="T8" fmla="*/ 127 w 211"/>
                  <a:gd name="T9" fmla="*/ 248 h 344"/>
                  <a:gd name="T10" fmla="*/ 169 w 211"/>
                  <a:gd name="T11" fmla="*/ 184 h 344"/>
                  <a:gd name="T12" fmla="*/ 186 w 211"/>
                  <a:gd name="T13" fmla="*/ 192 h 344"/>
                  <a:gd name="T14" fmla="*/ 211 w 211"/>
                  <a:gd name="T15" fmla="*/ 136 h 344"/>
                  <a:gd name="T16" fmla="*/ 177 w 211"/>
                  <a:gd name="T17" fmla="*/ 112 h 344"/>
                  <a:gd name="T18" fmla="*/ 169 w 211"/>
                  <a:gd name="T19" fmla="*/ 72 h 344"/>
                  <a:gd name="T20" fmla="*/ 177 w 211"/>
                  <a:gd name="T21" fmla="*/ 24 h 344"/>
                  <a:gd name="T22" fmla="*/ 177 w 211"/>
                  <a:gd name="T23" fmla="*/ 8 h 344"/>
                  <a:gd name="T24" fmla="*/ 160 w 211"/>
                  <a:gd name="T25" fmla="*/ 0 h 344"/>
                  <a:gd name="T26" fmla="*/ 135 w 211"/>
                  <a:gd name="T27" fmla="*/ 8 h 344"/>
                  <a:gd name="T28" fmla="*/ 127 w 211"/>
                  <a:gd name="T29" fmla="*/ 24 h 344"/>
                  <a:gd name="T30" fmla="*/ 101 w 211"/>
                  <a:gd name="T31" fmla="*/ 40 h 344"/>
                  <a:gd name="T32" fmla="*/ 76 w 211"/>
                  <a:gd name="T33" fmla="*/ 48 h 344"/>
                  <a:gd name="T34" fmla="*/ 51 w 211"/>
                  <a:gd name="T35" fmla="*/ 56 h 344"/>
                  <a:gd name="T36" fmla="*/ 34 w 211"/>
                  <a:gd name="T37" fmla="*/ 72 h 344"/>
                  <a:gd name="T38" fmla="*/ 26 w 211"/>
                  <a:gd name="T39" fmla="*/ 96 h 344"/>
                  <a:gd name="T40" fmla="*/ 42 w 211"/>
                  <a:gd name="T41" fmla="*/ 112 h 344"/>
                  <a:gd name="T42" fmla="*/ 17 w 211"/>
                  <a:gd name="T43" fmla="*/ 120 h 344"/>
                  <a:gd name="T44" fmla="*/ 9 w 211"/>
                  <a:gd name="T45" fmla="*/ 144 h 344"/>
                  <a:gd name="T46" fmla="*/ 9 w 211"/>
                  <a:gd name="T47" fmla="*/ 168 h 344"/>
                  <a:gd name="T48" fmla="*/ 26 w 211"/>
                  <a:gd name="T49" fmla="*/ 192 h 344"/>
                  <a:gd name="T50" fmla="*/ 0 w 211"/>
                  <a:gd name="T51" fmla="*/ 208 h 344"/>
                  <a:gd name="T52" fmla="*/ 0 w 211"/>
                  <a:gd name="T53" fmla="*/ 224 h 344"/>
                  <a:gd name="T54" fmla="*/ 26 w 211"/>
                  <a:gd name="T55" fmla="*/ 272 h 344"/>
                  <a:gd name="T56" fmla="*/ 42 w 211"/>
                  <a:gd name="T57" fmla="*/ 256 h 344"/>
                  <a:gd name="T58" fmla="*/ 51 w 211"/>
                  <a:gd name="T59" fmla="*/ 304 h 344"/>
                  <a:gd name="T60" fmla="*/ 59 w 211"/>
                  <a:gd name="T61" fmla="*/ 328 h 344"/>
                  <a:gd name="T62" fmla="*/ 84 w 211"/>
                  <a:gd name="T63" fmla="*/ 336 h 344"/>
                  <a:gd name="T64" fmla="*/ 143 w 211"/>
                  <a:gd name="T65" fmla="*/ 344 h 34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1" h="344">
                    <a:moveTo>
                      <a:pt x="143" y="344"/>
                    </a:moveTo>
                    <a:lnTo>
                      <a:pt x="118" y="312"/>
                    </a:lnTo>
                    <a:lnTo>
                      <a:pt x="143" y="312"/>
                    </a:lnTo>
                    <a:lnTo>
                      <a:pt x="127" y="280"/>
                    </a:lnTo>
                    <a:lnTo>
                      <a:pt x="127" y="248"/>
                    </a:lnTo>
                    <a:lnTo>
                      <a:pt x="169" y="184"/>
                    </a:lnTo>
                    <a:lnTo>
                      <a:pt x="186" y="192"/>
                    </a:lnTo>
                    <a:lnTo>
                      <a:pt x="211" y="136"/>
                    </a:lnTo>
                    <a:lnTo>
                      <a:pt x="177" y="112"/>
                    </a:lnTo>
                    <a:lnTo>
                      <a:pt x="169" y="72"/>
                    </a:lnTo>
                    <a:lnTo>
                      <a:pt x="177" y="24"/>
                    </a:lnTo>
                    <a:lnTo>
                      <a:pt x="177" y="8"/>
                    </a:lnTo>
                    <a:lnTo>
                      <a:pt x="160" y="0"/>
                    </a:lnTo>
                    <a:lnTo>
                      <a:pt x="135" y="8"/>
                    </a:lnTo>
                    <a:lnTo>
                      <a:pt x="127" y="24"/>
                    </a:lnTo>
                    <a:lnTo>
                      <a:pt x="101" y="40"/>
                    </a:lnTo>
                    <a:lnTo>
                      <a:pt x="76" y="48"/>
                    </a:lnTo>
                    <a:lnTo>
                      <a:pt x="51" y="56"/>
                    </a:lnTo>
                    <a:lnTo>
                      <a:pt x="34" y="72"/>
                    </a:lnTo>
                    <a:lnTo>
                      <a:pt x="26" y="96"/>
                    </a:lnTo>
                    <a:lnTo>
                      <a:pt x="42" y="112"/>
                    </a:lnTo>
                    <a:lnTo>
                      <a:pt x="17" y="120"/>
                    </a:lnTo>
                    <a:lnTo>
                      <a:pt x="9" y="144"/>
                    </a:lnTo>
                    <a:lnTo>
                      <a:pt x="9" y="168"/>
                    </a:lnTo>
                    <a:lnTo>
                      <a:pt x="26" y="192"/>
                    </a:lnTo>
                    <a:lnTo>
                      <a:pt x="0" y="208"/>
                    </a:lnTo>
                    <a:lnTo>
                      <a:pt x="0" y="224"/>
                    </a:lnTo>
                    <a:lnTo>
                      <a:pt x="26" y="272"/>
                    </a:lnTo>
                    <a:lnTo>
                      <a:pt x="42" y="256"/>
                    </a:lnTo>
                    <a:lnTo>
                      <a:pt x="51" y="304"/>
                    </a:lnTo>
                    <a:lnTo>
                      <a:pt x="59" y="328"/>
                    </a:lnTo>
                    <a:lnTo>
                      <a:pt x="84" y="336"/>
                    </a:lnTo>
                    <a:lnTo>
                      <a:pt x="143" y="34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>
                <a:off x="3423" y="2080"/>
                <a:ext cx="750" cy="888"/>
              </a:xfrm>
              <a:custGeom>
                <a:avLst/>
                <a:gdLst>
                  <a:gd name="T0" fmla="*/ 228 w 750"/>
                  <a:gd name="T1" fmla="*/ 848 h 888"/>
                  <a:gd name="T2" fmla="*/ 354 w 750"/>
                  <a:gd name="T3" fmla="*/ 888 h 888"/>
                  <a:gd name="T4" fmla="*/ 447 w 750"/>
                  <a:gd name="T5" fmla="*/ 880 h 888"/>
                  <a:gd name="T6" fmla="*/ 557 w 750"/>
                  <a:gd name="T7" fmla="*/ 848 h 888"/>
                  <a:gd name="T8" fmla="*/ 616 w 750"/>
                  <a:gd name="T9" fmla="*/ 832 h 888"/>
                  <a:gd name="T10" fmla="*/ 632 w 750"/>
                  <a:gd name="T11" fmla="*/ 776 h 888"/>
                  <a:gd name="T12" fmla="*/ 675 w 750"/>
                  <a:gd name="T13" fmla="*/ 744 h 888"/>
                  <a:gd name="T14" fmla="*/ 607 w 750"/>
                  <a:gd name="T15" fmla="*/ 656 h 888"/>
                  <a:gd name="T16" fmla="*/ 557 w 750"/>
                  <a:gd name="T17" fmla="*/ 584 h 888"/>
                  <a:gd name="T18" fmla="*/ 557 w 750"/>
                  <a:gd name="T19" fmla="*/ 520 h 888"/>
                  <a:gd name="T20" fmla="*/ 641 w 750"/>
                  <a:gd name="T21" fmla="*/ 488 h 888"/>
                  <a:gd name="T22" fmla="*/ 691 w 750"/>
                  <a:gd name="T23" fmla="*/ 440 h 888"/>
                  <a:gd name="T24" fmla="*/ 750 w 750"/>
                  <a:gd name="T25" fmla="*/ 456 h 888"/>
                  <a:gd name="T26" fmla="*/ 725 w 750"/>
                  <a:gd name="T27" fmla="*/ 360 h 888"/>
                  <a:gd name="T28" fmla="*/ 717 w 750"/>
                  <a:gd name="T29" fmla="*/ 280 h 888"/>
                  <a:gd name="T30" fmla="*/ 666 w 750"/>
                  <a:gd name="T31" fmla="*/ 216 h 888"/>
                  <a:gd name="T32" fmla="*/ 683 w 750"/>
                  <a:gd name="T33" fmla="*/ 136 h 888"/>
                  <a:gd name="T34" fmla="*/ 641 w 750"/>
                  <a:gd name="T35" fmla="*/ 80 h 888"/>
                  <a:gd name="T36" fmla="*/ 616 w 750"/>
                  <a:gd name="T37" fmla="*/ 32 h 888"/>
                  <a:gd name="T38" fmla="*/ 582 w 750"/>
                  <a:gd name="T39" fmla="*/ 32 h 888"/>
                  <a:gd name="T40" fmla="*/ 557 w 750"/>
                  <a:gd name="T41" fmla="*/ 40 h 888"/>
                  <a:gd name="T42" fmla="*/ 540 w 750"/>
                  <a:gd name="T43" fmla="*/ 40 h 888"/>
                  <a:gd name="T44" fmla="*/ 481 w 750"/>
                  <a:gd name="T45" fmla="*/ 72 h 888"/>
                  <a:gd name="T46" fmla="*/ 439 w 750"/>
                  <a:gd name="T47" fmla="*/ 96 h 888"/>
                  <a:gd name="T48" fmla="*/ 430 w 750"/>
                  <a:gd name="T49" fmla="*/ 64 h 888"/>
                  <a:gd name="T50" fmla="*/ 396 w 750"/>
                  <a:gd name="T51" fmla="*/ 56 h 888"/>
                  <a:gd name="T52" fmla="*/ 346 w 750"/>
                  <a:gd name="T53" fmla="*/ 16 h 888"/>
                  <a:gd name="T54" fmla="*/ 253 w 750"/>
                  <a:gd name="T55" fmla="*/ 0 h 888"/>
                  <a:gd name="T56" fmla="*/ 245 w 750"/>
                  <a:gd name="T57" fmla="*/ 40 h 888"/>
                  <a:gd name="T58" fmla="*/ 278 w 750"/>
                  <a:gd name="T59" fmla="*/ 112 h 888"/>
                  <a:gd name="T60" fmla="*/ 236 w 750"/>
                  <a:gd name="T61" fmla="*/ 112 h 888"/>
                  <a:gd name="T62" fmla="*/ 220 w 750"/>
                  <a:gd name="T63" fmla="*/ 136 h 888"/>
                  <a:gd name="T64" fmla="*/ 186 w 750"/>
                  <a:gd name="T65" fmla="*/ 128 h 888"/>
                  <a:gd name="T66" fmla="*/ 110 w 750"/>
                  <a:gd name="T67" fmla="*/ 144 h 888"/>
                  <a:gd name="T68" fmla="*/ 118 w 750"/>
                  <a:gd name="T69" fmla="*/ 208 h 888"/>
                  <a:gd name="T70" fmla="*/ 76 w 750"/>
                  <a:gd name="T71" fmla="*/ 256 h 888"/>
                  <a:gd name="T72" fmla="*/ 93 w 750"/>
                  <a:gd name="T73" fmla="*/ 312 h 888"/>
                  <a:gd name="T74" fmla="*/ 68 w 750"/>
                  <a:gd name="T75" fmla="*/ 344 h 888"/>
                  <a:gd name="T76" fmla="*/ 17 w 750"/>
                  <a:gd name="T77" fmla="*/ 384 h 888"/>
                  <a:gd name="T78" fmla="*/ 0 w 750"/>
                  <a:gd name="T79" fmla="*/ 448 h 888"/>
                  <a:gd name="T80" fmla="*/ 9 w 750"/>
                  <a:gd name="T81" fmla="*/ 480 h 888"/>
                  <a:gd name="T82" fmla="*/ 34 w 750"/>
                  <a:gd name="T83" fmla="*/ 536 h 888"/>
                  <a:gd name="T84" fmla="*/ 9 w 750"/>
                  <a:gd name="T85" fmla="*/ 552 h 888"/>
                  <a:gd name="T86" fmla="*/ 43 w 750"/>
                  <a:gd name="T87" fmla="*/ 600 h 888"/>
                  <a:gd name="T88" fmla="*/ 26 w 750"/>
                  <a:gd name="T89" fmla="*/ 632 h 888"/>
                  <a:gd name="T90" fmla="*/ 76 w 750"/>
                  <a:gd name="T91" fmla="*/ 672 h 888"/>
                  <a:gd name="T92" fmla="*/ 186 w 750"/>
                  <a:gd name="T93" fmla="*/ 704 h 888"/>
                  <a:gd name="T94" fmla="*/ 144 w 750"/>
                  <a:gd name="T95" fmla="*/ 776 h 888"/>
                  <a:gd name="T96" fmla="*/ 118 w 750"/>
                  <a:gd name="T97" fmla="*/ 864 h 888"/>
                  <a:gd name="T98" fmla="*/ 194 w 750"/>
                  <a:gd name="T99" fmla="*/ 864 h 88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750" h="888">
                    <a:moveTo>
                      <a:pt x="194" y="864"/>
                    </a:moveTo>
                    <a:lnTo>
                      <a:pt x="228" y="848"/>
                    </a:lnTo>
                    <a:lnTo>
                      <a:pt x="312" y="872"/>
                    </a:lnTo>
                    <a:lnTo>
                      <a:pt x="354" y="888"/>
                    </a:lnTo>
                    <a:lnTo>
                      <a:pt x="388" y="872"/>
                    </a:lnTo>
                    <a:lnTo>
                      <a:pt x="447" y="880"/>
                    </a:lnTo>
                    <a:lnTo>
                      <a:pt x="489" y="872"/>
                    </a:lnTo>
                    <a:lnTo>
                      <a:pt x="557" y="848"/>
                    </a:lnTo>
                    <a:lnTo>
                      <a:pt x="616" y="864"/>
                    </a:lnTo>
                    <a:lnTo>
                      <a:pt x="616" y="832"/>
                    </a:lnTo>
                    <a:lnTo>
                      <a:pt x="599" y="800"/>
                    </a:lnTo>
                    <a:lnTo>
                      <a:pt x="632" y="776"/>
                    </a:lnTo>
                    <a:lnTo>
                      <a:pt x="641" y="744"/>
                    </a:lnTo>
                    <a:lnTo>
                      <a:pt x="675" y="744"/>
                    </a:lnTo>
                    <a:lnTo>
                      <a:pt x="683" y="712"/>
                    </a:lnTo>
                    <a:lnTo>
                      <a:pt x="607" y="656"/>
                    </a:lnTo>
                    <a:lnTo>
                      <a:pt x="548" y="608"/>
                    </a:lnTo>
                    <a:lnTo>
                      <a:pt x="557" y="584"/>
                    </a:lnTo>
                    <a:lnTo>
                      <a:pt x="523" y="544"/>
                    </a:lnTo>
                    <a:lnTo>
                      <a:pt x="557" y="520"/>
                    </a:lnTo>
                    <a:lnTo>
                      <a:pt x="599" y="512"/>
                    </a:lnTo>
                    <a:lnTo>
                      <a:pt x="641" y="488"/>
                    </a:lnTo>
                    <a:lnTo>
                      <a:pt x="683" y="472"/>
                    </a:lnTo>
                    <a:lnTo>
                      <a:pt x="691" y="440"/>
                    </a:lnTo>
                    <a:lnTo>
                      <a:pt x="725" y="440"/>
                    </a:lnTo>
                    <a:lnTo>
                      <a:pt x="750" y="456"/>
                    </a:lnTo>
                    <a:lnTo>
                      <a:pt x="750" y="392"/>
                    </a:lnTo>
                    <a:lnTo>
                      <a:pt x="725" y="360"/>
                    </a:lnTo>
                    <a:lnTo>
                      <a:pt x="742" y="320"/>
                    </a:lnTo>
                    <a:lnTo>
                      <a:pt x="717" y="280"/>
                    </a:lnTo>
                    <a:lnTo>
                      <a:pt x="717" y="248"/>
                    </a:lnTo>
                    <a:lnTo>
                      <a:pt x="666" y="216"/>
                    </a:lnTo>
                    <a:lnTo>
                      <a:pt x="691" y="168"/>
                    </a:lnTo>
                    <a:lnTo>
                      <a:pt x="683" y="136"/>
                    </a:lnTo>
                    <a:lnTo>
                      <a:pt x="675" y="88"/>
                    </a:lnTo>
                    <a:lnTo>
                      <a:pt x="641" y="80"/>
                    </a:lnTo>
                    <a:lnTo>
                      <a:pt x="607" y="64"/>
                    </a:lnTo>
                    <a:lnTo>
                      <a:pt x="616" y="32"/>
                    </a:lnTo>
                    <a:lnTo>
                      <a:pt x="590" y="16"/>
                    </a:lnTo>
                    <a:lnTo>
                      <a:pt x="582" y="32"/>
                    </a:lnTo>
                    <a:lnTo>
                      <a:pt x="573" y="48"/>
                    </a:lnTo>
                    <a:lnTo>
                      <a:pt x="557" y="40"/>
                    </a:lnTo>
                    <a:lnTo>
                      <a:pt x="548" y="40"/>
                    </a:lnTo>
                    <a:lnTo>
                      <a:pt x="540" y="40"/>
                    </a:lnTo>
                    <a:lnTo>
                      <a:pt x="514" y="64"/>
                    </a:lnTo>
                    <a:lnTo>
                      <a:pt x="481" y="72"/>
                    </a:lnTo>
                    <a:lnTo>
                      <a:pt x="464" y="96"/>
                    </a:lnTo>
                    <a:lnTo>
                      <a:pt x="439" y="96"/>
                    </a:lnTo>
                    <a:lnTo>
                      <a:pt x="413" y="88"/>
                    </a:lnTo>
                    <a:lnTo>
                      <a:pt x="430" y="64"/>
                    </a:lnTo>
                    <a:lnTo>
                      <a:pt x="422" y="32"/>
                    </a:lnTo>
                    <a:lnTo>
                      <a:pt x="396" y="56"/>
                    </a:lnTo>
                    <a:lnTo>
                      <a:pt x="346" y="40"/>
                    </a:lnTo>
                    <a:lnTo>
                      <a:pt x="346" y="16"/>
                    </a:lnTo>
                    <a:lnTo>
                      <a:pt x="337" y="8"/>
                    </a:lnTo>
                    <a:lnTo>
                      <a:pt x="253" y="0"/>
                    </a:lnTo>
                    <a:lnTo>
                      <a:pt x="270" y="24"/>
                    </a:lnTo>
                    <a:lnTo>
                      <a:pt x="245" y="40"/>
                    </a:lnTo>
                    <a:lnTo>
                      <a:pt x="245" y="64"/>
                    </a:lnTo>
                    <a:lnTo>
                      <a:pt x="278" y="112"/>
                    </a:lnTo>
                    <a:lnTo>
                      <a:pt x="253" y="112"/>
                    </a:lnTo>
                    <a:lnTo>
                      <a:pt x="236" y="112"/>
                    </a:lnTo>
                    <a:lnTo>
                      <a:pt x="228" y="128"/>
                    </a:lnTo>
                    <a:lnTo>
                      <a:pt x="220" y="136"/>
                    </a:lnTo>
                    <a:lnTo>
                      <a:pt x="211" y="136"/>
                    </a:lnTo>
                    <a:lnTo>
                      <a:pt x="186" y="128"/>
                    </a:lnTo>
                    <a:lnTo>
                      <a:pt x="135" y="128"/>
                    </a:lnTo>
                    <a:lnTo>
                      <a:pt x="110" y="144"/>
                    </a:lnTo>
                    <a:lnTo>
                      <a:pt x="110" y="168"/>
                    </a:lnTo>
                    <a:lnTo>
                      <a:pt x="118" y="208"/>
                    </a:lnTo>
                    <a:lnTo>
                      <a:pt x="102" y="248"/>
                    </a:lnTo>
                    <a:lnTo>
                      <a:pt x="76" y="256"/>
                    </a:lnTo>
                    <a:lnTo>
                      <a:pt x="102" y="280"/>
                    </a:lnTo>
                    <a:lnTo>
                      <a:pt x="93" y="312"/>
                    </a:lnTo>
                    <a:lnTo>
                      <a:pt x="68" y="320"/>
                    </a:lnTo>
                    <a:lnTo>
                      <a:pt x="68" y="344"/>
                    </a:lnTo>
                    <a:lnTo>
                      <a:pt x="17" y="352"/>
                    </a:lnTo>
                    <a:lnTo>
                      <a:pt x="17" y="384"/>
                    </a:lnTo>
                    <a:lnTo>
                      <a:pt x="17" y="432"/>
                    </a:lnTo>
                    <a:lnTo>
                      <a:pt x="0" y="448"/>
                    </a:lnTo>
                    <a:lnTo>
                      <a:pt x="0" y="472"/>
                    </a:lnTo>
                    <a:lnTo>
                      <a:pt x="9" y="480"/>
                    </a:lnTo>
                    <a:lnTo>
                      <a:pt x="34" y="504"/>
                    </a:lnTo>
                    <a:lnTo>
                      <a:pt x="34" y="536"/>
                    </a:lnTo>
                    <a:lnTo>
                      <a:pt x="17" y="552"/>
                    </a:lnTo>
                    <a:lnTo>
                      <a:pt x="9" y="552"/>
                    </a:lnTo>
                    <a:lnTo>
                      <a:pt x="9" y="576"/>
                    </a:lnTo>
                    <a:lnTo>
                      <a:pt x="43" y="600"/>
                    </a:lnTo>
                    <a:lnTo>
                      <a:pt x="26" y="632"/>
                    </a:lnTo>
                    <a:lnTo>
                      <a:pt x="51" y="664"/>
                    </a:lnTo>
                    <a:lnTo>
                      <a:pt x="76" y="672"/>
                    </a:lnTo>
                    <a:lnTo>
                      <a:pt x="135" y="688"/>
                    </a:lnTo>
                    <a:lnTo>
                      <a:pt x="186" y="704"/>
                    </a:lnTo>
                    <a:lnTo>
                      <a:pt x="152" y="736"/>
                    </a:lnTo>
                    <a:lnTo>
                      <a:pt x="144" y="776"/>
                    </a:lnTo>
                    <a:lnTo>
                      <a:pt x="127" y="864"/>
                    </a:lnTo>
                    <a:lnTo>
                      <a:pt x="118" y="864"/>
                    </a:lnTo>
                    <a:lnTo>
                      <a:pt x="144" y="872"/>
                    </a:lnTo>
                    <a:lnTo>
                      <a:pt x="194" y="86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5" name="Freeform 64"/>
              <p:cNvSpPr>
                <a:spLocks/>
              </p:cNvSpPr>
              <p:nvPr/>
            </p:nvSpPr>
            <p:spPr bwMode="auto">
              <a:xfrm>
                <a:off x="3398" y="2928"/>
                <a:ext cx="421" cy="232"/>
              </a:xfrm>
              <a:custGeom>
                <a:avLst/>
                <a:gdLst>
                  <a:gd name="T0" fmla="*/ 371 w 421"/>
                  <a:gd name="T1" fmla="*/ 104 h 232"/>
                  <a:gd name="T2" fmla="*/ 354 w 421"/>
                  <a:gd name="T3" fmla="*/ 88 h 232"/>
                  <a:gd name="T4" fmla="*/ 329 w 421"/>
                  <a:gd name="T5" fmla="*/ 72 h 232"/>
                  <a:gd name="T6" fmla="*/ 337 w 421"/>
                  <a:gd name="T7" fmla="*/ 32 h 232"/>
                  <a:gd name="T8" fmla="*/ 337 w 421"/>
                  <a:gd name="T9" fmla="*/ 24 h 232"/>
                  <a:gd name="T10" fmla="*/ 253 w 421"/>
                  <a:gd name="T11" fmla="*/ 0 h 232"/>
                  <a:gd name="T12" fmla="*/ 219 w 421"/>
                  <a:gd name="T13" fmla="*/ 16 h 232"/>
                  <a:gd name="T14" fmla="*/ 169 w 421"/>
                  <a:gd name="T15" fmla="*/ 24 h 232"/>
                  <a:gd name="T16" fmla="*/ 143 w 421"/>
                  <a:gd name="T17" fmla="*/ 16 h 232"/>
                  <a:gd name="T18" fmla="*/ 118 w 421"/>
                  <a:gd name="T19" fmla="*/ 32 h 232"/>
                  <a:gd name="T20" fmla="*/ 84 w 421"/>
                  <a:gd name="T21" fmla="*/ 40 h 232"/>
                  <a:gd name="T22" fmla="*/ 76 w 421"/>
                  <a:gd name="T23" fmla="*/ 72 h 232"/>
                  <a:gd name="T24" fmla="*/ 51 w 421"/>
                  <a:gd name="T25" fmla="*/ 88 h 232"/>
                  <a:gd name="T26" fmla="*/ 42 w 421"/>
                  <a:gd name="T27" fmla="*/ 112 h 232"/>
                  <a:gd name="T28" fmla="*/ 9 w 421"/>
                  <a:gd name="T29" fmla="*/ 152 h 232"/>
                  <a:gd name="T30" fmla="*/ 0 w 421"/>
                  <a:gd name="T31" fmla="*/ 184 h 232"/>
                  <a:gd name="T32" fmla="*/ 34 w 421"/>
                  <a:gd name="T33" fmla="*/ 168 h 232"/>
                  <a:gd name="T34" fmla="*/ 76 w 421"/>
                  <a:gd name="T35" fmla="*/ 184 h 232"/>
                  <a:gd name="T36" fmla="*/ 84 w 421"/>
                  <a:gd name="T37" fmla="*/ 200 h 232"/>
                  <a:gd name="T38" fmla="*/ 101 w 421"/>
                  <a:gd name="T39" fmla="*/ 224 h 232"/>
                  <a:gd name="T40" fmla="*/ 177 w 421"/>
                  <a:gd name="T41" fmla="*/ 216 h 232"/>
                  <a:gd name="T42" fmla="*/ 219 w 421"/>
                  <a:gd name="T43" fmla="*/ 152 h 232"/>
                  <a:gd name="T44" fmla="*/ 287 w 421"/>
                  <a:gd name="T45" fmla="*/ 232 h 232"/>
                  <a:gd name="T46" fmla="*/ 312 w 421"/>
                  <a:gd name="T47" fmla="*/ 152 h 232"/>
                  <a:gd name="T48" fmla="*/ 354 w 421"/>
                  <a:gd name="T49" fmla="*/ 160 h 232"/>
                  <a:gd name="T50" fmla="*/ 379 w 421"/>
                  <a:gd name="T51" fmla="*/ 144 h 232"/>
                  <a:gd name="T52" fmla="*/ 413 w 421"/>
                  <a:gd name="T53" fmla="*/ 144 h 232"/>
                  <a:gd name="T54" fmla="*/ 421 w 421"/>
                  <a:gd name="T55" fmla="*/ 136 h 232"/>
                  <a:gd name="T56" fmla="*/ 413 w 421"/>
                  <a:gd name="T57" fmla="*/ 96 h 232"/>
                  <a:gd name="T58" fmla="*/ 371 w 421"/>
                  <a:gd name="T59" fmla="*/ 104 h 23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421" h="232">
                    <a:moveTo>
                      <a:pt x="371" y="104"/>
                    </a:moveTo>
                    <a:lnTo>
                      <a:pt x="354" y="88"/>
                    </a:lnTo>
                    <a:lnTo>
                      <a:pt x="329" y="72"/>
                    </a:lnTo>
                    <a:lnTo>
                      <a:pt x="337" y="32"/>
                    </a:lnTo>
                    <a:lnTo>
                      <a:pt x="337" y="24"/>
                    </a:lnTo>
                    <a:lnTo>
                      <a:pt x="253" y="0"/>
                    </a:lnTo>
                    <a:lnTo>
                      <a:pt x="219" y="16"/>
                    </a:lnTo>
                    <a:lnTo>
                      <a:pt x="169" y="24"/>
                    </a:lnTo>
                    <a:lnTo>
                      <a:pt x="143" y="16"/>
                    </a:lnTo>
                    <a:lnTo>
                      <a:pt x="118" y="32"/>
                    </a:lnTo>
                    <a:lnTo>
                      <a:pt x="84" y="40"/>
                    </a:lnTo>
                    <a:lnTo>
                      <a:pt x="76" y="72"/>
                    </a:lnTo>
                    <a:lnTo>
                      <a:pt x="51" y="88"/>
                    </a:lnTo>
                    <a:lnTo>
                      <a:pt x="42" y="112"/>
                    </a:lnTo>
                    <a:lnTo>
                      <a:pt x="9" y="152"/>
                    </a:lnTo>
                    <a:lnTo>
                      <a:pt x="0" y="184"/>
                    </a:lnTo>
                    <a:lnTo>
                      <a:pt x="34" y="168"/>
                    </a:lnTo>
                    <a:lnTo>
                      <a:pt x="76" y="184"/>
                    </a:lnTo>
                    <a:lnTo>
                      <a:pt x="84" y="200"/>
                    </a:lnTo>
                    <a:lnTo>
                      <a:pt x="101" y="224"/>
                    </a:lnTo>
                    <a:lnTo>
                      <a:pt x="177" y="216"/>
                    </a:lnTo>
                    <a:lnTo>
                      <a:pt x="219" y="152"/>
                    </a:lnTo>
                    <a:lnTo>
                      <a:pt x="287" y="232"/>
                    </a:lnTo>
                    <a:lnTo>
                      <a:pt x="312" y="152"/>
                    </a:lnTo>
                    <a:lnTo>
                      <a:pt x="354" y="160"/>
                    </a:lnTo>
                    <a:lnTo>
                      <a:pt x="379" y="144"/>
                    </a:lnTo>
                    <a:lnTo>
                      <a:pt x="413" y="144"/>
                    </a:lnTo>
                    <a:lnTo>
                      <a:pt x="421" y="136"/>
                    </a:lnTo>
                    <a:lnTo>
                      <a:pt x="413" y="96"/>
                    </a:lnTo>
                    <a:lnTo>
                      <a:pt x="371" y="104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3727" y="2760"/>
                <a:ext cx="682" cy="312"/>
              </a:xfrm>
              <a:custGeom>
                <a:avLst/>
                <a:gdLst>
                  <a:gd name="T0" fmla="*/ 472 w 682"/>
                  <a:gd name="T1" fmla="*/ 304 h 312"/>
                  <a:gd name="T2" fmla="*/ 505 w 682"/>
                  <a:gd name="T3" fmla="*/ 280 h 312"/>
                  <a:gd name="T4" fmla="*/ 556 w 682"/>
                  <a:gd name="T5" fmla="*/ 280 h 312"/>
                  <a:gd name="T6" fmla="*/ 598 w 682"/>
                  <a:gd name="T7" fmla="*/ 272 h 312"/>
                  <a:gd name="T8" fmla="*/ 598 w 682"/>
                  <a:gd name="T9" fmla="*/ 248 h 312"/>
                  <a:gd name="T10" fmla="*/ 623 w 682"/>
                  <a:gd name="T11" fmla="*/ 224 h 312"/>
                  <a:gd name="T12" fmla="*/ 632 w 682"/>
                  <a:gd name="T13" fmla="*/ 184 h 312"/>
                  <a:gd name="T14" fmla="*/ 632 w 682"/>
                  <a:gd name="T15" fmla="*/ 144 h 312"/>
                  <a:gd name="T16" fmla="*/ 674 w 682"/>
                  <a:gd name="T17" fmla="*/ 128 h 312"/>
                  <a:gd name="T18" fmla="*/ 682 w 682"/>
                  <a:gd name="T19" fmla="*/ 96 h 312"/>
                  <a:gd name="T20" fmla="*/ 649 w 682"/>
                  <a:gd name="T21" fmla="*/ 72 h 312"/>
                  <a:gd name="T22" fmla="*/ 649 w 682"/>
                  <a:gd name="T23" fmla="*/ 24 h 312"/>
                  <a:gd name="T24" fmla="*/ 564 w 682"/>
                  <a:gd name="T25" fmla="*/ 24 h 312"/>
                  <a:gd name="T26" fmla="*/ 488 w 682"/>
                  <a:gd name="T27" fmla="*/ 0 h 312"/>
                  <a:gd name="T28" fmla="*/ 463 w 682"/>
                  <a:gd name="T29" fmla="*/ 48 h 312"/>
                  <a:gd name="T30" fmla="*/ 413 w 682"/>
                  <a:gd name="T31" fmla="*/ 64 h 312"/>
                  <a:gd name="T32" fmla="*/ 371 w 682"/>
                  <a:gd name="T33" fmla="*/ 40 h 312"/>
                  <a:gd name="T34" fmla="*/ 371 w 682"/>
                  <a:gd name="T35" fmla="*/ 64 h 312"/>
                  <a:gd name="T36" fmla="*/ 337 w 682"/>
                  <a:gd name="T37" fmla="*/ 64 h 312"/>
                  <a:gd name="T38" fmla="*/ 328 w 682"/>
                  <a:gd name="T39" fmla="*/ 96 h 312"/>
                  <a:gd name="T40" fmla="*/ 295 w 682"/>
                  <a:gd name="T41" fmla="*/ 120 h 312"/>
                  <a:gd name="T42" fmla="*/ 312 w 682"/>
                  <a:gd name="T43" fmla="*/ 152 h 312"/>
                  <a:gd name="T44" fmla="*/ 312 w 682"/>
                  <a:gd name="T45" fmla="*/ 184 h 312"/>
                  <a:gd name="T46" fmla="*/ 253 w 682"/>
                  <a:gd name="T47" fmla="*/ 168 h 312"/>
                  <a:gd name="T48" fmla="*/ 185 w 682"/>
                  <a:gd name="T49" fmla="*/ 192 h 312"/>
                  <a:gd name="T50" fmla="*/ 143 w 682"/>
                  <a:gd name="T51" fmla="*/ 200 h 312"/>
                  <a:gd name="T52" fmla="*/ 84 w 682"/>
                  <a:gd name="T53" fmla="*/ 192 h 312"/>
                  <a:gd name="T54" fmla="*/ 50 w 682"/>
                  <a:gd name="T55" fmla="*/ 208 h 312"/>
                  <a:gd name="T56" fmla="*/ 8 w 682"/>
                  <a:gd name="T57" fmla="*/ 200 h 312"/>
                  <a:gd name="T58" fmla="*/ 0 w 682"/>
                  <a:gd name="T59" fmla="*/ 240 h 312"/>
                  <a:gd name="T60" fmla="*/ 25 w 682"/>
                  <a:gd name="T61" fmla="*/ 256 h 312"/>
                  <a:gd name="T62" fmla="*/ 42 w 682"/>
                  <a:gd name="T63" fmla="*/ 272 h 312"/>
                  <a:gd name="T64" fmla="*/ 84 w 682"/>
                  <a:gd name="T65" fmla="*/ 264 h 312"/>
                  <a:gd name="T66" fmla="*/ 92 w 682"/>
                  <a:gd name="T67" fmla="*/ 304 h 312"/>
                  <a:gd name="T68" fmla="*/ 101 w 682"/>
                  <a:gd name="T69" fmla="*/ 280 h 312"/>
                  <a:gd name="T70" fmla="*/ 135 w 682"/>
                  <a:gd name="T71" fmla="*/ 288 h 312"/>
                  <a:gd name="T72" fmla="*/ 168 w 682"/>
                  <a:gd name="T73" fmla="*/ 256 h 312"/>
                  <a:gd name="T74" fmla="*/ 244 w 682"/>
                  <a:gd name="T75" fmla="*/ 248 h 312"/>
                  <a:gd name="T76" fmla="*/ 261 w 682"/>
                  <a:gd name="T77" fmla="*/ 272 h 312"/>
                  <a:gd name="T78" fmla="*/ 379 w 682"/>
                  <a:gd name="T79" fmla="*/ 304 h 312"/>
                  <a:gd name="T80" fmla="*/ 379 w 682"/>
                  <a:gd name="T81" fmla="*/ 312 h 312"/>
                  <a:gd name="T82" fmla="*/ 413 w 682"/>
                  <a:gd name="T83" fmla="*/ 304 h 312"/>
                  <a:gd name="T84" fmla="*/ 472 w 682"/>
                  <a:gd name="T85" fmla="*/ 304 h 3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82" h="312">
                    <a:moveTo>
                      <a:pt x="472" y="304"/>
                    </a:moveTo>
                    <a:lnTo>
                      <a:pt x="505" y="280"/>
                    </a:lnTo>
                    <a:lnTo>
                      <a:pt x="556" y="280"/>
                    </a:lnTo>
                    <a:lnTo>
                      <a:pt x="598" y="272"/>
                    </a:lnTo>
                    <a:lnTo>
                      <a:pt x="598" y="248"/>
                    </a:lnTo>
                    <a:lnTo>
                      <a:pt x="623" y="224"/>
                    </a:lnTo>
                    <a:lnTo>
                      <a:pt x="632" y="184"/>
                    </a:lnTo>
                    <a:lnTo>
                      <a:pt x="632" y="144"/>
                    </a:lnTo>
                    <a:lnTo>
                      <a:pt x="674" y="128"/>
                    </a:lnTo>
                    <a:lnTo>
                      <a:pt x="682" y="96"/>
                    </a:lnTo>
                    <a:lnTo>
                      <a:pt x="649" y="72"/>
                    </a:lnTo>
                    <a:lnTo>
                      <a:pt x="649" y="24"/>
                    </a:lnTo>
                    <a:lnTo>
                      <a:pt x="564" y="24"/>
                    </a:lnTo>
                    <a:lnTo>
                      <a:pt x="488" y="0"/>
                    </a:lnTo>
                    <a:lnTo>
                      <a:pt x="463" y="48"/>
                    </a:lnTo>
                    <a:lnTo>
                      <a:pt x="413" y="64"/>
                    </a:lnTo>
                    <a:lnTo>
                      <a:pt x="371" y="40"/>
                    </a:lnTo>
                    <a:lnTo>
                      <a:pt x="371" y="64"/>
                    </a:lnTo>
                    <a:lnTo>
                      <a:pt x="337" y="64"/>
                    </a:lnTo>
                    <a:lnTo>
                      <a:pt x="328" y="96"/>
                    </a:lnTo>
                    <a:lnTo>
                      <a:pt x="295" y="120"/>
                    </a:lnTo>
                    <a:lnTo>
                      <a:pt x="312" y="152"/>
                    </a:lnTo>
                    <a:lnTo>
                      <a:pt x="312" y="184"/>
                    </a:lnTo>
                    <a:lnTo>
                      <a:pt x="253" y="168"/>
                    </a:lnTo>
                    <a:lnTo>
                      <a:pt x="185" y="192"/>
                    </a:lnTo>
                    <a:lnTo>
                      <a:pt x="143" y="200"/>
                    </a:lnTo>
                    <a:lnTo>
                      <a:pt x="84" y="192"/>
                    </a:lnTo>
                    <a:lnTo>
                      <a:pt x="50" y="208"/>
                    </a:lnTo>
                    <a:lnTo>
                      <a:pt x="8" y="200"/>
                    </a:lnTo>
                    <a:lnTo>
                      <a:pt x="0" y="240"/>
                    </a:lnTo>
                    <a:lnTo>
                      <a:pt x="25" y="256"/>
                    </a:lnTo>
                    <a:lnTo>
                      <a:pt x="42" y="272"/>
                    </a:lnTo>
                    <a:lnTo>
                      <a:pt x="84" y="264"/>
                    </a:lnTo>
                    <a:lnTo>
                      <a:pt x="92" y="304"/>
                    </a:lnTo>
                    <a:lnTo>
                      <a:pt x="101" y="280"/>
                    </a:lnTo>
                    <a:lnTo>
                      <a:pt x="135" y="288"/>
                    </a:lnTo>
                    <a:lnTo>
                      <a:pt x="168" y="256"/>
                    </a:lnTo>
                    <a:lnTo>
                      <a:pt x="244" y="248"/>
                    </a:lnTo>
                    <a:lnTo>
                      <a:pt x="261" y="272"/>
                    </a:lnTo>
                    <a:lnTo>
                      <a:pt x="379" y="304"/>
                    </a:lnTo>
                    <a:lnTo>
                      <a:pt x="379" y="312"/>
                    </a:lnTo>
                    <a:lnTo>
                      <a:pt x="413" y="304"/>
                    </a:lnTo>
                    <a:lnTo>
                      <a:pt x="472" y="30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>
                <a:off x="3398" y="2928"/>
                <a:ext cx="421" cy="232"/>
              </a:xfrm>
              <a:custGeom>
                <a:avLst/>
                <a:gdLst>
                  <a:gd name="T0" fmla="*/ 371 w 421"/>
                  <a:gd name="T1" fmla="*/ 104 h 232"/>
                  <a:gd name="T2" fmla="*/ 354 w 421"/>
                  <a:gd name="T3" fmla="*/ 88 h 232"/>
                  <a:gd name="T4" fmla="*/ 329 w 421"/>
                  <a:gd name="T5" fmla="*/ 72 h 232"/>
                  <a:gd name="T6" fmla="*/ 337 w 421"/>
                  <a:gd name="T7" fmla="*/ 32 h 232"/>
                  <a:gd name="T8" fmla="*/ 337 w 421"/>
                  <a:gd name="T9" fmla="*/ 24 h 232"/>
                  <a:gd name="T10" fmla="*/ 253 w 421"/>
                  <a:gd name="T11" fmla="*/ 0 h 232"/>
                  <a:gd name="T12" fmla="*/ 219 w 421"/>
                  <a:gd name="T13" fmla="*/ 16 h 232"/>
                  <a:gd name="T14" fmla="*/ 169 w 421"/>
                  <a:gd name="T15" fmla="*/ 24 h 232"/>
                  <a:gd name="T16" fmla="*/ 143 w 421"/>
                  <a:gd name="T17" fmla="*/ 16 h 232"/>
                  <a:gd name="T18" fmla="*/ 118 w 421"/>
                  <a:gd name="T19" fmla="*/ 32 h 232"/>
                  <a:gd name="T20" fmla="*/ 84 w 421"/>
                  <a:gd name="T21" fmla="*/ 40 h 232"/>
                  <a:gd name="T22" fmla="*/ 76 w 421"/>
                  <a:gd name="T23" fmla="*/ 72 h 232"/>
                  <a:gd name="T24" fmla="*/ 51 w 421"/>
                  <a:gd name="T25" fmla="*/ 88 h 232"/>
                  <a:gd name="T26" fmla="*/ 42 w 421"/>
                  <a:gd name="T27" fmla="*/ 112 h 232"/>
                  <a:gd name="T28" fmla="*/ 9 w 421"/>
                  <a:gd name="T29" fmla="*/ 152 h 232"/>
                  <a:gd name="T30" fmla="*/ 0 w 421"/>
                  <a:gd name="T31" fmla="*/ 184 h 232"/>
                  <a:gd name="T32" fmla="*/ 34 w 421"/>
                  <a:gd name="T33" fmla="*/ 168 h 232"/>
                  <a:gd name="T34" fmla="*/ 76 w 421"/>
                  <a:gd name="T35" fmla="*/ 184 h 232"/>
                  <a:gd name="T36" fmla="*/ 84 w 421"/>
                  <a:gd name="T37" fmla="*/ 200 h 232"/>
                  <a:gd name="T38" fmla="*/ 101 w 421"/>
                  <a:gd name="T39" fmla="*/ 224 h 232"/>
                  <a:gd name="T40" fmla="*/ 177 w 421"/>
                  <a:gd name="T41" fmla="*/ 216 h 232"/>
                  <a:gd name="T42" fmla="*/ 219 w 421"/>
                  <a:gd name="T43" fmla="*/ 152 h 232"/>
                  <a:gd name="T44" fmla="*/ 287 w 421"/>
                  <a:gd name="T45" fmla="*/ 232 h 232"/>
                  <a:gd name="T46" fmla="*/ 312 w 421"/>
                  <a:gd name="T47" fmla="*/ 152 h 232"/>
                  <a:gd name="T48" fmla="*/ 354 w 421"/>
                  <a:gd name="T49" fmla="*/ 160 h 232"/>
                  <a:gd name="T50" fmla="*/ 379 w 421"/>
                  <a:gd name="T51" fmla="*/ 144 h 232"/>
                  <a:gd name="T52" fmla="*/ 413 w 421"/>
                  <a:gd name="T53" fmla="*/ 144 h 232"/>
                  <a:gd name="T54" fmla="*/ 421 w 421"/>
                  <a:gd name="T55" fmla="*/ 136 h 232"/>
                  <a:gd name="T56" fmla="*/ 413 w 421"/>
                  <a:gd name="T57" fmla="*/ 96 h 232"/>
                  <a:gd name="T58" fmla="*/ 371 w 421"/>
                  <a:gd name="T59" fmla="*/ 104 h 23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421" h="232">
                    <a:moveTo>
                      <a:pt x="371" y="104"/>
                    </a:moveTo>
                    <a:lnTo>
                      <a:pt x="354" y="88"/>
                    </a:lnTo>
                    <a:lnTo>
                      <a:pt x="329" y="72"/>
                    </a:lnTo>
                    <a:lnTo>
                      <a:pt x="337" y="32"/>
                    </a:lnTo>
                    <a:lnTo>
                      <a:pt x="337" y="24"/>
                    </a:lnTo>
                    <a:lnTo>
                      <a:pt x="253" y="0"/>
                    </a:lnTo>
                    <a:lnTo>
                      <a:pt x="219" y="16"/>
                    </a:lnTo>
                    <a:lnTo>
                      <a:pt x="169" y="24"/>
                    </a:lnTo>
                    <a:lnTo>
                      <a:pt x="143" y="16"/>
                    </a:lnTo>
                    <a:lnTo>
                      <a:pt x="118" y="32"/>
                    </a:lnTo>
                    <a:lnTo>
                      <a:pt x="84" y="40"/>
                    </a:lnTo>
                    <a:lnTo>
                      <a:pt x="76" y="72"/>
                    </a:lnTo>
                    <a:lnTo>
                      <a:pt x="51" y="88"/>
                    </a:lnTo>
                    <a:lnTo>
                      <a:pt x="42" y="112"/>
                    </a:lnTo>
                    <a:lnTo>
                      <a:pt x="9" y="152"/>
                    </a:lnTo>
                    <a:lnTo>
                      <a:pt x="0" y="184"/>
                    </a:lnTo>
                    <a:lnTo>
                      <a:pt x="34" y="168"/>
                    </a:lnTo>
                    <a:lnTo>
                      <a:pt x="76" y="184"/>
                    </a:lnTo>
                    <a:lnTo>
                      <a:pt x="84" y="200"/>
                    </a:lnTo>
                    <a:lnTo>
                      <a:pt x="101" y="224"/>
                    </a:lnTo>
                    <a:lnTo>
                      <a:pt x="177" y="216"/>
                    </a:lnTo>
                    <a:lnTo>
                      <a:pt x="219" y="152"/>
                    </a:lnTo>
                    <a:lnTo>
                      <a:pt x="287" y="232"/>
                    </a:lnTo>
                    <a:lnTo>
                      <a:pt x="312" y="152"/>
                    </a:lnTo>
                    <a:lnTo>
                      <a:pt x="354" y="160"/>
                    </a:lnTo>
                    <a:lnTo>
                      <a:pt x="379" y="144"/>
                    </a:lnTo>
                    <a:lnTo>
                      <a:pt x="413" y="144"/>
                    </a:lnTo>
                    <a:lnTo>
                      <a:pt x="421" y="136"/>
                    </a:lnTo>
                    <a:lnTo>
                      <a:pt x="413" y="96"/>
                    </a:lnTo>
                    <a:lnTo>
                      <a:pt x="371" y="10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3727" y="2760"/>
                <a:ext cx="682" cy="312"/>
              </a:xfrm>
              <a:custGeom>
                <a:avLst/>
                <a:gdLst>
                  <a:gd name="T0" fmla="*/ 472 w 682"/>
                  <a:gd name="T1" fmla="*/ 304 h 312"/>
                  <a:gd name="T2" fmla="*/ 505 w 682"/>
                  <a:gd name="T3" fmla="*/ 280 h 312"/>
                  <a:gd name="T4" fmla="*/ 556 w 682"/>
                  <a:gd name="T5" fmla="*/ 280 h 312"/>
                  <a:gd name="T6" fmla="*/ 598 w 682"/>
                  <a:gd name="T7" fmla="*/ 272 h 312"/>
                  <a:gd name="T8" fmla="*/ 598 w 682"/>
                  <a:gd name="T9" fmla="*/ 248 h 312"/>
                  <a:gd name="T10" fmla="*/ 623 w 682"/>
                  <a:gd name="T11" fmla="*/ 224 h 312"/>
                  <a:gd name="T12" fmla="*/ 632 w 682"/>
                  <a:gd name="T13" fmla="*/ 184 h 312"/>
                  <a:gd name="T14" fmla="*/ 632 w 682"/>
                  <a:gd name="T15" fmla="*/ 144 h 312"/>
                  <a:gd name="T16" fmla="*/ 674 w 682"/>
                  <a:gd name="T17" fmla="*/ 128 h 312"/>
                  <a:gd name="T18" fmla="*/ 682 w 682"/>
                  <a:gd name="T19" fmla="*/ 96 h 312"/>
                  <a:gd name="T20" fmla="*/ 649 w 682"/>
                  <a:gd name="T21" fmla="*/ 72 h 312"/>
                  <a:gd name="T22" fmla="*/ 649 w 682"/>
                  <a:gd name="T23" fmla="*/ 24 h 312"/>
                  <a:gd name="T24" fmla="*/ 564 w 682"/>
                  <a:gd name="T25" fmla="*/ 24 h 312"/>
                  <a:gd name="T26" fmla="*/ 488 w 682"/>
                  <a:gd name="T27" fmla="*/ 0 h 312"/>
                  <a:gd name="T28" fmla="*/ 463 w 682"/>
                  <a:gd name="T29" fmla="*/ 48 h 312"/>
                  <a:gd name="T30" fmla="*/ 413 w 682"/>
                  <a:gd name="T31" fmla="*/ 64 h 312"/>
                  <a:gd name="T32" fmla="*/ 371 w 682"/>
                  <a:gd name="T33" fmla="*/ 40 h 312"/>
                  <a:gd name="T34" fmla="*/ 371 w 682"/>
                  <a:gd name="T35" fmla="*/ 64 h 312"/>
                  <a:gd name="T36" fmla="*/ 337 w 682"/>
                  <a:gd name="T37" fmla="*/ 64 h 312"/>
                  <a:gd name="T38" fmla="*/ 328 w 682"/>
                  <a:gd name="T39" fmla="*/ 96 h 312"/>
                  <a:gd name="T40" fmla="*/ 295 w 682"/>
                  <a:gd name="T41" fmla="*/ 120 h 312"/>
                  <a:gd name="T42" fmla="*/ 312 w 682"/>
                  <a:gd name="T43" fmla="*/ 152 h 312"/>
                  <a:gd name="T44" fmla="*/ 312 w 682"/>
                  <a:gd name="T45" fmla="*/ 184 h 312"/>
                  <a:gd name="T46" fmla="*/ 253 w 682"/>
                  <a:gd name="T47" fmla="*/ 168 h 312"/>
                  <a:gd name="T48" fmla="*/ 185 w 682"/>
                  <a:gd name="T49" fmla="*/ 192 h 312"/>
                  <a:gd name="T50" fmla="*/ 143 w 682"/>
                  <a:gd name="T51" fmla="*/ 200 h 312"/>
                  <a:gd name="T52" fmla="*/ 84 w 682"/>
                  <a:gd name="T53" fmla="*/ 192 h 312"/>
                  <a:gd name="T54" fmla="*/ 50 w 682"/>
                  <a:gd name="T55" fmla="*/ 208 h 312"/>
                  <a:gd name="T56" fmla="*/ 8 w 682"/>
                  <a:gd name="T57" fmla="*/ 200 h 312"/>
                  <a:gd name="T58" fmla="*/ 0 w 682"/>
                  <a:gd name="T59" fmla="*/ 240 h 312"/>
                  <a:gd name="T60" fmla="*/ 25 w 682"/>
                  <a:gd name="T61" fmla="*/ 256 h 312"/>
                  <a:gd name="T62" fmla="*/ 42 w 682"/>
                  <a:gd name="T63" fmla="*/ 272 h 312"/>
                  <a:gd name="T64" fmla="*/ 84 w 682"/>
                  <a:gd name="T65" fmla="*/ 264 h 312"/>
                  <a:gd name="T66" fmla="*/ 92 w 682"/>
                  <a:gd name="T67" fmla="*/ 304 h 312"/>
                  <a:gd name="T68" fmla="*/ 101 w 682"/>
                  <a:gd name="T69" fmla="*/ 280 h 312"/>
                  <a:gd name="T70" fmla="*/ 135 w 682"/>
                  <a:gd name="T71" fmla="*/ 288 h 312"/>
                  <a:gd name="T72" fmla="*/ 168 w 682"/>
                  <a:gd name="T73" fmla="*/ 256 h 312"/>
                  <a:gd name="T74" fmla="*/ 244 w 682"/>
                  <a:gd name="T75" fmla="*/ 248 h 312"/>
                  <a:gd name="T76" fmla="*/ 261 w 682"/>
                  <a:gd name="T77" fmla="*/ 272 h 312"/>
                  <a:gd name="T78" fmla="*/ 379 w 682"/>
                  <a:gd name="T79" fmla="*/ 304 h 312"/>
                  <a:gd name="T80" fmla="*/ 379 w 682"/>
                  <a:gd name="T81" fmla="*/ 312 h 312"/>
                  <a:gd name="T82" fmla="*/ 413 w 682"/>
                  <a:gd name="T83" fmla="*/ 304 h 312"/>
                  <a:gd name="T84" fmla="*/ 472 w 682"/>
                  <a:gd name="T85" fmla="*/ 304 h 3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82" h="312">
                    <a:moveTo>
                      <a:pt x="472" y="304"/>
                    </a:moveTo>
                    <a:lnTo>
                      <a:pt x="505" y="280"/>
                    </a:lnTo>
                    <a:lnTo>
                      <a:pt x="556" y="280"/>
                    </a:lnTo>
                    <a:lnTo>
                      <a:pt x="598" y="272"/>
                    </a:lnTo>
                    <a:lnTo>
                      <a:pt x="598" y="248"/>
                    </a:lnTo>
                    <a:lnTo>
                      <a:pt x="623" y="224"/>
                    </a:lnTo>
                    <a:lnTo>
                      <a:pt x="632" y="184"/>
                    </a:lnTo>
                    <a:lnTo>
                      <a:pt x="632" y="144"/>
                    </a:lnTo>
                    <a:lnTo>
                      <a:pt x="674" y="128"/>
                    </a:lnTo>
                    <a:lnTo>
                      <a:pt x="682" y="96"/>
                    </a:lnTo>
                    <a:lnTo>
                      <a:pt x="649" y="72"/>
                    </a:lnTo>
                    <a:lnTo>
                      <a:pt x="649" y="24"/>
                    </a:lnTo>
                    <a:lnTo>
                      <a:pt x="564" y="24"/>
                    </a:lnTo>
                    <a:lnTo>
                      <a:pt x="488" y="0"/>
                    </a:lnTo>
                    <a:lnTo>
                      <a:pt x="463" y="48"/>
                    </a:lnTo>
                    <a:lnTo>
                      <a:pt x="413" y="64"/>
                    </a:lnTo>
                    <a:lnTo>
                      <a:pt x="371" y="40"/>
                    </a:lnTo>
                    <a:lnTo>
                      <a:pt x="371" y="64"/>
                    </a:lnTo>
                    <a:lnTo>
                      <a:pt x="337" y="64"/>
                    </a:lnTo>
                    <a:lnTo>
                      <a:pt x="328" y="96"/>
                    </a:lnTo>
                    <a:lnTo>
                      <a:pt x="295" y="120"/>
                    </a:lnTo>
                    <a:lnTo>
                      <a:pt x="312" y="152"/>
                    </a:lnTo>
                    <a:lnTo>
                      <a:pt x="312" y="184"/>
                    </a:lnTo>
                    <a:lnTo>
                      <a:pt x="253" y="168"/>
                    </a:lnTo>
                    <a:lnTo>
                      <a:pt x="185" y="192"/>
                    </a:lnTo>
                    <a:lnTo>
                      <a:pt x="143" y="200"/>
                    </a:lnTo>
                    <a:lnTo>
                      <a:pt x="84" y="192"/>
                    </a:lnTo>
                    <a:lnTo>
                      <a:pt x="50" y="208"/>
                    </a:lnTo>
                    <a:lnTo>
                      <a:pt x="8" y="200"/>
                    </a:lnTo>
                    <a:lnTo>
                      <a:pt x="0" y="240"/>
                    </a:lnTo>
                    <a:lnTo>
                      <a:pt x="25" y="256"/>
                    </a:lnTo>
                    <a:lnTo>
                      <a:pt x="42" y="272"/>
                    </a:lnTo>
                    <a:lnTo>
                      <a:pt x="84" y="264"/>
                    </a:lnTo>
                    <a:lnTo>
                      <a:pt x="92" y="304"/>
                    </a:lnTo>
                    <a:lnTo>
                      <a:pt x="101" y="280"/>
                    </a:lnTo>
                    <a:lnTo>
                      <a:pt x="135" y="288"/>
                    </a:lnTo>
                    <a:lnTo>
                      <a:pt x="168" y="256"/>
                    </a:lnTo>
                    <a:lnTo>
                      <a:pt x="244" y="248"/>
                    </a:lnTo>
                    <a:lnTo>
                      <a:pt x="261" y="272"/>
                    </a:lnTo>
                    <a:lnTo>
                      <a:pt x="379" y="304"/>
                    </a:lnTo>
                    <a:lnTo>
                      <a:pt x="379" y="312"/>
                    </a:lnTo>
                    <a:lnTo>
                      <a:pt x="413" y="304"/>
                    </a:lnTo>
                    <a:lnTo>
                      <a:pt x="472" y="3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3946" y="2512"/>
                <a:ext cx="581" cy="312"/>
              </a:xfrm>
              <a:custGeom>
                <a:avLst/>
                <a:gdLst>
                  <a:gd name="T0" fmla="*/ 497 w 581"/>
                  <a:gd name="T1" fmla="*/ 248 h 312"/>
                  <a:gd name="T2" fmla="*/ 531 w 581"/>
                  <a:gd name="T3" fmla="*/ 200 h 312"/>
                  <a:gd name="T4" fmla="*/ 556 w 581"/>
                  <a:gd name="T5" fmla="*/ 176 h 312"/>
                  <a:gd name="T6" fmla="*/ 581 w 581"/>
                  <a:gd name="T7" fmla="*/ 152 h 312"/>
                  <a:gd name="T8" fmla="*/ 564 w 581"/>
                  <a:gd name="T9" fmla="*/ 120 h 312"/>
                  <a:gd name="T10" fmla="*/ 522 w 581"/>
                  <a:gd name="T11" fmla="*/ 112 h 312"/>
                  <a:gd name="T12" fmla="*/ 480 w 581"/>
                  <a:gd name="T13" fmla="*/ 104 h 312"/>
                  <a:gd name="T14" fmla="*/ 463 w 581"/>
                  <a:gd name="T15" fmla="*/ 80 h 312"/>
                  <a:gd name="T16" fmla="*/ 413 w 581"/>
                  <a:gd name="T17" fmla="*/ 64 h 312"/>
                  <a:gd name="T18" fmla="*/ 413 w 581"/>
                  <a:gd name="T19" fmla="*/ 88 h 312"/>
                  <a:gd name="T20" fmla="*/ 387 w 581"/>
                  <a:gd name="T21" fmla="*/ 104 h 312"/>
                  <a:gd name="T22" fmla="*/ 345 w 581"/>
                  <a:gd name="T23" fmla="*/ 72 h 312"/>
                  <a:gd name="T24" fmla="*/ 354 w 581"/>
                  <a:gd name="T25" fmla="*/ 40 h 312"/>
                  <a:gd name="T26" fmla="*/ 312 w 581"/>
                  <a:gd name="T27" fmla="*/ 40 h 312"/>
                  <a:gd name="T28" fmla="*/ 269 w 581"/>
                  <a:gd name="T29" fmla="*/ 24 h 312"/>
                  <a:gd name="T30" fmla="*/ 227 w 581"/>
                  <a:gd name="T31" fmla="*/ 0 h 312"/>
                  <a:gd name="T32" fmla="*/ 227 w 581"/>
                  <a:gd name="T33" fmla="*/ 24 h 312"/>
                  <a:gd name="T34" fmla="*/ 202 w 581"/>
                  <a:gd name="T35" fmla="*/ 8 h 312"/>
                  <a:gd name="T36" fmla="*/ 168 w 581"/>
                  <a:gd name="T37" fmla="*/ 8 h 312"/>
                  <a:gd name="T38" fmla="*/ 160 w 581"/>
                  <a:gd name="T39" fmla="*/ 40 h 312"/>
                  <a:gd name="T40" fmla="*/ 118 w 581"/>
                  <a:gd name="T41" fmla="*/ 56 h 312"/>
                  <a:gd name="T42" fmla="*/ 76 w 581"/>
                  <a:gd name="T43" fmla="*/ 80 h 312"/>
                  <a:gd name="T44" fmla="*/ 34 w 581"/>
                  <a:gd name="T45" fmla="*/ 88 h 312"/>
                  <a:gd name="T46" fmla="*/ 0 w 581"/>
                  <a:gd name="T47" fmla="*/ 112 h 312"/>
                  <a:gd name="T48" fmla="*/ 34 w 581"/>
                  <a:gd name="T49" fmla="*/ 152 h 312"/>
                  <a:gd name="T50" fmla="*/ 25 w 581"/>
                  <a:gd name="T51" fmla="*/ 176 h 312"/>
                  <a:gd name="T52" fmla="*/ 84 w 581"/>
                  <a:gd name="T53" fmla="*/ 224 h 312"/>
                  <a:gd name="T54" fmla="*/ 160 w 581"/>
                  <a:gd name="T55" fmla="*/ 280 h 312"/>
                  <a:gd name="T56" fmla="*/ 152 w 581"/>
                  <a:gd name="T57" fmla="*/ 288 h 312"/>
                  <a:gd name="T58" fmla="*/ 194 w 581"/>
                  <a:gd name="T59" fmla="*/ 312 h 312"/>
                  <a:gd name="T60" fmla="*/ 244 w 581"/>
                  <a:gd name="T61" fmla="*/ 296 h 312"/>
                  <a:gd name="T62" fmla="*/ 269 w 581"/>
                  <a:gd name="T63" fmla="*/ 248 h 312"/>
                  <a:gd name="T64" fmla="*/ 345 w 581"/>
                  <a:gd name="T65" fmla="*/ 272 h 312"/>
                  <a:gd name="T66" fmla="*/ 430 w 581"/>
                  <a:gd name="T67" fmla="*/ 272 h 312"/>
                  <a:gd name="T68" fmla="*/ 430 w 581"/>
                  <a:gd name="T69" fmla="*/ 280 h 312"/>
                  <a:gd name="T70" fmla="*/ 455 w 581"/>
                  <a:gd name="T71" fmla="*/ 248 h 312"/>
                  <a:gd name="T72" fmla="*/ 497 w 581"/>
                  <a:gd name="T73" fmla="*/ 248 h 31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581" h="312">
                    <a:moveTo>
                      <a:pt x="497" y="248"/>
                    </a:moveTo>
                    <a:lnTo>
                      <a:pt x="531" y="200"/>
                    </a:lnTo>
                    <a:lnTo>
                      <a:pt x="556" y="176"/>
                    </a:lnTo>
                    <a:lnTo>
                      <a:pt x="581" y="152"/>
                    </a:lnTo>
                    <a:lnTo>
                      <a:pt x="564" y="120"/>
                    </a:lnTo>
                    <a:lnTo>
                      <a:pt x="522" y="112"/>
                    </a:lnTo>
                    <a:lnTo>
                      <a:pt x="480" y="104"/>
                    </a:lnTo>
                    <a:lnTo>
                      <a:pt x="463" y="80"/>
                    </a:lnTo>
                    <a:lnTo>
                      <a:pt x="413" y="64"/>
                    </a:lnTo>
                    <a:lnTo>
                      <a:pt x="413" y="88"/>
                    </a:lnTo>
                    <a:lnTo>
                      <a:pt x="387" y="104"/>
                    </a:lnTo>
                    <a:lnTo>
                      <a:pt x="345" y="72"/>
                    </a:lnTo>
                    <a:lnTo>
                      <a:pt x="354" y="40"/>
                    </a:lnTo>
                    <a:lnTo>
                      <a:pt x="312" y="40"/>
                    </a:lnTo>
                    <a:lnTo>
                      <a:pt x="269" y="24"/>
                    </a:lnTo>
                    <a:lnTo>
                      <a:pt x="227" y="0"/>
                    </a:lnTo>
                    <a:lnTo>
                      <a:pt x="227" y="24"/>
                    </a:lnTo>
                    <a:lnTo>
                      <a:pt x="202" y="8"/>
                    </a:lnTo>
                    <a:lnTo>
                      <a:pt x="168" y="8"/>
                    </a:lnTo>
                    <a:lnTo>
                      <a:pt x="160" y="40"/>
                    </a:lnTo>
                    <a:lnTo>
                      <a:pt x="118" y="56"/>
                    </a:lnTo>
                    <a:lnTo>
                      <a:pt x="76" y="80"/>
                    </a:lnTo>
                    <a:lnTo>
                      <a:pt x="34" y="88"/>
                    </a:lnTo>
                    <a:lnTo>
                      <a:pt x="0" y="112"/>
                    </a:lnTo>
                    <a:lnTo>
                      <a:pt x="34" y="152"/>
                    </a:lnTo>
                    <a:lnTo>
                      <a:pt x="25" y="176"/>
                    </a:lnTo>
                    <a:lnTo>
                      <a:pt x="84" y="224"/>
                    </a:lnTo>
                    <a:lnTo>
                      <a:pt x="160" y="280"/>
                    </a:lnTo>
                    <a:lnTo>
                      <a:pt x="152" y="288"/>
                    </a:lnTo>
                    <a:lnTo>
                      <a:pt x="194" y="312"/>
                    </a:lnTo>
                    <a:lnTo>
                      <a:pt x="244" y="296"/>
                    </a:lnTo>
                    <a:lnTo>
                      <a:pt x="269" y="248"/>
                    </a:lnTo>
                    <a:lnTo>
                      <a:pt x="345" y="272"/>
                    </a:lnTo>
                    <a:lnTo>
                      <a:pt x="430" y="272"/>
                    </a:lnTo>
                    <a:lnTo>
                      <a:pt x="430" y="280"/>
                    </a:lnTo>
                    <a:lnTo>
                      <a:pt x="455" y="248"/>
                    </a:lnTo>
                    <a:lnTo>
                      <a:pt x="497" y="24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>
                <a:off x="4098" y="3000"/>
                <a:ext cx="278" cy="200"/>
              </a:xfrm>
              <a:custGeom>
                <a:avLst/>
                <a:gdLst>
                  <a:gd name="T0" fmla="*/ 50 w 278"/>
                  <a:gd name="T1" fmla="*/ 192 h 200"/>
                  <a:gd name="T2" fmla="*/ 92 w 278"/>
                  <a:gd name="T3" fmla="*/ 160 h 200"/>
                  <a:gd name="T4" fmla="*/ 117 w 278"/>
                  <a:gd name="T5" fmla="*/ 176 h 200"/>
                  <a:gd name="T6" fmla="*/ 151 w 278"/>
                  <a:gd name="T7" fmla="*/ 184 h 200"/>
                  <a:gd name="T8" fmla="*/ 168 w 278"/>
                  <a:gd name="T9" fmla="*/ 152 h 200"/>
                  <a:gd name="T10" fmla="*/ 202 w 278"/>
                  <a:gd name="T11" fmla="*/ 144 h 200"/>
                  <a:gd name="T12" fmla="*/ 202 w 278"/>
                  <a:gd name="T13" fmla="*/ 104 h 200"/>
                  <a:gd name="T14" fmla="*/ 235 w 278"/>
                  <a:gd name="T15" fmla="*/ 64 h 200"/>
                  <a:gd name="T16" fmla="*/ 278 w 278"/>
                  <a:gd name="T17" fmla="*/ 48 h 200"/>
                  <a:gd name="T18" fmla="*/ 235 w 278"/>
                  <a:gd name="T19" fmla="*/ 0 h 200"/>
                  <a:gd name="T20" fmla="*/ 227 w 278"/>
                  <a:gd name="T21" fmla="*/ 8 h 200"/>
                  <a:gd name="T22" fmla="*/ 227 w 278"/>
                  <a:gd name="T23" fmla="*/ 32 h 200"/>
                  <a:gd name="T24" fmla="*/ 185 w 278"/>
                  <a:gd name="T25" fmla="*/ 40 h 200"/>
                  <a:gd name="T26" fmla="*/ 134 w 278"/>
                  <a:gd name="T27" fmla="*/ 40 h 200"/>
                  <a:gd name="T28" fmla="*/ 101 w 278"/>
                  <a:gd name="T29" fmla="*/ 64 h 200"/>
                  <a:gd name="T30" fmla="*/ 42 w 278"/>
                  <a:gd name="T31" fmla="*/ 64 h 200"/>
                  <a:gd name="T32" fmla="*/ 8 w 278"/>
                  <a:gd name="T33" fmla="*/ 72 h 200"/>
                  <a:gd name="T34" fmla="*/ 0 w 278"/>
                  <a:gd name="T35" fmla="*/ 96 h 200"/>
                  <a:gd name="T36" fmla="*/ 8 w 278"/>
                  <a:gd name="T37" fmla="*/ 152 h 200"/>
                  <a:gd name="T38" fmla="*/ 0 w 278"/>
                  <a:gd name="T39" fmla="*/ 160 h 200"/>
                  <a:gd name="T40" fmla="*/ 25 w 278"/>
                  <a:gd name="T41" fmla="*/ 152 h 200"/>
                  <a:gd name="T42" fmla="*/ 8 w 278"/>
                  <a:gd name="T43" fmla="*/ 176 h 200"/>
                  <a:gd name="T44" fmla="*/ 8 w 278"/>
                  <a:gd name="T45" fmla="*/ 200 h 200"/>
                  <a:gd name="T46" fmla="*/ 16 w 278"/>
                  <a:gd name="T47" fmla="*/ 200 h 200"/>
                  <a:gd name="T48" fmla="*/ 50 w 278"/>
                  <a:gd name="T49" fmla="*/ 192 h 20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78" h="200">
                    <a:moveTo>
                      <a:pt x="50" y="192"/>
                    </a:moveTo>
                    <a:lnTo>
                      <a:pt x="92" y="160"/>
                    </a:lnTo>
                    <a:lnTo>
                      <a:pt x="117" y="176"/>
                    </a:lnTo>
                    <a:lnTo>
                      <a:pt x="151" y="184"/>
                    </a:lnTo>
                    <a:lnTo>
                      <a:pt x="168" y="152"/>
                    </a:lnTo>
                    <a:lnTo>
                      <a:pt x="202" y="144"/>
                    </a:lnTo>
                    <a:lnTo>
                      <a:pt x="202" y="104"/>
                    </a:lnTo>
                    <a:lnTo>
                      <a:pt x="235" y="64"/>
                    </a:lnTo>
                    <a:lnTo>
                      <a:pt x="278" y="48"/>
                    </a:lnTo>
                    <a:lnTo>
                      <a:pt x="235" y="0"/>
                    </a:lnTo>
                    <a:lnTo>
                      <a:pt x="227" y="8"/>
                    </a:lnTo>
                    <a:lnTo>
                      <a:pt x="227" y="32"/>
                    </a:lnTo>
                    <a:lnTo>
                      <a:pt x="185" y="40"/>
                    </a:lnTo>
                    <a:lnTo>
                      <a:pt x="134" y="40"/>
                    </a:lnTo>
                    <a:lnTo>
                      <a:pt x="101" y="64"/>
                    </a:lnTo>
                    <a:lnTo>
                      <a:pt x="42" y="64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" y="152"/>
                    </a:lnTo>
                    <a:lnTo>
                      <a:pt x="0" y="160"/>
                    </a:lnTo>
                    <a:lnTo>
                      <a:pt x="25" y="152"/>
                    </a:lnTo>
                    <a:lnTo>
                      <a:pt x="8" y="176"/>
                    </a:lnTo>
                    <a:lnTo>
                      <a:pt x="8" y="200"/>
                    </a:lnTo>
                    <a:lnTo>
                      <a:pt x="16" y="200"/>
                    </a:lnTo>
                    <a:lnTo>
                      <a:pt x="50" y="192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4106" y="3056"/>
                <a:ext cx="548" cy="416"/>
              </a:xfrm>
              <a:custGeom>
                <a:avLst/>
                <a:gdLst>
                  <a:gd name="T0" fmla="*/ 388 w 548"/>
                  <a:gd name="T1" fmla="*/ 360 h 416"/>
                  <a:gd name="T2" fmla="*/ 379 w 548"/>
                  <a:gd name="T3" fmla="*/ 344 h 416"/>
                  <a:gd name="T4" fmla="*/ 345 w 548"/>
                  <a:gd name="T5" fmla="*/ 328 h 416"/>
                  <a:gd name="T6" fmla="*/ 320 w 548"/>
                  <a:gd name="T7" fmla="*/ 296 h 416"/>
                  <a:gd name="T8" fmla="*/ 270 w 548"/>
                  <a:gd name="T9" fmla="*/ 264 h 416"/>
                  <a:gd name="T10" fmla="*/ 236 w 548"/>
                  <a:gd name="T11" fmla="*/ 216 h 416"/>
                  <a:gd name="T12" fmla="*/ 202 w 548"/>
                  <a:gd name="T13" fmla="*/ 200 h 416"/>
                  <a:gd name="T14" fmla="*/ 219 w 548"/>
                  <a:gd name="T15" fmla="*/ 152 h 416"/>
                  <a:gd name="T16" fmla="*/ 236 w 548"/>
                  <a:gd name="T17" fmla="*/ 152 h 416"/>
                  <a:gd name="T18" fmla="*/ 270 w 548"/>
                  <a:gd name="T19" fmla="*/ 168 h 416"/>
                  <a:gd name="T20" fmla="*/ 278 w 548"/>
                  <a:gd name="T21" fmla="*/ 144 h 416"/>
                  <a:gd name="T22" fmla="*/ 312 w 548"/>
                  <a:gd name="T23" fmla="*/ 136 h 416"/>
                  <a:gd name="T24" fmla="*/ 354 w 548"/>
                  <a:gd name="T25" fmla="*/ 144 h 416"/>
                  <a:gd name="T26" fmla="*/ 404 w 548"/>
                  <a:gd name="T27" fmla="*/ 152 h 416"/>
                  <a:gd name="T28" fmla="*/ 438 w 548"/>
                  <a:gd name="T29" fmla="*/ 144 h 416"/>
                  <a:gd name="T30" fmla="*/ 472 w 548"/>
                  <a:gd name="T31" fmla="*/ 152 h 416"/>
                  <a:gd name="T32" fmla="*/ 522 w 548"/>
                  <a:gd name="T33" fmla="*/ 160 h 416"/>
                  <a:gd name="T34" fmla="*/ 522 w 548"/>
                  <a:gd name="T35" fmla="*/ 128 h 416"/>
                  <a:gd name="T36" fmla="*/ 548 w 548"/>
                  <a:gd name="T37" fmla="*/ 120 h 416"/>
                  <a:gd name="T38" fmla="*/ 522 w 548"/>
                  <a:gd name="T39" fmla="*/ 112 h 416"/>
                  <a:gd name="T40" fmla="*/ 497 w 548"/>
                  <a:gd name="T41" fmla="*/ 80 h 416"/>
                  <a:gd name="T42" fmla="*/ 480 w 548"/>
                  <a:gd name="T43" fmla="*/ 48 h 416"/>
                  <a:gd name="T44" fmla="*/ 421 w 548"/>
                  <a:gd name="T45" fmla="*/ 72 h 416"/>
                  <a:gd name="T46" fmla="*/ 388 w 548"/>
                  <a:gd name="T47" fmla="*/ 72 h 416"/>
                  <a:gd name="T48" fmla="*/ 379 w 548"/>
                  <a:gd name="T49" fmla="*/ 48 h 416"/>
                  <a:gd name="T50" fmla="*/ 345 w 548"/>
                  <a:gd name="T51" fmla="*/ 56 h 416"/>
                  <a:gd name="T52" fmla="*/ 320 w 548"/>
                  <a:gd name="T53" fmla="*/ 40 h 416"/>
                  <a:gd name="T54" fmla="*/ 295 w 548"/>
                  <a:gd name="T55" fmla="*/ 16 h 416"/>
                  <a:gd name="T56" fmla="*/ 261 w 548"/>
                  <a:gd name="T57" fmla="*/ 0 h 416"/>
                  <a:gd name="T58" fmla="*/ 227 w 548"/>
                  <a:gd name="T59" fmla="*/ 8 h 416"/>
                  <a:gd name="T60" fmla="*/ 194 w 548"/>
                  <a:gd name="T61" fmla="*/ 48 h 416"/>
                  <a:gd name="T62" fmla="*/ 194 w 548"/>
                  <a:gd name="T63" fmla="*/ 88 h 416"/>
                  <a:gd name="T64" fmla="*/ 160 w 548"/>
                  <a:gd name="T65" fmla="*/ 96 h 416"/>
                  <a:gd name="T66" fmla="*/ 143 w 548"/>
                  <a:gd name="T67" fmla="*/ 128 h 416"/>
                  <a:gd name="T68" fmla="*/ 109 w 548"/>
                  <a:gd name="T69" fmla="*/ 120 h 416"/>
                  <a:gd name="T70" fmla="*/ 84 w 548"/>
                  <a:gd name="T71" fmla="*/ 104 h 416"/>
                  <a:gd name="T72" fmla="*/ 42 w 548"/>
                  <a:gd name="T73" fmla="*/ 136 h 416"/>
                  <a:gd name="T74" fmla="*/ 8 w 548"/>
                  <a:gd name="T75" fmla="*/ 144 h 416"/>
                  <a:gd name="T76" fmla="*/ 0 w 548"/>
                  <a:gd name="T77" fmla="*/ 144 h 416"/>
                  <a:gd name="T78" fmla="*/ 0 w 548"/>
                  <a:gd name="T79" fmla="*/ 152 h 416"/>
                  <a:gd name="T80" fmla="*/ 34 w 548"/>
                  <a:gd name="T81" fmla="*/ 216 h 416"/>
                  <a:gd name="T82" fmla="*/ 84 w 548"/>
                  <a:gd name="T83" fmla="*/ 152 h 416"/>
                  <a:gd name="T84" fmla="*/ 84 w 548"/>
                  <a:gd name="T85" fmla="*/ 216 h 416"/>
                  <a:gd name="T86" fmla="*/ 126 w 548"/>
                  <a:gd name="T87" fmla="*/ 192 h 416"/>
                  <a:gd name="T88" fmla="*/ 126 w 548"/>
                  <a:gd name="T89" fmla="*/ 240 h 416"/>
                  <a:gd name="T90" fmla="*/ 177 w 548"/>
                  <a:gd name="T91" fmla="*/ 264 h 416"/>
                  <a:gd name="T92" fmla="*/ 160 w 548"/>
                  <a:gd name="T93" fmla="*/ 272 h 416"/>
                  <a:gd name="T94" fmla="*/ 219 w 548"/>
                  <a:gd name="T95" fmla="*/ 312 h 416"/>
                  <a:gd name="T96" fmla="*/ 227 w 548"/>
                  <a:gd name="T97" fmla="*/ 336 h 416"/>
                  <a:gd name="T98" fmla="*/ 253 w 548"/>
                  <a:gd name="T99" fmla="*/ 352 h 416"/>
                  <a:gd name="T100" fmla="*/ 312 w 548"/>
                  <a:gd name="T101" fmla="*/ 360 h 416"/>
                  <a:gd name="T102" fmla="*/ 371 w 548"/>
                  <a:gd name="T103" fmla="*/ 384 h 416"/>
                  <a:gd name="T104" fmla="*/ 312 w 548"/>
                  <a:gd name="T105" fmla="*/ 392 h 416"/>
                  <a:gd name="T106" fmla="*/ 413 w 548"/>
                  <a:gd name="T107" fmla="*/ 416 h 416"/>
                  <a:gd name="T108" fmla="*/ 413 w 548"/>
                  <a:gd name="T109" fmla="*/ 384 h 416"/>
                  <a:gd name="T110" fmla="*/ 388 w 548"/>
                  <a:gd name="T111" fmla="*/ 360 h 41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48" h="416">
                    <a:moveTo>
                      <a:pt x="388" y="360"/>
                    </a:moveTo>
                    <a:lnTo>
                      <a:pt x="379" y="344"/>
                    </a:lnTo>
                    <a:lnTo>
                      <a:pt x="345" y="328"/>
                    </a:lnTo>
                    <a:lnTo>
                      <a:pt x="320" y="296"/>
                    </a:lnTo>
                    <a:lnTo>
                      <a:pt x="270" y="264"/>
                    </a:lnTo>
                    <a:lnTo>
                      <a:pt x="236" y="216"/>
                    </a:lnTo>
                    <a:lnTo>
                      <a:pt x="202" y="200"/>
                    </a:lnTo>
                    <a:lnTo>
                      <a:pt x="219" y="152"/>
                    </a:lnTo>
                    <a:lnTo>
                      <a:pt x="236" y="152"/>
                    </a:lnTo>
                    <a:lnTo>
                      <a:pt x="270" y="168"/>
                    </a:lnTo>
                    <a:lnTo>
                      <a:pt x="278" y="144"/>
                    </a:lnTo>
                    <a:lnTo>
                      <a:pt x="312" y="136"/>
                    </a:lnTo>
                    <a:lnTo>
                      <a:pt x="354" y="144"/>
                    </a:lnTo>
                    <a:lnTo>
                      <a:pt x="404" y="152"/>
                    </a:lnTo>
                    <a:lnTo>
                      <a:pt x="438" y="144"/>
                    </a:lnTo>
                    <a:lnTo>
                      <a:pt x="472" y="152"/>
                    </a:lnTo>
                    <a:lnTo>
                      <a:pt x="522" y="160"/>
                    </a:lnTo>
                    <a:lnTo>
                      <a:pt x="522" y="128"/>
                    </a:lnTo>
                    <a:lnTo>
                      <a:pt x="548" y="120"/>
                    </a:lnTo>
                    <a:lnTo>
                      <a:pt x="522" y="112"/>
                    </a:lnTo>
                    <a:lnTo>
                      <a:pt x="497" y="80"/>
                    </a:lnTo>
                    <a:lnTo>
                      <a:pt x="480" y="48"/>
                    </a:lnTo>
                    <a:lnTo>
                      <a:pt x="421" y="72"/>
                    </a:lnTo>
                    <a:lnTo>
                      <a:pt x="388" y="72"/>
                    </a:lnTo>
                    <a:lnTo>
                      <a:pt x="379" y="48"/>
                    </a:lnTo>
                    <a:lnTo>
                      <a:pt x="345" y="56"/>
                    </a:lnTo>
                    <a:lnTo>
                      <a:pt x="320" y="40"/>
                    </a:lnTo>
                    <a:lnTo>
                      <a:pt x="295" y="16"/>
                    </a:lnTo>
                    <a:lnTo>
                      <a:pt x="261" y="0"/>
                    </a:lnTo>
                    <a:lnTo>
                      <a:pt x="227" y="8"/>
                    </a:lnTo>
                    <a:lnTo>
                      <a:pt x="194" y="48"/>
                    </a:lnTo>
                    <a:lnTo>
                      <a:pt x="194" y="88"/>
                    </a:lnTo>
                    <a:lnTo>
                      <a:pt x="160" y="96"/>
                    </a:lnTo>
                    <a:lnTo>
                      <a:pt x="143" y="128"/>
                    </a:lnTo>
                    <a:lnTo>
                      <a:pt x="109" y="120"/>
                    </a:lnTo>
                    <a:lnTo>
                      <a:pt x="84" y="104"/>
                    </a:lnTo>
                    <a:lnTo>
                      <a:pt x="42" y="136"/>
                    </a:lnTo>
                    <a:lnTo>
                      <a:pt x="8" y="144"/>
                    </a:lnTo>
                    <a:lnTo>
                      <a:pt x="0" y="144"/>
                    </a:lnTo>
                    <a:lnTo>
                      <a:pt x="0" y="152"/>
                    </a:lnTo>
                    <a:lnTo>
                      <a:pt x="34" y="216"/>
                    </a:lnTo>
                    <a:lnTo>
                      <a:pt x="84" y="152"/>
                    </a:lnTo>
                    <a:lnTo>
                      <a:pt x="84" y="216"/>
                    </a:lnTo>
                    <a:lnTo>
                      <a:pt x="126" y="192"/>
                    </a:lnTo>
                    <a:lnTo>
                      <a:pt x="126" y="240"/>
                    </a:lnTo>
                    <a:lnTo>
                      <a:pt x="177" y="264"/>
                    </a:lnTo>
                    <a:lnTo>
                      <a:pt x="160" y="272"/>
                    </a:lnTo>
                    <a:lnTo>
                      <a:pt x="219" y="312"/>
                    </a:lnTo>
                    <a:lnTo>
                      <a:pt x="227" y="336"/>
                    </a:lnTo>
                    <a:lnTo>
                      <a:pt x="253" y="352"/>
                    </a:lnTo>
                    <a:lnTo>
                      <a:pt x="312" y="360"/>
                    </a:lnTo>
                    <a:lnTo>
                      <a:pt x="371" y="384"/>
                    </a:lnTo>
                    <a:lnTo>
                      <a:pt x="312" y="392"/>
                    </a:lnTo>
                    <a:lnTo>
                      <a:pt x="413" y="416"/>
                    </a:lnTo>
                    <a:lnTo>
                      <a:pt x="413" y="384"/>
                    </a:lnTo>
                    <a:lnTo>
                      <a:pt x="388" y="36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4098" y="3000"/>
                <a:ext cx="278" cy="200"/>
              </a:xfrm>
              <a:custGeom>
                <a:avLst/>
                <a:gdLst>
                  <a:gd name="T0" fmla="*/ 50 w 278"/>
                  <a:gd name="T1" fmla="*/ 192 h 200"/>
                  <a:gd name="T2" fmla="*/ 92 w 278"/>
                  <a:gd name="T3" fmla="*/ 160 h 200"/>
                  <a:gd name="T4" fmla="*/ 117 w 278"/>
                  <a:gd name="T5" fmla="*/ 176 h 200"/>
                  <a:gd name="T6" fmla="*/ 151 w 278"/>
                  <a:gd name="T7" fmla="*/ 184 h 200"/>
                  <a:gd name="T8" fmla="*/ 168 w 278"/>
                  <a:gd name="T9" fmla="*/ 152 h 200"/>
                  <a:gd name="T10" fmla="*/ 202 w 278"/>
                  <a:gd name="T11" fmla="*/ 144 h 200"/>
                  <a:gd name="T12" fmla="*/ 202 w 278"/>
                  <a:gd name="T13" fmla="*/ 104 h 200"/>
                  <a:gd name="T14" fmla="*/ 235 w 278"/>
                  <a:gd name="T15" fmla="*/ 64 h 200"/>
                  <a:gd name="T16" fmla="*/ 278 w 278"/>
                  <a:gd name="T17" fmla="*/ 48 h 200"/>
                  <a:gd name="T18" fmla="*/ 235 w 278"/>
                  <a:gd name="T19" fmla="*/ 0 h 200"/>
                  <a:gd name="T20" fmla="*/ 227 w 278"/>
                  <a:gd name="T21" fmla="*/ 8 h 200"/>
                  <a:gd name="T22" fmla="*/ 227 w 278"/>
                  <a:gd name="T23" fmla="*/ 32 h 200"/>
                  <a:gd name="T24" fmla="*/ 185 w 278"/>
                  <a:gd name="T25" fmla="*/ 40 h 200"/>
                  <a:gd name="T26" fmla="*/ 134 w 278"/>
                  <a:gd name="T27" fmla="*/ 40 h 200"/>
                  <a:gd name="T28" fmla="*/ 101 w 278"/>
                  <a:gd name="T29" fmla="*/ 64 h 200"/>
                  <a:gd name="T30" fmla="*/ 42 w 278"/>
                  <a:gd name="T31" fmla="*/ 64 h 200"/>
                  <a:gd name="T32" fmla="*/ 8 w 278"/>
                  <a:gd name="T33" fmla="*/ 72 h 200"/>
                  <a:gd name="T34" fmla="*/ 0 w 278"/>
                  <a:gd name="T35" fmla="*/ 96 h 200"/>
                  <a:gd name="T36" fmla="*/ 8 w 278"/>
                  <a:gd name="T37" fmla="*/ 152 h 200"/>
                  <a:gd name="T38" fmla="*/ 0 w 278"/>
                  <a:gd name="T39" fmla="*/ 160 h 200"/>
                  <a:gd name="T40" fmla="*/ 25 w 278"/>
                  <a:gd name="T41" fmla="*/ 152 h 200"/>
                  <a:gd name="T42" fmla="*/ 8 w 278"/>
                  <a:gd name="T43" fmla="*/ 176 h 200"/>
                  <a:gd name="T44" fmla="*/ 8 w 278"/>
                  <a:gd name="T45" fmla="*/ 200 h 200"/>
                  <a:gd name="T46" fmla="*/ 16 w 278"/>
                  <a:gd name="T47" fmla="*/ 200 h 200"/>
                  <a:gd name="T48" fmla="*/ 50 w 278"/>
                  <a:gd name="T49" fmla="*/ 192 h 20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78" h="200">
                    <a:moveTo>
                      <a:pt x="50" y="192"/>
                    </a:moveTo>
                    <a:lnTo>
                      <a:pt x="92" y="160"/>
                    </a:lnTo>
                    <a:lnTo>
                      <a:pt x="117" y="176"/>
                    </a:lnTo>
                    <a:lnTo>
                      <a:pt x="151" y="184"/>
                    </a:lnTo>
                    <a:lnTo>
                      <a:pt x="168" y="152"/>
                    </a:lnTo>
                    <a:lnTo>
                      <a:pt x="202" y="144"/>
                    </a:lnTo>
                    <a:lnTo>
                      <a:pt x="202" y="104"/>
                    </a:lnTo>
                    <a:lnTo>
                      <a:pt x="235" y="64"/>
                    </a:lnTo>
                    <a:lnTo>
                      <a:pt x="278" y="48"/>
                    </a:lnTo>
                    <a:lnTo>
                      <a:pt x="235" y="0"/>
                    </a:lnTo>
                    <a:lnTo>
                      <a:pt x="227" y="8"/>
                    </a:lnTo>
                    <a:lnTo>
                      <a:pt x="227" y="32"/>
                    </a:lnTo>
                    <a:lnTo>
                      <a:pt x="185" y="40"/>
                    </a:lnTo>
                    <a:lnTo>
                      <a:pt x="134" y="40"/>
                    </a:lnTo>
                    <a:lnTo>
                      <a:pt x="101" y="64"/>
                    </a:lnTo>
                    <a:lnTo>
                      <a:pt x="42" y="64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" y="152"/>
                    </a:lnTo>
                    <a:lnTo>
                      <a:pt x="0" y="160"/>
                    </a:lnTo>
                    <a:lnTo>
                      <a:pt x="25" y="152"/>
                    </a:lnTo>
                    <a:lnTo>
                      <a:pt x="8" y="176"/>
                    </a:lnTo>
                    <a:lnTo>
                      <a:pt x="8" y="200"/>
                    </a:lnTo>
                    <a:lnTo>
                      <a:pt x="16" y="200"/>
                    </a:lnTo>
                    <a:lnTo>
                      <a:pt x="50" y="19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4106" y="3056"/>
                <a:ext cx="548" cy="416"/>
              </a:xfrm>
              <a:custGeom>
                <a:avLst/>
                <a:gdLst>
                  <a:gd name="T0" fmla="*/ 388 w 548"/>
                  <a:gd name="T1" fmla="*/ 360 h 416"/>
                  <a:gd name="T2" fmla="*/ 379 w 548"/>
                  <a:gd name="T3" fmla="*/ 344 h 416"/>
                  <a:gd name="T4" fmla="*/ 345 w 548"/>
                  <a:gd name="T5" fmla="*/ 328 h 416"/>
                  <a:gd name="T6" fmla="*/ 320 w 548"/>
                  <a:gd name="T7" fmla="*/ 296 h 416"/>
                  <a:gd name="T8" fmla="*/ 270 w 548"/>
                  <a:gd name="T9" fmla="*/ 264 h 416"/>
                  <a:gd name="T10" fmla="*/ 236 w 548"/>
                  <a:gd name="T11" fmla="*/ 216 h 416"/>
                  <a:gd name="T12" fmla="*/ 202 w 548"/>
                  <a:gd name="T13" fmla="*/ 200 h 416"/>
                  <a:gd name="T14" fmla="*/ 219 w 548"/>
                  <a:gd name="T15" fmla="*/ 152 h 416"/>
                  <a:gd name="T16" fmla="*/ 236 w 548"/>
                  <a:gd name="T17" fmla="*/ 152 h 416"/>
                  <a:gd name="T18" fmla="*/ 270 w 548"/>
                  <a:gd name="T19" fmla="*/ 168 h 416"/>
                  <a:gd name="T20" fmla="*/ 278 w 548"/>
                  <a:gd name="T21" fmla="*/ 144 h 416"/>
                  <a:gd name="T22" fmla="*/ 312 w 548"/>
                  <a:gd name="T23" fmla="*/ 136 h 416"/>
                  <a:gd name="T24" fmla="*/ 354 w 548"/>
                  <a:gd name="T25" fmla="*/ 144 h 416"/>
                  <a:gd name="T26" fmla="*/ 404 w 548"/>
                  <a:gd name="T27" fmla="*/ 152 h 416"/>
                  <a:gd name="T28" fmla="*/ 438 w 548"/>
                  <a:gd name="T29" fmla="*/ 144 h 416"/>
                  <a:gd name="T30" fmla="*/ 472 w 548"/>
                  <a:gd name="T31" fmla="*/ 152 h 416"/>
                  <a:gd name="T32" fmla="*/ 522 w 548"/>
                  <a:gd name="T33" fmla="*/ 160 h 416"/>
                  <a:gd name="T34" fmla="*/ 522 w 548"/>
                  <a:gd name="T35" fmla="*/ 128 h 416"/>
                  <a:gd name="T36" fmla="*/ 548 w 548"/>
                  <a:gd name="T37" fmla="*/ 120 h 416"/>
                  <a:gd name="T38" fmla="*/ 522 w 548"/>
                  <a:gd name="T39" fmla="*/ 112 h 416"/>
                  <a:gd name="T40" fmla="*/ 497 w 548"/>
                  <a:gd name="T41" fmla="*/ 80 h 416"/>
                  <a:gd name="T42" fmla="*/ 480 w 548"/>
                  <a:gd name="T43" fmla="*/ 48 h 416"/>
                  <a:gd name="T44" fmla="*/ 421 w 548"/>
                  <a:gd name="T45" fmla="*/ 72 h 416"/>
                  <a:gd name="T46" fmla="*/ 388 w 548"/>
                  <a:gd name="T47" fmla="*/ 72 h 416"/>
                  <a:gd name="T48" fmla="*/ 379 w 548"/>
                  <a:gd name="T49" fmla="*/ 48 h 416"/>
                  <a:gd name="T50" fmla="*/ 345 w 548"/>
                  <a:gd name="T51" fmla="*/ 56 h 416"/>
                  <a:gd name="T52" fmla="*/ 320 w 548"/>
                  <a:gd name="T53" fmla="*/ 40 h 416"/>
                  <a:gd name="T54" fmla="*/ 295 w 548"/>
                  <a:gd name="T55" fmla="*/ 16 h 416"/>
                  <a:gd name="T56" fmla="*/ 261 w 548"/>
                  <a:gd name="T57" fmla="*/ 0 h 416"/>
                  <a:gd name="T58" fmla="*/ 227 w 548"/>
                  <a:gd name="T59" fmla="*/ 8 h 416"/>
                  <a:gd name="T60" fmla="*/ 194 w 548"/>
                  <a:gd name="T61" fmla="*/ 48 h 416"/>
                  <a:gd name="T62" fmla="*/ 194 w 548"/>
                  <a:gd name="T63" fmla="*/ 88 h 416"/>
                  <a:gd name="T64" fmla="*/ 160 w 548"/>
                  <a:gd name="T65" fmla="*/ 96 h 416"/>
                  <a:gd name="T66" fmla="*/ 143 w 548"/>
                  <a:gd name="T67" fmla="*/ 128 h 416"/>
                  <a:gd name="T68" fmla="*/ 109 w 548"/>
                  <a:gd name="T69" fmla="*/ 120 h 416"/>
                  <a:gd name="T70" fmla="*/ 84 w 548"/>
                  <a:gd name="T71" fmla="*/ 104 h 416"/>
                  <a:gd name="T72" fmla="*/ 42 w 548"/>
                  <a:gd name="T73" fmla="*/ 136 h 416"/>
                  <a:gd name="T74" fmla="*/ 8 w 548"/>
                  <a:gd name="T75" fmla="*/ 144 h 416"/>
                  <a:gd name="T76" fmla="*/ 0 w 548"/>
                  <a:gd name="T77" fmla="*/ 144 h 416"/>
                  <a:gd name="T78" fmla="*/ 0 w 548"/>
                  <a:gd name="T79" fmla="*/ 152 h 416"/>
                  <a:gd name="T80" fmla="*/ 34 w 548"/>
                  <a:gd name="T81" fmla="*/ 216 h 416"/>
                  <a:gd name="T82" fmla="*/ 84 w 548"/>
                  <a:gd name="T83" fmla="*/ 152 h 416"/>
                  <a:gd name="T84" fmla="*/ 84 w 548"/>
                  <a:gd name="T85" fmla="*/ 216 h 416"/>
                  <a:gd name="T86" fmla="*/ 126 w 548"/>
                  <a:gd name="T87" fmla="*/ 192 h 416"/>
                  <a:gd name="T88" fmla="*/ 126 w 548"/>
                  <a:gd name="T89" fmla="*/ 240 h 416"/>
                  <a:gd name="T90" fmla="*/ 177 w 548"/>
                  <a:gd name="T91" fmla="*/ 264 h 416"/>
                  <a:gd name="T92" fmla="*/ 160 w 548"/>
                  <a:gd name="T93" fmla="*/ 272 h 416"/>
                  <a:gd name="T94" fmla="*/ 219 w 548"/>
                  <a:gd name="T95" fmla="*/ 312 h 416"/>
                  <a:gd name="T96" fmla="*/ 227 w 548"/>
                  <a:gd name="T97" fmla="*/ 336 h 416"/>
                  <a:gd name="T98" fmla="*/ 253 w 548"/>
                  <a:gd name="T99" fmla="*/ 352 h 416"/>
                  <a:gd name="T100" fmla="*/ 312 w 548"/>
                  <a:gd name="T101" fmla="*/ 360 h 416"/>
                  <a:gd name="T102" fmla="*/ 371 w 548"/>
                  <a:gd name="T103" fmla="*/ 384 h 416"/>
                  <a:gd name="T104" fmla="*/ 312 w 548"/>
                  <a:gd name="T105" fmla="*/ 392 h 416"/>
                  <a:gd name="T106" fmla="*/ 413 w 548"/>
                  <a:gd name="T107" fmla="*/ 416 h 416"/>
                  <a:gd name="T108" fmla="*/ 413 w 548"/>
                  <a:gd name="T109" fmla="*/ 384 h 416"/>
                  <a:gd name="T110" fmla="*/ 388 w 548"/>
                  <a:gd name="T111" fmla="*/ 360 h 41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48" h="416">
                    <a:moveTo>
                      <a:pt x="388" y="360"/>
                    </a:moveTo>
                    <a:lnTo>
                      <a:pt x="379" y="344"/>
                    </a:lnTo>
                    <a:lnTo>
                      <a:pt x="345" y="328"/>
                    </a:lnTo>
                    <a:lnTo>
                      <a:pt x="320" y="296"/>
                    </a:lnTo>
                    <a:lnTo>
                      <a:pt x="270" y="264"/>
                    </a:lnTo>
                    <a:lnTo>
                      <a:pt x="236" y="216"/>
                    </a:lnTo>
                    <a:lnTo>
                      <a:pt x="202" y="200"/>
                    </a:lnTo>
                    <a:lnTo>
                      <a:pt x="219" y="152"/>
                    </a:lnTo>
                    <a:lnTo>
                      <a:pt x="236" y="152"/>
                    </a:lnTo>
                    <a:lnTo>
                      <a:pt x="270" y="168"/>
                    </a:lnTo>
                    <a:lnTo>
                      <a:pt x="278" y="144"/>
                    </a:lnTo>
                    <a:lnTo>
                      <a:pt x="312" y="136"/>
                    </a:lnTo>
                    <a:lnTo>
                      <a:pt x="354" y="144"/>
                    </a:lnTo>
                    <a:lnTo>
                      <a:pt x="404" y="152"/>
                    </a:lnTo>
                    <a:lnTo>
                      <a:pt x="438" y="144"/>
                    </a:lnTo>
                    <a:lnTo>
                      <a:pt x="472" y="152"/>
                    </a:lnTo>
                    <a:lnTo>
                      <a:pt x="522" y="160"/>
                    </a:lnTo>
                    <a:lnTo>
                      <a:pt x="522" y="128"/>
                    </a:lnTo>
                    <a:lnTo>
                      <a:pt x="548" y="120"/>
                    </a:lnTo>
                    <a:lnTo>
                      <a:pt x="522" y="112"/>
                    </a:lnTo>
                    <a:lnTo>
                      <a:pt x="497" y="80"/>
                    </a:lnTo>
                    <a:lnTo>
                      <a:pt x="480" y="48"/>
                    </a:lnTo>
                    <a:lnTo>
                      <a:pt x="421" y="72"/>
                    </a:lnTo>
                    <a:lnTo>
                      <a:pt x="388" y="72"/>
                    </a:lnTo>
                    <a:lnTo>
                      <a:pt x="379" y="48"/>
                    </a:lnTo>
                    <a:lnTo>
                      <a:pt x="345" y="56"/>
                    </a:lnTo>
                    <a:lnTo>
                      <a:pt x="320" y="40"/>
                    </a:lnTo>
                    <a:lnTo>
                      <a:pt x="295" y="16"/>
                    </a:lnTo>
                    <a:lnTo>
                      <a:pt x="261" y="0"/>
                    </a:lnTo>
                    <a:lnTo>
                      <a:pt x="227" y="8"/>
                    </a:lnTo>
                    <a:lnTo>
                      <a:pt x="194" y="48"/>
                    </a:lnTo>
                    <a:lnTo>
                      <a:pt x="194" y="88"/>
                    </a:lnTo>
                    <a:lnTo>
                      <a:pt x="160" y="96"/>
                    </a:lnTo>
                    <a:lnTo>
                      <a:pt x="143" y="128"/>
                    </a:lnTo>
                    <a:lnTo>
                      <a:pt x="109" y="120"/>
                    </a:lnTo>
                    <a:lnTo>
                      <a:pt x="84" y="104"/>
                    </a:lnTo>
                    <a:lnTo>
                      <a:pt x="42" y="136"/>
                    </a:lnTo>
                    <a:lnTo>
                      <a:pt x="8" y="144"/>
                    </a:lnTo>
                    <a:lnTo>
                      <a:pt x="0" y="144"/>
                    </a:lnTo>
                    <a:lnTo>
                      <a:pt x="0" y="152"/>
                    </a:lnTo>
                    <a:lnTo>
                      <a:pt x="34" y="216"/>
                    </a:lnTo>
                    <a:lnTo>
                      <a:pt x="84" y="152"/>
                    </a:lnTo>
                    <a:lnTo>
                      <a:pt x="84" y="216"/>
                    </a:lnTo>
                    <a:lnTo>
                      <a:pt x="126" y="192"/>
                    </a:lnTo>
                    <a:lnTo>
                      <a:pt x="126" y="240"/>
                    </a:lnTo>
                    <a:lnTo>
                      <a:pt x="177" y="264"/>
                    </a:lnTo>
                    <a:lnTo>
                      <a:pt x="160" y="272"/>
                    </a:lnTo>
                    <a:lnTo>
                      <a:pt x="219" y="312"/>
                    </a:lnTo>
                    <a:lnTo>
                      <a:pt x="227" y="336"/>
                    </a:lnTo>
                    <a:lnTo>
                      <a:pt x="253" y="352"/>
                    </a:lnTo>
                    <a:lnTo>
                      <a:pt x="312" y="360"/>
                    </a:lnTo>
                    <a:lnTo>
                      <a:pt x="371" y="384"/>
                    </a:lnTo>
                    <a:lnTo>
                      <a:pt x="312" y="392"/>
                    </a:lnTo>
                    <a:lnTo>
                      <a:pt x="413" y="416"/>
                    </a:lnTo>
                    <a:lnTo>
                      <a:pt x="413" y="384"/>
                    </a:lnTo>
                    <a:lnTo>
                      <a:pt x="388" y="36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4" name="Freeform 73"/>
              <p:cNvSpPr>
                <a:spLocks/>
              </p:cNvSpPr>
              <p:nvPr/>
            </p:nvSpPr>
            <p:spPr bwMode="auto">
              <a:xfrm>
                <a:off x="4308" y="3192"/>
                <a:ext cx="388" cy="320"/>
              </a:xfrm>
              <a:custGeom>
                <a:avLst/>
                <a:gdLst>
                  <a:gd name="T0" fmla="*/ 287 w 388"/>
                  <a:gd name="T1" fmla="*/ 264 h 320"/>
                  <a:gd name="T2" fmla="*/ 312 w 388"/>
                  <a:gd name="T3" fmla="*/ 248 h 320"/>
                  <a:gd name="T4" fmla="*/ 320 w 388"/>
                  <a:gd name="T5" fmla="*/ 216 h 320"/>
                  <a:gd name="T6" fmla="*/ 346 w 388"/>
                  <a:gd name="T7" fmla="*/ 216 h 320"/>
                  <a:gd name="T8" fmla="*/ 337 w 388"/>
                  <a:gd name="T9" fmla="*/ 192 h 320"/>
                  <a:gd name="T10" fmla="*/ 388 w 388"/>
                  <a:gd name="T11" fmla="*/ 176 h 320"/>
                  <a:gd name="T12" fmla="*/ 362 w 388"/>
                  <a:gd name="T13" fmla="*/ 136 h 320"/>
                  <a:gd name="T14" fmla="*/ 388 w 388"/>
                  <a:gd name="T15" fmla="*/ 120 h 320"/>
                  <a:gd name="T16" fmla="*/ 346 w 388"/>
                  <a:gd name="T17" fmla="*/ 96 h 320"/>
                  <a:gd name="T18" fmla="*/ 337 w 388"/>
                  <a:gd name="T19" fmla="*/ 64 h 320"/>
                  <a:gd name="T20" fmla="*/ 337 w 388"/>
                  <a:gd name="T21" fmla="*/ 32 h 320"/>
                  <a:gd name="T22" fmla="*/ 304 w 388"/>
                  <a:gd name="T23" fmla="*/ 32 h 320"/>
                  <a:gd name="T24" fmla="*/ 295 w 388"/>
                  <a:gd name="T25" fmla="*/ 16 h 320"/>
                  <a:gd name="T26" fmla="*/ 270 w 388"/>
                  <a:gd name="T27" fmla="*/ 16 h 320"/>
                  <a:gd name="T28" fmla="*/ 236 w 388"/>
                  <a:gd name="T29" fmla="*/ 8 h 320"/>
                  <a:gd name="T30" fmla="*/ 202 w 388"/>
                  <a:gd name="T31" fmla="*/ 16 h 320"/>
                  <a:gd name="T32" fmla="*/ 152 w 388"/>
                  <a:gd name="T33" fmla="*/ 8 h 320"/>
                  <a:gd name="T34" fmla="*/ 110 w 388"/>
                  <a:gd name="T35" fmla="*/ 0 h 320"/>
                  <a:gd name="T36" fmla="*/ 76 w 388"/>
                  <a:gd name="T37" fmla="*/ 8 h 320"/>
                  <a:gd name="T38" fmla="*/ 68 w 388"/>
                  <a:gd name="T39" fmla="*/ 32 h 320"/>
                  <a:gd name="T40" fmla="*/ 34 w 388"/>
                  <a:gd name="T41" fmla="*/ 16 h 320"/>
                  <a:gd name="T42" fmla="*/ 17 w 388"/>
                  <a:gd name="T43" fmla="*/ 16 h 320"/>
                  <a:gd name="T44" fmla="*/ 0 w 388"/>
                  <a:gd name="T45" fmla="*/ 64 h 320"/>
                  <a:gd name="T46" fmla="*/ 34 w 388"/>
                  <a:gd name="T47" fmla="*/ 80 h 320"/>
                  <a:gd name="T48" fmla="*/ 68 w 388"/>
                  <a:gd name="T49" fmla="*/ 128 h 320"/>
                  <a:gd name="T50" fmla="*/ 118 w 388"/>
                  <a:gd name="T51" fmla="*/ 160 h 320"/>
                  <a:gd name="T52" fmla="*/ 143 w 388"/>
                  <a:gd name="T53" fmla="*/ 192 h 320"/>
                  <a:gd name="T54" fmla="*/ 177 w 388"/>
                  <a:gd name="T55" fmla="*/ 208 h 320"/>
                  <a:gd name="T56" fmla="*/ 186 w 388"/>
                  <a:gd name="T57" fmla="*/ 224 h 320"/>
                  <a:gd name="T58" fmla="*/ 211 w 388"/>
                  <a:gd name="T59" fmla="*/ 248 h 320"/>
                  <a:gd name="T60" fmla="*/ 211 w 388"/>
                  <a:gd name="T61" fmla="*/ 280 h 320"/>
                  <a:gd name="T62" fmla="*/ 295 w 388"/>
                  <a:gd name="T63" fmla="*/ 320 h 320"/>
                  <a:gd name="T64" fmla="*/ 295 w 388"/>
                  <a:gd name="T65" fmla="*/ 280 h 320"/>
                  <a:gd name="T66" fmla="*/ 287 w 388"/>
                  <a:gd name="T67" fmla="*/ 264 h 32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88" h="320">
                    <a:moveTo>
                      <a:pt x="287" y="264"/>
                    </a:moveTo>
                    <a:lnTo>
                      <a:pt x="312" y="248"/>
                    </a:lnTo>
                    <a:lnTo>
                      <a:pt x="320" y="216"/>
                    </a:lnTo>
                    <a:lnTo>
                      <a:pt x="346" y="216"/>
                    </a:lnTo>
                    <a:lnTo>
                      <a:pt x="337" y="192"/>
                    </a:lnTo>
                    <a:lnTo>
                      <a:pt x="388" y="176"/>
                    </a:lnTo>
                    <a:lnTo>
                      <a:pt x="362" y="136"/>
                    </a:lnTo>
                    <a:lnTo>
                      <a:pt x="388" y="120"/>
                    </a:lnTo>
                    <a:lnTo>
                      <a:pt x="346" y="96"/>
                    </a:lnTo>
                    <a:lnTo>
                      <a:pt x="337" y="64"/>
                    </a:lnTo>
                    <a:lnTo>
                      <a:pt x="337" y="32"/>
                    </a:lnTo>
                    <a:lnTo>
                      <a:pt x="304" y="32"/>
                    </a:lnTo>
                    <a:lnTo>
                      <a:pt x="295" y="16"/>
                    </a:lnTo>
                    <a:lnTo>
                      <a:pt x="270" y="16"/>
                    </a:lnTo>
                    <a:lnTo>
                      <a:pt x="236" y="8"/>
                    </a:lnTo>
                    <a:lnTo>
                      <a:pt x="202" y="16"/>
                    </a:lnTo>
                    <a:lnTo>
                      <a:pt x="152" y="8"/>
                    </a:lnTo>
                    <a:lnTo>
                      <a:pt x="110" y="0"/>
                    </a:lnTo>
                    <a:lnTo>
                      <a:pt x="76" y="8"/>
                    </a:lnTo>
                    <a:lnTo>
                      <a:pt x="68" y="32"/>
                    </a:lnTo>
                    <a:lnTo>
                      <a:pt x="34" y="16"/>
                    </a:lnTo>
                    <a:lnTo>
                      <a:pt x="17" y="16"/>
                    </a:lnTo>
                    <a:lnTo>
                      <a:pt x="0" y="64"/>
                    </a:lnTo>
                    <a:lnTo>
                      <a:pt x="34" y="80"/>
                    </a:lnTo>
                    <a:lnTo>
                      <a:pt x="68" y="128"/>
                    </a:lnTo>
                    <a:lnTo>
                      <a:pt x="118" y="160"/>
                    </a:lnTo>
                    <a:lnTo>
                      <a:pt x="143" y="192"/>
                    </a:lnTo>
                    <a:lnTo>
                      <a:pt x="177" y="208"/>
                    </a:lnTo>
                    <a:lnTo>
                      <a:pt x="186" y="224"/>
                    </a:lnTo>
                    <a:lnTo>
                      <a:pt x="211" y="248"/>
                    </a:lnTo>
                    <a:lnTo>
                      <a:pt x="211" y="280"/>
                    </a:lnTo>
                    <a:lnTo>
                      <a:pt x="295" y="320"/>
                    </a:lnTo>
                    <a:lnTo>
                      <a:pt x="295" y="280"/>
                    </a:lnTo>
                    <a:lnTo>
                      <a:pt x="287" y="26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>
                <a:off x="4333" y="2760"/>
                <a:ext cx="573" cy="368"/>
              </a:xfrm>
              <a:custGeom>
                <a:avLst/>
                <a:gdLst>
                  <a:gd name="T0" fmla="*/ 295 w 573"/>
                  <a:gd name="T1" fmla="*/ 320 h 368"/>
                  <a:gd name="T2" fmla="*/ 329 w 573"/>
                  <a:gd name="T3" fmla="*/ 304 h 368"/>
                  <a:gd name="T4" fmla="*/ 380 w 573"/>
                  <a:gd name="T5" fmla="*/ 304 h 368"/>
                  <a:gd name="T6" fmla="*/ 413 w 573"/>
                  <a:gd name="T7" fmla="*/ 288 h 368"/>
                  <a:gd name="T8" fmla="*/ 439 w 573"/>
                  <a:gd name="T9" fmla="*/ 272 h 368"/>
                  <a:gd name="T10" fmla="*/ 455 w 573"/>
                  <a:gd name="T11" fmla="*/ 264 h 368"/>
                  <a:gd name="T12" fmla="*/ 464 w 573"/>
                  <a:gd name="T13" fmla="*/ 224 h 368"/>
                  <a:gd name="T14" fmla="*/ 472 w 573"/>
                  <a:gd name="T15" fmla="*/ 200 h 368"/>
                  <a:gd name="T16" fmla="*/ 498 w 573"/>
                  <a:gd name="T17" fmla="*/ 168 h 368"/>
                  <a:gd name="T18" fmla="*/ 523 w 573"/>
                  <a:gd name="T19" fmla="*/ 112 h 368"/>
                  <a:gd name="T20" fmla="*/ 548 w 573"/>
                  <a:gd name="T21" fmla="*/ 72 h 368"/>
                  <a:gd name="T22" fmla="*/ 573 w 573"/>
                  <a:gd name="T23" fmla="*/ 48 h 368"/>
                  <a:gd name="T24" fmla="*/ 548 w 573"/>
                  <a:gd name="T25" fmla="*/ 24 h 368"/>
                  <a:gd name="T26" fmla="*/ 514 w 573"/>
                  <a:gd name="T27" fmla="*/ 0 h 368"/>
                  <a:gd name="T28" fmla="*/ 472 w 573"/>
                  <a:gd name="T29" fmla="*/ 8 h 368"/>
                  <a:gd name="T30" fmla="*/ 447 w 573"/>
                  <a:gd name="T31" fmla="*/ 0 h 368"/>
                  <a:gd name="T32" fmla="*/ 405 w 573"/>
                  <a:gd name="T33" fmla="*/ 8 h 368"/>
                  <a:gd name="T34" fmla="*/ 371 w 573"/>
                  <a:gd name="T35" fmla="*/ 8 h 368"/>
                  <a:gd name="T36" fmla="*/ 329 w 573"/>
                  <a:gd name="T37" fmla="*/ 56 h 368"/>
                  <a:gd name="T38" fmla="*/ 287 w 573"/>
                  <a:gd name="T39" fmla="*/ 48 h 368"/>
                  <a:gd name="T40" fmla="*/ 279 w 573"/>
                  <a:gd name="T41" fmla="*/ 64 h 368"/>
                  <a:gd name="T42" fmla="*/ 228 w 573"/>
                  <a:gd name="T43" fmla="*/ 80 h 368"/>
                  <a:gd name="T44" fmla="*/ 228 w 573"/>
                  <a:gd name="T45" fmla="*/ 112 h 368"/>
                  <a:gd name="T46" fmla="*/ 110 w 573"/>
                  <a:gd name="T47" fmla="*/ 128 h 368"/>
                  <a:gd name="T48" fmla="*/ 85 w 573"/>
                  <a:gd name="T49" fmla="*/ 112 h 368"/>
                  <a:gd name="T50" fmla="*/ 68 w 573"/>
                  <a:gd name="T51" fmla="*/ 104 h 368"/>
                  <a:gd name="T52" fmla="*/ 68 w 573"/>
                  <a:gd name="T53" fmla="*/ 128 h 368"/>
                  <a:gd name="T54" fmla="*/ 26 w 573"/>
                  <a:gd name="T55" fmla="*/ 144 h 368"/>
                  <a:gd name="T56" fmla="*/ 26 w 573"/>
                  <a:gd name="T57" fmla="*/ 184 h 368"/>
                  <a:gd name="T58" fmla="*/ 17 w 573"/>
                  <a:gd name="T59" fmla="*/ 224 h 368"/>
                  <a:gd name="T60" fmla="*/ 0 w 573"/>
                  <a:gd name="T61" fmla="*/ 240 h 368"/>
                  <a:gd name="T62" fmla="*/ 43 w 573"/>
                  <a:gd name="T63" fmla="*/ 288 h 368"/>
                  <a:gd name="T64" fmla="*/ 34 w 573"/>
                  <a:gd name="T65" fmla="*/ 296 h 368"/>
                  <a:gd name="T66" fmla="*/ 68 w 573"/>
                  <a:gd name="T67" fmla="*/ 312 h 368"/>
                  <a:gd name="T68" fmla="*/ 93 w 573"/>
                  <a:gd name="T69" fmla="*/ 336 h 368"/>
                  <a:gd name="T70" fmla="*/ 118 w 573"/>
                  <a:gd name="T71" fmla="*/ 352 h 368"/>
                  <a:gd name="T72" fmla="*/ 152 w 573"/>
                  <a:gd name="T73" fmla="*/ 344 h 368"/>
                  <a:gd name="T74" fmla="*/ 161 w 573"/>
                  <a:gd name="T75" fmla="*/ 368 h 368"/>
                  <a:gd name="T76" fmla="*/ 194 w 573"/>
                  <a:gd name="T77" fmla="*/ 368 h 368"/>
                  <a:gd name="T78" fmla="*/ 253 w 573"/>
                  <a:gd name="T79" fmla="*/ 344 h 368"/>
                  <a:gd name="T80" fmla="*/ 262 w 573"/>
                  <a:gd name="T81" fmla="*/ 344 h 368"/>
                  <a:gd name="T82" fmla="*/ 270 w 573"/>
                  <a:gd name="T83" fmla="*/ 320 h 368"/>
                  <a:gd name="T84" fmla="*/ 295 w 573"/>
                  <a:gd name="T85" fmla="*/ 320 h 36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573" h="368">
                    <a:moveTo>
                      <a:pt x="295" y="320"/>
                    </a:moveTo>
                    <a:lnTo>
                      <a:pt x="329" y="304"/>
                    </a:lnTo>
                    <a:lnTo>
                      <a:pt x="380" y="304"/>
                    </a:lnTo>
                    <a:lnTo>
                      <a:pt x="413" y="288"/>
                    </a:lnTo>
                    <a:lnTo>
                      <a:pt x="439" y="272"/>
                    </a:lnTo>
                    <a:lnTo>
                      <a:pt x="455" y="264"/>
                    </a:lnTo>
                    <a:lnTo>
                      <a:pt x="464" y="224"/>
                    </a:lnTo>
                    <a:lnTo>
                      <a:pt x="472" y="200"/>
                    </a:lnTo>
                    <a:lnTo>
                      <a:pt x="498" y="168"/>
                    </a:lnTo>
                    <a:lnTo>
                      <a:pt x="523" y="112"/>
                    </a:lnTo>
                    <a:lnTo>
                      <a:pt x="548" y="72"/>
                    </a:lnTo>
                    <a:lnTo>
                      <a:pt x="573" y="48"/>
                    </a:lnTo>
                    <a:lnTo>
                      <a:pt x="548" y="24"/>
                    </a:lnTo>
                    <a:lnTo>
                      <a:pt x="514" y="0"/>
                    </a:lnTo>
                    <a:lnTo>
                      <a:pt x="472" y="8"/>
                    </a:lnTo>
                    <a:lnTo>
                      <a:pt x="447" y="0"/>
                    </a:lnTo>
                    <a:lnTo>
                      <a:pt x="405" y="8"/>
                    </a:lnTo>
                    <a:lnTo>
                      <a:pt x="371" y="8"/>
                    </a:lnTo>
                    <a:lnTo>
                      <a:pt x="329" y="56"/>
                    </a:lnTo>
                    <a:lnTo>
                      <a:pt x="287" y="48"/>
                    </a:lnTo>
                    <a:lnTo>
                      <a:pt x="279" y="64"/>
                    </a:lnTo>
                    <a:lnTo>
                      <a:pt x="228" y="80"/>
                    </a:lnTo>
                    <a:lnTo>
                      <a:pt x="228" y="112"/>
                    </a:lnTo>
                    <a:lnTo>
                      <a:pt x="110" y="128"/>
                    </a:lnTo>
                    <a:lnTo>
                      <a:pt x="85" y="112"/>
                    </a:lnTo>
                    <a:lnTo>
                      <a:pt x="68" y="104"/>
                    </a:lnTo>
                    <a:lnTo>
                      <a:pt x="68" y="128"/>
                    </a:lnTo>
                    <a:lnTo>
                      <a:pt x="26" y="144"/>
                    </a:lnTo>
                    <a:lnTo>
                      <a:pt x="26" y="184"/>
                    </a:lnTo>
                    <a:lnTo>
                      <a:pt x="17" y="224"/>
                    </a:lnTo>
                    <a:lnTo>
                      <a:pt x="0" y="240"/>
                    </a:lnTo>
                    <a:lnTo>
                      <a:pt x="43" y="288"/>
                    </a:lnTo>
                    <a:lnTo>
                      <a:pt x="34" y="296"/>
                    </a:lnTo>
                    <a:lnTo>
                      <a:pt x="68" y="312"/>
                    </a:lnTo>
                    <a:lnTo>
                      <a:pt x="93" y="336"/>
                    </a:lnTo>
                    <a:lnTo>
                      <a:pt x="118" y="352"/>
                    </a:lnTo>
                    <a:lnTo>
                      <a:pt x="152" y="344"/>
                    </a:lnTo>
                    <a:lnTo>
                      <a:pt x="161" y="368"/>
                    </a:lnTo>
                    <a:lnTo>
                      <a:pt x="194" y="368"/>
                    </a:lnTo>
                    <a:lnTo>
                      <a:pt x="253" y="344"/>
                    </a:lnTo>
                    <a:lnTo>
                      <a:pt x="262" y="344"/>
                    </a:lnTo>
                    <a:lnTo>
                      <a:pt x="270" y="320"/>
                    </a:lnTo>
                    <a:lnTo>
                      <a:pt x="295" y="32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6" name="Freeform 75"/>
              <p:cNvSpPr>
                <a:spLocks/>
              </p:cNvSpPr>
              <p:nvPr/>
            </p:nvSpPr>
            <p:spPr bwMode="auto">
              <a:xfrm>
                <a:off x="4308" y="3192"/>
                <a:ext cx="388" cy="320"/>
              </a:xfrm>
              <a:custGeom>
                <a:avLst/>
                <a:gdLst>
                  <a:gd name="T0" fmla="*/ 287 w 388"/>
                  <a:gd name="T1" fmla="*/ 264 h 320"/>
                  <a:gd name="T2" fmla="*/ 312 w 388"/>
                  <a:gd name="T3" fmla="*/ 248 h 320"/>
                  <a:gd name="T4" fmla="*/ 320 w 388"/>
                  <a:gd name="T5" fmla="*/ 216 h 320"/>
                  <a:gd name="T6" fmla="*/ 346 w 388"/>
                  <a:gd name="T7" fmla="*/ 216 h 320"/>
                  <a:gd name="T8" fmla="*/ 337 w 388"/>
                  <a:gd name="T9" fmla="*/ 192 h 320"/>
                  <a:gd name="T10" fmla="*/ 388 w 388"/>
                  <a:gd name="T11" fmla="*/ 176 h 320"/>
                  <a:gd name="T12" fmla="*/ 362 w 388"/>
                  <a:gd name="T13" fmla="*/ 136 h 320"/>
                  <a:gd name="T14" fmla="*/ 388 w 388"/>
                  <a:gd name="T15" fmla="*/ 120 h 320"/>
                  <a:gd name="T16" fmla="*/ 346 w 388"/>
                  <a:gd name="T17" fmla="*/ 96 h 320"/>
                  <a:gd name="T18" fmla="*/ 337 w 388"/>
                  <a:gd name="T19" fmla="*/ 64 h 320"/>
                  <a:gd name="T20" fmla="*/ 337 w 388"/>
                  <a:gd name="T21" fmla="*/ 32 h 320"/>
                  <a:gd name="T22" fmla="*/ 304 w 388"/>
                  <a:gd name="T23" fmla="*/ 32 h 320"/>
                  <a:gd name="T24" fmla="*/ 295 w 388"/>
                  <a:gd name="T25" fmla="*/ 16 h 320"/>
                  <a:gd name="T26" fmla="*/ 270 w 388"/>
                  <a:gd name="T27" fmla="*/ 16 h 320"/>
                  <a:gd name="T28" fmla="*/ 236 w 388"/>
                  <a:gd name="T29" fmla="*/ 8 h 320"/>
                  <a:gd name="T30" fmla="*/ 202 w 388"/>
                  <a:gd name="T31" fmla="*/ 16 h 320"/>
                  <a:gd name="T32" fmla="*/ 152 w 388"/>
                  <a:gd name="T33" fmla="*/ 8 h 320"/>
                  <a:gd name="T34" fmla="*/ 110 w 388"/>
                  <a:gd name="T35" fmla="*/ 0 h 320"/>
                  <a:gd name="T36" fmla="*/ 76 w 388"/>
                  <a:gd name="T37" fmla="*/ 8 h 320"/>
                  <a:gd name="T38" fmla="*/ 68 w 388"/>
                  <a:gd name="T39" fmla="*/ 32 h 320"/>
                  <a:gd name="T40" fmla="*/ 34 w 388"/>
                  <a:gd name="T41" fmla="*/ 16 h 320"/>
                  <a:gd name="T42" fmla="*/ 17 w 388"/>
                  <a:gd name="T43" fmla="*/ 16 h 320"/>
                  <a:gd name="T44" fmla="*/ 0 w 388"/>
                  <a:gd name="T45" fmla="*/ 64 h 320"/>
                  <a:gd name="T46" fmla="*/ 34 w 388"/>
                  <a:gd name="T47" fmla="*/ 80 h 320"/>
                  <a:gd name="T48" fmla="*/ 68 w 388"/>
                  <a:gd name="T49" fmla="*/ 128 h 320"/>
                  <a:gd name="T50" fmla="*/ 118 w 388"/>
                  <a:gd name="T51" fmla="*/ 160 h 320"/>
                  <a:gd name="T52" fmla="*/ 143 w 388"/>
                  <a:gd name="T53" fmla="*/ 192 h 320"/>
                  <a:gd name="T54" fmla="*/ 177 w 388"/>
                  <a:gd name="T55" fmla="*/ 208 h 320"/>
                  <a:gd name="T56" fmla="*/ 186 w 388"/>
                  <a:gd name="T57" fmla="*/ 224 h 320"/>
                  <a:gd name="T58" fmla="*/ 211 w 388"/>
                  <a:gd name="T59" fmla="*/ 248 h 320"/>
                  <a:gd name="T60" fmla="*/ 211 w 388"/>
                  <a:gd name="T61" fmla="*/ 280 h 320"/>
                  <a:gd name="T62" fmla="*/ 295 w 388"/>
                  <a:gd name="T63" fmla="*/ 320 h 320"/>
                  <a:gd name="T64" fmla="*/ 295 w 388"/>
                  <a:gd name="T65" fmla="*/ 280 h 320"/>
                  <a:gd name="T66" fmla="*/ 287 w 388"/>
                  <a:gd name="T67" fmla="*/ 264 h 32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88" h="320">
                    <a:moveTo>
                      <a:pt x="287" y="264"/>
                    </a:moveTo>
                    <a:lnTo>
                      <a:pt x="312" y="248"/>
                    </a:lnTo>
                    <a:lnTo>
                      <a:pt x="320" y="216"/>
                    </a:lnTo>
                    <a:lnTo>
                      <a:pt x="346" y="216"/>
                    </a:lnTo>
                    <a:lnTo>
                      <a:pt x="337" y="192"/>
                    </a:lnTo>
                    <a:lnTo>
                      <a:pt x="388" y="176"/>
                    </a:lnTo>
                    <a:lnTo>
                      <a:pt x="362" y="136"/>
                    </a:lnTo>
                    <a:lnTo>
                      <a:pt x="388" y="120"/>
                    </a:lnTo>
                    <a:lnTo>
                      <a:pt x="346" y="96"/>
                    </a:lnTo>
                    <a:lnTo>
                      <a:pt x="337" y="64"/>
                    </a:lnTo>
                    <a:lnTo>
                      <a:pt x="337" y="32"/>
                    </a:lnTo>
                    <a:lnTo>
                      <a:pt x="304" y="32"/>
                    </a:lnTo>
                    <a:lnTo>
                      <a:pt x="295" y="16"/>
                    </a:lnTo>
                    <a:lnTo>
                      <a:pt x="270" y="16"/>
                    </a:lnTo>
                    <a:lnTo>
                      <a:pt x="236" y="8"/>
                    </a:lnTo>
                    <a:lnTo>
                      <a:pt x="202" y="16"/>
                    </a:lnTo>
                    <a:lnTo>
                      <a:pt x="152" y="8"/>
                    </a:lnTo>
                    <a:lnTo>
                      <a:pt x="110" y="0"/>
                    </a:lnTo>
                    <a:lnTo>
                      <a:pt x="76" y="8"/>
                    </a:lnTo>
                    <a:lnTo>
                      <a:pt x="68" y="32"/>
                    </a:lnTo>
                    <a:lnTo>
                      <a:pt x="34" y="16"/>
                    </a:lnTo>
                    <a:lnTo>
                      <a:pt x="17" y="16"/>
                    </a:lnTo>
                    <a:lnTo>
                      <a:pt x="0" y="64"/>
                    </a:lnTo>
                    <a:lnTo>
                      <a:pt x="34" y="80"/>
                    </a:lnTo>
                    <a:lnTo>
                      <a:pt x="68" y="128"/>
                    </a:lnTo>
                    <a:lnTo>
                      <a:pt x="118" y="160"/>
                    </a:lnTo>
                    <a:lnTo>
                      <a:pt x="143" y="192"/>
                    </a:lnTo>
                    <a:lnTo>
                      <a:pt x="177" y="208"/>
                    </a:lnTo>
                    <a:lnTo>
                      <a:pt x="186" y="224"/>
                    </a:lnTo>
                    <a:lnTo>
                      <a:pt x="211" y="248"/>
                    </a:lnTo>
                    <a:lnTo>
                      <a:pt x="211" y="280"/>
                    </a:lnTo>
                    <a:lnTo>
                      <a:pt x="295" y="320"/>
                    </a:lnTo>
                    <a:lnTo>
                      <a:pt x="295" y="280"/>
                    </a:lnTo>
                    <a:lnTo>
                      <a:pt x="287" y="26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7" name="Freeform 76"/>
              <p:cNvSpPr>
                <a:spLocks/>
              </p:cNvSpPr>
              <p:nvPr/>
            </p:nvSpPr>
            <p:spPr bwMode="auto">
              <a:xfrm>
                <a:off x="4333" y="2760"/>
                <a:ext cx="573" cy="368"/>
              </a:xfrm>
              <a:custGeom>
                <a:avLst/>
                <a:gdLst>
                  <a:gd name="T0" fmla="*/ 295 w 573"/>
                  <a:gd name="T1" fmla="*/ 320 h 368"/>
                  <a:gd name="T2" fmla="*/ 329 w 573"/>
                  <a:gd name="T3" fmla="*/ 304 h 368"/>
                  <a:gd name="T4" fmla="*/ 380 w 573"/>
                  <a:gd name="T5" fmla="*/ 304 h 368"/>
                  <a:gd name="T6" fmla="*/ 413 w 573"/>
                  <a:gd name="T7" fmla="*/ 288 h 368"/>
                  <a:gd name="T8" fmla="*/ 439 w 573"/>
                  <a:gd name="T9" fmla="*/ 272 h 368"/>
                  <a:gd name="T10" fmla="*/ 455 w 573"/>
                  <a:gd name="T11" fmla="*/ 264 h 368"/>
                  <a:gd name="T12" fmla="*/ 464 w 573"/>
                  <a:gd name="T13" fmla="*/ 224 h 368"/>
                  <a:gd name="T14" fmla="*/ 472 w 573"/>
                  <a:gd name="T15" fmla="*/ 200 h 368"/>
                  <a:gd name="T16" fmla="*/ 498 w 573"/>
                  <a:gd name="T17" fmla="*/ 168 h 368"/>
                  <a:gd name="T18" fmla="*/ 523 w 573"/>
                  <a:gd name="T19" fmla="*/ 112 h 368"/>
                  <a:gd name="T20" fmla="*/ 548 w 573"/>
                  <a:gd name="T21" fmla="*/ 72 h 368"/>
                  <a:gd name="T22" fmla="*/ 573 w 573"/>
                  <a:gd name="T23" fmla="*/ 48 h 368"/>
                  <a:gd name="T24" fmla="*/ 548 w 573"/>
                  <a:gd name="T25" fmla="*/ 24 h 368"/>
                  <a:gd name="T26" fmla="*/ 514 w 573"/>
                  <a:gd name="T27" fmla="*/ 0 h 368"/>
                  <a:gd name="T28" fmla="*/ 472 w 573"/>
                  <a:gd name="T29" fmla="*/ 8 h 368"/>
                  <a:gd name="T30" fmla="*/ 447 w 573"/>
                  <a:gd name="T31" fmla="*/ 0 h 368"/>
                  <a:gd name="T32" fmla="*/ 405 w 573"/>
                  <a:gd name="T33" fmla="*/ 8 h 368"/>
                  <a:gd name="T34" fmla="*/ 371 w 573"/>
                  <a:gd name="T35" fmla="*/ 8 h 368"/>
                  <a:gd name="T36" fmla="*/ 329 w 573"/>
                  <a:gd name="T37" fmla="*/ 56 h 368"/>
                  <a:gd name="T38" fmla="*/ 287 w 573"/>
                  <a:gd name="T39" fmla="*/ 48 h 368"/>
                  <a:gd name="T40" fmla="*/ 279 w 573"/>
                  <a:gd name="T41" fmla="*/ 64 h 368"/>
                  <a:gd name="T42" fmla="*/ 228 w 573"/>
                  <a:gd name="T43" fmla="*/ 80 h 368"/>
                  <a:gd name="T44" fmla="*/ 228 w 573"/>
                  <a:gd name="T45" fmla="*/ 112 h 368"/>
                  <a:gd name="T46" fmla="*/ 110 w 573"/>
                  <a:gd name="T47" fmla="*/ 128 h 368"/>
                  <a:gd name="T48" fmla="*/ 85 w 573"/>
                  <a:gd name="T49" fmla="*/ 112 h 368"/>
                  <a:gd name="T50" fmla="*/ 68 w 573"/>
                  <a:gd name="T51" fmla="*/ 104 h 368"/>
                  <a:gd name="T52" fmla="*/ 68 w 573"/>
                  <a:gd name="T53" fmla="*/ 128 h 368"/>
                  <a:gd name="T54" fmla="*/ 26 w 573"/>
                  <a:gd name="T55" fmla="*/ 144 h 368"/>
                  <a:gd name="T56" fmla="*/ 26 w 573"/>
                  <a:gd name="T57" fmla="*/ 184 h 368"/>
                  <a:gd name="T58" fmla="*/ 17 w 573"/>
                  <a:gd name="T59" fmla="*/ 224 h 368"/>
                  <a:gd name="T60" fmla="*/ 0 w 573"/>
                  <a:gd name="T61" fmla="*/ 240 h 368"/>
                  <a:gd name="T62" fmla="*/ 43 w 573"/>
                  <a:gd name="T63" fmla="*/ 288 h 368"/>
                  <a:gd name="T64" fmla="*/ 34 w 573"/>
                  <a:gd name="T65" fmla="*/ 296 h 368"/>
                  <a:gd name="T66" fmla="*/ 68 w 573"/>
                  <a:gd name="T67" fmla="*/ 312 h 368"/>
                  <a:gd name="T68" fmla="*/ 93 w 573"/>
                  <a:gd name="T69" fmla="*/ 336 h 368"/>
                  <a:gd name="T70" fmla="*/ 118 w 573"/>
                  <a:gd name="T71" fmla="*/ 352 h 368"/>
                  <a:gd name="T72" fmla="*/ 152 w 573"/>
                  <a:gd name="T73" fmla="*/ 344 h 368"/>
                  <a:gd name="T74" fmla="*/ 161 w 573"/>
                  <a:gd name="T75" fmla="*/ 368 h 368"/>
                  <a:gd name="T76" fmla="*/ 194 w 573"/>
                  <a:gd name="T77" fmla="*/ 368 h 368"/>
                  <a:gd name="T78" fmla="*/ 253 w 573"/>
                  <a:gd name="T79" fmla="*/ 344 h 368"/>
                  <a:gd name="T80" fmla="*/ 262 w 573"/>
                  <a:gd name="T81" fmla="*/ 344 h 368"/>
                  <a:gd name="T82" fmla="*/ 270 w 573"/>
                  <a:gd name="T83" fmla="*/ 320 h 368"/>
                  <a:gd name="T84" fmla="*/ 295 w 573"/>
                  <a:gd name="T85" fmla="*/ 320 h 36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573" h="368">
                    <a:moveTo>
                      <a:pt x="295" y="320"/>
                    </a:moveTo>
                    <a:lnTo>
                      <a:pt x="329" y="304"/>
                    </a:lnTo>
                    <a:lnTo>
                      <a:pt x="380" y="304"/>
                    </a:lnTo>
                    <a:lnTo>
                      <a:pt x="413" y="288"/>
                    </a:lnTo>
                    <a:lnTo>
                      <a:pt x="439" y="272"/>
                    </a:lnTo>
                    <a:lnTo>
                      <a:pt x="455" y="264"/>
                    </a:lnTo>
                    <a:lnTo>
                      <a:pt x="464" y="224"/>
                    </a:lnTo>
                    <a:lnTo>
                      <a:pt x="472" y="200"/>
                    </a:lnTo>
                    <a:lnTo>
                      <a:pt x="498" y="168"/>
                    </a:lnTo>
                    <a:lnTo>
                      <a:pt x="523" y="112"/>
                    </a:lnTo>
                    <a:lnTo>
                      <a:pt x="548" y="72"/>
                    </a:lnTo>
                    <a:lnTo>
                      <a:pt x="573" y="48"/>
                    </a:lnTo>
                    <a:lnTo>
                      <a:pt x="548" y="24"/>
                    </a:lnTo>
                    <a:lnTo>
                      <a:pt x="514" y="0"/>
                    </a:lnTo>
                    <a:lnTo>
                      <a:pt x="472" y="8"/>
                    </a:lnTo>
                    <a:lnTo>
                      <a:pt x="447" y="0"/>
                    </a:lnTo>
                    <a:lnTo>
                      <a:pt x="405" y="8"/>
                    </a:lnTo>
                    <a:lnTo>
                      <a:pt x="371" y="8"/>
                    </a:lnTo>
                    <a:lnTo>
                      <a:pt x="329" y="56"/>
                    </a:lnTo>
                    <a:lnTo>
                      <a:pt x="287" y="48"/>
                    </a:lnTo>
                    <a:lnTo>
                      <a:pt x="279" y="64"/>
                    </a:lnTo>
                    <a:lnTo>
                      <a:pt x="228" y="80"/>
                    </a:lnTo>
                    <a:lnTo>
                      <a:pt x="228" y="112"/>
                    </a:lnTo>
                    <a:lnTo>
                      <a:pt x="110" y="128"/>
                    </a:lnTo>
                    <a:lnTo>
                      <a:pt x="85" y="112"/>
                    </a:lnTo>
                    <a:lnTo>
                      <a:pt x="68" y="104"/>
                    </a:lnTo>
                    <a:lnTo>
                      <a:pt x="68" y="128"/>
                    </a:lnTo>
                    <a:lnTo>
                      <a:pt x="26" y="144"/>
                    </a:lnTo>
                    <a:lnTo>
                      <a:pt x="26" y="184"/>
                    </a:lnTo>
                    <a:lnTo>
                      <a:pt x="17" y="224"/>
                    </a:lnTo>
                    <a:lnTo>
                      <a:pt x="0" y="240"/>
                    </a:lnTo>
                    <a:lnTo>
                      <a:pt x="43" y="288"/>
                    </a:lnTo>
                    <a:lnTo>
                      <a:pt x="34" y="296"/>
                    </a:lnTo>
                    <a:lnTo>
                      <a:pt x="68" y="312"/>
                    </a:lnTo>
                    <a:lnTo>
                      <a:pt x="93" y="336"/>
                    </a:lnTo>
                    <a:lnTo>
                      <a:pt x="118" y="352"/>
                    </a:lnTo>
                    <a:lnTo>
                      <a:pt x="152" y="344"/>
                    </a:lnTo>
                    <a:lnTo>
                      <a:pt x="161" y="368"/>
                    </a:lnTo>
                    <a:lnTo>
                      <a:pt x="194" y="368"/>
                    </a:lnTo>
                    <a:lnTo>
                      <a:pt x="253" y="344"/>
                    </a:lnTo>
                    <a:lnTo>
                      <a:pt x="262" y="344"/>
                    </a:lnTo>
                    <a:lnTo>
                      <a:pt x="270" y="320"/>
                    </a:lnTo>
                    <a:lnTo>
                      <a:pt x="295" y="32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8" name="Freeform 77"/>
              <p:cNvSpPr>
                <a:spLocks/>
              </p:cNvSpPr>
              <p:nvPr/>
            </p:nvSpPr>
            <p:spPr bwMode="auto">
              <a:xfrm>
                <a:off x="4788" y="2760"/>
                <a:ext cx="26" cy="8"/>
              </a:xfrm>
              <a:custGeom>
                <a:avLst/>
                <a:gdLst>
                  <a:gd name="T0" fmla="*/ 17 w 26"/>
                  <a:gd name="T1" fmla="*/ 8 h 8"/>
                  <a:gd name="T2" fmla="*/ 26 w 26"/>
                  <a:gd name="T3" fmla="*/ 8 h 8"/>
                  <a:gd name="T4" fmla="*/ 0 w 26"/>
                  <a:gd name="T5" fmla="*/ 0 h 8"/>
                  <a:gd name="T6" fmla="*/ 17 w 26"/>
                  <a:gd name="T7" fmla="*/ 8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" h="8">
                    <a:moveTo>
                      <a:pt x="17" y="8"/>
                    </a:moveTo>
                    <a:lnTo>
                      <a:pt x="26" y="8"/>
                    </a:lnTo>
                    <a:lnTo>
                      <a:pt x="0" y="0"/>
                    </a:lnTo>
                    <a:lnTo>
                      <a:pt x="17" y="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9" name="Freeform 78"/>
              <p:cNvSpPr>
                <a:spLocks/>
              </p:cNvSpPr>
              <p:nvPr/>
            </p:nvSpPr>
            <p:spPr bwMode="auto">
              <a:xfrm>
                <a:off x="4814" y="2768"/>
                <a:ext cx="17" cy="1"/>
              </a:xfrm>
              <a:custGeom>
                <a:avLst/>
                <a:gdLst>
                  <a:gd name="T0" fmla="*/ 17 w 17"/>
                  <a:gd name="T1" fmla="*/ 0 h 1"/>
                  <a:gd name="T2" fmla="*/ 0 w 17"/>
                  <a:gd name="T3" fmla="*/ 0 h 1"/>
                  <a:gd name="T4" fmla="*/ 17 w 17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lnTo>
                      <a:pt x="0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0" name="Line 59"/>
              <p:cNvSpPr>
                <a:spLocks noChangeShapeType="1"/>
              </p:cNvSpPr>
              <p:nvPr/>
            </p:nvSpPr>
            <p:spPr bwMode="auto">
              <a:xfrm flipV="1">
                <a:off x="4805" y="2760"/>
                <a:ext cx="26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1" name="Line 60"/>
              <p:cNvSpPr>
                <a:spLocks noChangeShapeType="1"/>
              </p:cNvSpPr>
              <p:nvPr/>
            </p:nvSpPr>
            <p:spPr bwMode="auto">
              <a:xfrm flipV="1">
                <a:off x="4805" y="2760"/>
                <a:ext cx="26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2" name="Freeform 81"/>
              <p:cNvSpPr>
                <a:spLocks/>
              </p:cNvSpPr>
              <p:nvPr/>
            </p:nvSpPr>
            <p:spPr bwMode="auto">
              <a:xfrm>
                <a:off x="4780" y="2760"/>
                <a:ext cx="8" cy="1"/>
              </a:xfrm>
              <a:custGeom>
                <a:avLst/>
                <a:gdLst>
                  <a:gd name="T0" fmla="*/ 0 w 8"/>
                  <a:gd name="T1" fmla="*/ 0 h 1"/>
                  <a:gd name="T2" fmla="*/ 8 w 8"/>
                  <a:gd name="T3" fmla="*/ 0 h 1"/>
                  <a:gd name="T4" fmla="*/ 0 w 8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1">
                    <a:moveTo>
                      <a:pt x="0" y="0"/>
                    </a:moveTo>
                    <a:lnTo>
                      <a:pt x="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3" name="Freeform 82"/>
              <p:cNvSpPr>
                <a:spLocks/>
              </p:cNvSpPr>
              <p:nvPr/>
            </p:nvSpPr>
            <p:spPr bwMode="auto">
              <a:xfrm>
                <a:off x="4527" y="2664"/>
                <a:ext cx="26" cy="16"/>
              </a:xfrm>
              <a:custGeom>
                <a:avLst/>
                <a:gdLst>
                  <a:gd name="T0" fmla="*/ 26 w 26"/>
                  <a:gd name="T1" fmla="*/ 16 h 16"/>
                  <a:gd name="T2" fmla="*/ 0 w 26"/>
                  <a:gd name="T3" fmla="*/ 0 h 16"/>
                  <a:gd name="T4" fmla="*/ 0 w 26"/>
                  <a:gd name="T5" fmla="*/ 8 h 16"/>
                  <a:gd name="T6" fmla="*/ 17 w 26"/>
                  <a:gd name="T7" fmla="*/ 16 h 16"/>
                  <a:gd name="T8" fmla="*/ 26 w 2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6">
                    <a:moveTo>
                      <a:pt x="26" y="16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17" y="16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4" name="Freeform 83"/>
              <p:cNvSpPr>
                <a:spLocks/>
              </p:cNvSpPr>
              <p:nvPr/>
            </p:nvSpPr>
            <p:spPr bwMode="auto">
              <a:xfrm>
                <a:off x="4780" y="2760"/>
                <a:ext cx="8" cy="1"/>
              </a:xfrm>
              <a:custGeom>
                <a:avLst/>
                <a:gdLst>
                  <a:gd name="T0" fmla="*/ 0 w 8"/>
                  <a:gd name="T1" fmla="*/ 0 h 1"/>
                  <a:gd name="T2" fmla="*/ 8 w 8"/>
                  <a:gd name="T3" fmla="*/ 0 h 1"/>
                  <a:gd name="T4" fmla="*/ 0 w 8"/>
                  <a:gd name="T5" fmla="*/ 0 h 1"/>
                  <a:gd name="T6" fmla="*/ 0 w 8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">
                    <a:moveTo>
                      <a:pt x="0" y="0"/>
                    </a:moveTo>
                    <a:lnTo>
                      <a:pt x="8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5" name="Freeform 84"/>
              <p:cNvSpPr>
                <a:spLocks/>
              </p:cNvSpPr>
              <p:nvPr/>
            </p:nvSpPr>
            <p:spPr bwMode="auto">
              <a:xfrm>
                <a:off x="4527" y="2664"/>
                <a:ext cx="26" cy="16"/>
              </a:xfrm>
              <a:custGeom>
                <a:avLst/>
                <a:gdLst>
                  <a:gd name="T0" fmla="*/ 26 w 26"/>
                  <a:gd name="T1" fmla="*/ 16 h 16"/>
                  <a:gd name="T2" fmla="*/ 0 w 26"/>
                  <a:gd name="T3" fmla="*/ 0 h 16"/>
                  <a:gd name="T4" fmla="*/ 0 w 26"/>
                  <a:gd name="T5" fmla="*/ 8 h 16"/>
                  <a:gd name="T6" fmla="*/ 17 w 26"/>
                  <a:gd name="T7" fmla="*/ 16 h 16"/>
                  <a:gd name="T8" fmla="*/ 26 w 2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6">
                    <a:moveTo>
                      <a:pt x="26" y="16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17" y="16"/>
                    </a:lnTo>
                    <a:lnTo>
                      <a:pt x="26" y="1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6" name="Freeform 85"/>
              <p:cNvSpPr>
                <a:spLocks/>
              </p:cNvSpPr>
              <p:nvPr/>
            </p:nvSpPr>
            <p:spPr bwMode="auto">
              <a:xfrm>
                <a:off x="4376" y="2656"/>
                <a:ext cx="480" cy="232"/>
              </a:xfrm>
              <a:custGeom>
                <a:avLst/>
                <a:gdLst>
                  <a:gd name="T0" fmla="*/ 421 w 480"/>
                  <a:gd name="T1" fmla="*/ 8 h 232"/>
                  <a:gd name="T2" fmla="*/ 396 w 480"/>
                  <a:gd name="T3" fmla="*/ 0 h 232"/>
                  <a:gd name="T4" fmla="*/ 353 w 480"/>
                  <a:gd name="T5" fmla="*/ 0 h 232"/>
                  <a:gd name="T6" fmla="*/ 328 w 480"/>
                  <a:gd name="T7" fmla="*/ 16 h 232"/>
                  <a:gd name="T8" fmla="*/ 294 w 480"/>
                  <a:gd name="T9" fmla="*/ 16 h 232"/>
                  <a:gd name="T10" fmla="*/ 269 w 480"/>
                  <a:gd name="T11" fmla="*/ 40 h 232"/>
                  <a:gd name="T12" fmla="*/ 244 w 480"/>
                  <a:gd name="T13" fmla="*/ 40 h 232"/>
                  <a:gd name="T14" fmla="*/ 236 w 480"/>
                  <a:gd name="T15" fmla="*/ 24 h 232"/>
                  <a:gd name="T16" fmla="*/ 210 w 480"/>
                  <a:gd name="T17" fmla="*/ 0 h 232"/>
                  <a:gd name="T18" fmla="*/ 177 w 480"/>
                  <a:gd name="T19" fmla="*/ 24 h 232"/>
                  <a:gd name="T20" fmla="*/ 168 w 480"/>
                  <a:gd name="T21" fmla="*/ 24 h 232"/>
                  <a:gd name="T22" fmla="*/ 151 w 480"/>
                  <a:gd name="T23" fmla="*/ 16 h 232"/>
                  <a:gd name="T24" fmla="*/ 126 w 480"/>
                  <a:gd name="T25" fmla="*/ 32 h 232"/>
                  <a:gd name="T26" fmla="*/ 101 w 480"/>
                  <a:gd name="T27" fmla="*/ 56 h 232"/>
                  <a:gd name="T28" fmla="*/ 67 w 480"/>
                  <a:gd name="T29" fmla="*/ 104 h 232"/>
                  <a:gd name="T30" fmla="*/ 25 w 480"/>
                  <a:gd name="T31" fmla="*/ 104 h 232"/>
                  <a:gd name="T32" fmla="*/ 0 w 480"/>
                  <a:gd name="T33" fmla="*/ 136 h 232"/>
                  <a:gd name="T34" fmla="*/ 0 w 480"/>
                  <a:gd name="T35" fmla="*/ 176 h 232"/>
                  <a:gd name="T36" fmla="*/ 33 w 480"/>
                  <a:gd name="T37" fmla="*/ 200 h 232"/>
                  <a:gd name="T38" fmla="*/ 25 w 480"/>
                  <a:gd name="T39" fmla="*/ 208 h 232"/>
                  <a:gd name="T40" fmla="*/ 42 w 480"/>
                  <a:gd name="T41" fmla="*/ 216 h 232"/>
                  <a:gd name="T42" fmla="*/ 67 w 480"/>
                  <a:gd name="T43" fmla="*/ 232 h 232"/>
                  <a:gd name="T44" fmla="*/ 185 w 480"/>
                  <a:gd name="T45" fmla="*/ 216 h 232"/>
                  <a:gd name="T46" fmla="*/ 185 w 480"/>
                  <a:gd name="T47" fmla="*/ 184 h 232"/>
                  <a:gd name="T48" fmla="*/ 236 w 480"/>
                  <a:gd name="T49" fmla="*/ 168 h 232"/>
                  <a:gd name="T50" fmla="*/ 244 w 480"/>
                  <a:gd name="T51" fmla="*/ 152 h 232"/>
                  <a:gd name="T52" fmla="*/ 286 w 480"/>
                  <a:gd name="T53" fmla="*/ 160 h 232"/>
                  <a:gd name="T54" fmla="*/ 328 w 480"/>
                  <a:gd name="T55" fmla="*/ 112 h 232"/>
                  <a:gd name="T56" fmla="*/ 362 w 480"/>
                  <a:gd name="T57" fmla="*/ 112 h 232"/>
                  <a:gd name="T58" fmla="*/ 404 w 480"/>
                  <a:gd name="T59" fmla="*/ 104 h 232"/>
                  <a:gd name="T60" fmla="*/ 412 w 480"/>
                  <a:gd name="T61" fmla="*/ 104 h 232"/>
                  <a:gd name="T62" fmla="*/ 438 w 480"/>
                  <a:gd name="T63" fmla="*/ 112 h 232"/>
                  <a:gd name="T64" fmla="*/ 455 w 480"/>
                  <a:gd name="T65" fmla="*/ 112 h 232"/>
                  <a:gd name="T66" fmla="*/ 463 w 480"/>
                  <a:gd name="T67" fmla="*/ 64 h 232"/>
                  <a:gd name="T68" fmla="*/ 480 w 480"/>
                  <a:gd name="T69" fmla="*/ 16 h 232"/>
                  <a:gd name="T70" fmla="*/ 421 w 480"/>
                  <a:gd name="T71" fmla="*/ 8 h 23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480" h="232">
                    <a:moveTo>
                      <a:pt x="421" y="8"/>
                    </a:moveTo>
                    <a:lnTo>
                      <a:pt x="396" y="0"/>
                    </a:lnTo>
                    <a:lnTo>
                      <a:pt x="353" y="0"/>
                    </a:lnTo>
                    <a:lnTo>
                      <a:pt x="328" y="16"/>
                    </a:lnTo>
                    <a:lnTo>
                      <a:pt x="294" y="16"/>
                    </a:lnTo>
                    <a:lnTo>
                      <a:pt x="269" y="40"/>
                    </a:lnTo>
                    <a:lnTo>
                      <a:pt x="244" y="40"/>
                    </a:lnTo>
                    <a:lnTo>
                      <a:pt x="236" y="24"/>
                    </a:lnTo>
                    <a:lnTo>
                      <a:pt x="210" y="0"/>
                    </a:lnTo>
                    <a:lnTo>
                      <a:pt x="177" y="24"/>
                    </a:lnTo>
                    <a:lnTo>
                      <a:pt x="168" y="24"/>
                    </a:lnTo>
                    <a:lnTo>
                      <a:pt x="151" y="16"/>
                    </a:lnTo>
                    <a:lnTo>
                      <a:pt x="126" y="32"/>
                    </a:lnTo>
                    <a:lnTo>
                      <a:pt x="101" y="56"/>
                    </a:lnTo>
                    <a:lnTo>
                      <a:pt x="67" y="104"/>
                    </a:lnTo>
                    <a:lnTo>
                      <a:pt x="25" y="104"/>
                    </a:lnTo>
                    <a:lnTo>
                      <a:pt x="0" y="136"/>
                    </a:lnTo>
                    <a:lnTo>
                      <a:pt x="0" y="176"/>
                    </a:lnTo>
                    <a:lnTo>
                      <a:pt x="33" y="200"/>
                    </a:lnTo>
                    <a:lnTo>
                      <a:pt x="25" y="208"/>
                    </a:lnTo>
                    <a:lnTo>
                      <a:pt x="42" y="216"/>
                    </a:lnTo>
                    <a:lnTo>
                      <a:pt x="67" y="232"/>
                    </a:lnTo>
                    <a:lnTo>
                      <a:pt x="185" y="216"/>
                    </a:lnTo>
                    <a:lnTo>
                      <a:pt x="185" y="184"/>
                    </a:lnTo>
                    <a:lnTo>
                      <a:pt x="236" y="168"/>
                    </a:lnTo>
                    <a:lnTo>
                      <a:pt x="244" y="152"/>
                    </a:lnTo>
                    <a:lnTo>
                      <a:pt x="286" y="160"/>
                    </a:lnTo>
                    <a:lnTo>
                      <a:pt x="328" y="112"/>
                    </a:lnTo>
                    <a:lnTo>
                      <a:pt x="362" y="112"/>
                    </a:lnTo>
                    <a:lnTo>
                      <a:pt x="404" y="104"/>
                    </a:lnTo>
                    <a:lnTo>
                      <a:pt x="412" y="104"/>
                    </a:lnTo>
                    <a:lnTo>
                      <a:pt x="438" y="112"/>
                    </a:lnTo>
                    <a:lnTo>
                      <a:pt x="455" y="112"/>
                    </a:lnTo>
                    <a:lnTo>
                      <a:pt x="463" y="64"/>
                    </a:lnTo>
                    <a:lnTo>
                      <a:pt x="480" y="16"/>
                    </a:lnTo>
                    <a:lnTo>
                      <a:pt x="421" y="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7" name="Freeform 86"/>
              <p:cNvSpPr>
                <a:spLocks/>
              </p:cNvSpPr>
              <p:nvPr/>
            </p:nvSpPr>
            <p:spPr bwMode="auto">
              <a:xfrm>
                <a:off x="4595" y="3056"/>
                <a:ext cx="438" cy="504"/>
              </a:xfrm>
              <a:custGeom>
                <a:avLst/>
                <a:gdLst>
                  <a:gd name="T0" fmla="*/ 126 w 438"/>
                  <a:gd name="T1" fmla="*/ 424 h 504"/>
                  <a:gd name="T2" fmla="*/ 160 w 438"/>
                  <a:gd name="T3" fmla="*/ 440 h 504"/>
                  <a:gd name="T4" fmla="*/ 185 w 438"/>
                  <a:gd name="T5" fmla="*/ 440 h 504"/>
                  <a:gd name="T6" fmla="*/ 202 w 438"/>
                  <a:gd name="T7" fmla="*/ 456 h 504"/>
                  <a:gd name="T8" fmla="*/ 236 w 438"/>
                  <a:gd name="T9" fmla="*/ 496 h 504"/>
                  <a:gd name="T10" fmla="*/ 252 w 438"/>
                  <a:gd name="T11" fmla="*/ 504 h 504"/>
                  <a:gd name="T12" fmla="*/ 261 w 438"/>
                  <a:gd name="T13" fmla="*/ 472 h 504"/>
                  <a:gd name="T14" fmla="*/ 286 w 438"/>
                  <a:gd name="T15" fmla="*/ 464 h 504"/>
                  <a:gd name="T16" fmla="*/ 311 w 438"/>
                  <a:gd name="T17" fmla="*/ 456 h 504"/>
                  <a:gd name="T18" fmla="*/ 370 w 438"/>
                  <a:gd name="T19" fmla="*/ 432 h 504"/>
                  <a:gd name="T20" fmla="*/ 413 w 438"/>
                  <a:gd name="T21" fmla="*/ 432 h 504"/>
                  <a:gd name="T22" fmla="*/ 421 w 438"/>
                  <a:gd name="T23" fmla="*/ 400 h 504"/>
                  <a:gd name="T24" fmla="*/ 404 w 438"/>
                  <a:gd name="T25" fmla="*/ 392 h 504"/>
                  <a:gd name="T26" fmla="*/ 404 w 438"/>
                  <a:gd name="T27" fmla="*/ 360 h 504"/>
                  <a:gd name="T28" fmla="*/ 421 w 438"/>
                  <a:gd name="T29" fmla="*/ 352 h 504"/>
                  <a:gd name="T30" fmla="*/ 438 w 438"/>
                  <a:gd name="T31" fmla="*/ 312 h 504"/>
                  <a:gd name="T32" fmla="*/ 396 w 438"/>
                  <a:gd name="T33" fmla="*/ 280 h 504"/>
                  <a:gd name="T34" fmla="*/ 379 w 438"/>
                  <a:gd name="T35" fmla="*/ 248 h 504"/>
                  <a:gd name="T36" fmla="*/ 370 w 438"/>
                  <a:gd name="T37" fmla="*/ 216 h 504"/>
                  <a:gd name="T38" fmla="*/ 387 w 438"/>
                  <a:gd name="T39" fmla="*/ 184 h 504"/>
                  <a:gd name="T40" fmla="*/ 370 w 438"/>
                  <a:gd name="T41" fmla="*/ 176 h 504"/>
                  <a:gd name="T42" fmla="*/ 370 w 438"/>
                  <a:gd name="T43" fmla="*/ 136 h 504"/>
                  <a:gd name="T44" fmla="*/ 328 w 438"/>
                  <a:gd name="T45" fmla="*/ 160 h 504"/>
                  <a:gd name="T46" fmla="*/ 286 w 438"/>
                  <a:gd name="T47" fmla="*/ 144 h 504"/>
                  <a:gd name="T48" fmla="*/ 244 w 438"/>
                  <a:gd name="T49" fmla="*/ 136 h 504"/>
                  <a:gd name="T50" fmla="*/ 261 w 438"/>
                  <a:gd name="T51" fmla="*/ 104 h 504"/>
                  <a:gd name="T52" fmla="*/ 219 w 438"/>
                  <a:gd name="T53" fmla="*/ 88 h 504"/>
                  <a:gd name="T54" fmla="*/ 185 w 438"/>
                  <a:gd name="T55" fmla="*/ 64 h 504"/>
                  <a:gd name="T56" fmla="*/ 177 w 438"/>
                  <a:gd name="T57" fmla="*/ 40 h 504"/>
                  <a:gd name="T58" fmla="*/ 143 w 438"/>
                  <a:gd name="T59" fmla="*/ 16 h 504"/>
                  <a:gd name="T60" fmla="*/ 126 w 438"/>
                  <a:gd name="T61" fmla="*/ 0 h 504"/>
                  <a:gd name="T62" fmla="*/ 118 w 438"/>
                  <a:gd name="T63" fmla="*/ 8 h 504"/>
                  <a:gd name="T64" fmla="*/ 67 w 438"/>
                  <a:gd name="T65" fmla="*/ 8 h 504"/>
                  <a:gd name="T66" fmla="*/ 33 w 438"/>
                  <a:gd name="T67" fmla="*/ 24 h 504"/>
                  <a:gd name="T68" fmla="*/ 8 w 438"/>
                  <a:gd name="T69" fmla="*/ 24 h 504"/>
                  <a:gd name="T70" fmla="*/ 0 w 438"/>
                  <a:gd name="T71" fmla="*/ 48 h 504"/>
                  <a:gd name="T72" fmla="*/ 8 w 438"/>
                  <a:gd name="T73" fmla="*/ 80 h 504"/>
                  <a:gd name="T74" fmla="*/ 33 w 438"/>
                  <a:gd name="T75" fmla="*/ 112 h 504"/>
                  <a:gd name="T76" fmla="*/ 59 w 438"/>
                  <a:gd name="T77" fmla="*/ 120 h 504"/>
                  <a:gd name="T78" fmla="*/ 33 w 438"/>
                  <a:gd name="T79" fmla="*/ 128 h 504"/>
                  <a:gd name="T80" fmla="*/ 33 w 438"/>
                  <a:gd name="T81" fmla="*/ 160 h 504"/>
                  <a:gd name="T82" fmla="*/ 8 w 438"/>
                  <a:gd name="T83" fmla="*/ 152 h 504"/>
                  <a:gd name="T84" fmla="*/ 17 w 438"/>
                  <a:gd name="T85" fmla="*/ 168 h 504"/>
                  <a:gd name="T86" fmla="*/ 50 w 438"/>
                  <a:gd name="T87" fmla="*/ 168 h 504"/>
                  <a:gd name="T88" fmla="*/ 50 w 438"/>
                  <a:gd name="T89" fmla="*/ 200 h 504"/>
                  <a:gd name="T90" fmla="*/ 59 w 438"/>
                  <a:gd name="T91" fmla="*/ 232 h 504"/>
                  <a:gd name="T92" fmla="*/ 101 w 438"/>
                  <a:gd name="T93" fmla="*/ 256 h 504"/>
                  <a:gd name="T94" fmla="*/ 75 w 438"/>
                  <a:gd name="T95" fmla="*/ 272 h 504"/>
                  <a:gd name="T96" fmla="*/ 101 w 438"/>
                  <a:gd name="T97" fmla="*/ 312 h 504"/>
                  <a:gd name="T98" fmla="*/ 50 w 438"/>
                  <a:gd name="T99" fmla="*/ 328 h 504"/>
                  <a:gd name="T100" fmla="*/ 59 w 438"/>
                  <a:gd name="T101" fmla="*/ 352 h 504"/>
                  <a:gd name="T102" fmla="*/ 33 w 438"/>
                  <a:gd name="T103" fmla="*/ 352 h 504"/>
                  <a:gd name="T104" fmla="*/ 25 w 438"/>
                  <a:gd name="T105" fmla="*/ 384 h 504"/>
                  <a:gd name="T106" fmla="*/ 0 w 438"/>
                  <a:gd name="T107" fmla="*/ 400 h 504"/>
                  <a:gd name="T108" fmla="*/ 8 w 438"/>
                  <a:gd name="T109" fmla="*/ 416 h 504"/>
                  <a:gd name="T110" fmla="*/ 8 w 438"/>
                  <a:gd name="T111" fmla="*/ 456 h 504"/>
                  <a:gd name="T112" fmla="*/ 17 w 438"/>
                  <a:gd name="T113" fmla="*/ 456 h 504"/>
                  <a:gd name="T114" fmla="*/ 101 w 438"/>
                  <a:gd name="T115" fmla="*/ 504 h 504"/>
                  <a:gd name="T116" fmla="*/ 101 w 438"/>
                  <a:gd name="T117" fmla="*/ 496 h 504"/>
                  <a:gd name="T118" fmla="*/ 126 w 438"/>
                  <a:gd name="T119" fmla="*/ 424 h 50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438" h="504">
                    <a:moveTo>
                      <a:pt x="126" y="424"/>
                    </a:moveTo>
                    <a:lnTo>
                      <a:pt x="160" y="440"/>
                    </a:lnTo>
                    <a:lnTo>
                      <a:pt x="185" y="440"/>
                    </a:lnTo>
                    <a:lnTo>
                      <a:pt x="202" y="456"/>
                    </a:lnTo>
                    <a:lnTo>
                      <a:pt x="236" y="496"/>
                    </a:lnTo>
                    <a:lnTo>
                      <a:pt x="252" y="504"/>
                    </a:lnTo>
                    <a:lnTo>
                      <a:pt x="261" y="472"/>
                    </a:lnTo>
                    <a:lnTo>
                      <a:pt x="286" y="464"/>
                    </a:lnTo>
                    <a:lnTo>
                      <a:pt x="311" y="456"/>
                    </a:lnTo>
                    <a:lnTo>
                      <a:pt x="370" y="432"/>
                    </a:lnTo>
                    <a:lnTo>
                      <a:pt x="413" y="432"/>
                    </a:lnTo>
                    <a:lnTo>
                      <a:pt x="421" y="400"/>
                    </a:lnTo>
                    <a:lnTo>
                      <a:pt x="404" y="392"/>
                    </a:lnTo>
                    <a:lnTo>
                      <a:pt x="404" y="360"/>
                    </a:lnTo>
                    <a:lnTo>
                      <a:pt x="421" y="352"/>
                    </a:lnTo>
                    <a:lnTo>
                      <a:pt x="438" y="312"/>
                    </a:lnTo>
                    <a:lnTo>
                      <a:pt x="396" y="280"/>
                    </a:lnTo>
                    <a:lnTo>
                      <a:pt x="379" y="248"/>
                    </a:lnTo>
                    <a:lnTo>
                      <a:pt x="370" y="216"/>
                    </a:lnTo>
                    <a:lnTo>
                      <a:pt x="387" y="184"/>
                    </a:lnTo>
                    <a:lnTo>
                      <a:pt x="370" y="176"/>
                    </a:lnTo>
                    <a:lnTo>
                      <a:pt x="370" y="136"/>
                    </a:lnTo>
                    <a:lnTo>
                      <a:pt x="328" y="160"/>
                    </a:lnTo>
                    <a:lnTo>
                      <a:pt x="286" y="144"/>
                    </a:lnTo>
                    <a:lnTo>
                      <a:pt x="244" y="136"/>
                    </a:lnTo>
                    <a:lnTo>
                      <a:pt x="261" y="104"/>
                    </a:lnTo>
                    <a:lnTo>
                      <a:pt x="219" y="88"/>
                    </a:lnTo>
                    <a:lnTo>
                      <a:pt x="185" y="64"/>
                    </a:lnTo>
                    <a:lnTo>
                      <a:pt x="177" y="40"/>
                    </a:lnTo>
                    <a:lnTo>
                      <a:pt x="143" y="16"/>
                    </a:lnTo>
                    <a:lnTo>
                      <a:pt x="126" y="0"/>
                    </a:lnTo>
                    <a:lnTo>
                      <a:pt x="118" y="8"/>
                    </a:lnTo>
                    <a:lnTo>
                      <a:pt x="67" y="8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0" y="48"/>
                    </a:lnTo>
                    <a:lnTo>
                      <a:pt x="8" y="80"/>
                    </a:lnTo>
                    <a:lnTo>
                      <a:pt x="33" y="112"/>
                    </a:lnTo>
                    <a:lnTo>
                      <a:pt x="59" y="120"/>
                    </a:lnTo>
                    <a:lnTo>
                      <a:pt x="33" y="128"/>
                    </a:lnTo>
                    <a:lnTo>
                      <a:pt x="33" y="160"/>
                    </a:lnTo>
                    <a:lnTo>
                      <a:pt x="8" y="152"/>
                    </a:lnTo>
                    <a:lnTo>
                      <a:pt x="17" y="168"/>
                    </a:lnTo>
                    <a:lnTo>
                      <a:pt x="50" y="168"/>
                    </a:lnTo>
                    <a:lnTo>
                      <a:pt x="50" y="200"/>
                    </a:lnTo>
                    <a:lnTo>
                      <a:pt x="59" y="232"/>
                    </a:lnTo>
                    <a:lnTo>
                      <a:pt x="101" y="256"/>
                    </a:lnTo>
                    <a:lnTo>
                      <a:pt x="75" y="272"/>
                    </a:lnTo>
                    <a:lnTo>
                      <a:pt x="101" y="312"/>
                    </a:lnTo>
                    <a:lnTo>
                      <a:pt x="50" y="328"/>
                    </a:lnTo>
                    <a:lnTo>
                      <a:pt x="59" y="352"/>
                    </a:lnTo>
                    <a:lnTo>
                      <a:pt x="33" y="352"/>
                    </a:lnTo>
                    <a:lnTo>
                      <a:pt x="25" y="384"/>
                    </a:lnTo>
                    <a:lnTo>
                      <a:pt x="0" y="400"/>
                    </a:lnTo>
                    <a:lnTo>
                      <a:pt x="8" y="416"/>
                    </a:lnTo>
                    <a:lnTo>
                      <a:pt x="8" y="456"/>
                    </a:lnTo>
                    <a:lnTo>
                      <a:pt x="17" y="456"/>
                    </a:lnTo>
                    <a:lnTo>
                      <a:pt x="101" y="504"/>
                    </a:lnTo>
                    <a:lnTo>
                      <a:pt x="101" y="496"/>
                    </a:lnTo>
                    <a:lnTo>
                      <a:pt x="126" y="42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8" name="Freeform 87"/>
              <p:cNvSpPr>
                <a:spLocks/>
              </p:cNvSpPr>
              <p:nvPr/>
            </p:nvSpPr>
            <p:spPr bwMode="auto">
              <a:xfrm>
                <a:off x="4376" y="2656"/>
                <a:ext cx="480" cy="232"/>
              </a:xfrm>
              <a:custGeom>
                <a:avLst/>
                <a:gdLst>
                  <a:gd name="T0" fmla="*/ 421 w 480"/>
                  <a:gd name="T1" fmla="*/ 8 h 232"/>
                  <a:gd name="T2" fmla="*/ 396 w 480"/>
                  <a:gd name="T3" fmla="*/ 0 h 232"/>
                  <a:gd name="T4" fmla="*/ 353 w 480"/>
                  <a:gd name="T5" fmla="*/ 0 h 232"/>
                  <a:gd name="T6" fmla="*/ 328 w 480"/>
                  <a:gd name="T7" fmla="*/ 16 h 232"/>
                  <a:gd name="T8" fmla="*/ 294 w 480"/>
                  <a:gd name="T9" fmla="*/ 16 h 232"/>
                  <a:gd name="T10" fmla="*/ 269 w 480"/>
                  <a:gd name="T11" fmla="*/ 40 h 232"/>
                  <a:gd name="T12" fmla="*/ 244 w 480"/>
                  <a:gd name="T13" fmla="*/ 40 h 232"/>
                  <a:gd name="T14" fmla="*/ 236 w 480"/>
                  <a:gd name="T15" fmla="*/ 24 h 232"/>
                  <a:gd name="T16" fmla="*/ 210 w 480"/>
                  <a:gd name="T17" fmla="*/ 0 h 232"/>
                  <a:gd name="T18" fmla="*/ 177 w 480"/>
                  <a:gd name="T19" fmla="*/ 24 h 232"/>
                  <a:gd name="T20" fmla="*/ 168 w 480"/>
                  <a:gd name="T21" fmla="*/ 24 h 232"/>
                  <a:gd name="T22" fmla="*/ 151 w 480"/>
                  <a:gd name="T23" fmla="*/ 16 h 232"/>
                  <a:gd name="T24" fmla="*/ 126 w 480"/>
                  <a:gd name="T25" fmla="*/ 32 h 232"/>
                  <a:gd name="T26" fmla="*/ 101 w 480"/>
                  <a:gd name="T27" fmla="*/ 56 h 232"/>
                  <a:gd name="T28" fmla="*/ 67 w 480"/>
                  <a:gd name="T29" fmla="*/ 104 h 232"/>
                  <a:gd name="T30" fmla="*/ 25 w 480"/>
                  <a:gd name="T31" fmla="*/ 104 h 232"/>
                  <a:gd name="T32" fmla="*/ 0 w 480"/>
                  <a:gd name="T33" fmla="*/ 136 h 232"/>
                  <a:gd name="T34" fmla="*/ 0 w 480"/>
                  <a:gd name="T35" fmla="*/ 176 h 232"/>
                  <a:gd name="T36" fmla="*/ 33 w 480"/>
                  <a:gd name="T37" fmla="*/ 200 h 232"/>
                  <a:gd name="T38" fmla="*/ 25 w 480"/>
                  <a:gd name="T39" fmla="*/ 208 h 232"/>
                  <a:gd name="T40" fmla="*/ 42 w 480"/>
                  <a:gd name="T41" fmla="*/ 216 h 232"/>
                  <a:gd name="T42" fmla="*/ 67 w 480"/>
                  <a:gd name="T43" fmla="*/ 232 h 232"/>
                  <a:gd name="T44" fmla="*/ 185 w 480"/>
                  <a:gd name="T45" fmla="*/ 216 h 232"/>
                  <a:gd name="T46" fmla="*/ 185 w 480"/>
                  <a:gd name="T47" fmla="*/ 184 h 232"/>
                  <a:gd name="T48" fmla="*/ 236 w 480"/>
                  <a:gd name="T49" fmla="*/ 168 h 232"/>
                  <a:gd name="T50" fmla="*/ 244 w 480"/>
                  <a:gd name="T51" fmla="*/ 152 h 232"/>
                  <a:gd name="T52" fmla="*/ 286 w 480"/>
                  <a:gd name="T53" fmla="*/ 160 h 232"/>
                  <a:gd name="T54" fmla="*/ 328 w 480"/>
                  <a:gd name="T55" fmla="*/ 112 h 232"/>
                  <a:gd name="T56" fmla="*/ 362 w 480"/>
                  <a:gd name="T57" fmla="*/ 112 h 232"/>
                  <a:gd name="T58" fmla="*/ 404 w 480"/>
                  <a:gd name="T59" fmla="*/ 104 h 232"/>
                  <a:gd name="T60" fmla="*/ 404 w 480"/>
                  <a:gd name="T61" fmla="*/ 104 h 232"/>
                  <a:gd name="T62" fmla="*/ 412 w 480"/>
                  <a:gd name="T63" fmla="*/ 104 h 232"/>
                  <a:gd name="T64" fmla="*/ 438 w 480"/>
                  <a:gd name="T65" fmla="*/ 112 h 232"/>
                  <a:gd name="T66" fmla="*/ 455 w 480"/>
                  <a:gd name="T67" fmla="*/ 112 h 232"/>
                  <a:gd name="T68" fmla="*/ 463 w 480"/>
                  <a:gd name="T69" fmla="*/ 64 h 232"/>
                  <a:gd name="T70" fmla="*/ 480 w 480"/>
                  <a:gd name="T71" fmla="*/ 16 h 232"/>
                  <a:gd name="T72" fmla="*/ 421 w 480"/>
                  <a:gd name="T73" fmla="*/ 8 h 23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480" h="232">
                    <a:moveTo>
                      <a:pt x="421" y="8"/>
                    </a:moveTo>
                    <a:lnTo>
                      <a:pt x="396" y="0"/>
                    </a:lnTo>
                    <a:lnTo>
                      <a:pt x="353" y="0"/>
                    </a:lnTo>
                    <a:lnTo>
                      <a:pt x="328" y="16"/>
                    </a:lnTo>
                    <a:lnTo>
                      <a:pt x="294" y="16"/>
                    </a:lnTo>
                    <a:lnTo>
                      <a:pt x="269" y="40"/>
                    </a:lnTo>
                    <a:lnTo>
                      <a:pt x="244" y="40"/>
                    </a:lnTo>
                    <a:lnTo>
                      <a:pt x="236" y="24"/>
                    </a:lnTo>
                    <a:lnTo>
                      <a:pt x="210" y="0"/>
                    </a:lnTo>
                    <a:lnTo>
                      <a:pt x="177" y="24"/>
                    </a:lnTo>
                    <a:lnTo>
                      <a:pt x="168" y="24"/>
                    </a:lnTo>
                    <a:lnTo>
                      <a:pt x="151" y="16"/>
                    </a:lnTo>
                    <a:lnTo>
                      <a:pt x="126" y="32"/>
                    </a:lnTo>
                    <a:lnTo>
                      <a:pt x="101" y="56"/>
                    </a:lnTo>
                    <a:lnTo>
                      <a:pt x="67" y="104"/>
                    </a:lnTo>
                    <a:lnTo>
                      <a:pt x="25" y="104"/>
                    </a:lnTo>
                    <a:lnTo>
                      <a:pt x="0" y="136"/>
                    </a:lnTo>
                    <a:lnTo>
                      <a:pt x="0" y="176"/>
                    </a:lnTo>
                    <a:lnTo>
                      <a:pt x="33" y="200"/>
                    </a:lnTo>
                    <a:lnTo>
                      <a:pt x="25" y="208"/>
                    </a:lnTo>
                    <a:lnTo>
                      <a:pt x="42" y="216"/>
                    </a:lnTo>
                    <a:lnTo>
                      <a:pt x="67" y="232"/>
                    </a:lnTo>
                    <a:lnTo>
                      <a:pt x="185" y="216"/>
                    </a:lnTo>
                    <a:lnTo>
                      <a:pt x="185" y="184"/>
                    </a:lnTo>
                    <a:lnTo>
                      <a:pt x="236" y="168"/>
                    </a:lnTo>
                    <a:lnTo>
                      <a:pt x="244" y="152"/>
                    </a:lnTo>
                    <a:lnTo>
                      <a:pt x="286" y="160"/>
                    </a:lnTo>
                    <a:lnTo>
                      <a:pt x="328" y="112"/>
                    </a:lnTo>
                    <a:lnTo>
                      <a:pt x="362" y="112"/>
                    </a:lnTo>
                    <a:lnTo>
                      <a:pt x="404" y="104"/>
                    </a:lnTo>
                    <a:lnTo>
                      <a:pt x="412" y="104"/>
                    </a:lnTo>
                    <a:lnTo>
                      <a:pt x="438" y="112"/>
                    </a:lnTo>
                    <a:lnTo>
                      <a:pt x="455" y="112"/>
                    </a:lnTo>
                    <a:lnTo>
                      <a:pt x="463" y="64"/>
                    </a:lnTo>
                    <a:lnTo>
                      <a:pt x="480" y="16"/>
                    </a:lnTo>
                    <a:lnTo>
                      <a:pt x="421" y="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9" name="Freeform 88"/>
              <p:cNvSpPr>
                <a:spLocks/>
              </p:cNvSpPr>
              <p:nvPr/>
            </p:nvSpPr>
            <p:spPr bwMode="auto">
              <a:xfrm>
                <a:off x="4595" y="3056"/>
                <a:ext cx="438" cy="504"/>
              </a:xfrm>
              <a:custGeom>
                <a:avLst/>
                <a:gdLst>
                  <a:gd name="T0" fmla="*/ 126 w 438"/>
                  <a:gd name="T1" fmla="*/ 424 h 504"/>
                  <a:gd name="T2" fmla="*/ 160 w 438"/>
                  <a:gd name="T3" fmla="*/ 440 h 504"/>
                  <a:gd name="T4" fmla="*/ 185 w 438"/>
                  <a:gd name="T5" fmla="*/ 440 h 504"/>
                  <a:gd name="T6" fmla="*/ 202 w 438"/>
                  <a:gd name="T7" fmla="*/ 456 h 504"/>
                  <a:gd name="T8" fmla="*/ 236 w 438"/>
                  <a:gd name="T9" fmla="*/ 496 h 504"/>
                  <a:gd name="T10" fmla="*/ 252 w 438"/>
                  <a:gd name="T11" fmla="*/ 504 h 504"/>
                  <a:gd name="T12" fmla="*/ 261 w 438"/>
                  <a:gd name="T13" fmla="*/ 472 h 504"/>
                  <a:gd name="T14" fmla="*/ 286 w 438"/>
                  <a:gd name="T15" fmla="*/ 464 h 504"/>
                  <a:gd name="T16" fmla="*/ 311 w 438"/>
                  <a:gd name="T17" fmla="*/ 456 h 504"/>
                  <a:gd name="T18" fmla="*/ 370 w 438"/>
                  <a:gd name="T19" fmla="*/ 432 h 504"/>
                  <a:gd name="T20" fmla="*/ 413 w 438"/>
                  <a:gd name="T21" fmla="*/ 432 h 504"/>
                  <a:gd name="T22" fmla="*/ 421 w 438"/>
                  <a:gd name="T23" fmla="*/ 400 h 504"/>
                  <a:gd name="T24" fmla="*/ 404 w 438"/>
                  <a:gd name="T25" fmla="*/ 392 h 504"/>
                  <a:gd name="T26" fmla="*/ 404 w 438"/>
                  <a:gd name="T27" fmla="*/ 360 h 504"/>
                  <a:gd name="T28" fmla="*/ 421 w 438"/>
                  <a:gd name="T29" fmla="*/ 352 h 504"/>
                  <a:gd name="T30" fmla="*/ 438 w 438"/>
                  <a:gd name="T31" fmla="*/ 312 h 504"/>
                  <a:gd name="T32" fmla="*/ 396 w 438"/>
                  <a:gd name="T33" fmla="*/ 280 h 504"/>
                  <a:gd name="T34" fmla="*/ 379 w 438"/>
                  <a:gd name="T35" fmla="*/ 248 h 504"/>
                  <a:gd name="T36" fmla="*/ 370 w 438"/>
                  <a:gd name="T37" fmla="*/ 216 h 504"/>
                  <a:gd name="T38" fmla="*/ 387 w 438"/>
                  <a:gd name="T39" fmla="*/ 184 h 504"/>
                  <a:gd name="T40" fmla="*/ 370 w 438"/>
                  <a:gd name="T41" fmla="*/ 176 h 504"/>
                  <a:gd name="T42" fmla="*/ 370 w 438"/>
                  <a:gd name="T43" fmla="*/ 136 h 504"/>
                  <a:gd name="T44" fmla="*/ 328 w 438"/>
                  <a:gd name="T45" fmla="*/ 160 h 504"/>
                  <a:gd name="T46" fmla="*/ 286 w 438"/>
                  <a:gd name="T47" fmla="*/ 144 h 504"/>
                  <a:gd name="T48" fmla="*/ 244 w 438"/>
                  <a:gd name="T49" fmla="*/ 136 h 504"/>
                  <a:gd name="T50" fmla="*/ 261 w 438"/>
                  <a:gd name="T51" fmla="*/ 104 h 504"/>
                  <a:gd name="T52" fmla="*/ 219 w 438"/>
                  <a:gd name="T53" fmla="*/ 88 h 504"/>
                  <a:gd name="T54" fmla="*/ 185 w 438"/>
                  <a:gd name="T55" fmla="*/ 64 h 504"/>
                  <a:gd name="T56" fmla="*/ 177 w 438"/>
                  <a:gd name="T57" fmla="*/ 40 h 504"/>
                  <a:gd name="T58" fmla="*/ 143 w 438"/>
                  <a:gd name="T59" fmla="*/ 16 h 504"/>
                  <a:gd name="T60" fmla="*/ 126 w 438"/>
                  <a:gd name="T61" fmla="*/ 0 h 504"/>
                  <a:gd name="T62" fmla="*/ 118 w 438"/>
                  <a:gd name="T63" fmla="*/ 8 h 504"/>
                  <a:gd name="T64" fmla="*/ 67 w 438"/>
                  <a:gd name="T65" fmla="*/ 8 h 504"/>
                  <a:gd name="T66" fmla="*/ 33 w 438"/>
                  <a:gd name="T67" fmla="*/ 24 h 504"/>
                  <a:gd name="T68" fmla="*/ 8 w 438"/>
                  <a:gd name="T69" fmla="*/ 24 h 504"/>
                  <a:gd name="T70" fmla="*/ 0 w 438"/>
                  <a:gd name="T71" fmla="*/ 48 h 504"/>
                  <a:gd name="T72" fmla="*/ 8 w 438"/>
                  <a:gd name="T73" fmla="*/ 80 h 504"/>
                  <a:gd name="T74" fmla="*/ 33 w 438"/>
                  <a:gd name="T75" fmla="*/ 112 h 504"/>
                  <a:gd name="T76" fmla="*/ 59 w 438"/>
                  <a:gd name="T77" fmla="*/ 120 h 504"/>
                  <a:gd name="T78" fmla="*/ 33 w 438"/>
                  <a:gd name="T79" fmla="*/ 128 h 504"/>
                  <a:gd name="T80" fmla="*/ 33 w 438"/>
                  <a:gd name="T81" fmla="*/ 160 h 504"/>
                  <a:gd name="T82" fmla="*/ 8 w 438"/>
                  <a:gd name="T83" fmla="*/ 152 h 504"/>
                  <a:gd name="T84" fmla="*/ 17 w 438"/>
                  <a:gd name="T85" fmla="*/ 168 h 504"/>
                  <a:gd name="T86" fmla="*/ 50 w 438"/>
                  <a:gd name="T87" fmla="*/ 168 h 504"/>
                  <a:gd name="T88" fmla="*/ 50 w 438"/>
                  <a:gd name="T89" fmla="*/ 200 h 504"/>
                  <a:gd name="T90" fmla="*/ 59 w 438"/>
                  <a:gd name="T91" fmla="*/ 232 h 504"/>
                  <a:gd name="T92" fmla="*/ 101 w 438"/>
                  <a:gd name="T93" fmla="*/ 256 h 504"/>
                  <a:gd name="T94" fmla="*/ 75 w 438"/>
                  <a:gd name="T95" fmla="*/ 272 h 504"/>
                  <a:gd name="T96" fmla="*/ 101 w 438"/>
                  <a:gd name="T97" fmla="*/ 312 h 504"/>
                  <a:gd name="T98" fmla="*/ 50 w 438"/>
                  <a:gd name="T99" fmla="*/ 328 h 504"/>
                  <a:gd name="T100" fmla="*/ 59 w 438"/>
                  <a:gd name="T101" fmla="*/ 352 h 504"/>
                  <a:gd name="T102" fmla="*/ 33 w 438"/>
                  <a:gd name="T103" fmla="*/ 352 h 504"/>
                  <a:gd name="T104" fmla="*/ 25 w 438"/>
                  <a:gd name="T105" fmla="*/ 384 h 504"/>
                  <a:gd name="T106" fmla="*/ 0 w 438"/>
                  <a:gd name="T107" fmla="*/ 400 h 504"/>
                  <a:gd name="T108" fmla="*/ 8 w 438"/>
                  <a:gd name="T109" fmla="*/ 416 h 504"/>
                  <a:gd name="T110" fmla="*/ 8 w 438"/>
                  <a:gd name="T111" fmla="*/ 456 h 504"/>
                  <a:gd name="T112" fmla="*/ 17 w 438"/>
                  <a:gd name="T113" fmla="*/ 456 h 504"/>
                  <a:gd name="T114" fmla="*/ 101 w 438"/>
                  <a:gd name="T115" fmla="*/ 504 h 504"/>
                  <a:gd name="T116" fmla="*/ 101 w 438"/>
                  <a:gd name="T117" fmla="*/ 496 h 504"/>
                  <a:gd name="T118" fmla="*/ 126 w 438"/>
                  <a:gd name="T119" fmla="*/ 424 h 50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438" h="504">
                    <a:moveTo>
                      <a:pt x="126" y="424"/>
                    </a:moveTo>
                    <a:lnTo>
                      <a:pt x="160" y="440"/>
                    </a:lnTo>
                    <a:lnTo>
                      <a:pt x="185" y="440"/>
                    </a:lnTo>
                    <a:lnTo>
                      <a:pt x="202" y="456"/>
                    </a:lnTo>
                    <a:lnTo>
                      <a:pt x="236" y="496"/>
                    </a:lnTo>
                    <a:lnTo>
                      <a:pt x="252" y="504"/>
                    </a:lnTo>
                    <a:lnTo>
                      <a:pt x="261" y="472"/>
                    </a:lnTo>
                    <a:lnTo>
                      <a:pt x="286" y="464"/>
                    </a:lnTo>
                    <a:lnTo>
                      <a:pt x="311" y="456"/>
                    </a:lnTo>
                    <a:lnTo>
                      <a:pt x="370" y="432"/>
                    </a:lnTo>
                    <a:lnTo>
                      <a:pt x="413" y="432"/>
                    </a:lnTo>
                    <a:lnTo>
                      <a:pt x="421" y="400"/>
                    </a:lnTo>
                    <a:lnTo>
                      <a:pt x="404" y="392"/>
                    </a:lnTo>
                    <a:lnTo>
                      <a:pt x="404" y="360"/>
                    </a:lnTo>
                    <a:lnTo>
                      <a:pt x="421" y="352"/>
                    </a:lnTo>
                    <a:lnTo>
                      <a:pt x="438" y="312"/>
                    </a:lnTo>
                    <a:lnTo>
                      <a:pt x="396" y="280"/>
                    </a:lnTo>
                    <a:lnTo>
                      <a:pt x="379" y="248"/>
                    </a:lnTo>
                    <a:lnTo>
                      <a:pt x="370" y="216"/>
                    </a:lnTo>
                    <a:lnTo>
                      <a:pt x="387" y="184"/>
                    </a:lnTo>
                    <a:lnTo>
                      <a:pt x="370" y="176"/>
                    </a:lnTo>
                    <a:lnTo>
                      <a:pt x="370" y="136"/>
                    </a:lnTo>
                    <a:lnTo>
                      <a:pt x="328" y="160"/>
                    </a:lnTo>
                    <a:lnTo>
                      <a:pt x="286" y="144"/>
                    </a:lnTo>
                    <a:lnTo>
                      <a:pt x="244" y="136"/>
                    </a:lnTo>
                    <a:lnTo>
                      <a:pt x="261" y="104"/>
                    </a:lnTo>
                    <a:lnTo>
                      <a:pt x="219" y="88"/>
                    </a:lnTo>
                    <a:lnTo>
                      <a:pt x="185" y="64"/>
                    </a:lnTo>
                    <a:lnTo>
                      <a:pt x="177" y="40"/>
                    </a:lnTo>
                    <a:lnTo>
                      <a:pt x="143" y="16"/>
                    </a:lnTo>
                    <a:lnTo>
                      <a:pt x="126" y="0"/>
                    </a:lnTo>
                    <a:lnTo>
                      <a:pt x="118" y="8"/>
                    </a:lnTo>
                    <a:lnTo>
                      <a:pt x="67" y="8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0" y="48"/>
                    </a:lnTo>
                    <a:lnTo>
                      <a:pt x="8" y="80"/>
                    </a:lnTo>
                    <a:lnTo>
                      <a:pt x="33" y="112"/>
                    </a:lnTo>
                    <a:lnTo>
                      <a:pt x="59" y="120"/>
                    </a:lnTo>
                    <a:lnTo>
                      <a:pt x="33" y="128"/>
                    </a:lnTo>
                    <a:lnTo>
                      <a:pt x="33" y="160"/>
                    </a:lnTo>
                    <a:lnTo>
                      <a:pt x="8" y="152"/>
                    </a:lnTo>
                    <a:lnTo>
                      <a:pt x="17" y="168"/>
                    </a:lnTo>
                    <a:lnTo>
                      <a:pt x="50" y="168"/>
                    </a:lnTo>
                    <a:lnTo>
                      <a:pt x="50" y="200"/>
                    </a:lnTo>
                    <a:lnTo>
                      <a:pt x="59" y="232"/>
                    </a:lnTo>
                    <a:lnTo>
                      <a:pt x="101" y="256"/>
                    </a:lnTo>
                    <a:lnTo>
                      <a:pt x="75" y="272"/>
                    </a:lnTo>
                    <a:lnTo>
                      <a:pt x="101" y="312"/>
                    </a:lnTo>
                    <a:lnTo>
                      <a:pt x="50" y="328"/>
                    </a:lnTo>
                    <a:lnTo>
                      <a:pt x="59" y="352"/>
                    </a:lnTo>
                    <a:lnTo>
                      <a:pt x="33" y="352"/>
                    </a:lnTo>
                    <a:lnTo>
                      <a:pt x="25" y="384"/>
                    </a:lnTo>
                    <a:lnTo>
                      <a:pt x="0" y="400"/>
                    </a:lnTo>
                    <a:lnTo>
                      <a:pt x="8" y="416"/>
                    </a:lnTo>
                    <a:lnTo>
                      <a:pt x="8" y="456"/>
                    </a:lnTo>
                    <a:lnTo>
                      <a:pt x="17" y="456"/>
                    </a:lnTo>
                    <a:lnTo>
                      <a:pt x="101" y="504"/>
                    </a:lnTo>
                    <a:lnTo>
                      <a:pt x="101" y="496"/>
                    </a:lnTo>
                    <a:lnTo>
                      <a:pt x="126" y="42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0" name="Freeform 89"/>
              <p:cNvSpPr>
                <a:spLocks/>
              </p:cNvSpPr>
              <p:nvPr/>
            </p:nvSpPr>
            <p:spPr bwMode="auto">
              <a:xfrm>
                <a:off x="4696" y="3480"/>
                <a:ext cx="210" cy="352"/>
              </a:xfrm>
              <a:custGeom>
                <a:avLst/>
                <a:gdLst>
                  <a:gd name="T0" fmla="*/ 151 w 210"/>
                  <a:gd name="T1" fmla="*/ 304 h 352"/>
                  <a:gd name="T2" fmla="*/ 185 w 210"/>
                  <a:gd name="T3" fmla="*/ 288 h 352"/>
                  <a:gd name="T4" fmla="*/ 185 w 210"/>
                  <a:gd name="T5" fmla="*/ 248 h 352"/>
                  <a:gd name="T6" fmla="*/ 210 w 210"/>
                  <a:gd name="T7" fmla="*/ 232 h 352"/>
                  <a:gd name="T8" fmla="*/ 194 w 210"/>
                  <a:gd name="T9" fmla="*/ 192 h 352"/>
                  <a:gd name="T10" fmla="*/ 168 w 210"/>
                  <a:gd name="T11" fmla="*/ 184 h 352"/>
                  <a:gd name="T12" fmla="*/ 143 w 210"/>
                  <a:gd name="T13" fmla="*/ 152 h 352"/>
                  <a:gd name="T14" fmla="*/ 135 w 210"/>
                  <a:gd name="T15" fmla="*/ 96 h 352"/>
                  <a:gd name="T16" fmla="*/ 135 w 210"/>
                  <a:gd name="T17" fmla="*/ 72 h 352"/>
                  <a:gd name="T18" fmla="*/ 101 w 210"/>
                  <a:gd name="T19" fmla="*/ 32 h 352"/>
                  <a:gd name="T20" fmla="*/ 84 w 210"/>
                  <a:gd name="T21" fmla="*/ 16 h 352"/>
                  <a:gd name="T22" fmla="*/ 59 w 210"/>
                  <a:gd name="T23" fmla="*/ 16 h 352"/>
                  <a:gd name="T24" fmla="*/ 25 w 210"/>
                  <a:gd name="T25" fmla="*/ 0 h 352"/>
                  <a:gd name="T26" fmla="*/ 0 w 210"/>
                  <a:gd name="T27" fmla="*/ 72 h 352"/>
                  <a:gd name="T28" fmla="*/ 0 w 210"/>
                  <a:gd name="T29" fmla="*/ 80 h 352"/>
                  <a:gd name="T30" fmla="*/ 17 w 210"/>
                  <a:gd name="T31" fmla="*/ 88 h 352"/>
                  <a:gd name="T32" fmla="*/ 33 w 210"/>
                  <a:gd name="T33" fmla="*/ 104 h 352"/>
                  <a:gd name="T34" fmla="*/ 33 w 210"/>
                  <a:gd name="T35" fmla="*/ 120 h 352"/>
                  <a:gd name="T36" fmla="*/ 33 w 210"/>
                  <a:gd name="T37" fmla="*/ 160 h 352"/>
                  <a:gd name="T38" fmla="*/ 42 w 210"/>
                  <a:gd name="T39" fmla="*/ 248 h 352"/>
                  <a:gd name="T40" fmla="*/ 67 w 210"/>
                  <a:gd name="T41" fmla="*/ 288 h 352"/>
                  <a:gd name="T42" fmla="*/ 109 w 210"/>
                  <a:gd name="T43" fmla="*/ 320 h 352"/>
                  <a:gd name="T44" fmla="*/ 135 w 210"/>
                  <a:gd name="T45" fmla="*/ 352 h 352"/>
                  <a:gd name="T46" fmla="*/ 151 w 210"/>
                  <a:gd name="T47" fmla="*/ 344 h 352"/>
                  <a:gd name="T48" fmla="*/ 151 w 210"/>
                  <a:gd name="T49" fmla="*/ 304 h 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10" h="352">
                    <a:moveTo>
                      <a:pt x="151" y="304"/>
                    </a:moveTo>
                    <a:lnTo>
                      <a:pt x="185" y="288"/>
                    </a:lnTo>
                    <a:lnTo>
                      <a:pt x="185" y="248"/>
                    </a:lnTo>
                    <a:lnTo>
                      <a:pt x="210" y="232"/>
                    </a:lnTo>
                    <a:lnTo>
                      <a:pt x="194" y="192"/>
                    </a:lnTo>
                    <a:lnTo>
                      <a:pt x="168" y="184"/>
                    </a:lnTo>
                    <a:lnTo>
                      <a:pt x="143" y="152"/>
                    </a:lnTo>
                    <a:lnTo>
                      <a:pt x="135" y="96"/>
                    </a:lnTo>
                    <a:lnTo>
                      <a:pt x="135" y="72"/>
                    </a:lnTo>
                    <a:lnTo>
                      <a:pt x="101" y="32"/>
                    </a:lnTo>
                    <a:lnTo>
                      <a:pt x="84" y="16"/>
                    </a:lnTo>
                    <a:lnTo>
                      <a:pt x="59" y="16"/>
                    </a:lnTo>
                    <a:lnTo>
                      <a:pt x="25" y="0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17" y="88"/>
                    </a:lnTo>
                    <a:lnTo>
                      <a:pt x="33" y="104"/>
                    </a:lnTo>
                    <a:lnTo>
                      <a:pt x="33" y="120"/>
                    </a:lnTo>
                    <a:lnTo>
                      <a:pt x="33" y="160"/>
                    </a:lnTo>
                    <a:lnTo>
                      <a:pt x="42" y="248"/>
                    </a:lnTo>
                    <a:lnTo>
                      <a:pt x="67" y="288"/>
                    </a:lnTo>
                    <a:lnTo>
                      <a:pt x="109" y="320"/>
                    </a:lnTo>
                    <a:lnTo>
                      <a:pt x="135" y="352"/>
                    </a:lnTo>
                    <a:lnTo>
                      <a:pt x="151" y="344"/>
                    </a:lnTo>
                    <a:lnTo>
                      <a:pt x="151" y="3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1" name="Freeform 90"/>
              <p:cNvSpPr>
                <a:spLocks/>
              </p:cNvSpPr>
              <p:nvPr/>
            </p:nvSpPr>
            <p:spPr bwMode="auto">
              <a:xfrm>
                <a:off x="4831" y="3480"/>
                <a:ext cx="606" cy="704"/>
              </a:xfrm>
              <a:custGeom>
                <a:avLst/>
                <a:gdLst>
                  <a:gd name="T0" fmla="*/ 606 w 606"/>
                  <a:gd name="T1" fmla="*/ 24 h 704"/>
                  <a:gd name="T2" fmla="*/ 556 w 606"/>
                  <a:gd name="T3" fmla="*/ 0 h 704"/>
                  <a:gd name="T4" fmla="*/ 530 w 606"/>
                  <a:gd name="T5" fmla="*/ 56 h 704"/>
                  <a:gd name="T6" fmla="*/ 446 w 606"/>
                  <a:gd name="T7" fmla="*/ 72 h 704"/>
                  <a:gd name="T8" fmla="*/ 379 w 606"/>
                  <a:gd name="T9" fmla="*/ 56 h 704"/>
                  <a:gd name="T10" fmla="*/ 286 w 606"/>
                  <a:gd name="T11" fmla="*/ 104 h 704"/>
                  <a:gd name="T12" fmla="*/ 236 w 606"/>
                  <a:gd name="T13" fmla="*/ 136 h 704"/>
                  <a:gd name="T14" fmla="*/ 134 w 606"/>
                  <a:gd name="T15" fmla="*/ 184 h 704"/>
                  <a:gd name="T16" fmla="*/ 75 w 606"/>
                  <a:gd name="T17" fmla="*/ 200 h 704"/>
                  <a:gd name="T18" fmla="*/ 75 w 606"/>
                  <a:gd name="T19" fmla="*/ 232 h 704"/>
                  <a:gd name="T20" fmla="*/ 50 w 606"/>
                  <a:gd name="T21" fmla="*/ 288 h 704"/>
                  <a:gd name="T22" fmla="*/ 16 w 606"/>
                  <a:gd name="T23" fmla="*/ 344 h 704"/>
                  <a:gd name="T24" fmla="*/ 33 w 606"/>
                  <a:gd name="T25" fmla="*/ 392 h 704"/>
                  <a:gd name="T26" fmla="*/ 59 w 606"/>
                  <a:gd name="T27" fmla="*/ 464 h 704"/>
                  <a:gd name="T28" fmla="*/ 118 w 606"/>
                  <a:gd name="T29" fmla="*/ 480 h 704"/>
                  <a:gd name="T30" fmla="*/ 286 w 606"/>
                  <a:gd name="T31" fmla="*/ 472 h 704"/>
                  <a:gd name="T32" fmla="*/ 337 w 606"/>
                  <a:gd name="T33" fmla="*/ 496 h 704"/>
                  <a:gd name="T34" fmla="*/ 294 w 606"/>
                  <a:gd name="T35" fmla="*/ 512 h 704"/>
                  <a:gd name="T36" fmla="*/ 210 w 606"/>
                  <a:gd name="T37" fmla="*/ 488 h 704"/>
                  <a:gd name="T38" fmla="*/ 160 w 606"/>
                  <a:gd name="T39" fmla="*/ 512 h 704"/>
                  <a:gd name="T40" fmla="*/ 160 w 606"/>
                  <a:gd name="T41" fmla="*/ 568 h 704"/>
                  <a:gd name="T42" fmla="*/ 202 w 606"/>
                  <a:gd name="T43" fmla="*/ 592 h 704"/>
                  <a:gd name="T44" fmla="*/ 236 w 606"/>
                  <a:gd name="T45" fmla="*/ 672 h 704"/>
                  <a:gd name="T46" fmla="*/ 278 w 606"/>
                  <a:gd name="T47" fmla="*/ 656 h 704"/>
                  <a:gd name="T48" fmla="*/ 337 w 606"/>
                  <a:gd name="T49" fmla="*/ 656 h 704"/>
                  <a:gd name="T50" fmla="*/ 328 w 606"/>
                  <a:gd name="T51" fmla="*/ 568 h 704"/>
                  <a:gd name="T52" fmla="*/ 370 w 606"/>
                  <a:gd name="T53" fmla="*/ 584 h 704"/>
                  <a:gd name="T54" fmla="*/ 387 w 606"/>
                  <a:gd name="T55" fmla="*/ 576 h 704"/>
                  <a:gd name="T56" fmla="*/ 353 w 606"/>
                  <a:gd name="T57" fmla="*/ 528 h 704"/>
                  <a:gd name="T58" fmla="*/ 455 w 606"/>
                  <a:gd name="T59" fmla="*/ 528 h 704"/>
                  <a:gd name="T60" fmla="*/ 438 w 606"/>
                  <a:gd name="T61" fmla="*/ 464 h 704"/>
                  <a:gd name="T62" fmla="*/ 438 w 606"/>
                  <a:gd name="T63" fmla="*/ 448 h 704"/>
                  <a:gd name="T64" fmla="*/ 480 w 606"/>
                  <a:gd name="T65" fmla="*/ 480 h 704"/>
                  <a:gd name="T66" fmla="*/ 463 w 606"/>
                  <a:gd name="T67" fmla="*/ 440 h 704"/>
                  <a:gd name="T68" fmla="*/ 353 w 606"/>
                  <a:gd name="T69" fmla="*/ 384 h 704"/>
                  <a:gd name="T70" fmla="*/ 337 w 606"/>
                  <a:gd name="T71" fmla="*/ 400 h 704"/>
                  <a:gd name="T72" fmla="*/ 311 w 606"/>
                  <a:gd name="T73" fmla="*/ 408 h 704"/>
                  <a:gd name="T74" fmla="*/ 294 w 606"/>
                  <a:gd name="T75" fmla="*/ 376 h 704"/>
                  <a:gd name="T76" fmla="*/ 337 w 606"/>
                  <a:gd name="T77" fmla="*/ 360 h 704"/>
                  <a:gd name="T78" fmla="*/ 320 w 606"/>
                  <a:gd name="T79" fmla="*/ 320 h 704"/>
                  <a:gd name="T80" fmla="*/ 236 w 606"/>
                  <a:gd name="T81" fmla="*/ 240 h 704"/>
                  <a:gd name="T82" fmla="*/ 261 w 606"/>
                  <a:gd name="T83" fmla="*/ 200 h 704"/>
                  <a:gd name="T84" fmla="*/ 294 w 606"/>
                  <a:gd name="T85" fmla="*/ 232 h 704"/>
                  <a:gd name="T86" fmla="*/ 337 w 606"/>
                  <a:gd name="T87" fmla="*/ 264 h 704"/>
                  <a:gd name="T88" fmla="*/ 362 w 606"/>
                  <a:gd name="T89" fmla="*/ 208 h 704"/>
                  <a:gd name="T90" fmla="*/ 387 w 606"/>
                  <a:gd name="T91" fmla="*/ 144 h 704"/>
                  <a:gd name="T92" fmla="*/ 497 w 606"/>
                  <a:gd name="T93" fmla="*/ 112 h 704"/>
                  <a:gd name="T94" fmla="*/ 564 w 606"/>
                  <a:gd name="T95" fmla="*/ 112 h 704"/>
                  <a:gd name="T96" fmla="*/ 598 w 606"/>
                  <a:gd name="T97" fmla="*/ 96 h 70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606" h="704">
                    <a:moveTo>
                      <a:pt x="589" y="72"/>
                    </a:moveTo>
                    <a:lnTo>
                      <a:pt x="606" y="24"/>
                    </a:lnTo>
                    <a:lnTo>
                      <a:pt x="581" y="0"/>
                    </a:lnTo>
                    <a:lnTo>
                      <a:pt x="556" y="0"/>
                    </a:lnTo>
                    <a:lnTo>
                      <a:pt x="564" y="40"/>
                    </a:lnTo>
                    <a:lnTo>
                      <a:pt x="530" y="56"/>
                    </a:lnTo>
                    <a:lnTo>
                      <a:pt x="471" y="72"/>
                    </a:lnTo>
                    <a:lnTo>
                      <a:pt x="446" y="72"/>
                    </a:lnTo>
                    <a:lnTo>
                      <a:pt x="412" y="72"/>
                    </a:lnTo>
                    <a:lnTo>
                      <a:pt x="379" y="56"/>
                    </a:lnTo>
                    <a:lnTo>
                      <a:pt x="328" y="88"/>
                    </a:lnTo>
                    <a:lnTo>
                      <a:pt x="286" y="104"/>
                    </a:lnTo>
                    <a:lnTo>
                      <a:pt x="244" y="104"/>
                    </a:lnTo>
                    <a:lnTo>
                      <a:pt x="236" y="136"/>
                    </a:lnTo>
                    <a:lnTo>
                      <a:pt x="168" y="144"/>
                    </a:lnTo>
                    <a:lnTo>
                      <a:pt x="134" y="184"/>
                    </a:lnTo>
                    <a:lnTo>
                      <a:pt x="109" y="184"/>
                    </a:lnTo>
                    <a:lnTo>
                      <a:pt x="75" y="200"/>
                    </a:lnTo>
                    <a:lnTo>
                      <a:pt x="67" y="200"/>
                    </a:lnTo>
                    <a:lnTo>
                      <a:pt x="75" y="232"/>
                    </a:lnTo>
                    <a:lnTo>
                      <a:pt x="50" y="248"/>
                    </a:lnTo>
                    <a:lnTo>
                      <a:pt x="50" y="288"/>
                    </a:lnTo>
                    <a:lnTo>
                      <a:pt x="16" y="304"/>
                    </a:lnTo>
                    <a:lnTo>
                      <a:pt x="16" y="344"/>
                    </a:lnTo>
                    <a:lnTo>
                      <a:pt x="0" y="352"/>
                    </a:lnTo>
                    <a:lnTo>
                      <a:pt x="33" y="392"/>
                    </a:lnTo>
                    <a:lnTo>
                      <a:pt x="75" y="424"/>
                    </a:lnTo>
                    <a:lnTo>
                      <a:pt x="59" y="464"/>
                    </a:lnTo>
                    <a:lnTo>
                      <a:pt x="92" y="464"/>
                    </a:lnTo>
                    <a:lnTo>
                      <a:pt x="118" y="480"/>
                    </a:lnTo>
                    <a:lnTo>
                      <a:pt x="202" y="480"/>
                    </a:lnTo>
                    <a:lnTo>
                      <a:pt x="286" y="472"/>
                    </a:lnTo>
                    <a:lnTo>
                      <a:pt x="362" y="480"/>
                    </a:lnTo>
                    <a:lnTo>
                      <a:pt x="337" y="496"/>
                    </a:lnTo>
                    <a:lnTo>
                      <a:pt x="328" y="512"/>
                    </a:lnTo>
                    <a:lnTo>
                      <a:pt x="294" y="512"/>
                    </a:lnTo>
                    <a:lnTo>
                      <a:pt x="261" y="504"/>
                    </a:lnTo>
                    <a:lnTo>
                      <a:pt x="210" y="488"/>
                    </a:lnTo>
                    <a:lnTo>
                      <a:pt x="185" y="504"/>
                    </a:lnTo>
                    <a:lnTo>
                      <a:pt x="160" y="512"/>
                    </a:lnTo>
                    <a:lnTo>
                      <a:pt x="134" y="552"/>
                    </a:lnTo>
                    <a:lnTo>
                      <a:pt x="160" y="568"/>
                    </a:lnTo>
                    <a:lnTo>
                      <a:pt x="185" y="584"/>
                    </a:lnTo>
                    <a:lnTo>
                      <a:pt x="202" y="592"/>
                    </a:lnTo>
                    <a:lnTo>
                      <a:pt x="210" y="624"/>
                    </a:lnTo>
                    <a:lnTo>
                      <a:pt x="236" y="672"/>
                    </a:lnTo>
                    <a:lnTo>
                      <a:pt x="252" y="648"/>
                    </a:lnTo>
                    <a:lnTo>
                      <a:pt x="278" y="656"/>
                    </a:lnTo>
                    <a:lnTo>
                      <a:pt x="311" y="704"/>
                    </a:lnTo>
                    <a:lnTo>
                      <a:pt x="337" y="656"/>
                    </a:lnTo>
                    <a:lnTo>
                      <a:pt x="396" y="688"/>
                    </a:lnTo>
                    <a:lnTo>
                      <a:pt x="328" y="568"/>
                    </a:lnTo>
                    <a:lnTo>
                      <a:pt x="353" y="576"/>
                    </a:lnTo>
                    <a:lnTo>
                      <a:pt x="370" y="584"/>
                    </a:lnTo>
                    <a:lnTo>
                      <a:pt x="370" y="600"/>
                    </a:lnTo>
                    <a:lnTo>
                      <a:pt x="387" y="576"/>
                    </a:lnTo>
                    <a:lnTo>
                      <a:pt x="412" y="560"/>
                    </a:lnTo>
                    <a:lnTo>
                      <a:pt x="353" y="528"/>
                    </a:lnTo>
                    <a:lnTo>
                      <a:pt x="404" y="512"/>
                    </a:lnTo>
                    <a:lnTo>
                      <a:pt x="455" y="528"/>
                    </a:lnTo>
                    <a:lnTo>
                      <a:pt x="446" y="488"/>
                    </a:lnTo>
                    <a:lnTo>
                      <a:pt x="438" y="464"/>
                    </a:lnTo>
                    <a:lnTo>
                      <a:pt x="412" y="448"/>
                    </a:lnTo>
                    <a:lnTo>
                      <a:pt x="438" y="448"/>
                    </a:lnTo>
                    <a:lnTo>
                      <a:pt x="455" y="464"/>
                    </a:lnTo>
                    <a:lnTo>
                      <a:pt x="480" y="480"/>
                    </a:lnTo>
                    <a:lnTo>
                      <a:pt x="514" y="472"/>
                    </a:lnTo>
                    <a:lnTo>
                      <a:pt x="463" y="440"/>
                    </a:lnTo>
                    <a:lnTo>
                      <a:pt x="421" y="408"/>
                    </a:lnTo>
                    <a:lnTo>
                      <a:pt x="353" y="384"/>
                    </a:lnTo>
                    <a:lnTo>
                      <a:pt x="337" y="384"/>
                    </a:lnTo>
                    <a:lnTo>
                      <a:pt x="337" y="400"/>
                    </a:lnTo>
                    <a:lnTo>
                      <a:pt x="345" y="416"/>
                    </a:lnTo>
                    <a:lnTo>
                      <a:pt x="311" y="408"/>
                    </a:lnTo>
                    <a:lnTo>
                      <a:pt x="294" y="400"/>
                    </a:lnTo>
                    <a:lnTo>
                      <a:pt x="294" y="376"/>
                    </a:lnTo>
                    <a:lnTo>
                      <a:pt x="294" y="352"/>
                    </a:lnTo>
                    <a:lnTo>
                      <a:pt x="337" y="360"/>
                    </a:lnTo>
                    <a:lnTo>
                      <a:pt x="337" y="336"/>
                    </a:lnTo>
                    <a:lnTo>
                      <a:pt x="320" y="320"/>
                    </a:lnTo>
                    <a:lnTo>
                      <a:pt x="269" y="288"/>
                    </a:lnTo>
                    <a:lnTo>
                      <a:pt x="236" y="240"/>
                    </a:lnTo>
                    <a:lnTo>
                      <a:pt x="244" y="224"/>
                    </a:lnTo>
                    <a:lnTo>
                      <a:pt x="261" y="200"/>
                    </a:lnTo>
                    <a:lnTo>
                      <a:pt x="269" y="224"/>
                    </a:lnTo>
                    <a:lnTo>
                      <a:pt x="294" y="232"/>
                    </a:lnTo>
                    <a:lnTo>
                      <a:pt x="320" y="240"/>
                    </a:lnTo>
                    <a:lnTo>
                      <a:pt x="337" y="264"/>
                    </a:lnTo>
                    <a:lnTo>
                      <a:pt x="337" y="232"/>
                    </a:lnTo>
                    <a:lnTo>
                      <a:pt x="362" y="208"/>
                    </a:lnTo>
                    <a:lnTo>
                      <a:pt x="370" y="160"/>
                    </a:lnTo>
                    <a:lnTo>
                      <a:pt x="387" y="144"/>
                    </a:lnTo>
                    <a:lnTo>
                      <a:pt x="412" y="136"/>
                    </a:lnTo>
                    <a:lnTo>
                      <a:pt x="497" y="112"/>
                    </a:lnTo>
                    <a:lnTo>
                      <a:pt x="539" y="112"/>
                    </a:lnTo>
                    <a:lnTo>
                      <a:pt x="564" y="112"/>
                    </a:lnTo>
                    <a:lnTo>
                      <a:pt x="573" y="128"/>
                    </a:lnTo>
                    <a:lnTo>
                      <a:pt x="598" y="96"/>
                    </a:lnTo>
                    <a:lnTo>
                      <a:pt x="589" y="72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2" name="Freeform 91"/>
              <p:cNvSpPr>
                <a:spLocks/>
              </p:cNvSpPr>
              <p:nvPr/>
            </p:nvSpPr>
            <p:spPr bwMode="auto">
              <a:xfrm>
                <a:off x="4696" y="3480"/>
                <a:ext cx="210" cy="352"/>
              </a:xfrm>
              <a:custGeom>
                <a:avLst/>
                <a:gdLst>
                  <a:gd name="T0" fmla="*/ 151 w 210"/>
                  <a:gd name="T1" fmla="*/ 304 h 352"/>
                  <a:gd name="T2" fmla="*/ 185 w 210"/>
                  <a:gd name="T3" fmla="*/ 288 h 352"/>
                  <a:gd name="T4" fmla="*/ 185 w 210"/>
                  <a:gd name="T5" fmla="*/ 248 h 352"/>
                  <a:gd name="T6" fmla="*/ 210 w 210"/>
                  <a:gd name="T7" fmla="*/ 232 h 352"/>
                  <a:gd name="T8" fmla="*/ 194 w 210"/>
                  <a:gd name="T9" fmla="*/ 192 h 352"/>
                  <a:gd name="T10" fmla="*/ 168 w 210"/>
                  <a:gd name="T11" fmla="*/ 184 h 352"/>
                  <a:gd name="T12" fmla="*/ 143 w 210"/>
                  <a:gd name="T13" fmla="*/ 152 h 352"/>
                  <a:gd name="T14" fmla="*/ 135 w 210"/>
                  <a:gd name="T15" fmla="*/ 96 h 352"/>
                  <a:gd name="T16" fmla="*/ 135 w 210"/>
                  <a:gd name="T17" fmla="*/ 72 h 352"/>
                  <a:gd name="T18" fmla="*/ 135 w 210"/>
                  <a:gd name="T19" fmla="*/ 72 h 352"/>
                  <a:gd name="T20" fmla="*/ 101 w 210"/>
                  <a:gd name="T21" fmla="*/ 32 h 352"/>
                  <a:gd name="T22" fmla="*/ 84 w 210"/>
                  <a:gd name="T23" fmla="*/ 16 h 352"/>
                  <a:gd name="T24" fmla="*/ 59 w 210"/>
                  <a:gd name="T25" fmla="*/ 16 h 352"/>
                  <a:gd name="T26" fmla="*/ 25 w 210"/>
                  <a:gd name="T27" fmla="*/ 0 h 352"/>
                  <a:gd name="T28" fmla="*/ 0 w 210"/>
                  <a:gd name="T29" fmla="*/ 72 h 352"/>
                  <a:gd name="T30" fmla="*/ 0 w 210"/>
                  <a:gd name="T31" fmla="*/ 80 h 352"/>
                  <a:gd name="T32" fmla="*/ 17 w 210"/>
                  <a:gd name="T33" fmla="*/ 88 h 352"/>
                  <a:gd name="T34" fmla="*/ 33 w 210"/>
                  <a:gd name="T35" fmla="*/ 104 h 352"/>
                  <a:gd name="T36" fmla="*/ 33 w 210"/>
                  <a:gd name="T37" fmla="*/ 120 h 352"/>
                  <a:gd name="T38" fmla="*/ 33 w 210"/>
                  <a:gd name="T39" fmla="*/ 160 h 352"/>
                  <a:gd name="T40" fmla="*/ 42 w 210"/>
                  <a:gd name="T41" fmla="*/ 248 h 352"/>
                  <a:gd name="T42" fmla="*/ 67 w 210"/>
                  <a:gd name="T43" fmla="*/ 288 h 352"/>
                  <a:gd name="T44" fmla="*/ 109 w 210"/>
                  <a:gd name="T45" fmla="*/ 320 h 352"/>
                  <a:gd name="T46" fmla="*/ 135 w 210"/>
                  <a:gd name="T47" fmla="*/ 352 h 352"/>
                  <a:gd name="T48" fmla="*/ 151 w 210"/>
                  <a:gd name="T49" fmla="*/ 344 h 352"/>
                  <a:gd name="T50" fmla="*/ 151 w 210"/>
                  <a:gd name="T51" fmla="*/ 304 h 3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10" h="352">
                    <a:moveTo>
                      <a:pt x="151" y="304"/>
                    </a:moveTo>
                    <a:lnTo>
                      <a:pt x="185" y="288"/>
                    </a:lnTo>
                    <a:lnTo>
                      <a:pt x="185" y="248"/>
                    </a:lnTo>
                    <a:lnTo>
                      <a:pt x="210" y="232"/>
                    </a:lnTo>
                    <a:lnTo>
                      <a:pt x="194" y="192"/>
                    </a:lnTo>
                    <a:lnTo>
                      <a:pt x="168" y="184"/>
                    </a:lnTo>
                    <a:lnTo>
                      <a:pt x="143" y="152"/>
                    </a:lnTo>
                    <a:lnTo>
                      <a:pt x="135" y="96"/>
                    </a:lnTo>
                    <a:lnTo>
                      <a:pt x="135" y="72"/>
                    </a:lnTo>
                    <a:lnTo>
                      <a:pt x="101" y="32"/>
                    </a:lnTo>
                    <a:lnTo>
                      <a:pt x="84" y="16"/>
                    </a:lnTo>
                    <a:lnTo>
                      <a:pt x="59" y="16"/>
                    </a:lnTo>
                    <a:lnTo>
                      <a:pt x="25" y="0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17" y="88"/>
                    </a:lnTo>
                    <a:lnTo>
                      <a:pt x="33" y="104"/>
                    </a:lnTo>
                    <a:lnTo>
                      <a:pt x="33" y="120"/>
                    </a:lnTo>
                    <a:lnTo>
                      <a:pt x="33" y="160"/>
                    </a:lnTo>
                    <a:lnTo>
                      <a:pt x="42" y="248"/>
                    </a:lnTo>
                    <a:lnTo>
                      <a:pt x="67" y="288"/>
                    </a:lnTo>
                    <a:lnTo>
                      <a:pt x="109" y="320"/>
                    </a:lnTo>
                    <a:lnTo>
                      <a:pt x="135" y="352"/>
                    </a:lnTo>
                    <a:lnTo>
                      <a:pt x="151" y="344"/>
                    </a:lnTo>
                    <a:lnTo>
                      <a:pt x="151" y="3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3" name="Freeform 92"/>
              <p:cNvSpPr>
                <a:spLocks/>
              </p:cNvSpPr>
              <p:nvPr/>
            </p:nvSpPr>
            <p:spPr bwMode="auto">
              <a:xfrm>
                <a:off x="4831" y="3480"/>
                <a:ext cx="606" cy="704"/>
              </a:xfrm>
              <a:custGeom>
                <a:avLst/>
                <a:gdLst>
                  <a:gd name="T0" fmla="*/ 606 w 606"/>
                  <a:gd name="T1" fmla="*/ 24 h 704"/>
                  <a:gd name="T2" fmla="*/ 556 w 606"/>
                  <a:gd name="T3" fmla="*/ 0 h 704"/>
                  <a:gd name="T4" fmla="*/ 530 w 606"/>
                  <a:gd name="T5" fmla="*/ 56 h 704"/>
                  <a:gd name="T6" fmla="*/ 446 w 606"/>
                  <a:gd name="T7" fmla="*/ 72 h 704"/>
                  <a:gd name="T8" fmla="*/ 379 w 606"/>
                  <a:gd name="T9" fmla="*/ 56 h 704"/>
                  <a:gd name="T10" fmla="*/ 286 w 606"/>
                  <a:gd name="T11" fmla="*/ 104 h 704"/>
                  <a:gd name="T12" fmla="*/ 236 w 606"/>
                  <a:gd name="T13" fmla="*/ 136 h 704"/>
                  <a:gd name="T14" fmla="*/ 134 w 606"/>
                  <a:gd name="T15" fmla="*/ 184 h 704"/>
                  <a:gd name="T16" fmla="*/ 75 w 606"/>
                  <a:gd name="T17" fmla="*/ 200 h 704"/>
                  <a:gd name="T18" fmla="*/ 75 w 606"/>
                  <a:gd name="T19" fmla="*/ 232 h 704"/>
                  <a:gd name="T20" fmla="*/ 50 w 606"/>
                  <a:gd name="T21" fmla="*/ 288 h 704"/>
                  <a:gd name="T22" fmla="*/ 16 w 606"/>
                  <a:gd name="T23" fmla="*/ 344 h 704"/>
                  <a:gd name="T24" fmla="*/ 33 w 606"/>
                  <a:gd name="T25" fmla="*/ 392 h 704"/>
                  <a:gd name="T26" fmla="*/ 59 w 606"/>
                  <a:gd name="T27" fmla="*/ 464 h 704"/>
                  <a:gd name="T28" fmla="*/ 118 w 606"/>
                  <a:gd name="T29" fmla="*/ 480 h 704"/>
                  <a:gd name="T30" fmla="*/ 286 w 606"/>
                  <a:gd name="T31" fmla="*/ 472 h 704"/>
                  <a:gd name="T32" fmla="*/ 337 w 606"/>
                  <a:gd name="T33" fmla="*/ 496 h 704"/>
                  <a:gd name="T34" fmla="*/ 294 w 606"/>
                  <a:gd name="T35" fmla="*/ 512 h 704"/>
                  <a:gd name="T36" fmla="*/ 210 w 606"/>
                  <a:gd name="T37" fmla="*/ 488 h 704"/>
                  <a:gd name="T38" fmla="*/ 160 w 606"/>
                  <a:gd name="T39" fmla="*/ 512 h 704"/>
                  <a:gd name="T40" fmla="*/ 160 w 606"/>
                  <a:gd name="T41" fmla="*/ 568 h 704"/>
                  <a:gd name="T42" fmla="*/ 202 w 606"/>
                  <a:gd name="T43" fmla="*/ 592 h 704"/>
                  <a:gd name="T44" fmla="*/ 236 w 606"/>
                  <a:gd name="T45" fmla="*/ 672 h 704"/>
                  <a:gd name="T46" fmla="*/ 278 w 606"/>
                  <a:gd name="T47" fmla="*/ 656 h 704"/>
                  <a:gd name="T48" fmla="*/ 337 w 606"/>
                  <a:gd name="T49" fmla="*/ 656 h 704"/>
                  <a:gd name="T50" fmla="*/ 328 w 606"/>
                  <a:gd name="T51" fmla="*/ 568 h 704"/>
                  <a:gd name="T52" fmla="*/ 370 w 606"/>
                  <a:gd name="T53" fmla="*/ 584 h 704"/>
                  <a:gd name="T54" fmla="*/ 387 w 606"/>
                  <a:gd name="T55" fmla="*/ 576 h 704"/>
                  <a:gd name="T56" fmla="*/ 353 w 606"/>
                  <a:gd name="T57" fmla="*/ 528 h 704"/>
                  <a:gd name="T58" fmla="*/ 455 w 606"/>
                  <a:gd name="T59" fmla="*/ 528 h 704"/>
                  <a:gd name="T60" fmla="*/ 438 w 606"/>
                  <a:gd name="T61" fmla="*/ 464 h 704"/>
                  <a:gd name="T62" fmla="*/ 438 w 606"/>
                  <a:gd name="T63" fmla="*/ 448 h 704"/>
                  <a:gd name="T64" fmla="*/ 480 w 606"/>
                  <a:gd name="T65" fmla="*/ 480 h 704"/>
                  <a:gd name="T66" fmla="*/ 463 w 606"/>
                  <a:gd name="T67" fmla="*/ 440 h 704"/>
                  <a:gd name="T68" fmla="*/ 353 w 606"/>
                  <a:gd name="T69" fmla="*/ 384 h 704"/>
                  <a:gd name="T70" fmla="*/ 337 w 606"/>
                  <a:gd name="T71" fmla="*/ 400 h 704"/>
                  <a:gd name="T72" fmla="*/ 311 w 606"/>
                  <a:gd name="T73" fmla="*/ 408 h 704"/>
                  <a:gd name="T74" fmla="*/ 294 w 606"/>
                  <a:gd name="T75" fmla="*/ 376 h 704"/>
                  <a:gd name="T76" fmla="*/ 337 w 606"/>
                  <a:gd name="T77" fmla="*/ 360 h 704"/>
                  <a:gd name="T78" fmla="*/ 320 w 606"/>
                  <a:gd name="T79" fmla="*/ 320 h 704"/>
                  <a:gd name="T80" fmla="*/ 236 w 606"/>
                  <a:gd name="T81" fmla="*/ 240 h 704"/>
                  <a:gd name="T82" fmla="*/ 261 w 606"/>
                  <a:gd name="T83" fmla="*/ 200 h 704"/>
                  <a:gd name="T84" fmla="*/ 294 w 606"/>
                  <a:gd name="T85" fmla="*/ 232 h 704"/>
                  <a:gd name="T86" fmla="*/ 337 w 606"/>
                  <a:gd name="T87" fmla="*/ 264 h 704"/>
                  <a:gd name="T88" fmla="*/ 362 w 606"/>
                  <a:gd name="T89" fmla="*/ 208 h 704"/>
                  <a:gd name="T90" fmla="*/ 387 w 606"/>
                  <a:gd name="T91" fmla="*/ 144 h 704"/>
                  <a:gd name="T92" fmla="*/ 497 w 606"/>
                  <a:gd name="T93" fmla="*/ 112 h 704"/>
                  <a:gd name="T94" fmla="*/ 564 w 606"/>
                  <a:gd name="T95" fmla="*/ 112 h 704"/>
                  <a:gd name="T96" fmla="*/ 598 w 606"/>
                  <a:gd name="T97" fmla="*/ 96 h 70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606" h="704">
                    <a:moveTo>
                      <a:pt x="589" y="72"/>
                    </a:moveTo>
                    <a:lnTo>
                      <a:pt x="606" y="24"/>
                    </a:lnTo>
                    <a:lnTo>
                      <a:pt x="581" y="0"/>
                    </a:lnTo>
                    <a:lnTo>
                      <a:pt x="556" y="0"/>
                    </a:lnTo>
                    <a:lnTo>
                      <a:pt x="564" y="40"/>
                    </a:lnTo>
                    <a:lnTo>
                      <a:pt x="530" y="56"/>
                    </a:lnTo>
                    <a:lnTo>
                      <a:pt x="471" y="72"/>
                    </a:lnTo>
                    <a:lnTo>
                      <a:pt x="446" y="72"/>
                    </a:lnTo>
                    <a:lnTo>
                      <a:pt x="412" y="72"/>
                    </a:lnTo>
                    <a:lnTo>
                      <a:pt x="379" y="56"/>
                    </a:lnTo>
                    <a:lnTo>
                      <a:pt x="328" y="88"/>
                    </a:lnTo>
                    <a:lnTo>
                      <a:pt x="286" y="104"/>
                    </a:lnTo>
                    <a:lnTo>
                      <a:pt x="244" y="104"/>
                    </a:lnTo>
                    <a:lnTo>
                      <a:pt x="236" y="136"/>
                    </a:lnTo>
                    <a:lnTo>
                      <a:pt x="168" y="144"/>
                    </a:lnTo>
                    <a:lnTo>
                      <a:pt x="134" y="184"/>
                    </a:lnTo>
                    <a:lnTo>
                      <a:pt x="109" y="184"/>
                    </a:lnTo>
                    <a:lnTo>
                      <a:pt x="75" y="200"/>
                    </a:lnTo>
                    <a:lnTo>
                      <a:pt x="67" y="200"/>
                    </a:lnTo>
                    <a:lnTo>
                      <a:pt x="75" y="232"/>
                    </a:lnTo>
                    <a:lnTo>
                      <a:pt x="50" y="248"/>
                    </a:lnTo>
                    <a:lnTo>
                      <a:pt x="50" y="288"/>
                    </a:lnTo>
                    <a:lnTo>
                      <a:pt x="16" y="304"/>
                    </a:lnTo>
                    <a:lnTo>
                      <a:pt x="16" y="344"/>
                    </a:lnTo>
                    <a:lnTo>
                      <a:pt x="0" y="352"/>
                    </a:lnTo>
                    <a:lnTo>
                      <a:pt x="33" y="392"/>
                    </a:lnTo>
                    <a:lnTo>
                      <a:pt x="75" y="424"/>
                    </a:lnTo>
                    <a:lnTo>
                      <a:pt x="59" y="464"/>
                    </a:lnTo>
                    <a:lnTo>
                      <a:pt x="92" y="464"/>
                    </a:lnTo>
                    <a:lnTo>
                      <a:pt x="118" y="480"/>
                    </a:lnTo>
                    <a:lnTo>
                      <a:pt x="202" y="480"/>
                    </a:lnTo>
                    <a:lnTo>
                      <a:pt x="286" y="472"/>
                    </a:lnTo>
                    <a:lnTo>
                      <a:pt x="362" y="480"/>
                    </a:lnTo>
                    <a:lnTo>
                      <a:pt x="337" y="496"/>
                    </a:lnTo>
                    <a:lnTo>
                      <a:pt x="328" y="512"/>
                    </a:lnTo>
                    <a:lnTo>
                      <a:pt x="294" y="512"/>
                    </a:lnTo>
                    <a:lnTo>
                      <a:pt x="261" y="504"/>
                    </a:lnTo>
                    <a:lnTo>
                      <a:pt x="210" y="488"/>
                    </a:lnTo>
                    <a:lnTo>
                      <a:pt x="185" y="504"/>
                    </a:lnTo>
                    <a:lnTo>
                      <a:pt x="160" y="512"/>
                    </a:lnTo>
                    <a:lnTo>
                      <a:pt x="134" y="552"/>
                    </a:lnTo>
                    <a:lnTo>
                      <a:pt x="160" y="568"/>
                    </a:lnTo>
                    <a:lnTo>
                      <a:pt x="185" y="584"/>
                    </a:lnTo>
                    <a:lnTo>
                      <a:pt x="202" y="592"/>
                    </a:lnTo>
                    <a:lnTo>
                      <a:pt x="210" y="624"/>
                    </a:lnTo>
                    <a:lnTo>
                      <a:pt x="236" y="672"/>
                    </a:lnTo>
                    <a:lnTo>
                      <a:pt x="252" y="648"/>
                    </a:lnTo>
                    <a:lnTo>
                      <a:pt x="278" y="656"/>
                    </a:lnTo>
                    <a:lnTo>
                      <a:pt x="311" y="704"/>
                    </a:lnTo>
                    <a:lnTo>
                      <a:pt x="337" y="656"/>
                    </a:lnTo>
                    <a:lnTo>
                      <a:pt x="396" y="688"/>
                    </a:lnTo>
                    <a:lnTo>
                      <a:pt x="328" y="568"/>
                    </a:lnTo>
                    <a:lnTo>
                      <a:pt x="353" y="576"/>
                    </a:lnTo>
                    <a:lnTo>
                      <a:pt x="370" y="584"/>
                    </a:lnTo>
                    <a:lnTo>
                      <a:pt x="370" y="600"/>
                    </a:lnTo>
                    <a:lnTo>
                      <a:pt x="387" y="576"/>
                    </a:lnTo>
                    <a:lnTo>
                      <a:pt x="412" y="560"/>
                    </a:lnTo>
                    <a:lnTo>
                      <a:pt x="353" y="528"/>
                    </a:lnTo>
                    <a:lnTo>
                      <a:pt x="404" y="512"/>
                    </a:lnTo>
                    <a:lnTo>
                      <a:pt x="455" y="528"/>
                    </a:lnTo>
                    <a:lnTo>
                      <a:pt x="446" y="488"/>
                    </a:lnTo>
                    <a:lnTo>
                      <a:pt x="438" y="464"/>
                    </a:lnTo>
                    <a:lnTo>
                      <a:pt x="412" y="448"/>
                    </a:lnTo>
                    <a:lnTo>
                      <a:pt x="438" y="448"/>
                    </a:lnTo>
                    <a:lnTo>
                      <a:pt x="455" y="464"/>
                    </a:lnTo>
                    <a:lnTo>
                      <a:pt x="480" y="480"/>
                    </a:lnTo>
                    <a:lnTo>
                      <a:pt x="514" y="472"/>
                    </a:lnTo>
                    <a:lnTo>
                      <a:pt x="463" y="440"/>
                    </a:lnTo>
                    <a:lnTo>
                      <a:pt x="421" y="408"/>
                    </a:lnTo>
                    <a:lnTo>
                      <a:pt x="353" y="384"/>
                    </a:lnTo>
                    <a:lnTo>
                      <a:pt x="337" y="384"/>
                    </a:lnTo>
                    <a:lnTo>
                      <a:pt x="337" y="400"/>
                    </a:lnTo>
                    <a:lnTo>
                      <a:pt x="345" y="416"/>
                    </a:lnTo>
                    <a:lnTo>
                      <a:pt x="311" y="408"/>
                    </a:lnTo>
                    <a:lnTo>
                      <a:pt x="294" y="400"/>
                    </a:lnTo>
                    <a:lnTo>
                      <a:pt x="294" y="376"/>
                    </a:lnTo>
                    <a:lnTo>
                      <a:pt x="294" y="352"/>
                    </a:lnTo>
                    <a:lnTo>
                      <a:pt x="337" y="360"/>
                    </a:lnTo>
                    <a:lnTo>
                      <a:pt x="337" y="336"/>
                    </a:lnTo>
                    <a:lnTo>
                      <a:pt x="320" y="320"/>
                    </a:lnTo>
                    <a:lnTo>
                      <a:pt x="269" y="288"/>
                    </a:lnTo>
                    <a:lnTo>
                      <a:pt x="236" y="240"/>
                    </a:lnTo>
                    <a:lnTo>
                      <a:pt x="244" y="224"/>
                    </a:lnTo>
                    <a:lnTo>
                      <a:pt x="261" y="200"/>
                    </a:lnTo>
                    <a:lnTo>
                      <a:pt x="269" y="224"/>
                    </a:lnTo>
                    <a:lnTo>
                      <a:pt x="294" y="232"/>
                    </a:lnTo>
                    <a:lnTo>
                      <a:pt x="320" y="240"/>
                    </a:lnTo>
                    <a:lnTo>
                      <a:pt x="337" y="264"/>
                    </a:lnTo>
                    <a:lnTo>
                      <a:pt x="337" y="232"/>
                    </a:lnTo>
                    <a:lnTo>
                      <a:pt x="362" y="208"/>
                    </a:lnTo>
                    <a:lnTo>
                      <a:pt x="370" y="160"/>
                    </a:lnTo>
                    <a:lnTo>
                      <a:pt x="387" y="144"/>
                    </a:lnTo>
                    <a:lnTo>
                      <a:pt x="412" y="136"/>
                    </a:lnTo>
                    <a:lnTo>
                      <a:pt x="497" y="112"/>
                    </a:lnTo>
                    <a:lnTo>
                      <a:pt x="539" y="112"/>
                    </a:lnTo>
                    <a:lnTo>
                      <a:pt x="564" y="112"/>
                    </a:lnTo>
                    <a:lnTo>
                      <a:pt x="573" y="128"/>
                    </a:lnTo>
                    <a:lnTo>
                      <a:pt x="598" y="96"/>
                    </a:lnTo>
                    <a:lnTo>
                      <a:pt x="589" y="7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4" name="Freeform 93"/>
              <p:cNvSpPr>
                <a:spLocks/>
              </p:cNvSpPr>
              <p:nvPr/>
            </p:nvSpPr>
            <p:spPr bwMode="auto">
              <a:xfrm>
                <a:off x="4831" y="3488"/>
                <a:ext cx="244" cy="192"/>
              </a:xfrm>
              <a:custGeom>
                <a:avLst/>
                <a:gdLst>
                  <a:gd name="T0" fmla="*/ 227 w 244"/>
                  <a:gd name="T1" fmla="*/ 32 h 192"/>
                  <a:gd name="T2" fmla="*/ 185 w 244"/>
                  <a:gd name="T3" fmla="*/ 16 h 192"/>
                  <a:gd name="T4" fmla="*/ 177 w 244"/>
                  <a:gd name="T5" fmla="*/ 0 h 192"/>
                  <a:gd name="T6" fmla="*/ 134 w 244"/>
                  <a:gd name="T7" fmla="*/ 0 h 192"/>
                  <a:gd name="T8" fmla="*/ 75 w 244"/>
                  <a:gd name="T9" fmla="*/ 24 h 192"/>
                  <a:gd name="T10" fmla="*/ 50 w 244"/>
                  <a:gd name="T11" fmla="*/ 32 h 192"/>
                  <a:gd name="T12" fmla="*/ 25 w 244"/>
                  <a:gd name="T13" fmla="*/ 40 h 192"/>
                  <a:gd name="T14" fmla="*/ 16 w 244"/>
                  <a:gd name="T15" fmla="*/ 72 h 192"/>
                  <a:gd name="T16" fmla="*/ 0 w 244"/>
                  <a:gd name="T17" fmla="*/ 64 h 192"/>
                  <a:gd name="T18" fmla="*/ 0 w 244"/>
                  <a:gd name="T19" fmla="*/ 88 h 192"/>
                  <a:gd name="T20" fmla="*/ 8 w 244"/>
                  <a:gd name="T21" fmla="*/ 144 h 192"/>
                  <a:gd name="T22" fmla="*/ 33 w 244"/>
                  <a:gd name="T23" fmla="*/ 176 h 192"/>
                  <a:gd name="T24" fmla="*/ 59 w 244"/>
                  <a:gd name="T25" fmla="*/ 184 h 192"/>
                  <a:gd name="T26" fmla="*/ 67 w 244"/>
                  <a:gd name="T27" fmla="*/ 192 h 192"/>
                  <a:gd name="T28" fmla="*/ 75 w 244"/>
                  <a:gd name="T29" fmla="*/ 192 h 192"/>
                  <a:gd name="T30" fmla="*/ 109 w 244"/>
                  <a:gd name="T31" fmla="*/ 176 h 192"/>
                  <a:gd name="T32" fmla="*/ 134 w 244"/>
                  <a:gd name="T33" fmla="*/ 176 h 192"/>
                  <a:gd name="T34" fmla="*/ 168 w 244"/>
                  <a:gd name="T35" fmla="*/ 136 h 192"/>
                  <a:gd name="T36" fmla="*/ 236 w 244"/>
                  <a:gd name="T37" fmla="*/ 128 h 192"/>
                  <a:gd name="T38" fmla="*/ 244 w 244"/>
                  <a:gd name="T39" fmla="*/ 104 h 192"/>
                  <a:gd name="T40" fmla="*/ 244 w 244"/>
                  <a:gd name="T41" fmla="*/ 64 h 192"/>
                  <a:gd name="T42" fmla="*/ 227 w 244"/>
                  <a:gd name="T43" fmla="*/ 32 h 19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44" h="192">
                    <a:moveTo>
                      <a:pt x="227" y="32"/>
                    </a:moveTo>
                    <a:lnTo>
                      <a:pt x="185" y="16"/>
                    </a:lnTo>
                    <a:lnTo>
                      <a:pt x="177" y="0"/>
                    </a:lnTo>
                    <a:lnTo>
                      <a:pt x="134" y="0"/>
                    </a:lnTo>
                    <a:lnTo>
                      <a:pt x="75" y="24"/>
                    </a:lnTo>
                    <a:lnTo>
                      <a:pt x="50" y="32"/>
                    </a:lnTo>
                    <a:lnTo>
                      <a:pt x="25" y="40"/>
                    </a:lnTo>
                    <a:lnTo>
                      <a:pt x="16" y="72"/>
                    </a:lnTo>
                    <a:lnTo>
                      <a:pt x="0" y="64"/>
                    </a:lnTo>
                    <a:lnTo>
                      <a:pt x="0" y="88"/>
                    </a:lnTo>
                    <a:lnTo>
                      <a:pt x="8" y="144"/>
                    </a:lnTo>
                    <a:lnTo>
                      <a:pt x="33" y="176"/>
                    </a:lnTo>
                    <a:lnTo>
                      <a:pt x="59" y="184"/>
                    </a:lnTo>
                    <a:lnTo>
                      <a:pt x="67" y="192"/>
                    </a:lnTo>
                    <a:lnTo>
                      <a:pt x="75" y="192"/>
                    </a:lnTo>
                    <a:lnTo>
                      <a:pt x="109" y="176"/>
                    </a:lnTo>
                    <a:lnTo>
                      <a:pt x="134" y="176"/>
                    </a:lnTo>
                    <a:lnTo>
                      <a:pt x="168" y="136"/>
                    </a:lnTo>
                    <a:lnTo>
                      <a:pt x="236" y="128"/>
                    </a:lnTo>
                    <a:lnTo>
                      <a:pt x="244" y="104"/>
                    </a:lnTo>
                    <a:lnTo>
                      <a:pt x="244" y="64"/>
                    </a:lnTo>
                    <a:lnTo>
                      <a:pt x="227" y="32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5" name="Freeform 94"/>
              <p:cNvSpPr>
                <a:spLocks/>
              </p:cNvSpPr>
              <p:nvPr/>
            </p:nvSpPr>
            <p:spPr bwMode="auto">
              <a:xfrm>
                <a:off x="4965" y="3184"/>
                <a:ext cx="590" cy="408"/>
              </a:xfrm>
              <a:custGeom>
                <a:avLst/>
                <a:gdLst>
                  <a:gd name="T0" fmla="*/ 455 w 590"/>
                  <a:gd name="T1" fmla="*/ 256 h 408"/>
                  <a:gd name="T2" fmla="*/ 489 w 590"/>
                  <a:gd name="T3" fmla="*/ 248 h 408"/>
                  <a:gd name="T4" fmla="*/ 514 w 590"/>
                  <a:gd name="T5" fmla="*/ 232 h 408"/>
                  <a:gd name="T6" fmla="*/ 565 w 590"/>
                  <a:gd name="T7" fmla="*/ 240 h 408"/>
                  <a:gd name="T8" fmla="*/ 590 w 590"/>
                  <a:gd name="T9" fmla="*/ 232 h 408"/>
                  <a:gd name="T10" fmla="*/ 565 w 590"/>
                  <a:gd name="T11" fmla="*/ 200 h 408"/>
                  <a:gd name="T12" fmla="*/ 523 w 590"/>
                  <a:gd name="T13" fmla="*/ 176 h 408"/>
                  <a:gd name="T14" fmla="*/ 548 w 590"/>
                  <a:gd name="T15" fmla="*/ 144 h 408"/>
                  <a:gd name="T16" fmla="*/ 548 w 590"/>
                  <a:gd name="T17" fmla="*/ 104 h 408"/>
                  <a:gd name="T18" fmla="*/ 548 w 590"/>
                  <a:gd name="T19" fmla="*/ 72 h 408"/>
                  <a:gd name="T20" fmla="*/ 573 w 590"/>
                  <a:gd name="T21" fmla="*/ 64 h 408"/>
                  <a:gd name="T22" fmla="*/ 582 w 590"/>
                  <a:gd name="T23" fmla="*/ 48 h 408"/>
                  <a:gd name="T24" fmla="*/ 582 w 590"/>
                  <a:gd name="T25" fmla="*/ 32 h 408"/>
                  <a:gd name="T26" fmla="*/ 582 w 590"/>
                  <a:gd name="T27" fmla="*/ 16 h 408"/>
                  <a:gd name="T28" fmla="*/ 531 w 590"/>
                  <a:gd name="T29" fmla="*/ 16 h 408"/>
                  <a:gd name="T30" fmla="*/ 523 w 590"/>
                  <a:gd name="T31" fmla="*/ 0 h 408"/>
                  <a:gd name="T32" fmla="*/ 481 w 590"/>
                  <a:gd name="T33" fmla="*/ 8 h 408"/>
                  <a:gd name="T34" fmla="*/ 455 w 590"/>
                  <a:gd name="T35" fmla="*/ 0 h 408"/>
                  <a:gd name="T36" fmla="*/ 413 w 590"/>
                  <a:gd name="T37" fmla="*/ 8 h 408"/>
                  <a:gd name="T38" fmla="*/ 363 w 590"/>
                  <a:gd name="T39" fmla="*/ 24 h 408"/>
                  <a:gd name="T40" fmla="*/ 321 w 590"/>
                  <a:gd name="T41" fmla="*/ 80 h 408"/>
                  <a:gd name="T42" fmla="*/ 270 w 590"/>
                  <a:gd name="T43" fmla="*/ 88 h 408"/>
                  <a:gd name="T44" fmla="*/ 219 w 590"/>
                  <a:gd name="T45" fmla="*/ 88 h 408"/>
                  <a:gd name="T46" fmla="*/ 194 w 590"/>
                  <a:gd name="T47" fmla="*/ 88 h 408"/>
                  <a:gd name="T48" fmla="*/ 169 w 590"/>
                  <a:gd name="T49" fmla="*/ 112 h 408"/>
                  <a:gd name="T50" fmla="*/ 76 w 590"/>
                  <a:gd name="T51" fmla="*/ 112 h 408"/>
                  <a:gd name="T52" fmla="*/ 43 w 590"/>
                  <a:gd name="T53" fmla="*/ 104 h 408"/>
                  <a:gd name="T54" fmla="*/ 43 w 590"/>
                  <a:gd name="T55" fmla="*/ 80 h 408"/>
                  <a:gd name="T56" fmla="*/ 9 w 590"/>
                  <a:gd name="T57" fmla="*/ 64 h 408"/>
                  <a:gd name="T58" fmla="*/ 0 w 590"/>
                  <a:gd name="T59" fmla="*/ 88 h 408"/>
                  <a:gd name="T60" fmla="*/ 9 w 590"/>
                  <a:gd name="T61" fmla="*/ 120 h 408"/>
                  <a:gd name="T62" fmla="*/ 26 w 590"/>
                  <a:gd name="T63" fmla="*/ 152 h 408"/>
                  <a:gd name="T64" fmla="*/ 68 w 590"/>
                  <a:gd name="T65" fmla="*/ 184 h 408"/>
                  <a:gd name="T66" fmla="*/ 51 w 590"/>
                  <a:gd name="T67" fmla="*/ 224 h 408"/>
                  <a:gd name="T68" fmla="*/ 34 w 590"/>
                  <a:gd name="T69" fmla="*/ 232 h 408"/>
                  <a:gd name="T70" fmla="*/ 34 w 590"/>
                  <a:gd name="T71" fmla="*/ 264 h 408"/>
                  <a:gd name="T72" fmla="*/ 51 w 590"/>
                  <a:gd name="T73" fmla="*/ 272 h 408"/>
                  <a:gd name="T74" fmla="*/ 43 w 590"/>
                  <a:gd name="T75" fmla="*/ 304 h 408"/>
                  <a:gd name="T76" fmla="*/ 51 w 590"/>
                  <a:gd name="T77" fmla="*/ 320 h 408"/>
                  <a:gd name="T78" fmla="*/ 93 w 590"/>
                  <a:gd name="T79" fmla="*/ 336 h 408"/>
                  <a:gd name="T80" fmla="*/ 110 w 590"/>
                  <a:gd name="T81" fmla="*/ 368 h 408"/>
                  <a:gd name="T82" fmla="*/ 110 w 590"/>
                  <a:gd name="T83" fmla="*/ 408 h 408"/>
                  <a:gd name="T84" fmla="*/ 110 w 590"/>
                  <a:gd name="T85" fmla="*/ 400 h 408"/>
                  <a:gd name="T86" fmla="*/ 152 w 590"/>
                  <a:gd name="T87" fmla="*/ 400 h 408"/>
                  <a:gd name="T88" fmla="*/ 194 w 590"/>
                  <a:gd name="T89" fmla="*/ 384 h 408"/>
                  <a:gd name="T90" fmla="*/ 245 w 590"/>
                  <a:gd name="T91" fmla="*/ 352 h 408"/>
                  <a:gd name="T92" fmla="*/ 278 w 590"/>
                  <a:gd name="T93" fmla="*/ 368 h 408"/>
                  <a:gd name="T94" fmla="*/ 312 w 590"/>
                  <a:gd name="T95" fmla="*/ 368 h 408"/>
                  <a:gd name="T96" fmla="*/ 337 w 590"/>
                  <a:gd name="T97" fmla="*/ 368 h 408"/>
                  <a:gd name="T98" fmla="*/ 396 w 590"/>
                  <a:gd name="T99" fmla="*/ 352 h 408"/>
                  <a:gd name="T100" fmla="*/ 430 w 590"/>
                  <a:gd name="T101" fmla="*/ 336 h 408"/>
                  <a:gd name="T102" fmla="*/ 422 w 590"/>
                  <a:gd name="T103" fmla="*/ 296 h 408"/>
                  <a:gd name="T104" fmla="*/ 447 w 590"/>
                  <a:gd name="T105" fmla="*/ 296 h 408"/>
                  <a:gd name="T106" fmla="*/ 455 w 590"/>
                  <a:gd name="T107" fmla="*/ 280 h 408"/>
                  <a:gd name="T108" fmla="*/ 455 w 590"/>
                  <a:gd name="T109" fmla="*/ 256 h 40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590" h="408">
                    <a:moveTo>
                      <a:pt x="455" y="256"/>
                    </a:moveTo>
                    <a:lnTo>
                      <a:pt x="489" y="248"/>
                    </a:lnTo>
                    <a:lnTo>
                      <a:pt x="514" y="232"/>
                    </a:lnTo>
                    <a:lnTo>
                      <a:pt x="565" y="240"/>
                    </a:lnTo>
                    <a:lnTo>
                      <a:pt x="590" y="232"/>
                    </a:lnTo>
                    <a:lnTo>
                      <a:pt x="565" y="200"/>
                    </a:lnTo>
                    <a:lnTo>
                      <a:pt x="523" y="176"/>
                    </a:lnTo>
                    <a:lnTo>
                      <a:pt x="548" y="144"/>
                    </a:lnTo>
                    <a:lnTo>
                      <a:pt x="548" y="104"/>
                    </a:lnTo>
                    <a:lnTo>
                      <a:pt x="548" y="72"/>
                    </a:lnTo>
                    <a:lnTo>
                      <a:pt x="573" y="64"/>
                    </a:lnTo>
                    <a:lnTo>
                      <a:pt x="582" y="48"/>
                    </a:lnTo>
                    <a:lnTo>
                      <a:pt x="582" y="32"/>
                    </a:lnTo>
                    <a:lnTo>
                      <a:pt x="582" y="16"/>
                    </a:lnTo>
                    <a:lnTo>
                      <a:pt x="531" y="16"/>
                    </a:lnTo>
                    <a:lnTo>
                      <a:pt x="523" y="0"/>
                    </a:lnTo>
                    <a:lnTo>
                      <a:pt x="481" y="8"/>
                    </a:lnTo>
                    <a:lnTo>
                      <a:pt x="455" y="0"/>
                    </a:lnTo>
                    <a:lnTo>
                      <a:pt x="413" y="8"/>
                    </a:lnTo>
                    <a:lnTo>
                      <a:pt x="363" y="24"/>
                    </a:lnTo>
                    <a:lnTo>
                      <a:pt x="321" y="80"/>
                    </a:lnTo>
                    <a:lnTo>
                      <a:pt x="270" y="88"/>
                    </a:lnTo>
                    <a:lnTo>
                      <a:pt x="219" y="88"/>
                    </a:lnTo>
                    <a:lnTo>
                      <a:pt x="194" y="88"/>
                    </a:lnTo>
                    <a:lnTo>
                      <a:pt x="169" y="112"/>
                    </a:lnTo>
                    <a:lnTo>
                      <a:pt x="76" y="112"/>
                    </a:lnTo>
                    <a:lnTo>
                      <a:pt x="43" y="104"/>
                    </a:lnTo>
                    <a:lnTo>
                      <a:pt x="43" y="80"/>
                    </a:lnTo>
                    <a:lnTo>
                      <a:pt x="9" y="64"/>
                    </a:lnTo>
                    <a:lnTo>
                      <a:pt x="0" y="88"/>
                    </a:lnTo>
                    <a:lnTo>
                      <a:pt x="9" y="120"/>
                    </a:lnTo>
                    <a:lnTo>
                      <a:pt x="26" y="152"/>
                    </a:lnTo>
                    <a:lnTo>
                      <a:pt x="68" y="184"/>
                    </a:lnTo>
                    <a:lnTo>
                      <a:pt x="51" y="224"/>
                    </a:lnTo>
                    <a:lnTo>
                      <a:pt x="34" y="232"/>
                    </a:lnTo>
                    <a:lnTo>
                      <a:pt x="34" y="264"/>
                    </a:lnTo>
                    <a:lnTo>
                      <a:pt x="51" y="272"/>
                    </a:lnTo>
                    <a:lnTo>
                      <a:pt x="43" y="304"/>
                    </a:lnTo>
                    <a:lnTo>
                      <a:pt x="51" y="320"/>
                    </a:lnTo>
                    <a:lnTo>
                      <a:pt x="93" y="336"/>
                    </a:lnTo>
                    <a:lnTo>
                      <a:pt x="110" y="368"/>
                    </a:lnTo>
                    <a:lnTo>
                      <a:pt x="110" y="408"/>
                    </a:lnTo>
                    <a:lnTo>
                      <a:pt x="110" y="400"/>
                    </a:lnTo>
                    <a:lnTo>
                      <a:pt x="152" y="400"/>
                    </a:lnTo>
                    <a:lnTo>
                      <a:pt x="194" y="384"/>
                    </a:lnTo>
                    <a:lnTo>
                      <a:pt x="245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37" y="368"/>
                    </a:lnTo>
                    <a:lnTo>
                      <a:pt x="396" y="352"/>
                    </a:lnTo>
                    <a:lnTo>
                      <a:pt x="430" y="336"/>
                    </a:lnTo>
                    <a:lnTo>
                      <a:pt x="422" y="296"/>
                    </a:lnTo>
                    <a:lnTo>
                      <a:pt x="447" y="296"/>
                    </a:lnTo>
                    <a:lnTo>
                      <a:pt x="455" y="280"/>
                    </a:lnTo>
                    <a:lnTo>
                      <a:pt x="455" y="256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6" name="Freeform 95"/>
              <p:cNvSpPr>
                <a:spLocks/>
              </p:cNvSpPr>
              <p:nvPr/>
            </p:nvSpPr>
            <p:spPr bwMode="auto">
              <a:xfrm>
                <a:off x="4831" y="3488"/>
                <a:ext cx="244" cy="192"/>
              </a:xfrm>
              <a:custGeom>
                <a:avLst/>
                <a:gdLst>
                  <a:gd name="T0" fmla="*/ 227 w 244"/>
                  <a:gd name="T1" fmla="*/ 32 h 192"/>
                  <a:gd name="T2" fmla="*/ 185 w 244"/>
                  <a:gd name="T3" fmla="*/ 16 h 192"/>
                  <a:gd name="T4" fmla="*/ 177 w 244"/>
                  <a:gd name="T5" fmla="*/ 0 h 192"/>
                  <a:gd name="T6" fmla="*/ 177 w 244"/>
                  <a:gd name="T7" fmla="*/ 0 h 192"/>
                  <a:gd name="T8" fmla="*/ 134 w 244"/>
                  <a:gd name="T9" fmla="*/ 0 h 192"/>
                  <a:gd name="T10" fmla="*/ 75 w 244"/>
                  <a:gd name="T11" fmla="*/ 24 h 192"/>
                  <a:gd name="T12" fmla="*/ 50 w 244"/>
                  <a:gd name="T13" fmla="*/ 32 h 192"/>
                  <a:gd name="T14" fmla="*/ 25 w 244"/>
                  <a:gd name="T15" fmla="*/ 40 h 192"/>
                  <a:gd name="T16" fmla="*/ 16 w 244"/>
                  <a:gd name="T17" fmla="*/ 72 h 192"/>
                  <a:gd name="T18" fmla="*/ 0 w 244"/>
                  <a:gd name="T19" fmla="*/ 64 h 192"/>
                  <a:gd name="T20" fmla="*/ 0 w 244"/>
                  <a:gd name="T21" fmla="*/ 88 h 192"/>
                  <a:gd name="T22" fmla="*/ 8 w 244"/>
                  <a:gd name="T23" fmla="*/ 144 h 192"/>
                  <a:gd name="T24" fmla="*/ 33 w 244"/>
                  <a:gd name="T25" fmla="*/ 176 h 192"/>
                  <a:gd name="T26" fmla="*/ 59 w 244"/>
                  <a:gd name="T27" fmla="*/ 184 h 192"/>
                  <a:gd name="T28" fmla="*/ 67 w 244"/>
                  <a:gd name="T29" fmla="*/ 192 h 192"/>
                  <a:gd name="T30" fmla="*/ 75 w 244"/>
                  <a:gd name="T31" fmla="*/ 192 h 192"/>
                  <a:gd name="T32" fmla="*/ 109 w 244"/>
                  <a:gd name="T33" fmla="*/ 176 h 192"/>
                  <a:gd name="T34" fmla="*/ 134 w 244"/>
                  <a:gd name="T35" fmla="*/ 176 h 192"/>
                  <a:gd name="T36" fmla="*/ 168 w 244"/>
                  <a:gd name="T37" fmla="*/ 136 h 192"/>
                  <a:gd name="T38" fmla="*/ 236 w 244"/>
                  <a:gd name="T39" fmla="*/ 128 h 192"/>
                  <a:gd name="T40" fmla="*/ 244 w 244"/>
                  <a:gd name="T41" fmla="*/ 104 h 192"/>
                  <a:gd name="T42" fmla="*/ 244 w 244"/>
                  <a:gd name="T43" fmla="*/ 64 h 192"/>
                  <a:gd name="T44" fmla="*/ 227 w 244"/>
                  <a:gd name="T45" fmla="*/ 32 h 19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44" h="192">
                    <a:moveTo>
                      <a:pt x="227" y="32"/>
                    </a:moveTo>
                    <a:lnTo>
                      <a:pt x="185" y="16"/>
                    </a:lnTo>
                    <a:lnTo>
                      <a:pt x="177" y="0"/>
                    </a:lnTo>
                    <a:lnTo>
                      <a:pt x="134" y="0"/>
                    </a:lnTo>
                    <a:lnTo>
                      <a:pt x="75" y="24"/>
                    </a:lnTo>
                    <a:lnTo>
                      <a:pt x="50" y="32"/>
                    </a:lnTo>
                    <a:lnTo>
                      <a:pt x="25" y="40"/>
                    </a:lnTo>
                    <a:lnTo>
                      <a:pt x="16" y="72"/>
                    </a:lnTo>
                    <a:lnTo>
                      <a:pt x="0" y="64"/>
                    </a:lnTo>
                    <a:lnTo>
                      <a:pt x="0" y="88"/>
                    </a:lnTo>
                    <a:lnTo>
                      <a:pt x="8" y="144"/>
                    </a:lnTo>
                    <a:lnTo>
                      <a:pt x="33" y="176"/>
                    </a:lnTo>
                    <a:lnTo>
                      <a:pt x="59" y="184"/>
                    </a:lnTo>
                    <a:lnTo>
                      <a:pt x="67" y="192"/>
                    </a:lnTo>
                    <a:lnTo>
                      <a:pt x="75" y="192"/>
                    </a:lnTo>
                    <a:lnTo>
                      <a:pt x="109" y="176"/>
                    </a:lnTo>
                    <a:lnTo>
                      <a:pt x="134" y="176"/>
                    </a:lnTo>
                    <a:lnTo>
                      <a:pt x="168" y="136"/>
                    </a:lnTo>
                    <a:lnTo>
                      <a:pt x="236" y="128"/>
                    </a:lnTo>
                    <a:lnTo>
                      <a:pt x="244" y="104"/>
                    </a:lnTo>
                    <a:lnTo>
                      <a:pt x="244" y="64"/>
                    </a:lnTo>
                    <a:lnTo>
                      <a:pt x="227" y="3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7" name="Freeform 96"/>
              <p:cNvSpPr>
                <a:spLocks/>
              </p:cNvSpPr>
              <p:nvPr/>
            </p:nvSpPr>
            <p:spPr bwMode="auto">
              <a:xfrm>
                <a:off x="4965" y="3184"/>
                <a:ext cx="590" cy="408"/>
              </a:xfrm>
              <a:custGeom>
                <a:avLst/>
                <a:gdLst>
                  <a:gd name="T0" fmla="*/ 455 w 590"/>
                  <a:gd name="T1" fmla="*/ 256 h 408"/>
                  <a:gd name="T2" fmla="*/ 489 w 590"/>
                  <a:gd name="T3" fmla="*/ 248 h 408"/>
                  <a:gd name="T4" fmla="*/ 514 w 590"/>
                  <a:gd name="T5" fmla="*/ 232 h 408"/>
                  <a:gd name="T6" fmla="*/ 565 w 590"/>
                  <a:gd name="T7" fmla="*/ 240 h 408"/>
                  <a:gd name="T8" fmla="*/ 590 w 590"/>
                  <a:gd name="T9" fmla="*/ 232 h 408"/>
                  <a:gd name="T10" fmla="*/ 565 w 590"/>
                  <a:gd name="T11" fmla="*/ 200 h 408"/>
                  <a:gd name="T12" fmla="*/ 523 w 590"/>
                  <a:gd name="T13" fmla="*/ 176 h 408"/>
                  <a:gd name="T14" fmla="*/ 548 w 590"/>
                  <a:gd name="T15" fmla="*/ 144 h 408"/>
                  <a:gd name="T16" fmla="*/ 548 w 590"/>
                  <a:gd name="T17" fmla="*/ 104 h 408"/>
                  <a:gd name="T18" fmla="*/ 548 w 590"/>
                  <a:gd name="T19" fmla="*/ 72 h 408"/>
                  <a:gd name="T20" fmla="*/ 573 w 590"/>
                  <a:gd name="T21" fmla="*/ 64 h 408"/>
                  <a:gd name="T22" fmla="*/ 582 w 590"/>
                  <a:gd name="T23" fmla="*/ 48 h 408"/>
                  <a:gd name="T24" fmla="*/ 582 w 590"/>
                  <a:gd name="T25" fmla="*/ 32 h 408"/>
                  <a:gd name="T26" fmla="*/ 582 w 590"/>
                  <a:gd name="T27" fmla="*/ 16 h 408"/>
                  <a:gd name="T28" fmla="*/ 531 w 590"/>
                  <a:gd name="T29" fmla="*/ 16 h 408"/>
                  <a:gd name="T30" fmla="*/ 523 w 590"/>
                  <a:gd name="T31" fmla="*/ 0 h 408"/>
                  <a:gd name="T32" fmla="*/ 481 w 590"/>
                  <a:gd name="T33" fmla="*/ 8 h 408"/>
                  <a:gd name="T34" fmla="*/ 455 w 590"/>
                  <a:gd name="T35" fmla="*/ 0 h 408"/>
                  <a:gd name="T36" fmla="*/ 413 w 590"/>
                  <a:gd name="T37" fmla="*/ 8 h 408"/>
                  <a:gd name="T38" fmla="*/ 363 w 590"/>
                  <a:gd name="T39" fmla="*/ 24 h 408"/>
                  <a:gd name="T40" fmla="*/ 321 w 590"/>
                  <a:gd name="T41" fmla="*/ 80 h 408"/>
                  <a:gd name="T42" fmla="*/ 270 w 590"/>
                  <a:gd name="T43" fmla="*/ 88 h 408"/>
                  <a:gd name="T44" fmla="*/ 219 w 590"/>
                  <a:gd name="T45" fmla="*/ 88 h 408"/>
                  <a:gd name="T46" fmla="*/ 194 w 590"/>
                  <a:gd name="T47" fmla="*/ 88 h 408"/>
                  <a:gd name="T48" fmla="*/ 169 w 590"/>
                  <a:gd name="T49" fmla="*/ 112 h 408"/>
                  <a:gd name="T50" fmla="*/ 76 w 590"/>
                  <a:gd name="T51" fmla="*/ 112 h 408"/>
                  <a:gd name="T52" fmla="*/ 43 w 590"/>
                  <a:gd name="T53" fmla="*/ 104 h 408"/>
                  <a:gd name="T54" fmla="*/ 43 w 590"/>
                  <a:gd name="T55" fmla="*/ 80 h 408"/>
                  <a:gd name="T56" fmla="*/ 9 w 590"/>
                  <a:gd name="T57" fmla="*/ 64 h 408"/>
                  <a:gd name="T58" fmla="*/ 0 w 590"/>
                  <a:gd name="T59" fmla="*/ 88 h 408"/>
                  <a:gd name="T60" fmla="*/ 9 w 590"/>
                  <a:gd name="T61" fmla="*/ 120 h 408"/>
                  <a:gd name="T62" fmla="*/ 26 w 590"/>
                  <a:gd name="T63" fmla="*/ 152 h 408"/>
                  <a:gd name="T64" fmla="*/ 68 w 590"/>
                  <a:gd name="T65" fmla="*/ 184 h 408"/>
                  <a:gd name="T66" fmla="*/ 51 w 590"/>
                  <a:gd name="T67" fmla="*/ 224 h 408"/>
                  <a:gd name="T68" fmla="*/ 34 w 590"/>
                  <a:gd name="T69" fmla="*/ 232 h 408"/>
                  <a:gd name="T70" fmla="*/ 34 w 590"/>
                  <a:gd name="T71" fmla="*/ 264 h 408"/>
                  <a:gd name="T72" fmla="*/ 51 w 590"/>
                  <a:gd name="T73" fmla="*/ 272 h 408"/>
                  <a:gd name="T74" fmla="*/ 43 w 590"/>
                  <a:gd name="T75" fmla="*/ 304 h 408"/>
                  <a:gd name="T76" fmla="*/ 51 w 590"/>
                  <a:gd name="T77" fmla="*/ 320 h 408"/>
                  <a:gd name="T78" fmla="*/ 93 w 590"/>
                  <a:gd name="T79" fmla="*/ 336 h 408"/>
                  <a:gd name="T80" fmla="*/ 110 w 590"/>
                  <a:gd name="T81" fmla="*/ 368 h 408"/>
                  <a:gd name="T82" fmla="*/ 110 w 590"/>
                  <a:gd name="T83" fmla="*/ 408 h 408"/>
                  <a:gd name="T84" fmla="*/ 110 w 590"/>
                  <a:gd name="T85" fmla="*/ 400 h 408"/>
                  <a:gd name="T86" fmla="*/ 152 w 590"/>
                  <a:gd name="T87" fmla="*/ 400 h 408"/>
                  <a:gd name="T88" fmla="*/ 194 w 590"/>
                  <a:gd name="T89" fmla="*/ 384 h 408"/>
                  <a:gd name="T90" fmla="*/ 245 w 590"/>
                  <a:gd name="T91" fmla="*/ 352 h 408"/>
                  <a:gd name="T92" fmla="*/ 278 w 590"/>
                  <a:gd name="T93" fmla="*/ 368 h 408"/>
                  <a:gd name="T94" fmla="*/ 312 w 590"/>
                  <a:gd name="T95" fmla="*/ 368 h 408"/>
                  <a:gd name="T96" fmla="*/ 337 w 590"/>
                  <a:gd name="T97" fmla="*/ 368 h 408"/>
                  <a:gd name="T98" fmla="*/ 396 w 590"/>
                  <a:gd name="T99" fmla="*/ 352 h 408"/>
                  <a:gd name="T100" fmla="*/ 430 w 590"/>
                  <a:gd name="T101" fmla="*/ 336 h 408"/>
                  <a:gd name="T102" fmla="*/ 422 w 590"/>
                  <a:gd name="T103" fmla="*/ 296 h 408"/>
                  <a:gd name="T104" fmla="*/ 447 w 590"/>
                  <a:gd name="T105" fmla="*/ 296 h 408"/>
                  <a:gd name="T106" fmla="*/ 447 w 590"/>
                  <a:gd name="T107" fmla="*/ 296 h 408"/>
                  <a:gd name="T108" fmla="*/ 455 w 590"/>
                  <a:gd name="T109" fmla="*/ 280 h 408"/>
                  <a:gd name="T110" fmla="*/ 455 w 590"/>
                  <a:gd name="T111" fmla="*/ 256 h 408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90" h="408">
                    <a:moveTo>
                      <a:pt x="455" y="256"/>
                    </a:moveTo>
                    <a:lnTo>
                      <a:pt x="489" y="248"/>
                    </a:lnTo>
                    <a:lnTo>
                      <a:pt x="514" y="232"/>
                    </a:lnTo>
                    <a:lnTo>
                      <a:pt x="565" y="240"/>
                    </a:lnTo>
                    <a:lnTo>
                      <a:pt x="590" y="232"/>
                    </a:lnTo>
                    <a:lnTo>
                      <a:pt x="565" y="200"/>
                    </a:lnTo>
                    <a:lnTo>
                      <a:pt x="523" y="176"/>
                    </a:lnTo>
                    <a:lnTo>
                      <a:pt x="548" y="144"/>
                    </a:lnTo>
                    <a:lnTo>
                      <a:pt x="548" y="104"/>
                    </a:lnTo>
                    <a:lnTo>
                      <a:pt x="548" y="72"/>
                    </a:lnTo>
                    <a:lnTo>
                      <a:pt x="573" y="64"/>
                    </a:lnTo>
                    <a:lnTo>
                      <a:pt x="582" y="48"/>
                    </a:lnTo>
                    <a:lnTo>
                      <a:pt x="582" y="32"/>
                    </a:lnTo>
                    <a:lnTo>
                      <a:pt x="582" y="16"/>
                    </a:lnTo>
                    <a:lnTo>
                      <a:pt x="531" y="16"/>
                    </a:lnTo>
                    <a:lnTo>
                      <a:pt x="523" y="0"/>
                    </a:lnTo>
                    <a:lnTo>
                      <a:pt x="481" y="8"/>
                    </a:lnTo>
                    <a:lnTo>
                      <a:pt x="455" y="0"/>
                    </a:lnTo>
                    <a:lnTo>
                      <a:pt x="413" y="8"/>
                    </a:lnTo>
                    <a:lnTo>
                      <a:pt x="363" y="24"/>
                    </a:lnTo>
                    <a:lnTo>
                      <a:pt x="321" y="80"/>
                    </a:lnTo>
                    <a:lnTo>
                      <a:pt x="270" y="88"/>
                    </a:lnTo>
                    <a:lnTo>
                      <a:pt x="219" y="88"/>
                    </a:lnTo>
                    <a:lnTo>
                      <a:pt x="194" y="88"/>
                    </a:lnTo>
                    <a:lnTo>
                      <a:pt x="169" y="112"/>
                    </a:lnTo>
                    <a:lnTo>
                      <a:pt x="76" y="112"/>
                    </a:lnTo>
                    <a:lnTo>
                      <a:pt x="43" y="104"/>
                    </a:lnTo>
                    <a:lnTo>
                      <a:pt x="43" y="80"/>
                    </a:lnTo>
                    <a:lnTo>
                      <a:pt x="9" y="64"/>
                    </a:lnTo>
                    <a:lnTo>
                      <a:pt x="0" y="88"/>
                    </a:lnTo>
                    <a:lnTo>
                      <a:pt x="9" y="120"/>
                    </a:lnTo>
                    <a:lnTo>
                      <a:pt x="26" y="152"/>
                    </a:lnTo>
                    <a:lnTo>
                      <a:pt x="68" y="184"/>
                    </a:lnTo>
                    <a:lnTo>
                      <a:pt x="51" y="224"/>
                    </a:lnTo>
                    <a:lnTo>
                      <a:pt x="34" y="232"/>
                    </a:lnTo>
                    <a:lnTo>
                      <a:pt x="34" y="264"/>
                    </a:lnTo>
                    <a:lnTo>
                      <a:pt x="51" y="272"/>
                    </a:lnTo>
                    <a:lnTo>
                      <a:pt x="43" y="304"/>
                    </a:lnTo>
                    <a:lnTo>
                      <a:pt x="51" y="320"/>
                    </a:lnTo>
                    <a:lnTo>
                      <a:pt x="93" y="336"/>
                    </a:lnTo>
                    <a:lnTo>
                      <a:pt x="110" y="368"/>
                    </a:lnTo>
                    <a:lnTo>
                      <a:pt x="110" y="408"/>
                    </a:lnTo>
                    <a:lnTo>
                      <a:pt x="110" y="400"/>
                    </a:lnTo>
                    <a:lnTo>
                      <a:pt x="152" y="400"/>
                    </a:lnTo>
                    <a:lnTo>
                      <a:pt x="194" y="384"/>
                    </a:lnTo>
                    <a:lnTo>
                      <a:pt x="245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37" y="368"/>
                    </a:lnTo>
                    <a:lnTo>
                      <a:pt x="396" y="352"/>
                    </a:lnTo>
                    <a:lnTo>
                      <a:pt x="430" y="336"/>
                    </a:lnTo>
                    <a:lnTo>
                      <a:pt x="422" y="296"/>
                    </a:lnTo>
                    <a:lnTo>
                      <a:pt x="447" y="296"/>
                    </a:lnTo>
                    <a:lnTo>
                      <a:pt x="455" y="280"/>
                    </a:lnTo>
                    <a:lnTo>
                      <a:pt x="455" y="25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8" name="Freeform 97"/>
              <p:cNvSpPr>
                <a:spLocks/>
              </p:cNvSpPr>
              <p:nvPr/>
            </p:nvSpPr>
            <p:spPr bwMode="auto">
              <a:xfrm>
                <a:off x="5404" y="3416"/>
                <a:ext cx="364" cy="616"/>
              </a:xfrm>
              <a:custGeom>
                <a:avLst/>
                <a:gdLst>
                  <a:gd name="T0" fmla="*/ 219 w 364"/>
                  <a:gd name="T1" fmla="*/ 40 h 616"/>
                  <a:gd name="T2" fmla="*/ 151 w 364"/>
                  <a:gd name="T3" fmla="*/ 0 h 616"/>
                  <a:gd name="T4" fmla="*/ 75 w 364"/>
                  <a:gd name="T5" fmla="*/ 0 h 616"/>
                  <a:gd name="T6" fmla="*/ 16 w 364"/>
                  <a:gd name="T7" fmla="*/ 24 h 616"/>
                  <a:gd name="T8" fmla="*/ 8 w 364"/>
                  <a:gd name="T9" fmla="*/ 64 h 616"/>
                  <a:gd name="T10" fmla="*/ 16 w 364"/>
                  <a:gd name="T11" fmla="*/ 136 h 616"/>
                  <a:gd name="T12" fmla="*/ 0 w 364"/>
                  <a:gd name="T13" fmla="*/ 192 h 616"/>
                  <a:gd name="T14" fmla="*/ 67 w 364"/>
                  <a:gd name="T15" fmla="*/ 184 h 616"/>
                  <a:gd name="T16" fmla="*/ 33 w 364"/>
                  <a:gd name="T17" fmla="*/ 256 h 616"/>
                  <a:gd name="T18" fmla="*/ 118 w 364"/>
                  <a:gd name="T19" fmla="*/ 312 h 616"/>
                  <a:gd name="T20" fmla="*/ 160 w 364"/>
                  <a:gd name="T21" fmla="*/ 384 h 616"/>
                  <a:gd name="T22" fmla="*/ 168 w 364"/>
                  <a:gd name="T23" fmla="*/ 432 h 616"/>
                  <a:gd name="T24" fmla="*/ 101 w 364"/>
                  <a:gd name="T25" fmla="*/ 440 h 616"/>
                  <a:gd name="T26" fmla="*/ 126 w 364"/>
                  <a:gd name="T27" fmla="*/ 496 h 616"/>
                  <a:gd name="T28" fmla="*/ 168 w 364"/>
                  <a:gd name="T29" fmla="*/ 480 h 616"/>
                  <a:gd name="T30" fmla="*/ 219 w 364"/>
                  <a:gd name="T31" fmla="*/ 504 h 616"/>
                  <a:gd name="T32" fmla="*/ 235 w 364"/>
                  <a:gd name="T33" fmla="*/ 560 h 616"/>
                  <a:gd name="T34" fmla="*/ 244 w 364"/>
                  <a:gd name="T35" fmla="*/ 592 h 616"/>
                  <a:gd name="T36" fmla="*/ 261 w 364"/>
                  <a:gd name="T37" fmla="*/ 600 h 616"/>
                  <a:gd name="T38" fmla="*/ 337 w 364"/>
                  <a:gd name="T39" fmla="*/ 616 h 616"/>
                  <a:gd name="T40" fmla="*/ 360 w 364"/>
                  <a:gd name="T41" fmla="*/ 578 h 616"/>
                  <a:gd name="T42" fmla="*/ 303 w 364"/>
                  <a:gd name="T43" fmla="*/ 56 h 616"/>
                  <a:gd name="T44" fmla="*/ 320 w 364"/>
                  <a:gd name="T45" fmla="*/ 152 h 616"/>
                  <a:gd name="T46" fmla="*/ 244 w 364"/>
                  <a:gd name="T47" fmla="*/ 168 h 616"/>
                  <a:gd name="T48" fmla="*/ 151 w 364"/>
                  <a:gd name="T49" fmla="*/ 200 h 616"/>
                  <a:gd name="T50" fmla="*/ 92 w 364"/>
                  <a:gd name="T51" fmla="*/ 208 h 616"/>
                  <a:gd name="T52" fmla="*/ 42 w 364"/>
                  <a:gd name="T53" fmla="*/ 264 h 616"/>
                  <a:gd name="T54" fmla="*/ 59 w 364"/>
                  <a:gd name="T55" fmla="*/ 232 h 616"/>
                  <a:gd name="T56" fmla="*/ 126 w 364"/>
                  <a:gd name="T57" fmla="*/ 168 h 616"/>
                  <a:gd name="T58" fmla="*/ 185 w 364"/>
                  <a:gd name="T59" fmla="*/ 104 h 616"/>
                  <a:gd name="T60" fmla="*/ 286 w 364"/>
                  <a:gd name="T61" fmla="*/ 80 h 616"/>
                  <a:gd name="T62" fmla="*/ 303 w 364"/>
                  <a:gd name="T63" fmla="*/ 96 h 616"/>
                  <a:gd name="T64" fmla="*/ 328 w 364"/>
                  <a:gd name="T65" fmla="*/ 112 h 616"/>
                  <a:gd name="T66" fmla="*/ 303 w 364"/>
                  <a:gd name="T67" fmla="*/ 56 h 61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64" h="616">
                    <a:moveTo>
                      <a:pt x="303" y="56"/>
                    </a:moveTo>
                    <a:lnTo>
                      <a:pt x="219" y="40"/>
                    </a:lnTo>
                    <a:lnTo>
                      <a:pt x="185" y="24"/>
                    </a:lnTo>
                    <a:lnTo>
                      <a:pt x="151" y="0"/>
                    </a:lnTo>
                    <a:lnTo>
                      <a:pt x="126" y="8"/>
                    </a:lnTo>
                    <a:lnTo>
                      <a:pt x="75" y="0"/>
                    </a:lnTo>
                    <a:lnTo>
                      <a:pt x="50" y="16"/>
                    </a:lnTo>
                    <a:lnTo>
                      <a:pt x="16" y="24"/>
                    </a:lnTo>
                    <a:lnTo>
                      <a:pt x="16" y="48"/>
                    </a:lnTo>
                    <a:lnTo>
                      <a:pt x="8" y="64"/>
                    </a:lnTo>
                    <a:lnTo>
                      <a:pt x="33" y="88"/>
                    </a:lnTo>
                    <a:lnTo>
                      <a:pt x="16" y="136"/>
                    </a:lnTo>
                    <a:lnTo>
                      <a:pt x="25" y="160"/>
                    </a:lnTo>
                    <a:lnTo>
                      <a:pt x="0" y="192"/>
                    </a:lnTo>
                    <a:lnTo>
                      <a:pt x="0" y="200"/>
                    </a:lnTo>
                    <a:lnTo>
                      <a:pt x="67" y="184"/>
                    </a:lnTo>
                    <a:lnTo>
                      <a:pt x="42" y="216"/>
                    </a:lnTo>
                    <a:lnTo>
                      <a:pt x="33" y="256"/>
                    </a:lnTo>
                    <a:lnTo>
                      <a:pt x="50" y="328"/>
                    </a:lnTo>
                    <a:lnTo>
                      <a:pt x="118" y="312"/>
                    </a:lnTo>
                    <a:lnTo>
                      <a:pt x="118" y="352"/>
                    </a:lnTo>
                    <a:lnTo>
                      <a:pt x="160" y="384"/>
                    </a:lnTo>
                    <a:lnTo>
                      <a:pt x="151" y="408"/>
                    </a:lnTo>
                    <a:lnTo>
                      <a:pt x="168" y="432"/>
                    </a:lnTo>
                    <a:lnTo>
                      <a:pt x="134" y="448"/>
                    </a:lnTo>
                    <a:lnTo>
                      <a:pt x="101" y="440"/>
                    </a:lnTo>
                    <a:lnTo>
                      <a:pt x="101" y="472"/>
                    </a:lnTo>
                    <a:lnTo>
                      <a:pt x="126" y="496"/>
                    </a:lnTo>
                    <a:lnTo>
                      <a:pt x="151" y="480"/>
                    </a:lnTo>
                    <a:lnTo>
                      <a:pt x="168" y="480"/>
                    </a:lnTo>
                    <a:lnTo>
                      <a:pt x="185" y="488"/>
                    </a:lnTo>
                    <a:lnTo>
                      <a:pt x="219" y="504"/>
                    </a:lnTo>
                    <a:lnTo>
                      <a:pt x="227" y="528"/>
                    </a:lnTo>
                    <a:lnTo>
                      <a:pt x="235" y="560"/>
                    </a:lnTo>
                    <a:lnTo>
                      <a:pt x="269" y="576"/>
                    </a:lnTo>
                    <a:lnTo>
                      <a:pt x="244" y="592"/>
                    </a:lnTo>
                    <a:lnTo>
                      <a:pt x="244" y="600"/>
                    </a:lnTo>
                    <a:lnTo>
                      <a:pt x="261" y="600"/>
                    </a:lnTo>
                    <a:lnTo>
                      <a:pt x="345" y="584"/>
                    </a:lnTo>
                    <a:lnTo>
                      <a:pt x="337" y="616"/>
                    </a:lnTo>
                    <a:lnTo>
                      <a:pt x="364" y="602"/>
                    </a:lnTo>
                    <a:lnTo>
                      <a:pt x="360" y="578"/>
                    </a:lnTo>
                    <a:lnTo>
                      <a:pt x="354" y="56"/>
                    </a:lnTo>
                    <a:lnTo>
                      <a:pt x="303" y="56"/>
                    </a:lnTo>
                    <a:lnTo>
                      <a:pt x="286" y="136"/>
                    </a:lnTo>
                    <a:lnTo>
                      <a:pt x="320" y="152"/>
                    </a:lnTo>
                    <a:lnTo>
                      <a:pt x="286" y="168"/>
                    </a:lnTo>
                    <a:lnTo>
                      <a:pt x="244" y="168"/>
                    </a:lnTo>
                    <a:lnTo>
                      <a:pt x="176" y="200"/>
                    </a:lnTo>
                    <a:lnTo>
                      <a:pt x="151" y="200"/>
                    </a:lnTo>
                    <a:lnTo>
                      <a:pt x="134" y="200"/>
                    </a:lnTo>
                    <a:lnTo>
                      <a:pt x="92" y="208"/>
                    </a:lnTo>
                    <a:lnTo>
                      <a:pt x="67" y="232"/>
                    </a:lnTo>
                    <a:lnTo>
                      <a:pt x="42" y="264"/>
                    </a:lnTo>
                    <a:lnTo>
                      <a:pt x="42" y="248"/>
                    </a:lnTo>
                    <a:lnTo>
                      <a:pt x="59" y="232"/>
                    </a:lnTo>
                    <a:lnTo>
                      <a:pt x="84" y="200"/>
                    </a:lnTo>
                    <a:lnTo>
                      <a:pt x="126" y="168"/>
                    </a:lnTo>
                    <a:lnTo>
                      <a:pt x="134" y="120"/>
                    </a:lnTo>
                    <a:lnTo>
                      <a:pt x="185" y="104"/>
                    </a:lnTo>
                    <a:lnTo>
                      <a:pt x="235" y="96"/>
                    </a:lnTo>
                    <a:lnTo>
                      <a:pt x="286" y="80"/>
                    </a:lnTo>
                    <a:lnTo>
                      <a:pt x="294" y="80"/>
                    </a:lnTo>
                    <a:lnTo>
                      <a:pt x="303" y="96"/>
                    </a:lnTo>
                    <a:lnTo>
                      <a:pt x="345" y="104"/>
                    </a:lnTo>
                    <a:lnTo>
                      <a:pt x="328" y="112"/>
                    </a:lnTo>
                    <a:lnTo>
                      <a:pt x="286" y="136"/>
                    </a:lnTo>
                    <a:lnTo>
                      <a:pt x="303" y="56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9" name="Freeform 98"/>
              <p:cNvSpPr>
                <a:spLocks/>
              </p:cNvSpPr>
              <p:nvPr/>
            </p:nvSpPr>
            <p:spPr bwMode="auto">
              <a:xfrm>
                <a:off x="5404" y="3416"/>
                <a:ext cx="362" cy="616"/>
              </a:xfrm>
              <a:custGeom>
                <a:avLst/>
                <a:gdLst>
                  <a:gd name="T0" fmla="*/ 303 w 362"/>
                  <a:gd name="T1" fmla="*/ 56 h 616"/>
                  <a:gd name="T2" fmla="*/ 219 w 362"/>
                  <a:gd name="T3" fmla="*/ 40 h 616"/>
                  <a:gd name="T4" fmla="*/ 185 w 362"/>
                  <a:gd name="T5" fmla="*/ 24 h 616"/>
                  <a:gd name="T6" fmla="*/ 151 w 362"/>
                  <a:gd name="T7" fmla="*/ 0 h 616"/>
                  <a:gd name="T8" fmla="*/ 126 w 362"/>
                  <a:gd name="T9" fmla="*/ 8 h 616"/>
                  <a:gd name="T10" fmla="*/ 75 w 362"/>
                  <a:gd name="T11" fmla="*/ 0 h 616"/>
                  <a:gd name="T12" fmla="*/ 50 w 362"/>
                  <a:gd name="T13" fmla="*/ 16 h 616"/>
                  <a:gd name="T14" fmla="*/ 16 w 362"/>
                  <a:gd name="T15" fmla="*/ 24 h 616"/>
                  <a:gd name="T16" fmla="*/ 16 w 362"/>
                  <a:gd name="T17" fmla="*/ 48 h 616"/>
                  <a:gd name="T18" fmla="*/ 8 w 362"/>
                  <a:gd name="T19" fmla="*/ 64 h 616"/>
                  <a:gd name="T20" fmla="*/ 33 w 362"/>
                  <a:gd name="T21" fmla="*/ 88 h 616"/>
                  <a:gd name="T22" fmla="*/ 16 w 362"/>
                  <a:gd name="T23" fmla="*/ 136 h 616"/>
                  <a:gd name="T24" fmla="*/ 25 w 362"/>
                  <a:gd name="T25" fmla="*/ 160 h 616"/>
                  <a:gd name="T26" fmla="*/ 0 w 362"/>
                  <a:gd name="T27" fmla="*/ 192 h 616"/>
                  <a:gd name="T28" fmla="*/ 0 w 362"/>
                  <a:gd name="T29" fmla="*/ 200 h 616"/>
                  <a:gd name="T30" fmla="*/ 67 w 362"/>
                  <a:gd name="T31" fmla="*/ 184 h 616"/>
                  <a:gd name="T32" fmla="*/ 42 w 362"/>
                  <a:gd name="T33" fmla="*/ 216 h 616"/>
                  <a:gd name="T34" fmla="*/ 33 w 362"/>
                  <a:gd name="T35" fmla="*/ 256 h 616"/>
                  <a:gd name="T36" fmla="*/ 50 w 362"/>
                  <a:gd name="T37" fmla="*/ 328 h 616"/>
                  <a:gd name="T38" fmla="*/ 118 w 362"/>
                  <a:gd name="T39" fmla="*/ 312 h 616"/>
                  <a:gd name="T40" fmla="*/ 118 w 362"/>
                  <a:gd name="T41" fmla="*/ 352 h 616"/>
                  <a:gd name="T42" fmla="*/ 160 w 362"/>
                  <a:gd name="T43" fmla="*/ 384 h 616"/>
                  <a:gd name="T44" fmla="*/ 151 w 362"/>
                  <a:gd name="T45" fmla="*/ 408 h 616"/>
                  <a:gd name="T46" fmla="*/ 168 w 362"/>
                  <a:gd name="T47" fmla="*/ 432 h 616"/>
                  <a:gd name="T48" fmla="*/ 134 w 362"/>
                  <a:gd name="T49" fmla="*/ 448 h 616"/>
                  <a:gd name="T50" fmla="*/ 101 w 362"/>
                  <a:gd name="T51" fmla="*/ 440 h 616"/>
                  <a:gd name="T52" fmla="*/ 101 w 362"/>
                  <a:gd name="T53" fmla="*/ 472 h 616"/>
                  <a:gd name="T54" fmla="*/ 126 w 362"/>
                  <a:gd name="T55" fmla="*/ 496 h 616"/>
                  <a:gd name="T56" fmla="*/ 151 w 362"/>
                  <a:gd name="T57" fmla="*/ 480 h 616"/>
                  <a:gd name="T58" fmla="*/ 168 w 362"/>
                  <a:gd name="T59" fmla="*/ 480 h 616"/>
                  <a:gd name="T60" fmla="*/ 185 w 362"/>
                  <a:gd name="T61" fmla="*/ 488 h 616"/>
                  <a:gd name="T62" fmla="*/ 219 w 362"/>
                  <a:gd name="T63" fmla="*/ 504 h 616"/>
                  <a:gd name="T64" fmla="*/ 227 w 362"/>
                  <a:gd name="T65" fmla="*/ 528 h 616"/>
                  <a:gd name="T66" fmla="*/ 235 w 362"/>
                  <a:gd name="T67" fmla="*/ 560 h 616"/>
                  <a:gd name="T68" fmla="*/ 269 w 362"/>
                  <a:gd name="T69" fmla="*/ 576 h 616"/>
                  <a:gd name="T70" fmla="*/ 244 w 362"/>
                  <a:gd name="T71" fmla="*/ 592 h 616"/>
                  <a:gd name="T72" fmla="*/ 244 w 362"/>
                  <a:gd name="T73" fmla="*/ 600 h 616"/>
                  <a:gd name="T74" fmla="*/ 261 w 362"/>
                  <a:gd name="T75" fmla="*/ 600 h 616"/>
                  <a:gd name="T76" fmla="*/ 345 w 362"/>
                  <a:gd name="T77" fmla="*/ 584 h 616"/>
                  <a:gd name="T78" fmla="*/ 337 w 362"/>
                  <a:gd name="T79" fmla="*/ 616 h 616"/>
                  <a:gd name="T80" fmla="*/ 362 w 362"/>
                  <a:gd name="T81" fmla="*/ 600 h 616"/>
                  <a:gd name="T82" fmla="*/ 354 w 362"/>
                  <a:gd name="T83" fmla="*/ 50 h 616"/>
                  <a:gd name="T84" fmla="*/ 303 w 362"/>
                  <a:gd name="T85" fmla="*/ 56 h 616"/>
                  <a:gd name="T86" fmla="*/ 303 w 362"/>
                  <a:gd name="T87" fmla="*/ 56 h 61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362" h="616">
                    <a:moveTo>
                      <a:pt x="303" y="56"/>
                    </a:moveTo>
                    <a:lnTo>
                      <a:pt x="219" y="40"/>
                    </a:lnTo>
                    <a:lnTo>
                      <a:pt x="185" y="24"/>
                    </a:lnTo>
                    <a:lnTo>
                      <a:pt x="151" y="0"/>
                    </a:lnTo>
                    <a:lnTo>
                      <a:pt x="126" y="8"/>
                    </a:lnTo>
                    <a:lnTo>
                      <a:pt x="75" y="0"/>
                    </a:lnTo>
                    <a:lnTo>
                      <a:pt x="50" y="16"/>
                    </a:lnTo>
                    <a:lnTo>
                      <a:pt x="16" y="24"/>
                    </a:lnTo>
                    <a:lnTo>
                      <a:pt x="16" y="48"/>
                    </a:lnTo>
                    <a:lnTo>
                      <a:pt x="8" y="64"/>
                    </a:lnTo>
                    <a:lnTo>
                      <a:pt x="33" y="88"/>
                    </a:lnTo>
                    <a:lnTo>
                      <a:pt x="16" y="136"/>
                    </a:lnTo>
                    <a:lnTo>
                      <a:pt x="25" y="160"/>
                    </a:lnTo>
                    <a:lnTo>
                      <a:pt x="0" y="192"/>
                    </a:lnTo>
                    <a:lnTo>
                      <a:pt x="0" y="200"/>
                    </a:lnTo>
                    <a:lnTo>
                      <a:pt x="67" y="184"/>
                    </a:lnTo>
                    <a:lnTo>
                      <a:pt x="42" y="216"/>
                    </a:lnTo>
                    <a:lnTo>
                      <a:pt x="33" y="256"/>
                    </a:lnTo>
                    <a:lnTo>
                      <a:pt x="50" y="328"/>
                    </a:lnTo>
                    <a:lnTo>
                      <a:pt x="118" y="312"/>
                    </a:lnTo>
                    <a:lnTo>
                      <a:pt x="118" y="352"/>
                    </a:lnTo>
                    <a:lnTo>
                      <a:pt x="160" y="384"/>
                    </a:lnTo>
                    <a:lnTo>
                      <a:pt x="151" y="408"/>
                    </a:lnTo>
                    <a:lnTo>
                      <a:pt x="168" y="432"/>
                    </a:lnTo>
                    <a:lnTo>
                      <a:pt x="134" y="448"/>
                    </a:lnTo>
                    <a:lnTo>
                      <a:pt x="101" y="440"/>
                    </a:lnTo>
                    <a:lnTo>
                      <a:pt x="101" y="472"/>
                    </a:lnTo>
                    <a:lnTo>
                      <a:pt x="126" y="496"/>
                    </a:lnTo>
                    <a:lnTo>
                      <a:pt x="151" y="480"/>
                    </a:lnTo>
                    <a:lnTo>
                      <a:pt x="168" y="480"/>
                    </a:lnTo>
                    <a:lnTo>
                      <a:pt x="185" y="488"/>
                    </a:lnTo>
                    <a:lnTo>
                      <a:pt x="219" y="504"/>
                    </a:lnTo>
                    <a:lnTo>
                      <a:pt x="227" y="528"/>
                    </a:lnTo>
                    <a:lnTo>
                      <a:pt x="235" y="560"/>
                    </a:lnTo>
                    <a:lnTo>
                      <a:pt x="269" y="576"/>
                    </a:lnTo>
                    <a:lnTo>
                      <a:pt x="244" y="592"/>
                    </a:lnTo>
                    <a:lnTo>
                      <a:pt x="244" y="600"/>
                    </a:lnTo>
                    <a:lnTo>
                      <a:pt x="261" y="600"/>
                    </a:lnTo>
                    <a:lnTo>
                      <a:pt x="345" y="584"/>
                    </a:lnTo>
                    <a:lnTo>
                      <a:pt x="337" y="616"/>
                    </a:lnTo>
                    <a:lnTo>
                      <a:pt x="362" y="600"/>
                    </a:lnTo>
                    <a:lnTo>
                      <a:pt x="354" y="50"/>
                    </a:lnTo>
                    <a:lnTo>
                      <a:pt x="303" y="5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0" name="Freeform 99"/>
              <p:cNvSpPr>
                <a:spLocks/>
              </p:cNvSpPr>
              <p:nvPr/>
            </p:nvSpPr>
            <p:spPr bwMode="auto">
              <a:xfrm>
                <a:off x="5446" y="3496"/>
                <a:ext cx="308" cy="184"/>
              </a:xfrm>
              <a:custGeom>
                <a:avLst/>
                <a:gdLst>
                  <a:gd name="T0" fmla="*/ 244 w 308"/>
                  <a:gd name="T1" fmla="*/ 56 h 184"/>
                  <a:gd name="T2" fmla="*/ 278 w 308"/>
                  <a:gd name="T3" fmla="*/ 72 h 184"/>
                  <a:gd name="T4" fmla="*/ 244 w 308"/>
                  <a:gd name="T5" fmla="*/ 88 h 184"/>
                  <a:gd name="T6" fmla="*/ 202 w 308"/>
                  <a:gd name="T7" fmla="*/ 88 h 184"/>
                  <a:gd name="T8" fmla="*/ 134 w 308"/>
                  <a:gd name="T9" fmla="*/ 120 h 184"/>
                  <a:gd name="T10" fmla="*/ 109 w 308"/>
                  <a:gd name="T11" fmla="*/ 120 h 184"/>
                  <a:gd name="T12" fmla="*/ 92 w 308"/>
                  <a:gd name="T13" fmla="*/ 120 h 184"/>
                  <a:gd name="T14" fmla="*/ 50 w 308"/>
                  <a:gd name="T15" fmla="*/ 128 h 184"/>
                  <a:gd name="T16" fmla="*/ 25 w 308"/>
                  <a:gd name="T17" fmla="*/ 152 h 184"/>
                  <a:gd name="T18" fmla="*/ 0 w 308"/>
                  <a:gd name="T19" fmla="*/ 184 h 184"/>
                  <a:gd name="T20" fmla="*/ 0 w 308"/>
                  <a:gd name="T21" fmla="*/ 168 h 184"/>
                  <a:gd name="T22" fmla="*/ 17 w 308"/>
                  <a:gd name="T23" fmla="*/ 152 h 184"/>
                  <a:gd name="T24" fmla="*/ 42 w 308"/>
                  <a:gd name="T25" fmla="*/ 120 h 184"/>
                  <a:gd name="T26" fmla="*/ 84 w 308"/>
                  <a:gd name="T27" fmla="*/ 88 h 184"/>
                  <a:gd name="T28" fmla="*/ 92 w 308"/>
                  <a:gd name="T29" fmla="*/ 40 h 184"/>
                  <a:gd name="T30" fmla="*/ 143 w 308"/>
                  <a:gd name="T31" fmla="*/ 24 h 184"/>
                  <a:gd name="T32" fmla="*/ 193 w 308"/>
                  <a:gd name="T33" fmla="*/ 16 h 184"/>
                  <a:gd name="T34" fmla="*/ 244 w 308"/>
                  <a:gd name="T35" fmla="*/ 0 h 184"/>
                  <a:gd name="T36" fmla="*/ 252 w 308"/>
                  <a:gd name="T37" fmla="*/ 0 h 184"/>
                  <a:gd name="T38" fmla="*/ 261 w 308"/>
                  <a:gd name="T39" fmla="*/ 16 h 184"/>
                  <a:gd name="T40" fmla="*/ 303 w 308"/>
                  <a:gd name="T41" fmla="*/ 24 h 184"/>
                  <a:gd name="T42" fmla="*/ 308 w 308"/>
                  <a:gd name="T43" fmla="*/ 24 h 184"/>
                  <a:gd name="T44" fmla="*/ 286 w 308"/>
                  <a:gd name="T45" fmla="*/ 32 h 184"/>
                  <a:gd name="T46" fmla="*/ 244 w 308"/>
                  <a:gd name="T47" fmla="*/ 56 h 184"/>
                  <a:gd name="T48" fmla="*/ 244 w 308"/>
                  <a:gd name="T49" fmla="*/ 56 h 1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08" h="184">
                    <a:moveTo>
                      <a:pt x="244" y="56"/>
                    </a:moveTo>
                    <a:lnTo>
                      <a:pt x="278" y="72"/>
                    </a:lnTo>
                    <a:lnTo>
                      <a:pt x="244" y="88"/>
                    </a:lnTo>
                    <a:lnTo>
                      <a:pt x="202" y="88"/>
                    </a:lnTo>
                    <a:lnTo>
                      <a:pt x="134" y="120"/>
                    </a:lnTo>
                    <a:lnTo>
                      <a:pt x="109" y="120"/>
                    </a:lnTo>
                    <a:lnTo>
                      <a:pt x="92" y="120"/>
                    </a:lnTo>
                    <a:lnTo>
                      <a:pt x="50" y="128"/>
                    </a:lnTo>
                    <a:lnTo>
                      <a:pt x="25" y="152"/>
                    </a:lnTo>
                    <a:lnTo>
                      <a:pt x="0" y="184"/>
                    </a:lnTo>
                    <a:lnTo>
                      <a:pt x="0" y="168"/>
                    </a:lnTo>
                    <a:lnTo>
                      <a:pt x="17" y="152"/>
                    </a:lnTo>
                    <a:lnTo>
                      <a:pt x="42" y="120"/>
                    </a:lnTo>
                    <a:lnTo>
                      <a:pt x="84" y="88"/>
                    </a:lnTo>
                    <a:lnTo>
                      <a:pt x="92" y="40"/>
                    </a:lnTo>
                    <a:lnTo>
                      <a:pt x="143" y="24"/>
                    </a:lnTo>
                    <a:lnTo>
                      <a:pt x="193" y="16"/>
                    </a:lnTo>
                    <a:lnTo>
                      <a:pt x="244" y="0"/>
                    </a:lnTo>
                    <a:lnTo>
                      <a:pt x="252" y="0"/>
                    </a:lnTo>
                    <a:lnTo>
                      <a:pt x="261" y="16"/>
                    </a:lnTo>
                    <a:lnTo>
                      <a:pt x="303" y="24"/>
                    </a:lnTo>
                    <a:lnTo>
                      <a:pt x="308" y="24"/>
                    </a:lnTo>
                    <a:lnTo>
                      <a:pt x="286" y="32"/>
                    </a:lnTo>
                    <a:lnTo>
                      <a:pt x="244" y="5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1" name="Freeform 100"/>
              <p:cNvSpPr>
                <a:spLocks/>
              </p:cNvSpPr>
              <p:nvPr/>
            </p:nvSpPr>
            <p:spPr bwMode="auto">
              <a:xfrm>
                <a:off x="4721" y="2704"/>
                <a:ext cx="893" cy="592"/>
              </a:xfrm>
              <a:custGeom>
                <a:avLst/>
                <a:gdLst>
                  <a:gd name="T0" fmla="*/ 784 w 893"/>
                  <a:gd name="T1" fmla="*/ 312 h 592"/>
                  <a:gd name="T2" fmla="*/ 725 w 893"/>
                  <a:gd name="T3" fmla="*/ 280 h 592"/>
                  <a:gd name="T4" fmla="*/ 708 w 893"/>
                  <a:gd name="T5" fmla="*/ 208 h 592"/>
                  <a:gd name="T6" fmla="*/ 708 w 893"/>
                  <a:gd name="T7" fmla="*/ 168 h 592"/>
                  <a:gd name="T8" fmla="*/ 666 w 893"/>
                  <a:gd name="T9" fmla="*/ 120 h 592"/>
                  <a:gd name="T10" fmla="*/ 632 w 893"/>
                  <a:gd name="T11" fmla="*/ 96 h 592"/>
                  <a:gd name="T12" fmla="*/ 581 w 893"/>
                  <a:gd name="T13" fmla="*/ 56 h 592"/>
                  <a:gd name="T14" fmla="*/ 548 w 893"/>
                  <a:gd name="T15" fmla="*/ 16 h 592"/>
                  <a:gd name="T16" fmla="*/ 506 w 893"/>
                  <a:gd name="T17" fmla="*/ 0 h 592"/>
                  <a:gd name="T18" fmla="*/ 472 w 893"/>
                  <a:gd name="T19" fmla="*/ 48 h 592"/>
                  <a:gd name="T20" fmla="*/ 396 w 893"/>
                  <a:gd name="T21" fmla="*/ 72 h 592"/>
                  <a:gd name="T22" fmla="*/ 371 w 893"/>
                  <a:gd name="T23" fmla="*/ 96 h 592"/>
                  <a:gd name="T24" fmla="*/ 337 w 893"/>
                  <a:gd name="T25" fmla="*/ 80 h 592"/>
                  <a:gd name="T26" fmla="*/ 287 w 893"/>
                  <a:gd name="T27" fmla="*/ 88 h 592"/>
                  <a:gd name="T28" fmla="*/ 253 w 893"/>
                  <a:gd name="T29" fmla="*/ 88 h 592"/>
                  <a:gd name="T30" fmla="*/ 219 w 893"/>
                  <a:gd name="T31" fmla="*/ 80 h 592"/>
                  <a:gd name="T32" fmla="*/ 185 w 893"/>
                  <a:gd name="T33" fmla="*/ 104 h 592"/>
                  <a:gd name="T34" fmla="*/ 160 w 893"/>
                  <a:gd name="T35" fmla="*/ 128 h 592"/>
                  <a:gd name="T36" fmla="*/ 135 w 893"/>
                  <a:gd name="T37" fmla="*/ 168 h 592"/>
                  <a:gd name="T38" fmla="*/ 110 w 893"/>
                  <a:gd name="T39" fmla="*/ 224 h 592"/>
                  <a:gd name="T40" fmla="*/ 84 w 893"/>
                  <a:gd name="T41" fmla="*/ 256 h 592"/>
                  <a:gd name="T42" fmla="*/ 76 w 893"/>
                  <a:gd name="T43" fmla="*/ 280 h 592"/>
                  <a:gd name="T44" fmla="*/ 67 w 893"/>
                  <a:gd name="T45" fmla="*/ 320 h 592"/>
                  <a:gd name="T46" fmla="*/ 51 w 893"/>
                  <a:gd name="T47" fmla="*/ 328 h 592"/>
                  <a:gd name="T48" fmla="*/ 25 w 893"/>
                  <a:gd name="T49" fmla="*/ 344 h 592"/>
                  <a:gd name="T50" fmla="*/ 0 w 893"/>
                  <a:gd name="T51" fmla="*/ 352 h 592"/>
                  <a:gd name="T52" fmla="*/ 17 w 893"/>
                  <a:gd name="T53" fmla="*/ 368 h 592"/>
                  <a:gd name="T54" fmla="*/ 51 w 893"/>
                  <a:gd name="T55" fmla="*/ 392 h 592"/>
                  <a:gd name="T56" fmla="*/ 59 w 893"/>
                  <a:gd name="T57" fmla="*/ 416 h 592"/>
                  <a:gd name="T58" fmla="*/ 93 w 893"/>
                  <a:gd name="T59" fmla="*/ 440 h 592"/>
                  <a:gd name="T60" fmla="*/ 135 w 893"/>
                  <a:gd name="T61" fmla="*/ 456 h 592"/>
                  <a:gd name="T62" fmla="*/ 118 w 893"/>
                  <a:gd name="T63" fmla="*/ 488 h 592"/>
                  <a:gd name="T64" fmla="*/ 160 w 893"/>
                  <a:gd name="T65" fmla="*/ 496 h 592"/>
                  <a:gd name="T66" fmla="*/ 202 w 893"/>
                  <a:gd name="T67" fmla="*/ 512 h 592"/>
                  <a:gd name="T68" fmla="*/ 244 w 893"/>
                  <a:gd name="T69" fmla="*/ 488 h 592"/>
                  <a:gd name="T70" fmla="*/ 244 w 893"/>
                  <a:gd name="T71" fmla="*/ 528 h 592"/>
                  <a:gd name="T72" fmla="*/ 261 w 893"/>
                  <a:gd name="T73" fmla="*/ 536 h 592"/>
                  <a:gd name="T74" fmla="*/ 253 w 893"/>
                  <a:gd name="T75" fmla="*/ 544 h 592"/>
                  <a:gd name="T76" fmla="*/ 287 w 893"/>
                  <a:gd name="T77" fmla="*/ 560 h 592"/>
                  <a:gd name="T78" fmla="*/ 287 w 893"/>
                  <a:gd name="T79" fmla="*/ 584 h 592"/>
                  <a:gd name="T80" fmla="*/ 320 w 893"/>
                  <a:gd name="T81" fmla="*/ 592 h 592"/>
                  <a:gd name="T82" fmla="*/ 413 w 893"/>
                  <a:gd name="T83" fmla="*/ 592 h 592"/>
                  <a:gd name="T84" fmla="*/ 438 w 893"/>
                  <a:gd name="T85" fmla="*/ 568 h 592"/>
                  <a:gd name="T86" fmla="*/ 463 w 893"/>
                  <a:gd name="T87" fmla="*/ 568 h 592"/>
                  <a:gd name="T88" fmla="*/ 514 w 893"/>
                  <a:gd name="T89" fmla="*/ 568 h 592"/>
                  <a:gd name="T90" fmla="*/ 565 w 893"/>
                  <a:gd name="T91" fmla="*/ 560 h 592"/>
                  <a:gd name="T92" fmla="*/ 607 w 893"/>
                  <a:gd name="T93" fmla="*/ 504 h 592"/>
                  <a:gd name="T94" fmla="*/ 657 w 893"/>
                  <a:gd name="T95" fmla="*/ 488 h 592"/>
                  <a:gd name="T96" fmla="*/ 699 w 893"/>
                  <a:gd name="T97" fmla="*/ 480 h 592"/>
                  <a:gd name="T98" fmla="*/ 725 w 893"/>
                  <a:gd name="T99" fmla="*/ 488 h 592"/>
                  <a:gd name="T100" fmla="*/ 767 w 893"/>
                  <a:gd name="T101" fmla="*/ 480 h 592"/>
                  <a:gd name="T102" fmla="*/ 775 w 893"/>
                  <a:gd name="T103" fmla="*/ 496 h 592"/>
                  <a:gd name="T104" fmla="*/ 826 w 893"/>
                  <a:gd name="T105" fmla="*/ 496 h 592"/>
                  <a:gd name="T106" fmla="*/ 834 w 893"/>
                  <a:gd name="T107" fmla="*/ 416 h 592"/>
                  <a:gd name="T108" fmla="*/ 851 w 893"/>
                  <a:gd name="T109" fmla="*/ 376 h 592"/>
                  <a:gd name="T110" fmla="*/ 885 w 893"/>
                  <a:gd name="T111" fmla="*/ 336 h 592"/>
                  <a:gd name="T112" fmla="*/ 893 w 893"/>
                  <a:gd name="T113" fmla="*/ 312 h 592"/>
                  <a:gd name="T114" fmla="*/ 876 w 893"/>
                  <a:gd name="T115" fmla="*/ 288 h 592"/>
                  <a:gd name="T116" fmla="*/ 834 w 893"/>
                  <a:gd name="T117" fmla="*/ 288 h 592"/>
                  <a:gd name="T118" fmla="*/ 784 w 893"/>
                  <a:gd name="T119" fmla="*/ 312 h 59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93" h="592">
                    <a:moveTo>
                      <a:pt x="784" y="312"/>
                    </a:moveTo>
                    <a:lnTo>
                      <a:pt x="725" y="280"/>
                    </a:lnTo>
                    <a:lnTo>
                      <a:pt x="708" y="208"/>
                    </a:lnTo>
                    <a:lnTo>
                      <a:pt x="708" y="168"/>
                    </a:lnTo>
                    <a:lnTo>
                      <a:pt x="666" y="120"/>
                    </a:lnTo>
                    <a:lnTo>
                      <a:pt x="632" y="96"/>
                    </a:lnTo>
                    <a:lnTo>
                      <a:pt x="581" y="56"/>
                    </a:lnTo>
                    <a:lnTo>
                      <a:pt x="548" y="16"/>
                    </a:lnTo>
                    <a:lnTo>
                      <a:pt x="506" y="0"/>
                    </a:lnTo>
                    <a:lnTo>
                      <a:pt x="472" y="48"/>
                    </a:lnTo>
                    <a:lnTo>
                      <a:pt x="396" y="72"/>
                    </a:lnTo>
                    <a:lnTo>
                      <a:pt x="371" y="96"/>
                    </a:lnTo>
                    <a:lnTo>
                      <a:pt x="337" y="80"/>
                    </a:lnTo>
                    <a:lnTo>
                      <a:pt x="287" y="88"/>
                    </a:lnTo>
                    <a:lnTo>
                      <a:pt x="253" y="88"/>
                    </a:lnTo>
                    <a:lnTo>
                      <a:pt x="219" y="80"/>
                    </a:lnTo>
                    <a:lnTo>
                      <a:pt x="185" y="104"/>
                    </a:lnTo>
                    <a:lnTo>
                      <a:pt x="160" y="128"/>
                    </a:lnTo>
                    <a:lnTo>
                      <a:pt x="135" y="168"/>
                    </a:lnTo>
                    <a:lnTo>
                      <a:pt x="110" y="224"/>
                    </a:lnTo>
                    <a:lnTo>
                      <a:pt x="84" y="256"/>
                    </a:lnTo>
                    <a:lnTo>
                      <a:pt x="76" y="280"/>
                    </a:lnTo>
                    <a:lnTo>
                      <a:pt x="67" y="320"/>
                    </a:lnTo>
                    <a:lnTo>
                      <a:pt x="51" y="328"/>
                    </a:lnTo>
                    <a:lnTo>
                      <a:pt x="25" y="344"/>
                    </a:lnTo>
                    <a:lnTo>
                      <a:pt x="0" y="352"/>
                    </a:lnTo>
                    <a:lnTo>
                      <a:pt x="17" y="368"/>
                    </a:lnTo>
                    <a:lnTo>
                      <a:pt x="51" y="392"/>
                    </a:lnTo>
                    <a:lnTo>
                      <a:pt x="59" y="416"/>
                    </a:lnTo>
                    <a:lnTo>
                      <a:pt x="93" y="440"/>
                    </a:lnTo>
                    <a:lnTo>
                      <a:pt x="135" y="456"/>
                    </a:lnTo>
                    <a:lnTo>
                      <a:pt x="118" y="488"/>
                    </a:lnTo>
                    <a:lnTo>
                      <a:pt x="160" y="496"/>
                    </a:lnTo>
                    <a:lnTo>
                      <a:pt x="202" y="512"/>
                    </a:lnTo>
                    <a:lnTo>
                      <a:pt x="244" y="488"/>
                    </a:lnTo>
                    <a:lnTo>
                      <a:pt x="244" y="528"/>
                    </a:lnTo>
                    <a:lnTo>
                      <a:pt x="261" y="536"/>
                    </a:lnTo>
                    <a:lnTo>
                      <a:pt x="253" y="544"/>
                    </a:lnTo>
                    <a:lnTo>
                      <a:pt x="287" y="560"/>
                    </a:lnTo>
                    <a:lnTo>
                      <a:pt x="287" y="584"/>
                    </a:lnTo>
                    <a:lnTo>
                      <a:pt x="320" y="592"/>
                    </a:lnTo>
                    <a:lnTo>
                      <a:pt x="413" y="592"/>
                    </a:lnTo>
                    <a:lnTo>
                      <a:pt x="438" y="568"/>
                    </a:lnTo>
                    <a:lnTo>
                      <a:pt x="463" y="568"/>
                    </a:lnTo>
                    <a:lnTo>
                      <a:pt x="514" y="568"/>
                    </a:lnTo>
                    <a:lnTo>
                      <a:pt x="565" y="560"/>
                    </a:lnTo>
                    <a:lnTo>
                      <a:pt x="607" y="504"/>
                    </a:lnTo>
                    <a:lnTo>
                      <a:pt x="657" y="488"/>
                    </a:lnTo>
                    <a:lnTo>
                      <a:pt x="699" y="480"/>
                    </a:lnTo>
                    <a:lnTo>
                      <a:pt x="725" y="488"/>
                    </a:lnTo>
                    <a:lnTo>
                      <a:pt x="767" y="480"/>
                    </a:lnTo>
                    <a:lnTo>
                      <a:pt x="775" y="496"/>
                    </a:lnTo>
                    <a:lnTo>
                      <a:pt x="826" y="496"/>
                    </a:lnTo>
                    <a:lnTo>
                      <a:pt x="834" y="416"/>
                    </a:lnTo>
                    <a:lnTo>
                      <a:pt x="851" y="376"/>
                    </a:lnTo>
                    <a:lnTo>
                      <a:pt x="885" y="336"/>
                    </a:lnTo>
                    <a:lnTo>
                      <a:pt x="893" y="312"/>
                    </a:lnTo>
                    <a:lnTo>
                      <a:pt x="876" y="288"/>
                    </a:lnTo>
                    <a:lnTo>
                      <a:pt x="834" y="288"/>
                    </a:lnTo>
                    <a:lnTo>
                      <a:pt x="784" y="312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2" name="Freeform 101"/>
              <p:cNvSpPr>
                <a:spLocks/>
              </p:cNvSpPr>
              <p:nvPr/>
            </p:nvSpPr>
            <p:spPr bwMode="auto">
              <a:xfrm>
                <a:off x="5235" y="2664"/>
                <a:ext cx="354" cy="336"/>
              </a:xfrm>
              <a:custGeom>
                <a:avLst/>
                <a:gdLst>
                  <a:gd name="T0" fmla="*/ 270 w 354"/>
                  <a:gd name="T1" fmla="*/ 248 h 336"/>
                  <a:gd name="T2" fmla="*/ 253 w 354"/>
                  <a:gd name="T3" fmla="*/ 224 h 336"/>
                  <a:gd name="T4" fmla="*/ 278 w 354"/>
                  <a:gd name="T5" fmla="*/ 200 h 336"/>
                  <a:gd name="T6" fmla="*/ 354 w 354"/>
                  <a:gd name="T7" fmla="*/ 184 h 336"/>
                  <a:gd name="T8" fmla="*/ 337 w 354"/>
                  <a:gd name="T9" fmla="*/ 152 h 336"/>
                  <a:gd name="T10" fmla="*/ 303 w 354"/>
                  <a:gd name="T11" fmla="*/ 120 h 336"/>
                  <a:gd name="T12" fmla="*/ 287 w 354"/>
                  <a:gd name="T13" fmla="*/ 88 h 336"/>
                  <a:gd name="T14" fmla="*/ 236 w 354"/>
                  <a:gd name="T15" fmla="*/ 72 h 336"/>
                  <a:gd name="T16" fmla="*/ 211 w 354"/>
                  <a:gd name="T17" fmla="*/ 24 h 336"/>
                  <a:gd name="T18" fmla="*/ 152 w 354"/>
                  <a:gd name="T19" fmla="*/ 24 h 336"/>
                  <a:gd name="T20" fmla="*/ 84 w 354"/>
                  <a:gd name="T21" fmla="*/ 0 h 336"/>
                  <a:gd name="T22" fmla="*/ 59 w 354"/>
                  <a:gd name="T23" fmla="*/ 24 h 336"/>
                  <a:gd name="T24" fmla="*/ 8 w 354"/>
                  <a:gd name="T25" fmla="*/ 32 h 336"/>
                  <a:gd name="T26" fmla="*/ 0 w 354"/>
                  <a:gd name="T27" fmla="*/ 40 h 336"/>
                  <a:gd name="T28" fmla="*/ 34 w 354"/>
                  <a:gd name="T29" fmla="*/ 56 h 336"/>
                  <a:gd name="T30" fmla="*/ 67 w 354"/>
                  <a:gd name="T31" fmla="*/ 96 h 336"/>
                  <a:gd name="T32" fmla="*/ 118 w 354"/>
                  <a:gd name="T33" fmla="*/ 136 h 336"/>
                  <a:gd name="T34" fmla="*/ 152 w 354"/>
                  <a:gd name="T35" fmla="*/ 160 h 336"/>
                  <a:gd name="T36" fmla="*/ 194 w 354"/>
                  <a:gd name="T37" fmla="*/ 208 h 336"/>
                  <a:gd name="T38" fmla="*/ 194 w 354"/>
                  <a:gd name="T39" fmla="*/ 248 h 336"/>
                  <a:gd name="T40" fmla="*/ 211 w 354"/>
                  <a:gd name="T41" fmla="*/ 320 h 336"/>
                  <a:gd name="T42" fmla="*/ 236 w 354"/>
                  <a:gd name="T43" fmla="*/ 336 h 336"/>
                  <a:gd name="T44" fmla="*/ 253 w 354"/>
                  <a:gd name="T45" fmla="*/ 312 h 336"/>
                  <a:gd name="T46" fmla="*/ 270 w 354"/>
                  <a:gd name="T47" fmla="*/ 248 h 3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54" h="336">
                    <a:moveTo>
                      <a:pt x="270" y="248"/>
                    </a:moveTo>
                    <a:lnTo>
                      <a:pt x="253" y="224"/>
                    </a:lnTo>
                    <a:lnTo>
                      <a:pt x="278" y="200"/>
                    </a:lnTo>
                    <a:lnTo>
                      <a:pt x="354" y="184"/>
                    </a:lnTo>
                    <a:lnTo>
                      <a:pt x="337" y="152"/>
                    </a:lnTo>
                    <a:lnTo>
                      <a:pt x="303" y="120"/>
                    </a:lnTo>
                    <a:lnTo>
                      <a:pt x="287" y="88"/>
                    </a:lnTo>
                    <a:lnTo>
                      <a:pt x="236" y="72"/>
                    </a:lnTo>
                    <a:lnTo>
                      <a:pt x="211" y="24"/>
                    </a:lnTo>
                    <a:lnTo>
                      <a:pt x="152" y="24"/>
                    </a:lnTo>
                    <a:lnTo>
                      <a:pt x="84" y="0"/>
                    </a:lnTo>
                    <a:lnTo>
                      <a:pt x="59" y="24"/>
                    </a:lnTo>
                    <a:lnTo>
                      <a:pt x="8" y="32"/>
                    </a:lnTo>
                    <a:lnTo>
                      <a:pt x="0" y="40"/>
                    </a:lnTo>
                    <a:lnTo>
                      <a:pt x="34" y="56"/>
                    </a:lnTo>
                    <a:lnTo>
                      <a:pt x="67" y="96"/>
                    </a:lnTo>
                    <a:lnTo>
                      <a:pt x="118" y="136"/>
                    </a:lnTo>
                    <a:lnTo>
                      <a:pt x="152" y="160"/>
                    </a:lnTo>
                    <a:lnTo>
                      <a:pt x="194" y="208"/>
                    </a:lnTo>
                    <a:lnTo>
                      <a:pt x="194" y="248"/>
                    </a:lnTo>
                    <a:lnTo>
                      <a:pt x="211" y="320"/>
                    </a:lnTo>
                    <a:lnTo>
                      <a:pt x="236" y="336"/>
                    </a:lnTo>
                    <a:lnTo>
                      <a:pt x="253" y="312"/>
                    </a:lnTo>
                    <a:lnTo>
                      <a:pt x="270" y="248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3" name="Freeform 102"/>
              <p:cNvSpPr>
                <a:spLocks/>
              </p:cNvSpPr>
              <p:nvPr/>
            </p:nvSpPr>
            <p:spPr bwMode="auto">
              <a:xfrm>
                <a:off x="4721" y="2704"/>
                <a:ext cx="893" cy="592"/>
              </a:xfrm>
              <a:custGeom>
                <a:avLst/>
                <a:gdLst>
                  <a:gd name="T0" fmla="*/ 784 w 893"/>
                  <a:gd name="T1" fmla="*/ 312 h 592"/>
                  <a:gd name="T2" fmla="*/ 725 w 893"/>
                  <a:gd name="T3" fmla="*/ 280 h 592"/>
                  <a:gd name="T4" fmla="*/ 708 w 893"/>
                  <a:gd name="T5" fmla="*/ 208 h 592"/>
                  <a:gd name="T6" fmla="*/ 708 w 893"/>
                  <a:gd name="T7" fmla="*/ 168 h 592"/>
                  <a:gd name="T8" fmla="*/ 666 w 893"/>
                  <a:gd name="T9" fmla="*/ 120 h 592"/>
                  <a:gd name="T10" fmla="*/ 632 w 893"/>
                  <a:gd name="T11" fmla="*/ 96 h 592"/>
                  <a:gd name="T12" fmla="*/ 581 w 893"/>
                  <a:gd name="T13" fmla="*/ 56 h 592"/>
                  <a:gd name="T14" fmla="*/ 548 w 893"/>
                  <a:gd name="T15" fmla="*/ 16 h 592"/>
                  <a:gd name="T16" fmla="*/ 506 w 893"/>
                  <a:gd name="T17" fmla="*/ 0 h 592"/>
                  <a:gd name="T18" fmla="*/ 472 w 893"/>
                  <a:gd name="T19" fmla="*/ 48 h 592"/>
                  <a:gd name="T20" fmla="*/ 396 w 893"/>
                  <a:gd name="T21" fmla="*/ 72 h 592"/>
                  <a:gd name="T22" fmla="*/ 371 w 893"/>
                  <a:gd name="T23" fmla="*/ 96 h 592"/>
                  <a:gd name="T24" fmla="*/ 337 w 893"/>
                  <a:gd name="T25" fmla="*/ 80 h 592"/>
                  <a:gd name="T26" fmla="*/ 287 w 893"/>
                  <a:gd name="T27" fmla="*/ 88 h 592"/>
                  <a:gd name="T28" fmla="*/ 253 w 893"/>
                  <a:gd name="T29" fmla="*/ 88 h 592"/>
                  <a:gd name="T30" fmla="*/ 219 w 893"/>
                  <a:gd name="T31" fmla="*/ 80 h 592"/>
                  <a:gd name="T32" fmla="*/ 185 w 893"/>
                  <a:gd name="T33" fmla="*/ 104 h 592"/>
                  <a:gd name="T34" fmla="*/ 185 w 893"/>
                  <a:gd name="T35" fmla="*/ 104 h 592"/>
                  <a:gd name="T36" fmla="*/ 160 w 893"/>
                  <a:gd name="T37" fmla="*/ 128 h 592"/>
                  <a:gd name="T38" fmla="*/ 135 w 893"/>
                  <a:gd name="T39" fmla="*/ 168 h 592"/>
                  <a:gd name="T40" fmla="*/ 110 w 893"/>
                  <a:gd name="T41" fmla="*/ 224 h 592"/>
                  <a:gd name="T42" fmla="*/ 84 w 893"/>
                  <a:gd name="T43" fmla="*/ 256 h 592"/>
                  <a:gd name="T44" fmla="*/ 76 w 893"/>
                  <a:gd name="T45" fmla="*/ 280 h 592"/>
                  <a:gd name="T46" fmla="*/ 67 w 893"/>
                  <a:gd name="T47" fmla="*/ 320 h 592"/>
                  <a:gd name="T48" fmla="*/ 51 w 893"/>
                  <a:gd name="T49" fmla="*/ 328 h 592"/>
                  <a:gd name="T50" fmla="*/ 25 w 893"/>
                  <a:gd name="T51" fmla="*/ 344 h 592"/>
                  <a:gd name="T52" fmla="*/ 0 w 893"/>
                  <a:gd name="T53" fmla="*/ 352 h 592"/>
                  <a:gd name="T54" fmla="*/ 17 w 893"/>
                  <a:gd name="T55" fmla="*/ 368 h 592"/>
                  <a:gd name="T56" fmla="*/ 51 w 893"/>
                  <a:gd name="T57" fmla="*/ 392 h 592"/>
                  <a:gd name="T58" fmla="*/ 59 w 893"/>
                  <a:gd name="T59" fmla="*/ 416 h 592"/>
                  <a:gd name="T60" fmla="*/ 93 w 893"/>
                  <a:gd name="T61" fmla="*/ 440 h 592"/>
                  <a:gd name="T62" fmla="*/ 135 w 893"/>
                  <a:gd name="T63" fmla="*/ 456 h 592"/>
                  <a:gd name="T64" fmla="*/ 118 w 893"/>
                  <a:gd name="T65" fmla="*/ 488 h 592"/>
                  <a:gd name="T66" fmla="*/ 160 w 893"/>
                  <a:gd name="T67" fmla="*/ 496 h 592"/>
                  <a:gd name="T68" fmla="*/ 202 w 893"/>
                  <a:gd name="T69" fmla="*/ 512 h 592"/>
                  <a:gd name="T70" fmla="*/ 244 w 893"/>
                  <a:gd name="T71" fmla="*/ 488 h 592"/>
                  <a:gd name="T72" fmla="*/ 244 w 893"/>
                  <a:gd name="T73" fmla="*/ 528 h 592"/>
                  <a:gd name="T74" fmla="*/ 261 w 893"/>
                  <a:gd name="T75" fmla="*/ 536 h 592"/>
                  <a:gd name="T76" fmla="*/ 253 w 893"/>
                  <a:gd name="T77" fmla="*/ 544 h 592"/>
                  <a:gd name="T78" fmla="*/ 287 w 893"/>
                  <a:gd name="T79" fmla="*/ 560 h 592"/>
                  <a:gd name="T80" fmla="*/ 287 w 893"/>
                  <a:gd name="T81" fmla="*/ 584 h 592"/>
                  <a:gd name="T82" fmla="*/ 320 w 893"/>
                  <a:gd name="T83" fmla="*/ 592 h 592"/>
                  <a:gd name="T84" fmla="*/ 413 w 893"/>
                  <a:gd name="T85" fmla="*/ 592 h 592"/>
                  <a:gd name="T86" fmla="*/ 438 w 893"/>
                  <a:gd name="T87" fmla="*/ 568 h 592"/>
                  <a:gd name="T88" fmla="*/ 463 w 893"/>
                  <a:gd name="T89" fmla="*/ 568 h 592"/>
                  <a:gd name="T90" fmla="*/ 514 w 893"/>
                  <a:gd name="T91" fmla="*/ 568 h 592"/>
                  <a:gd name="T92" fmla="*/ 565 w 893"/>
                  <a:gd name="T93" fmla="*/ 560 h 592"/>
                  <a:gd name="T94" fmla="*/ 607 w 893"/>
                  <a:gd name="T95" fmla="*/ 504 h 592"/>
                  <a:gd name="T96" fmla="*/ 657 w 893"/>
                  <a:gd name="T97" fmla="*/ 488 h 592"/>
                  <a:gd name="T98" fmla="*/ 699 w 893"/>
                  <a:gd name="T99" fmla="*/ 480 h 592"/>
                  <a:gd name="T100" fmla="*/ 725 w 893"/>
                  <a:gd name="T101" fmla="*/ 488 h 592"/>
                  <a:gd name="T102" fmla="*/ 767 w 893"/>
                  <a:gd name="T103" fmla="*/ 480 h 592"/>
                  <a:gd name="T104" fmla="*/ 775 w 893"/>
                  <a:gd name="T105" fmla="*/ 496 h 592"/>
                  <a:gd name="T106" fmla="*/ 826 w 893"/>
                  <a:gd name="T107" fmla="*/ 496 h 592"/>
                  <a:gd name="T108" fmla="*/ 834 w 893"/>
                  <a:gd name="T109" fmla="*/ 416 h 592"/>
                  <a:gd name="T110" fmla="*/ 851 w 893"/>
                  <a:gd name="T111" fmla="*/ 376 h 592"/>
                  <a:gd name="T112" fmla="*/ 885 w 893"/>
                  <a:gd name="T113" fmla="*/ 336 h 592"/>
                  <a:gd name="T114" fmla="*/ 893 w 893"/>
                  <a:gd name="T115" fmla="*/ 312 h 592"/>
                  <a:gd name="T116" fmla="*/ 876 w 893"/>
                  <a:gd name="T117" fmla="*/ 288 h 592"/>
                  <a:gd name="T118" fmla="*/ 834 w 893"/>
                  <a:gd name="T119" fmla="*/ 288 h 592"/>
                  <a:gd name="T120" fmla="*/ 784 w 893"/>
                  <a:gd name="T121" fmla="*/ 312 h 59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893" h="592">
                    <a:moveTo>
                      <a:pt x="784" y="312"/>
                    </a:moveTo>
                    <a:lnTo>
                      <a:pt x="725" y="280"/>
                    </a:lnTo>
                    <a:lnTo>
                      <a:pt x="708" y="208"/>
                    </a:lnTo>
                    <a:lnTo>
                      <a:pt x="708" y="168"/>
                    </a:lnTo>
                    <a:lnTo>
                      <a:pt x="666" y="120"/>
                    </a:lnTo>
                    <a:lnTo>
                      <a:pt x="632" y="96"/>
                    </a:lnTo>
                    <a:lnTo>
                      <a:pt x="581" y="56"/>
                    </a:lnTo>
                    <a:lnTo>
                      <a:pt x="548" y="16"/>
                    </a:lnTo>
                    <a:lnTo>
                      <a:pt x="506" y="0"/>
                    </a:lnTo>
                    <a:lnTo>
                      <a:pt x="472" y="48"/>
                    </a:lnTo>
                    <a:lnTo>
                      <a:pt x="396" y="72"/>
                    </a:lnTo>
                    <a:lnTo>
                      <a:pt x="371" y="96"/>
                    </a:lnTo>
                    <a:lnTo>
                      <a:pt x="337" y="80"/>
                    </a:lnTo>
                    <a:lnTo>
                      <a:pt x="287" y="88"/>
                    </a:lnTo>
                    <a:lnTo>
                      <a:pt x="253" y="88"/>
                    </a:lnTo>
                    <a:lnTo>
                      <a:pt x="219" y="80"/>
                    </a:lnTo>
                    <a:lnTo>
                      <a:pt x="185" y="104"/>
                    </a:lnTo>
                    <a:lnTo>
                      <a:pt x="160" y="128"/>
                    </a:lnTo>
                    <a:lnTo>
                      <a:pt x="135" y="168"/>
                    </a:lnTo>
                    <a:lnTo>
                      <a:pt x="110" y="224"/>
                    </a:lnTo>
                    <a:lnTo>
                      <a:pt x="84" y="256"/>
                    </a:lnTo>
                    <a:lnTo>
                      <a:pt x="76" y="280"/>
                    </a:lnTo>
                    <a:lnTo>
                      <a:pt x="67" y="320"/>
                    </a:lnTo>
                    <a:lnTo>
                      <a:pt x="51" y="328"/>
                    </a:lnTo>
                    <a:lnTo>
                      <a:pt x="25" y="344"/>
                    </a:lnTo>
                    <a:lnTo>
                      <a:pt x="0" y="352"/>
                    </a:lnTo>
                    <a:lnTo>
                      <a:pt x="17" y="368"/>
                    </a:lnTo>
                    <a:lnTo>
                      <a:pt x="51" y="392"/>
                    </a:lnTo>
                    <a:lnTo>
                      <a:pt x="59" y="416"/>
                    </a:lnTo>
                    <a:lnTo>
                      <a:pt x="93" y="440"/>
                    </a:lnTo>
                    <a:lnTo>
                      <a:pt x="135" y="456"/>
                    </a:lnTo>
                    <a:lnTo>
                      <a:pt x="118" y="488"/>
                    </a:lnTo>
                    <a:lnTo>
                      <a:pt x="160" y="496"/>
                    </a:lnTo>
                    <a:lnTo>
                      <a:pt x="202" y="512"/>
                    </a:lnTo>
                    <a:lnTo>
                      <a:pt x="244" y="488"/>
                    </a:lnTo>
                    <a:lnTo>
                      <a:pt x="244" y="528"/>
                    </a:lnTo>
                    <a:lnTo>
                      <a:pt x="261" y="536"/>
                    </a:lnTo>
                    <a:lnTo>
                      <a:pt x="253" y="544"/>
                    </a:lnTo>
                    <a:lnTo>
                      <a:pt x="287" y="560"/>
                    </a:lnTo>
                    <a:lnTo>
                      <a:pt x="287" y="584"/>
                    </a:lnTo>
                    <a:lnTo>
                      <a:pt x="320" y="592"/>
                    </a:lnTo>
                    <a:lnTo>
                      <a:pt x="413" y="592"/>
                    </a:lnTo>
                    <a:lnTo>
                      <a:pt x="438" y="568"/>
                    </a:lnTo>
                    <a:lnTo>
                      <a:pt x="463" y="568"/>
                    </a:lnTo>
                    <a:lnTo>
                      <a:pt x="514" y="568"/>
                    </a:lnTo>
                    <a:lnTo>
                      <a:pt x="565" y="560"/>
                    </a:lnTo>
                    <a:lnTo>
                      <a:pt x="607" y="504"/>
                    </a:lnTo>
                    <a:lnTo>
                      <a:pt x="657" y="488"/>
                    </a:lnTo>
                    <a:lnTo>
                      <a:pt x="699" y="480"/>
                    </a:lnTo>
                    <a:lnTo>
                      <a:pt x="725" y="488"/>
                    </a:lnTo>
                    <a:lnTo>
                      <a:pt x="767" y="480"/>
                    </a:lnTo>
                    <a:lnTo>
                      <a:pt x="775" y="496"/>
                    </a:lnTo>
                    <a:lnTo>
                      <a:pt x="826" y="496"/>
                    </a:lnTo>
                    <a:lnTo>
                      <a:pt x="834" y="416"/>
                    </a:lnTo>
                    <a:lnTo>
                      <a:pt x="851" y="376"/>
                    </a:lnTo>
                    <a:lnTo>
                      <a:pt x="885" y="336"/>
                    </a:lnTo>
                    <a:lnTo>
                      <a:pt x="893" y="312"/>
                    </a:lnTo>
                    <a:lnTo>
                      <a:pt x="876" y="288"/>
                    </a:lnTo>
                    <a:lnTo>
                      <a:pt x="834" y="288"/>
                    </a:lnTo>
                    <a:lnTo>
                      <a:pt x="784" y="31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4" name="Freeform 103"/>
              <p:cNvSpPr>
                <a:spLocks/>
              </p:cNvSpPr>
              <p:nvPr/>
            </p:nvSpPr>
            <p:spPr bwMode="auto">
              <a:xfrm>
                <a:off x="5235" y="2664"/>
                <a:ext cx="354" cy="336"/>
              </a:xfrm>
              <a:custGeom>
                <a:avLst/>
                <a:gdLst>
                  <a:gd name="T0" fmla="*/ 270 w 354"/>
                  <a:gd name="T1" fmla="*/ 248 h 336"/>
                  <a:gd name="T2" fmla="*/ 253 w 354"/>
                  <a:gd name="T3" fmla="*/ 224 h 336"/>
                  <a:gd name="T4" fmla="*/ 278 w 354"/>
                  <a:gd name="T5" fmla="*/ 200 h 336"/>
                  <a:gd name="T6" fmla="*/ 354 w 354"/>
                  <a:gd name="T7" fmla="*/ 184 h 336"/>
                  <a:gd name="T8" fmla="*/ 337 w 354"/>
                  <a:gd name="T9" fmla="*/ 152 h 336"/>
                  <a:gd name="T10" fmla="*/ 303 w 354"/>
                  <a:gd name="T11" fmla="*/ 120 h 336"/>
                  <a:gd name="T12" fmla="*/ 287 w 354"/>
                  <a:gd name="T13" fmla="*/ 88 h 336"/>
                  <a:gd name="T14" fmla="*/ 236 w 354"/>
                  <a:gd name="T15" fmla="*/ 72 h 336"/>
                  <a:gd name="T16" fmla="*/ 211 w 354"/>
                  <a:gd name="T17" fmla="*/ 24 h 336"/>
                  <a:gd name="T18" fmla="*/ 152 w 354"/>
                  <a:gd name="T19" fmla="*/ 24 h 336"/>
                  <a:gd name="T20" fmla="*/ 84 w 354"/>
                  <a:gd name="T21" fmla="*/ 0 h 336"/>
                  <a:gd name="T22" fmla="*/ 59 w 354"/>
                  <a:gd name="T23" fmla="*/ 24 h 336"/>
                  <a:gd name="T24" fmla="*/ 8 w 354"/>
                  <a:gd name="T25" fmla="*/ 32 h 336"/>
                  <a:gd name="T26" fmla="*/ 0 w 354"/>
                  <a:gd name="T27" fmla="*/ 40 h 336"/>
                  <a:gd name="T28" fmla="*/ 34 w 354"/>
                  <a:gd name="T29" fmla="*/ 56 h 336"/>
                  <a:gd name="T30" fmla="*/ 67 w 354"/>
                  <a:gd name="T31" fmla="*/ 96 h 336"/>
                  <a:gd name="T32" fmla="*/ 118 w 354"/>
                  <a:gd name="T33" fmla="*/ 136 h 336"/>
                  <a:gd name="T34" fmla="*/ 152 w 354"/>
                  <a:gd name="T35" fmla="*/ 160 h 336"/>
                  <a:gd name="T36" fmla="*/ 194 w 354"/>
                  <a:gd name="T37" fmla="*/ 208 h 336"/>
                  <a:gd name="T38" fmla="*/ 194 w 354"/>
                  <a:gd name="T39" fmla="*/ 248 h 336"/>
                  <a:gd name="T40" fmla="*/ 211 w 354"/>
                  <a:gd name="T41" fmla="*/ 320 h 336"/>
                  <a:gd name="T42" fmla="*/ 236 w 354"/>
                  <a:gd name="T43" fmla="*/ 336 h 336"/>
                  <a:gd name="T44" fmla="*/ 253 w 354"/>
                  <a:gd name="T45" fmla="*/ 312 h 336"/>
                  <a:gd name="T46" fmla="*/ 270 w 354"/>
                  <a:gd name="T47" fmla="*/ 248 h 3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54" h="336">
                    <a:moveTo>
                      <a:pt x="270" y="248"/>
                    </a:moveTo>
                    <a:lnTo>
                      <a:pt x="253" y="224"/>
                    </a:lnTo>
                    <a:lnTo>
                      <a:pt x="278" y="200"/>
                    </a:lnTo>
                    <a:lnTo>
                      <a:pt x="354" y="184"/>
                    </a:lnTo>
                    <a:lnTo>
                      <a:pt x="337" y="152"/>
                    </a:lnTo>
                    <a:lnTo>
                      <a:pt x="303" y="120"/>
                    </a:lnTo>
                    <a:lnTo>
                      <a:pt x="287" y="88"/>
                    </a:lnTo>
                    <a:lnTo>
                      <a:pt x="236" y="72"/>
                    </a:lnTo>
                    <a:lnTo>
                      <a:pt x="211" y="24"/>
                    </a:lnTo>
                    <a:lnTo>
                      <a:pt x="152" y="24"/>
                    </a:lnTo>
                    <a:lnTo>
                      <a:pt x="84" y="0"/>
                    </a:lnTo>
                    <a:lnTo>
                      <a:pt x="59" y="24"/>
                    </a:lnTo>
                    <a:lnTo>
                      <a:pt x="8" y="32"/>
                    </a:lnTo>
                    <a:lnTo>
                      <a:pt x="0" y="40"/>
                    </a:lnTo>
                    <a:lnTo>
                      <a:pt x="34" y="56"/>
                    </a:lnTo>
                    <a:lnTo>
                      <a:pt x="67" y="96"/>
                    </a:lnTo>
                    <a:lnTo>
                      <a:pt x="118" y="136"/>
                    </a:lnTo>
                    <a:lnTo>
                      <a:pt x="152" y="160"/>
                    </a:lnTo>
                    <a:lnTo>
                      <a:pt x="194" y="208"/>
                    </a:lnTo>
                    <a:lnTo>
                      <a:pt x="194" y="248"/>
                    </a:lnTo>
                    <a:lnTo>
                      <a:pt x="211" y="320"/>
                    </a:lnTo>
                    <a:lnTo>
                      <a:pt x="236" y="336"/>
                    </a:lnTo>
                    <a:lnTo>
                      <a:pt x="253" y="312"/>
                    </a:lnTo>
                    <a:lnTo>
                      <a:pt x="270" y="24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5" name="Freeform 104"/>
              <p:cNvSpPr>
                <a:spLocks/>
              </p:cNvSpPr>
              <p:nvPr/>
            </p:nvSpPr>
            <p:spPr bwMode="auto">
              <a:xfrm>
                <a:off x="4089" y="2040"/>
                <a:ext cx="860" cy="656"/>
              </a:xfrm>
              <a:custGeom>
                <a:avLst/>
                <a:gdLst>
                  <a:gd name="T0" fmla="*/ 775 w 860"/>
                  <a:gd name="T1" fmla="*/ 560 h 656"/>
                  <a:gd name="T2" fmla="*/ 826 w 860"/>
                  <a:gd name="T3" fmla="*/ 464 h 656"/>
                  <a:gd name="T4" fmla="*/ 860 w 860"/>
                  <a:gd name="T5" fmla="*/ 456 h 656"/>
                  <a:gd name="T6" fmla="*/ 851 w 860"/>
                  <a:gd name="T7" fmla="*/ 416 h 656"/>
                  <a:gd name="T8" fmla="*/ 817 w 860"/>
                  <a:gd name="T9" fmla="*/ 352 h 656"/>
                  <a:gd name="T10" fmla="*/ 792 w 860"/>
                  <a:gd name="T11" fmla="*/ 320 h 656"/>
                  <a:gd name="T12" fmla="*/ 784 w 860"/>
                  <a:gd name="T13" fmla="*/ 264 h 656"/>
                  <a:gd name="T14" fmla="*/ 750 w 860"/>
                  <a:gd name="T15" fmla="*/ 256 h 656"/>
                  <a:gd name="T16" fmla="*/ 750 w 860"/>
                  <a:gd name="T17" fmla="*/ 232 h 656"/>
                  <a:gd name="T18" fmla="*/ 792 w 860"/>
                  <a:gd name="T19" fmla="*/ 184 h 656"/>
                  <a:gd name="T20" fmla="*/ 750 w 860"/>
                  <a:gd name="T21" fmla="*/ 104 h 656"/>
                  <a:gd name="T22" fmla="*/ 725 w 860"/>
                  <a:gd name="T23" fmla="*/ 40 h 656"/>
                  <a:gd name="T24" fmla="*/ 666 w 860"/>
                  <a:gd name="T25" fmla="*/ 16 h 656"/>
                  <a:gd name="T26" fmla="*/ 531 w 860"/>
                  <a:gd name="T27" fmla="*/ 40 h 656"/>
                  <a:gd name="T28" fmla="*/ 447 w 860"/>
                  <a:gd name="T29" fmla="*/ 24 h 656"/>
                  <a:gd name="T30" fmla="*/ 405 w 860"/>
                  <a:gd name="T31" fmla="*/ 48 h 656"/>
                  <a:gd name="T32" fmla="*/ 362 w 860"/>
                  <a:gd name="T33" fmla="*/ 40 h 656"/>
                  <a:gd name="T34" fmla="*/ 329 w 860"/>
                  <a:gd name="T35" fmla="*/ 24 h 656"/>
                  <a:gd name="T36" fmla="*/ 295 w 860"/>
                  <a:gd name="T37" fmla="*/ 0 h 656"/>
                  <a:gd name="T38" fmla="*/ 253 w 860"/>
                  <a:gd name="T39" fmla="*/ 8 h 656"/>
                  <a:gd name="T40" fmla="*/ 177 w 860"/>
                  <a:gd name="T41" fmla="*/ 40 h 656"/>
                  <a:gd name="T42" fmla="*/ 169 w 860"/>
                  <a:gd name="T43" fmla="*/ 72 h 656"/>
                  <a:gd name="T44" fmla="*/ 126 w 860"/>
                  <a:gd name="T45" fmla="*/ 88 h 656"/>
                  <a:gd name="T46" fmla="*/ 25 w 860"/>
                  <a:gd name="T47" fmla="*/ 128 h 656"/>
                  <a:gd name="T48" fmla="*/ 9 w 860"/>
                  <a:gd name="T49" fmla="*/ 128 h 656"/>
                  <a:gd name="T50" fmla="*/ 17 w 860"/>
                  <a:gd name="T51" fmla="*/ 176 h 656"/>
                  <a:gd name="T52" fmla="*/ 25 w 860"/>
                  <a:gd name="T53" fmla="*/ 208 h 656"/>
                  <a:gd name="T54" fmla="*/ 0 w 860"/>
                  <a:gd name="T55" fmla="*/ 256 h 656"/>
                  <a:gd name="T56" fmla="*/ 51 w 860"/>
                  <a:gd name="T57" fmla="*/ 288 h 656"/>
                  <a:gd name="T58" fmla="*/ 51 w 860"/>
                  <a:gd name="T59" fmla="*/ 320 h 656"/>
                  <a:gd name="T60" fmla="*/ 76 w 860"/>
                  <a:gd name="T61" fmla="*/ 360 h 656"/>
                  <a:gd name="T62" fmla="*/ 59 w 860"/>
                  <a:gd name="T63" fmla="*/ 400 h 656"/>
                  <a:gd name="T64" fmla="*/ 84 w 860"/>
                  <a:gd name="T65" fmla="*/ 432 h 656"/>
                  <a:gd name="T66" fmla="*/ 84 w 860"/>
                  <a:gd name="T67" fmla="*/ 472 h 656"/>
                  <a:gd name="T68" fmla="*/ 126 w 860"/>
                  <a:gd name="T69" fmla="*/ 496 h 656"/>
                  <a:gd name="T70" fmla="*/ 169 w 860"/>
                  <a:gd name="T71" fmla="*/ 512 h 656"/>
                  <a:gd name="T72" fmla="*/ 211 w 860"/>
                  <a:gd name="T73" fmla="*/ 512 h 656"/>
                  <a:gd name="T74" fmla="*/ 202 w 860"/>
                  <a:gd name="T75" fmla="*/ 544 h 656"/>
                  <a:gd name="T76" fmla="*/ 244 w 860"/>
                  <a:gd name="T77" fmla="*/ 576 h 656"/>
                  <a:gd name="T78" fmla="*/ 270 w 860"/>
                  <a:gd name="T79" fmla="*/ 560 h 656"/>
                  <a:gd name="T80" fmla="*/ 270 w 860"/>
                  <a:gd name="T81" fmla="*/ 536 h 656"/>
                  <a:gd name="T82" fmla="*/ 320 w 860"/>
                  <a:gd name="T83" fmla="*/ 552 h 656"/>
                  <a:gd name="T84" fmla="*/ 337 w 860"/>
                  <a:gd name="T85" fmla="*/ 576 h 656"/>
                  <a:gd name="T86" fmla="*/ 379 w 860"/>
                  <a:gd name="T87" fmla="*/ 584 h 656"/>
                  <a:gd name="T88" fmla="*/ 421 w 860"/>
                  <a:gd name="T89" fmla="*/ 592 h 656"/>
                  <a:gd name="T90" fmla="*/ 438 w 860"/>
                  <a:gd name="T91" fmla="*/ 624 h 656"/>
                  <a:gd name="T92" fmla="*/ 464 w 860"/>
                  <a:gd name="T93" fmla="*/ 640 h 656"/>
                  <a:gd name="T94" fmla="*/ 497 w 860"/>
                  <a:gd name="T95" fmla="*/ 616 h 656"/>
                  <a:gd name="T96" fmla="*/ 523 w 860"/>
                  <a:gd name="T97" fmla="*/ 640 h 656"/>
                  <a:gd name="T98" fmla="*/ 531 w 860"/>
                  <a:gd name="T99" fmla="*/ 656 h 656"/>
                  <a:gd name="T100" fmla="*/ 556 w 860"/>
                  <a:gd name="T101" fmla="*/ 656 h 656"/>
                  <a:gd name="T102" fmla="*/ 581 w 860"/>
                  <a:gd name="T103" fmla="*/ 632 h 656"/>
                  <a:gd name="T104" fmla="*/ 615 w 860"/>
                  <a:gd name="T105" fmla="*/ 632 h 656"/>
                  <a:gd name="T106" fmla="*/ 640 w 860"/>
                  <a:gd name="T107" fmla="*/ 616 h 656"/>
                  <a:gd name="T108" fmla="*/ 683 w 860"/>
                  <a:gd name="T109" fmla="*/ 616 h 656"/>
                  <a:gd name="T110" fmla="*/ 708 w 860"/>
                  <a:gd name="T111" fmla="*/ 624 h 656"/>
                  <a:gd name="T112" fmla="*/ 767 w 860"/>
                  <a:gd name="T113" fmla="*/ 632 h 656"/>
                  <a:gd name="T114" fmla="*/ 758 w 860"/>
                  <a:gd name="T115" fmla="*/ 640 h 656"/>
                  <a:gd name="T116" fmla="*/ 792 w 860"/>
                  <a:gd name="T117" fmla="*/ 632 h 656"/>
                  <a:gd name="T118" fmla="*/ 775 w 860"/>
                  <a:gd name="T119" fmla="*/ 560 h 65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60" h="656">
                    <a:moveTo>
                      <a:pt x="775" y="560"/>
                    </a:moveTo>
                    <a:lnTo>
                      <a:pt x="826" y="464"/>
                    </a:lnTo>
                    <a:lnTo>
                      <a:pt x="860" y="456"/>
                    </a:lnTo>
                    <a:lnTo>
                      <a:pt x="851" y="416"/>
                    </a:lnTo>
                    <a:lnTo>
                      <a:pt x="817" y="352"/>
                    </a:lnTo>
                    <a:lnTo>
                      <a:pt x="792" y="320"/>
                    </a:lnTo>
                    <a:lnTo>
                      <a:pt x="784" y="264"/>
                    </a:lnTo>
                    <a:lnTo>
                      <a:pt x="750" y="256"/>
                    </a:lnTo>
                    <a:lnTo>
                      <a:pt x="750" y="232"/>
                    </a:lnTo>
                    <a:lnTo>
                      <a:pt x="792" y="184"/>
                    </a:lnTo>
                    <a:lnTo>
                      <a:pt x="750" y="104"/>
                    </a:lnTo>
                    <a:lnTo>
                      <a:pt x="725" y="40"/>
                    </a:lnTo>
                    <a:lnTo>
                      <a:pt x="666" y="16"/>
                    </a:lnTo>
                    <a:lnTo>
                      <a:pt x="531" y="40"/>
                    </a:lnTo>
                    <a:lnTo>
                      <a:pt x="447" y="24"/>
                    </a:lnTo>
                    <a:lnTo>
                      <a:pt x="405" y="48"/>
                    </a:lnTo>
                    <a:lnTo>
                      <a:pt x="362" y="40"/>
                    </a:lnTo>
                    <a:lnTo>
                      <a:pt x="329" y="24"/>
                    </a:lnTo>
                    <a:lnTo>
                      <a:pt x="295" y="0"/>
                    </a:lnTo>
                    <a:lnTo>
                      <a:pt x="253" y="8"/>
                    </a:lnTo>
                    <a:lnTo>
                      <a:pt x="177" y="40"/>
                    </a:lnTo>
                    <a:lnTo>
                      <a:pt x="169" y="72"/>
                    </a:lnTo>
                    <a:lnTo>
                      <a:pt x="126" y="88"/>
                    </a:lnTo>
                    <a:lnTo>
                      <a:pt x="25" y="128"/>
                    </a:lnTo>
                    <a:lnTo>
                      <a:pt x="9" y="128"/>
                    </a:lnTo>
                    <a:lnTo>
                      <a:pt x="17" y="176"/>
                    </a:lnTo>
                    <a:lnTo>
                      <a:pt x="25" y="208"/>
                    </a:lnTo>
                    <a:lnTo>
                      <a:pt x="0" y="256"/>
                    </a:lnTo>
                    <a:lnTo>
                      <a:pt x="51" y="288"/>
                    </a:lnTo>
                    <a:lnTo>
                      <a:pt x="51" y="320"/>
                    </a:lnTo>
                    <a:lnTo>
                      <a:pt x="76" y="360"/>
                    </a:lnTo>
                    <a:lnTo>
                      <a:pt x="59" y="400"/>
                    </a:lnTo>
                    <a:lnTo>
                      <a:pt x="84" y="432"/>
                    </a:lnTo>
                    <a:lnTo>
                      <a:pt x="84" y="472"/>
                    </a:lnTo>
                    <a:lnTo>
                      <a:pt x="126" y="496"/>
                    </a:lnTo>
                    <a:lnTo>
                      <a:pt x="169" y="512"/>
                    </a:lnTo>
                    <a:lnTo>
                      <a:pt x="211" y="512"/>
                    </a:lnTo>
                    <a:lnTo>
                      <a:pt x="202" y="544"/>
                    </a:lnTo>
                    <a:lnTo>
                      <a:pt x="244" y="576"/>
                    </a:lnTo>
                    <a:lnTo>
                      <a:pt x="270" y="560"/>
                    </a:lnTo>
                    <a:lnTo>
                      <a:pt x="270" y="536"/>
                    </a:lnTo>
                    <a:lnTo>
                      <a:pt x="320" y="552"/>
                    </a:lnTo>
                    <a:lnTo>
                      <a:pt x="337" y="576"/>
                    </a:lnTo>
                    <a:lnTo>
                      <a:pt x="379" y="584"/>
                    </a:lnTo>
                    <a:lnTo>
                      <a:pt x="421" y="592"/>
                    </a:lnTo>
                    <a:lnTo>
                      <a:pt x="438" y="624"/>
                    </a:lnTo>
                    <a:lnTo>
                      <a:pt x="464" y="640"/>
                    </a:lnTo>
                    <a:lnTo>
                      <a:pt x="497" y="616"/>
                    </a:lnTo>
                    <a:lnTo>
                      <a:pt x="523" y="640"/>
                    </a:lnTo>
                    <a:lnTo>
                      <a:pt x="531" y="656"/>
                    </a:lnTo>
                    <a:lnTo>
                      <a:pt x="556" y="656"/>
                    </a:lnTo>
                    <a:lnTo>
                      <a:pt x="581" y="632"/>
                    </a:lnTo>
                    <a:lnTo>
                      <a:pt x="615" y="632"/>
                    </a:lnTo>
                    <a:lnTo>
                      <a:pt x="640" y="616"/>
                    </a:lnTo>
                    <a:lnTo>
                      <a:pt x="683" y="616"/>
                    </a:lnTo>
                    <a:lnTo>
                      <a:pt x="708" y="624"/>
                    </a:lnTo>
                    <a:lnTo>
                      <a:pt x="767" y="632"/>
                    </a:lnTo>
                    <a:lnTo>
                      <a:pt x="758" y="640"/>
                    </a:lnTo>
                    <a:lnTo>
                      <a:pt x="792" y="632"/>
                    </a:lnTo>
                    <a:lnTo>
                      <a:pt x="775" y="56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6" name="Freeform 105"/>
              <p:cNvSpPr>
                <a:spLocks/>
              </p:cNvSpPr>
              <p:nvPr/>
            </p:nvSpPr>
            <p:spPr bwMode="auto">
              <a:xfrm>
                <a:off x="4536" y="1976"/>
                <a:ext cx="210" cy="112"/>
              </a:xfrm>
              <a:custGeom>
                <a:avLst/>
                <a:gdLst>
                  <a:gd name="T0" fmla="*/ 168 w 210"/>
                  <a:gd name="T1" fmla="*/ 8 h 112"/>
                  <a:gd name="T2" fmla="*/ 109 w 210"/>
                  <a:gd name="T3" fmla="*/ 8 h 112"/>
                  <a:gd name="T4" fmla="*/ 76 w 210"/>
                  <a:gd name="T5" fmla="*/ 0 h 112"/>
                  <a:gd name="T6" fmla="*/ 67 w 210"/>
                  <a:gd name="T7" fmla="*/ 24 h 112"/>
                  <a:gd name="T8" fmla="*/ 42 w 210"/>
                  <a:gd name="T9" fmla="*/ 32 h 112"/>
                  <a:gd name="T10" fmla="*/ 8 w 210"/>
                  <a:gd name="T11" fmla="*/ 48 h 112"/>
                  <a:gd name="T12" fmla="*/ 8 w 210"/>
                  <a:gd name="T13" fmla="*/ 72 h 112"/>
                  <a:gd name="T14" fmla="*/ 0 w 210"/>
                  <a:gd name="T15" fmla="*/ 96 h 112"/>
                  <a:gd name="T16" fmla="*/ 84 w 210"/>
                  <a:gd name="T17" fmla="*/ 112 h 112"/>
                  <a:gd name="T18" fmla="*/ 210 w 210"/>
                  <a:gd name="T19" fmla="*/ 88 h 112"/>
                  <a:gd name="T20" fmla="*/ 193 w 210"/>
                  <a:gd name="T21" fmla="*/ 16 h 112"/>
                  <a:gd name="T22" fmla="*/ 168 w 210"/>
                  <a:gd name="T23" fmla="*/ 8 h 11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0" h="112">
                    <a:moveTo>
                      <a:pt x="168" y="8"/>
                    </a:moveTo>
                    <a:lnTo>
                      <a:pt x="109" y="8"/>
                    </a:lnTo>
                    <a:lnTo>
                      <a:pt x="76" y="0"/>
                    </a:lnTo>
                    <a:lnTo>
                      <a:pt x="67" y="24"/>
                    </a:lnTo>
                    <a:lnTo>
                      <a:pt x="42" y="32"/>
                    </a:lnTo>
                    <a:lnTo>
                      <a:pt x="8" y="48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4" y="112"/>
                    </a:lnTo>
                    <a:lnTo>
                      <a:pt x="210" y="88"/>
                    </a:lnTo>
                    <a:lnTo>
                      <a:pt x="193" y="16"/>
                    </a:lnTo>
                    <a:lnTo>
                      <a:pt x="168" y="8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7" name="Freeform 106"/>
              <p:cNvSpPr>
                <a:spLocks/>
              </p:cNvSpPr>
              <p:nvPr/>
            </p:nvSpPr>
            <p:spPr bwMode="auto">
              <a:xfrm>
                <a:off x="4089" y="2040"/>
                <a:ext cx="860" cy="656"/>
              </a:xfrm>
              <a:custGeom>
                <a:avLst/>
                <a:gdLst>
                  <a:gd name="T0" fmla="*/ 775 w 860"/>
                  <a:gd name="T1" fmla="*/ 560 h 656"/>
                  <a:gd name="T2" fmla="*/ 826 w 860"/>
                  <a:gd name="T3" fmla="*/ 464 h 656"/>
                  <a:gd name="T4" fmla="*/ 860 w 860"/>
                  <a:gd name="T5" fmla="*/ 456 h 656"/>
                  <a:gd name="T6" fmla="*/ 851 w 860"/>
                  <a:gd name="T7" fmla="*/ 416 h 656"/>
                  <a:gd name="T8" fmla="*/ 817 w 860"/>
                  <a:gd name="T9" fmla="*/ 352 h 656"/>
                  <a:gd name="T10" fmla="*/ 792 w 860"/>
                  <a:gd name="T11" fmla="*/ 320 h 656"/>
                  <a:gd name="T12" fmla="*/ 784 w 860"/>
                  <a:gd name="T13" fmla="*/ 264 h 656"/>
                  <a:gd name="T14" fmla="*/ 750 w 860"/>
                  <a:gd name="T15" fmla="*/ 256 h 656"/>
                  <a:gd name="T16" fmla="*/ 750 w 860"/>
                  <a:gd name="T17" fmla="*/ 232 h 656"/>
                  <a:gd name="T18" fmla="*/ 792 w 860"/>
                  <a:gd name="T19" fmla="*/ 184 h 656"/>
                  <a:gd name="T20" fmla="*/ 750 w 860"/>
                  <a:gd name="T21" fmla="*/ 104 h 656"/>
                  <a:gd name="T22" fmla="*/ 725 w 860"/>
                  <a:gd name="T23" fmla="*/ 40 h 656"/>
                  <a:gd name="T24" fmla="*/ 666 w 860"/>
                  <a:gd name="T25" fmla="*/ 16 h 656"/>
                  <a:gd name="T26" fmla="*/ 531 w 860"/>
                  <a:gd name="T27" fmla="*/ 40 h 656"/>
                  <a:gd name="T28" fmla="*/ 447 w 860"/>
                  <a:gd name="T29" fmla="*/ 24 h 656"/>
                  <a:gd name="T30" fmla="*/ 405 w 860"/>
                  <a:gd name="T31" fmla="*/ 48 h 656"/>
                  <a:gd name="T32" fmla="*/ 362 w 860"/>
                  <a:gd name="T33" fmla="*/ 40 h 656"/>
                  <a:gd name="T34" fmla="*/ 329 w 860"/>
                  <a:gd name="T35" fmla="*/ 24 h 656"/>
                  <a:gd name="T36" fmla="*/ 295 w 860"/>
                  <a:gd name="T37" fmla="*/ 0 h 656"/>
                  <a:gd name="T38" fmla="*/ 253 w 860"/>
                  <a:gd name="T39" fmla="*/ 8 h 656"/>
                  <a:gd name="T40" fmla="*/ 177 w 860"/>
                  <a:gd name="T41" fmla="*/ 40 h 656"/>
                  <a:gd name="T42" fmla="*/ 169 w 860"/>
                  <a:gd name="T43" fmla="*/ 72 h 656"/>
                  <a:gd name="T44" fmla="*/ 126 w 860"/>
                  <a:gd name="T45" fmla="*/ 88 h 656"/>
                  <a:gd name="T46" fmla="*/ 25 w 860"/>
                  <a:gd name="T47" fmla="*/ 128 h 656"/>
                  <a:gd name="T48" fmla="*/ 9 w 860"/>
                  <a:gd name="T49" fmla="*/ 128 h 656"/>
                  <a:gd name="T50" fmla="*/ 17 w 860"/>
                  <a:gd name="T51" fmla="*/ 176 h 656"/>
                  <a:gd name="T52" fmla="*/ 25 w 860"/>
                  <a:gd name="T53" fmla="*/ 208 h 656"/>
                  <a:gd name="T54" fmla="*/ 0 w 860"/>
                  <a:gd name="T55" fmla="*/ 256 h 656"/>
                  <a:gd name="T56" fmla="*/ 51 w 860"/>
                  <a:gd name="T57" fmla="*/ 288 h 656"/>
                  <a:gd name="T58" fmla="*/ 51 w 860"/>
                  <a:gd name="T59" fmla="*/ 320 h 656"/>
                  <a:gd name="T60" fmla="*/ 76 w 860"/>
                  <a:gd name="T61" fmla="*/ 360 h 656"/>
                  <a:gd name="T62" fmla="*/ 59 w 860"/>
                  <a:gd name="T63" fmla="*/ 400 h 656"/>
                  <a:gd name="T64" fmla="*/ 84 w 860"/>
                  <a:gd name="T65" fmla="*/ 432 h 656"/>
                  <a:gd name="T66" fmla="*/ 84 w 860"/>
                  <a:gd name="T67" fmla="*/ 472 h 656"/>
                  <a:gd name="T68" fmla="*/ 126 w 860"/>
                  <a:gd name="T69" fmla="*/ 496 h 656"/>
                  <a:gd name="T70" fmla="*/ 169 w 860"/>
                  <a:gd name="T71" fmla="*/ 512 h 656"/>
                  <a:gd name="T72" fmla="*/ 211 w 860"/>
                  <a:gd name="T73" fmla="*/ 512 h 656"/>
                  <a:gd name="T74" fmla="*/ 202 w 860"/>
                  <a:gd name="T75" fmla="*/ 544 h 656"/>
                  <a:gd name="T76" fmla="*/ 244 w 860"/>
                  <a:gd name="T77" fmla="*/ 576 h 656"/>
                  <a:gd name="T78" fmla="*/ 270 w 860"/>
                  <a:gd name="T79" fmla="*/ 560 h 656"/>
                  <a:gd name="T80" fmla="*/ 270 w 860"/>
                  <a:gd name="T81" fmla="*/ 536 h 656"/>
                  <a:gd name="T82" fmla="*/ 320 w 860"/>
                  <a:gd name="T83" fmla="*/ 552 h 656"/>
                  <a:gd name="T84" fmla="*/ 337 w 860"/>
                  <a:gd name="T85" fmla="*/ 576 h 656"/>
                  <a:gd name="T86" fmla="*/ 379 w 860"/>
                  <a:gd name="T87" fmla="*/ 584 h 656"/>
                  <a:gd name="T88" fmla="*/ 421 w 860"/>
                  <a:gd name="T89" fmla="*/ 592 h 656"/>
                  <a:gd name="T90" fmla="*/ 438 w 860"/>
                  <a:gd name="T91" fmla="*/ 624 h 656"/>
                  <a:gd name="T92" fmla="*/ 438 w 860"/>
                  <a:gd name="T93" fmla="*/ 624 h 656"/>
                  <a:gd name="T94" fmla="*/ 464 w 860"/>
                  <a:gd name="T95" fmla="*/ 640 h 656"/>
                  <a:gd name="T96" fmla="*/ 497 w 860"/>
                  <a:gd name="T97" fmla="*/ 616 h 656"/>
                  <a:gd name="T98" fmla="*/ 523 w 860"/>
                  <a:gd name="T99" fmla="*/ 640 h 656"/>
                  <a:gd name="T100" fmla="*/ 531 w 860"/>
                  <a:gd name="T101" fmla="*/ 656 h 656"/>
                  <a:gd name="T102" fmla="*/ 556 w 860"/>
                  <a:gd name="T103" fmla="*/ 656 h 656"/>
                  <a:gd name="T104" fmla="*/ 581 w 860"/>
                  <a:gd name="T105" fmla="*/ 632 h 656"/>
                  <a:gd name="T106" fmla="*/ 615 w 860"/>
                  <a:gd name="T107" fmla="*/ 632 h 656"/>
                  <a:gd name="T108" fmla="*/ 640 w 860"/>
                  <a:gd name="T109" fmla="*/ 616 h 656"/>
                  <a:gd name="T110" fmla="*/ 683 w 860"/>
                  <a:gd name="T111" fmla="*/ 616 h 656"/>
                  <a:gd name="T112" fmla="*/ 708 w 860"/>
                  <a:gd name="T113" fmla="*/ 624 h 656"/>
                  <a:gd name="T114" fmla="*/ 767 w 860"/>
                  <a:gd name="T115" fmla="*/ 632 h 656"/>
                  <a:gd name="T116" fmla="*/ 758 w 860"/>
                  <a:gd name="T117" fmla="*/ 640 h 656"/>
                  <a:gd name="T118" fmla="*/ 792 w 860"/>
                  <a:gd name="T119" fmla="*/ 632 h 656"/>
                  <a:gd name="T120" fmla="*/ 775 w 860"/>
                  <a:gd name="T121" fmla="*/ 560 h 65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860" h="656">
                    <a:moveTo>
                      <a:pt x="775" y="560"/>
                    </a:moveTo>
                    <a:lnTo>
                      <a:pt x="826" y="464"/>
                    </a:lnTo>
                    <a:lnTo>
                      <a:pt x="860" y="456"/>
                    </a:lnTo>
                    <a:lnTo>
                      <a:pt x="851" y="416"/>
                    </a:lnTo>
                    <a:lnTo>
                      <a:pt x="817" y="352"/>
                    </a:lnTo>
                    <a:lnTo>
                      <a:pt x="792" y="320"/>
                    </a:lnTo>
                    <a:lnTo>
                      <a:pt x="784" y="264"/>
                    </a:lnTo>
                    <a:lnTo>
                      <a:pt x="750" y="256"/>
                    </a:lnTo>
                    <a:lnTo>
                      <a:pt x="750" y="232"/>
                    </a:lnTo>
                    <a:lnTo>
                      <a:pt x="792" y="184"/>
                    </a:lnTo>
                    <a:lnTo>
                      <a:pt x="750" y="104"/>
                    </a:lnTo>
                    <a:lnTo>
                      <a:pt x="725" y="40"/>
                    </a:lnTo>
                    <a:lnTo>
                      <a:pt x="666" y="16"/>
                    </a:lnTo>
                    <a:lnTo>
                      <a:pt x="531" y="40"/>
                    </a:lnTo>
                    <a:lnTo>
                      <a:pt x="447" y="24"/>
                    </a:lnTo>
                    <a:lnTo>
                      <a:pt x="405" y="48"/>
                    </a:lnTo>
                    <a:lnTo>
                      <a:pt x="362" y="40"/>
                    </a:lnTo>
                    <a:lnTo>
                      <a:pt x="329" y="24"/>
                    </a:lnTo>
                    <a:lnTo>
                      <a:pt x="295" y="0"/>
                    </a:lnTo>
                    <a:lnTo>
                      <a:pt x="253" y="8"/>
                    </a:lnTo>
                    <a:lnTo>
                      <a:pt x="177" y="40"/>
                    </a:lnTo>
                    <a:lnTo>
                      <a:pt x="169" y="72"/>
                    </a:lnTo>
                    <a:lnTo>
                      <a:pt x="126" y="88"/>
                    </a:lnTo>
                    <a:lnTo>
                      <a:pt x="25" y="128"/>
                    </a:lnTo>
                    <a:lnTo>
                      <a:pt x="9" y="128"/>
                    </a:lnTo>
                    <a:lnTo>
                      <a:pt x="17" y="176"/>
                    </a:lnTo>
                    <a:lnTo>
                      <a:pt x="25" y="208"/>
                    </a:lnTo>
                    <a:lnTo>
                      <a:pt x="0" y="256"/>
                    </a:lnTo>
                    <a:lnTo>
                      <a:pt x="51" y="288"/>
                    </a:lnTo>
                    <a:lnTo>
                      <a:pt x="51" y="320"/>
                    </a:lnTo>
                    <a:lnTo>
                      <a:pt x="76" y="360"/>
                    </a:lnTo>
                    <a:lnTo>
                      <a:pt x="59" y="400"/>
                    </a:lnTo>
                    <a:lnTo>
                      <a:pt x="84" y="432"/>
                    </a:lnTo>
                    <a:lnTo>
                      <a:pt x="84" y="472"/>
                    </a:lnTo>
                    <a:lnTo>
                      <a:pt x="126" y="496"/>
                    </a:lnTo>
                    <a:lnTo>
                      <a:pt x="169" y="512"/>
                    </a:lnTo>
                    <a:lnTo>
                      <a:pt x="211" y="512"/>
                    </a:lnTo>
                    <a:lnTo>
                      <a:pt x="202" y="544"/>
                    </a:lnTo>
                    <a:lnTo>
                      <a:pt x="244" y="576"/>
                    </a:lnTo>
                    <a:lnTo>
                      <a:pt x="270" y="560"/>
                    </a:lnTo>
                    <a:lnTo>
                      <a:pt x="270" y="536"/>
                    </a:lnTo>
                    <a:lnTo>
                      <a:pt x="320" y="552"/>
                    </a:lnTo>
                    <a:lnTo>
                      <a:pt x="337" y="576"/>
                    </a:lnTo>
                    <a:lnTo>
                      <a:pt x="379" y="584"/>
                    </a:lnTo>
                    <a:lnTo>
                      <a:pt x="421" y="592"/>
                    </a:lnTo>
                    <a:lnTo>
                      <a:pt x="438" y="624"/>
                    </a:lnTo>
                    <a:lnTo>
                      <a:pt x="464" y="640"/>
                    </a:lnTo>
                    <a:lnTo>
                      <a:pt x="497" y="616"/>
                    </a:lnTo>
                    <a:lnTo>
                      <a:pt x="523" y="640"/>
                    </a:lnTo>
                    <a:lnTo>
                      <a:pt x="531" y="656"/>
                    </a:lnTo>
                    <a:lnTo>
                      <a:pt x="556" y="656"/>
                    </a:lnTo>
                    <a:lnTo>
                      <a:pt x="581" y="632"/>
                    </a:lnTo>
                    <a:lnTo>
                      <a:pt x="615" y="632"/>
                    </a:lnTo>
                    <a:lnTo>
                      <a:pt x="640" y="616"/>
                    </a:lnTo>
                    <a:lnTo>
                      <a:pt x="683" y="616"/>
                    </a:lnTo>
                    <a:lnTo>
                      <a:pt x="708" y="624"/>
                    </a:lnTo>
                    <a:lnTo>
                      <a:pt x="767" y="632"/>
                    </a:lnTo>
                    <a:lnTo>
                      <a:pt x="758" y="640"/>
                    </a:lnTo>
                    <a:lnTo>
                      <a:pt x="792" y="632"/>
                    </a:lnTo>
                    <a:lnTo>
                      <a:pt x="775" y="56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8" name="Freeform 107"/>
              <p:cNvSpPr>
                <a:spLocks/>
              </p:cNvSpPr>
              <p:nvPr/>
            </p:nvSpPr>
            <p:spPr bwMode="auto">
              <a:xfrm>
                <a:off x="4536" y="1968"/>
                <a:ext cx="210" cy="112"/>
              </a:xfrm>
              <a:custGeom>
                <a:avLst/>
                <a:gdLst>
                  <a:gd name="T0" fmla="*/ 168 w 210"/>
                  <a:gd name="T1" fmla="*/ 8 h 112"/>
                  <a:gd name="T2" fmla="*/ 109 w 210"/>
                  <a:gd name="T3" fmla="*/ 8 h 112"/>
                  <a:gd name="T4" fmla="*/ 76 w 210"/>
                  <a:gd name="T5" fmla="*/ 0 h 112"/>
                  <a:gd name="T6" fmla="*/ 67 w 210"/>
                  <a:gd name="T7" fmla="*/ 24 h 112"/>
                  <a:gd name="T8" fmla="*/ 42 w 210"/>
                  <a:gd name="T9" fmla="*/ 32 h 112"/>
                  <a:gd name="T10" fmla="*/ 8 w 210"/>
                  <a:gd name="T11" fmla="*/ 48 h 112"/>
                  <a:gd name="T12" fmla="*/ 8 w 210"/>
                  <a:gd name="T13" fmla="*/ 72 h 112"/>
                  <a:gd name="T14" fmla="*/ 0 w 210"/>
                  <a:gd name="T15" fmla="*/ 96 h 112"/>
                  <a:gd name="T16" fmla="*/ 84 w 210"/>
                  <a:gd name="T17" fmla="*/ 112 h 112"/>
                  <a:gd name="T18" fmla="*/ 210 w 210"/>
                  <a:gd name="T19" fmla="*/ 88 h 112"/>
                  <a:gd name="T20" fmla="*/ 193 w 210"/>
                  <a:gd name="T21" fmla="*/ 16 h 112"/>
                  <a:gd name="T22" fmla="*/ 168 w 210"/>
                  <a:gd name="T23" fmla="*/ 8 h 11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0" h="112">
                    <a:moveTo>
                      <a:pt x="168" y="8"/>
                    </a:moveTo>
                    <a:lnTo>
                      <a:pt x="109" y="8"/>
                    </a:lnTo>
                    <a:lnTo>
                      <a:pt x="76" y="0"/>
                    </a:lnTo>
                    <a:lnTo>
                      <a:pt x="67" y="24"/>
                    </a:lnTo>
                    <a:lnTo>
                      <a:pt x="42" y="32"/>
                    </a:lnTo>
                    <a:lnTo>
                      <a:pt x="8" y="48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4" y="112"/>
                    </a:lnTo>
                    <a:lnTo>
                      <a:pt x="210" y="88"/>
                    </a:lnTo>
                    <a:lnTo>
                      <a:pt x="193" y="16"/>
                    </a:lnTo>
                    <a:lnTo>
                      <a:pt x="168" y="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9" name="Freeform 108"/>
              <p:cNvSpPr>
                <a:spLocks/>
              </p:cNvSpPr>
              <p:nvPr/>
            </p:nvSpPr>
            <p:spPr bwMode="auto">
              <a:xfrm>
                <a:off x="4578" y="1792"/>
                <a:ext cx="455" cy="320"/>
              </a:xfrm>
              <a:custGeom>
                <a:avLst/>
                <a:gdLst>
                  <a:gd name="T0" fmla="*/ 312 w 455"/>
                  <a:gd name="T1" fmla="*/ 304 h 320"/>
                  <a:gd name="T2" fmla="*/ 328 w 455"/>
                  <a:gd name="T3" fmla="*/ 296 h 320"/>
                  <a:gd name="T4" fmla="*/ 320 w 455"/>
                  <a:gd name="T5" fmla="*/ 272 h 320"/>
                  <a:gd name="T6" fmla="*/ 354 w 455"/>
                  <a:gd name="T7" fmla="*/ 264 h 320"/>
                  <a:gd name="T8" fmla="*/ 379 w 455"/>
                  <a:gd name="T9" fmla="*/ 248 h 320"/>
                  <a:gd name="T10" fmla="*/ 404 w 455"/>
                  <a:gd name="T11" fmla="*/ 256 h 320"/>
                  <a:gd name="T12" fmla="*/ 387 w 455"/>
                  <a:gd name="T13" fmla="*/ 224 h 320"/>
                  <a:gd name="T14" fmla="*/ 387 w 455"/>
                  <a:gd name="T15" fmla="*/ 192 h 320"/>
                  <a:gd name="T16" fmla="*/ 387 w 455"/>
                  <a:gd name="T17" fmla="*/ 160 h 320"/>
                  <a:gd name="T18" fmla="*/ 413 w 455"/>
                  <a:gd name="T19" fmla="*/ 152 h 320"/>
                  <a:gd name="T20" fmla="*/ 421 w 455"/>
                  <a:gd name="T21" fmla="*/ 128 h 320"/>
                  <a:gd name="T22" fmla="*/ 446 w 455"/>
                  <a:gd name="T23" fmla="*/ 120 h 320"/>
                  <a:gd name="T24" fmla="*/ 455 w 455"/>
                  <a:gd name="T25" fmla="*/ 104 h 320"/>
                  <a:gd name="T26" fmla="*/ 430 w 455"/>
                  <a:gd name="T27" fmla="*/ 96 h 320"/>
                  <a:gd name="T28" fmla="*/ 430 w 455"/>
                  <a:gd name="T29" fmla="*/ 64 h 320"/>
                  <a:gd name="T30" fmla="*/ 396 w 455"/>
                  <a:gd name="T31" fmla="*/ 56 h 320"/>
                  <a:gd name="T32" fmla="*/ 371 w 455"/>
                  <a:gd name="T33" fmla="*/ 40 h 320"/>
                  <a:gd name="T34" fmla="*/ 337 w 455"/>
                  <a:gd name="T35" fmla="*/ 24 h 320"/>
                  <a:gd name="T36" fmla="*/ 286 w 455"/>
                  <a:gd name="T37" fmla="*/ 16 h 320"/>
                  <a:gd name="T38" fmla="*/ 278 w 455"/>
                  <a:gd name="T39" fmla="*/ 0 h 320"/>
                  <a:gd name="T40" fmla="*/ 227 w 455"/>
                  <a:gd name="T41" fmla="*/ 32 h 320"/>
                  <a:gd name="T42" fmla="*/ 185 w 455"/>
                  <a:gd name="T43" fmla="*/ 24 h 320"/>
                  <a:gd name="T44" fmla="*/ 143 w 455"/>
                  <a:gd name="T45" fmla="*/ 32 h 320"/>
                  <a:gd name="T46" fmla="*/ 84 w 455"/>
                  <a:gd name="T47" fmla="*/ 32 h 320"/>
                  <a:gd name="T48" fmla="*/ 25 w 455"/>
                  <a:gd name="T49" fmla="*/ 64 h 320"/>
                  <a:gd name="T50" fmla="*/ 0 w 455"/>
                  <a:gd name="T51" fmla="*/ 88 h 320"/>
                  <a:gd name="T52" fmla="*/ 8 w 455"/>
                  <a:gd name="T53" fmla="*/ 104 h 320"/>
                  <a:gd name="T54" fmla="*/ 25 w 455"/>
                  <a:gd name="T55" fmla="*/ 168 h 320"/>
                  <a:gd name="T56" fmla="*/ 34 w 455"/>
                  <a:gd name="T57" fmla="*/ 184 h 320"/>
                  <a:gd name="T58" fmla="*/ 67 w 455"/>
                  <a:gd name="T59" fmla="*/ 192 h 320"/>
                  <a:gd name="T60" fmla="*/ 126 w 455"/>
                  <a:gd name="T61" fmla="*/ 192 h 320"/>
                  <a:gd name="T62" fmla="*/ 151 w 455"/>
                  <a:gd name="T63" fmla="*/ 200 h 320"/>
                  <a:gd name="T64" fmla="*/ 168 w 455"/>
                  <a:gd name="T65" fmla="*/ 272 h 320"/>
                  <a:gd name="T66" fmla="*/ 177 w 455"/>
                  <a:gd name="T67" fmla="*/ 272 h 320"/>
                  <a:gd name="T68" fmla="*/ 236 w 455"/>
                  <a:gd name="T69" fmla="*/ 296 h 320"/>
                  <a:gd name="T70" fmla="*/ 244 w 455"/>
                  <a:gd name="T71" fmla="*/ 320 h 320"/>
                  <a:gd name="T72" fmla="*/ 278 w 455"/>
                  <a:gd name="T73" fmla="*/ 296 h 320"/>
                  <a:gd name="T74" fmla="*/ 312 w 455"/>
                  <a:gd name="T75" fmla="*/ 304 h 32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455" h="320">
                    <a:moveTo>
                      <a:pt x="312" y="304"/>
                    </a:moveTo>
                    <a:lnTo>
                      <a:pt x="328" y="296"/>
                    </a:lnTo>
                    <a:lnTo>
                      <a:pt x="320" y="272"/>
                    </a:lnTo>
                    <a:lnTo>
                      <a:pt x="354" y="264"/>
                    </a:lnTo>
                    <a:lnTo>
                      <a:pt x="379" y="248"/>
                    </a:lnTo>
                    <a:lnTo>
                      <a:pt x="404" y="256"/>
                    </a:lnTo>
                    <a:lnTo>
                      <a:pt x="387" y="224"/>
                    </a:lnTo>
                    <a:lnTo>
                      <a:pt x="387" y="192"/>
                    </a:lnTo>
                    <a:lnTo>
                      <a:pt x="387" y="160"/>
                    </a:lnTo>
                    <a:lnTo>
                      <a:pt x="413" y="152"/>
                    </a:lnTo>
                    <a:lnTo>
                      <a:pt x="421" y="128"/>
                    </a:lnTo>
                    <a:lnTo>
                      <a:pt x="446" y="120"/>
                    </a:lnTo>
                    <a:lnTo>
                      <a:pt x="455" y="104"/>
                    </a:lnTo>
                    <a:lnTo>
                      <a:pt x="430" y="96"/>
                    </a:lnTo>
                    <a:lnTo>
                      <a:pt x="430" y="64"/>
                    </a:lnTo>
                    <a:lnTo>
                      <a:pt x="396" y="56"/>
                    </a:lnTo>
                    <a:lnTo>
                      <a:pt x="371" y="40"/>
                    </a:lnTo>
                    <a:lnTo>
                      <a:pt x="337" y="24"/>
                    </a:lnTo>
                    <a:lnTo>
                      <a:pt x="286" y="16"/>
                    </a:lnTo>
                    <a:lnTo>
                      <a:pt x="278" y="0"/>
                    </a:lnTo>
                    <a:lnTo>
                      <a:pt x="227" y="32"/>
                    </a:lnTo>
                    <a:lnTo>
                      <a:pt x="185" y="24"/>
                    </a:lnTo>
                    <a:lnTo>
                      <a:pt x="143" y="32"/>
                    </a:lnTo>
                    <a:lnTo>
                      <a:pt x="84" y="32"/>
                    </a:lnTo>
                    <a:lnTo>
                      <a:pt x="25" y="64"/>
                    </a:lnTo>
                    <a:lnTo>
                      <a:pt x="0" y="88"/>
                    </a:lnTo>
                    <a:lnTo>
                      <a:pt x="8" y="104"/>
                    </a:lnTo>
                    <a:lnTo>
                      <a:pt x="25" y="168"/>
                    </a:lnTo>
                    <a:lnTo>
                      <a:pt x="34" y="184"/>
                    </a:lnTo>
                    <a:lnTo>
                      <a:pt x="67" y="192"/>
                    </a:lnTo>
                    <a:lnTo>
                      <a:pt x="126" y="192"/>
                    </a:lnTo>
                    <a:lnTo>
                      <a:pt x="151" y="200"/>
                    </a:lnTo>
                    <a:lnTo>
                      <a:pt x="168" y="272"/>
                    </a:lnTo>
                    <a:lnTo>
                      <a:pt x="177" y="272"/>
                    </a:lnTo>
                    <a:lnTo>
                      <a:pt x="236" y="296"/>
                    </a:lnTo>
                    <a:lnTo>
                      <a:pt x="244" y="320"/>
                    </a:lnTo>
                    <a:lnTo>
                      <a:pt x="278" y="296"/>
                    </a:lnTo>
                    <a:lnTo>
                      <a:pt x="312" y="30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0" name="Freeform 109"/>
              <p:cNvSpPr>
                <a:spLocks/>
              </p:cNvSpPr>
              <p:nvPr/>
            </p:nvSpPr>
            <p:spPr bwMode="auto">
              <a:xfrm>
                <a:off x="4831" y="2096"/>
                <a:ext cx="969" cy="928"/>
              </a:xfrm>
              <a:custGeom>
                <a:avLst/>
                <a:gdLst>
                  <a:gd name="T0" fmla="*/ 910 w 969"/>
                  <a:gd name="T1" fmla="*/ 96 h 928"/>
                  <a:gd name="T2" fmla="*/ 910 w 969"/>
                  <a:gd name="T3" fmla="*/ 40 h 928"/>
                  <a:gd name="T4" fmla="*/ 825 w 969"/>
                  <a:gd name="T5" fmla="*/ 0 h 928"/>
                  <a:gd name="T6" fmla="*/ 733 w 969"/>
                  <a:gd name="T7" fmla="*/ 32 h 928"/>
                  <a:gd name="T8" fmla="*/ 691 w 969"/>
                  <a:gd name="T9" fmla="*/ 72 h 928"/>
                  <a:gd name="T10" fmla="*/ 615 w 969"/>
                  <a:gd name="T11" fmla="*/ 160 h 928"/>
                  <a:gd name="T12" fmla="*/ 573 w 969"/>
                  <a:gd name="T13" fmla="*/ 176 h 928"/>
                  <a:gd name="T14" fmla="*/ 505 w 969"/>
                  <a:gd name="T15" fmla="*/ 184 h 928"/>
                  <a:gd name="T16" fmla="*/ 446 w 969"/>
                  <a:gd name="T17" fmla="*/ 200 h 928"/>
                  <a:gd name="T18" fmla="*/ 387 w 969"/>
                  <a:gd name="T19" fmla="*/ 224 h 928"/>
                  <a:gd name="T20" fmla="*/ 294 w 969"/>
                  <a:gd name="T21" fmla="*/ 208 h 928"/>
                  <a:gd name="T22" fmla="*/ 143 w 969"/>
                  <a:gd name="T23" fmla="*/ 224 h 928"/>
                  <a:gd name="T24" fmla="*/ 84 w 969"/>
                  <a:gd name="T25" fmla="*/ 272 h 928"/>
                  <a:gd name="T26" fmla="*/ 75 w 969"/>
                  <a:gd name="T27" fmla="*/ 304 h 928"/>
                  <a:gd name="T28" fmla="*/ 118 w 969"/>
                  <a:gd name="T29" fmla="*/ 408 h 928"/>
                  <a:gd name="T30" fmla="*/ 33 w 969"/>
                  <a:gd name="T31" fmla="*/ 512 h 928"/>
                  <a:gd name="T32" fmla="*/ 16 w 969"/>
                  <a:gd name="T33" fmla="*/ 592 h 928"/>
                  <a:gd name="T34" fmla="*/ 0 w 969"/>
                  <a:gd name="T35" fmla="*/ 680 h 928"/>
                  <a:gd name="T36" fmla="*/ 50 w 969"/>
                  <a:gd name="T37" fmla="*/ 696 h 928"/>
                  <a:gd name="T38" fmla="*/ 109 w 969"/>
                  <a:gd name="T39" fmla="*/ 696 h 928"/>
                  <a:gd name="T40" fmla="*/ 177 w 969"/>
                  <a:gd name="T41" fmla="*/ 704 h 928"/>
                  <a:gd name="T42" fmla="*/ 261 w 969"/>
                  <a:gd name="T43" fmla="*/ 712 h 928"/>
                  <a:gd name="T44" fmla="*/ 362 w 969"/>
                  <a:gd name="T45" fmla="*/ 664 h 928"/>
                  <a:gd name="T46" fmla="*/ 404 w 969"/>
                  <a:gd name="T47" fmla="*/ 616 h 928"/>
                  <a:gd name="T48" fmla="*/ 463 w 969"/>
                  <a:gd name="T49" fmla="*/ 600 h 928"/>
                  <a:gd name="T50" fmla="*/ 556 w 969"/>
                  <a:gd name="T51" fmla="*/ 600 h 928"/>
                  <a:gd name="T52" fmla="*/ 640 w 969"/>
                  <a:gd name="T53" fmla="*/ 648 h 928"/>
                  <a:gd name="T54" fmla="*/ 707 w 969"/>
                  <a:gd name="T55" fmla="*/ 696 h 928"/>
                  <a:gd name="T56" fmla="*/ 758 w 969"/>
                  <a:gd name="T57" fmla="*/ 760 h 928"/>
                  <a:gd name="T58" fmla="*/ 657 w 969"/>
                  <a:gd name="T59" fmla="*/ 800 h 928"/>
                  <a:gd name="T60" fmla="*/ 657 w 969"/>
                  <a:gd name="T61" fmla="*/ 888 h 928"/>
                  <a:gd name="T62" fmla="*/ 674 w 969"/>
                  <a:gd name="T63" fmla="*/ 928 h 928"/>
                  <a:gd name="T64" fmla="*/ 766 w 969"/>
                  <a:gd name="T65" fmla="*/ 904 h 928"/>
                  <a:gd name="T66" fmla="*/ 808 w 969"/>
                  <a:gd name="T67" fmla="*/ 768 h 928"/>
                  <a:gd name="T68" fmla="*/ 867 w 969"/>
                  <a:gd name="T69" fmla="*/ 704 h 928"/>
                  <a:gd name="T70" fmla="*/ 969 w 969"/>
                  <a:gd name="T71" fmla="*/ 688 h 928"/>
                  <a:gd name="T72" fmla="*/ 935 w 969"/>
                  <a:gd name="T73" fmla="*/ 104 h 92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969" h="928">
                    <a:moveTo>
                      <a:pt x="935" y="104"/>
                    </a:moveTo>
                    <a:lnTo>
                      <a:pt x="910" y="96"/>
                    </a:lnTo>
                    <a:lnTo>
                      <a:pt x="893" y="56"/>
                    </a:lnTo>
                    <a:lnTo>
                      <a:pt x="910" y="40"/>
                    </a:lnTo>
                    <a:lnTo>
                      <a:pt x="867" y="16"/>
                    </a:lnTo>
                    <a:lnTo>
                      <a:pt x="825" y="0"/>
                    </a:lnTo>
                    <a:lnTo>
                      <a:pt x="766" y="32"/>
                    </a:lnTo>
                    <a:lnTo>
                      <a:pt x="733" y="32"/>
                    </a:lnTo>
                    <a:lnTo>
                      <a:pt x="724" y="72"/>
                    </a:lnTo>
                    <a:lnTo>
                      <a:pt x="691" y="72"/>
                    </a:lnTo>
                    <a:lnTo>
                      <a:pt x="632" y="96"/>
                    </a:lnTo>
                    <a:lnTo>
                      <a:pt x="615" y="160"/>
                    </a:lnTo>
                    <a:lnTo>
                      <a:pt x="623" y="192"/>
                    </a:lnTo>
                    <a:lnTo>
                      <a:pt x="573" y="176"/>
                    </a:lnTo>
                    <a:lnTo>
                      <a:pt x="530" y="200"/>
                    </a:lnTo>
                    <a:lnTo>
                      <a:pt x="505" y="184"/>
                    </a:lnTo>
                    <a:lnTo>
                      <a:pt x="480" y="216"/>
                    </a:lnTo>
                    <a:lnTo>
                      <a:pt x="446" y="200"/>
                    </a:lnTo>
                    <a:lnTo>
                      <a:pt x="412" y="200"/>
                    </a:lnTo>
                    <a:lnTo>
                      <a:pt x="387" y="224"/>
                    </a:lnTo>
                    <a:lnTo>
                      <a:pt x="353" y="200"/>
                    </a:lnTo>
                    <a:lnTo>
                      <a:pt x="294" y="208"/>
                    </a:lnTo>
                    <a:lnTo>
                      <a:pt x="202" y="216"/>
                    </a:lnTo>
                    <a:lnTo>
                      <a:pt x="143" y="224"/>
                    </a:lnTo>
                    <a:lnTo>
                      <a:pt x="101" y="248"/>
                    </a:lnTo>
                    <a:lnTo>
                      <a:pt x="84" y="272"/>
                    </a:lnTo>
                    <a:lnTo>
                      <a:pt x="50" y="272"/>
                    </a:lnTo>
                    <a:lnTo>
                      <a:pt x="75" y="304"/>
                    </a:lnTo>
                    <a:lnTo>
                      <a:pt x="109" y="368"/>
                    </a:lnTo>
                    <a:lnTo>
                      <a:pt x="118" y="408"/>
                    </a:lnTo>
                    <a:lnTo>
                      <a:pt x="84" y="416"/>
                    </a:lnTo>
                    <a:lnTo>
                      <a:pt x="33" y="512"/>
                    </a:lnTo>
                    <a:lnTo>
                      <a:pt x="50" y="584"/>
                    </a:lnTo>
                    <a:lnTo>
                      <a:pt x="16" y="592"/>
                    </a:lnTo>
                    <a:lnTo>
                      <a:pt x="8" y="632"/>
                    </a:lnTo>
                    <a:lnTo>
                      <a:pt x="0" y="680"/>
                    </a:lnTo>
                    <a:lnTo>
                      <a:pt x="16" y="672"/>
                    </a:lnTo>
                    <a:lnTo>
                      <a:pt x="50" y="696"/>
                    </a:lnTo>
                    <a:lnTo>
                      <a:pt x="75" y="720"/>
                    </a:lnTo>
                    <a:lnTo>
                      <a:pt x="109" y="696"/>
                    </a:lnTo>
                    <a:lnTo>
                      <a:pt x="143" y="704"/>
                    </a:lnTo>
                    <a:lnTo>
                      <a:pt x="177" y="704"/>
                    </a:lnTo>
                    <a:lnTo>
                      <a:pt x="227" y="696"/>
                    </a:lnTo>
                    <a:lnTo>
                      <a:pt x="261" y="712"/>
                    </a:lnTo>
                    <a:lnTo>
                      <a:pt x="286" y="688"/>
                    </a:lnTo>
                    <a:lnTo>
                      <a:pt x="362" y="664"/>
                    </a:lnTo>
                    <a:lnTo>
                      <a:pt x="396" y="616"/>
                    </a:lnTo>
                    <a:lnTo>
                      <a:pt x="404" y="616"/>
                    </a:lnTo>
                    <a:lnTo>
                      <a:pt x="412" y="608"/>
                    </a:lnTo>
                    <a:lnTo>
                      <a:pt x="463" y="600"/>
                    </a:lnTo>
                    <a:lnTo>
                      <a:pt x="488" y="576"/>
                    </a:lnTo>
                    <a:lnTo>
                      <a:pt x="556" y="600"/>
                    </a:lnTo>
                    <a:lnTo>
                      <a:pt x="615" y="600"/>
                    </a:lnTo>
                    <a:lnTo>
                      <a:pt x="640" y="648"/>
                    </a:lnTo>
                    <a:lnTo>
                      <a:pt x="691" y="664"/>
                    </a:lnTo>
                    <a:lnTo>
                      <a:pt x="707" y="696"/>
                    </a:lnTo>
                    <a:lnTo>
                      <a:pt x="741" y="728"/>
                    </a:lnTo>
                    <a:lnTo>
                      <a:pt x="758" y="760"/>
                    </a:lnTo>
                    <a:lnTo>
                      <a:pt x="682" y="776"/>
                    </a:lnTo>
                    <a:lnTo>
                      <a:pt x="657" y="800"/>
                    </a:lnTo>
                    <a:lnTo>
                      <a:pt x="674" y="824"/>
                    </a:lnTo>
                    <a:lnTo>
                      <a:pt x="657" y="888"/>
                    </a:lnTo>
                    <a:lnTo>
                      <a:pt x="640" y="912"/>
                    </a:lnTo>
                    <a:lnTo>
                      <a:pt x="674" y="928"/>
                    </a:lnTo>
                    <a:lnTo>
                      <a:pt x="724" y="904"/>
                    </a:lnTo>
                    <a:lnTo>
                      <a:pt x="766" y="904"/>
                    </a:lnTo>
                    <a:lnTo>
                      <a:pt x="766" y="872"/>
                    </a:lnTo>
                    <a:lnTo>
                      <a:pt x="808" y="768"/>
                    </a:lnTo>
                    <a:lnTo>
                      <a:pt x="834" y="736"/>
                    </a:lnTo>
                    <a:lnTo>
                      <a:pt x="867" y="704"/>
                    </a:lnTo>
                    <a:lnTo>
                      <a:pt x="918" y="680"/>
                    </a:lnTo>
                    <a:lnTo>
                      <a:pt x="969" y="688"/>
                    </a:lnTo>
                    <a:lnTo>
                      <a:pt x="969" y="104"/>
                    </a:lnTo>
                    <a:lnTo>
                      <a:pt x="935" y="1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1" name="Freeform 110"/>
              <p:cNvSpPr>
                <a:spLocks/>
              </p:cNvSpPr>
              <p:nvPr/>
            </p:nvSpPr>
            <p:spPr bwMode="auto">
              <a:xfrm>
                <a:off x="4578" y="1784"/>
                <a:ext cx="455" cy="320"/>
              </a:xfrm>
              <a:custGeom>
                <a:avLst/>
                <a:gdLst>
                  <a:gd name="T0" fmla="*/ 312 w 455"/>
                  <a:gd name="T1" fmla="*/ 304 h 320"/>
                  <a:gd name="T2" fmla="*/ 328 w 455"/>
                  <a:gd name="T3" fmla="*/ 296 h 320"/>
                  <a:gd name="T4" fmla="*/ 320 w 455"/>
                  <a:gd name="T5" fmla="*/ 272 h 320"/>
                  <a:gd name="T6" fmla="*/ 354 w 455"/>
                  <a:gd name="T7" fmla="*/ 264 h 320"/>
                  <a:gd name="T8" fmla="*/ 379 w 455"/>
                  <a:gd name="T9" fmla="*/ 248 h 320"/>
                  <a:gd name="T10" fmla="*/ 404 w 455"/>
                  <a:gd name="T11" fmla="*/ 256 h 320"/>
                  <a:gd name="T12" fmla="*/ 387 w 455"/>
                  <a:gd name="T13" fmla="*/ 224 h 320"/>
                  <a:gd name="T14" fmla="*/ 387 w 455"/>
                  <a:gd name="T15" fmla="*/ 192 h 320"/>
                  <a:gd name="T16" fmla="*/ 387 w 455"/>
                  <a:gd name="T17" fmla="*/ 160 h 320"/>
                  <a:gd name="T18" fmla="*/ 413 w 455"/>
                  <a:gd name="T19" fmla="*/ 152 h 320"/>
                  <a:gd name="T20" fmla="*/ 421 w 455"/>
                  <a:gd name="T21" fmla="*/ 128 h 320"/>
                  <a:gd name="T22" fmla="*/ 446 w 455"/>
                  <a:gd name="T23" fmla="*/ 120 h 320"/>
                  <a:gd name="T24" fmla="*/ 455 w 455"/>
                  <a:gd name="T25" fmla="*/ 104 h 320"/>
                  <a:gd name="T26" fmla="*/ 430 w 455"/>
                  <a:gd name="T27" fmla="*/ 96 h 320"/>
                  <a:gd name="T28" fmla="*/ 430 w 455"/>
                  <a:gd name="T29" fmla="*/ 64 h 320"/>
                  <a:gd name="T30" fmla="*/ 396 w 455"/>
                  <a:gd name="T31" fmla="*/ 56 h 320"/>
                  <a:gd name="T32" fmla="*/ 371 w 455"/>
                  <a:gd name="T33" fmla="*/ 40 h 320"/>
                  <a:gd name="T34" fmla="*/ 337 w 455"/>
                  <a:gd name="T35" fmla="*/ 24 h 320"/>
                  <a:gd name="T36" fmla="*/ 286 w 455"/>
                  <a:gd name="T37" fmla="*/ 16 h 320"/>
                  <a:gd name="T38" fmla="*/ 278 w 455"/>
                  <a:gd name="T39" fmla="*/ 0 h 320"/>
                  <a:gd name="T40" fmla="*/ 227 w 455"/>
                  <a:gd name="T41" fmla="*/ 32 h 320"/>
                  <a:gd name="T42" fmla="*/ 185 w 455"/>
                  <a:gd name="T43" fmla="*/ 24 h 320"/>
                  <a:gd name="T44" fmla="*/ 143 w 455"/>
                  <a:gd name="T45" fmla="*/ 32 h 320"/>
                  <a:gd name="T46" fmla="*/ 84 w 455"/>
                  <a:gd name="T47" fmla="*/ 32 h 320"/>
                  <a:gd name="T48" fmla="*/ 25 w 455"/>
                  <a:gd name="T49" fmla="*/ 64 h 320"/>
                  <a:gd name="T50" fmla="*/ 0 w 455"/>
                  <a:gd name="T51" fmla="*/ 88 h 320"/>
                  <a:gd name="T52" fmla="*/ 8 w 455"/>
                  <a:gd name="T53" fmla="*/ 104 h 320"/>
                  <a:gd name="T54" fmla="*/ 25 w 455"/>
                  <a:gd name="T55" fmla="*/ 168 h 320"/>
                  <a:gd name="T56" fmla="*/ 34 w 455"/>
                  <a:gd name="T57" fmla="*/ 184 h 320"/>
                  <a:gd name="T58" fmla="*/ 67 w 455"/>
                  <a:gd name="T59" fmla="*/ 192 h 320"/>
                  <a:gd name="T60" fmla="*/ 126 w 455"/>
                  <a:gd name="T61" fmla="*/ 192 h 320"/>
                  <a:gd name="T62" fmla="*/ 151 w 455"/>
                  <a:gd name="T63" fmla="*/ 200 h 320"/>
                  <a:gd name="T64" fmla="*/ 168 w 455"/>
                  <a:gd name="T65" fmla="*/ 272 h 320"/>
                  <a:gd name="T66" fmla="*/ 177 w 455"/>
                  <a:gd name="T67" fmla="*/ 272 h 320"/>
                  <a:gd name="T68" fmla="*/ 236 w 455"/>
                  <a:gd name="T69" fmla="*/ 296 h 320"/>
                  <a:gd name="T70" fmla="*/ 244 w 455"/>
                  <a:gd name="T71" fmla="*/ 320 h 320"/>
                  <a:gd name="T72" fmla="*/ 278 w 455"/>
                  <a:gd name="T73" fmla="*/ 296 h 320"/>
                  <a:gd name="T74" fmla="*/ 312 w 455"/>
                  <a:gd name="T75" fmla="*/ 304 h 32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455" h="320">
                    <a:moveTo>
                      <a:pt x="312" y="304"/>
                    </a:moveTo>
                    <a:lnTo>
                      <a:pt x="328" y="296"/>
                    </a:lnTo>
                    <a:lnTo>
                      <a:pt x="320" y="272"/>
                    </a:lnTo>
                    <a:lnTo>
                      <a:pt x="354" y="264"/>
                    </a:lnTo>
                    <a:lnTo>
                      <a:pt x="379" y="248"/>
                    </a:lnTo>
                    <a:lnTo>
                      <a:pt x="404" y="256"/>
                    </a:lnTo>
                    <a:lnTo>
                      <a:pt x="387" y="224"/>
                    </a:lnTo>
                    <a:lnTo>
                      <a:pt x="387" y="192"/>
                    </a:lnTo>
                    <a:lnTo>
                      <a:pt x="387" y="160"/>
                    </a:lnTo>
                    <a:lnTo>
                      <a:pt x="413" y="152"/>
                    </a:lnTo>
                    <a:lnTo>
                      <a:pt x="421" y="128"/>
                    </a:lnTo>
                    <a:lnTo>
                      <a:pt x="446" y="120"/>
                    </a:lnTo>
                    <a:lnTo>
                      <a:pt x="455" y="104"/>
                    </a:lnTo>
                    <a:lnTo>
                      <a:pt x="430" y="96"/>
                    </a:lnTo>
                    <a:lnTo>
                      <a:pt x="430" y="64"/>
                    </a:lnTo>
                    <a:lnTo>
                      <a:pt x="396" y="56"/>
                    </a:lnTo>
                    <a:lnTo>
                      <a:pt x="371" y="40"/>
                    </a:lnTo>
                    <a:lnTo>
                      <a:pt x="337" y="24"/>
                    </a:lnTo>
                    <a:lnTo>
                      <a:pt x="286" y="16"/>
                    </a:lnTo>
                    <a:lnTo>
                      <a:pt x="278" y="0"/>
                    </a:lnTo>
                    <a:lnTo>
                      <a:pt x="227" y="32"/>
                    </a:lnTo>
                    <a:lnTo>
                      <a:pt x="185" y="24"/>
                    </a:lnTo>
                    <a:lnTo>
                      <a:pt x="143" y="32"/>
                    </a:lnTo>
                    <a:lnTo>
                      <a:pt x="84" y="32"/>
                    </a:lnTo>
                    <a:lnTo>
                      <a:pt x="25" y="64"/>
                    </a:lnTo>
                    <a:lnTo>
                      <a:pt x="0" y="88"/>
                    </a:lnTo>
                    <a:lnTo>
                      <a:pt x="8" y="104"/>
                    </a:lnTo>
                    <a:lnTo>
                      <a:pt x="25" y="168"/>
                    </a:lnTo>
                    <a:lnTo>
                      <a:pt x="34" y="184"/>
                    </a:lnTo>
                    <a:lnTo>
                      <a:pt x="67" y="192"/>
                    </a:lnTo>
                    <a:lnTo>
                      <a:pt x="126" y="192"/>
                    </a:lnTo>
                    <a:lnTo>
                      <a:pt x="151" y="200"/>
                    </a:lnTo>
                    <a:lnTo>
                      <a:pt x="168" y="272"/>
                    </a:lnTo>
                    <a:lnTo>
                      <a:pt x="177" y="272"/>
                    </a:lnTo>
                    <a:lnTo>
                      <a:pt x="236" y="296"/>
                    </a:lnTo>
                    <a:lnTo>
                      <a:pt x="244" y="320"/>
                    </a:lnTo>
                    <a:lnTo>
                      <a:pt x="278" y="296"/>
                    </a:lnTo>
                    <a:lnTo>
                      <a:pt x="312" y="3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2" name="Freeform 111"/>
              <p:cNvSpPr>
                <a:spLocks/>
              </p:cNvSpPr>
              <p:nvPr/>
            </p:nvSpPr>
            <p:spPr bwMode="auto">
              <a:xfrm>
                <a:off x="4831" y="2088"/>
                <a:ext cx="969" cy="928"/>
              </a:xfrm>
              <a:custGeom>
                <a:avLst/>
                <a:gdLst>
                  <a:gd name="T0" fmla="*/ 910 w 969"/>
                  <a:gd name="T1" fmla="*/ 96 h 928"/>
                  <a:gd name="T2" fmla="*/ 910 w 969"/>
                  <a:gd name="T3" fmla="*/ 40 h 928"/>
                  <a:gd name="T4" fmla="*/ 825 w 969"/>
                  <a:gd name="T5" fmla="*/ 0 h 928"/>
                  <a:gd name="T6" fmla="*/ 733 w 969"/>
                  <a:gd name="T7" fmla="*/ 32 h 928"/>
                  <a:gd name="T8" fmla="*/ 691 w 969"/>
                  <a:gd name="T9" fmla="*/ 72 h 928"/>
                  <a:gd name="T10" fmla="*/ 615 w 969"/>
                  <a:gd name="T11" fmla="*/ 160 h 928"/>
                  <a:gd name="T12" fmla="*/ 573 w 969"/>
                  <a:gd name="T13" fmla="*/ 176 h 928"/>
                  <a:gd name="T14" fmla="*/ 505 w 969"/>
                  <a:gd name="T15" fmla="*/ 184 h 928"/>
                  <a:gd name="T16" fmla="*/ 446 w 969"/>
                  <a:gd name="T17" fmla="*/ 200 h 928"/>
                  <a:gd name="T18" fmla="*/ 387 w 969"/>
                  <a:gd name="T19" fmla="*/ 224 h 928"/>
                  <a:gd name="T20" fmla="*/ 294 w 969"/>
                  <a:gd name="T21" fmla="*/ 208 h 928"/>
                  <a:gd name="T22" fmla="*/ 143 w 969"/>
                  <a:gd name="T23" fmla="*/ 224 h 928"/>
                  <a:gd name="T24" fmla="*/ 84 w 969"/>
                  <a:gd name="T25" fmla="*/ 272 h 928"/>
                  <a:gd name="T26" fmla="*/ 75 w 969"/>
                  <a:gd name="T27" fmla="*/ 304 h 928"/>
                  <a:gd name="T28" fmla="*/ 118 w 969"/>
                  <a:gd name="T29" fmla="*/ 408 h 928"/>
                  <a:gd name="T30" fmla="*/ 33 w 969"/>
                  <a:gd name="T31" fmla="*/ 512 h 928"/>
                  <a:gd name="T32" fmla="*/ 16 w 969"/>
                  <a:gd name="T33" fmla="*/ 592 h 928"/>
                  <a:gd name="T34" fmla="*/ 0 w 969"/>
                  <a:gd name="T35" fmla="*/ 680 h 928"/>
                  <a:gd name="T36" fmla="*/ 50 w 969"/>
                  <a:gd name="T37" fmla="*/ 696 h 928"/>
                  <a:gd name="T38" fmla="*/ 109 w 969"/>
                  <a:gd name="T39" fmla="*/ 696 h 928"/>
                  <a:gd name="T40" fmla="*/ 177 w 969"/>
                  <a:gd name="T41" fmla="*/ 704 h 928"/>
                  <a:gd name="T42" fmla="*/ 261 w 969"/>
                  <a:gd name="T43" fmla="*/ 712 h 928"/>
                  <a:gd name="T44" fmla="*/ 362 w 969"/>
                  <a:gd name="T45" fmla="*/ 664 h 928"/>
                  <a:gd name="T46" fmla="*/ 404 w 969"/>
                  <a:gd name="T47" fmla="*/ 616 h 928"/>
                  <a:gd name="T48" fmla="*/ 463 w 969"/>
                  <a:gd name="T49" fmla="*/ 600 h 928"/>
                  <a:gd name="T50" fmla="*/ 556 w 969"/>
                  <a:gd name="T51" fmla="*/ 600 h 928"/>
                  <a:gd name="T52" fmla="*/ 640 w 969"/>
                  <a:gd name="T53" fmla="*/ 648 h 928"/>
                  <a:gd name="T54" fmla="*/ 707 w 969"/>
                  <a:gd name="T55" fmla="*/ 696 h 928"/>
                  <a:gd name="T56" fmla="*/ 758 w 969"/>
                  <a:gd name="T57" fmla="*/ 760 h 928"/>
                  <a:gd name="T58" fmla="*/ 657 w 969"/>
                  <a:gd name="T59" fmla="*/ 800 h 928"/>
                  <a:gd name="T60" fmla="*/ 657 w 969"/>
                  <a:gd name="T61" fmla="*/ 888 h 928"/>
                  <a:gd name="T62" fmla="*/ 674 w 969"/>
                  <a:gd name="T63" fmla="*/ 928 h 928"/>
                  <a:gd name="T64" fmla="*/ 766 w 969"/>
                  <a:gd name="T65" fmla="*/ 904 h 928"/>
                  <a:gd name="T66" fmla="*/ 808 w 969"/>
                  <a:gd name="T67" fmla="*/ 768 h 928"/>
                  <a:gd name="T68" fmla="*/ 867 w 969"/>
                  <a:gd name="T69" fmla="*/ 704 h 928"/>
                  <a:gd name="T70" fmla="*/ 969 w 969"/>
                  <a:gd name="T71" fmla="*/ 688 h 928"/>
                  <a:gd name="T72" fmla="*/ 935 w 969"/>
                  <a:gd name="T73" fmla="*/ 104 h 92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969" h="928">
                    <a:moveTo>
                      <a:pt x="935" y="104"/>
                    </a:moveTo>
                    <a:lnTo>
                      <a:pt x="910" y="96"/>
                    </a:lnTo>
                    <a:lnTo>
                      <a:pt x="893" y="56"/>
                    </a:lnTo>
                    <a:lnTo>
                      <a:pt x="910" y="40"/>
                    </a:lnTo>
                    <a:lnTo>
                      <a:pt x="867" y="16"/>
                    </a:lnTo>
                    <a:lnTo>
                      <a:pt x="825" y="0"/>
                    </a:lnTo>
                    <a:lnTo>
                      <a:pt x="766" y="32"/>
                    </a:lnTo>
                    <a:lnTo>
                      <a:pt x="733" y="32"/>
                    </a:lnTo>
                    <a:lnTo>
                      <a:pt x="724" y="72"/>
                    </a:lnTo>
                    <a:lnTo>
                      <a:pt x="691" y="72"/>
                    </a:lnTo>
                    <a:lnTo>
                      <a:pt x="632" y="96"/>
                    </a:lnTo>
                    <a:lnTo>
                      <a:pt x="615" y="160"/>
                    </a:lnTo>
                    <a:lnTo>
                      <a:pt x="623" y="192"/>
                    </a:lnTo>
                    <a:lnTo>
                      <a:pt x="573" y="176"/>
                    </a:lnTo>
                    <a:lnTo>
                      <a:pt x="530" y="200"/>
                    </a:lnTo>
                    <a:lnTo>
                      <a:pt x="505" y="184"/>
                    </a:lnTo>
                    <a:lnTo>
                      <a:pt x="480" y="216"/>
                    </a:lnTo>
                    <a:lnTo>
                      <a:pt x="446" y="200"/>
                    </a:lnTo>
                    <a:lnTo>
                      <a:pt x="412" y="200"/>
                    </a:lnTo>
                    <a:lnTo>
                      <a:pt x="387" y="224"/>
                    </a:lnTo>
                    <a:lnTo>
                      <a:pt x="353" y="200"/>
                    </a:lnTo>
                    <a:lnTo>
                      <a:pt x="294" y="208"/>
                    </a:lnTo>
                    <a:lnTo>
                      <a:pt x="202" y="216"/>
                    </a:lnTo>
                    <a:lnTo>
                      <a:pt x="143" y="224"/>
                    </a:lnTo>
                    <a:lnTo>
                      <a:pt x="101" y="248"/>
                    </a:lnTo>
                    <a:lnTo>
                      <a:pt x="84" y="272"/>
                    </a:lnTo>
                    <a:lnTo>
                      <a:pt x="50" y="272"/>
                    </a:lnTo>
                    <a:lnTo>
                      <a:pt x="75" y="304"/>
                    </a:lnTo>
                    <a:lnTo>
                      <a:pt x="109" y="368"/>
                    </a:lnTo>
                    <a:lnTo>
                      <a:pt x="118" y="408"/>
                    </a:lnTo>
                    <a:lnTo>
                      <a:pt x="84" y="416"/>
                    </a:lnTo>
                    <a:lnTo>
                      <a:pt x="33" y="512"/>
                    </a:lnTo>
                    <a:lnTo>
                      <a:pt x="50" y="584"/>
                    </a:lnTo>
                    <a:lnTo>
                      <a:pt x="16" y="592"/>
                    </a:lnTo>
                    <a:lnTo>
                      <a:pt x="8" y="632"/>
                    </a:lnTo>
                    <a:lnTo>
                      <a:pt x="0" y="680"/>
                    </a:lnTo>
                    <a:lnTo>
                      <a:pt x="16" y="672"/>
                    </a:lnTo>
                    <a:lnTo>
                      <a:pt x="50" y="696"/>
                    </a:lnTo>
                    <a:lnTo>
                      <a:pt x="75" y="720"/>
                    </a:lnTo>
                    <a:lnTo>
                      <a:pt x="109" y="696"/>
                    </a:lnTo>
                    <a:lnTo>
                      <a:pt x="143" y="704"/>
                    </a:lnTo>
                    <a:lnTo>
                      <a:pt x="177" y="704"/>
                    </a:lnTo>
                    <a:lnTo>
                      <a:pt x="227" y="696"/>
                    </a:lnTo>
                    <a:lnTo>
                      <a:pt x="261" y="712"/>
                    </a:lnTo>
                    <a:lnTo>
                      <a:pt x="286" y="688"/>
                    </a:lnTo>
                    <a:lnTo>
                      <a:pt x="362" y="664"/>
                    </a:lnTo>
                    <a:lnTo>
                      <a:pt x="396" y="616"/>
                    </a:lnTo>
                    <a:lnTo>
                      <a:pt x="404" y="616"/>
                    </a:lnTo>
                    <a:lnTo>
                      <a:pt x="412" y="608"/>
                    </a:lnTo>
                    <a:lnTo>
                      <a:pt x="463" y="600"/>
                    </a:lnTo>
                    <a:lnTo>
                      <a:pt x="488" y="576"/>
                    </a:lnTo>
                    <a:lnTo>
                      <a:pt x="556" y="600"/>
                    </a:lnTo>
                    <a:lnTo>
                      <a:pt x="615" y="600"/>
                    </a:lnTo>
                    <a:lnTo>
                      <a:pt x="640" y="648"/>
                    </a:lnTo>
                    <a:lnTo>
                      <a:pt x="691" y="664"/>
                    </a:lnTo>
                    <a:lnTo>
                      <a:pt x="707" y="696"/>
                    </a:lnTo>
                    <a:lnTo>
                      <a:pt x="741" y="728"/>
                    </a:lnTo>
                    <a:lnTo>
                      <a:pt x="758" y="760"/>
                    </a:lnTo>
                    <a:lnTo>
                      <a:pt x="682" y="776"/>
                    </a:lnTo>
                    <a:lnTo>
                      <a:pt x="657" y="800"/>
                    </a:lnTo>
                    <a:lnTo>
                      <a:pt x="674" y="824"/>
                    </a:lnTo>
                    <a:lnTo>
                      <a:pt x="657" y="888"/>
                    </a:lnTo>
                    <a:lnTo>
                      <a:pt x="640" y="912"/>
                    </a:lnTo>
                    <a:lnTo>
                      <a:pt x="674" y="928"/>
                    </a:lnTo>
                    <a:lnTo>
                      <a:pt x="724" y="904"/>
                    </a:lnTo>
                    <a:lnTo>
                      <a:pt x="766" y="904"/>
                    </a:lnTo>
                    <a:lnTo>
                      <a:pt x="766" y="872"/>
                    </a:lnTo>
                    <a:lnTo>
                      <a:pt x="808" y="768"/>
                    </a:lnTo>
                    <a:lnTo>
                      <a:pt x="834" y="736"/>
                    </a:lnTo>
                    <a:lnTo>
                      <a:pt x="867" y="704"/>
                    </a:lnTo>
                    <a:lnTo>
                      <a:pt x="918" y="680"/>
                    </a:lnTo>
                    <a:lnTo>
                      <a:pt x="969" y="688"/>
                    </a:lnTo>
                    <a:lnTo>
                      <a:pt x="969" y="104"/>
                    </a:lnTo>
                    <a:lnTo>
                      <a:pt x="935" y="1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3" name="Freeform 112"/>
              <p:cNvSpPr>
                <a:spLocks/>
              </p:cNvSpPr>
              <p:nvPr/>
            </p:nvSpPr>
            <p:spPr bwMode="auto">
              <a:xfrm>
                <a:off x="4822" y="1768"/>
                <a:ext cx="725" cy="600"/>
              </a:xfrm>
              <a:custGeom>
                <a:avLst/>
                <a:gdLst>
                  <a:gd name="T0" fmla="*/ 657 w 725"/>
                  <a:gd name="T1" fmla="*/ 320 h 600"/>
                  <a:gd name="T2" fmla="*/ 641 w 725"/>
                  <a:gd name="T3" fmla="*/ 280 h 600"/>
                  <a:gd name="T4" fmla="*/ 708 w 725"/>
                  <a:gd name="T5" fmla="*/ 256 h 600"/>
                  <a:gd name="T6" fmla="*/ 700 w 725"/>
                  <a:gd name="T7" fmla="*/ 208 h 600"/>
                  <a:gd name="T8" fmla="*/ 624 w 725"/>
                  <a:gd name="T9" fmla="*/ 168 h 600"/>
                  <a:gd name="T10" fmla="*/ 548 w 725"/>
                  <a:gd name="T11" fmla="*/ 136 h 600"/>
                  <a:gd name="T12" fmla="*/ 514 w 725"/>
                  <a:gd name="T13" fmla="*/ 104 h 600"/>
                  <a:gd name="T14" fmla="*/ 506 w 725"/>
                  <a:gd name="T15" fmla="*/ 40 h 600"/>
                  <a:gd name="T16" fmla="*/ 438 w 725"/>
                  <a:gd name="T17" fmla="*/ 8 h 600"/>
                  <a:gd name="T18" fmla="*/ 379 w 725"/>
                  <a:gd name="T19" fmla="*/ 16 h 600"/>
                  <a:gd name="T20" fmla="*/ 329 w 725"/>
                  <a:gd name="T21" fmla="*/ 16 h 600"/>
                  <a:gd name="T22" fmla="*/ 278 w 725"/>
                  <a:gd name="T23" fmla="*/ 0 h 600"/>
                  <a:gd name="T24" fmla="*/ 202 w 725"/>
                  <a:gd name="T25" fmla="*/ 64 h 600"/>
                  <a:gd name="T26" fmla="*/ 186 w 725"/>
                  <a:gd name="T27" fmla="*/ 88 h 600"/>
                  <a:gd name="T28" fmla="*/ 211 w 725"/>
                  <a:gd name="T29" fmla="*/ 128 h 600"/>
                  <a:gd name="T30" fmla="*/ 177 w 725"/>
                  <a:gd name="T31" fmla="*/ 152 h 600"/>
                  <a:gd name="T32" fmla="*/ 143 w 725"/>
                  <a:gd name="T33" fmla="*/ 184 h 600"/>
                  <a:gd name="T34" fmla="*/ 143 w 725"/>
                  <a:gd name="T35" fmla="*/ 248 h 600"/>
                  <a:gd name="T36" fmla="*/ 135 w 725"/>
                  <a:gd name="T37" fmla="*/ 272 h 600"/>
                  <a:gd name="T38" fmla="*/ 76 w 725"/>
                  <a:gd name="T39" fmla="*/ 296 h 600"/>
                  <a:gd name="T40" fmla="*/ 68 w 725"/>
                  <a:gd name="T41" fmla="*/ 328 h 600"/>
                  <a:gd name="T42" fmla="*/ 0 w 725"/>
                  <a:gd name="T43" fmla="*/ 344 h 600"/>
                  <a:gd name="T44" fmla="*/ 59 w 725"/>
                  <a:gd name="T45" fmla="*/ 464 h 600"/>
                  <a:gd name="T46" fmla="*/ 17 w 725"/>
                  <a:gd name="T47" fmla="*/ 536 h 600"/>
                  <a:gd name="T48" fmla="*/ 59 w 725"/>
                  <a:gd name="T49" fmla="*/ 600 h 600"/>
                  <a:gd name="T50" fmla="*/ 110 w 725"/>
                  <a:gd name="T51" fmla="*/ 576 h 600"/>
                  <a:gd name="T52" fmla="*/ 211 w 725"/>
                  <a:gd name="T53" fmla="*/ 544 h 600"/>
                  <a:gd name="T54" fmla="*/ 362 w 725"/>
                  <a:gd name="T55" fmla="*/ 528 h 600"/>
                  <a:gd name="T56" fmla="*/ 421 w 725"/>
                  <a:gd name="T57" fmla="*/ 528 h 600"/>
                  <a:gd name="T58" fmla="*/ 489 w 725"/>
                  <a:gd name="T59" fmla="*/ 544 h 600"/>
                  <a:gd name="T60" fmla="*/ 539 w 725"/>
                  <a:gd name="T61" fmla="*/ 528 h 600"/>
                  <a:gd name="T62" fmla="*/ 632 w 725"/>
                  <a:gd name="T63" fmla="*/ 520 h 600"/>
                  <a:gd name="T64" fmla="*/ 641 w 725"/>
                  <a:gd name="T65" fmla="*/ 424 h 600"/>
                  <a:gd name="T66" fmla="*/ 674 w 725"/>
                  <a:gd name="T67" fmla="*/ 368 h 60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725" h="600">
                    <a:moveTo>
                      <a:pt x="657" y="344"/>
                    </a:moveTo>
                    <a:lnTo>
                      <a:pt x="657" y="320"/>
                    </a:lnTo>
                    <a:lnTo>
                      <a:pt x="632" y="304"/>
                    </a:lnTo>
                    <a:lnTo>
                      <a:pt x="641" y="280"/>
                    </a:lnTo>
                    <a:lnTo>
                      <a:pt x="691" y="272"/>
                    </a:lnTo>
                    <a:lnTo>
                      <a:pt x="708" y="256"/>
                    </a:lnTo>
                    <a:lnTo>
                      <a:pt x="725" y="232"/>
                    </a:lnTo>
                    <a:lnTo>
                      <a:pt x="700" y="208"/>
                    </a:lnTo>
                    <a:lnTo>
                      <a:pt x="632" y="192"/>
                    </a:lnTo>
                    <a:lnTo>
                      <a:pt x="624" y="168"/>
                    </a:lnTo>
                    <a:lnTo>
                      <a:pt x="582" y="160"/>
                    </a:lnTo>
                    <a:lnTo>
                      <a:pt x="548" y="136"/>
                    </a:lnTo>
                    <a:lnTo>
                      <a:pt x="548" y="120"/>
                    </a:lnTo>
                    <a:lnTo>
                      <a:pt x="514" y="104"/>
                    </a:lnTo>
                    <a:lnTo>
                      <a:pt x="514" y="72"/>
                    </a:lnTo>
                    <a:lnTo>
                      <a:pt x="506" y="40"/>
                    </a:lnTo>
                    <a:lnTo>
                      <a:pt x="472" y="16"/>
                    </a:lnTo>
                    <a:lnTo>
                      <a:pt x="438" y="8"/>
                    </a:lnTo>
                    <a:lnTo>
                      <a:pt x="396" y="32"/>
                    </a:lnTo>
                    <a:lnTo>
                      <a:pt x="379" y="16"/>
                    </a:lnTo>
                    <a:lnTo>
                      <a:pt x="346" y="8"/>
                    </a:lnTo>
                    <a:lnTo>
                      <a:pt x="329" y="16"/>
                    </a:lnTo>
                    <a:lnTo>
                      <a:pt x="303" y="0"/>
                    </a:lnTo>
                    <a:lnTo>
                      <a:pt x="278" y="0"/>
                    </a:lnTo>
                    <a:lnTo>
                      <a:pt x="245" y="64"/>
                    </a:lnTo>
                    <a:lnTo>
                      <a:pt x="202" y="64"/>
                    </a:lnTo>
                    <a:lnTo>
                      <a:pt x="177" y="80"/>
                    </a:lnTo>
                    <a:lnTo>
                      <a:pt x="186" y="88"/>
                    </a:lnTo>
                    <a:lnTo>
                      <a:pt x="186" y="120"/>
                    </a:lnTo>
                    <a:lnTo>
                      <a:pt x="211" y="128"/>
                    </a:lnTo>
                    <a:lnTo>
                      <a:pt x="202" y="144"/>
                    </a:lnTo>
                    <a:lnTo>
                      <a:pt x="177" y="152"/>
                    </a:lnTo>
                    <a:lnTo>
                      <a:pt x="169" y="176"/>
                    </a:lnTo>
                    <a:lnTo>
                      <a:pt x="143" y="184"/>
                    </a:lnTo>
                    <a:lnTo>
                      <a:pt x="143" y="216"/>
                    </a:lnTo>
                    <a:lnTo>
                      <a:pt x="143" y="248"/>
                    </a:lnTo>
                    <a:lnTo>
                      <a:pt x="160" y="280"/>
                    </a:lnTo>
                    <a:lnTo>
                      <a:pt x="135" y="272"/>
                    </a:lnTo>
                    <a:lnTo>
                      <a:pt x="110" y="288"/>
                    </a:lnTo>
                    <a:lnTo>
                      <a:pt x="76" y="296"/>
                    </a:lnTo>
                    <a:lnTo>
                      <a:pt x="84" y="320"/>
                    </a:lnTo>
                    <a:lnTo>
                      <a:pt x="68" y="328"/>
                    </a:lnTo>
                    <a:lnTo>
                      <a:pt x="34" y="320"/>
                    </a:lnTo>
                    <a:lnTo>
                      <a:pt x="0" y="344"/>
                    </a:lnTo>
                    <a:lnTo>
                      <a:pt x="17" y="384"/>
                    </a:lnTo>
                    <a:lnTo>
                      <a:pt x="59" y="464"/>
                    </a:lnTo>
                    <a:lnTo>
                      <a:pt x="17" y="512"/>
                    </a:lnTo>
                    <a:lnTo>
                      <a:pt x="17" y="536"/>
                    </a:lnTo>
                    <a:lnTo>
                      <a:pt x="51" y="544"/>
                    </a:lnTo>
                    <a:lnTo>
                      <a:pt x="59" y="600"/>
                    </a:lnTo>
                    <a:lnTo>
                      <a:pt x="93" y="600"/>
                    </a:lnTo>
                    <a:lnTo>
                      <a:pt x="110" y="576"/>
                    </a:lnTo>
                    <a:lnTo>
                      <a:pt x="152" y="552"/>
                    </a:lnTo>
                    <a:lnTo>
                      <a:pt x="211" y="544"/>
                    </a:lnTo>
                    <a:lnTo>
                      <a:pt x="303" y="536"/>
                    </a:lnTo>
                    <a:lnTo>
                      <a:pt x="362" y="528"/>
                    </a:lnTo>
                    <a:lnTo>
                      <a:pt x="396" y="552"/>
                    </a:lnTo>
                    <a:lnTo>
                      <a:pt x="421" y="528"/>
                    </a:lnTo>
                    <a:lnTo>
                      <a:pt x="455" y="528"/>
                    </a:lnTo>
                    <a:lnTo>
                      <a:pt x="489" y="544"/>
                    </a:lnTo>
                    <a:lnTo>
                      <a:pt x="514" y="512"/>
                    </a:lnTo>
                    <a:lnTo>
                      <a:pt x="539" y="528"/>
                    </a:lnTo>
                    <a:lnTo>
                      <a:pt x="582" y="504"/>
                    </a:lnTo>
                    <a:lnTo>
                      <a:pt x="632" y="520"/>
                    </a:lnTo>
                    <a:lnTo>
                      <a:pt x="624" y="488"/>
                    </a:lnTo>
                    <a:lnTo>
                      <a:pt x="641" y="424"/>
                    </a:lnTo>
                    <a:lnTo>
                      <a:pt x="700" y="400"/>
                    </a:lnTo>
                    <a:lnTo>
                      <a:pt x="674" y="368"/>
                    </a:lnTo>
                    <a:lnTo>
                      <a:pt x="657" y="34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4" name="Freeform 113"/>
              <p:cNvSpPr>
                <a:spLocks/>
              </p:cNvSpPr>
              <p:nvPr/>
            </p:nvSpPr>
            <p:spPr bwMode="auto">
              <a:xfrm>
                <a:off x="4569" y="1600"/>
                <a:ext cx="531" cy="280"/>
              </a:xfrm>
              <a:custGeom>
                <a:avLst/>
                <a:gdLst>
                  <a:gd name="T0" fmla="*/ 472 w 531"/>
                  <a:gd name="T1" fmla="*/ 80 h 280"/>
                  <a:gd name="T2" fmla="*/ 464 w 531"/>
                  <a:gd name="T3" fmla="*/ 40 h 280"/>
                  <a:gd name="T4" fmla="*/ 413 w 531"/>
                  <a:gd name="T5" fmla="*/ 32 h 280"/>
                  <a:gd name="T6" fmla="*/ 371 w 531"/>
                  <a:gd name="T7" fmla="*/ 40 h 280"/>
                  <a:gd name="T8" fmla="*/ 304 w 531"/>
                  <a:gd name="T9" fmla="*/ 0 h 280"/>
                  <a:gd name="T10" fmla="*/ 262 w 531"/>
                  <a:gd name="T11" fmla="*/ 0 h 280"/>
                  <a:gd name="T12" fmla="*/ 211 w 531"/>
                  <a:gd name="T13" fmla="*/ 32 h 280"/>
                  <a:gd name="T14" fmla="*/ 211 w 531"/>
                  <a:gd name="T15" fmla="*/ 40 h 280"/>
                  <a:gd name="T16" fmla="*/ 219 w 531"/>
                  <a:gd name="T17" fmla="*/ 72 h 280"/>
                  <a:gd name="T18" fmla="*/ 219 w 531"/>
                  <a:gd name="T19" fmla="*/ 104 h 280"/>
                  <a:gd name="T20" fmla="*/ 211 w 531"/>
                  <a:gd name="T21" fmla="*/ 128 h 280"/>
                  <a:gd name="T22" fmla="*/ 194 w 531"/>
                  <a:gd name="T23" fmla="*/ 128 h 280"/>
                  <a:gd name="T24" fmla="*/ 160 w 531"/>
                  <a:gd name="T25" fmla="*/ 128 h 280"/>
                  <a:gd name="T26" fmla="*/ 110 w 531"/>
                  <a:gd name="T27" fmla="*/ 80 h 280"/>
                  <a:gd name="T28" fmla="*/ 76 w 531"/>
                  <a:gd name="T29" fmla="*/ 64 h 280"/>
                  <a:gd name="T30" fmla="*/ 43 w 531"/>
                  <a:gd name="T31" fmla="*/ 88 h 280"/>
                  <a:gd name="T32" fmla="*/ 17 w 531"/>
                  <a:gd name="T33" fmla="*/ 160 h 280"/>
                  <a:gd name="T34" fmla="*/ 0 w 531"/>
                  <a:gd name="T35" fmla="*/ 192 h 280"/>
                  <a:gd name="T36" fmla="*/ 0 w 531"/>
                  <a:gd name="T37" fmla="*/ 224 h 280"/>
                  <a:gd name="T38" fmla="*/ 9 w 531"/>
                  <a:gd name="T39" fmla="*/ 280 h 280"/>
                  <a:gd name="T40" fmla="*/ 34 w 531"/>
                  <a:gd name="T41" fmla="*/ 256 h 280"/>
                  <a:gd name="T42" fmla="*/ 93 w 531"/>
                  <a:gd name="T43" fmla="*/ 224 h 280"/>
                  <a:gd name="T44" fmla="*/ 152 w 531"/>
                  <a:gd name="T45" fmla="*/ 224 h 280"/>
                  <a:gd name="T46" fmla="*/ 194 w 531"/>
                  <a:gd name="T47" fmla="*/ 216 h 280"/>
                  <a:gd name="T48" fmla="*/ 236 w 531"/>
                  <a:gd name="T49" fmla="*/ 224 h 280"/>
                  <a:gd name="T50" fmla="*/ 287 w 531"/>
                  <a:gd name="T51" fmla="*/ 192 h 280"/>
                  <a:gd name="T52" fmla="*/ 295 w 531"/>
                  <a:gd name="T53" fmla="*/ 208 h 280"/>
                  <a:gd name="T54" fmla="*/ 346 w 531"/>
                  <a:gd name="T55" fmla="*/ 216 h 280"/>
                  <a:gd name="T56" fmla="*/ 380 w 531"/>
                  <a:gd name="T57" fmla="*/ 232 h 280"/>
                  <a:gd name="T58" fmla="*/ 405 w 531"/>
                  <a:gd name="T59" fmla="*/ 248 h 280"/>
                  <a:gd name="T60" fmla="*/ 430 w 531"/>
                  <a:gd name="T61" fmla="*/ 248 h 280"/>
                  <a:gd name="T62" fmla="*/ 455 w 531"/>
                  <a:gd name="T63" fmla="*/ 232 h 280"/>
                  <a:gd name="T64" fmla="*/ 498 w 531"/>
                  <a:gd name="T65" fmla="*/ 232 h 280"/>
                  <a:gd name="T66" fmla="*/ 531 w 531"/>
                  <a:gd name="T67" fmla="*/ 176 h 280"/>
                  <a:gd name="T68" fmla="*/ 506 w 531"/>
                  <a:gd name="T69" fmla="*/ 112 h 280"/>
                  <a:gd name="T70" fmla="*/ 472 w 531"/>
                  <a:gd name="T71" fmla="*/ 80 h 28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531" h="280">
                    <a:moveTo>
                      <a:pt x="472" y="80"/>
                    </a:moveTo>
                    <a:lnTo>
                      <a:pt x="464" y="40"/>
                    </a:lnTo>
                    <a:lnTo>
                      <a:pt x="413" y="32"/>
                    </a:lnTo>
                    <a:lnTo>
                      <a:pt x="371" y="40"/>
                    </a:lnTo>
                    <a:lnTo>
                      <a:pt x="304" y="0"/>
                    </a:lnTo>
                    <a:lnTo>
                      <a:pt x="262" y="0"/>
                    </a:lnTo>
                    <a:lnTo>
                      <a:pt x="211" y="32"/>
                    </a:lnTo>
                    <a:lnTo>
                      <a:pt x="211" y="40"/>
                    </a:lnTo>
                    <a:lnTo>
                      <a:pt x="219" y="72"/>
                    </a:lnTo>
                    <a:lnTo>
                      <a:pt x="219" y="104"/>
                    </a:lnTo>
                    <a:lnTo>
                      <a:pt x="211" y="128"/>
                    </a:lnTo>
                    <a:lnTo>
                      <a:pt x="194" y="128"/>
                    </a:lnTo>
                    <a:lnTo>
                      <a:pt x="160" y="128"/>
                    </a:lnTo>
                    <a:lnTo>
                      <a:pt x="110" y="80"/>
                    </a:lnTo>
                    <a:lnTo>
                      <a:pt x="76" y="64"/>
                    </a:lnTo>
                    <a:lnTo>
                      <a:pt x="43" y="88"/>
                    </a:lnTo>
                    <a:lnTo>
                      <a:pt x="17" y="160"/>
                    </a:lnTo>
                    <a:lnTo>
                      <a:pt x="0" y="192"/>
                    </a:lnTo>
                    <a:lnTo>
                      <a:pt x="0" y="224"/>
                    </a:lnTo>
                    <a:lnTo>
                      <a:pt x="9" y="280"/>
                    </a:lnTo>
                    <a:lnTo>
                      <a:pt x="34" y="256"/>
                    </a:lnTo>
                    <a:lnTo>
                      <a:pt x="93" y="224"/>
                    </a:lnTo>
                    <a:lnTo>
                      <a:pt x="152" y="224"/>
                    </a:lnTo>
                    <a:lnTo>
                      <a:pt x="194" y="216"/>
                    </a:lnTo>
                    <a:lnTo>
                      <a:pt x="236" y="224"/>
                    </a:lnTo>
                    <a:lnTo>
                      <a:pt x="287" y="192"/>
                    </a:lnTo>
                    <a:lnTo>
                      <a:pt x="295" y="208"/>
                    </a:lnTo>
                    <a:lnTo>
                      <a:pt x="346" y="216"/>
                    </a:lnTo>
                    <a:lnTo>
                      <a:pt x="380" y="232"/>
                    </a:lnTo>
                    <a:lnTo>
                      <a:pt x="405" y="248"/>
                    </a:lnTo>
                    <a:lnTo>
                      <a:pt x="430" y="248"/>
                    </a:lnTo>
                    <a:lnTo>
                      <a:pt x="455" y="232"/>
                    </a:lnTo>
                    <a:lnTo>
                      <a:pt x="498" y="232"/>
                    </a:lnTo>
                    <a:lnTo>
                      <a:pt x="531" y="176"/>
                    </a:lnTo>
                    <a:lnTo>
                      <a:pt x="506" y="112"/>
                    </a:lnTo>
                    <a:lnTo>
                      <a:pt x="472" y="8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5" name="Freeform 114"/>
              <p:cNvSpPr>
                <a:spLocks/>
              </p:cNvSpPr>
              <p:nvPr/>
            </p:nvSpPr>
            <p:spPr bwMode="auto">
              <a:xfrm>
                <a:off x="4822" y="1760"/>
                <a:ext cx="725" cy="600"/>
              </a:xfrm>
              <a:custGeom>
                <a:avLst/>
                <a:gdLst>
                  <a:gd name="T0" fmla="*/ 657 w 725"/>
                  <a:gd name="T1" fmla="*/ 320 h 600"/>
                  <a:gd name="T2" fmla="*/ 641 w 725"/>
                  <a:gd name="T3" fmla="*/ 280 h 600"/>
                  <a:gd name="T4" fmla="*/ 708 w 725"/>
                  <a:gd name="T5" fmla="*/ 256 h 600"/>
                  <a:gd name="T6" fmla="*/ 700 w 725"/>
                  <a:gd name="T7" fmla="*/ 208 h 600"/>
                  <a:gd name="T8" fmla="*/ 624 w 725"/>
                  <a:gd name="T9" fmla="*/ 168 h 600"/>
                  <a:gd name="T10" fmla="*/ 548 w 725"/>
                  <a:gd name="T11" fmla="*/ 136 h 600"/>
                  <a:gd name="T12" fmla="*/ 514 w 725"/>
                  <a:gd name="T13" fmla="*/ 104 h 600"/>
                  <a:gd name="T14" fmla="*/ 506 w 725"/>
                  <a:gd name="T15" fmla="*/ 40 h 600"/>
                  <a:gd name="T16" fmla="*/ 438 w 725"/>
                  <a:gd name="T17" fmla="*/ 8 h 600"/>
                  <a:gd name="T18" fmla="*/ 379 w 725"/>
                  <a:gd name="T19" fmla="*/ 16 h 600"/>
                  <a:gd name="T20" fmla="*/ 329 w 725"/>
                  <a:gd name="T21" fmla="*/ 16 h 600"/>
                  <a:gd name="T22" fmla="*/ 278 w 725"/>
                  <a:gd name="T23" fmla="*/ 0 h 600"/>
                  <a:gd name="T24" fmla="*/ 202 w 725"/>
                  <a:gd name="T25" fmla="*/ 64 h 600"/>
                  <a:gd name="T26" fmla="*/ 186 w 725"/>
                  <a:gd name="T27" fmla="*/ 88 h 600"/>
                  <a:gd name="T28" fmla="*/ 211 w 725"/>
                  <a:gd name="T29" fmla="*/ 128 h 600"/>
                  <a:gd name="T30" fmla="*/ 177 w 725"/>
                  <a:gd name="T31" fmla="*/ 152 h 600"/>
                  <a:gd name="T32" fmla="*/ 143 w 725"/>
                  <a:gd name="T33" fmla="*/ 184 h 600"/>
                  <a:gd name="T34" fmla="*/ 143 w 725"/>
                  <a:gd name="T35" fmla="*/ 248 h 600"/>
                  <a:gd name="T36" fmla="*/ 135 w 725"/>
                  <a:gd name="T37" fmla="*/ 272 h 600"/>
                  <a:gd name="T38" fmla="*/ 76 w 725"/>
                  <a:gd name="T39" fmla="*/ 296 h 600"/>
                  <a:gd name="T40" fmla="*/ 68 w 725"/>
                  <a:gd name="T41" fmla="*/ 328 h 600"/>
                  <a:gd name="T42" fmla="*/ 0 w 725"/>
                  <a:gd name="T43" fmla="*/ 344 h 600"/>
                  <a:gd name="T44" fmla="*/ 59 w 725"/>
                  <a:gd name="T45" fmla="*/ 464 h 600"/>
                  <a:gd name="T46" fmla="*/ 17 w 725"/>
                  <a:gd name="T47" fmla="*/ 536 h 600"/>
                  <a:gd name="T48" fmla="*/ 59 w 725"/>
                  <a:gd name="T49" fmla="*/ 600 h 600"/>
                  <a:gd name="T50" fmla="*/ 93 w 725"/>
                  <a:gd name="T51" fmla="*/ 600 h 600"/>
                  <a:gd name="T52" fmla="*/ 152 w 725"/>
                  <a:gd name="T53" fmla="*/ 552 h 600"/>
                  <a:gd name="T54" fmla="*/ 303 w 725"/>
                  <a:gd name="T55" fmla="*/ 536 h 600"/>
                  <a:gd name="T56" fmla="*/ 396 w 725"/>
                  <a:gd name="T57" fmla="*/ 552 h 600"/>
                  <a:gd name="T58" fmla="*/ 455 w 725"/>
                  <a:gd name="T59" fmla="*/ 528 h 600"/>
                  <a:gd name="T60" fmla="*/ 514 w 725"/>
                  <a:gd name="T61" fmla="*/ 512 h 600"/>
                  <a:gd name="T62" fmla="*/ 582 w 725"/>
                  <a:gd name="T63" fmla="*/ 504 h 600"/>
                  <a:gd name="T64" fmla="*/ 624 w 725"/>
                  <a:gd name="T65" fmla="*/ 488 h 600"/>
                  <a:gd name="T66" fmla="*/ 700 w 725"/>
                  <a:gd name="T67" fmla="*/ 400 h 600"/>
                  <a:gd name="T68" fmla="*/ 657 w 725"/>
                  <a:gd name="T69" fmla="*/ 344 h 60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725" h="600">
                    <a:moveTo>
                      <a:pt x="657" y="344"/>
                    </a:moveTo>
                    <a:lnTo>
                      <a:pt x="657" y="320"/>
                    </a:lnTo>
                    <a:lnTo>
                      <a:pt x="632" y="304"/>
                    </a:lnTo>
                    <a:lnTo>
                      <a:pt x="641" y="280"/>
                    </a:lnTo>
                    <a:lnTo>
                      <a:pt x="691" y="272"/>
                    </a:lnTo>
                    <a:lnTo>
                      <a:pt x="708" y="256"/>
                    </a:lnTo>
                    <a:lnTo>
                      <a:pt x="725" y="232"/>
                    </a:lnTo>
                    <a:lnTo>
                      <a:pt x="700" y="208"/>
                    </a:lnTo>
                    <a:lnTo>
                      <a:pt x="632" y="192"/>
                    </a:lnTo>
                    <a:lnTo>
                      <a:pt x="624" y="168"/>
                    </a:lnTo>
                    <a:lnTo>
                      <a:pt x="582" y="160"/>
                    </a:lnTo>
                    <a:lnTo>
                      <a:pt x="548" y="136"/>
                    </a:lnTo>
                    <a:lnTo>
                      <a:pt x="548" y="120"/>
                    </a:lnTo>
                    <a:lnTo>
                      <a:pt x="514" y="104"/>
                    </a:lnTo>
                    <a:lnTo>
                      <a:pt x="514" y="72"/>
                    </a:lnTo>
                    <a:lnTo>
                      <a:pt x="506" y="40"/>
                    </a:lnTo>
                    <a:lnTo>
                      <a:pt x="472" y="16"/>
                    </a:lnTo>
                    <a:lnTo>
                      <a:pt x="438" y="8"/>
                    </a:lnTo>
                    <a:lnTo>
                      <a:pt x="396" y="32"/>
                    </a:lnTo>
                    <a:lnTo>
                      <a:pt x="379" y="16"/>
                    </a:lnTo>
                    <a:lnTo>
                      <a:pt x="346" y="8"/>
                    </a:lnTo>
                    <a:lnTo>
                      <a:pt x="329" y="16"/>
                    </a:lnTo>
                    <a:lnTo>
                      <a:pt x="303" y="0"/>
                    </a:lnTo>
                    <a:lnTo>
                      <a:pt x="278" y="0"/>
                    </a:lnTo>
                    <a:lnTo>
                      <a:pt x="245" y="64"/>
                    </a:lnTo>
                    <a:lnTo>
                      <a:pt x="202" y="64"/>
                    </a:lnTo>
                    <a:lnTo>
                      <a:pt x="177" y="80"/>
                    </a:lnTo>
                    <a:lnTo>
                      <a:pt x="186" y="88"/>
                    </a:lnTo>
                    <a:lnTo>
                      <a:pt x="186" y="120"/>
                    </a:lnTo>
                    <a:lnTo>
                      <a:pt x="211" y="128"/>
                    </a:lnTo>
                    <a:lnTo>
                      <a:pt x="202" y="144"/>
                    </a:lnTo>
                    <a:lnTo>
                      <a:pt x="177" y="152"/>
                    </a:lnTo>
                    <a:lnTo>
                      <a:pt x="169" y="176"/>
                    </a:lnTo>
                    <a:lnTo>
                      <a:pt x="143" y="184"/>
                    </a:lnTo>
                    <a:lnTo>
                      <a:pt x="143" y="216"/>
                    </a:lnTo>
                    <a:lnTo>
                      <a:pt x="143" y="248"/>
                    </a:lnTo>
                    <a:lnTo>
                      <a:pt x="160" y="280"/>
                    </a:lnTo>
                    <a:lnTo>
                      <a:pt x="135" y="272"/>
                    </a:lnTo>
                    <a:lnTo>
                      <a:pt x="110" y="288"/>
                    </a:lnTo>
                    <a:lnTo>
                      <a:pt x="76" y="296"/>
                    </a:lnTo>
                    <a:lnTo>
                      <a:pt x="84" y="320"/>
                    </a:lnTo>
                    <a:lnTo>
                      <a:pt x="68" y="328"/>
                    </a:lnTo>
                    <a:lnTo>
                      <a:pt x="34" y="320"/>
                    </a:lnTo>
                    <a:lnTo>
                      <a:pt x="0" y="344"/>
                    </a:lnTo>
                    <a:lnTo>
                      <a:pt x="17" y="384"/>
                    </a:lnTo>
                    <a:lnTo>
                      <a:pt x="59" y="464"/>
                    </a:lnTo>
                    <a:lnTo>
                      <a:pt x="17" y="512"/>
                    </a:lnTo>
                    <a:lnTo>
                      <a:pt x="17" y="536"/>
                    </a:lnTo>
                    <a:lnTo>
                      <a:pt x="51" y="544"/>
                    </a:lnTo>
                    <a:lnTo>
                      <a:pt x="59" y="600"/>
                    </a:lnTo>
                    <a:lnTo>
                      <a:pt x="93" y="600"/>
                    </a:lnTo>
                    <a:lnTo>
                      <a:pt x="110" y="576"/>
                    </a:lnTo>
                    <a:lnTo>
                      <a:pt x="152" y="552"/>
                    </a:lnTo>
                    <a:lnTo>
                      <a:pt x="211" y="544"/>
                    </a:lnTo>
                    <a:lnTo>
                      <a:pt x="303" y="536"/>
                    </a:lnTo>
                    <a:lnTo>
                      <a:pt x="362" y="528"/>
                    </a:lnTo>
                    <a:lnTo>
                      <a:pt x="396" y="552"/>
                    </a:lnTo>
                    <a:lnTo>
                      <a:pt x="421" y="528"/>
                    </a:lnTo>
                    <a:lnTo>
                      <a:pt x="455" y="528"/>
                    </a:lnTo>
                    <a:lnTo>
                      <a:pt x="489" y="544"/>
                    </a:lnTo>
                    <a:lnTo>
                      <a:pt x="514" y="512"/>
                    </a:lnTo>
                    <a:lnTo>
                      <a:pt x="539" y="528"/>
                    </a:lnTo>
                    <a:lnTo>
                      <a:pt x="582" y="504"/>
                    </a:lnTo>
                    <a:lnTo>
                      <a:pt x="632" y="520"/>
                    </a:lnTo>
                    <a:lnTo>
                      <a:pt x="624" y="488"/>
                    </a:lnTo>
                    <a:lnTo>
                      <a:pt x="641" y="424"/>
                    </a:lnTo>
                    <a:lnTo>
                      <a:pt x="700" y="400"/>
                    </a:lnTo>
                    <a:lnTo>
                      <a:pt x="674" y="368"/>
                    </a:lnTo>
                    <a:lnTo>
                      <a:pt x="657" y="34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6" name="Freeform 115"/>
              <p:cNvSpPr>
                <a:spLocks/>
              </p:cNvSpPr>
              <p:nvPr/>
            </p:nvSpPr>
            <p:spPr bwMode="auto">
              <a:xfrm>
                <a:off x="4569" y="1592"/>
                <a:ext cx="531" cy="280"/>
              </a:xfrm>
              <a:custGeom>
                <a:avLst/>
                <a:gdLst>
                  <a:gd name="T0" fmla="*/ 472 w 531"/>
                  <a:gd name="T1" fmla="*/ 80 h 280"/>
                  <a:gd name="T2" fmla="*/ 464 w 531"/>
                  <a:gd name="T3" fmla="*/ 40 h 280"/>
                  <a:gd name="T4" fmla="*/ 413 w 531"/>
                  <a:gd name="T5" fmla="*/ 32 h 280"/>
                  <a:gd name="T6" fmla="*/ 371 w 531"/>
                  <a:gd name="T7" fmla="*/ 40 h 280"/>
                  <a:gd name="T8" fmla="*/ 304 w 531"/>
                  <a:gd name="T9" fmla="*/ 0 h 280"/>
                  <a:gd name="T10" fmla="*/ 262 w 531"/>
                  <a:gd name="T11" fmla="*/ 0 h 280"/>
                  <a:gd name="T12" fmla="*/ 211 w 531"/>
                  <a:gd name="T13" fmla="*/ 32 h 280"/>
                  <a:gd name="T14" fmla="*/ 211 w 531"/>
                  <a:gd name="T15" fmla="*/ 40 h 280"/>
                  <a:gd name="T16" fmla="*/ 219 w 531"/>
                  <a:gd name="T17" fmla="*/ 72 h 280"/>
                  <a:gd name="T18" fmla="*/ 219 w 531"/>
                  <a:gd name="T19" fmla="*/ 104 h 280"/>
                  <a:gd name="T20" fmla="*/ 211 w 531"/>
                  <a:gd name="T21" fmla="*/ 128 h 280"/>
                  <a:gd name="T22" fmla="*/ 194 w 531"/>
                  <a:gd name="T23" fmla="*/ 128 h 280"/>
                  <a:gd name="T24" fmla="*/ 160 w 531"/>
                  <a:gd name="T25" fmla="*/ 128 h 280"/>
                  <a:gd name="T26" fmla="*/ 110 w 531"/>
                  <a:gd name="T27" fmla="*/ 80 h 280"/>
                  <a:gd name="T28" fmla="*/ 76 w 531"/>
                  <a:gd name="T29" fmla="*/ 64 h 280"/>
                  <a:gd name="T30" fmla="*/ 43 w 531"/>
                  <a:gd name="T31" fmla="*/ 88 h 280"/>
                  <a:gd name="T32" fmla="*/ 17 w 531"/>
                  <a:gd name="T33" fmla="*/ 160 h 280"/>
                  <a:gd name="T34" fmla="*/ 0 w 531"/>
                  <a:gd name="T35" fmla="*/ 192 h 280"/>
                  <a:gd name="T36" fmla="*/ 0 w 531"/>
                  <a:gd name="T37" fmla="*/ 224 h 280"/>
                  <a:gd name="T38" fmla="*/ 9 w 531"/>
                  <a:gd name="T39" fmla="*/ 280 h 280"/>
                  <a:gd name="T40" fmla="*/ 34 w 531"/>
                  <a:gd name="T41" fmla="*/ 256 h 280"/>
                  <a:gd name="T42" fmla="*/ 93 w 531"/>
                  <a:gd name="T43" fmla="*/ 224 h 280"/>
                  <a:gd name="T44" fmla="*/ 152 w 531"/>
                  <a:gd name="T45" fmla="*/ 224 h 280"/>
                  <a:gd name="T46" fmla="*/ 194 w 531"/>
                  <a:gd name="T47" fmla="*/ 216 h 280"/>
                  <a:gd name="T48" fmla="*/ 236 w 531"/>
                  <a:gd name="T49" fmla="*/ 224 h 280"/>
                  <a:gd name="T50" fmla="*/ 287 w 531"/>
                  <a:gd name="T51" fmla="*/ 192 h 280"/>
                  <a:gd name="T52" fmla="*/ 295 w 531"/>
                  <a:gd name="T53" fmla="*/ 208 h 280"/>
                  <a:gd name="T54" fmla="*/ 346 w 531"/>
                  <a:gd name="T55" fmla="*/ 216 h 280"/>
                  <a:gd name="T56" fmla="*/ 380 w 531"/>
                  <a:gd name="T57" fmla="*/ 232 h 280"/>
                  <a:gd name="T58" fmla="*/ 405 w 531"/>
                  <a:gd name="T59" fmla="*/ 248 h 280"/>
                  <a:gd name="T60" fmla="*/ 430 w 531"/>
                  <a:gd name="T61" fmla="*/ 248 h 280"/>
                  <a:gd name="T62" fmla="*/ 455 w 531"/>
                  <a:gd name="T63" fmla="*/ 232 h 280"/>
                  <a:gd name="T64" fmla="*/ 498 w 531"/>
                  <a:gd name="T65" fmla="*/ 232 h 280"/>
                  <a:gd name="T66" fmla="*/ 531 w 531"/>
                  <a:gd name="T67" fmla="*/ 176 h 280"/>
                  <a:gd name="T68" fmla="*/ 506 w 531"/>
                  <a:gd name="T69" fmla="*/ 112 h 280"/>
                  <a:gd name="T70" fmla="*/ 472 w 531"/>
                  <a:gd name="T71" fmla="*/ 80 h 28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531" h="280">
                    <a:moveTo>
                      <a:pt x="472" y="80"/>
                    </a:moveTo>
                    <a:lnTo>
                      <a:pt x="464" y="40"/>
                    </a:lnTo>
                    <a:lnTo>
                      <a:pt x="413" y="32"/>
                    </a:lnTo>
                    <a:lnTo>
                      <a:pt x="371" y="40"/>
                    </a:lnTo>
                    <a:lnTo>
                      <a:pt x="304" y="0"/>
                    </a:lnTo>
                    <a:lnTo>
                      <a:pt x="262" y="0"/>
                    </a:lnTo>
                    <a:lnTo>
                      <a:pt x="211" y="32"/>
                    </a:lnTo>
                    <a:lnTo>
                      <a:pt x="211" y="40"/>
                    </a:lnTo>
                    <a:lnTo>
                      <a:pt x="219" y="72"/>
                    </a:lnTo>
                    <a:lnTo>
                      <a:pt x="219" y="104"/>
                    </a:lnTo>
                    <a:lnTo>
                      <a:pt x="211" y="128"/>
                    </a:lnTo>
                    <a:lnTo>
                      <a:pt x="194" y="128"/>
                    </a:lnTo>
                    <a:lnTo>
                      <a:pt x="160" y="128"/>
                    </a:lnTo>
                    <a:lnTo>
                      <a:pt x="110" y="80"/>
                    </a:lnTo>
                    <a:lnTo>
                      <a:pt x="76" y="64"/>
                    </a:lnTo>
                    <a:lnTo>
                      <a:pt x="43" y="88"/>
                    </a:lnTo>
                    <a:lnTo>
                      <a:pt x="17" y="160"/>
                    </a:lnTo>
                    <a:lnTo>
                      <a:pt x="0" y="192"/>
                    </a:lnTo>
                    <a:lnTo>
                      <a:pt x="0" y="224"/>
                    </a:lnTo>
                    <a:lnTo>
                      <a:pt x="9" y="280"/>
                    </a:lnTo>
                    <a:lnTo>
                      <a:pt x="34" y="256"/>
                    </a:lnTo>
                    <a:lnTo>
                      <a:pt x="93" y="224"/>
                    </a:lnTo>
                    <a:lnTo>
                      <a:pt x="152" y="224"/>
                    </a:lnTo>
                    <a:lnTo>
                      <a:pt x="194" y="216"/>
                    </a:lnTo>
                    <a:lnTo>
                      <a:pt x="236" y="224"/>
                    </a:lnTo>
                    <a:lnTo>
                      <a:pt x="287" y="192"/>
                    </a:lnTo>
                    <a:lnTo>
                      <a:pt x="295" y="208"/>
                    </a:lnTo>
                    <a:lnTo>
                      <a:pt x="346" y="216"/>
                    </a:lnTo>
                    <a:lnTo>
                      <a:pt x="380" y="232"/>
                    </a:lnTo>
                    <a:lnTo>
                      <a:pt x="405" y="248"/>
                    </a:lnTo>
                    <a:lnTo>
                      <a:pt x="430" y="248"/>
                    </a:lnTo>
                    <a:lnTo>
                      <a:pt x="455" y="232"/>
                    </a:lnTo>
                    <a:lnTo>
                      <a:pt x="498" y="232"/>
                    </a:lnTo>
                    <a:lnTo>
                      <a:pt x="531" y="176"/>
                    </a:lnTo>
                    <a:lnTo>
                      <a:pt x="506" y="112"/>
                    </a:lnTo>
                    <a:lnTo>
                      <a:pt x="472" y="8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7" name="Freeform 116"/>
              <p:cNvSpPr>
                <a:spLocks/>
              </p:cNvSpPr>
              <p:nvPr/>
            </p:nvSpPr>
            <p:spPr bwMode="auto">
              <a:xfrm>
                <a:off x="4679" y="1392"/>
                <a:ext cx="337" cy="248"/>
              </a:xfrm>
              <a:custGeom>
                <a:avLst/>
                <a:gdLst>
                  <a:gd name="T0" fmla="*/ 295 w 337"/>
                  <a:gd name="T1" fmla="*/ 128 h 248"/>
                  <a:gd name="T2" fmla="*/ 295 w 337"/>
                  <a:gd name="T3" fmla="*/ 64 h 248"/>
                  <a:gd name="T4" fmla="*/ 295 w 337"/>
                  <a:gd name="T5" fmla="*/ 16 h 248"/>
                  <a:gd name="T6" fmla="*/ 286 w 337"/>
                  <a:gd name="T7" fmla="*/ 0 h 248"/>
                  <a:gd name="T8" fmla="*/ 236 w 337"/>
                  <a:gd name="T9" fmla="*/ 8 h 248"/>
                  <a:gd name="T10" fmla="*/ 126 w 337"/>
                  <a:gd name="T11" fmla="*/ 16 h 248"/>
                  <a:gd name="T12" fmla="*/ 67 w 337"/>
                  <a:gd name="T13" fmla="*/ 40 h 248"/>
                  <a:gd name="T14" fmla="*/ 25 w 337"/>
                  <a:gd name="T15" fmla="*/ 64 h 248"/>
                  <a:gd name="T16" fmla="*/ 8 w 337"/>
                  <a:gd name="T17" fmla="*/ 88 h 248"/>
                  <a:gd name="T18" fmla="*/ 0 w 337"/>
                  <a:gd name="T19" fmla="*/ 112 h 248"/>
                  <a:gd name="T20" fmla="*/ 25 w 337"/>
                  <a:gd name="T21" fmla="*/ 128 h 248"/>
                  <a:gd name="T22" fmla="*/ 17 w 337"/>
                  <a:gd name="T23" fmla="*/ 152 h 248"/>
                  <a:gd name="T24" fmla="*/ 25 w 337"/>
                  <a:gd name="T25" fmla="*/ 176 h 248"/>
                  <a:gd name="T26" fmla="*/ 42 w 337"/>
                  <a:gd name="T27" fmla="*/ 184 h 248"/>
                  <a:gd name="T28" fmla="*/ 67 w 337"/>
                  <a:gd name="T29" fmla="*/ 184 h 248"/>
                  <a:gd name="T30" fmla="*/ 93 w 337"/>
                  <a:gd name="T31" fmla="*/ 176 h 248"/>
                  <a:gd name="T32" fmla="*/ 101 w 337"/>
                  <a:gd name="T33" fmla="*/ 240 h 248"/>
                  <a:gd name="T34" fmla="*/ 152 w 337"/>
                  <a:gd name="T35" fmla="*/ 208 h 248"/>
                  <a:gd name="T36" fmla="*/ 194 w 337"/>
                  <a:gd name="T37" fmla="*/ 208 h 248"/>
                  <a:gd name="T38" fmla="*/ 261 w 337"/>
                  <a:gd name="T39" fmla="*/ 248 h 248"/>
                  <a:gd name="T40" fmla="*/ 303 w 337"/>
                  <a:gd name="T41" fmla="*/ 240 h 248"/>
                  <a:gd name="T42" fmla="*/ 320 w 337"/>
                  <a:gd name="T43" fmla="*/ 240 h 248"/>
                  <a:gd name="T44" fmla="*/ 337 w 337"/>
                  <a:gd name="T45" fmla="*/ 176 h 248"/>
                  <a:gd name="T46" fmla="*/ 295 w 337"/>
                  <a:gd name="T47" fmla="*/ 128 h 24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37" h="248">
                    <a:moveTo>
                      <a:pt x="295" y="128"/>
                    </a:moveTo>
                    <a:lnTo>
                      <a:pt x="295" y="64"/>
                    </a:lnTo>
                    <a:lnTo>
                      <a:pt x="295" y="16"/>
                    </a:lnTo>
                    <a:lnTo>
                      <a:pt x="286" y="0"/>
                    </a:lnTo>
                    <a:lnTo>
                      <a:pt x="236" y="8"/>
                    </a:lnTo>
                    <a:lnTo>
                      <a:pt x="126" y="16"/>
                    </a:lnTo>
                    <a:lnTo>
                      <a:pt x="67" y="40"/>
                    </a:lnTo>
                    <a:lnTo>
                      <a:pt x="25" y="64"/>
                    </a:lnTo>
                    <a:lnTo>
                      <a:pt x="8" y="88"/>
                    </a:lnTo>
                    <a:lnTo>
                      <a:pt x="0" y="112"/>
                    </a:lnTo>
                    <a:lnTo>
                      <a:pt x="25" y="128"/>
                    </a:lnTo>
                    <a:lnTo>
                      <a:pt x="17" y="152"/>
                    </a:lnTo>
                    <a:lnTo>
                      <a:pt x="25" y="176"/>
                    </a:lnTo>
                    <a:lnTo>
                      <a:pt x="42" y="184"/>
                    </a:lnTo>
                    <a:lnTo>
                      <a:pt x="67" y="184"/>
                    </a:lnTo>
                    <a:lnTo>
                      <a:pt x="93" y="176"/>
                    </a:lnTo>
                    <a:lnTo>
                      <a:pt x="101" y="240"/>
                    </a:lnTo>
                    <a:lnTo>
                      <a:pt x="152" y="208"/>
                    </a:lnTo>
                    <a:lnTo>
                      <a:pt x="194" y="208"/>
                    </a:lnTo>
                    <a:lnTo>
                      <a:pt x="261" y="248"/>
                    </a:lnTo>
                    <a:lnTo>
                      <a:pt x="303" y="240"/>
                    </a:lnTo>
                    <a:lnTo>
                      <a:pt x="320" y="240"/>
                    </a:lnTo>
                    <a:lnTo>
                      <a:pt x="337" y="176"/>
                    </a:lnTo>
                    <a:lnTo>
                      <a:pt x="295" y="12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4687" y="-8"/>
                <a:ext cx="1121" cy="2200"/>
              </a:xfrm>
              <a:custGeom>
                <a:avLst/>
                <a:gdLst>
                  <a:gd name="T0" fmla="*/ 995 w 1121"/>
                  <a:gd name="T1" fmla="*/ 64 h 2200"/>
                  <a:gd name="T2" fmla="*/ 1003 w 1121"/>
                  <a:gd name="T3" fmla="*/ 160 h 2200"/>
                  <a:gd name="T4" fmla="*/ 919 w 1121"/>
                  <a:gd name="T5" fmla="*/ 168 h 2200"/>
                  <a:gd name="T6" fmla="*/ 877 w 1121"/>
                  <a:gd name="T7" fmla="*/ 168 h 2200"/>
                  <a:gd name="T8" fmla="*/ 893 w 1121"/>
                  <a:gd name="T9" fmla="*/ 88 h 2200"/>
                  <a:gd name="T10" fmla="*/ 851 w 1121"/>
                  <a:gd name="T11" fmla="*/ 16 h 2200"/>
                  <a:gd name="T12" fmla="*/ 700 w 1121"/>
                  <a:gd name="T13" fmla="*/ 48 h 2200"/>
                  <a:gd name="T14" fmla="*/ 809 w 1121"/>
                  <a:gd name="T15" fmla="*/ 176 h 2200"/>
                  <a:gd name="T16" fmla="*/ 877 w 1121"/>
                  <a:gd name="T17" fmla="*/ 224 h 2200"/>
                  <a:gd name="T18" fmla="*/ 851 w 1121"/>
                  <a:gd name="T19" fmla="*/ 304 h 2200"/>
                  <a:gd name="T20" fmla="*/ 784 w 1121"/>
                  <a:gd name="T21" fmla="*/ 328 h 2200"/>
                  <a:gd name="T22" fmla="*/ 725 w 1121"/>
                  <a:gd name="T23" fmla="*/ 448 h 2200"/>
                  <a:gd name="T24" fmla="*/ 818 w 1121"/>
                  <a:gd name="T25" fmla="*/ 560 h 2200"/>
                  <a:gd name="T26" fmla="*/ 599 w 1121"/>
                  <a:gd name="T27" fmla="*/ 568 h 2200"/>
                  <a:gd name="T28" fmla="*/ 607 w 1121"/>
                  <a:gd name="T29" fmla="*/ 640 h 2200"/>
                  <a:gd name="T30" fmla="*/ 700 w 1121"/>
                  <a:gd name="T31" fmla="*/ 664 h 2200"/>
                  <a:gd name="T32" fmla="*/ 674 w 1121"/>
                  <a:gd name="T33" fmla="*/ 712 h 2200"/>
                  <a:gd name="T34" fmla="*/ 548 w 1121"/>
                  <a:gd name="T35" fmla="*/ 688 h 2200"/>
                  <a:gd name="T36" fmla="*/ 447 w 1121"/>
                  <a:gd name="T37" fmla="*/ 592 h 2200"/>
                  <a:gd name="T38" fmla="*/ 430 w 1121"/>
                  <a:gd name="T39" fmla="*/ 512 h 2200"/>
                  <a:gd name="T40" fmla="*/ 253 w 1121"/>
                  <a:gd name="T41" fmla="*/ 424 h 2200"/>
                  <a:gd name="T42" fmla="*/ 396 w 1121"/>
                  <a:gd name="T43" fmla="*/ 440 h 2200"/>
                  <a:gd name="T44" fmla="*/ 658 w 1121"/>
                  <a:gd name="T45" fmla="*/ 416 h 2200"/>
                  <a:gd name="T46" fmla="*/ 717 w 1121"/>
                  <a:gd name="T47" fmla="*/ 288 h 2200"/>
                  <a:gd name="T48" fmla="*/ 599 w 1121"/>
                  <a:gd name="T49" fmla="*/ 192 h 2200"/>
                  <a:gd name="T50" fmla="*/ 304 w 1121"/>
                  <a:gd name="T51" fmla="*/ 128 h 2200"/>
                  <a:gd name="T52" fmla="*/ 186 w 1121"/>
                  <a:gd name="T53" fmla="*/ 96 h 2200"/>
                  <a:gd name="T54" fmla="*/ 110 w 1121"/>
                  <a:gd name="T55" fmla="*/ 112 h 2200"/>
                  <a:gd name="T56" fmla="*/ 42 w 1121"/>
                  <a:gd name="T57" fmla="*/ 176 h 2200"/>
                  <a:gd name="T58" fmla="*/ 26 w 1121"/>
                  <a:gd name="T59" fmla="*/ 336 h 2200"/>
                  <a:gd name="T60" fmla="*/ 93 w 1121"/>
                  <a:gd name="T61" fmla="*/ 448 h 2200"/>
                  <a:gd name="T62" fmla="*/ 169 w 1121"/>
                  <a:gd name="T63" fmla="*/ 656 h 2200"/>
                  <a:gd name="T64" fmla="*/ 287 w 1121"/>
                  <a:gd name="T65" fmla="*/ 808 h 2200"/>
                  <a:gd name="T66" fmla="*/ 388 w 1121"/>
                  <a:gd name="T67" fmla="*/ 944 h 2200"/>
                  <a:gd name="T68" fmla="*/ 287 w 1121"/>
                  <a:gd name="T69" fmla="*/ 1152 h 2200"/>
                  <a:gd name="T70" fmla="*/ 304 w 1121"/>
                  <a:gd name="T71" fmla="*/ 1264 h 2200"/>
                  <a:gd name="T72" fmla="*/ 396 w 1121"/>
                  <a:gd name="T73" fmla="*/ 1296 h 2200"/>
                  <a:gd name="T74" fmla="*/ 346 w 1121"/>
                  <a:gd name="T75" fmla="*/ 1312 h 2200"/>
                  <a:gd name="T76" fmla="*/ 287 w 1121"/>
                  <a:gd name="T77" fmla="*/ 1368 h 2200"/>
                  <a:gd name="T78" fmla="*/ 287 w 1121"/>
                  <a:gd name="T79" fmla="*/ 1408 h 2200"/>
                  <a:gd name="T80" fmla="*/ 329 w 1121"/>
                  <a:gd name="T81" fmla="*/ 1568 h 2200"/>
                  <a:gd name="T82" fmla="*/ 354 w 1121"/>
                  <a:gd name="T83" fmla="*/ 1680 h 2200"/>
                  <a:gd name="T84" fmla="*/ 413 w 1121"/>
                  <a:gd name="T85" fmla="*/ 1768 h 2200"/>
                  <a:gd name="T86" fmla="*/ 481 w 1121"/>
                  <a:gd name="T87" fmla="*/ 1776 h 2200"/>
                  <a:gd name="T88" fmla="*/ 573 w 1121"/>
                  <a:gd name="T89" fmla="*/ 1776 h 2200"/>
                  <a:gd name="T90" fmla="*/ 649 w 1121"/>
                  <a:gd name="T91" fmla="*/ 1840 h 2200"/>
                  <a:gd name="T92" fmla="*/ 683 w 1121"/>
                  <a:gd name="T93" fmla="*/ 1904 h 2200"/>
                  <a:gd name="T94" fmla="*/ 767 w 1121"/>
                  <a:gd name="T95" fmla="*/ 1960 h 2200"/>
                  <a:gd name="T96" fmla="*/ 843 w 1121"/>
                  <a:gd name="T97" fmla="*/ 2024 h 2200"/>
                  <a:gd name="T98" fmla="*/ 767 w 1121"/>
                  <a:gd name="T99" fmla="*/ 2072 h 2200"/>
                  <a:gd name="T100" fmla="*/ 809 w 1121"/>
                  <a:gd name="T101" fmla="*/ 2136 h 2200"/>
                  <a:gd name="T102" fmla="*/ 877 w 1121"/>
                  <a:gd name="T103" fmla="*/ 2128 h 2200"/>
                  <a:gd name="T104" fmla="*/ 1011 w 1121"/>
                  <a:gd name="T105" fmla="*/ 2112 h 2200"/>
                  <a:gd name="T106" fmla="*/ 1054 w 1121"/>
                  <a:gd name="T107" fmla="*/ 2192 h 2200"/>
                  <a:gd name="T108" fmla="*/ 1113 w 1121"/>
                  <a:gd name="T109" fmla="*/ 1360 h 2200"/>
                  <a:gd name="T110" fmla="*/ 1014 w 1121"/>
                  <a:gd name="T111" fmla="*/ 13 h 220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1121" h="2200">
                    <a:moveTo>
                      <a:pt x="1014" y="13"/>
                    </a:moveTo>
                    <a:lnTo>
                      <a:pt x="1011" y="6"/>
                    </a:lnTo>
                    <a:lnTo>
                      <a:pt x="995" y="64"/>
                    </a:lnTo>
                    <a:lnTo>
                      <a:pt x="1011" y="112"/>
                    </a:lnTo>
                    <a:lnTo>
                      <a:pt x="1011" y="136"/>
                    </a:lnTo>
                    <a:lnTo>
                      <a:pt x="1003" y="160"/>
                    </a:lnTo>
                    <a:lnTo>
                      <a:pt x="961" y="184"/>
                    </a:lnTo>
                    <a:lnTo>
                      <a:pt x="936" y="184"/>
                    </a:lnTo>
                    <a:lnTo>
                      <a:pt x="919" y="168"/>
                    </a:lnTo>
                    <a:lnTo>
                      <a:pt x="902" y="160"/>
                    </a:lnTo>
                    <a:lnTo>
                      <a:pt x="893" y="168"/>
                    </a:lnTo>
                    <a:lnTo>
                      <a:pt x="877" y="168"/>
                    </a:lnTo>
                    <a:lnTo>
                      <a:pt x="877" y="144"/>
                    </a:lnTo>
                    <a:lnTo>
                      <a:pt x="877" y="112"/>
                    </a:lnTo>
                    <a:lnTo>
                      <a:pt x="893" y="88"/>
                    </a:lnTo>
                    <a:lnTo>
                      <a:pt x="902" y="64"/>
                    </a:lnTo>
                    <a:lnTo>
                      <a:pt x="893" y="48"/>
                    </a:lnTo>
                    <a:lnTo>
                      <a:pt x="851" y="16"/>
                    </a:lnTo>
                    <a:lnTo>
                      <a:pt x="801" y="24"/>
                    </a:lnTo>
                    <a:lnTo>
                      <a:pt x="750" y="40"/>
                    </a:lnTo>
                    <a:lnTo>
                      <a:pt x="700" y="48"/>
                    </a:lnTo>
                    <a:lnTo>
                      <a:pt x="742" y="64"/>
                    </a:lnTo>
                    <a:lnTo>
                      <a:pt x="784" y="88"/>
                    </a:lnTo>
                    <a:lnTo>
                      <a:pt x="809" y="176"/>
                    </a:lnTo>
                    <a:lnTo>
                      <a:pt x="818" y="200"/>
                    </a:lnTo>
                    <a:lnTo>
                      <a:pt x="843" y="200"/>
                    </a:lnTo>
                    <a:lnTo>
                      <a:pt x="877" y="224"/>
                    </a:lnTo>
                    <a:lnTo>
                      <a:pt x="902" y="264"/>
                    </a:lnTo>
                    <a:lnTo>
                      <a:pt x="910" y="312"/>
                    </a:lnTo>
                    <a:lnTo>
                      <a:pt x="851" y="304"/>
                    </a:lnTo>
                    <a:lnTo>
                      <a:pt x="801" y="312"/>
                    </a:lnTo>
                    <a:lnTo>
                      <a:pt x="784" y="320"/>
                    </a:lnTo>
                    <a:lnTo>
                      <a:pt x="784" y="328"/>
                    </a:lnTo>
                    <a:lnTo>
                      <a:pt x="776" y="360"/>
                    </a:lnTo>
                    <a:lnTo>
                      <a:pt x="750" y="400"/>
                    </a:lnTo>
                    <a:lnTo>
                      <a:pt x="725" y="448"/>
                    </a:lnTo>
                    <a:lnTo>
                      <a:pt x="717" y="480"/>
                    </a:lnTo>
                    <a:lnTo>
                      <a:pt x="733" y="496"/>
                    </a:lnTo>
                    <a:lnTo>
                      <a:pt x="818" y="560"/>
                    </a:lnTo>
                    <a:lnTo>
                      <a:pt x="750" y="584"/>
                    </a:lnTo>
                    <a:lnTo>
                      <a:pt x="666" y="584"/>
                    </a:lnTo>
                    <a:lnTo>
                      <a:pt x="599" y="568"/>
                    </a:lnTo>
                    <a:lnTo>
                      <a:pt x="582" y="584"/>
                    </a:lnTo>
                    <a:lnTo>
                      <a:pt x="573" y="608"/>
                    </a:lnTo>
                    <a:lnTo>
                      <a:pt x="607" y="640"/>
                    </a:lnTo>
                    <a:lnTo>
                      <a:pt x="658" y="648"/>
                    </a:lnTo>
                    <a:lnTo>
                      <a:pt x="683" y="648"/>
                    </a:lnTo>
                    <a:lnTo>
                      <a:pt x="700" y="664"/>
                    </a:lnTo>
                    <a:lnTo>
                      <a:pt x="700" y="680"/>
                    </a:lnTo>
                    <a:lnTo>
                      <a:pt x="683" y="704"/>
                    </a:lnTo>
                    <a:lnTo>
                      <a:pt x="674" y="712"/>
                    </a:lnTo>
                    <a:lnTo>
                      <a:pt x="649" y="712"/>
                    </a:lnTo>
                    <a:lnTo>
                      <a:pt x="599" y="696"/>
                    </a:lnTo>
                    <a:lnTo>
                      <a:pt x="548" y="688"/>
                    </a:lnTo>
                    <a:lnTo>
                      <a:pt x="523" y="680"/>
                    </a:lnTo>
                    <a:lnTo>
                      <a:pt x="506" y="664"/>
                    </a:lnTo>
                    <a:lnTo>
                      <a:pt x="447" y="592"/>
                    </a:lnTo>
                    <a:lnTo>
                      <a:pt x="438" y="552"/>
                    </a:lnTo>
                    <a:lnTo>
                      <a:pt x="438" y="536"/>
                    </a:lnTo>
                    <a:lnTo>
                      <a:pt x="430" y="512"/>
                    </a:lnTo>
                    <a:lnTo>
                      <a:pt x="380" y="496"/>
                    </a:lnTo>
                    <a:lnTo>
                      <a:pt x="337" y="480"/>
                    </a:lnTo>
                    <a:lnTo>
                      <a:pt x="253" y="424"/>
                    </a:lnTo>
                    <a:lnTo>
                      <a:pt x="287" y="424"/>
                    </a:lnTo>
                    <a:lnTo>
                      <a:pt x="321" y="440"/>
                    </a:lnTo>
                    <a:lnTo>
                      <a:pt x="396" y="440"/>
                    </a:lnTo>
                    <a:lnTo>
                      <a:pt x="565" y="448"/>
                    </a:lnTo>
                    <a:lnTo>
                      <a:pt x="624" y="432"/>
                    </a:lnTo>
                    <a:lnTo>
                      <a:pt x="658" y="416"/>
                    </a:lnTo>
                    <a:lnTo>
                      <a:pt x="683" y="384"/>
                    </a:lnTo>
                    <a:lnTo>
                      <a:pt x="708" y="320"/>
                    </a:lnTo>
                    <a:lnTo>
                      <a:pt x="717" y="288"/>
                    </a:lnTo>
                    <a:lnTo>
                      <a:pt x="708" y="256"/>
                    </a:lnTo>
                    <a:lnTo>
                      <a:pt x="666" y="208"/>
                    </a:lnTo>
                    <a:lnTo>
                      <a:pt x="599" y="192"/>
                    </a:lnTo>
                    <a:lnTo>
                      <a:pt x="447" y="152"/>
                    </a:lnTo>
                    <a:lnTo>
                      <a:pt x="371" y="128"/>
                    </a:lnTo>
                    <a:lnTo>
                      <a:pt x="304" y="128"/>
                    </a:lnTo>
                    <a:lnTo>
                      <a:pt x="152" y="128"/>
                    </a:lnTo>
                    <a:lnTo>
                      <a:pt x="177" y="104"/>
                    </a:lnTo>
                    <a:lnTo>
                      <a:pt x="186" y="96"/>
                    </a:lnTo>
                    <a:lnTo>
                      <a:pt x="169" y="88"/>
                    </a:lnTo>
                    <a:lnTo>
                      <a:pt x="127" y="80"/>
                    </a:lnTo>
                    <a:lnTo>
                      <a:pt x="110" y="112"/>
                    </a:lnTo>
                    <a:lnTo>
                      <a:pt x="76" y="120"/>
                    </a:lnTo>
                    <a:lnTo>
                      <a:pt x="76" y="144"/>
                    </a:lnTo>
                    <a:lnTo>
                      <a:pt x="42" y="176"/>
                    </a:lnTo>
                    <a:lnTo>
                      <a:pt x="9" y="224"/>
                    </a:lnTo>
                    <a:lnTo>
                      <a:pt x="0" y="272"/>
                    </a:lnTo>
                    <a:lnTo>
                      <a:pt x="26" y="336"/>
                    </a:lnTo>
                    <a:lnTo>
                      <a:pt x="68" y="352"/>
                    </a:lnTo>
                    <a:lnTo>
                      <a:pt x="110" y="392"/>
                    </a:lnTo>
                    <a:lnTo>
                      <a:pt x="93" y="448"/>
                    </a:lnTo>
                    <a:lnTo>
                      <a:pt x="144" y="544"/>
                    </a:lnTo>
                    <a:lnTo>
                      <a:pt x="211" y="608"/>
                    </a:lnTo>
                    <a:lnTo>
                      <a:pt x="169" y="656"/>
                    </a:lnTo>
                    <a:lnTo>
                      <a:pt x="177" y="712"/>
                    </a:lnTo>
                    <a:lnTo>
                      <a:pt x="245" y="752"/>
                    </a:lnTo>
                    <a:lnTo>
                      <a:pt x="287" y="808"/>
                    </a:lnTo>
                    <a:lnTo>
                      <a:pt x="270" y="856"/>
                    </a:lnTo>
                    <a:lnTo>
                      <a:pt x="337" y="896"/>
                    </a:lnTo>
                    <a:lnTo>
                      <a:pt x="388" y="944"/>
                    </a:lnTo>
                    <a:lnTo>
                      <a:pt x="380" y="1008"/>
                    </a:lnTo>
                    <a:lnTo>
                      <a:pt x="337" y="1080"/>
                    </a:lnTo>
                    <a:lnTo>
                      <a:pt x="287" y="1152"/>
                    </a:lnTo>
                    <a:lnTo>
                      <a:pt x="262" y="1248"/>
                    </a:lnTo>
                    <a:lnTo>
                      <a:pt x="278" y="1232"/>
                    </a:lnTo>
                    <a:lnTo>
                      <a:pt x="304" y="1264"/>
                    </a:lnTo>
                    <a:lnTo>
                      <a:pt x="346" y="1280"/>
                    </a:lnTo>
                    <a:lnTo>
                      <a:pt x="396" y="1288"/>
                    </a:lnTo>
                    <a:lnTo>
                      <a:pt x="396" y="1296"/>
                    </a:lnTo>
                    <a:lnTo>
                      <a:pt x="388" y="1304"/>
                    </a:lnTo>
                    <a:lnTo>
                      <a:pt x="363" y="1312"/>
                    </a:lnTo>
                    <a:lnTo>
                      <a:pt x="346" y="1312"/>
                    </a:lnTo>
                    <a:lnTo>
                      <a:pt x="337" y="1336"/>
                    </a:lnTo>
                    <a:lnTo>
                      <a:pt x="287" y="1344"/>
                    </a:lnTo>
                    <a:lnTo>
                      <a:pt x="287" y="1368"/>
                    </a:lnTo>
                    <a:lnTo>
                      <a:pt x="287" y="1392"/>
                    </a:lnTo>
                    <a:lnTo>
                      <a:pt x="278" y="1392"/>
                    </a:lnTo>
                    <a:lnTo>
                      <a:pt x="287" y="1408"/>
                    </a:lnTo>
                    <a:lnTo>
                      <a:pt x="287" y="1456"/>
                    </a:lnTo>
                    <a:lnTo>
                      <a:pt x="287" y="1520"/>
                    </a:lnTo>
                    <a:lnTo>
                      <a:pt x="329" y="1568"/>
                    </a:lnTo>
                    <a:lnTo>
                      <a:pt x="312" y="1632"/>
                    </a:lnTo>
                    <a:lnTo>
                      <a:pt x="346" y="1640"/>
                    </a:lnTo>
                    <a:lnTo>
                      <a:pt x="354" y="1680"/>
                    </a:lnTo>
                    <a:lnTo>
                      <a:pt x="388" y="1712"/>
                    </a:lnTo>
                    <a:lnTo>
                      <a:pt x="413" y="1776"/>
                    </a:lnTo>
                    <a:lnTo>
                      <a:pt x="413" y="1768"/>
                    </a:lnTo>
                    <a:lnTo>
                      <a:pt x="438" y="1768"/>
                    </a:lnTo>
                    <a:lnTo>
                      <a:pt x="464" y="1784"/>
                    </a:lnTo>
                    <a:lnTo>
                      <a:pt x="481" y="1776"/>
                    </a:lnTo>
                    <a:lnTo>
                      <a:pt x="514" y="1784"/>
                    </a:lnTo>
                    <a:lnTo>
                      <a:pt x="531" y="1800"/>
                    </a:lnTo>
                    <a:lnTo>
                      <a:pt x="573" y="1776"/>
                    </a:lnTo>
                    <a:lnTo>
                      <a:pt x="607" y="1784"/>
                    </a:lnTo>
                    <a:lnTo>
                      <a:pt x="641" y="1808"/>
                    </a:lnTo>
                    <a:lnTo>
                      <a:pt x="649" y="1840"/>
                    </a:lnTo>
                    <a:lnTo>
                      <a:pt x="649" y="1872"/>
                    </a:lnTo>
                    <a:lnTo>
                      <a:pt x="683" y="1888"/>
                    </a:lnTo>
                    <a:lnTo>
                      <a:pt x="683" y="1904"/>
                    </a:lnTo>
                    <a:lnTo>
                      <a:pt x="717" y="1928"/>
                    </a:lnTo>
                    <a:lnTo>
                      <a:pt x="759" y="1936"/>
                    </a:lnTo>
                    <a:lnTo>
                      <a:pt x="767" y="1960"/>
                    </a:lnTo>
                    <a:lnTo>
                      <a:pt x="835" y="1976"/>
                    </a:lnTo>
                    <a:lnTo>
                      <a:pt x="860" y="2000"/>
                    </a:lnTo>
                    <a:lnTo>
                      <a:pt x="843" y="2024"/>
                    </a:lnTo>
                    <a:lnTo>
                      <a:pt x="826" y="2040"/>
                    </a:lnTo>
                    <a:lnTo>
                      <a:pt x="776" y="2048"/>
                    </a:lnTo>
                    <a:lnTo>
                      <a:pt x="767" y="2072"/>
                    </a:lnTo>
                    <a:lnTo>
                      <a:pt x="792" y="2088"/>
                    </a:lnTo>
                    <a:lnTo>
                      <a:pt x="792" y="2112"/>
                    </a:lnTo>
                    <a:lnTo>
                      <a:pt x="809" y="2136"/>
                    </a:lnTo>
                    <a:lnTo>
                      <a:pt x="835" y="2168"/>
                    </a:lnTo>
                    <a:lnTo>
                      <a:pt x="868" y="2168"/>
                    </a:lnTo>
                    <a:lnTo>
                      <a:pt x="877" y="2128"/>
                    </a:lnTo>
                    <a:lnTo>
                      <a:pt x="910" y="2128"/>
                    </a:lnTo>
                    <a:lnTo>
                      <a:pt x="969" y="2096"/>
                    </a:lnTo>
                    <a:lnTo>
                      <a:pt x="1011" y="2112"/>
                    </a:lnTo>
                    <a:lnTo>
                      <a:pt x="1054" y="2136"/>
                    </a:lnTo>
                    <a:lnTo>
                      <a:pt x="1037" y="2152"/>
                    </a:lnTo>
                    <a:lnTo>
                      <a:pt x="1054" y="2192"/>
                    </a:lnTo>
                    <a:lnTo>
                      <a:pt x="1079" y="2200"/>
                    </a:lnTo>
                    <a:lnTo>
                      <a:pt x="1113" y="2200"/>
                    </a:lnTo>
                    <a:lnTo>
                      <a:pt x="1113" y="1360"/>
                    </a:lnTo>
                    <a:lnTo>
                      <a:pt x="1121" y="0"/>
                    </a:lnTo>
                    <a:lnTo>
                      <a:pt x="1116" y="8"/>
                    </a:lnTo>
                    <a:lnTo>
                      <a:pt x="1014" y="13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4679" y="1384"/>
                <a:ext cx="337" cy="248"/>
              </a:xfrm>
              <a:custGeom>
                <a:avLst/>
                <a:gdLst>
                  <a:gd name="T0" fmla="*/ 295 w 337"/>
                  <a:gd name="T1" fmla="*/ 128 h 248"/>
                  <a:gd name="T2" fmla="*/ 295 w 337"/>
                  <a:gd name="T3" fmla="*/ 64 h 248"/>
                  <a:gd name="T4" fmla="*/ 295 w 337"/>
                  <a:gd name="T5" fmla="*/ 16 h 248"/>
                  <a:gd name="T6" fmla="*/ 286 w 337"/>
                  <a:gd name="T7" fmla="*/ 0 h 248"/>
                  <a:gd name="T8" fmla="*/ 236 w 337"/>
                  <a:gd name="T9" fmla="*/ 8 h 248"/>
                  <a:gd name="T10" fmla="*/ 126 w 337"/>
                  <a:gd name="T11" fmla="*/ 16 h 248"/>
                  <a:gd name="T12" fmla="*/ 67 w 337"/>
                  <a:gd name="T13" fmla="*/ 40 h 248"/>
                  <a:gd name="T14" fmla="*/ 25 w 337"/>
                  <a:gd name="T15" fmla="*/ 64 h 248"/>
                  <a:gd name="T16" fmla="*/ 8 w 337"/>
                  <a:gd name="T17" fmla="*/ 88 h 248"/>
                  <a:gd name="T18" fmla="*/ 0 w 337"/>
                  <a:gd name="T19" fmla="*/ 112 h 248"/>
                  <a:gd name="T20" fmla="*/ 25 w 337"/>
                  <a:gd name="T21" fmla="*/ 128 h 248"/>
                  <a:gd name="T22" fmla="*/ 17 w 337"/>
                  <a:gd name="T23" fmla="*/ 152 h 248"/>
                  <a:gd name="T24" fmla="*/ 25 w 337"/>
                  <a:gd name="T25" fmla="*/ 176 h 248"/>
                  <a:gd name="T26" fmla="*/ 42 w 337"/>
                  <a:gd name="T27" fmla="*/ 184 h 248"/>
                  <a:gd name="T28" fmla="*/ 67 w 337"/>
                  <a:gd name="T29" fmla="*/ 184 h 248"/>
                  <a:gd name="T30" fmla="*/ 93 w 337"/>
                  <a:gd name="T31" fmla="*/ 176 h 248"/>
                  <a:gd name="T32" fmla="*/ 101 w 337"/>
                  <a:gd name="T33" fmla="*/ 240 h 248"/>
                  <a:gd name="T34" fmla="*/ 152 w 337"/>
                  <a:gd name="T35" fmla="*/ 208 h 248"/>
                  <a:gd name="T36" fmla="*/ 194 w 337"/>
                  <a:gd name="T37" fmla="*/ 208 h 248"/>
                  <a:gd name="T38" fmla="*/ 261 w 337"/>
                  <a:gd name="T39" fmla="*/ 248 h 248"/>
                  <a:gd name="T40" fmla="*/ 303 w 337"/>
                  <a:gd name="T41" fmla="*/ 240 h 248"/>
                  <a:gd name="T42" fmla="*/ 320 w 337"/>
                  <a:gd name="T43" fmla="*/ 240 h 248"/>
                  <a:gd name="T44" fmla="*/ 337 w 337"/>
                  <a:gd name="T45" fmla="*/ 176 h 248"/>
                  <a:gd name="T46" fmla="*/ 295 w 337"/>
                  <a:gd name="T47" fmla="*/ 128 h 24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37" h="248">
                    <a:moveTo>
                      <a:pt x="295" y="128"/>
                    </a:moveTo>
                    <a:lnTo>
                      <a:pt x="295" y="64"/>
                    </a:lnTo>
                    <a:lnTo>
                      <a:pt x="295" y="16"/>
                    </a:lnTo>
                    <a:lnTo>
                      <a:pt x="286" y="0"/>
                    </a:lnTo>
                    <a:lnTo>
                      <a:pt x="236" y="8"/>
                    </a:lnTo>
                    <a:lnTo>
                      <a:pt x="126" y="16"/>
                    </a:lnTo>
                    <a:lnTo>
                      <a:pt x="67" y="40"/>
                    </a:lnTo>
                    <a:lnTo>
                      <a:pt x="25" y="64"/>
                    </a:lnTo>
                    <a:lnTo>
                      <a:pt x="8" y="88"/>
                    </a:lnTo>
                    <a:lnTo>
                      <a:pt x="0" y="112"/>
                    </a:lnTo>
                    <a:lnTo>
                      <a:pt x="25" y="128"/>
                    </a:lnTo>
                    <a:lnTo>
                      <a:pt x="17" y="152"/>
                    </a:lnTo>
                    <a:lnTo>
                      <a:pt x="25" y="176"/>
                    </a:lnTo>
                    <a:lnTo>
                      <a:pt x="42" y="184"/>
                    </a:lnTo>
                    <a:lnTo>
                      <a:pt x="67" y="184"/>
                    </a:lnTo>
                    <a:lnTo>
                      <a:pt x="93" y="176"/>
                    </a:lnTo>
                    <a:lnTo>
                      <a:pt x="101" y="240"/>
                    </a:lnTo>
                    <a:lnTo>
                      <a:pt x="152" y="208"/>
                    </a:lnTo>
                    <a:lnTo>
                      <a:pt x="194" y="208"/>
                    </a:lnTo>
                    <a:lnTo>
                      <a:pt x="261" y="248"/>
                    </a:lnTo>
                    <a:lnTo>
                      <a:pt x="303" y="240"/>
                    </a:lnTo>
                    <a:lnTo>
                      <a:pt x="320" y="240"/>
                    </a:lnTo>
                    <a:lnTo>
                      <a:pt x="337" y="176"/>
                    </a:lnTo>
                    <a:lnTo>
                      <a:pt x="295" y="12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4687" y="2"/>
                <a:ext cx="1115" cy="2190"/>
              </a:xfrm>
              <a:custGeom>
                <a:avLst/>
                <a:gdLst>
                  <a:gd name="T0" fmla="*/ 1011 w 1115"/>
                  <a:gd name="T1" fmla="*/ 102 h 2190"/>
                  <a:gd name="T2" fmla="*/ 961 w 1115"/>
                  <a:gd name="T3" fmla="*/ 174 h 2190"/>
                  <a:gd name="T4" fmla="*/ 902 w 1115"/>
                  <a:gd name="T5" fmla="*/ 150 h 2190"/>
                  <a:gd name="T6" fmla="*/ 877 w 1115"/>
                  <a:gd name="T7" fmla="*/ 134 h 2190"/>
                  <a:gd name="T8" fmla="*/ 902 w 1115"/>
                  <a:gd name="T9" fmla="*/ 54 h 2190"/>
                  <a:gd name="T10" fmla="*/ 801 w 1115"/>
                  <a:gd name="T11" fmla="*/ 14 h 2190"/>
                  <a:gd name="T12" fmla="*/ 742 w 1115"/>
                  <a:gd name="T13" fmla="*/ 54 h 2190"/>
                  <a:gd name="T14" fmla="*/ 818 w 1115"/>
                  <a:gd name="T15" fmla="*/ 190 h 2190"/>
                  <a:gd name="T16" fmla="*/ 902 w 1115"/>
                  <a:gd name="T17" fmla="*/ 254 h 2190"/>
                  <a:gd name="T18" fmla="*/ 801 w 1115"/>
                  <a:gd name="T19" fmla="*/ 302 h 2190"/>
                  <a:gd name="T20" fmla="*/ 776 w 1115"/>
                  <a:gd name="T21" fmla="*/ 350 h 2190"/>
                  <a:gd name="T22" fmla="*/ 717 w 1115"/>
                  <a:gd name="T23" fmla="*/ 470 h 2190"/>
                  <a:gd name="T24" fmla="*/ 750 w 1115"/>
                  <a:gd name="T25" fmla="*/ 574 h 2190"/>
                  <a:gd name="T26" fmla="*/ 582 w 1115"/>
                  <a:gd name="T27" fmla="*/ 574 h 2190"/>
                  <a:gd name="T28" fmla="*/ 658 w 1115"/>
                  <a:gd name="T29" fmla="*/ 638 h 2190"/>
                  <a:gd name="T30" fmla="*/ 700 w 1115"/>
                  <a:gd name="T31" fmla="*/ 670 h 2190"/>
                  <a:gd name="T32" fmla="*/ 649 w 1115"/>
                  <a:gd name="T33" fmla="*/ 702 h 2190"/>
                  <a:gd name="T34" fmla="*/ 523 w 1115"/>
                  <a:gd name="T35" fmla="*/ 670 h 2190"/>
                  <a:gd name="T36" fmla="*/ 438 w 1115"/>
                  <a:gd name="T37" fmla="*/ 542 h 2190"/>
                  <a:gd name="T38" fmla="*/ 380 w 1115"/>
                  <a:gd name="T39" fmla="*/ 486 h 2190"/>
                  <a:gd name="T40" fmla="*/ 287 w 1115"/>
                  <a:gd name="T41" fmla="*/ 414 h 2190"/>
                  <a:gd name="T42" fmla="*/ 565 w 1115"/>
                  <a:gd name="T43" fmla="*/ 438 h 2190"/>
                  <a:gd name="T44" fmla="*/ 683 w 1115"/>
                  <a:gd name="T45" fmla="*/ 374 h 2190"/>
                  <a:gd name="T46" fmla="*/ 708 w 1115"/>
                  <a:gd name="T47" fmla="*/ 246 h 2190"/>
                  <a:gd name="T48" fmla="*/ 447 w 1115"/>
                  <a:gd name="T49" fmla="*/ 142 h 2190"/>
                  <a:gd name="T50" fmla="*/ 152 w 1115"/>
                  <a:gd name="T51" fmla="*/ 118 h 2190"/>
                  <a:gd name="T52" fmla="*/ 169 w 1115"/>
                  <a:gd name="T53" fmla="*/ 78 h 2190"/>
                  <a:gd name="T54" fmla="*/ 76 w 1115"/>
                  <a:gd name="T55" fmla="*/ 110 h 2190"/>
                  <a:gd name="T56" fmla="*/ 9 w 1115"/>
                  <a:gd name="T57" fmla="*/ 214 h 2190"/>
                  <a:gd name="T58" fmla="*/ 68 w 1115"/>
                  <a:gd name="T59" fmla="*/ 342 h 2190"/>
                  <a:gd name="T60" fmla="*/ 144 w 1115"/>
                  <a:gd name="T61" fmla="*/ 534 h 2190"/>
                  <a:gd name="T62" fmla="*/ 177 w 1115"/>
                  <a:gd name="T63" fmla="*/ 702 h 2190"/>
                  <a:gd name="T64" fmla="*/ 270 w 1115"/>
                  <a:gd name="T65" fmla="*/ 846 h 2190"/>
                  <a:gd name="T66" fmla="*/ 380 w 1115"/>
                  <a:gd name="T67" fmla="*/ 998 h 2190"/>
                  <a:gd name="T68" fmla="*/ 262 w 1115"/>
                  <a:gd name="T69" fmla="*/ 1238 h 2190"/>
                  <a:gd name="T70" fmla="*/ 346 w 1115"/>
                  <a:gd name="T71" fmla="*/ 1270 h 2190"/>
                  <a:gd name="T72" fmla="*/ 388 w 1115"/>
                  <a:gd name="T73" fmla="*/ 1294 h 2190"/>
                  <a:gd name="T74" fmla="*/ 337 w 1115"/>
                  <a:gd name="T75" fmla="*/ 1326 h 2190"/>
                  <a:gd name="T76" fmla="*/ 287 w 1115"/>
                  <a:gd name="T77" fmla="*/ 1382 h 2190"/>
                  <a:gd name="T78" fmla="*/ 287 w 1115"/>
                  <a:gd name="T79" fmla="*/ 1446 h 2190"/>
                  <a:gd name="T80" fmla="*/ 312 w 1115"/>
                  <a:gd name="T81" fmla="*/ 1622 h 2190"/>
                  <a:gd name="T82" fmla="*/ 388 w 1115"/>
                  <a:gd name="T83" fmla="*/ 1702 h 2190"/>
                  <a:gd name="T84" fmla="*/ 438 w 1115"/>
                  <a:gd name="T85" fmla="*/ 1758 h 2190"/>
                  <a:gd name="T86" fmla="*/ 514 w 1115"/>
                  <a:gd name="T87" fmla="*/ 1774 h 2190"/>
                  <a:gd name="T88" fmla="*/ 607 w 1115"/>
                  <a:gd name="T89" fmla="*/ 1774 h 2190"/>
                  <a:gd name="T90" fmla="*/ 649 w 1115"/>
                  <a:gd name="T91" fmla="*/ 1862 h 2190"/>
                  <a:gd name="T92" fmla="*/ 717 w 1115"/>
                  <a:gd name="T93" fmla="*/ 1918 h 2190"/>
                  <a:gd name="T94" fmla="*/ 835 w 1115"/>
                  <a:gd name="T95" fmla="*/ 1966 h 2190"/>
                  <a:gd name="T96" fmla="*/ 826 w 1115"/>
                  <a:gd name="T97" fmla="*/ 2030 h 2190"/>
                  <a:gd name="T98" fmla="*/ 792 w 1115"/>
                  <a:gd name="T99" fmla="*/ 2078 h 2190"/>
                  <a:gd name="T100" fmla="*/ 835 w 1115"/>
                  <a:gd name="T101" fmla="*/ 2158 h 2190"/>
                  <a:gd name="T102" fmla="*/ 877 w 1115"/>
                  <a:gd name="T103" fmla="*/ 2118 h 2190"/>
                  <a:gd name="T104" fmla="*/ 1011 w 1115"/>
                  <a:gd name="T105" fmla="*/ 2102 h 2190"/>
                  <a:gd name="T106" fmla="*/ 1054 w 1115"/>
                  <a:gd name="T107" fmla="*/ 2182 h 2190"/>
                  <a:gd name="T108" fmla="*/ 1115 w 1115"/>
                  <a:gd name="T109" fmla="*/ 0 h 219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115" h="2190">
                    <a:moveTo>
                      <a:pt x="1011" y="0"/>
                    </a:moveTo>
                    <a:lnTo>
                      <a:pt x="995" y="54"/>
                    </a:lnTo>
                    <a:lnTo>
                      <a:pt x="1011" y="102"/>
                    </a:lnTo>
                    <a:lnTo>
                      <a:pt x="1011" y="126"/>
                    </a:lnTo>
                    <a:lnTo>
                      <a:pt x="1003" y="150"/>
                    </a:lnTo>
                    <a:lnTo>
                      <a:pt x="961" y="174"/>
                    </a:lnTo>
                    <a:lnTo>
                      <a:pt x="936" y="174"/>
                    </a:lnTo>
                    <a:lnTo>
                      <a:pt x="919" y="158"/>
                    </a:lnTo>
                    <a:lnTo>
                      <a:pt x="902" y="150"/>
                    </a:lnTo>
                    <a:lnTo>
                      <a:pt x="893" y="158"/>
                    </a:lnTo>
                    <a:lnTo>
                      <a:pt x="877" y="158"/>
                    </a:lnTo>
                    <a:lnTo>
                      <a:pt x="877" y="134"/>
                    </a:lnTo>
                    <a:lnTo>
                      <a:pt x="877" y="102"/>
                    </a:lnTo>
                    <a:lnTo>
                      <a:pt x="893" y="78"/>
                    </a:lnTo>
                    <a:lnTo>
                      <a:pt x="902" y="54"/>
                    </a:lnTo>
                    <a:lnTo>
                      <a:pt x="893" y="38"/>
                    </a:lnTo>
                    <a:lnTo>
                      <a:pt x="851" y="6"/>
                    </a:lnTo>
                    <a:lnTo>
                      <a:pt x="801" y="14"/>
                    </a:lnTo>
                    <a:lnTo>
                      <a:pt x="750" y="30"/>
                    </a:lnTo>
                    <a:lnTo>
                      <a:pt x="700" y="38"/>
                    </a:lnTo>
                    <a:lnTo>
                      <a:pt x="742" y="54"/>
                    </a:lnTo>
                    <a:lnTo>
                      <a:pt x="784" y="78"/>
                    </a:lnTo>
                    <a:lnTo>
                      <a:pt x="809" y="166"/>
                    </a:lnTo>
                    <a:lnTo>
                      <a:pt x="818" y="190"/>
                    </a:lnTo>
                    <a:lnTo>
                      <a:pt x="843" y="190"/>
                    </a:lnTo>
                    <a:lnTo>
                      <a:pt x="877" y="214"/>
                    </a:lnTo>
                    <a:lnTo>
                      <a:pt x="902" y="254"/>
                    </a:lnTo>
                    <a:lnTo>
                      <a:pt x="910" y="302"/>
                    </a:lnTo>
                    <a:lnTo>
                      <a:pt x="851" y="294"/>
                    </a:lnTo>
                    <a:lnTo>
                      <a:pt x="801" y="302"/>
                    </a:lnTo>
                    <a:lnTo>
                      <a:pt x="784" y="310"/>
                    </a:lnTo>
                    <a:lnTo>
                      <a:pt x="784" y="318"/>
                    </a:lnTo>
                    <a:lnTo>
                      <a:pt x="776" y="350"/>
                    </a:lnTo>
                    <a:lnTo>
                      <a:pt x="750" y="390"/>
                    </a:lnTo>
                    <a:lnTo>
                      <a:pt x="725" y="438"/>
                    </a:lnTo>
                    <a:lnTo>
                      <a:pt x="717" y="470"/>
                    </a:lnTo>
                    <a:lnTo>
                      <a:pt x="733" y="486"/>
                    </a:lnTo>
                    <a:lnTo>
                      <a:pt x="818" y="550"/>
                    </a:lnTo>
                    <a:lnTo>
                      <a:pt x="750" y="574"/>
                    </a:lnTo>
                    <a:lnTo>
                      <a:pt x="666" y="574"/>
                    </a:lnTo>
                    <a:lnTo>
                      <a:pt x="599" y="558"/>
                    </a:lnTo>
                    <a:lnTo>
                      <a:pt x="582" y="574"/>
                    </a:lnTo>
                    <a:lnTo>
                      <a:pt x="573" y="598"/>
                    </a:lnTo>
                    <a:lnTo>
                      <a:pt x="607" y="630"/>
                    </a:lnTo>
                    <a:lnTo>
                      <a:pt x="658" y="638"/>
                    </a:lnTo>
                    <a:lnTo>
                      <a:pt x="683" y="638"/>
                    </a:lnTo>
                    <a:lnTo>
                      <a:pt x="700" y="654"/>
                    </a:lnTo>
                    <a:lnTo>
                      <a:pt x="700" y="670"/>
                    </a:lnTo>
                    <a:lnTo>
                      <a:pt x="683" y="694"/>
                    </a:lnTo>
                    <a:lnTo>
                      <a:pt x="674" y="702"/>
                    </a:lnTo>
                    <a:lnTo>
                      <a:pt x="649" y="702"/>
                    </a:lnTo>
                    <a:lnTo>
                      <a:pt x="599" y="686"/>
                    </a:lnTo>
                    <a:lnTo>
                      <a:pt x="548" y="678"/>
                    </a:lnTo>
                    <a:lnTo>
                      <a:pt x="523" y="670"/>
                    </a:lnTo>
                    <a:lnTo>
                      <a:pt x="506" y="654"/>
                    </a:lnTo>
                    <a:lnTo>
                      <a:pt x="447" y="582"/>
                    </a:lnTo>
                    <a:lnTo>
                      <a:pt x="438" y="542"/>
                    </a:lnTo>
                    <a:lnTo>
                      <a:pt x="438" y="526"/>
                    </a:lnTo>
                    <a:lnTo>
                      <a:pt x="430" y="502"/>
                    </a:lnTo>
                    <a:lnTo>
                      <a:pt x="380" y="486"/>
                    </a:lnTo>
                    <a:lnTo>
                      <a:pt x="337" y="470"/>
                    </a:lnTo>
                    <a:lnTo>
                      <a:pt x="253" y="414"/>
                    </a:lnTo>
                    <a:lnTo>
                      <a:pt x="287" y="414"/>
                    </a:lnTo>
                    <a:lnTo>
                      <a:pt x="321" y="430"/>
                    </a:lnTo>
                    <a:lnTo>
                      <a:pt x="396" y="430"/>
                    </a:lnTo>
                    <a:lnTo>
                      <a:pt x="565" y="438"/>
                    </a:lnTo>
                    <a:lnTo>
                      <a:pt x="624" y="422"/>
                    </a:lnTo>
                    <a:lnTo>
                      <a:pt x="658" y="406"/>
                    </a:lnTo>
                    <a:lnTo>
                      <a:pt x="683" y="374"/>
                    </a:lnTo>
                    <a:lnTo>
                      <a:pt x="708" y="310"/>
                    </a:lnTo>
                    <a:lnTo>
                      <a:pt x="717" y="278"/>
                    </a:lnTo>
                    <a:lnTo>
                      <a:pt x="708" y="246"/>
                    </a:lnTo>
                    <a:lnTo>
                      <a:pt x="666" y="198"/>
                    </a:lnTo>
                    <a:lnTo>
                      <a:pt x="599" y="182"/>
                    </a:lnTo>
                    <a:lnTo>
                      <a:pt x="447" y="142"/>
                    </a:lnTo>
                    <a:lnTo>
                      <a:pt x="371" y="118"/>
                    </a:lnTo>
                    <a:lnTo>
                      <a:pt x="304" y="118"/>
                    </a:lnTo>
                    <a:lnTo>
                      <a:pt x="152" y="118"/>
                    </a:lnTo>
                    <a:lnTo>
                      <a:pt x="177" y="94"/>
                    </a:lnTo>
                    <a:lnTo>
                      <a:pt x="186" y="86"/>
                    </a:lnTo>
                    <a:lnTo>
                      <a:pt x="169" y="78"/>
                    </a:lnTo>
                    <a:lnTo>
                      <a:pt x="127" y="70"/>
                    </a:lnTo>
                    <a:lnTo>
                      <a:pt x="110" y="102"/>
                    </a:lnTo>
                    <a:lnTo>
                      <a:pt x="76" y="110"/>
                    </a:lnTo>
                    <a:lnTo>
                      <a:pt x="76" y="134"/>
                    </a:lnTo>
                    <a:lnTo>
                      <a:pt x="42" y="166"/>
                    </a:lnTo>
                    <a:lnTo>
                      <a:pt x="9" y="214"/>
                    </a:lnTo>
                    <a:lnTo>
                      <a:pt x="0" y="262"/>
                    </a:lnTo>
                    <a:lnTo>
                      <a:pt x="26" y="326"/>
                    </a:lnTo>
                    <a:lnTo>
                      <a:pt x="68" y="342"/>
                    </a:lnTo>
                    <a:lnTo>
                      <a:pt x="110" y="382"/>
                    </a:lnTo>
                    <a:lnTo>
                      <a:pt x="93" y="438"/>
                    </a:lnTo>
                    <a:lnTo>
                      <a:pt x="144" y="534"/>
                    </a:lnTo>
                    <a:lnTo>
                      <a:pt x="211" y="598"/>
                    </a:lnTo>
                    <a:lnTo>
                      <a:pt x="169" y="646"/>
                    </a:lnTo>
                    <a:lnTo>
                      <a:pt x="177" y="702"/>
                    </a:lnTo>
                    <a:lnTo>
                      <a:pt x="245" y="742"/>
                    </a:lnTo>
                    <a:lnTo>
                      <a:pt x="287" y="798"/>
                    </a:lnTo>
                    <a:lnTo>
                      <a:pt x="270" y="846"/>
                    </a:lnTo>
                    <a:lnTo>
                      <a:pt x="337" y="886"/>
                    </a:lnTo>
                    <a:lnTo>
                      <a:pt x="388" y="934"/>
                    </a:lnTo>
                    <a:lnTo>
                      <a:pt x="380" y="998"/>
                    </a:lnTo>
                    <a:lnTo>
                      <a:pt x="337" y="1070"/>
                    </a:lnTo>
                    <a:lnTo>
                      <a:pt x="287" y="1142"/>
                    </a:lnTo>
                    <a:lnTo>
                      <a:pt x="262" y="1238"/>
                    </a:lnTo>
                    <a:lnTo>
                      <a:pt x="278" y="1222"/>
                    </a:lnTo>
                    <a:lnTo>
                      <a:pt x="304" y="1254"/>
                    </a:lnTo>
                    <a:lnTo>
                      <a:pt x="346" y="1270"/>
                    </a:lnTo>
                    <a:lnTo>
                      <a:pt x="396" y="1278"/>
                    </a:lnTo>
                    <a:lnTo>
                      <a:pt x="396" y="1286"/>
                    </a:lnTo>
                    <a:lnTo>
                      <a:pt x="388" y="1294"/>
                    </a:lnTo>
                    <a:lnTo>
                      <a:pt x="363" y="1302"/>
                    </a:lnTo>
                    <a:lnTo>
                      <a:pt x="346" y="1302"/>
                    </a:lnTo>
                    <a:lnTo>
                      <a:pt x="337" y="1326"/>
                    </a:lnTo>
                    <a:lnTo>
                      <a:pt x="287" y="1334"/>
                    </a:lnTo>
                    <a:lnTo>
                      <a:pt x="287" y="1358"/>
                    </a:lnTo>
                    <a:lnTo>
                      <a:pt x="287" y="1382"/>
                    </a:lnTo>
                    <a:lnTo>
                      <a:pt x="278" y="1382"/>
                    </a:lnTo>
                    <a:lnTo>
                      <a:pt x="287" y="1398"/>
                    </a:lnTo>
                    <a:lnTo>
                      <a:pt x="287" y="1446"/>
                    </a:lnTo>
                    <a:lnTo>
                      <a:pt x="287" y="1510"/>
                    </a:lnTo>
                    <a:lnTo>
                      <a:pt x="329" y="1558"/>
                    </a:lnTo>
                    <a:lnTo>
                      <a:pt x="312" y="1622"/>
                    </a:lnTo>
                    <a:lnTo>
                      <a:pt x="346" y="1630"/>
                    </a:lnTo>
                    <a:lnTo>
                      <a:pt x="354" y="1670"/>
                    </a:lnTo>
                    <a:lnTo>
                      <a:pt x="388" y="1702"/>
                    </a:lnTo>
                    <a:lnTo>
                      <a:pt x="413" y="1766"/>
                    </a:lnTo>
                    <a:lnTo>
                      <a:pt x="413" y="1758"/>
                    </a:lnTo>
                    <a:lnTo>
                      <a:pt x="438" y="1758"/>
                    </a:lnTo>
                    <a:lnTo>
                      <a:pt x="464" y="1774"/>
                    </a:lnTo>
                    <a:lnTo>
                      <a:pt x="481" y="1766"/>
                    </a:lnTo>
                    <a:lnTo>
                      <a:pt x="514" y="1774"/>
                    </a:lnTo>
                    <a:lnTo>
                      <a:pt x="531" y="1790"/>
                    </a:lnTo>
                    <a:lnTo>
                      <a:pt x="573" y="1766"/>
                    </a:lnTo>
                    <a:lnTo>
                      <a:pt x="607" y="1774"/>
                    </a:lnTo>
                    <a:lnTo>
                      <a:pt x="641" y="1798"/>
                    </a:lnTo>
                    <a:lnTo>
                      <a:pt x="649" y="1830"/>
                    </a:lnTo>
                    <a:lnTo>
                      <a:pt x="649" y="1862"/>
                    </a:lnTo>
                    <a:lnTo>
                      <a:pt x="683" y="1878"/>
                    </a:lnTo>
                    <a:lnTo>
                      <a:pt x="683" y="1894"/>
                    </a:lnTo>
                    <a:lnTo>
                      <a:pt x="717" y="1918"/>
                    </a:lnTo>
                    <a:lnTo>
                      <a:pt x="759" y="1926"/>
                    </a:lnTo>
                    <a:lnTo>
                      <a:pt x="767" y="1950"/>
                    </a:lnTo>
                    <a:lnTo>
                      <a:pt x="835" y="1966"/>
                    </a:lnTo>
                    <a:lnTo>
                      <a:pt x="860" y="1990"/>
                    </a:lnTo>
                    <a:lnTo>
                      <a:pt x="843" y="2014"/>
                    </a:lnTo>
                    <a:lnTo>
                      <a:pt x="826" y="2030"/>
                    </a:lnTo>
                    <a:lnTo>
                      <a:pt x="776" y="2038"/>
                    </a:lnTo>
                    <a:lnTo>
                      <a:pt x="767" y="2062"/>
                    </a:lnTo>
                    <a:lnTo>
                      <a:pt x="792" y="2078"/>
                    </a:lnTo>
                    <a:lnTo>
                      <a:pt x="792" y="2102"/>
                    </a:lnTo>
                    <a:lnTo>
                      <a:pt x="809" y="2126"/>
                    </a:lnTo>
                    <a:lnTo>
                      <a:pt x="835" y="2158"/>
                    </a:lnTo>
                    <a:lnTo>
                      <a:pt x="868" y="2158"/>
                    </a:lnTo>
                    <a:lnTo>
                      <a:pt x="877" y="2118"/>
                    </a:lnTo>
                    <a:lnTo>
                      <a:pt x="910" y="2118"/>
                    </a:lnTo>
                    <a:lnTo>
                      <a:pt x="969" y="2086"/>
                    </a:lnTo>
                    <a:lnTo>
                      <a:pt x="1011" y="2102"/>
                    </a:lnTo>
                    <a:lnTo>
                      <a:pt x="1054" y="2126"/>
                    </a:lnTo>
                    <a:lnTo>
                      <a:pt x="1037" y="2142"/>
                    </a:lnTo>
                    <a:lnTo>
                      <a:pt x="1054" y="2182"/>
                    </a:lnTo>
                    <a:lnTo>
                      <a:pt x="1079" y="2190"/>
                    </a:lnTo>
                    <a:lnTo>
                      <a:pt x="1113" y="2190"/>
                    </a:lnTo>
                    <a:lnTo>
                      <a:pt x="1115" y="0"/>
                    </a:lnTo>
                    <a:lnTo>
                      <a:pt x="1011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4280" y="131"/>
                <a:ext cx="801" cy="1272"/>
              </a:xfrm>
              <a:custGeom>
                <a:avLst/>
                <a:gdLst>
                  <a:gd name="T0" fmla="*/ 683 w 801"/>
                  <a:gd name="T1" fmla="*/ 720 h 1272"/>
                  <a:gd name="T2" fmla="*/ 658 w 801"/>
                  <a:gd name="T3" fmla="*/ 616 h 1272"/>
                  <a:gd name="T4" fmla="*/ 582 w 801"/>
                  <a:gd name="T5" fmla="*/ 520 h 1272"/>
                  <a:gd name="T6" fmla="*/ 557 w 801"/>
                  <a:gd name="T7" fmla="*/ 408 h 1272"/>
                  <a:gd name="T8" fmla="*/ 523 w 801"/>
                  <a:gd name="T9" fmla="*/ 256 h 1272"/>
                  <a:gd name="T10" fmla="*/ 439 w 801"/>
                  <a:gd name="T11" fmla="*/ 200 h 1272"/>
                  <a:gd name="T12" fmla="*/ 422 w 801"/>
                  <a:gd name="T13" fmla="*/ 88 h 1272"/>
                  <a:gd name="T14" fmla="*/ 413 w 801"/>
                  <a:gd name="T15" fmla="*/ 32 h 1272"/>
                  <a:gd name="T16" fmla="*/ 295 w 801"/>
                  <a:gd name="T17" fmla="*/ 0 h 1272"/>
                  <a:gd name="T18" fmla="*/ 262 w 801"/>
                  <a:gd name="T19" fmla="*/ 112 h 1272"/>
                  <a:gd name="T20" fmla="*/ 186 w 801"/>
                  <a:gd name="T21" fmla="*/ 168 h 1272"/>
                  <a:gd name="T22" fmla="*/ 43 w 801"/>
                  <a:gd name="T23" fmla="*/ 136 h 1272"/>
                  <a:gd name="T24" fmla="*/ 51 w 801"/>
                  <a:gd name="T25" fmla="*/ 216 h 1272"/>
                  <a:gd name="T26" fmla="*/ 177 w 801"/>
                  <a:gd name="T27" fmla="*/ 296 h 1272"/>
                  <a:gd name="T28" fmla="*/ 220 w 801"/>
                  <a:gd name="T29" fmla="*/ 368 h 1272"/>
                  <a:gd name="T30" fmla="*/ 228 w 801"/>
                  <a:gd name="T31" fmla="*/ 464 h 1272"/>
                  <a:gd name="T32" fmla="*/ 262 w 801"/>
                  <a:gd name="T33" fmla="*/ 552 h 1272"/>
                  <a:gd name="T34" fmla="*/ 329 w 801"/>
                  <a:gd name="T35" fmla="*/ 576 h 1272"/>
                  <a:gd name="T36" fmla="*/ 354 w 801"/>
                  <a:gd name="T37" fmla="*/ 600 h 1272"/>
                  <a:gd name="T38" fmla="*/ 354 w 801"/>
                  <a:gd name="T39" fmla="*/ 632 h 1272"/>
                  <a:gd name="T40" fmla="*/ 236 w 801"/>
                  <a:gd name="T41" fmla="*/ 832 h 1272"/>
                  <a:gd name="T42" fmla="*/ 177 w 801"/>
                  <a:gd name="T43" fmla="*/ 896 h 1272"/>
                  <a:gd name="T44" fmla="*/ 186 w 801"/>
                  <a:gd name="T45" fmla="*/ 976 h 1272"/>
                  <a:gd name="T46" fmla="*/ 228 w 801"/>
                  <a:gd name="T47" fmla="*/ 1080 h 1272"/>
                  <a:gd name="T48" fmla="*/ 236 w 801"/>
                  <a:gd name="T49" fmla="*/ 1160 h 1272"/>
                  <a:gd name="T50" fmla="*/ 287 w 801"/>
                  <a:gd name="T51" fmla="*/ 1208 h 1272"/>
                  <a:gd name="T52" fmla="*/ 312 w 801"/>
                  <a:gd name="T53" fmla="*/ 1272 h 1272"/>
                  <a:gd name="T54" fmla="*/ 380 w 801"/>
                  <a:gd name="T55" fmla="*/ 1264 h 1272"/>
                  <a:gd name="T56" fmla="*/ 506 w 801"/>
                  <a:gd name="T57" fmla="*/ 1192 h 1272"/>
                  <a:gd name="T58" fmla="*/ 675 w 801"/>
                  <a:gd name="T59" fmla="*/ 1112 h 1272"/>
                  <a:gd name="T60" fmla="*/ 750 w 801"/>
                  <a:gd name="T61" fmla="*/ 944 h 1272"/>
                  <a:gd name="T62" fmla="*/ 801 w 801"/>
                  <a:gd name="T63" fmla="*/ 808 h 127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01" h="1272">
                    <a:moveTo>
                      <a:pt x="750" y="760"/>
                    </a:moveTo>
                    <a:lnTo>
                      <a:pt x="683" y="720"/>
                    </a:lnTo>
                    <a:lnTo>
                      <a:pt x="700" y="672"/>
                    </a:lnTo>
                    <a:lnTo>
                      <a:pt x="658" y="616"/>
                    </a:lnTo>
                    <a:lnTo>
                      <a:pt x="590" y="576"/>
                    </a:lnTo>
                    <a:lnTo>
                      <a:pt x="582" y="520"/>
                    </a:lnTo>
                    <a:lnTo>
                      <a:pt x="624" y="472"/>
                    </a:lnTo>
                    <a:lnTo>
                      <a:pt x="557" y="408"/>
                    </a:lnTo>
                    <a:lnTo>
                      <a:pt x="506" y="312"/>
                    </a:lnTo>
                    <a:lnTo>
                      <a:pt x="523" y="256"/>
                    </a:lnTo>
                    <a:lnTo>
                      <a:pt x="481" y="216"/>
                    </a:lnTo>
                    <a:lnTo>
                      <a:pt x="439" y="200"/>
                    </a:lnTo>
                    <a:lnTo>
                      <a:pt x="413" y="136"/>
                    </a:lnTo>
                    <a:lnTo>
                      <a:pt x="422" y="88"/>
                    </a:lnTo>
                    <a:lnTo>
                      <a:pt x="430" y="72"/>
                    </a:lnTo>
                    <a:lnTo>
                      <a:pt x="413" y="32"/>
                    </a:lnTo>
                    <a:lnTo>
                      <a:pt x="346" y="0"/>
                    </a:lnTo>
                    <a:lnTo>
                      <a:pt x="295" y="0"/>
                    </a:lnTo>
                    <a:lnTo>
                      <a:pt x="262" y="40"/>
                    </a:lnTo>
                    <a:lnTo>
                      <a:pt x="262" y="112"/>
                    </a:lnTo>
                    <a:lnTo>
                      <a:pt x="245" y="184"/>
                    </a:lnTo>
                    <a:lnTo>
                      <a:pt x="186" y="168"/>
                    </a:lnTo>
                    <a:lnTo>
                      <a:pt x="144" y="184"/>
                    </a:lnTo>
                    <a:lnTo>
                      <a:pt x="43" y="136"/>
                    </a:lnTo>
                    <a:lnTo>
                      <a:pt x="0" y="160"/>
                    </a:lnTo>
                    <a:lnTo>
                      <a:pt x="51" y="216"/>
                    </a:lnTo>
                    <a:lnTo>
                      <a:pt x="144" y="256"/>
                    </a:lnTo>
                    <a:lnTo>
                      <a:pt x="177" y="296"/>
                    </a:lnTo>
                    <a:lnTo>
                      <a:pt x="177" y="336"/>
                    </a:lnTo>
                    <a:lnTo>
                      <a:pt x="220" y="368"/>
                    </a:lnTo>
                    <a:lnTo>
                      <a:pt x="220" y="416"/>
                    </a:lnTo>
                    <a:lnTo>
                      <a:pt x="228" y="464"/>
                    </a:lnTo>
                    <a:lnTo>
                      <a:pt x="245" y="504"/>
                    </a:lnTo>
                    <a:lnTo>
                      <a:pt x="262" y="552"/>
                    </a:lnTo>
                    <a:lnTo>
                      <a:pt x="295" y="560"/>
                    </a:lnTo>
                    <a:lnTo>
                      <a:pt x="329" y="576"/>
                    </a:lnTo>
                    <a:lnTo>
                      <a:pt x="354" y="584"/>
                    </a:lnTo>
                    <a:lnTo>
                      <a:pt x="354" y="600"/>
                    </a:lnTo>
                    <a:lnTo>
                      <a:pt x="363" y="616"/>
                    </a:lnTo>
                    <a:lnTo>
                      <a:pt x="354" y="632"/>
                    </a:lnTo>
                    <a:lnTo>
                      <a:pt x="321" y="696"/>
                    </a:lnTo>
                    <a:lnTo>
                      <a:pt x="236" y="832"/>
                    </a:lnTo>
                    <a:lnTo>
                      <a:pt x="203" y="864"/>
                    </a:lnTo>
                    <a:lnTo>
                      <a:pt x="177" y="896"/>
                    </a:lnTo>
                    <a:lnTo>
                      <a:pt x="177" y="936"/>
                    </a:lnTo>
                    <a:lnTo>
                      <a:pt x="186" y="976"/>
                    </a:lnTo>
                    <a:lnTo>
                      <a:pt x="211" y="1048"/>
                    </a:lnTo>
                    <a:lnTo>
                      <a:pt x="228" y="1080"/>
                    </a:lnTo>
                    <a:lnTo>
                      <a:pt x="228" y="1120"/>
                    </a:lnTo>
                    <a:lnTo>
                      <a:pt x="236" y="1160"/>
                    </a:lnTo>
                    <a:lnTo>
                      <a:pt x="253" y="1192"/>
                    </a:lnTo>
                    <a:lnTo>
                      <a:pt x="287" y="1208"/>
                    </a:lnTo>
                    <a:lnTo>
                      <a:pt x="321" y="1224"/>
                    </a:lnTo>
                    <a:lnTo>
                      <a:pt x="312" y="1272"/>
                    </a:lnTo>
                    <a:lnTo>
                      <a:pt x="363" y="1272"/>
                    </a:lnTo>
                    <a:lnTo>
                      <a:pt x="380" y="1264"/>
                    </a:lnTo>
                    <a:lnTo>
                      <a:pt x="405" y="1248"/>
                    </a:lnTo>
                    <a:lnTo>
                      <a:pt x="506" y="1192"/>
                    </a:lnTo>
                    <a:lnTo>
                      <a:pt x="599" y="1152"/>
                    </a:lnTo>
                    <a:lnTo>
                      <a:pt x="675" y="1112"/>
                    </a:lnTo>
                    <a:lnTo>
                      <a:pt x="700" y="1016"/>
                    </a:lnTo>
                    <a:lnTo>
                      <a:pt x="750" y="944"/>
                    </a:lnTo>
                    <a:lnTo>
                      <a:pt x="793" y="872"/>
                    </a:lnTo>
                    <a:lnTo>
                      <a:pt x="801" y="808"/>
                    </a:lnTo>
                    <a:lnTo>
                      <a:pt x="750" y="76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2" name="Freeform 121"/>
              <p:cNvSpPr>
                <a:spLocks/>
              </p:cNvSpPr>
              <p:nvPr/>
            </p:nvSpPr>
            <p:spPr bwMode="auto">
              <a:xfrm>
                <a:off x="3845" y="312"/>
                <a:ext cx="691" cy="1696"/>
              </a:xfrm>
              <a:custGeom>
                <a:avLst/>
                <a:gdLst>
                  <a:gd name="T0" fmla="*/ 354 w 691"/>
                  <a:gd name="T1" fmla="*/ 72 h 1696"/>
                  <a:gd name="T2" fmla="*/ 295 w 691"/>
                  <a:gd name="T3" fmla="*/ 128 h 1696"/>
                  <a:gd name="T4" fmla="*/ 261 w 691"/>
                  <a:gd name="T5" fmla="*/ 216 h 1696"/>
                  <a:gd name="T6" fmla="*/ 210 w 691"/>
                  <a:gd name="T7" fmla="*/ 312 h 1696"/>
                  <a:gd name="T8" fmla="*/ 168 w 691"/>
                  <a:gd name="T9" fmla="*/ 400 h 1696"/>
                  <a:gd name="T10" fmla="*/ 118 w 691"/>
                  <a:gd name="T11" fmla="*/ 576 h 1696"/>
                  <a:gd name="T12" fmla="*/ 143 w 691"/>
                  <a:gd name="T13" fmla="*/ 656 h 1696"/>
                  <a:gd name="T14" fmla="*/ 33 w 691"/>
                  <a:gd name="T15" fmla="*/ 736 h 1696"/>
                  <a:gd name="T16" fmla="*/ 50 w 691"/>
                  <a:gd name="T17" fmla="*/ 936 h 1696"/>
                  <a:gd name="T18" fmla="*/ 92 w 691"/>
                  <a:gd name="T19" fmla="*/ 1016 h 1696"/>
                  <a:gd name="T20" fmla="*/ 67 w 691"/>
                  <a:gd name="T21" fmla="*/ 1144 h 1696"/>
                  <a:gd name="T22" fmla="*/ 17 w 691"/>
                  <a:gd name="T23" fmla="*/ 1272 h 1696"/>
                  <a:gd name="T24" fmla="*/ 8 w 691"/>
                  <a:gd name="T25" fmla="*/ 1328 h 1696"/>
                  <a:gd name="T26" fmla="*/ 42 w 691"/>
                  <a:gd name="T27" fmla="*/ 1376 h 1696"/>
                  <a:gd name="T28" fmla="*/ 84 w 691"/>
                  <a:gd name="T29" fmla="*/ 1504 h 1696"/>
                  <a:gd name="T30" fmla="*/ 118 w 691"/>
                  <a:gd name="T31" fmla="*/ 1568 h 1696"/>
                  <a:gd name="T32" fmla="*/ 109 w 691"/>
                  <a:gd name="T33" fmla="*/ 1616 h 1696"/>
                  <a:gd name="T34" fmla="*/ 135 w 691"/>
                  <a:gd name="T35" fmla="*/ 1664 h 1696"/>
                  <a:gd name="T36" fmla="*/ 202 w 691"/>
                  <a:gd name="T37" fmla="*/ 1696 h 1696"/>
                  <a:gd name="T38" fmla="*/ 244 w 691"/>
                  <a:gd name="T39" fmla="*/ 1648 h 1696"/>
                  <a:gd name="T40" fmla="*/ 286 w 691"/>
                  <a:gd name="T41" fmla="*/ 1600 h 1696"/>
                  <a:gd name="T42" fmla="*/ 387 w 691"/>
                  <a:gd name="T43" fmla="*/ 1472 h 1696"/>
                  <a:gd name="T44" fmla="*/ 387 w 691"/>
                  <a:gd name="T45" fmla="*/ 1408 h 1696"/>
                  <a:gd name="T46" fmla="*/ 396 w 691"/>
                  <a:gd name="T47" fmla="*/ 1336 h 1696"/>
                  <a:gd name="T48" fmla="*/ 421 w 691"/>
                  <a:gd name="T49" fmla="*/ 1272 h 1696"/>
                  <a:gd name="T50" fmla="*/ 497 w 691"/>
                  <a:gd name="T51" fmla="*/ 1224 h 1696"/>
                  <a:gd name="T52" fmla="*/ 505 w 691"/>
                  <a:gd name="T53" fmla="*/ 1168 h 1696"/>
                  <a:gd name="T54" fmla="*/ 480 w 691"/>
                  <a:gd name="T55" fmla="*/ 1088 h 1696"/>
                  <a:gd name="T56" fmla="*/ 396 w 691"/>
                  <a:gd name="T57" fmla="*/ 1040 h 1696"/>
                  <a:gd name="T58" fmla="*/ 387 w 691"/>
                  <a:gd name="T59" fmla="*/ 984 h 1696"/>
                  <a:gd name="T60" fmla="*/ 387 w 691"/>
                  <a:gd name="T61" fmla="*/ 832 h 1696"/>
                  <a:gd name="T62" fmla="*/ 480 w 691"/>
                  <a:gd name="T63" fmla="*/ 704 h 1696"/>
                  <a:gd name="T64" fmla="*/ 556 w 691"/>
                  <a:gd name="T65" fmla="*/ 624 h 1696"/>
                  <a:gd name="T66" fmla="*/ 581 w 691"/>
                  <a:gd name="T67" fmla="*/ 560 h 1696"/>
                  <a:gd name="T68" fmla="*/ 573 w 691"/>
                  <a:gd name="T69" fmla="*/ 496 h 1696"/>
                  <a:gd name="T70" fmla="*/ 606 w 691"/>
                  <a:gd name="T71" fmla="*/ 424 h 1696"/>
                  <a:gd name="T72" fmla="*/ 682 w 691"/>
                  <a:gd name="T73" fmla="*/ 376 h 1696"/>
                  <a:gd name="T74" fmla="*/ 674 w 691"/>
                  <a:gd name="T75" fmla="*/ 328 h 1696"/>
                  <a:gd name="T76" fmla="*/ 649 w 691"/>
                  <a:gd name="T77" fmla="*/ 240 h 1696"/>
                  <a:gd name="T78" fmla="*/ 606 w 691"/>
                  <a:gd name="T79" fmla="*/ 160 h 1696"/>
                  <a:gd name="T80" fmla="*/ 573 w 691"/>
                  <a:gd name="T81" fmla="*/ 80 h 1696"/>
                  <a:gd name="T82" fmla="*/ 446 w 691"/>
                  <a:gd name="T83" fmla="*/ 0 h 1696"/>
                  <a:gd name="T84" fmla="*/ 429 w 691"/>
                  <a:gd name="T85" fmla="*/ 88 h 169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91" h="1696">
                    <a:moveTo>
                      <a:pt x="429" y="88"/>
                    </a:moveTo>
                    <a:lnTo>
                      <a:pt x="354" y="72"/>
                    </a:lnTo>
                    <a:lnTo>
                      <a:pt x="337" y="128"/>
                    </a:lnTo>
                    <a:lnTo>
                      <a:pt x="295" y="128"/>
                    </a:lnTo>
                    <a:lnTo>
                      <a:pt x="261" y="168"/>
                    </a:lnTo>
                    <a:lnTo>
                      <a:pt x="261" y="216"/>
                    </a:lnTo>
                    <a:lnTo>
                      <a:pt x="269" y="256"/>
                    </a:lnTo>
                    <a:lnTo>
                      <a:pt x="210" y="312"/>
                    </a:lnTo>
                    <a:lnTo>
                      <a:pt x="210" y="376"/>
                    </a:lnTo>
                    <a:lnTo>
                      <a:pt x="168" y="400"/>
                    </a:lnTo>
                    <a:lnTo>
                      <a:pt x="168" y="496"/>
                    </a:lnTo>
                    <a:lnTo>
                      <a:pt x="118" y="576"/>
                    </a:lnTo>
                    <a:lnTo>
                      <a:pt x="160" y="600"/>
                    </a:lnTo>
                    <a:lnTo>
                      <a:pt x="143" y="656"/>
                    </a:lnTo>
                    <a:lnTo>
                      <a:pt x="67" y="664"/>
                    </a:lnTo>
                    <a:lnTo>
                      <a:pt x="33" y="736"/>
                    </a:lnTo>
                    <a:lnTo>
                      <a:pt x="50" y="856"/>
                    </a:lnTo>
                    <a:lnTo>
                      <a:pt x="50" y="936"/>
                    </a:lnTo>
                    <a:lnTo>
                      <a:pt x="92" y="976"/>
                    </a:lnTo>
                    <a:lnTo>
                      <a:pt x="92" y="1016"/>
                    </a:lnTo>
                    <a:lnTo>
                      <a:pt x="67" y="1056"/>
                    </a:lnTo>
                    <a:lnTo>
                      <a:pt x="67" y="1144"/>
                    </a:lnTo>
                    <a:lnTo>
                      <a:pt x="33" y="1176"/>
                    </a:lnTo>
                    <a:lnTo>
                      <a:pt x="17" y="1272"/>
                    </a:lnTo>
                    <a:lnTo>
                      <a:pt x="0" y="1280"/>
                    </a:lnTo>
                    <a:lnTo>
                      <a:pt x="8" y="1328"/>
                    </a:lnTo>
                    <a:lnTo>
                      <a:pt x="33" y="1352"/>
                    </a:lnTo>
                    <a:lnTo>
                      <a:pt x="42" y="1376"/>
                    </a:lnTo>
                    <a:lnTo>
                      <a:pt x="42" y="1440"/>
                    </a:lnTo>
                    <a:lnTo>
                      <a:pt x="84" y="1504"/>
                    </a:lnTo>
                    <a:lnTo>
                      <a:pt x="109" y="1536"/>
                    </a:lnTo>
                    <a:lnTo>
                      <a:pt x="118" y="1568"/>
                    </a:lnTo>
                    <a:lnTo>
                      <a:pt x="109" y="1592"/>
                    </a:lnTo>
                    <a:lnTo>
                      <a:pt x="109" y="1616"/>
                    </a:lnTo>
                    <a:lnTo>
                      <a:pt x="126" y="1632"/>
                    </a:lnTo>
                    <a:lnTo>
                      <a:pt x="135" y="1664"/>
                    </a:lnTo>
                    <a:lnTo>
                      <a:pt x="135" y="1696"/>
                    </a:lnTo>
                    <a:lnTo>
                      <a:pt x="202" y="1696"/>
                    </a:lnTo>
                    <a:lnTo>
                      <a:pt x="236" y="1680"/>
                    </a:lnTo>
                    <a:lnTo>
                      <a:pt x="244" y="1648"/>
                    </a:lnTo>
                    <a:lnTo>
                      <a:pt x="261" y="1616"/>
                    </a:lnTo>
                    <a:lnTo>
                      <a:pt x="286" y="1600"/>
                    </a:lnTo>
                    <a:lnTo>
                      <a:pt x="354" y="1608"/>
                    </a:lnTo>
                    <a:lnTo>
                      <a:pt x="387" y="1472"/>
                    </a:lnTo>
                    <a:lnTo>
                      <a:pt x="396" y="1440"/>
                    </a:lnTo>
                    <a:lnTo>
                      <a:pt x="387" y="1408"/>
                    </a:lnTo>
                    <a:lnTo>
                      <a:pt x="387" y="1368"/>
                    </a:lnTo>
                    <a:lnTo>
                      <a:pt x="396" y="1336"/>
                    </a:lnTo>
                    <a:lnTo>
                      <a:pt x="404" y="1296"/>
                    </a:lnTo>
                    <a:lnTo>
                      <a:pt x="421" y="1272"/>
                    </a:lnTo>
                    <a:lnTo>
                      <a:pt x="472" y="1240"/>
                    </a:lnTo>
                    <a:lnTo>
                      <a:pt x="497" y="1224"/>
                    </a:lnTo>
                    <a:lnTo>
                      <a:pt x="497" y="1192"/>
                    </a:lnTo>
                    <a:lnTo>
                      <a:pt x="505" y="1168"/>
                    </a:lnTo>
                    <a:lnTo>
                      <a:pt x="522" y="1144"/>
                    </a:lnTo>
                    <a:lnTo>
                      <a:pt x="480" y="1088"/>
                    </a:lnTo>
                    <a:lnTo>
                      <a:pt x="413" y="1048"/>
                    </a:lnTo>
                    <a:lnTo>
                      <a:pt x="396" y="1040"/>
                    </a:lnTo>
                    <a:lnTo>
                      <a:pt x="387" y="1024"/>
                    </a:lnTo>
                    <a:lnTo>
                      <a:pt x="387" y="984"/>
                    </a:lnTo>
                    <a:lnTo>
                      <a:pt x="379" y="904"/>
                    </a:lnTo>
                    <a:lnTo>
                      <a:pt x="387" y="832"/>
                    </a:lnTo>
                    <a:lnTo>
                      <a:pt x="429" y="760"/>
                    </a:lnTo>
                    <a:lnTo>
                      <a:pt x="480" y="704"/>
                    </a:lnTo>
                    <a:lnTo>
                      <a:pt x="539" y="648"/>
                    </a:lnTo>
                    <a:lnTo>
                      <a:pt x="556" y="624"/>
                    </a:lnTo>
                    <a:lnTo>
                      <a:pt x="564" y="584"/>
                    </a:lnTo>
                    <a:lnTo>
                      <a:pt x="581" y="560"/>
                    </a:lnTo>
                    <a:lnTo>
                      <a:pt x="581" y="536"/>
                    </a:lnTo>
                    <a:lnTo>
                      <a:pt x="573" y="496"/>
                    </a:lnTo>
                    <a:lnTo>
                      <a:pt x="581" y="464"/>
                    </a:lnTo>
                    <a:lnTo>
                      <a:pt x="606" y="424"/>
                    </a:lnTo>
                    <a:lnTo>
                      <a:pt x="615" y="384"/>
                    </a:lnTo>
                    <a:lnTo>
                      <a:pt x="682" y="376"/>
                    </a:lnTo>
                    <a:lnTo>
                      <a:pt x="691" y="376"/>
                    </a:lnTo>
                    <a:lnTo>
                      <a:pt x="674" y="328"/>
                    </a:lnTo>
                    <a:lnTo>
                      <a:pt x="657" y="288"/>
                    </a:lnTo>
                    <a:lnTo>
                      <a:pt x="649" y="240"/>
                    </a:lnTo>
                    <a:lnTo>
                      <a:pt x="649" y="192"/>
                    </a:lnTo>
                    <a:lnTo>
                      <a:pt x="606" y="160"/>
                    </a:lnTo>
                    <a:lnTo>
                      <a:pt x="606" y="120"/>
                    </a:lnTo>
                    <a:lnTo>
                      <a:pt x="573" y="80"/>
                    </a:lnTo>
                    <a:lnTo>
                      <a:pt x="480" y="40"/>
                    </a:lnTo>
                    <a:lnTo>
                      <a:pt x="446" y="0"/>
                    </a:lnTo>
                    <a:lnTo>
                      <a:pt x="429" y="8"/>
                    </a:lnTo>
                    <a:lnTo>
                      <a:pt x="429" y="8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3" name="Freeform 122"/>
              <p:cNvSpPr>
                <a:spLocks/>
              </p:cNvSpPr>
              <p:nvPr/>
            </p:nvSpPr>
            <p:spPr bwMode="auto">
              <a:xfrm>
                <a:off x="4274" y="128"/>
                <a:ext cx="801" cy="1272"/>
              </a:xfrm>
              <a:custGeom>
                <a:avLst/>
                <a:gdLst>
                  <a:gd name="T0" fmla="*/ 683 w 801"/>
                  <a:gd name="T1" fmla="*/ 720 h 1272"/>
                  <a:gd name="T2" fmla="*/ 658 w 801"/>
                  <a:gd name="T3" fmla="*/ 616 h 1272"/>
                  <a:gd name="T4" fmla="*/ 582 w 801"/>
                  <a:gd name="T5" fmla="*/ 520 h 1272"/>
                  <a:gd name="T6" fmla="*/ 557 w 801"/>
                  <a:gd name="T7" fmla="*/ 408 h 1272"/>
                  <a:gd name="T8" fmla="*/ 523 w 801"/>
                  <a:gd name="T9" fmla="*/ 256 h 1272"/>
                  <a:gd name="T10" fmla="*/ 439 w 801"/>
                  <a:gd name="T11" fmla="*/ 200 h 1272"/>
                  <a:gd name="T12" fmla="*/ 422 w 801"/>
                  <a:gd name="T13" fmla="*/ 88 h 1272"/>
                  <a:gd name="T14" fmla="*/ 413 w 801"/>
                  <a:gd name="T15" fmla="*/ 32 h 1272"/>
                  <a:gd name="T16" fmla="*/ 295 w 801"/>
                  <a:gd name="T17" fmla="*/ 0 h 1272"/>
                  <a:gd name="T18" fmla="*/ 262 w 801"/>
                  <a:gd name="T19" fmla="*/ 112 h 1272"/>
                  <a:gd name="T20" fmla="*/ 186 w 801"/>
                  <a:gd name="T21" fmla="*/ 168 h 1272"/>
                  <a:gd name="T22" fmla="*/ 43 w 801"/>
                  <a:gd name="T23" fmla="*/ 136 h 1272"/>
                  <a:gd name="T24" fmla="*/ 51 w 801"/>
                  <a:gd name="T25" fmla="*/ 216 h 1272"/>
                  <a:gd name="T26" fmla="*/ 177 w 801"/>
                  <a:gd name="T27" fmla="*/ 296 h 1272"/>
                  <a:gd name="T28" fmla="*/ 220 w 801"/>
                  <a:gd name="T29" fmla="*/ 368 h 1272"/>
                  <a:gd name="T30" fmla="*/ 228 w 801"/>
                  <a:gd name="T31" fmla="*/ 464 h 1272"/>
                  <a:gd name="T32" fmla="*/ 262 w 801"/>
                  <a:gd name="T33" fmla="*/ 552 h 1272"/>
                  <a:gd name="T34" fmla="*/ 329 w 801"/>
                  <a:gd name="T35" fmla="*/ 576 h 1272"/>
                  <a:gd name="T36" fmla="*/ 354 w 801"/>
                  <a:gd name="T37" fmla="*/ 600 h 1272"/>
                  <a:gd name="T38" fmla="*/ 354 w 801"/>
                  <a:gd name="T39" fmla="*/ 632 h 1272"/>
                  <a:gd name="T40" fmla="*/ 236 w 801"/>
                  <a:gd name="T41" fmla="*/ 832 h 1272"/>
                  <a:gd name="T42" fmla="*/ 177 w 801"/>
                  <a:gd name="T43" fmla="*/ 896 h 1272"/>
                  <a:gd name="T44" fmla="*/ 186 w 801"/>
                  <a:gd name="T45" fmla="*/ 976 h 1272"/>
                  <a:gd name="T46" fmla="*/ 228 w 801"/>
                  <a:gd name="T47" fmla="*/ 1080 h 1272"/>
                  <a:gd name="T48" fmla="*/ 236 w 801"/>
                  <a:gd name="T49" fmla="*/ 1160 h 1272"/>
                  <a:gd name="T50" fmla="*/ 287 w 801"/>
                  <a:gd name="T51" fmla="*/ 1208 h 1272"/>
                  <a:gd name="T52" fmla="*/ 312 w 801"/>
                  <a:gd name="T53" fmla="*/ 1272 h 1272"/>
                  <a:gd name="T54" fmla="*/ 380 w 801"/>
                  <a:gd name="T55" fmla="*/ 1264 h 1272"/>
                  <a:gd name="T56" fmla="*/ 506 w 801"/>
                  <a:gd name="T57" fmla="*/ 1192 h 1272"/>
                  <a:gd name="T58" fmla="*/ 675 w 801"/>
                  <a:gd name="T59" fmla="*/ 1112 h 1272"/>
                  <a:gd name="T60" fmla="*/ 750 w 801"/>
                  <a:gd name="T61" fmla="*/ 944 h 1272"/>
                  <a:gd name="T62" fmla="*/ 801 w 801"/>
                  <a:gd name="T63" fmla="*/ 808 h 127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01" h="1272">
                    <a:moveTo>
                      <a:pt x="750" y="760"/>
                    </a:moveTo>
                    <a:lnTo>
                      <a:pt x="683" y="720"/>
                    </a:lnTo>
                    <a:lnTo>
                      <a:pt x="700" y="672"/>
                    </a:lnTo>
                    <a:lnTo>
                      <a:pt x="658" y="616"/>
                    </a:lnTo>
                    <a:lnTo>
                      <a:pt x="590" y="576"/>
                    </a:lnTo>
                    <a:lnTo>
                      <a:pt x="582" y="520"/>
                    </a:lnTo>
                    <a:lnTo>
                      <a:pt x="624" y="472"/>
                    </a:lnTo>
                    <a:lnTo>
                      <a:pt x="557" y="408"/>
                    </a:lnTo>
                    <a:lnTo>
                      <a:pt x="506" y="312"/>
                    </a:lnTo>
                    <a:lnTo>
                      <a:pt x="523" y="256"/>
                    </a:lnTo>
                    <a:lnTo>
                      <a:pt x="481" y="216"/>
                    </a:lnTo>
                    <a:lnTo>
                      <a:pt x="439" y="200"/>
                    </a:lnTo>
                    <a:lnTo>
                      <a:pt x="413" y="136"/>
                    </a:lnTo>
                    <a:lnTo>
                      <a:pt x="422" y="88"/>
                    </a:lnTo>
                    <a:lnTo>
                      <a:pt x="430" y="72"/>
                    </a:lnTo>
                    <a:lnTo>
                      <a:pt x="413" y="32"/>
                    </a:lnTo>
                    <a:lnTo>
                      <a:pt x="346" y="0"/>
                    </a:lnTo>
                    <a:lnTo>
                      <a:pt x="295" y="0"/>
                    </a:lnTo>
                    <a:lnTo>
                      <a:pt x="262" y="40"/>
                    </a:lnTo>
                    <a:lnTo>
                      <a:pt x="262" y="112"/>
                    </a:lnTo>
                    <a:lnTo>
                      <a:pt x="245" y="184"/>
                    </a:lnTo>
                    <a:lnTo>
                      <a:pt x="186" y="168"/>
                    </a:lnTo>
                    <a:lnTo>
                      <a:pt x="144" y="184"/>
                    </a:lnTo>
                    <a:lnTo>
                      <a:pt x="43" y="136"/>
                    </a:lnTo>
                    <a:lnTo>
                      <a:pt x="0" y="160"/>
                    </a:lnTo>
                    <a:lnTo>
                      <a:pt x="51" y="216"/>
                    </a:lnTo>
                    <a:lnTo>
                      <a:pt x="144" y="256"/>
                    </a:lnTo>
                    <a:lnTo>
                      <a:pt x="177" y="296"/>
                    </a:lnTo>
                    <a:lnTo>
                      <a:pt x="177" y="336"/>
                    </a:lnTo>
                    <a:lnTo>
                      <a:pt x="220" y="368"/>
                    </a:lnTo>
                    <a:lnTo>
                      <a:pt x="220" y="416"/>
                    </a:lnTo>
                    <a:lnTo>
                      <a:pt x="228" y="464"/>
                    </a:lnTo>
                    <a:lnTo>
                      <a:pt x="245" y="504"/>
                    </a:lnTo>
                    <a:lnTo>
                      <a:pt x="262" y="552"/>
                    </a:lnTo>
                    <a:lnTo>
                      <a:pt x="295" y="560"/>
                    </a:lnTo>
                    <a:lnTo>
                      <a:pt x="329" y="576"/>
                    </a:lnTo>
                    <a:lnTo>
                      <a:pt x="354" y="584"/>
                    </a:lnTo>
                    <a:lnTo>
                      <a:pt x="354" y="600"/>
                    </a:lnTo>
                    <a:lnTo>
                      <a:pt x="363" y="616"/>
                    </a:lnTo>
                    <a:lnTo>
                      <a:pt x="354" y="632"/>
                    </a:lnTo>
                    <a:lnTo>
                      <a:pt x="321" y="696"/>
                    </a:lnTo>
                    <a:lnTo>
                      <a:pt x="236" y="832"/>
                    </a:lnTo>
                    <a:lnTo>
                      <a:pt x="203" y="864"/>
                    </a:lnTo>
                    <a:lnTo>
                      <a:pt x="177" y="896"/>
                    </a:lnTo>
                    <a:lnTo>
                      <a:pt x="177" y="936"/>
                    </a:lnTo>
                    <a:lnTo>
                      <a:pt x="186" y="976"/>
                    </a:lnTo>
                    <a:lnTo>
                      <a:pt x="211" y="1048"/>
                    </a:lnTo>
                    <a:lnTo>
                      <a:pt x="228" y="1080"/>
                    </a:lnTo>
                    <a:lnTo>
                      <a:pt x="228" y="1120"/>
                    </a:lnTo>
                    <a:lnTo>
                      <a:pt x="236" y="1160"/>
                    </a:lnTo>
                    <a:lnTo>
                      <a:pt x="253" y="1192"/>
                    </a:lnTo>
                    <a:lnTo>
                      <a:pt x="287" y="1208"/>
                    </a:lnTo>
                    <a:lnTo>
                      <a:pt x="321" y="1224"/>
                    </a:lnTo>
                    <a:lnTo>
                      <a:pt x="312" y="1272"/>
                    </a:lnTo>
                    <a:lnTo>
                      <a:pt x="363" y="1272"/>
                    </a:lnTo>
                    <a:lnTo>
                      <a:pt x="380" y="1264"/>
                    </a:lnTo>
                    <a:lnTo>
                      <a:pt x="405" y="1248"/>
                    </a:lnTo>
                    <a:lnTo>
                      <a:pt x="506" y="1192"/>
                    </a:lnTo>
                    <a:lnTo>
                      <a:pt x="599" y="1152"/>
                    </a:lnTo>
                    <a:lnTo>
                      <a:pt x="675" y="1112"/>
                    </a:lnTo>
                    <a:lnTo>
                      <a:pt x="700" y="1016"/>
                    </a:lnTo>
                    <a:lnTo>
                      <a:pt x="750" y="944"/>
                    </a:lnTo>
                    <a:lnTo>
                      <a:pt x="793" y="872"/>
                    </a:lnTo>
                    <a:lnTo>
                      <a:pt x="801" y="808"/>
                    </a:lnTo>
                    <a:lnTo>
                      <a:pt x="750" y="76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4" name="Freeform 123"/>
              <p:cNvSpPr>
                <a:spLocks/>
              </p:cNvSpPr>
              <p:nvPr/>
            </p:nvSpPr>
            <p:spPr bwMode="auto">
              <a:xfrm>
                <a:off x="3845" y="304"/>
                <a:ext cx="691" cy="1696"/>
              </a:xfrm>
              <a:custGeom>
                <a:avLst/>
                <a:gdLst>
                  <a:gd name="T0" fmla="*/ 354 w 691"/>
                  <a:gd name="T1" fmla="*/ 72 h 1696"/>
                  <a:gd name="T2" fmla="*/ 295 w 691"/>
                  <a:gd name="T3" fmla="*/ 128 h 1696"/>
                  <a:gd name="T4" fmla="*/ 261 w 691"/>
                  <a:gd name="T5" fmla="*/ 216 h 1696"/>
                  <a:gd name="T6" fmla="*/ 210 w 691"/>
                  <a:gd name="T7" fmla="*/ 312 h 1696"/>
                  <a:gd name="T8" fmla="*/ 168 w 691"/>
                  <a:gd name="T9" fmla="*/ 400 h 1696"/>
                  <a:gd name="T10" fmla="*/ 118 w 691"/>
                  <a:gd name="T11" fmla="*/ 576 h 1696"/>
                  <a:gd name="T12" fmla="*/ 143 w 691"/>
                  <a:gd name="T13" fmla="*/ 656 h 1696"/>
                  <a:gd name="T14" fmla="*/ 33 w 691"/>
                  <a:gd name="T15" fmla="*/ 736 h 1696"/>
                  <a:gd name="T16" fmla="*/ 50 w 691"/>
                  <a:gd name="T17" fmla="*/ 936 h 1696"/>
                  <a:gd name="T18" fmla="*/ 92 w 691"/>
                  <a:gd name="T19" fmla="*/ 1016 h 1696"/>
                  <a:gd name="T20" fmla="*/ 67 w 691"/>
                  <a:gd name="T21" fmla="*/ 1144 h 1696"/>
                  <a:gd name="T22" fmla="*/ 17 w 691"/>
                  <a:gd name="T23" fmla="*/ 1272 h 1696"/>
                  <a:gd name="T24" fmla="*/ 8 w 691"/>
                  <a:gd name="T25" fmla="*/ 1328 h 1696"/>
                  <a:gd name="T26" fmla="*/ 42 w 691"/>
                  <a:gd name="T27" fmla="*/ 1376 h 1696"/>
                  <a:gd name="T28" fmla="*/ 84 w 691"/>
                  <a:gd name="T29" fmla="*/ 1504 h 1696"/>
                  <a:gd name="T30" fmla="*/ 118 w 691"/>
                  <a:gd name="T31" fmla="*/ 1568 h 1696"/>
                  <a:gd name="T32" fmla="*/ 109 w 691"/>
                  <a:gd name="T33" fmla="*/ 1616 h 1696"/>
                  <a:gd name="T34" fmla="*/ 135 w 691"/>
                  <a:gd name="T35" fmla="*/ 1664 h 1696"/>
                  <a:gd name="T36" fmla="*/ 202 w 691"/>
                  <a:gd name="T37" fmla="*/ 1696 h 1696"/>
                  <a:gd name="T38" fmla="*/ 244 w 691"/>
                  <a:gd name="T39" fmla="*/ 1648 h 1696"/>
                  <a:gd name="T40" fmla="*/ 286 w 691"/>
                  <a:gd name="T41" fmla="*/ 1600 h 1696"/>
                  <a:gd name="T42" fmla="*/ 387 w 691"/>
                  <a:gd name="T43" fmla="*/ 1472 h 1696"/>
                  <a:gd name="T44" fmla="*/ 387 w 691"/>
                  <a:gd name="T45" fmla="*/ 1408 h 1696"/>
                  <a:gd name="T46" fmla="*/ 396 w 691"/>
                  <a:gd name="T47" fmla="*/ 1336 h 1696"/>
                  <a:gd name="T48" fmla="*/ 421 w 691"/>
                  <a:gd name="T49" fmla="*/ 1272 h 1696"/>
                  <a:gd name="T50" fmla="*/ 497 w 691"/>
                  <a:gd name="T51" fmla="*/ 1224 h 1696"/>
                  <a:gd name="T52" fmla="*/ 505 w 691"/>
                  <a:gd name="T53" fmla="*/ 1168 h 1696"/>
                  <a:gd name="T54" fmla="*/ 480 w 691"/>
                  <a:gd name="T55" fmla="*/ 1088 h 1696"/>
                  <a:gd name="T56" fmla="*/ 396 w 691"/>
                  <a:gd name="T57" fmla="*/ 1040 h 1696"/>
                  <a:gd name="T58" fmla="*/ 387 w 691"/>
                  <a:gd name="T59" fmla="*/ 984 h 1696"/>
                  <a:gd name="T60" fmla="*/ 387 w 691"/>
                  <a:gd name="T61" fmla="*/ 832 h 1696"/>
                  <a:gd name="T62" fmla="*/ 480 w 691"/>
                  <a:gd name="T63" fmla="*/ 704 h 1696"/>
                  <a:gd name="T64" fmla="*/ 556 w 691"/>
                  <a:gd name="T65" fmla="*/ 624 h 1696"/>
                  <a:gd name="T66" fmla="*/ 581 w 691"/>
                  <a:gd name="T67" fmla="*/ 560 h 1696"/>
                  <a:gd name="T68" fmla="*/ 573 w 691"/>
                  <a:gd name="T69" fmla="*/ 496 h 1696"/>
                  <a:gd name="T70" fmla="*/ 606 w 691"/>
                  <a:gd name="T71" fmla="*/ 424 h 1696"/>
                  <a:gd name="T72" fmla="*/ 682 w 691"/>
                  <a:gd name="T73" fmla="*/ 376 h 1696"/>
                  <a:gd name="T74" fmla="*/ 674 w 691"/>
                  <a:gd name="T75" fmla="*/ 328 h 1696"/>
                  <a:gd name="T76" fmla="*/ 649 w 691"/>
                  <a:gd name="T77" fmla="*/ 240 h 1696"/>
                  <a:gd name="T78" fmla="*/ 606 w 691"/>
                  <a:gd name="T79" fmla="*/ 160 h 1696"/>
                  <a:gd name="T80" fmla="*/ 573 w 691"/>
                  <a:gd name="T81" fmla="*/ 80 h 1696"/>
                  <a:gd name="T82" fmla="*/ 446 w 691"/>
                  <a:gd name="T83" fmla="*/ 0 h 1696"/>
                  <a:gd name="T84" fmla="*/ 429 w 691"/>
                  <a:gd name="T85" fmla="*/ 88 h 169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91" h="1696">
                    <a:moveTo>
                      <a:pt x="429" y="88"/>
                    </a:moveTo>
                    <a:lnTo>
                      <a:pt x="354" y="72"/>
                    </a:lnTo>
                    <a:lnTo>
                      <a:pt x="337" y="128"/>
                    </a:lnTo>
                    <a:lnTo>
                      <a:pt x="295" y="128"/>
                    </a:lnTo>
                    <a:lnTo>
                      <a:pt x="261" y="168"/>
                    </a:lnTo>
                    <a:lnTo>
                      <a:pt x="261" y="216"/>
                    </a:lnTo>
                    <a:lnTo>
                      <a:pt x="269" y="256"/>
                    </a:lnTo>
                    <a:lnTo>
                      <a:pt x="210" y="312"/>
                    </a:lnTo>
                    <a:lnTo>
                      <a:pt x="210" y="376"/>
                    </a:lnTo>
                    <a:lnTo>
                      <a:pt x="168" y="400"/>
                    </a:lnTo>
                    <a:lnTo>
                      <a:pt x="168" y="496"/>
                    </a:lnTo>
                    <a:lnTo>
                      <a:pt x="118" y="576"/>
                    </a:lnTo>
                    <a:lnTo>
                      <a:pt x="160" y="600"/>
                    </a:lnTo>
                    <a:lnTo>
                      <a:pt x="143" y="656"/>
                    </a:lnTo>
                    <a:lnTo>
                      <a:pt x="67" y="664"/>
                    </a:lnTo>
                    <a:lnTo>
                      <a:pt x="33" y="736"/>
                    </a:lnTo>
                    <a:lnTo>
                      <a:pt x="50" y="856"/>
                    </a:lnTo>
                    <a:lnTo>
                      <a:pt x="50" y="936"/>
                    </a:lnTo>
                    <a:lnTo>
                      <a:pt x="92" y="976"/>
                    </a:lnTo>
                    <a:lnTo>
                      <a:pt x="92" y="1016"/>
                    </a:lnTo>
                    <a:lnTo>
                      <a:pt x="67" y="1056"/>
                    </a:lnTo>
                    <a:lnTo>
                      <a:pt x="67" y="1144"/>
                    </a:lnTo>
                    <a:lnTo>
                      <a:pt x="33" y="1176"/>
                    </a:lnTo>
                    <a:lnTo>
                      <a:pt x="17" y="1272"/>
                    </a:lnTo>
                    <a:lnTo>
                      <a:pt x="0" y="1280"/>
                    </a:lnTo>
                    <a:lnTo>
                      <a:pt x="8" y="1328"/>
                    </a:lnTo>
                    <a:lnTo>
                      <a:pt x="33" y="1352"/>
                    </a:lnTo>
                    <a:lnTo>
                      <a:pt x="42" y="1376"/>
                    </a:lnTo>
                    <a:lnTo>
                      <a:pt x="42" y="1440"/>
                    </a:lnTo>
                    <a:lnTo>
                      <a:pt x="84" y="1504"/>
                    </a:lnTo>
                    <a:lnTo>
                      <a:pt x="109" y="1536"/>
                    </a:lnTo>
                    <a:lnTo>
                      <a:pt x="118" y="1568"/>
                    </a:lnTo>
                    <a:lnTo>
                      <a:pt x="109" y="1592"/>
                    </a:lnTo>
                    <a:lnTo>
                      <a:pt x="109" y="1616"/>
                    </a:lnTo>
                    <a:lnTo>
                      <a:pt x="126" y="1632"/>
                    </a:lnTo>
                    <a:lnTo>
                      <a:pt x="135" y="1664"/>
                    </a:lnTo>
                    <a:lnTo>
                      <a:pt x="135" y="1696"/>
                    </a:lnTo>
                    <a:lnTo>
                      <a:pt x="202" y="1696"/>
                    </a:lnTo>
                    <a:lnTo>
                      <a:pt x="236" y="1680"/>
                    </a:lnTo>
                    <a:lnTo>
                      <a:pt x="244" y="1648"/>
                    </a:lnTo>
                    <a:lnTo>
                      <a:pt x="261" y="1616"/>
                    </a:lnTo>
                    <a:lnTo>
                      <a:pt x="286" y="1600"/>
                    </a:lnTo>
                    <a:lnTo>
                      <a:pt x="354" y="1608"/>
                    </a:lnTo>
                    <a:lnTo>
                      <a:pt x="387" y="1472"/>
                    </a:lnTo>
                    <a:lnTo>
                      <a:pt x="396" y="1440"/>
                    </a:lnTo>
                    <a:lnTo>
                      <a:pt x="387" y="1408"/>
                    </a:lnTo>
                    <a:lnTo>
                      <a:pt x="387" y="1368"/>
                    </a:lnTo>
                    <a:lnTo>
                      <a:pt x="396" y="1336"/>
                    </a:lnTo>
                    <a:lnTo>
                      <a:pt x="404" y="1296"/>
                    </a:lnTo>
                    <a:lnTo>
                      <a:pt x="421" y="1272"/>
                    </a:lnTo>
                    <a:lnTo>
                      <a:pt x="472" y="1240"/>
                    </a:lnTo>
                    <a:lnTo>
                      <a:pt x="497" y="1224"/>
                    </a:lnTo>
                    <a:lnTo>
                      <a:pt x="497" y="1192"/>
                    </a:lnTo>
                    <a:lnTo>
                      <a:pt x="505" y="1168"/>
                    </a:lnTo>
                    <a:lnTo>
                      <a:pt x="522" y="1144"/>
                    </a:lnTo>
                    <a:lnTo>
                      <a:pt x="480" y="1088"/>
                    </a:lnTo>
                    <a:lnTo>
                      <a:pt x="413" y="1048"/>
                    </a:lnTo>
                    <a:lnTo>
                      <a:pt x="396" y="1040"/>
                    </a:lnTo>
                    <a:lnTo>
                      <a:pt x="387" y="1024"/>
                    </a:lnTo>
                    <a:lnTo>
                      <a:pt x="387" y="984"/>
                    </a:lnTo>
                    <a:lnTo>
                      <a:pt x="379" y="904"/>
                    </a:lnTo>
                    <a:lnTo>
                      <a:pt x="387" y="832"/>
                    </a:lnTo>
                    <a:lnTo>
                      <a:pt x="429" y="760"/>
                    </a:lnTo>
                    <a:lnTo>
                      <a:pt x="480" y="704"/>
                    </a:lnTo>
                    <a:lnTo>
                      <a:pt x="539" y="648"/>
                    </a:lnTo>
                    <a:lnTo>
                      <a:pt x="556" y="624"/>
                    </a:lnTo>
                    <a:lnTo>
                      <a:pt x="564" y="584"/>
                    </a:lnTo>
                    <a:lnTo>
                      <a:pt x="581" y="560"/>
                    </a:lnTo>
                    <a:lnTo>
                      <a:pt x="581" y="536"/>
                    </a:lnTo>
                    <a:lnTo>
                      <a:pt x="573" y="496"/>
                    </a:lnTo>
                    <a:lnTo>
                      <a:pt x="581" y="464"/>
                    </a:lnTo>
                    <a:lnTo>
                      <a:pt x="606" y="424"/>
                    </a:lnTo>
                    <a:lnTo>
                      <a:pt x="615" y="384"/>
                    </a:lnTo>
                    <a:lnTo>
                      <a:pt x="682" y="376"/>
                    </a:lnTo>
                    <a:lnTo>
                      <a:pt x="691" y="376"/>
                    </a:lnTo>
                    <a:lnTo>
                      <a:pt x="674" y="328"/>
                    </a:lnTo>
                    <a:lnTo>
                      <a:pt x="657" y="288"/>
                    </a:lnTo>
                    <a:lnTo>
                      <a:pt x="649" y="240"/>
                    </a:lnTo>
                    <a:lnTo>
                      <a:pt x="649" y="192"/>
                    </a:lnTo>
                    <a:lnTo>
                      <a:pt x="606" y="160"/>
                    </a:lnTo>
                    <a:lnTo>
                      <a:pt x="606" y="120"/>
                    </a:lnTo>
                    <a:lnTo>
                      <a:pt x="573" y="80"/>
                    </a:lnTo>
                    <a:lnTo>
                      <a:pt x="480" y="40"/>
                    </a:lnTo>
                    <a:lnTo>
                      <a:pt x="446" y="0"/>
                    </a:lnTo>
                    <a:lnTo>
                      <a:pt x="429" y="8"/>
                    </a:lnTo>
                    <a:lnTo>
                      <a:pt x="429" y="8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5" name="Freeform 124"/>
              <p:cNvSpPr>
                <a:spLocks/>
              </p:cNvSpPr>
              <p:nvPr/>
            </p:nvSpPr>
            <p:spPr bwMode="auto">
              <a:xfrm>
                <a:off x="3423" y="0"/>
                <a:ext cx="1340" cy="1688"/>
              </a:xfrm>
              <a:custGeom>
                <a:avLst/>
                <a:gdLst>
                  <a:gd name="T0" fmla="*/ 1323 w 1340"/>
                  <a:gd name="T1" fmla="*/ 40 h 1688"/>
                  <a:gd name="T2" fmla="*/ 1205 w 1340"/>
                  <a:gd name="T3" fmla="*/ 24 h 1688"/>
                  <a:gd name="T4" fmla="*/ 1172 w 1340"/>
                  <a:gd name="T5" fmla="*/ 0 h 1688"/>
                  <a:gd name="T6" fmla="*/ 1130 w 1340"/>
                  <a:gd name="T7" fmla="*/ 24 h 1688"/>
                  <a:gd name="T8" fmla="*/ 1071 w 1340"/>
                  <a:gd name="T9" fmla="*/ 120 h 1688"/>
                  <a:gd name="T10" fmla="*/ 1012 w 1340"/>
                  <a:gd name="T11" fmla="*/ 40 h 1688"/>
                  <a:gd name="T12" fmla="*/ 961 w 1340"/>
                  <a:gd name="T13" fmla="*/ 136 h 1688"/>
                  <a:gd name="T14" fmla="*/ 877 w 1340"/>
                  <a:gd name="T15" fmla="*/ 184 h 1688"/>
                  <a:gd name="T16" fmla="*/ 809 w 1340"/>
                  <a:gd name="T17" fmla="*/ 176 h 1688"/>
                  <a:gd name="T18" fmla="*/ 717 w 1340"/>
                  <a:gd name="T19" fmla="*/ 248 h 1688"/>
                  <a:gd name="T20" fmla="*/ 700 w 1340"/>
                  <a:gd name="T21" fmla="*/ 328 h 1688"/>
                  <a:gd name="T22" fmla="*/ 645 w 1340"/>
                  <a:gd name="T23" fmla="*/ 418 h 1688"/>
                  <a:gd name="T24" fmla="*/ 590 w 1340"/>
                  <a:gd name="T25" fmla="*/ 504 h 1688"/>
                  <a:gd name="T26" fmla="*/ 565 w 1340"/>
                  <a:gd name="T27" fmla="*/ 560 h 1688"/>
                  <a:gd name="T28" fmla="*/ 472 w 1340"/>
                  <a:gd name="T29" fmla="*/ 744 h 1688"/>
                  <a:gd name="T30" fmla="*/ 396 w 1340"/>
                  <a:gd name="T31" fmla="*/ 848 h 1688"/>
                  <a:gd name="T32" fmla="*/ 396 w 1340"/>
                  <a:gd name="T33" fmla="*/ 896 h 1688"/>
                  <a:gd name="T34" fmla="*/ 304 w 1340"/>
                  <a:gd name="T35" fmla="*/ 1024 h 1688"/>
                  <a:gd name="T36" fmla="*/ 236 w 1340"/>
                  <a:gd name="T37" fmla="*/ 1032 h 1688"/>
                  <a:gd name="T38" fmla="*/ 186 w 1340"/>
                  <a:gd name="T39" fmla="*/ 1088 h 1688"/>
                  <a:gd name="T40" fmla="*/ 93 w 1340"/>
                  <a:gd name="T41" fmla="*/ 1144 h 1688"/>
                  <a:gd name="T42" fmla="*/ 26 w 1340"/>
                  <a:gd name="T43" fmla="*/ 1200 h 1688"/>
                  <a:gd name="T44" fmla="*/ 9 w 1340"/>
                  <a:gd name="T45" fmla="*/ 1264 h 1688"/>
                  <a:gd name="T46" fmla="*/ 9 w 1340"/>
                  <a:gd name="T47" fmla="*/ 1304 h 1688"/>
                  <a:gd name="T48" fmla="*/ 0 w 1340"/>
                  <a:gd name="T49" fmla="*/ 1352 h 1688"/>
                  <a:gd name="T50" fmla="*/ 9 w 1340"/>
                  <a:gd name="T51" fmla="*/ 1424 h 1688"/>
                  <a:gd name="T52" fmla="*/ 51 w 1340"/>
                  <a:gd name="T53" fmla="*/ 1464 h 1688"/>
                  <a:gd name="T54" fmla="*/ 17 w 1340"/>
                  <a:gd name="T55" fmla="*/ 1512 h 1688"/>
                  <a:gd name="T56" fmla="*/ 59 w 1340"/>
                  <a:gd name="T57" fmla="*/ 1552 h 1688"/>
                  <a:gd name="T58" fmla="*/ 17 w 1340"/>
                  <a:gd name="T59" fmla="*/ 1584 h 1688"/>
                  <a:gd name="T60" fmla="*/ 51 w 1340"/>
                  <a:gd name="T61" fmla="*/ 1632 h 1688"/>
                  <a:gd name="T62" fmla="*/ 102 w 1340"/>
                  <a:gd name="T63" fmla="*/ 1688 h 1688"/>
                  <a:gd name="T64" fmla="*/ 278 w 1340"/>
                  <a:gd name="T65" fmla="*/ 1624 h 1688"/>
                  <a:gd name="T66" fmla="*/ 346 w 1340"/>
                  <a:gd name="T67" fmla="*/ 1576 h 1688"/>
                  <a:gd name="T68" fmla="*/ 388 w 1340"/>
                  <a:gd name="T69" fmla="*/ 1512 h 1688"/>
                  <a:gd name="T70" fmla="*/ 422 w 1340"/>
                  <a:gd name="T71" fmla="*/ 1592 h 1688"/>
                  <a:gd name="T72" fmla="*/ 489 w 1340"/>
                  <a:gd name="T73" fmla="*/ 1456 h 1688"/>
                  <a:gd name="T74" fmla="*/ 514 w 1340"/>
                  <a:gd name="T75" fmla="*/ 1288 h 1688"/>
                  <a:gd name="T76" fmla="*/ 455 w 1340"/>
                  <a:gd name="T77" fmla="*/ 1048 h 1688"/>
                  <a:gd name="T78" fmla="*/ 582 w 1340"/>
                  <a:gd name="T79" fmla="*/ 912 h 1688"/>
                  <a:gd name="T80" fmla="*/ 590 w 1340"/>
                  <a:gd name="T81" fmla="*/ 712 h 1688"/>
                  <a:gd name="T82" fmla="*/ 691 w 1340"/>
                  <a:gd name="T83" fmla="*/ 568 h 1688"/>
                  <a:gd name="T84" fmla="*/ 717 w 1340"/>
                  <a:gd name="T85" fmla="*/ 440 h 1688"/>
                  <a:gd name="T86" fmla="*/ 851 w 1340"/>
                  <a:gd name="T87" fmla="*/ 400 h 1688"/>
                  <a:gd name="T88" fmla="*/ 851 w 1340"/>
                  <a:gd name="T89" fmla="*/ 296 h 1688"/>
                  <a:gd name="T90" fmla="*/ 1037 w 1340"/>
                  <a:gd name="T91" fmla="*/ 304 h 1688"/>
                  <a:gd name="T92" fmla="*/ 1113 w 1340"/>
                  <a:gd name="T93" fmla="*/ 176 h 1688"/>
                  <a:gd name="T94" fmla="*/ 1264 w 1340"/>
                  <a:gd name="T95" fmla="*/ 168 h 1688"/>
                  <a:gd name="T96" fmla="*/ 1340 w 1340"/>
                  <a:gd name="T97" fmla="*/ 144 h 168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1340" h="1688">
                    <a:moveTo>
                      <a:pt x="1239" y="104"/>
                    </a:moveTo>
                    <a:lnTo>
                      <a:pt x="1281" y="80"/>
                    </a:lnTo>
                    <a:lnTo>
                      <a:pt x="1323" y="40"/>
                    </a:lnTo>
                    <a:lnTo>
                      <a:pt x="1239" y="16"/>
                    </a:lnTo>
                    <a:lnTo>
                      <a:pt x="1214" y="8"/>
                    </a:lnTo>
                    <a:lnTo>
                      <a:pt x="1205" y="24"/>
                    </a:lnTo>
                    <a:lnTo>
                      <a:pt x="1180" y="56"/>
                    </a:lnTo>
                    <a:lnTo>
                      <a:pt x="1172" y="16"/>
                    </a:lnTo>
                    <a:lnTo>
                      <a:pt x="1172" y="0"/>
                    </a:lnTo>
                    <a:lnTo>
                      <a:pt x="1146" y="0"/>
                    </a:lnTo>
                    <a:lnTo>
                      <a:pt x="1130" y="0"/>
                    </a:lnTo>
                    <a:lnTo>
                      <a:pt x="1130" y="24"/>
                    </a:lnTo>
                    <a:lnTo>
                      <a:pt x="1130" y="64"/>
                    </a:lnTo>
                    <a:lnTo>
                      <a:pt x="1104" y="24"/>
                    </a:lnTo>
                    <a:lnTo>
                      <a:pt x="1071" y="120"/>
                    </a:lnTo>
                    <a:lnTo>
                      <a:pt x="1062" y="48"/>
                    </a:lnTo>
                    <a:lnTo>
                      <a:pt x="1037" y="24"/>
                    </a:lnTo>
                    <a:lnTo>
                      <a:pt x="1012" y="40"/>
                    </a:lnTo>
                    <a:lnTo>
                      <a:pt x="961" y="80"/>
                    </a:lnTo>
                    <a:lnTo>
                      <a:pt x="953" y="112"/>
                    </a:lnTo>
                    <a:lnTo>
                      <a:pt x="961" y="136"/>
                    </a:lnTo>
                    <a:lnTo>
                      <a:pt x="902" y="144"/>
                    </a:lnTo>
                    <a:lnTo>
                      <a:pt x="885" y="160"/>
                    </a:lnTo>
                    <a:lnTo>
                      <a:pt x="877" y="184"/>
                    </a:lnTo>
                    <a:lnTo>
                      <a:pt x="851" y="192"/>
                    </a:lnTo>
                    <a:lnTo>
                      <a:pt x="826" y="192"/>
                    </a:lnTo>
                    <a:lnTo>
                      <a:pt x="809" y="176"/>
                    </a:lnTo>
                    <a:lnTo>
                      <a:pt x="784" y="176"/>
                    </a:lnTo>
                    <a:lnTo>
                      <a:pt x="750" y="208"/>
                    </a:lnTo>
                    <a:lnTo>
                      <a:pt x="717" y="248"/>
                    </a:lnTo>
                    <a:lnTo>
                      <a:pt x="683" y="296"/>
                    </a:lnTo>
                    <a:lnTo>
                      <a:pt x="683" y="320"/>
                    </a:lnTo>
                    <a:lnTo>
                      <a:pt x="700" y="328"/>
                    </a:lnTo>
                    <a:lnTo>
                      <a:pt x="659" y="374"/>
                    </a:lnTo>
                    <a:lnTo>
                      <a:pt x="641" y="368"/>
                    </a:lnTo>
                    <a:lnTo>
                      <a:pt x="645" y="418"/>
                    </a:lnTo>
                    <a:lnTo>
                      <a:pt x="616" y="456"/>
                    </a:lnTo>
                    <a:lnTo>
                      <a:pt x="599" y="480"/>
                    </a:lnTo>
                    <a:lnTo>
                      <a:pt x="590" y="504"/>
                    </a:lnTo>
                    <a:lnTo>
                      <a:pt x="607" y="520"/>
                    </a:lnTo>
                    <a:lnTo>
                      <a:pt x="573" y="536"/>
                    </a:lnTo>
                    <a:lnTo>
                      <a:pt x="565" y="560"/>
                    </a:lnTo>
                    <a:lnTo>
                      <a:pt x="540" y="576"/>
                    </a:lnTo>
                    <a:lnTo>
                      <a:pt x="523" y="624"/>
                    </a:lnTo>
                    <a:lnTo>
                      <a:pt x="472" y="744"/>
                    </a:lnTo>
                    <a:lnTo>
                      <a:pt x="455" y="816"/>
                    </a:lnTo>
                    <a:lnTo>
                      <a:pt x="439" y="840"/>
                    </a:lnTo>
                    <a:lnTo>
                      <a:pt x="396" y="848"/>
                    </a:lnTo>
                    <a:lnTo>
                      <a:pt x="405" y="872"/>
                    </a:lnTo>
                    <a:lnTo>
                      <a:pt x="413" y="888"/>
                    </a:lnTo>
                    <a:lnTo>
                      <a:pt x="396" y="896"/>
                    </a:lnTo>
                    <a:lnTo>
                      <a:pt x="346" y="952"/>
                    </a:lnTo>
                    <a:lnTo>
                      <a:pt x="321" y="1008"/>
                    </a:lnTo>
                    <a:lnTo>
                      <a:pt x="304" y="1024"/>
                    </a:lnTo>
                    <a:lnTo>
                      <a:pt x="295" y="1032"/>
                    </a:lnTo>
                    <a:lnTo>
                      <a:pt x="262" y="1024"/>
                    </a:lnTo>
                    <a:lnTo>
                      <a:pt x="236" y="1032"/>
                    </a:lnTo>
                    <a:lnTo>
                      <a:pt x="228" y="1040"/>
                    </a:lnTo>
                    <a:lnTo>
                      <a:pt x="220" y="1064"/>
                    </a:lnTo>
                    <a:lnTo>
                      <a:pt x="186" y="1088"/>
                    </a:lnTo>
                    <a:lnTo>
                      <a:pt x="152" y="1104"/>
                    </a:lnTo>
                    <a:lnTo>
                      <a:pt x="127" y="1128"/>
                    </a:lnTo>
                    <a:lnTo>
                      <a:pt x="93" y="1144"/>
                    </a:lnTo>
                    <a:lnTo>
                      <a:pt x="68" y="1168"/>
                    </a:lnTo>
                    <a:lnTo>
                      <a:pt x="51" y="1192"/>
                    </a:lnTo>
                    <a:lnTo>
                      <a:pt x="26" y="1200"/>
                    </a:lnTo>
                    <a:lnTo>
                      <a:pt x="17" y="1208"/>
                    </a:lnTo>
                    <a:lnTo>
                      <a:pt x="17" y="1248"/>
                    </a:lnTo>
                    <a:lnTo>
                      <a:pt x="9" y="1264"/>
                    </a:lnTo>
                    <a:lnTo>
                      <a:pt x="17" y="1272"/>
                    </a:lnTo>
                    <a:lnTo>
                      <a:pt x="17" y="1288"/>
                    </a:lnTo>
                    <a:lnTo>
                      <a:pt x="9" y="1304"/>
                    </a:lnTo>
                    <a:lnTo>
                      <a:pt x="17" y="1312"/>
                    </a:lnTo>
                    <a:lnTo>
                      <a:pt x="17" y="1328"/>
                    </a:lnTo>
                    <a:lnTo>
                      <a:pt x="0" y="1352"/>
                    </a:lnTo>
                    <a:lnTo>
                      <a:pt x="17" y="1384"/>
                    </a:lnTo>
                    <a:lnTo>
                      <a:pt x="43" y="1408"/>
                    </a:lnTo>
                    <a:lnTo>
                      <a:pt x="9" y="1424"/>
                    </a:lnTo>
                    <a:lnTo>
                      <a:pt x="34" y="1432"/>
                    </a:lnTo>
                    <a:lnTo>
                      <a:pt x="9" y="1480"/>
                    </a:lnTo>
                    <a:lnTo>
                      <a:pt x="51" y="1464"/>
                    </a:lnTo>
                    <a:lnTo>
                      <a:pt x="51" y="1480"/>
                    </a:lnTo>
                    <a:lnTo>
                      <a:pt x="43" y="1488"/>
                    </a:lnTo>
                    <a:lnTo>
                      <a:pt x="17" y="1512"/>
                    </a:lnTo>
                    <a:lnTo>
                      <a:pt x="17" y="1544"/>
                    </a:lnTo>
                    <a:lnTo>
                      <a:pt x="43" y="1544"/>
                    </a:lnTo>
                    <a:lnTo>
                      <a:pt x="59" y="1552"/>
                    </a:lnTo>
                    <a:lnTo>
                      <a:pt x="59" y="1568"/>
                    </a:lnTo>
                    <a:lnTo>
                      <a:pt x="34" y="1584"/>
                    </a:lnTo>
                    <a:lnTo>
                      <a:pt x="17" y="1584"/>
                    </a:lnTo>
                    <a:lnTo>
                      <a:pt x="9" y="1592"/>
                    </a:lnTo>
                    <a:lnTo>
                      <a:pt x="26" y="1616"/>
                    </a:lnTo>
                    <a:lnTo>
                      <a:pt x="51" y="1632"/>
                    </a:lnTo>
                    <a:lnTo>
                      <a:pt x="76" y="1656"/>
                    </a:lnTo>
                    <a:lnTo>
                      <a:pt x="118" y="1664"/>
                    </a:lnTo>
                    <a:lnTo>
                      <a:pt x="102" y="1688"/>
                    </a:lnTo>
                    <a:lnTo>
                      <a:pt x="177" y="1688"/>
                    </a:lnTo>
                    <a:lnTo>
                      <a:pt x="236" y="1664"/>
                    </a:lnTo>
                    <a:lnTo>
                      <a:pt x="278" y="1624"/>
                    </a:lnTo>
                    <a:lnTo>
                      <a:pt x="312" y="1576"/>
                    </a:lnTo>
                    <a:lnTo>
                      <a:pt x="329" y="1584"/>
                    </a:lnTo>
                    <a:lnTo>
                      <a:pt x="346" y="1576"/>
                    </a:lnTo>
                    <a:lnTo>
                      <a:pt x="363" y="1544"/>
                    </a:lnTo>
                    <a:lnTo>
                      <a:pt x="363" y="1512"/>
                    </a:lnTo>
                    <a:lnTo>
                      <a:pt x="388" y="1512"/>
                    </a:lnTo>
                    <a:lnTo>
                      <a:pt x="396" y="1528"/>
                    </a:lnTo>
                    <a:lnTo>
                      <a:pt x="405" y="1560"/>
                    </a:lnTo>
                    <a:lnTo>
                      <a:pt x="422" y="1592"/>
                    </a:lnTo>
                    <a:lnTo>
                      <a:pt x="439" y="1584"/>
                    </a:lnTo>
                    <a:lnTo>
                      <a:pt x="455" y="1488"/>
                    </a:lnTo>
                    <a:lnTo>
                      <a:pt x="489" y="1456"/>
                    </a:lnTo>
                    <a:lnTo>
                      <a:pt x="489" y="1368"/>
                    </a:lnTo>
                    <a:lnTo>
                      <a:pt x="514" y="1328"/>
                    </a:lnTo>
                    <a:lnTo>
                      <a:pt x="514" y="1288"/>
                    </a:lnTo>
                    <a:lnTo>
                      <a:pt x="472" y="1248"/>
                    </a:lnTo>
                    <a:lnTo>
                      <a:pt x="472" y="1168"/>
                    </a:lnTo>
                    <a:lnTo>
                      <a:pt x="455" y="1048"/>
                    </a:lnTo>
                    <a:lnTo>
                      <a:pt x="489" y="976"/>
                    </a:lnTo>
                    <a:lnTo>
                      <a:pt x="565" y="968"/>
                    </a:lnTo>
                    <a:lnTo>
                      <a:pt x="582" y="912"/>
                    </a:lnTo>
                    <a:lnTo>
                      <a:pt x="540" y="888"/>
                    </a:lnTo>
                    <a:lnTo>
                      <a:pt x="590" y="808"/>
                    </a:lnTo>
                    <a:lnTo>
                      <a:pt x="590" y="712"/>
                    </a:lnTo>
                    <a:lnTo>
                      <a:pt x="632" y="688"/>
                    </a:lnTo>
                    <a:lnTo>
                      <a:pt x="632" y="624"/>
                    </a:lnTo>
                    <a:lnTo>
                      <a:pt x="691" y="568"/>
                    </a:lnTo>
                    <a:lnTo>
                      <a:pt x="683" y="528"/>
                    </a:lnTo>
                    <a:lnTo>
                      <a:pt x="683" y="480"/>
                    </a:lnTo>
                    <a:lnTo>
                      <a:pt x="717" y="440"/>
                    </a:lnTo>
                    <a:lnTo>
                      <a:pt x="759" y="440"/>
                    </a:lnTo>
                    <a:lnTo>
                      <a:pt x="776" y="384"/>
                    </a:lnTo>
                    <a:lnTo>
                      <a:pt x="851" y="400"/>
                    </a:lnTo>
                    <a:lnTo>
                      <a:pt x="851" y="320"/>
                    </a:lnTo>
                    <a:lnTo>
                      <a:pt x="868" y="312"/>
                    </a:lnTo>
                    <a:lnTo>
                      <a:pt x="851" y="296"/>
                    </a:lnTo>
                    <a:lnTo>
                      <a:pt x="894" y="272"/>
                    </a:lnTo>
                    <a:lnTo>
                      <a:pt x="995" y="320"/>
                    </a:lnTo>
                    <a:lnTo>
                      <a:pt x="1037" y="304"/>
                    </a:lnTo>
                    <a:lnTo>
                      <a:pt x="1096" y="320"/>
                    </a:lnTo>
                    <a:lnTo>
                      <a:pt x="1113" y="248"/>
                    </a:lnTo>
                    <a:lnTo>
                      <a:pt x="1113" y="176"/>
                    </a:lnTo>
                    <a:lnTo>
                      <a:pt x="1146" y="136"/>
                    </a:lnTo>
                    <a:lnTo>
                      <a:pt x="1197" y="136"/>
                    </a:lnTo>
                    <a:lnTo>
                      <a:pt x="1264" y="168"/>
                    </a:lnTo>
                    <a:lnTo>
                      <a:pt x="1281" y="208"/>
                    </a:lnTo>
                    <a:lnTo>
                      <a:pt x="1306" y="176"/>
                    </a:lnTo>
                    <a:lnTo>
                      <a:pt x="1340" y="144"/>
                    </a:lnTo>
                    <a:lnTo>
                      <a:pt x="1340" y="120"/>
                    </a:lnTo>
                    <a:lnTo>
                      <a:pt x="1239" y="1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6" name="Freeform 125"/>
              <p:cNvSpPr>
                <a:spLocks/>
              </p:cNvSpPr>
              <p:nvPr/>
            </p:nvSpPr>
            <p:spPr bwMode="auto">
              <a:xfrm>
                <a:off x="3423" y="-8"/>
                <a:ext cx="1340" cy="1688"/>
              </a:xfrm>
              <a:custGeom>
                <a:avLst/>
                <a:gdLst>
                  <a:gd name="T0" fmla="*/ 1323 w 1340"/>
                  <a:gd name="T1" fmla="*/ 40 h 1688"/>
                  <a:gd name="T2" fmla="*/ 1205 w 1340"/>
                  <a:gd name="T3" fmla="*/ 24 h 1688"/>
                  <a:gd name="T4" fmla="*/ 1172 w 1340"/>
                  <a:gd name="T5" fmla="*/ 0 h 1688"/>
                  <a:gd name="T6" fmla="*/ 1130 w 1340"/>
                  <a:gd name="T7" fmla="*/ 24 h 1688"/>
                  <a:gd name="T8" fmla="*/ 1071 w 1340"/>
                  <a:gd name="T9" fmla="*/ 120 h 1688"/>
                  <a:gd name="T10" fmla="*/ 1012 w 1340"/>
                  <a:gd name="T11" fmla="*/ 40 h 1688"/>
                  <a:gd name="T12" fmla="*/ 961 w 1340"/>
                  <a:gd name="T13" fmla="*/ 136 h 1688"/>
                  <a:gd name="T14" fmla="*/ 877 w 1340"/>
                  <a:gd name="T15" fmla="*/ 184 h 1688"/>
                  <a:gd name="T16" fmla="*/ 809 w 1340"/>
                  <a:gd name="T17" fmla="*/ 176 h 1688"/>
                  <a:gd name="T18" fmla="*/ 717 w 1340"/>
                  <a:gd name="T19" fmla="*/ 248 h 1688"/>
                  <a:gd name="T20" fmla="*/ 700 w 1340"/>
                  <a:gd name="T21" fmla="*/ 328 h 1688"/>
                  <a:gd name="T22" fmla="*/ 645 w 1340"/>
                  <a:gd name="T23" fmla="*/ 422 h 1688"/>
                  <a:gd name="T24" fmla="*/ 590 w 1340"/>
                  <a:gd name="T25" fmla="*/ 504 h 1688"/>
                  <a:gd name="T26" fmla="*/ 565 w 1340"/>
                  <a:gd name="T27" fmla="*/ 560 h 1688"/>
                  <a:gd name="T28" fmla="*/ 472 w 1340"/>
                  <a:gd name="T29" fmla="*/ 744 h 1688"/>
                  <a:gd name="T30" fmla="*/ 396 w 1340"/>
                  <a:gd name="T31" fmla="*/ 848 h 1688"/>
                  <a:gd name="T32" fmla="*/ 396 w 1340"/>
                  <a:gd name="T33" fmla="*/ 896 h 1688"/>
                  <a:gd name="T34" fmla="*/ 304 w 1340"/>
                  <a:gd name="T35" fmla="*/ 1024 h 1688"/>
                  <a:gd name="T36" fmla="*/ 236 w 1340"/>
                  <a:gd name="T37" fmla="*/ 1032 h 1688"/>
                  <a:gd name="T38" fmla="*/ 186 w 1340"/>
                  <a:gd name="T39" fmla="*/ 1088 h 1688"/>
                  <a:gd name="T40" fmla="*/ 93 w 1340"/>
                  <a:gd name="T41" fmla="*/ 1144 h 1688"/>
                  <a:gd name="T42" fmla="*/ 26 w 1340"/>
                  <a:gd name="T43" fmla="*/ 1200 h 1688"/>
                  <a:gd name="T44" fmla="*/ 9 w 1340"/>
                  <a:gd name="T45" fmla="*/ 1264 h 1688"/>
                  <a:gd name="T46" fmla="*/ 9 w 1340"/>
                  <a:gd name="T47" fmla="*/ 1304 h 1688"/>
                  <a:gd name="T48" fmla="*/ 0 w 1340"/>
                  <a:gd name="T49" fmla="*/ 1352 h 1688"/>
                  <a:gd name="T50" fmla="*/ 9 w 1340"/>
                  <a:gd name="T51" fmla="*/ 1424 h 1688"/>
                  <a:gd name="T52" fmla="*/ 51 w 1340"/>
                  <a:gd name="T53" fmla="*/ 1464 h 1688"/>
                  <a:gd name="T54" fmla="*/ 17 w 1340"/>
                  <a:gd name="T55" fmla="*/ 1512 h 1688"/>
                  <a:gd name="T56" fmla="*/ 59 w 1340"/>
                  <a:gd name="T57" fmla="*/ 1552 h 1688"/>
                  <a:gd name="T58" fmla="*/ 17 w 1340"/>
                  <a:gd name="T59" fmla="*/ 1584 h 1688"/>
                  <a:gd name="T60" fmla="*/ 51 w 1340"/>
                  <a:gd name="T61" fmla="*/ 1632 h 1688"/>
                  <a:gd name="T62" fmla="*/ 102 w 1340"/>
                  <a:gd name="T63" fmla="*/ 1688 h 1688"/>
                  <a:gd name="T64" fmla="*/ 278 w 1340"/>
                  <a:gd name="T65" fmla="*/ 1624 h 1688"/>
                  <a:gd name="T66" fmla="*/ 346 w 1340"/>
                  <a:gd name="T67" fmla="*/ 1576 h 1688"/>
                  <a:gd name="T68" fmla="*/ 388 w 1340"/>
                  <a:gd name="T69" fmla="*/ 1512 h 1688"/>
                  <a:gd name="T70" fmla="*/ 422 w 1340"/>
                  <a:gd name="T71" fmla="*/ 1592 h 1688"/>
                  <a:gd name="T72" fmla="*/ 489 w 1340"/>
                  <a:gd name="T73" fmla="*/ 1456 h 1688"/>
                  <a:gd name="T74" fmla="*/ 514 w 1340"/>
                  <a:gd name="T75" fmla="*/ 1288 h 1688"/>
                  <a:gd name="T76" fmla="*/ 455 w 1340"/>
                  <a:gd name="T77" fmla="*/ 1048 h 1688"/>
                  <a:gd name="T78" fmla="*/ 582 w 1340"/>
                  <a:gd name="T79" fmla="*/ 912 h 1688"/>
                  <a:gd name="T80" fmla="*/ 590 w 1340"/>
                  <a:gd name="T81" fmla="*/ 712 h 1688"/>
                  <a:gd name="T82" fmla="*/ 691 w 1340"/>
                  <a:gd name="T83" fmla="*/ 568 h 1688"/>
                  <a:gd name="T84" fmla="*/ 717 w 1340"/>
                  <a:gd name="T85" fmla="*/ 440 h 1688"/>
                  <a:gd name="T86" fmla="*/ 851 w 1340"/>
                  <a:gd name="T87" fmla="*/ 400 h 1688"/>
                  <a:gd name="T88" fmla="*/ 851 w 1340"/>
                  <a:gd name="T89" fmla="*/ 296 h 1688"/>
                  <a:gd name="T90" fmla="*/ 1037 w 1340"/>
                  <a:gd name="T91" fmla="*/ 304 h 1688"/>
                  <a:gd name="T92" fmla="*/ 1113 w 1340"/>
                  <a:gd name="T93" fmla="*/ 176 h 1688"/>
                  <a:gd name="T94" fmla="*/ 1264 w 1340"/>
                  <a:gd name="T95" fmla="*/ 168 h 1688"/>
                  <a:gd name="T96" fmla="*/ 1340 w 1340"/>
                  <a:gd name="T97" fmla="*/ 144 h 1688"/>
                  <a:gd name="T98" fmla="*/ 1239 w 1340"/>
                  <a:gd name="T99" fmla="*/ 104 h 168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340" h="1688">
                    <a:moveTo>
                      <a:pt x="1239" y="104"/>
                    </a:moveTo>
                    <a:lnTo>
                      <a:pt x="1281" y="80"/>
                    </a:lnTo>
                    <a:lnTo>
                      <a:pt x="1323" y="40"/>
                    </a:lnTo>
                    <a:lnTo>
                      <a:pt x="1239" y="16"/>
                    </a:lnTo>
                    <a:lnTo>
                      <a:pt x="1214" y="8"/>
                    </a:lnTo>
                    <a:lnTo>
                      <a:pt x="1205" y="24"/>
                    </a:lnTo>
                    <a:lnTo>
                      <a:pt x="1180" y="56"/>
                    </a:lnTo>
                    <a:lnTo>
                      <a:pt x="1172" y="16"/>
                    </a:lnTo>
                    <a:lnTo>
                      <a:pt x="1172" y="0"/>
                    </a:lnTo>
                    <a:lnTo>
                      <a:pt x="1146" y="0"/>
                    </a:lnTo>
                    <a:lnTo>
                      <a:pt x="1130" y="0"/>
                    </a:lnTo>
                    <a:lnTo>
                      <a:pt x="1130" y="24"/>
                    </a:lnTo>
                    <a:lnTo>
                      <a:pt x="1130" y="64"/>
                    </a:lnTo>
                    <a:lnTo>
                      <a:pt x="1104" y="24"/>
                    </a:lnTo>
                    <a:lnTo>
                      <a:pt x="1071" y="120"/>
                    </a:lnTo>
                    <a:lnTo>
                      <a:pt x="1062" y="48"/>
                    </a:lnTo>
                    <a:lnTo>
                      <a:pt x="1037" y="24"/>
                    </a:lnTo>
                    <a:lnTo>
                      <a:pt x="1012" y="40"/>
                    </a:lnTo>
                    <a:lnTo>
                      <a:pt x="961" y="80"/>
                    </a:lnTo>
                    <a:lnTo>
                      <a:pt x="953" y="112"/>
                    </a:lnTo>
                    <a:lnTo>
                      <a:pt x="961" y="136"/>
                    </a:lnTo>
                    <a:lnTo>
                      <a:pt x="902" y="144"/>
                    </a:lnTo>
                    <a:lnTo>
                      <a:pt x="885" y="160"/>
                    </a:lnTo>
                    <a:lnTo>
                      <a:pt x="877" y="184"/>
                    </a:lnTo>
                    <a:lnTo>
                      <a:pt x="851" y="192"/>
                    </a:lnTo>
                    <a:lnTo>
                      <a:pt x="826" y="192"/>
                    </a:lnTo>
                    <a:lnTo>
                      <a:pt x="809" y="176"/>
                    </a:lnTo>
                    <a:lnTo>
                      <a:pt x="784" y="176"/>
                    </a:lnTo>
                    <a:lnTo>
                      <a:pt x="750" y="208"/>
                    </a:lnTo>
                    <a:lnTo>
                      <a:pt x="717" y="248"/>
                    </a:lnTo>
                    <a:lnTo>
                      <a:pt x="683" y="296"/>
                    </a:lnTo>
                    <a:lnTo>
                      <a:pt x="683" y="320"/>
                    </a:lnTo>
                    <a:lnTo>
                      <a:pt x="700" y="328"/>
                    </a:lnTo>
                    <a:lnTo>
                      <a:pt x="658" y="376"/>
                    </a:lnTo>
                    <a:lnTo>
                      <a:pt x="639" y="374"/>
                    </a:lnTo>
                    <a:lnTo>
                      <a:pt x="645" y="422"/>
                    </a:lnTo>
                    <a:lnTo>
                      <a:pt x="616" y="456"/>
                    </a:lnTo>
                    <a:lnTo>
                      <a:pt x="599" y="480"/>
                    </a:lnTo>
                    <a:lnTo>
                      <a:pt x="590" y="504"/>
                    </a:lnTo>
                    <a:lnTo>
                      <a:pt x="607" y="520"/>
                    </a:lnTo>
                    <a:lnTo>
                      <a:pt x="573" y="536"/>
                    </a:lnTo>
                    <a:lnTo>
                      <a:pt x="565" y="560"/>
                    </a:lnTo>
                    <a:lnTo>
                      <a:pt x="540" y="576"/>
                    </a:lnTo>
                    <a:lnTo>
                      <a:pt x="523" y="624"/>
                    </a:lnTo>
                    <a:lnTo>
                      <a:pt x="472" y="744"/>
                    </a:lnTo>
                    <a:lnTo>
                      <a:pt x="455" y="816"/>
                    </a:lnTo>
                    <a:lnTo>
                      <a:pt x="439" y="840"/>
                    </a:lnTo>
                    <a:lnTo>
                      <a:pt x="396" y="848"/>
                    </a:lnTo>
                    <a:lnTo>
                      <a:pt x="405" y="872"/>
                    </a:lnTo>
                    <a:lnTo>
                      <a:pt x="413" y="888"/>
                    </a:lnTo>
                    <a:lnTo>
                      <a:pt x="396" y="896"/>
                    </a:lnTo>
                    <a:lnTo>
                      <a:pt x="346" y="952"/>
                    </a:lnTo>
                    <a:lnTo>
                      <a:pt x="321" y="1008"/>
                    </a:lnTo>
                    <a:lnTo>
                      <a:pt x="304" y="1024"/>
                    </a:lnTo>
                    <a:lnTo>
                      <a:pt x="295" y="1032"/>
                    </a:lnTo>
                    <a:lnTo>
                      <a:pt x="262" y="1024"/>
                    </a:lnTo>
                    <a:lnTo>
                      <a:pt x="236" y="1032"/>
                    </a:lnTo>
                    <a:lnTo>
                      <a:pt x="228" y="1040"/>
                    </a:lnTo>
                    <a:lnTo>
                      <a:pt x="220" y="1064"/>
                    </a:lnTo>
                    <a:lnTo>
                      <a:pt x="186" y="1088"/>
                    </a:lnTo>
                    <a:lnTo>
                      <a:pt x="152" y="1104"/>
                    </a:lnTo>
                    <a:lnTo>
                      <a:pt x="127" y="1128"/>
                    </a:lnTo>
                    <a:lnTo>
                      <a:pt x="93" y="1144"/>
                    </a:lnTo>
                    <a:lnTo>
                      <a:pt x="68" y="1168"/>
                    </a:lnTo>
                    <a:lnTo>
                      <a:pt x="51" y="1192"/>
                    </a:lnTo>
                    <a:lnTo>
                      <a:pt x="26" y="1200"/>
                    </a:lnTo>
                    <a:lnTo>
                      <a:pt x="17" y="1208"/>
                    </a:lnTo>
                    <a:lnTo>
                      <a:pt x="17" y="1248"/>
                    </a:lnTo>
                    <a:lnTo>
                      <a:pt x="9" y="1264"/>
                    </a:lnTo>
                    <a:lnTo>
                      <a:pt x="17" y="1272"/>
                    </a:lnTo>
                    <a:lnTo>
                      <a:pt x="17" y="1288"/>
                    </a:lnTo>
                    <a:lnTo>
                      <a:pt x="9" y="1304"/>
                    </a:lnTo>
                    <a:lnTo>
                      <a:pt x="17" y="1312"/>
                    </a:lnTo>
                    <a:lnTo>
                      <a:pt x="17" y="1328"/>
                    </a:lnTo>
                    <a:lnTo>
                      <a:pt x="0" y="1352"/>
                    </a:lnTo>
                    <a:lnTo>
                      <a:pt x="17" y="1384"/>
                    </a:lnTo>
                    <a:lnTo>
                      <a:pt x="43" y="1408"/>
                    </a:lnTo>
                    <a:lnTo>
                      <a:pt x="9" y="1424"/>
                    </a:lnTo>
                    <a:lnTo>
                      <a:pt x="34" y="1432"/>
                    </a:lnTo>
                    <a:lnTo>
                      <a:pt x="9" y="1480"/>
                    </a:lnTo>
                    <a:lnTo>
                      <a:pt x="51" y="1464"/>
                    </a:lnTo>
                    <a:lnTo>
                      <a:pt x="51" y="1480"/>
                    </a:lnTo>
                    <a:lnTo>
                      <a:pt x="43" y="1488"/>
                    </a:lnTo>
                    <a:lnTo>
                      <a:pt x="17" y="1512"/>
                    </a:lnTo>
                    <a:lnTo>
                      <a:pt x="17" y="1544"/>
                    </a:lnTo>
                    <a:lnTo>
                      <a:pt x="43" y="1544"/>
                    </a:lnTo>
                    <a:lnTo>
                      <a:pt x="59" y="1552"/>
                    </a:lnTo>
                    <a:lnTo>
                      <a:pt x="59" y="1568"/>
                    </a:lnTo>
                    <a:lnTo>
                      <a:pt x="34" y="1584"/>
                    </a:lnTo>
                    <a:lnTo>
                      <a:pt x="17" y="1584"/>
                    </a:lnTo>
                    <a:lnTo>
                      <a:pt x="9" y="1592"/>
                    </a:lnTo>
                    <a:lnTo>
                      <a:pt x="26" y="1616"/>
                    </a:lnTo>
                    <a:lnTo>
                      <a:pt x="51" y="1632"/>
                    </a:lnTo>
                    <a:lnTo>
                      <a:pt x="76" y="1656"/>
                    </a:lnTo>
                    <a:lnTo>
                      <a:pt x="118" y="1664"/>
                    </a:lnTo>
                    <a:lnTo>
                      <a:pt x="102" y="1688"/>
                    </a:lnTo>
                    <a:lnTo>
                      <a:pt x="177" y="1688"/>
                    </a:lnTo>
                    <a:lnTo>
                      <a:pt x="236" y="1664"/>
                    </a:lnTo>
                    <a:lnTo>
                      <a:pt x="278" y="1624"/>
                    </a:lnTo>
                    <a:lnTo>
                      <a:pt x="312" y="1576"/>
                    </a:lnTo>
                    <a:lnTo>
                      <a:pt x="329" y="1584"/>
                    </a:lnTo>
                    <a:lnTo>
                      <a:pt x="346" y="1576"/>
                    </a:lnTo>
                    <a:lnTo>
                      <a:pt x="363" y="1544"/>
                    </a:lnTo>
                    <a:lnTo>
                      <a:pt x="363" y="1512"/>
                    </a:lnTo>
                    <a:lnTo>
                      <a:pt x="388" y="1512"/>
                    </a:lnTo>
                    <a:lnTo>
                      <a:pt x="396" y="1528"/>
                    </a:lnTo>
                    <a:lnTo>
                      <a:pt x="405" y="1560"/>
                    </a:lnTo>
                    <a:lnTo>
                      <a:pt x="422" y="1592"/>
                    </a:lnTo>
                    <a:lnTo>
                      <a:pt x="439" y="1584"/>
                    </a:lnTo>
                    <a:lnTo>
                      <a:pt x="455" y="1488"/>
                    </a:lnTo>
                    <a:lnTo>
                      <a:pt x="489" y="1456"/>
                    </a:lnTo>
                    <a:lnTo>
                      <a:pt x="489" y="1368"/>
                    </a:lnTo>
                    <a:lnTo>
                      <a:pt x="514" y="1328"/>
                    </a:lnTo>
                    <a:lnTo>
                      <a:pt x="514" y="1288"/>
                    </a:lnTo>
                    <a:lnTo>
                      <a:pt x="472" y="1248"/>
                    </a:lnTo>
                    <a:lnTo>
                      <a:pt x="472" y="1168"/>
                    </a:lnTo>
                    <a:lnTo>
                      <a:pt x="455" y="1048"/>
                    </a:lnTo>
                    <a:lnTo>
                      <a:pt x="489" y="976"/>
                    </a:lnTo>
                    <a:lnTo>
                      <a:pt x="565" y="968"/>
                    </a:lnTo>
                    <a:lnTo>
                      <a:pt x="582" y="912"/>
                    </a:lnTo>
                    <a:lnTo>
                      <a:pt x="540" y="888"/>
                    </a:lnTo>
                    <a:lnTo>
                      <a:pt x="590" y="808"/>
                    </a:lnTo>
                    <a:lnTo>
                      <a:pt x="590" y="712"/>
                    </a:lnTo>
                    <a:lnTo>
                      <a:pt x="632" y="688"/>
                    </a:lnTo>
                    <a:lnTo>
                      <a:pt x="632" y="624"/>
                    </a:lnTo>
                    <a:lnTo>
                      <a:pt x="691" y="568"/>
                    </a:lnTo>
                    <a:lnTo>
                      <a:pt x="683" y="528"/>
                    </a:lnTo>
                    <a:lnTo>
                      <a:pt x="683" y="480"/>
                    </a:lnTo>
                    <a:lnTo>
                      <a:pt x="717" y="440"/>
                    </a:lnTo>
                    <a:lnTo>
                      <a:pt x="759" y="440"/>
                    </a:lnTo>
                    <a:lnTo>
                      <a:pt x="776" y="384"/>
                    </a:lnTo>
                    <a:lnTo>
                      <a:pt x="851" y="400"/>
                    </a:lnTo>
                    <a:lnTo>
                      <a:pt x="851" y="320"/>
                    </a:lnTo>
                    <a:lnTo>
                      <a:pt x="868" y="312"/>
                    </a:lnTo>
                    <a:lnTo>
                      <a:pt x="851" y="296"/>
                    </a:lnTo>
                    <a:lnTo>
                      <a:pt x="894" y="272"/>
                    </a:lnTo>
                    <a:lnTo>
                      <a:pt x="995" y="320"/>
                    </a:lnTo>
                    <a:lnTo>
                      <a:pt x="1037" y="304"/>
                    </a:lnTo>
                    <a:lnTo>
                      <a:pt x="1096" y="320"/>
                    </a:lnTo>
                    <a:lnTo>
                      <a:pt x="1113" y="248"/>
                    </a:lnTo>
                    <a:lnTo>
                      <a:pt x="1113" y="176"/>
                    </a:lnTo>
                    <a:lnTo>
                      <a:pt x="1146" y="136"/>
                    </a:lnTo>
                    <a:lnTo>
                      <a:pt x="1197" y="136"/>
                    </a:lnTo>
                    <a:lnTo>
                      <a:pt x="1264" y="168"/>
                    </a:lnTo>
                    <a:lnTo>
                      <a:pt x="1281" y="208"/>
                    </a:lnTo>
                    <a:lnTo>
                      <a:pt x="1306" y="176"/>
                    </a:lnTo>
                    <a:lnTo>
                      <a:pt x="1340" y="144"/>
                    </a:lnTo>
                    <a:lnTo>
                      <a:pt x="1340" y="120"/>
                    </a:lnTo>
                    <a:lnTo>
                      <a:pt x="1239" y="1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4322047" y="1324603"/>
              <a:ext cx="1472333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Finland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TUT</a:t>
              </a:r>
              <a:endParaRPr lang="en-GB" sz="1100" b="1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 flipH="1">
              <a:off x="4424855" y="2024266"/>
              <a:ext cx="2963373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703540" y="3774797"/>
              <a:ext cx="1965172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France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CEA, CNRS</a:t>
              </a:r>
              <a:endParaRPr lang="en-GB" sz="800" b="1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>
              <a:off x="1792765" y="4455036"/>
              <a:ext cx="3061603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1792766" y="6311976"/>
              <a:ext cx="191657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1703542" y="4914551"/>
              <a:ext cx="1403603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Italy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INFN</a:t>
              </a:r>
              <a:endParaRPr lang="en-GB" sz="1100" b="1" spc="300" dirty="0">
                <a:latin typeface="Calibri" panose="020F050202020403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957529" y="2874724"/>
              <a:ext cx="2203449" cy="5367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H="1">
              <a:off x="1792767" y="5593590"/>
              <a:ext cx="4484211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870828" y="3407569"/>
              <a:ext cx="1277993" cy="59378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pPr algn="r"/>
              <a:r>
                <a:rPr lang="en-GB" sz="1100" spc="300" dirty="0" smtClean="0">
                  <a:latin typeface="Calibri" panose="020F0502020204030204" pitchFamily="34" charset="0"/>
                </a:rPr>
                <a:t>Germany</a:t>
              </a:r>
            </a:p>
            <a:p>
              <a:pPr algn="r"/>
              <a:r>
                <a:rPr lang="en-GB" sz="800" b="1" spc="300" dirty="0" smtClean="0">
                  <a:latin typeface="Calibri" panose="020F0502020204030204" pitchFamily="34" charset="0"/>
                </a:rPr>
                <a:t>KIT, TUD</a:t>
              </a:r>
              <a:endParaRPr lang="en-GB" sz="800" b="1" spc="300" dirty="0">
                <a:latin typeface="Calibri" panose="020F050202020403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359655" y="4078715"/>
              <a:ext cx="1789165" cy="59378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rIns="0" rtlCol="0">
              <a:spAutoFit/>
            </a:bodyPr>
            <a:lstStyle/>
            <a:p>
              <a:pPr algn="r"/>
              <a:r>
                <a:rPr lang="en-GB" sz="1100" spc="300" dirty="0" smtClean="0">
                  <a:latin typeface="Calibri" panose="020F0502020204030204" pitchFamily="34" charset="0"/>
                </a:rPr>
                <a:t>Switzerland</a:t>
              </a:r>
              <a:endParaRPr lang="en-GB" sz="800" b="1" spc="300" dirty="0" smtClean="0">
                <a:latin typeface="Calibri" panose="020F0502020204030204" pitchFamily="34" charset="0"/>
              </a:endParaRPr>
            </a:p>
            <a:p>
              <a:pPr algn="r"/>
              <a:r>
                <a:rPr lang="en-GB" sz="800" b="1" spc="300" dirty="0" smtClean="0">
                  <a:latin typeface="Calibri" panose="020F0502020204030204" pitchFamily="34" charset="0"/>
                </a:rPr>
                <a:t>EPFL, UNIGE</a:t>
              </a:r>
              <a:endParaRPr lang="en-GB" sz="800" b="1" spc="300" dirty="0">
                <a:latin typeface="Calibri" panose="020F050202020403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703540" y="3068969"/>
              <a:ext cx="2031849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Netherlands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UT</a:t>
              </a:r>
              <a:endParaRPr lang="en-GB" sz="1100" b="1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H="1">
              <a:off x="1792765" y="3765523"/>
              <a:ext cx="3698564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001290" y="4094920"/>
              <a:ext cx="3133185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703813" y="4779425"/>
              <a:ext cx="343066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2645400" y="6044098"/>
              <a:ext cx="851338" cy="2230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03540" y="5615755"/>
              <a:ext cx="2019150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Spain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ALBA, CIEMAT</a:t>
              </a:r>
              <a:endParaRPr lang="en-GB" sz="800" b="1" spc="300" dirty="0">
                <a:latin typeface="Calibri" panose="020F050202020403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93714" y="4173897"/>
              <a:ext cx="1187599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1100" spc="300" dirty="0" smtClean="0">
                <a:latin typeface="Calibri" panose="020F0502020204030204" pitchFamily="34" charset="0"/>
              </a:endParaRP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CERN</a:t>
              </a:r>
              <a:endParaRPr lang="en-GB" sz="1100" b="1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27" name="Straight Connector 26"/>
            <p:cNvCxnSpPr>
              <a:stCxn id="67" idx="14"/>
            </p:cNvCxnSpPr>
            <p:nvPr/>
          </p:nvCxnSpPr>
          <p:spPr>
            <a:xfrm flipH="1">
              <a:off x="1800076" y="4889499"/>
              <a:ext cx="3608539" cy="11168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557042" y="2714691"/>
              <a:ext cx="2712102" cy="5937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100" spc="300" dirty="0" smtClean="0">
                  <a:latin typeface="Calibri" panose="020F0502020204030204" pitchFamily="34" charset="0"/>
                </a:rPr>
                <a:t>United Kingdom</a:t>
              </a:r>
            </a:p>
            <a:p>
              <a:pPr algn="r"/>
              <a:r>
                <a:rPr lang="en-GB" sz="800" b="1" spc="300" dirty="0" smtClean="0">
                  <a:latin typeface="Calibri" panose="020F0502020204030204" pitchFamily="34" charset="0"/>
                </a:rPr>
                <a:t>STFC, UNILIV, UOXF</a:t>
              </a: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4552233" y="3409036"/>
              <a:ext cx="458224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1" name="Table 1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603535"/>
              </p:ext>
            </p:extLst>
          </p:nvPr>
        </p:nvGraphicFramePr>
        <p:xfrm>
          <a:off x="6896490" y="2857858"/>
          <a:ext cx="2172226" cy="3498484"/>
        </p:xfrm>
        <a:graphic>
          <a:graphicData uri="http://schemas.openxmlformats.org/drawingml/2006/table">
            <a:tbl>
              <a:tblPr firstCol="1" bandRow="1">
                <a:tableStyleId>{FABFCF23-3B69-468F-B69F-88F6DE6A72F2}</a:tableStyleId>
              </a:tblPr>
              <a:tblGrid>
                <a:gridCol w="1009721"/>
                <a:gridCol w="1162505"/>
              </a:tblGrid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CERN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effectLst/>
                        </a:rPr>
                        <a:t>IEIO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TUT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Finland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CEA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effectLst/>
                        </a:rPr>
                        <a:t>France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7710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CNRS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effectLst/>
                        </a:rPr>
                        <a:t>France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KIT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Germany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TUD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Germany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INFN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Italy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UT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Netherlands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7710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ALBA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Spain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7710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CIEMAT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Spain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STFC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United Kingdom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UNILIV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United Kingdom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UOXF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United Kingdom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7710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KEK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Japan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818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EPFL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Switzerland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818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UNIGE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Switzerland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818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NHFML-FSU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818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BNL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818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FNAL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818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LBNL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</a:tbl>
          </a:graphicData>
        </a:graphic>
      </p:graphicFrame>
      <p:grpSp>
        <p:nvGrpSpPr>
          <p:cNvPr id="152" name="Group 151"/>
          <p:cNvGrpSpPr/>
          <p:nvPr/>
        </p:nvGrpSpPr>
        <p:grpSpPr>
          <a:xfrm>
            <a:off x="140021" y="775475"/>
            <a:ext cx="1912246" cy="1996421"/>
            <a:chOff x="2252421" y="1179278"/>
            <a:chExt cx="2174828" cy="2270562"/>
          </a:xfrm>
        </p:grpSpPr>
        <p:pic>
          <p:nvPicPr>
            <p:cNvPr id="153" name="Picture 152"/>
            <p:cNvPicPr>
              <a:picLocks noChangeAspect="1"/>
            </p:cNvPicPr>
            <p:nvPr/>
          </p:nvPicPr>
          <p:blipFill rotWithShape="1">
            <a:blip r:embed="rId2"/>
            <a:srcRect l="10543" t="2701" r="24647" b="24531"/>
            <a:stretch/>
          </p:blipFill>
          <p:spPr>
            <a:xfrm>
              <a:off x="2255471" y="1179278"/>
              <a:ext cx="2171701" cy="1841774"/>
            </a:xfrm>
            <a:prstGeom prst="round2SameRect">
              <a:avLst>
                <a:gd name="adj1" fmla="val 3937"/>
                <a:gd name="adj2" fmla="val 0"/>
              </a:avLst>
            </a:prstGeom>
          </p:spPr>
        </p:pic>
        <p:sp>
          <p:nvSpPr>
            <p:cNvPr id="154" name="Round Same Side Corner Rectangle 153"/>
            <p:cNvSpPr/>
            <p:nvPr/>
          </p:nvSpPr>
          <p:spPr>
            <a:xfrm flipV="1">
              <a:off x="2252422" y="2981840"/>
              <a:ext cx="2174827" cy="468000"/>
            </a:xfrm>
            <a:prstGeom prst="round2SameRect">
              <a:avLst/>
            </a:prstGeom>
            <a:solidFill>
              <a:schemeClr val="bg1"/>
            </a:solidFill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n-GB" sz="2000" dirty="0">
                <a:solidFill>
                  <a:schemeClr val="tx2"/>
                </a:solidFill>
                <a:effectLst/>
                <a:latin typeface="Myriad Pro" panose="020B0503030403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2252422" y="2981841"/>
              <a:ext cx="2163279" cy="46799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pc="300" dirty="0" smtClean="0">
                  <a:solidFill>
                    <a:schemeClr val="tx2"/>
                  </a:solidFill>
                  <a:latin typeface="Myriad Pro" panose="020B0503030403020204" pitchFamily="34" charset="0"/>
                </a:rPr>
                <a:t>Arc Design</a:t>
              </a:r>
              <a:endParaRPr lang="en-GB" spc="300" dirty="0">
                <a:solidFill>
                  <a:schemeClr val="tx2"/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156" name="Round Same Side Corner Rectangle 155"/>
            <p:cNvSpPr/>
            <p:nvPr/>
          </p:nvSpPr>
          <p:spPr>
            <a:xfrm>
              <a:off x="2252421" y="1179289"/>
              <a:ext cx="2174828" cy="1802550"/>
            </a:xfrm>
            <a:prstGeom prst="round2SameRect">
              <a:avLst>
                <a:gd name="adj1" fmla="val 4244"/>
                <a:gd name="adj2" fmla="val 0"/>
              </a:avLst>
            </a:prstGeom>
            <a:noFill/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7" name="Group 156"/>
          <p:cNvGrpSpPr/>
          <p:nvPr/>
        </p:nvGrpSpPr>
        <p:grpSpPr>
          <a:xfrm>
            <a:off x="2440555" y="773733"/>
            <a:ext cx="1919520" cy="2000155"/>
            <a:chOff x="4728080" y="1175031"/>
            <a:chExt cx="2183101" cy="2274809"/>
          </a:xfrm>
        </p:grpSpPr>
        <p:sp>
          <p:nvSpPr>
            <p:cNvPr id="158" name="Round Same Side Corner Rectangle 157"/>
            <p:cNvSpPr/>
            <p:nvPr/>
          </p:nvSpPr>
          <p:spPr>
            <a:xfrm>
              <a:off x="4728080" y="1175031"/>
              <a:ext cx="2174828" cy="1802550"/>
            </a:xfrm>
            <a:prstGeom prst="round2SameRect">
              <a:avLst>
                <a:gd name="adj1" fmla="val 4451"/>
                <a:gd name="adj2" fmla="val 0"/>
              </a:avLst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" name="Round Same Side Corner Rectangle 158"/>
            <p:cNvSpPr/>
            <p:nvPr/>
          </p:nvSpPr>
          <p:spPr>
            <a:xfrm flipV="1">
              <a:off x="4728080" y="2981840"/>
              <a:ext cx="2174828" cy="468000"/>
            </a:xfrm>
            <a:prstGeom prst="round2SameRect">
              <a:avLst/>
            </a:prstGeom>
            <a:solidFill>
              <a:schemeClr val="bg1"/>
            </a:solidFill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n-GB" sz="2000" dirty="0">
                <a:solidFill>
                  <a:schemeClr val="tx2"/>
                </a:solidFill>
                <a:effectLst/>
                <a:latin typeface="Myriad Pro" panose="020B0503030403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4751182" y="2981840"/>
              <a:ext cx="2159999" cy="46055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pc="300" dirty="0" smtClean="0">
                  <a:solidFill>
                    <a:schemeClr val="tx2"/>
                  </a:solidFill>
                  <a:latin typeface="Myriad Pro" panose="020B0503030403020204" pitchFamily="34" charset="0"/>
                </a:rPr>
                <a:t>EIR Design</a:t>
              </a:r>
              <a:endParaRPr lang="en-GB" spc="300" dirty="0">
                <a:solidFill>
                  <a:schemeClr val="tx2"/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161" name="Round Same Side Corner Rectangle 160"/>
            <p:cNvSpPr/>
            <p:nvPr/>
          </p:nvSpPr>
          <p:spPr>
            <a:xfrm>
              <a:off x="4728080" y="1175031"/>
              <a:ext cx="2174828" cy="1802550"/>
            </a:xfrm>
            <a:prstGeom prst="round2SameRect">
              <a:avLst>
                <a:gd name="adj1" fmla="val 4941"/>
                <a:gd name="adj2" fmla="val 0"/>
              </a:avLst>
            </a:prstGeom>
            <a:noFill/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2" name="Picture 161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1015" y="1545964"/>
              <a:ext cx="2092091" cy="1186276"/>
            </a:xfrm>
            <a:prstGeom prst="rect">
              <a:avLst/>
            </a:prstGeom>
          </p:spPr>
        </p:pic>
      </p:grpSp>
      <p:grpSp>
        <p:nvGrpSpPr>
          <p:cNvPr id="163" name="Group 162"/>
          <p:cNvGrpSpPr/>
          <p:nvPr/>
        </p:nvGrpSpPr>
        <p:grpSpPr>
          <a:xfrm>
            <a:off x="4781346" y="768037"/>
            <a:ext cx="1912246" cy="2002961"/>
            <a:chOff x="2261379" y="3581121"/>
            <a:chExt cx="2174828" cy="2278000"/>
          </a:xfrm>
        </p:grpSpPr>
        <p:pic>
          <p:nvPicPr>
            <p:cNvPr id="164" name="Picture 163"/>
            <p:cNvPicPr>
              <a:picLocks noChangeAspect="1"/>
            </p:cNvPicPr>
            <p:nvPr/>
          </p:nvPicPr>
          <p:blipFill rotWithShape="1">
            <a:blip r:embed="rId4"/>
            <a:srcRect l="3448" t="15242" r="2644" b="3807"/>
            <a:stretch/>
          </p:blipFill>
          <p:spPr>
            <a:xfrm>
              <a:off x="2266405" y="3585772"/>
              <a:ext cx="2169802" cy="1797899"/>
            </a:xfrm>
            <a:prstGeom prst="round2SameRect">
              <a:avLst>
                <a:gd name="adj1" fmla="val 3622"/>
                <a:gd name="adj2" fmla="val 0"/>
              </a:avLst>
            </a:prstGeom>
            <a:ln>
              <a:noFill/>
            </a:ln>
          </p:spPr>
        </p:pic>
        <p:sp>
          <p:nvSpPr>
            <p:cNvPr id="165" name="Round Same Side Corner Rectangle 164"/>
            <p:cNvSpPr/>
            <p:nvPr/>
          </p:nvSpPr>
          <p:spPr>
            <a:xfrm flipV="1">
              <a:off x="2261379" y="5383671"/>
              <a:ext cx="2174827" cy="468000"/>
            </a:xfrm>
            <a:prstGeom prst="round2Same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n-GB" sz="2000" dirty="0">
                <a:solidFill>
                  <a:schemeClr val="tx2"/>
                </a:solidFill>
                <a:effectLst/>
                <a:latin typeface="Myriad Pro" panose="020B0503030403020204" pitchFamily="34" charset="0"/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2276207" y="5383671"/>
              <a:ext cx="2159999" cy="4754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err="1" smtClean="0">
                  <a:solidFill>
                    <a:schemeClr val="tx2"/>
                  </a:solidFill>
                  <a:latin typeface="Myriad Pro" panose="020B0503030403020204" pitchFamily="34" charset="0"/>
                </a:rPr>
                <a:t>Cryo</a:t>
              </a:r>
              <a:r>
                <a:rPr lang="en-GB" sz="1600" dirty="0" smtClean="0">
                  <a:solidFill>
                    <a:schemeClr val="tx2"/>
                  </a:solidFill>
                  <a:latin typeface="Myriad Pro" panose="020B0503030403020204" pitchFamily="34" charset="0"/>
                </a:rPr>
                <a:t> Beam Vacuum</a:t>
              </a:r>
              <a:endParaRPr lang="en-GB" sz="1600" dirty="0">
                <a:solidFill>
                  <a:schemeClr val="tx2"/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167" name="Round Same Side Corner Rectangle 166"/>
            <p:cNvSpPr/>
            <p:nvPr/>
          </p:nvSpPr>
          <p:spPr>
            <a:xfrm>
              <a:off x="2261379" y="3581121"/>
              <a:ext cx="2174828" cy="1802550"/>
            </a:xfrm>
            <a:prstGeom prst="round2SameRect">
              <a:avLst>
                <a:gd name="adj1" fmla="val 4686"/>
                <a:gd name="adj2" fmla="val 0"/>
              </a:avLst>
            </a:prstGeom>
            <a:noFill/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7110460" y="768037"/>
            <a:ext cx="1899208" cy="1994168"/>
            <a:chOff x="4733106" y="3584190"/>
            <a:chExt cx="2160000" cy="2268000"/>
          </a:xfrm>
        </p:grpSpPr>
        <p:sp>
          <p:nvSpPr>
            <p:cNvPr id="169" name="Round Same Side Corner Rectangle 168"/>
            <p:cNvSpPr/>
            <p:nvPr/>
          </p:nvSpPr>
          <p:spPr>
            <a:xfrm>
              <a:off x="4733106" y="3584190"/>
              <a:ext cx="2160000" cy="1800000"/>
            </a:xfrm>
            <a:prstGeom prst="round2SameRect">
              <a:avLst>
                <a:gd name="adj1" fmla="val 4414"/>
                <a:gd name="adj2" fmla="val 0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46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0" name="Round Same Side Corner Rectangle 169"/>
            <p:cNvSpPr/>
            <p:nvPr/>
          </p:nvSpPr>
          <p:spPr>
            <a:xfrm flipV="1">
              <a:off x="4733106" y="5384190"/>
              <a:ext cx="2160000" cy="468000"/>
            </a:xfrm>
            <a:prstGeom prst="round2Same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n-GB" sz="2400" dirty="0">
                <a:solidFill>
                  <a:schemeClr val="bg1"/>
                </a:solidFill>
                <a:effectLst/>
                <a:latin typeface="Myriad Pro" panose="020B0503030403020204" pitchFamily="34" charset="0"/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4733106" y="5384190"/>
              <a:ext cx="2159999" cy="4620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spc="100" dirty="0" smtClean="0">
                  <a:solidFill>
                    <a:schemeClr val="tx2"/>
                  </a:solidFill>
                  <a:latin typeface="Myriad Pro" panose="020B0503030403020204" pitchFamily="34" charset="0"/>
                </a:rPr>
                <a:t>High Field Magnet</a:t>
              </a:r>
              <a:endParaRPr lang="en-GB" sz="1600" spc="100" dirty="0">
                <a:solidFill>
                  <a:schemeClr val="tx2"/>
                </a:solidFill>
                <a:latin typeface="Myriad Pro" panose="020B0503030403020204" pitchFamily="34" charset="0"/>
              </a:endParaRPr>
            </a:p>
          </p:txBody>
        </p:sp>
        <p:pic>
          <p:nvPicPr>
            <p:cNvPr id="172" name="Picture 171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857798" y="3901431"/>
              <a:ext cx="1904611" cy="1428458"/>
            </a:xfrm>
            <a:prstGeom prst="rect">
              <a:avLst/>
            </a:prstGeom>
          </p:spPr>
        </p:pic>
      </p:grpSp>
      <p:sp>
        <p:nvSpPr>
          <p:cNvPr id="173" name="TextBox 172"/>
          <p:cNvSpPr txBox="1"/>
          <p:nvPr/>
        </p:nvSpPr>
        <p:spPr>
          <a:xfrm>
            <a:off x="140020" y="3539806"/>
            <a:ext cx="245077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EU co-funded design study for FCC-</a:t>
            </a:r>
            <a:r>
              <a:rPr lang="en-US" dirty="0" err="1" smtClean="0"/>
              <a:t>hh</a:t>
            </a:r>
            <a:r>
              <a:rPr lang="en-US" dirty="0" smtClean="0"/>
              <a:t>, focus on core activities</a:t>
            </a:r>
          </a:p>
          <a:p>
            <a:endParaRPr lang="en-US" dirty="0"/>
          </a:p>
          <a:p>
            <a:r>
              <a:rPr lang="en-US" dirty="0"/>
              <a:t>Accepted in 2015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1982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Reserve Slides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915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02029" y="6492875"/>
            <a:ext cx="3238706" cy="365125"/>
          </a:xfrm>
        </p:spPr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53</a:t>
            </a:fld>
            <a:endParaRPr lang="en-US"/>
          </a:p>
        </p:txBody>
      </p:sp>
      <p:pic>
        <p:nvPicPr>
          <p:cNvPr id="12" name="Picture 11" descr="rsz_max_1136-edi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35677"/>
            <a:ext cx="3968942" cy="264926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995967" y="3916737"/>
            <a:ext cx="51750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Combination of materials used to reduce cost</a:t>
            </a:r>
          </a:p>
          <a:p>
            <a:endParaRPr lang="en-US" dirty="0" smtClean="0"/>
          </a:p>
          <a:p>
            <a:r>
              <a:rPr lang="en-US" dirty="0" smtClean="0"/>
              <a:t>Different designs are being explored for FCC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 recent test AT CERN has achieved world record of 16.2T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But a short racetrack magnet</a:t>
            </a:r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4" y="739708"/>
            <a:ext cx="9144000" cy="301386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74295" y="827749"/>
            <a:ext cx="4239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Older example designs (one quarter)</a:t>
            </a:r>
          </a:p>
          <a:p>
            <a:r>
              <a:rPr lang="en-US" dirty="0" smtClean="0"/>
              <a:t>(L. Rossi, E. </a:t>
            </a:r>
            <a:r>
              <a:rPr lang="en-US" dirty="0" err="1" smtClean="0"/>
              <a:t>Todesdco</a:t>
            </a:r>
            <a:r>
              <a:rPr lang="en-US" dirty="0" smtClean="0"/>
              <a:t>, P. </a:t>
            </a:r>
            <a:r>
              <a:rPr lang="en-US" dirty="0" err="1" smtClean="0"/>
              <a:t>MacIntyre</a:t>
            </a:r>
            <a:r>
              <a:rPr lang="en-US" dirty="0" smtClean="0"/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2274477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Limits for the Field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322351" y="4450099"/>
            <a:ext cx="5622311" cy="2109575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This limits the achievable field</a:t>
            </a:r>
          </a:p>
          <a:p>
            <a:pPr lvl="1"/>
            <a:r>
              <a:rPr lang="en-US" dirty="0" smtClean="0"/>
              <a:t>In theory</a:t>
            </a:r>
          </a:p>
          <a:p>
            <a:pPr lvl="1"/>
            <a:r>
              <a:rPr lang="en-US" dirty="0" smtClean="0"/>
              <a:t>Even lower limit in practice (shown)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Can use different materials</a:t>
            </a:r>
          </a:p>
          <a:p>
            <a:pPr lvl="1"/>
            <a:r>
              <a:rPr lang="en-US" dirty="0" err="1" smtClean="0"/>
              <a:t>Nb</a:t>
            </a:r>
            <a:r>
              <a:rPr lang="en-US" dirty="0" smtClean="0"/>
              <a:t>-Ti is used for LHC</a:t>
            </a:r>
          </a:p>
          <a:p>
            <a:pPr lvl="1"/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is used for high luminosity upgrade </a:t>
            </a:r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480" y="712567"/>
            <a:ext cx="6500883" cy="3645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 descr="cernnews1_11-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4645"/>
            <a:ext cx="3054444" cy="2993355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105937" y="712567"/>
            <a:ext cx="2511615" cy="274160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The cable can quench (superconductivity breaks down)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if the current is too high</a:t>
            </a:r>
          </a:p>
          <a:p>
            <a:endParaRPr lang="en-US" dirty="0" smtClean="0"/>
          </a:p>
          <a:p>
            <a:r>
              <a:rPr lang="en-US" dirty="0" smtClean="0"/>
              <a:t>If the magnetic field is too high</a:t>
            </a:r>
          </a:p>
        </p:txBody>
      </p:sp>
    </p:spTree>
    <p:extLst>
      <p:ext uri="{BB962C8B-B14F-4D97-AF65-F5344CB8AC3E}">
        <p14:creationId xmlns:p14="http://schemas.microsoft.com/office/powerpoint/2010/main" val="3502750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Cost Effective Magnet 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9986" y="6019799"/>
            <a:ext cx="50022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Coil sketch of a 15 T magnet with grading, E. Todesco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14158" y="710824"/>
            <a:ext cx="49036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Nb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Sn is much more costly than </a:t>
            </a:r>
            <a:r>
              <a:rPr lang="en-US" sz="2400" dirty="0" err="1" smtClean="0"/>
              <a:t>Nb</a:t>
            </a:r>
            <a:r>
              <a:rPr lang="en-US" sz="2400" dirty="0" smtClean="0"/>
              <a:t>-Ti</a:t>
            </a:r>
          </a:p>
          <a:p>
            <a:pPr marL="285750" indent="-285750">
              <a:buFont typeface="Symbol" charset="0"/>
              <a:buChar char=""/>
            </a:pPr>
            <a:r>
              <a:rPr lang="en-US" sz="2400" dirty="0" smtClean="0"/>
              <a:t>Use both materials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6" y="1794210"/>
            <a:ext cx="9114014" cy="422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561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Cost Effective Magnet Design II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6154358"/>
            <a:ext cx="5067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Coil sketch of a 20 T magnet with grading, E. Todesco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57747" y="799338"/>
            <a:ext cx="51394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HTS is even more expensive than Nb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Sn</a:t>
            </a:r>
          </a:p>
          <a:p>
            <a:pPr marL="342900" indent="-342900">
              <a:buFont typeface="Symbol" charset="0"/>
              <a:buChar char=""/>
            </a:pPr>
            <a:r>
              <a:rPr lang="en-US" sz="2400" dirty="0" smtClean="0"/>
              <a:t>Even more complex design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1739900"/>
            <a:ext cx="9114014" cy="408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716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Dump Insertion Alternatives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037" y="3344870"/>
            <a:ext cx="5715000" cy="3505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1800" dirty="0" smtClean="0"/>
              <a:t>Asymmetric insertion optics</a:t>
            </a:r>
          </a:p>
          <a:p>
            <a:r>
              <a:rPr lang="en-GB" sz="1800" dirty="0" smtClean="0"/>
              <a:t>Avoid asynchronous dumps by accepting single kicker erratic</a:t>
            </a:r>
          </a:p>
          <a:p>
            <a:r>
              <a:rPr lang="en-GB" sz="1800" dirty="0" smtClean="0"/>
              <a:t>High segmentation of kicker system (200-300 modules)</a:t>
            </a:r>
          </a:p>
          <a:p>
            <a:r>
              <a:rPr lang="en-GB" sz="1800" dirty="0" smtClean="0"/>
              <a:t>Asymmetric optics</a:t>
            </a:r>
          </a:p>
          <a:p>
            <a:pPr lvl="1"/>
            <a:r>
              <a:rPr lang="en-GB" sz="1800" dirty="0" smtClean="0"/>
              <a:t>to reduce oscillation from single kicker failure</a:t>
            </a:r>
            <a:br>
              <a:rPr lang="en-GB" sz="1800" dirty="0" smtClean="0"/>
            </a:br>
            <a:r>
              <a:rPr lang="en-GB" sz="1800" dirty="0" smtClean="0"/>
              <a:t>(small </a:t>
            </a:r>
            <a:r>
              <a:rPr lang="en-GB" sz="1800" dirty="0" err="1" smtClean="0"/>
              <a:t>hor</a:t>
            </a:r>
            <a:r>
              <a:rPr lang="en-GB" sz="1800" dirty="0" smtClean="0"/>
              <a:t> beta) </a:t>
            </a:r>
          </a:p>
          <a:p>
            <a:pPr lvl="1"/>
            <a:r>
              <a:rPr lang="en-GB" sz="1800" dirty="0" smtClean="0"/>
              <a:t>to reduce kicker strength  and dilute beam at absorbers (high betas at septum)</a:t>
            </a:r>
            <a:endParaRPr lang="en-GB" sz="1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191" y="833633"/>
            <a:ext cx="3132264" cy="283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363" y="3778620"/>
            <a:ext cx="2895600" cy="2634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pPr/>
              <a:t>57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23037" y="1129875"/>
            <a:ext cx="5181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SSC like</a:t>
            </a:r>
          </a:p>
          <a:p>
            <a:pPr lvl="1"/>
            <a:r>
              <a:rPr lang="en-GB" dirty="0"/>
              <a:t>Septum is part of extraction bump</a:t>
            </a:r>
          </a:p>
          <a:p>
            <a:pPr lvl="1"/>
            <a:r>
              <a:rPr lang="en-GB" dirty="0"/>
              <a:t>Use field free channel of septum to extract</a:t>
            </a:r>
          </a:p>
          <a:p>
            <a:pPr lvl="1"/>
            <a:r>
              <a:rPr lang="en-GB" dirty="0"/>
              <a:t>Need strong, good field quality septum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2367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Dump Dilution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58</a:t>
            </a:fld>
            <a:endParaRPr lang="en-US"/>
          </a:p>
        </p:txBody>
      </p:sp>
      <p:pic>
        <p:nvPicPr>
          <p:cNvPr id="6" name="Content Placeholder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7" r="6517"/>
          <a:stretch>
            <a:fillRect/>
          </a:stretch>
        </p:blipFill>
        <p:spPr>
          <a:xfrm>
            <a:off x="4340174" y="2917780"/>
            <a:ext cx="4803826" cy="29177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568724"/>
            <a:ext cx="434017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 smtClean="0"/>
              <a:t>Fixed dilution frequency: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</a:t>
            </a:r>
            <a:r>
              <a:rPr lang="en-GB" sz="1600" dirty="0" smtClean="0"/>
              <a:t> = 50.9 </a:t>
            </a:r>
            <a:r>
              <a:rPr lang="en-GB" sz="1600" dirty="0"/>
              <a:t>kHz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Maximum amplitude at the dump block: 80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Bunch separation &gt; 1.8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Branch separation: 4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Max deflection: 0.32 </a:t>
            </a:r>
            <a:r>
              <a:rPr lang="en-GB" sz="1600" dirty="0" err="1" smtClean="0"/>
              <a:t>mrad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 smtClean="0"/>
              <a:t>B.dl</a:t>
            </a:r>
            <a:r>
              <a:rPr lang="en-GB" sz="1600" dirty="0" smtClean="0"/>
              <a:t> = 53 </a:t>
            </a:r>
            <a:r>
              <a:rPr lang="en-GB" sz="1600" dirty="0" err="1" smtClean="0"/>
              <a:t>T.m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r>
              <a:rPr lang="en-GB" sz="1600" u="sng" dirty="0" smtClean="0"/>
              <a:t>Alternative with frequency change: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f </a:t>
            </a:r>
            <a:r>
              <a:rPr lang="en-GB" sz="1600" dirty="0"/>
              <a:t>= 20.4 kHz – 42.9 kHz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Bunch separation = 1.9 mm constant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Branch separation = 4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Max </a:t>
            </a:r>
            <a:r>
              <a:rPr lang="en-GB" sz="1600" dirty="0"/>
              <a:t>deflection = 0.24 </a:t>
            </a:r>
            <a:r>
              <a:rPr lang="en-GB" sz="1600" dirty="0" err="1"/>
              <a:t>mrad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Max amplitude = 0.59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Bdl</a:t>
            </a:r>
            <a:r>
              <a:rPr lang="en-GB" sz="1600" dirty="0"/>
              <a:t> = 39 Tm (2.5 km dump line</a:t>
            </a:r>
            <a:r>
              <a:rPr lang="en-GB" sz="1600" dirty="0" smtClean="0"/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233352" y="726596"/>
            <a:ext cx="8577016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/>
              <a:t>Dilution pattern was evaluated as a function of </a:t>
            </a:r>
            <a:r>
              <a:rPr lang="en-US" dirty="0" smtClean="0"/>
              <a:t>dilution kicker magnet </a:t>
            </a:r>
            <a:r>
              <a:rPr lang="en-US" b="1" dirty="0" smtClean="0"/>
              <a:t>MKB </a:t>
            </a:r>
            <a:r>
              <a:rPr lang="en-US" b="1" dirty="0"/>
              <a:t>parameters</a:t>
            </a:r>
            <a:r>
              <a:rPr lang="en-US" dirty="0"/>
              <a:t> and </a:t>
            </a:r>
            <a:r>
              <a:rPr lang="en-US" b="1" dirty="0"/>
              <a:t>energy deposition </a:t>
            </a:r>
            <a:r>
              <a:rPr lang="en-US" dirty="0"/>
              <a:t>on the TDE</a:t>
            </a:r>
            <a:r>
              <a:rPr lang="en-US" dirty="0" smtClean="0"/>
              <a:t>.</a:t>
            </a:r>
          </a:p>
          <a:p>
            <a:endParaRPr lang="en-GB" dirty="0"/>
          </a:p>
          <a:p>
            <a:r>
              <a:rPr lang="en-US" dirty="0"/>
              <a:t>Energy deposition studies by FLUKA (</a:t>
            </a:r>
            <a:r>
              <a:rPr lang="en-US" dirty="0" err="1"/>
              <a:t>A.Lechner</a:t>
            </a:r>
            <a:r>
              <a:rPr lang="en-US" dirty="0"/>
              <a:t> &amp; P. Garcia)</a:t>
            </a:r>
          </a:p>
          <a:p>
            <a:r>
              <a:rPr lang="en-US" dirty="0"/>
              <a:t>Max. temperature below ~ 1500 °C.</a:t>
            </a:r>
          </a:p>
          <a:p>
            <a:pPr marL="0" indent="0">
              <a:buNone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from SPS Tunnel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59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838200"/>
            <a:ext cx="6578885" cy="5509067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H="1">
            <a:off x="1911850" y="1989938"/>
            <a:ext cx="5715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892158" y="1989938"/>
            <a:ext cx="746841" cy="375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612301" y="1990312"/>
            <a:ext cx="2507274" cy="5621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5083703" y="1980639"/>
            <a:ext cx="2532775" cy="12475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11850" y="1732094"/>
            <a:ext cx="6864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NC / SF</a:t>
            </a:r>
            <a:endParaRPr lang="en-GB" sz="11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37098" y="1722336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 </a:t>
            </a:r>
            <a:r>
              <a:rPr lang="en-GB" sz="11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Nb-Ti</a:t>
            </a:r>
            <a:endParaRPr lang="en-GB" sz="11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33353" y="1732094"/>
            <a:ext cx="9156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 Nb</a:t>
            </a:r>
            <a:r>
              <a:rPr lang="en-GB" sz="1100" b="1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r>
              <a:rPr lang="en-GB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-Sn</a:t>
            </a:r>
            <a:endParaRPr lang="en-GB" sz="11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77521" y="1467092"/>
            <a:ext cx="4187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low</a:t>
            </a:r>
            <a:endParaRPr lang="en-GB" sz="11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25951" y="1466426"/>
            <a:ext cx="4828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high</a:t>
            </a:r>
            <a:endParaRPr lang="en-GB" sz="11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612300" y="990600"/>
            <a:ext cx="860683" cy="4495800"/>
          </a:xfrm>
          <a:prstGeom prst="rect">
            <a:avLst/>
          </a:prstGeom>
          <a:solidFill>
            <a:schemeClr val="accent6">
              <a:lumMod val="75000"/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3476506" y="990600"/>
            <a:ext cx="1624419" cy="4495800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/>
        </p:nvCxnSpPr>
        <p:spPr>
          <a:xfrm>
            <a:off x="1901478" y="4001104"/>
            <a:ext cx="5715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821197" y="3747441"/>
            <a:ext cx="6783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</a:rPr>
              <a:t>3.3 </a:t>
            </a:r>
            <a:r>
              <a:rPr lang="en-GB" sz="1050" dirty="0" err="1" smtClean="0">
                <a:solidFill>
                  <a:schemeClr val="accent1">
                    <a:lumMod val="75000"/>
                  </a:schemeClr>
                </a:solidFill>
              </a:rPr>
              <a:t>TeV</a:t>
            </a:r>
            <a:endParaRPr lang="en-GB" sz="105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82883" y="5174241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X</a:t>
            </a:r>
            <a:endParaRPr lang="en-GB" sz="1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343398" y="4905565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X</a:t>
            </a:r>
            <a:endParaRPr lang="en-GB" sz="1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236725" y="4660033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X</a:t>
            </a:r>
            <a:endParaRPr lang="en-GB" sz="1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957296" y="4447401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X</a:t>
            </a:r>
            <a:endParaRPr lang="en-GB" sz="1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7086600" y="3886200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X</a:t>
            </a:r>
            <a:endParaRPr lang="en-GB" sz="1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2499588" y="575752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Exists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 rot="16200000" flipV="1">
            <a:off x="2423202" y="5511868"/>
            <a:ext cx="521994" cy="1718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630656" y="3978533"/>
            <a:ext cx="2108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Interesting upgrades</a:t>
            </a:r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 rot="5400000">
            <a:off x="3341727" y="4482644"/>
            <a:ext cx="708474" cy="4389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915422" y="4347865"/>
            <a:ext cx="402659" cy="3765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689214" y="4813232"/>
            <a:ext cx="2108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Probably slow to ramp</a:t>
            </a:r>
            <a:endParaRPr lang="en-US" dirty="0"/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6033353" y="4009051"/>
            <a:ext cx="1196922" cy="8041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10800000">
            <a:off x="5119579" y="4660037"/>
            <a:ext cx="900222" cy="1531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566425" y="739708"/>
            <a:ext cx="1577575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B. Goddard at al.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85261" y="6492875"/>
            <a:ext cx="3168568" cy="365125"/>
          </a:xfrm>
        </p:spPr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 descr="lhc-pho-1998-3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377" y="785531"/>
            <a:ext cx="4573623" cy="32134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3966" y="895300"/>
            <a:ext cx="416441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FCC goal is 16T operating field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Requires to use Nb</a:t>
            </a:r>
            <a:r>
              <a:rPr lang="en-US" baseline="-25000" dirty="0" smtClean="0"/>
              <a:t>3</a:t>
            </a:r>
            <a:r>
              <a:rPr lang="en-US" dirty="0" smtClean="0"/>
              <a:t>Sn technology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At lower field levels used for HL-LHC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r>
              <a:rPr lang="en-US" dirty="0" smtClean="0"/>
              <a:t>Also potential for 20T is being explored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Requires use of </a:t>
            </a:r>
            <a:r>
              <a:rPr lang="en-US" dirty="0" smtClean="0"/>
              <a:t>HTS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019401" y="4298821"/>
            <a:ext cx="38476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Also field quality is important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at injection energy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At top energy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Important parameter is the required aperture of the coils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Larger is more expensive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r="54123"/>
          <a:stretch/>
        </p:blipFill>
        <p:spPr>
          <a:xfrm>
            <a:off x="457200" y="2959115"/>
            <a:ext cx="3335694" cy="33710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31013" y="726023"/>
            <a:ext cx="2312987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Symbol" pitchFamily="-105" charset="2"/>
              <a:buChar char=""/>
            </a:pPr>
            <a:r>
              <a:rPr lang="en-US" sz="1600" dirty="0" smtClean="0"/>
              <a:t> L. </a:t>
            </a:r>
            <a:r>
              <a:rPr lang="en-US" sz="1600" dirty="0" err="1" smtClean="0"/>
              <a:t>Bottura</a:t>
            </a:r>
            <a:r>
              <a:rPr lang="en-US" sz="1600" dirty="0" smtClean="0"/>
              <a:t>, tomorrow</a:t>
            </a:r>
          </a:p>
        </p:txBody>
      </p:sp>
    </p:spTree>
    <p:extLst>
      <p:ext uri="{BB962C8B-B14F-4D97-AF65-F5344CB8AC3E}">
        <p14:creationId xmlns:p14="http://schemas.microsoft.com/office/powerpoint/2010/main" val="3906614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from LHC Tunnel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60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838200"/>
            <a:ext cx="6578885" cy="5509067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H="1">
            <a:off x="1911850" y="1989938"/>
            <a:ext cx="5715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892158" y="1989938"/>
            <a:ext cx="746841" cy="375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612301" y="1990312"/>
            <a:ext cx="2507274" cy="5621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5083703" y="1980639"/>
            <a:ext cx="2532775" cy="12475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11850" y="1732094"/>
            <a:ext cx="6864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NC / SF</a:t>
            </a:r>
            <a:endParaRPr lang="en-GB" sz="11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37098" y="1722336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 </a:t>
            </a:r>
            <a:r>
              <a:rPr lang="en-GB" sz="11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Nb-Ti</a:t>
            </a:r>
            <a:endParaRPr lang="en-GB" sz="11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33353" y="1732094"/>
            <a:ext cx="9156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 Nb</a:t>
            </a:r>
            <a:r>
              <a:rPr lang="en-GB" sz="1100" b="1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r>
              <a:rPr lang="en-GB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-Sn</a:t>
            </a:r>
            <a:endParaRPr lang="en-GB" sz="11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77521" y="1467092"/>
            <a:ext cx="4187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low</a:t>
            </a:r>
            <a:endParaRPr lang="en-GB" sz="11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25951" y="1466426"/>
            <a:ext cx="4828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high</a:t>
            </a:r>
            <a:endParaRPr lang="en-GB" sz="11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612300" y="990600"/>
            <a:ext cx="860683" cy="4495800"/>
          </a:xfrm>
          <a:prstGeom prst="rect">
            <a:avLst/>
          </a:prstGeom>
          <a:solidFill>
            <a:schemeClr val="accent6">
              <a:lumMod val="75000"/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3476506" y="990600"/>
            <a:ext cx="1624419" cy="4495800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/>
        </p:nvCxnSpPr>
        <p:spPr>
          <a:xfrm>
            <a:off x="1901478" y="4001104"/>
            <a:ext cx="5715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821197" y="3747441"/>
            <a:ext cx="6783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</a:rPr>
              <a:t>3.3 </a:t>
            </a:r>
            <a:r>
              <a:rPr lang="en-GB" sz="1050" dirty="0" err="1" smtClean="0">
                <a:solidFill>
                  <a:schemeClr val="accent1">
                    <a:lumMod val="75000"/>
                  </a:schemeClr>
                </a:solidFill>
              </a:rPr>
              <a:t>TeV</a:t>
            </a:r>
            <a:endParaRPr lang="en-GB" sz="105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28954" y="2723761"/>
            <a:ext cx="2497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Maximum for existing LHC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rot="10800000">
            <a:off x="4608775" y="2606479"/>
            <a:ext cx="492150" cy="1519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041792" y="3822978"/>
            <a:ext cx="1831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Faster ramping of existing magnets</a:t>
            </a:r>
            <a:endParaRPr lang="en-US" dirty="0"/>
          </a:p>
        </p:txBody>
      </p:sp>
      <p:cxnSp>
        <p:nvCxnSpPr>
          <p:cNvPr id="37" name="Straight Arrow Connector 36"/>
          <p:cNvCxnSpPr>
            <a:stCxn id="36" idx="1"/>
          </p:cNvCxnSpPr>
          <p:nvPr/>
        </p:nvCxnSpPr>
        <p:spPr>
          <a:xfrm rot="10800000">
            <a:off x="3770964" y="3931716"/>
            <a:ext cx="270829" cy="2144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5400000">
            <a:off x="1737945" y="3823346"/>
            <a:ext cx="1723641" cy="784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16200000" flipH="1">
            <a:off x="2629766" y="3009994"/>
            <a:ext cx="822219" cy="8037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474750" y="4585900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X</a:t>
            </a:r>
            <a:endParaRPr lang="en-GB" sz="1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338679" y="365471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X</a:t>
            </a:r>
            <a:endParaRPr lang="en-GB" sz="12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4482790" y="2446762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X</a:t>
            </a:r>
            <a:endParaRPr lang="en-GB" sz="12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3155492" y="3869145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X</a:t>
            </a:r>
            <a:endParaRPr lang="en-GB" sz="1200" b="1" dirty="0"/>
          </a:p>
        </p:txBody>
      </p:sp>
      <p:sp>
        <p:nvSpPr>
          <p:cNvPr id="50" name="Donut 49"/>
          <p:cNvSpPr/>
          <p:nvPr/>
        </p:nvSpPr>
        <p:spPr>
          <a:xfrm>
            <a:off x="3323097" y="2876103"/>
            <a:ext cx="562900" cy="1723641"/>
          </a:xfrm>
          <a:prstGeom prst="donut">
            <a:avLst>
              <a:gd name="adj" fmla="val 5273"/>
            </a:avLst>
          </a:prstGeom>
          <a:scene3d>
            <a:camera prst="orthographicFront">
              <a:rot lat="0" lon="0" rev="189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070" y="2631428"/>
            <a:ext cx="1575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magnets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566425" y="739708"/>
            <a:ext cx="1577575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B. Goddard at al.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from FCC Tunnel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61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838200"/>
            <a:ext cx="6578885" cy="5509067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H="1">
            <a:off x="1911850" y="1989938"/>
            <a:ext cx="5715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892158" y="1989938"/>
            <a:ext cx="746841" cy="375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612301" y="1990312"/>
            <a:ext cx="2507274" cy="5621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5083703" y="1980639"/>
            <a:ext cx="2532775" cy="12475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11850" y="1732094"/>
            <a:ext cx="6864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NC / SF</a:t>
            </a:r>
            <a:endParaRPr lang="en-GB" sz="11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37098" y="1722336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 </a:t>
            </a:r>
            <a:r>
              <a:rPr lang="en-GB" sz="11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Nb-Ti</a:t>
            </a:r>
            <a:endParaRPr lang="en-GB" sz="11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33353" y="1732094"/>
            <a:ext cx="9156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 Nb</a:t>
            </a:r>
            <a:r>
              <a:rPr lang="en-GB" sz="1100" b="1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r>
              <a:rPr lang="en-GB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-Sn</a:t>
            </a:r>
            <a:endParaRPr lang="en-GB" sz="11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77521" y="1467092"/>
            <a:ext cx="4187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low</a:t>
            </a:r>
            <a:endParaRPr lang="en-GB" sz="11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25951" y="1466426"/>
            <a:ext cx="4828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high</a:t>
            </a:r>
            <a:endParaRPr lang="en-GB" sz="11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612300" y="990600"/>
            <a:ext cx="860683" cy="4495800"/>
          </a:xfrm>
          <a:prstGeom prst="rect">
            <a:avLst/>
          </a:prstGeom>
          <a:solidFill>
            <a:schemeClr val="accent6">
              <a:lumMod val="75000"/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3476506" y="990600"/>
            <a:ext cx="1624419" cy="4495800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/>
        </p:nvCxnSpPr>
        <p:spPr>
          <a:xfrm>
            <a:off x="1901478" y="4001104"/>
            <a:ext cx="5715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821197" y="3747441"/>
            <a:ext cx="6783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</a:rPr>
              <a:t>3.3 </a:t>
            </a:r>
            <a:r>
              <a:rPr lang="en-GB" sz="1050" dirty="0" err="1" smtClean="0">
                <a:solidFill>
                  <a:schemeClr val="accent1">
                    <a:lumMod val="75000"/>
                  </a:schemeClr>
                </a:solidFill>
              </a:rPr>
              <a:t>TeV</a:t>
            </a:r>
            <a:endParaRPr lang="en-GB" sz="105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43" name="Straight Arrow Connector 42"/>
          <p:cNvCxnSpPr>
            <a:stCxn id="54" idx="1"/>
          </p:cNvCxnSpPr>
          <p:nvPr/>
        </p:nvCxnSpPr>
        <p:spPr>
          <a:xfrm rot="10800000" flipV="1">
            <a:off x="2639002" y="2513238"/>
            <a:ext cx="516492" cy="1846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10800000" flipV="1">
            <a:off x="2314002" y="3870552"/>
            <a:ext cx="553177" cy="1385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155494" y="2328572"/>
            <a:ext cx="1575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Superferric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121949" y="3870551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X</a:t>
            </a:r>
            <a:endParaRPr lang="en-GB" sz="1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71488" y="2513238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X</a:t>
            </a:r>
            <a:endParaRPr lang="en-GB" sz="12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2867179" y="3685885"/>
            <a:ext cx="1575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NC magnets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566425" y="739708"/>
            <a:ext cx="1577575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B. Goddard at al.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Thickness of Copper </a:t>
            </a:r>
            <a:r>
              <a:rPr lang="en-US" dirty="0" smtClean="0"/>
              <a:t>Coating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7" name="Picture 6" descr="plot_vs_coat_m0_VHELHC_3TeV_Qp0_Cu50K_Q0p5_13344b_d0_Nb1e11_converged_x_ima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7" y="692696"/>
            <a:ext cx="7380312" cy="55352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87928" y="692696"/>
            <a:ext cx="2056072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  <a:r>
              <a:rPr lang="en-US" sz="1600" dirty="0" smtClean="0"/>
              <a:t>. </a:t>
            </a:r>
            <a:r>
              <a:rPr lang="en-US" sz="1600" dirty="0" err="1" smtClean="0"/>
              <a:t>Mounet</a:t>
            </a:r>
            <a:r>
              <a:rPr lang="en-US" sz="1600" dirty="0" smtClean="0"/>
              <a:t>, G. </a:t>
            </a:r>
            <a:r>
              <a:rPr lang="en-US" sz="1600" dirty="0" err="1" smtClean="0"/>
              <a:t>Rumolo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1124744"/>
            <a:ext cx="27455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>
                <a:cs typeface="Symbol" charset="2"/>
              </a:rPr>
              <a:t>Q=0.5, can probably assume this upper limit on working point</a:t>
            </a:r>
            <a:endParaRPr lang="en-US" dirty="0">
              <a:latin typeface="Symbol" charset="2"/>
              <a:cs typeface="Symbol" charset="2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778796" y="1052736"/>
            <a:ext cx="0" cy="460851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84168" y="2564904"/>
            <a:ext cx="2987824" cy="31393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Need maybe 300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cs typeface="Symbol" charset="2"/>
              </a:rPr>
              <a:t>m of copper coating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>
                <a:cs typeface="Symbol" charset="2"/>
              </a:rPr>
              <a:t>Difficult because of eddy currents in quench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>
                <a:cs typeface="Symbol" charset="2"/>
              </a:rPr>
              <a:t>Induces stress on beam pipe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>
                <a:cs typeface="Symbol" charset="2"/>
              </a:rPr>
              <a:t>LHC has 50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cs typeface="Symbol" charset="2"/>
              </a:rPr>
              <a:t>m</a:t>
            </a:r>
          </a:p>
          <a:p>
            <a:pPr marL="285750" indent="-285750">
              <a:buFont typeface="Symbol" charset="0"/>
              <a:buChar char=""/>
            </a:pPr>
            <a:endParaRPr lang="en-US" dirty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HTS coating? Lots of work</a:t>
            </a:r>
          </a:p>
          <a:p>
            <a:r>
              <a:rPr lang="en-US" dirty="0" smtClean="0">
                <a:cs typeface="Symbol" charset="2"/>
              </a:rPr>
              <a:t>Impedance, coating technology, </a:t>
            </a:r>
            <a:r>
              <a:rPr lang="en-US" dirty="0" err="1" smtClean="0">
                <a:cs typeface="Symbol" charset="2"/>
              </a:rPr>
              <a:t>ecloud</a:t>
            </a:r>
            <a:r>
              <a:rPr lang="en-US" dirty="0" smtClean="0">
                <a:cs typeface="Symbol" charset="2"/>
              </a:rPr>
              <a:t>, 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8957" y="4253601"/>
            <a:ext cx="2152602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Coating is very thin</a:t>
            </a:r>
          </a:p>
          <a:p>
            <a:r>
              <a:rPr lang="en-US" dirty="0" smtClean="0"/>
              <a:t>Has hardly any effect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60515" y="5223098"/>
            <a:ext cx="3726613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Coating is very thick</a:t>
            </a:r>
          </a:p>
          <a:p>
            <a:r>
              <a:rPr lang="en-US" dirty="0" smtClean="0"/>
              <a:t>Material on the outside is hardly seen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07867" y="2542882"/>
            <a:ext cx="242887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Coating has some effect</a:t>
            </a:r>
          </a:p>
        </p:txBody>
      </p:sp>
      <p:cxnSp>
        <p:nvCxnSpPr>
          <p:cNvPr id="16" name="Straight Arrow Connector 15"/>
          <p:cNvCxnSpPr>
            <a:stCxn id="6" idx="0"/>
          </p:cNvCxnSpPr>
          <p:nvPr/>
        </p:nvCxnSpPr>
        <p:spPr>
          <a:xfrm flipV="1">
            <a:off x="1935258" y="2814712"/>
            <a:ext cx="101191" cy="1438889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198746" y="2912214"/>
            <a:ext cx="809121" cy="50892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2" idx="0"/>
          </p:cNvCxnSpPr>
          <p:nvPr/>
        </p:nvCxnSpPr>
        <p:spPr>
          <a:xfrm flipH="1" flipV="1">
            <a:off x="6019800" y="4519558"/>
            <a:ext cx="104022" cy="70354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4268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animBg="1"/>
      <p:bldP spid="6" grpId="1" animBg="1"/>
      <p:bldP spid="12" grpId="0" animBg="1"/>
      <p:bldP spid="12" grpId="1" animBg="1"/>
      <p:bldP spid="14" grpId="0" animBg="1"/>
      <p:bldP spid="14" grpId="1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Example for Loss Mechanism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9512" y="764704"/>
            <a:ext cx="31732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Beam-gas scattering goal</a:t>
            </a:r>
          </a:p>
          <a:p>
            <a:r>
              <a:rPr lang="en-US" dirty="0" smtClean="0"/>
              <a:t>&gt;100h beam lifetime</a:t>
            </a:r>
          </a:p>
          <a:p>
            <a:endParaRPr lang="en-US" dirty="0" smtClean="0"/>
          </a:p>
          <a:p>
            <a:pPr>
              <a:buFont typeface="Symbol" pitchFamily="-105" charset="2"/>
              <a:buChar char=""/>
            </a:pPr>
            <a:r>
              <a:rPr lang="en-US" dirty="0" smtClean="0">
                <a:cs typeface="Symbol" charset="2"/>
              </a:rPr>
              <a:t> &lt;O(10</a:t>
            </a:r>
            <a:r>
              <a:rPr lang="en-US" baseline="30000" dirty="0" smtClean="0">
                <a:cs typeface="Symbol" charset="2"/>
              </a:rPr>
              <a:t>15</a:t>
            </a:r>
            <a:r>
              <a:rPr lang="en-US" dirty="0" smtClean="0">
                <a:cs typeface="Symbol" charset="2"/>
              </a:rPr>
              <a:t>m</a:t>
            </a:r>
            <a:r>
              <a:rPr lang="en-US" baseline="30000" dirty="0" smtClean="0">
                <a:cs typeface="Symbol" charset="2"/>
              </a:rPr>
              <a:t>-3</a:t>
            </a:r>
            <a:r>
              <a:rPr lang="en-US" dirty="0" smtClean="0">
                <a:cs typeface="Symbol" charset="2"/>
              </a:rPr>
              <a:t>) H</a:t>
            </a:r>
            <a:r>
              <a:rPr lang="en-US" baseline="-25000" dirty="0" smtClean="0">
                <a:cs typeface="Symbol" charset="2"/>
              </a:rPr>
              <a:t>2</a:t>
            </a:r>
            <a:r>
              <a:rPr lang="en-US" dirty="0" smtClean="0">
                <a:cs typeface="Symbol" charset="2"/>
              </a:rPr>
              <a:t> (σ≈100mb)</a:t>
            </a:r>
          </a:p>
          <a:p>
            <a:pPr>
              <a:buFont typeface="Symbol" pitchFamily="-105" charset="2"/>
              <a:buChar char=""/>
            </a:pPr>
            <a:endParaRPr lang="en-US" dirty="0" smtClean="0">
              <a:cs typeface="Symbol" charset="2"/>
            </a:endParaRPr>
          </a:p>
          <a:p>
            <a:pPr>
              <a:buFont typeface="Symbol" pitchFamily="-105" charset="2"/>
              <a:buChar char=""/>
            </a:pPr>
            <a:r>
              <a:rPr lang="en-US" dirty="0" smtClean="0"/>
              <a:t> 45kW proton losses</a:t>
            </a:r>
          </a:p>
          <a:p>
            <a:pPr>
              <a:buFont typeface="Symbol" pitchFamily="-105" charset="2"/>
              <a:buChar char=""/>
            </a:pPr>
            <a:r>
              <a:rPr lang="en-US" dirty="0" smtClean="0"/>
              <a:t> </a:t>
            </a:r>
            <a:r>
              <a:rPr lang="en-US" dirty="0" smtClean="0">
                <a:cs typeface="Symbol" charset="2"/>
              </a:rPr>
              <a:t>power for cooling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cs typeface="Symbol" charset="2"/>
              </a:rPr>
              <a:t>@2K &lt;30MW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cs typeface="Symbol" charset="2"/>
              </a:rPr>
              <a:t>@4K &lt;15MW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cs typeface="Symbol" charset="2"/>
              </a:rPr>
              <a:t>some part is lost in collimation system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4563070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studies indicate peak power density O(1mW/cm</a:t>
            </a:r>
            <a:r>
              <a:rPr lang="en-US" baseline="30000" dirty="0" smtClean="0"/>
              <a:t>-3</a:t>
            </a:r>
            <a:r>
              <a:rPr lang="en-US" dirty="0" smtClean="0"/>
              <a:t>) and 3.5W/beam/dipole in cold</a:t>
            </a:r>
          </a:p>
          <a:p>
            <a:endParaRPr lang="en-US" dirty="0" smtClean="0"/>
          </a:p>
          <a:p>
            <a:r>
              <a:rPr lang="en-US" dirty="0" smtClean="0"/>
              <a:t>Seems very acceptable but need to define margin </a:t>
            </a:r>
          </a:p>
          <a:p>
            <a:endParaRPr lang="en-US" dirty="0" smtClean="0"/>
          </a:p>
          <a:p>
            <a:r>
              <a:rPr lang="en-US" dirty="0" smtClean="0"/>
              <a:t>Work in progress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842551"/>
            <a:ext cx="5779666" cy="35770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92791" y="749059"/>
            <a:ext cx="1816423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F. </a:t>
            </a:r>
            <a:r>
              <a:rPr lang="en-US" sz="1600" dirty="0" err="1" smtClean="0"/>
              <a:t>Cerutti</a:t>
            </a:r>
            <a:r>
              <a:rPr lang="en-US" sz="1600" dirty="0" smtClean="0"/>
              <a:t>, I.  </a:t>
            </a:r>
            <a:r>
              <a:rPr lang="en-US" sz="1600" dirty="0" err="1" smtClean="0"/>
              <a:t>Besana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22140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Estimates of </a:t>
            </a:r>
            <a:r>
              <a:rPr lang="en-US" dirty="0" err="1" smtClean="0">
                <a:solidFill>
                  <a:srgbClr val="FFFFFF"/>
                </a:solidFill>
              </a:rPr>
              <a:t>Beamipe</a:t>
            </a:r>
            <a:r>
              <a:rPr lang="en-US" dirty="0" smtClean="0">
                <a:solidFill>
                  <a:srgbClr val="FFFFFF"/>
                </a:solidFill>
              </a:rPr>
              <a:t> Impedance Effects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FCC, DESY, May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64</a:t>
            </a:fld>
            <a:endParaRPr lang="en-US"/>
          </a:p>
        </p:txBody>
      </p:sp>
      <p:pic>
        <p:nvPicPr>
          <p:cNvPr id="7" name="Picture 6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438" y="692696"/>
            <a:ext cx="6011412" cy="47678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88225" y="687900"/>
            <a:ext cx="255577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N. </a:t>
            </a:r>
            <a:r>
              <a:rPr lang="en-US" dirty="0" err="1" smtClean="0"/>
              <a:t>Mounet</a:t>
            </a:r>
            <a:r>
              <a:rPr lang="en-US" dirty="0" smtClean="0"/>
              <a:t>, G. </a:t>
            </a:r>
            <a:r>
              <a:rPr lang="en-US" dirty="0" err="1" smtClean="0"/>
              <a:t>Rumolo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28184" y="5302949"/>
            <a:ext cx="2915816" cy="646331"/>
          </a:xfrm>
          <a:prstGeom prst="rect">
            <a:avLst/>
          </a:prstGeom>
          <a:solidFill>
            <a:srgbClr val="BBD3F8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Many more impedance studies required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225050" y="3125867"/>
            <a:ext cx="2915816" cy="20313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Need feedback within 10 turns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Challenge for RF and instrumentation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Or increase the beam screen radius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Or decrease beam current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8505" y="5455759"/>
            <a:ext cx="8995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Multi-bunch effect at 50K and injection (worst case)</a:t>
            </a:r>
          </a:p>
          <a:p>
            <a:r>
              <a:rPr lang="en-US" dirty="0" smtClean="0"/>
              <a:t>Only resistive wall (infinite copper layer assumed)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2051720" y="764704"/>
            <a:ext cx="72008" cy="43924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899592" y="2420888"/>
            <a:ext cx="525658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99592" y="3115568"/>
            <a:ext cx="5256584" cy="0"/>
          </a:xfrm>
          <a:prstGeom prst="line">
            <a:avLst/>
          </a:prstGeom>
          <a:ln w="2857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99592" y="3429000"/>
            <a:ext cx="5256584" cy="0"/>
          </a:xfrm>
          <a:prstGeom prst="line">
            <a:avLst/>
          </a:prstGeom>
          <a:ln w="28575" cmpd="sng">
            <a:solidFill>
              <a:srgbClr val="7F1C8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15816" y="1988840"/>
            <a:ext cx="101872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rgbClr val="FF0000"/>
                  </a:solidFill>
                </a:ln>
              </a:rPr>
              <a:t>10 turns</a:t>
            </a:r>
            <a:endParaRPr lang="en-US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5856" y="2755528"/>
            <a:ext cx="966931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n>
                  <a:solidFill>
                    <a:srgbClr val="008000"/>
                  </a:solidFill>
                </a:ln>
              </a:rPr>
              <a:t>5</a:t>
            </a:r>
            <a:r>
              <a:rPr lang="en-US" dirty="0" smtClean="0">
                <a:ln>
                  <a:solidFill>
                    <a:srgbClr val="008000"/>
                  </a:solidFill>
                </a:ln>
              </a:rPr>
              <a:t>0 turns</a:t>
            </a:r>
            <a:endParaRPr lang="en-US" dirty="0">
              <a:ln>
                <a:solidFill>
                  <a:srgbClr val="008000"/>
                </a:solidFill>
              </a:ln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27984" y="3429000"/>
            <a:ext cx="1082348" cy="369332"/>
          </a:xfrm>
          <a:prstGeom prst="rect">
            <a:avLst/>
          </a:prstGeom>
          <a:noFill/>
          <a:ln>
            <a:solidFill>
              <a:srgbClr val="7F1C8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rgbClr val="7F1C80"/>
                  </a:solidFill>
                </a:ln>
              </a:rPr>
              <a:t>100 turns</a:t>
            </a:r>
            <a:endParaRPr lang="en-US" dirty="0">
              <a:ln>
                <a:solidFill>
                  <a:srgbClr val="7F1C80"/>
                </a:solidFill>
              </a:ln>
            </a:endParaRPr>
          </a:p>
        </p:txBody>
      </p:sp>
      <p:sp>
        <p:nvSpPr>
          <p:cNvPr id="19" name="Donut 18"/>
          <p:cNvSpPr/>
          <p:nvPr/>
        </p:nvSpPr>
        <p:spPr>
          <a:xfrm>
            <a:off x="1713384" y="2561208"/>
            <a:ext cx="770384" cy="770384"/>
          </a:xfrm>
          <a:prstGeom prst="donut">
            <a:avLst>
              <a:gd name="adj" fmla="val 7402"/>
            </a:avLst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25050" y="1094542"/>
            <a:ext cx="2915816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Growth rate of multi-bunch instability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99650" y="1927577"/>
            <a:ext cx="2915816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Noise growths every 20-30 turns by factor 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27984" y="1435100"/>
            <a:ext cx="1591816" cy="6172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967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  <p:bldP spid="18" grpId="0" animBg="1"/>
      <p:bldP spid="21" grpId="0" animBg="1"/>
      <p:bldP spid="21" grpId="1" animBg="1"/>
      <p:bldP spid="22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Frequency Impedances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4319" y="3477302"/>
            <a:ext cx="38330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Impedance more critical than in LHC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" name="Bild 3"/>
          <p:cNvPicPr/>
          <p:nvPr/>
        </p:nvPicPr>
        <p:blipFill>
          <a:blip r:embed="rId3"/>
          <a:stretch/>
        </p:blipFill>
        <p:spPr>
          <a:xfrm>
            <a:off x="4664364" y="790770"/>
            <a:ext cx="4499376" cy="3935880"/>
          </a:xfrm>
          <a:prstGeom prst="rect">
            <a:avLst/>
          </a:prstGeom>
          <a:ln>
            <a:noFill/>
          </a:ln>
        </p:spPr>
      </p:pic>
      <p:sp>
        <p:nvSpPr>
          <p:cNvPr id="11" name="TextShape 2"/>
          <p:cNvSpPr txBox="1"/>
          <p:nvPr/>
        </p:nvSpPr>
        <p:spPr>
          <a:xfrm>
            <a:off x="4980180" y="708330"/>
            <a:ext cx="2103840" cy="346320"/>
          </a:xfrm>
          <a:prstGeom prst="rect">
            <a:avLst/>
          </a:prstGeom>
          <a:noFill/>
          <a:ln w="27360">
            <a:noFill/>
          </a:ln>
        </p:spPr>
        <p:txBody>
          <a:bodyPr lIns="90000" tIns="45000" rIns="90000" bIns="45000"/>
          <a:lstStyle/>
          <a:p>
            <a:r>
              <a:rPr lang="de-DE" b="1">
                <a:latin typeface="Arial"/>
              </a:rPr>
              <a:t>* www.copper.org</a:t>
            </a:r>
            <a:endParaRPr/>
          </a:p>
        </p:txBody>
      </p:sp>
      <p:sp>
        <p:nvSpPr>
          <p:cNvPr id="13" name="CustomShape 3"/>
          <p:cNvSpPr/>
          <p:nvPr/>
        </p:nvSpPr>
        <p:spPr>
          <a:xfrm>
            <a:off x="7365884" y="2192980"/>
            <a:ext cx="124095" cy="123643"/>
          </a:xfrm>
          <a:prstGeom prst="ellipse">
            <a:avLst/>
          </a:prstGeom>
          <a:solidFill>
            <a:srgbClr val="FF0000"/>
          </a:solidFill>
          <a:ln w="273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" name="Line 7"/>
          <p:cNvSpPr/>
          <p:nvPr/>
        </p:nvSpPr>
        <p:spPr>
          <a:xfrm>
            <a:off x="7409172" y="4339060"/>
            <a:ext cx="0" cy="432000"/>
          </a:xfrm>
          <a:prstGeom prst="line">
            <a:avLst/>
          </a:prstGeom>
          <a:ln w="18360">
            <a:solidFill>
              <a:srgbClr val="000000"/>
            </a:solidFill>
            <a:round/>
          </a:ln>
        </p:spPr>
      </p:sp>
      <p:sp>
        <p:nvSpPr>
          <p:cNvPr id="15" name="TextShape 8"/>
          <p:cNvSpPr txBox="1"/>
          <p:nvPr/>
        </p:nvSpPr>
        <p:spPr>
          <a:xfrm>
            <a:off x="7207572" y="4659100"/>
            <a:ext cx="442800" cy="346320"/>
          </a:xfrm>
          <a:prstGeom prst="rect">
            <a:avLst/>
          </a:prstGeom>
          <a:noFill/>
          <a:ln w="27360">
            <a:noFill/>
          </a:ln>
        </p:spPr>
        <p:txBody>
          <a:bodyPr lIns="90000" tIns="45000" rIns="90000" bIns="45000"/>
          <a:lstStyle/>
          <a:p>
            <a:r>
              <a:rPr lang="de-DE" sz="1400" dirty="0">
                <a:latin typeface="Arial"/>
              </a:rPr>
              <a:t>50</a:t>
            </a:r>
            <a:r>
              <a:rPr lang="de-DE" dirty="0">
                <a:latin typeface="Arial"/>
              </a:rPr>
              <a:t> </a:t>
            </a:r>
            <a:endParaRPr dirty="0"/>
          </a:p>
        </p:txBody>
      </p:sp>
      <p:sp>
        <p:nvSpPr>
          <p:cNvPr id="16" name="CustomShape 10"/>
          <p:cNvSpPr/>
          <p:nvPr/>
        </p:nvSpPr>
        <p:spPr>
          <a:xfrm>
            <a:off x="7190780" y="2400200"/>
            <a:ext cx="124095" cy="123643"/>
          </a:xfrm>
          <a:prstGeom prst="ellipse">
            <a:avLst/>
          </a:prstGeom>
          <a:solidFill>
            <a:srgbClr val="FF0000"/>
          </a:solidFill>
          <a:ln w="273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" name="CustomShape 11"/>
          <p:cNvSpPr/>
          <p:nvPr/>
        </p:nvSpPr>
        <p:spPr>
          <a:xfrm>
            <a:off x="7492556" y="2040720"/>
            <a:ext cx="124095" cy="123643"/>
          </a:xfrm>
          <a:prstGeom prst="ellipse">
            <a:avLst/>
          </a:prstGeom>
          <a:solidFill>
            <a:srgbClr val="FF0000"/>
          </a:solidFill>
          <a:ln w="273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CustomShape 14"/>
          <p:cNvSpPr/>
          <p:nvPr/>
        </p:nvSpPr>
        <p:spPr>
          <a:xfrm>
            <a:off x="7184820" y="803370"/>
            <a:ext cx="144000" cy="144000"/>
          </a:xfrm>
          <a:prstGeom prst="ellipse">
            <a:avLst/>
          </a:prstGeom>
          <a:solidFill>
            <a:srgbClr val="FF0000"/>
          </a:solidFill>
          <a:ln w="273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" name="TextShape 15"/>
          <p:cNvSpPr txBox="1"/>
          <p:nvPr/>
        </p:nvSpPr>
        <p:spPr>
          <a:xfrm>
            <a:off x="7325580" y="694650"/>
            <a:ext cx="650160" cy="346320"/>
          </a:xfrm>
          <a:prstGeom prst="rect">
            <a:avLst/>
          </a:prstGeom>
          <a:noFill/>
          <a:ln w="27360">
            <a:noFill/>
          </a:ln>
        </p:spPr>
        <p:txBody>
          <a:bodyPr lIns="90000" tIns="45000" rIns="90000" bIns="45000"/>
          <a:lstStyle/>
          <a:p>
            <a:r>
              <a:rPr lang="de-DE" b="1">
                <a:latin typeface="Arial"/>
              </a:rPr>
              <a:t>FCC</a:t>
            </a:r>
            <a:endParaRPr/>
          </a:p>
        </p:txBody>
      </p:sp>
      <p:sp>
        <p:nvSpPr>
          <p:cNvPr id="20" name="CustomShape 16"/>
          <p:cNvSpPr/>
          <p:nvPr/>
        </p:nvSpPr>
        <p:spPr>
          <a:xfrm>
            <a:off x="7969980" y="803370"/>
            <a:ext cx="144000" cy="144000"/>
          </a:xfrm>
          <a:prstGeom prst="ellipse">
            <a:avLst/>
          </a:prstGeom>
          <a:solidFill>
            <a:srgbClr val="0000FF"/>
          </a:solidFill>
          <a:ln w="273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" name="TextShape 17"/>
          <p:cNvSpPr txBox="1"/>
          <p:nvPr/>
        </p:nvSpPr>
        <p:spPr>
          <a:xfrm>
            <a:off x="8110740" y="694650"/>
            <a:ext cx="650160" cy="346320"/>
          </a:xfrm>
          <a:prstGeom prst="rect">
            <a:avLst/>
          </a:prstGeom>
          <a:noFill/>
          <a:ln w="27360">
            <a:noFill/>
          </a:ln>
        </p:spPr>
        <p:txBody>
          <a:bodyPr lIns="90000" tIns="45000" rIns="90000" bIns="45000"/>
          <a:lstStyle/>
          <a:p>
            <a:r>
              <a:rPr lang="de-DE" b="1">
                <a:latin typeface="Arial"/>
              </a:rPr>
              <a:t>LHC</a:t>
            </a:r>
            <a:endParaRPr/>
          </a:p>
        </p:txBody>
      </p:sp>
      <p:sp>
        <p:nvSpPr>
          <p:cNvPr id="22" name="CustomShape 18"/>
          <p:cNvSpPr/>
          <p:nvPr/>
        </p:nvSpPr>
        <p:spPr>
          <a:xfrm>
            <a:off x="6542420" y="3007390"/>
            <a:ext cx="124095" cy="123643"/>
          </a:xfrm>
          <a:prstGeom prst="ellipse">
            <a:avLst/>
          </a:prstGeom>
          <a:solidFill>
            <a:srgbClr val="0000FF"/>
          </a:solidFill>
          <a:ln w="273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2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1450423"/>
              </p:ext>
            </p:extLst>
          </p:nvPr>
        </p:nvGraphicFramePr>
        <p:xfrm>
          <a:off x="7711155" y="4717020"/>
          <a:ext cx="1432845" cy="976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Equation" r:id="rId4" imgW="596900" imgH="406400" progId="Equation.3">
                  <p:embed/>
                </p:oleObj>
              </mc:Choice>
              <mc:Fallback>
                <p:oleObj name="Equation" r:id="rId4" imgW="5969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1155" y="4717020"/>
                        <a:ext cx="1432845" cy="9763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35" y="698787"/>
            <a:ext cx="4492123" cy="137100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7"/>
          <a:srcRect l="15515" t="24908" r="8428"/>
          <a:stretch/>
        </p:blipFill>
        <p:spPr>
          <a:xfrm>
            <a:off x="23783" y="2900574"/>
            <a:ext cx="4188608" cy="3426111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36201" y="2175350"/>
            <a:ext cx="4263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injection multi-bunch instability is driven by resistivity of arc beam screen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445444" y="4433310"/>
            <a:ext cx="1246906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2b=26mm</a:t>
            </a:r>
            <a:endParaRPr lang="en-US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0" y="5998599"/>
            <a:ext cx="4479625" cy="5847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N. </a:t>
            </a:r>
            <a:r>
              <a:rPr lang="en-US" sz="1600" dirty="0" err="1" smtClean="0"/>
              <a:t>Mounet</a:t>
            </a:r>
            <a:r>
              <a:rPr lang="en-US" sz="1600" dirty="0" smtClean="0"/>
              <a:t>, G: </a:t>
            </a:r>
            <a:r>
              <a:rPr lang="en-US" sz="1600" dirty="0" err="1" smtClean="0"/>
              <a:t>Rumolo</a:t>
            </a:r>
            <a:r>
              <a:rPr lang="en-US" sz="1600" dirty="0" smtClean="0"/>
              <a:t>, O</a:t>
            </a:r>
            <a:r>
              <a:rPr lang="en-US" sz="1600" dirty="0" smtClean="0"/>
              <a:t>. </a:t>
            </a:r>
            <a:r>
              <a:rPr lang="en-US" sz="1600" dirty="0" err="1" smtClean="0"/>
              <a:t>Boine-Frankeheim</a:t>
            </a:r>
            <a:r>
              <a:rPr lang="en-US" sz="1600" dirty="0" smtClean="0"/>
              <a:t>, U. </a:t>
            </a:r>
            <a:r>
              <a:rPr lang="en-US" sz="1600" dirty="0" err="1" smtClean="0"/>
              <a:t>Niedermayer</a:t>
            </a:r>
            <a:r>
              <a:rPr lang="en-US" sz="1600" dirty="0" smtClean="0"/>
              <a:t>, F. </a:t>
            </a:r>
            <a:r>
              <a:rPr lang="en-US" sz="1600" dirty="0" err="1" smtClean="0"/>
              <a:t>Petrov</a:t>
            </a:r>
            <a:r>
              <a:rPr lang="en-US" sz="1600" dirty="0" smtClean="0"/>
              <a:t>, B. </a:t>
            </a:r>
            <a:r>
              <a:rPr lang="en-US" sz="1600" dirty="0" err="1" smtClean="0"/>
              <a:t>Salvant</a:t>
            </a:r>
            <a:r>
              <a:rPr lang="en-US" sz="1600" dirty="0" smtClean="0"/>
              <a:t>, X. </a:t>
            </a:r>
            <a:r>
              <a:rPr lang="en-US" sz="1600" dirty="0" err="1" smtClean="0"/>
              <a:t>Buffat</a:t>
            </a:r>
            <a:r>
              <a:rPr lang="en-US" sz="1600" dirty="0" smtClean="0"/>
              <a:t>, D.S.  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4708541" y="4990277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Strong dependence on radius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509398" y="5675433"/>
            <a:ext cx="46346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Defines minimum b</a:t>
            </a:r>
          </a:p>
          <a:p>
            <a:r>
              <a:rPr lang="en-US" dirty="0" smtClean="0"/>
              <a:t>Multi-bunch instability O(10) worse than in LHC</a:t>
            </a:r>
          </a:p>
        </p:txBody>
      </p:sp>
    </p:spTree>
    <p:extLst>
      <p:ext uri="{BB962C8B-B14F-4D97-AF65-F5344CB8AC3E}">
        <p14:creationId xmlns:p14="http://schemas.microsoft.com/office/powerpoint/2010/main" val="2879678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>
                <a:solidFill>
                  <a:schemeClr val="bg1"/>
                </a:solidFill>
              </a:rPr>
              <a:t> Layout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85261" y="6492875"/>
            <a:ext cx="3129288" cy="365125"/>
          </a:xfrm>
        </p:spPr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66</a:t>
            </a:fld>
            <a:endParaRPr lang="en-US"/>
          </a:p>
        </p:txBody>
      </p:sp>
      <p:pic>
        <p:nvPicPr>
          <p:cNvPr id="10" name="Picture 9" descr="FCC_layout_6bis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6296" y="841306"/>
            <a:ext cx="6727704" cy="53732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1116539"/>
            <a:ext cx="3124200" cy="34163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Two main experiments on opposite sides of the collider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A</a:t>
            </a:r>
            <a:r>
              <a:rPr lang="en-US" dirty="0" smtClean="0"/>
              <a:t>ll </a:t>
            </a:r>
            <a:r>
              <a:rPr lang="en-US" dirty="0" smtClean="0"/>
              <a:t>bunches </a:t>
            </a:r>
            <a:r>
              <a:rPr lang="en-US" dirty="0" smtClean="0"/>
              <a:t>collide </a:t>
            </a:r>
            <a:r>
              <a:rPr lang="en-US" dirty="0" smtClean="0"/>
              <a:t>in main </a:t>
            </a:r>
            <a:r>
              <a:rPr lang="en-US" dirty="0" smtClean="0"/>
              <a:t>experiments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independent of filling pattern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Highest luminosity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Each bunch collides with the same bunch in both experiments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Compensation of bea</a:t>
            </a:r>
            <a:r>
              <a:rPr lang="en-US" dirty="0"/>
              <a:t>m</a:t>
            </a:r>
            <a:r>
              <a:rPr lang="en-US" dirty="0" smtClean="0"/>
              <a:t>-beam effects</a:t>
            </a:r>
            <a:endParaRPr lang="en-US" dirty="0" smtClean="0"/>
          </a:p>
        </p:txBody>
      </p:sp>
      <p:cxnSp>
        <p:nvCxnSpPr>
          <p:cNvPr id="9" name="Straight Arrow Connector 8"/>
          <p:cNvCxnSpPr>
            <a:stCxn id="8" idx="3"/>
          </p:cNvCxnSpPr>
          <p:nvPr/>
        </p:nvCxnSpPr>
        <p:spPr>
          <a:xfrm flipV="1">
            <a:off x="3124200" y="1405044"/>
            <a:ext cx="2541521" cy="1419655"/>
          </a:xfrm>
          <a:prstGeom prst="straightConnector1">
            <a:avLst/>
          </a:prstGeom>
          <a:ln w="57150" cmpd="sng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8" idx="3"/>
          </p:cNvCxnSpPr>
          <p:nvPr/>
        </p:nvCxnSpPr>
        <p:spPr>
          <a:xfrm>
            <a:off x="3124200" y="2824699"/>
            <a:ext cx="2541521" cy="2768430"/>
          </a:xfrm>
          <a:prstGeom prst="straightConnector1">
            <a:avLst/>
          </a:prstGeom>
          <a:ln w="57150" cmpd="sng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824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>
                <a:solidFill>
                  <a:schemeClr val="bg1"/>
                </a:solidFill>
              </a:rPr>
              <a:t> Layout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85261" y="6492875"/>
            <a:ext cx="3129288" cy="365125"/>
          </a:xfrm>
        </p:spPr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67</a:t>
            </a:fld>
            <a:endParaRPr lang="en-US"/>
          </a:p>
        </p:txBody>
      </p:sp>
      <p:pic>
        <p:nvPicPr>
          <p:cNvPr id="10" name="Picture 9" descr="FCC_layout_6bis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6296" y="841306"/>
            <a:ext cx="6727704" cy="537328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1436824"/>
            <a:ext cx="3134699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The injection insertion position is determined by </a:t>
            </a:r>
            <a:r>
              <a:rPr lang="en-US" dirty="0" smtClean="0"/>
              <a:t>LHC/SPS, </a:t>
            </a:r>
            <a:r>
              <a:rPr lang="en-US" dirty="0"/>
              <a:t>if used as </a:t>
            </a:r>
            <a:r>
              <a:rPr lang="en-US" dirty="0" smtClean="0"/>
              <a:t>injector</a:t>
            </a:r>
          </a:p>
          <a:p>
            <a:endParaRPr lang="en-US" dirty="0"/>
          </a:p>
          <a:p>
            <a:r>
              <a:rPr lang="en-US" dirty="0" smtClean="0"/>
              <a:t>Best place for RF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13" idx="3"/>
          </p:cNvCxnSpPr>
          <p:nvPr/>
        </p:nvCxnSpPr>
        <p:spPr>
          <a:xfrm flipV="1">
            <a:off x="3134699" y="1540745"/>
            <a:ext cx="1712006" cy="634743"/>
          </a:xfrm>
          <a:prstGeom prst="straightConnector1">
            <a:avLst/>
          </a:prstGeom>
          <a:ln w="57150" cmpd="sng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3" idx="3"/>
          </p:cNvCxnSpPr>
          <p:nvPr/>
        </p:nvCxnSpPr>
        <p:spPr>
          <a:xfrm flipV="1">
            <a:off x="3134699" y="1540745"/>
            <a:ext cx="3175235" cy="634743"/>
          </a:xfrm>
          <a:prstGeom prst="straightConnector1">
            <a:avLst/>
          </a:prstGeom>
          <a:ln w="57150" cmpd="sng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38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>
                <a:solidFill>
                  <a:schemeClr val="bg1"/>
                </a:solidFill>
              </a:rPr>
              <a:t> Layout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85261" y="6492875"/>
            <a:ext cx="3129288" cy="365125"/>
          </a:xfrm>
        </p:spPr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68</a:t>
            </a:fld>
            <a:endParaRPr lang="en-US"/>
          </a:p>
        </p:txBody>
      </p:sp>
      <p:pic>
        <p:nvPicPr>
          <p:cNvPr id="10" name="Picture 9" descr="FCC_layout_6bis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6296" y="841306"/>
            <a:ext cx="6727704" cy="537328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778000"/>
            <a:ext cx="3377105" cy="28623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dditional experiments close to</a:t>
            </a:r>
            <a:r>
              <a:rPr lang="en-US" dirty="0" smtClean="0"/>
              <a:t> </a:t>
            </a:r>
            <a:r>
              <a:rPr lang="en-US" dirty="0" smtClean="0"/>
              <a:t>one </a:t>
            </a:r>
            <a:r>
              <a:rPr lang="en-US" dirty="0"/>
              <a:t>main </a:t>
            </a:r>
            <a:r>
              <a:rPr lang="en-US" dirty="0" smtClean="0"/>
              <a:t>experiment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Separation to suppress background from one to the next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Symmetric to injection (could be changed)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Short arcs should allow for enough tuning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</p:txBody>
      </p:sp>
      <p:cxnSp>
        <p:nvCxnSpPr>
          <p:cNvPr id="12" name="Straight Arrow Connector 11"/>
          <p:cNvCxnSpPr>
            <a:stCxn id="11" idx="3"/>
          </p:cNvCxnSpPr>
          <p:nvPr/>
        </p:nvCxnSpPr>
        <p:spPr>
          <a:xfrm>
            <a:off x="3377105" y="2209162"/>
            <a:ext cx="1581666" cy="3356947"/>
          </a:xfrm>
          <a:prstGeom prst="straightConnector1">
            <a:avLst/>
          </a:prstGeom>
          <a:ln w="57150" cmpd="sng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1" idx="3"/>
          </p:cNvCxnSpPr>
          <p:nvPr/>
        </p:nvCxnSpPr>
        <p:spPr>
          <a:xfrm>
            <a:off x="3377105" y="2209162"/>
            <a:ext cx="3028230" cy="3356947"/>
          </a:xfrm>
          <a:prstGeom prst="straightConnector1">
            <a:avLst/>
          </a:prstGeom>
          <a:ln w="57150" cmpd="sng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3"/>
          </p:cNvCxnSpPr>
          <p:nvPr/>
        </p:nvCxnSpPr>
        <p:spPr>
          <a:xfrm>
            <a:off x="3377105" y="2209162"/>
            <a:ext cx="2288616" cy="3356947"/>
          </a:xfrm>
          <a:prstGeom prst="straightConnector1">
            <a:avLst/>
          </a:prstGeom>
          <a:ln w="57150" cmpd="sng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117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>
                <a:solidFill>
                  <a:schemeClr val="bg1"/>
                </a:solidFill>
              </a:rPr>
              <a:t> Layout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85261" y="6492875"/>
            <a:ext cx="3129288" cy="365125"/>
          </a:xfrm>
        </p:spPr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69</a:t>
            </a:fld>
            <a:endParaRPr lang="en-US"/>
          </a:p>
        </p:txBody>
      </p:sp>
      <p:pic>
        <p:nvPicPr>
          <p:cNvPr id="10" name="Picture 9" descr="FCC_layout_6bis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6296" y="841306"/>
            <a:ext cx="6727704" cy="537328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880208"/>
            <a:ext cx="2712405" cy="34163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Foresee two collimation and extraction insertions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Insertions with largest risk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Scheme provides </a:t>
            </a:r>
            <a:r>
              <a:rPr lang="en-US" dirty="0" smtClean="0"/>
              <a:t>flexibility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Current baseline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betatron</a:t>
            </a:r>
            <a:r>
              <a:rPr lang="en-US" dirty="0" smtClean="0"/>
              <a:t>-collimation after extract to protect machine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Energy collimation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13" idx="3"/>
          </p:cNvCxnSpPr>
          <p:nvPr/>
        </p:nvCxnSpPr>
        <p:spPr>
          <a:xfrm>
            <a:off x="2712405" y="2588368"/>
            <a:ext cx="638481" cy="654025"/>
          </a:xfrm>
          <a:prstGeom prst="straightConnector1">
            <a:avLst/>
          </a:prstGeom>
          <a:ln w="57150" cmpd="sng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3" idx="3"/>
          </p:cNvCxnSpPr>
          <p:nvPr/>
        </p:nvCxnSpPr>
        <p:spPr>
          <a:xfrm>
            <a:off x="2712405" y="2588368"/>
            <a:ext cx="5002739" cy="545946"/>
          </a:xfrm>
          <a:prstGeom prst="straightConnector1">
            <a:avLst/>
          </a:prstGeom>
          <a:ln w="57150" cmpd="sng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3063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Initial Beam </a:t>
            </a:r>
            <a:r>
              <a:rPr lang="en-US" dirty="0" smtClean="0">
                <a:solidFill>
                  <a:schemeClr val="bg1"/>
                </a:solidFill>
              </a:rPr>
              <a:t>Parameters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93609" y="6492875"/>
            <a:ext cx="3273313" cy="365125"/>
          </a:xfrm>
        </p:spPr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998248"/>
              </p:ext>
            </p:extLst>
          </p:nvPr>
        </p:nvGraphicFramePr>
        <p:xfrm>
          <a:off x="3996985" y="903752"/>
          <a:ext cx="4586495" cy="523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757"/>
                <a:gridCol w="1064793"/>
                <a:gridCol w="1163945"/>
              </a:tblGrid>
              <a:tr h="370840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FCC-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</a:rPr>
                        <a:t>hh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 Baseline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FCC-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</a:rPr>
                        <a:t>hh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 Ultimate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Luminosity L [10</a:t>
                      </a:r>
                      <a:r>
                        <a:rPr lang="en-US" sz="1600" baseline="30000" dirty="0" smtClean="0"/>
                        <a:t>34</a:t>
                      </a:r>
                      <a:r>
                        <a:rPr lang="en-US" sz="1600" baseline="0" dirty="0" smtClean="0"/>
                        <a:t>cm</a:t>
                      </a:r>
                      <a:r>
                        <a:rPr lang="en-US" sz="1600" baseline="30000" dirty="0" smtClean="0"/>
                        <a:t>-2</a:t>
                      </a:r>
                      <a:r>
                        <a:rPr lang="en-US" sz="1600" baseline="0" dirty="0" smtClean="0"/>
                        <a:t>s</a:t>
                      </a:r>
                      <a:r>
                        <a:rPr lang="en-US" sz="1600" baseline="30000" dirty="0" smtClean="0"/>
                        <a:t>-1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Background</a:t>
                      </a:r>
                      <a:r>
                        <a:rPr lang="en-US" sz="1600" baseline="0" dirty="0" smtClean="0"/>
                        <a:t> events/</a:t>
                      </a:r>
                      <a:r>
                        <a:rPr lang="en-US" sz="1600" baseline="0" dirty="0" err="1" smtClean="0"/>
                        <a:t>bx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170 (34)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680 (136)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Bunch distance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sz="1600" baseline="0" dirty="0" err="1" smtClean="0">
                          <a:solidFill>
                            <a:srgbClr val="0000FF"/>
                          </a:solidFill>
                        </a:rPr>
                        <a:t>Δt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 [ns]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25 (5)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+mn-lt"/>
                        </a:rPr>
                        <a:t>Bunch</a:t>
                      </a:r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 charge N [10</a:t>
                      </a:r>
                      <a:r>
                        <a:rPr lang="en-US" sz="1600" baseline="30000" dirty="0" smtClean="0">
                          <a:solidFill>
                            <a:srgbClr val="0000FF"/>
                          </a:solidFill>
                        </a:rPr>
                        <a:t>11</a:t>
                      </a:r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1 (0.2)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rgbClr val="0000FF"/>
                          </a:solidFill>
                        </a:rPr>
                        <a:t>Fract</a:t>
                      </a:r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. of ring filled </a:t>
                      </a:r>
                      <a:r>
                        <a:rPr lang="en-US" sz="1600" dirty="0" err="1" smtClean="0">
                          <a:solidFill>
                            <a:srgbClr val="0000FF"/>
                          </a:solidFill>
                        </a:rPr>
                        <a:t>η</a:t>
                      </a:r>
                      <a:r>
                        <a:rPr lang="en-US" sz="1600" baseline="-25000" dirty="0" err="1" smtClean="0">
                          <a:solidFill>
                            <a:srgbClr val="0000FF"/>
                          </a:solidFill>
                        </a:rPr>
                        <a:t>fill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 [%]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80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Norm. </a:t>
                      </a:r>
                      <a:r>
                        <a:rPr lang="en-US" sz="1600" baseline="0" dirty="0" err="1" smtClean="0">
                          <a:solidFill>
                            <a:srgbClr val="FF0000"/>
                          </a:solidFill>
                        </a:rPr>
                        <a:t>emitt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. [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  <a:latin typeface="+mn-lt"/>
                          <a:cs typeface="Symbol" charset="2"/>
                        </a:rPr>
                        <a:t>m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2.2(0.44)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Max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ξ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 for 2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IPs</a:t>
                      </a:r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0.01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(0.02)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0.03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IP beta-function β [m]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1.1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0.3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IP beam size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+mn-lt"/>
                          <a:cs typeface="Symbol" charset="2"/>
                        </a:rPr>
                        <a:t>m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6.8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(3)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3.5 (1.6)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RMS bunch length </a:t>
                      </a:r>
                      <a:r>
                        <a:rPr lang="en-US" sz="1600" dirty="0" err="1" smtClean="0"/>
                        <a:t>σ</a:t>
                      </a:r>
                      <a:r>
                        <a:rPr lang="en-US" sz="1600" baseline="-25000" dirty="0" err="1" smtClean="0"/>
                        <a:t>z</a:t>
                      </a:r>
                      <a:r>
                        <a:rPr lang="en-US" sz="1600" dirty="0" smtClean="0"/>
                        <a:t> [cm]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Crossing angle [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  <a:latin typeface="Symbol" charset="2"/>
                          <a:cs typeface="Symbol" charset="2"/>
                        </a:rPr>
                        <a:t>s’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Crab. Cav.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Turn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-around time [h]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Picture 11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385" y="3327883"/>
            <a:ext cx="2712675" cy="1135054"/>
          </a:xfrm>
          <a:prstGeom prst="rect">
            <a:avLst/>
          </a:prstGeom>
        </p:spPr>
      </p:pic>
      <p:pic>
        <p:nvPicPr>
          <p:cNvPr id="14" name="Picture 13" descr="p0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94"/>
          <a:stretch/>
        </p:blipFill>
        <p:spPr>
          <a:xfrm>
            <a:off x="457200" y="4633441"/>
            <a:ext cx="2712675" cy="104812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39370" y="1787179"/>
            <a:ext cx="391075" cy="3604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p1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357" y="942035"/>
            <a:ext cx="2428218" cy="945061"/>
          </a:xfrm>
          <a:prstGeom prst="rect">
            <a:avLst/>
          </a:prstGeom>
        </p:spPr>
      </p:pic>
      <p:pic>
        <p:nvPicPr>
          <p:cNvPr id="16" name="Picture 15" descr="p1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387" y="2036675"/>
            <a:ext cx="1342825" cy="592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91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Synchrotron Radiation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CERN, February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812800"/>
            <a:ext cx="5327196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2100" y="1016000"/>
            <a:ext cx="31877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At 100 </a:t>
            </a:r>
            <a:r>
              <a:rPr lang="en-US" sz="2000" dirty="0" err="1" smtClean="0"/>
              <a:t>TeV</a:t>
            </a:r>
            <a:r>
              <a:rPr lang="en-US" sz="2000" dirty="0" smtClean="0"/>
              <a:t> even protons radiate significantly</a:t>
            </a:r>
          </a:p>
          <a:p>
            <a:endParaRPr lang="en-US" sz="2000" dirty="0"/>
          </a:p>
          <a:p>
            <a:r>
              <a:rPr lang="en-US" sz="2000" dirty="0" smtClean="0">
                <a:solidFill>
                  <a:srgbClr val="FF0000"/>
                </a:solidFill>
              </a:rPr>
              <a:t>Total power of 5 MW</a:t>
            </a:r>
          </a:p>
          <a:p>
            <a:pPr marL="342900" indent="-342900">
              <a:buFont typeface="Symbol" charset="0"/>
              <a:buChar char=""/>
            </a:pPr>
            <a:r>
              <a:rPr lang="en-US" sz="2000" dirty="0" smtClean="0">
                <a:solidFill>
                  <a:srgbClr val="FF0000"/>
                </a:solidFill>
              </a:rPr>
              <a:t>Needs to be cooled away</a:t>
            </a:r>
          </a:p>
          <a:p>
            <a:endParaRPr lang="en-US" sz="2000" dirty="0" smtClean="0"/>
          </a:p>
          <a:p>
            <a:r>
              <a:rPr lang="en-US" sz="2000" dirty="0" smtClean="0"/>
              <a:t>Equivalent to 30W</a:t>
            </a:r>
            <a:r>
              <a:rPr lang="en-US" sz="2000" dirty="0"/>
              <a:t>/m /</a:t>
            </a:r>
            <a:r>
              <a:rPr lang="en-US" sz="2000" dirty="0" smtClean="0"/>
              <a:t>beam in the arcs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211421" y="4508500"/>
            <a:ext cx="388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Protons loose energy</a:t>
            </a:r>
          </a:p>
          <a:p>
            <a:pPr marL="342900" indent="-342900">
              <a:buFont typeface="Symbol" charset="0"/>
              <a:buChar char=""/>
            </a:pPr>
            <a:r>
              <a:rPr lang="en-US" sz="2000" dirty="0" smtClean="0"/>
              <a:t>They are damped</a:t>
            </a:r>
          </a:p>
          <a:p>
            <a:pPr marL="342900" indent="-342900">
              <a:buFont typeface="Symbol" charset="0"/>
              <a:buChar char=""/>
            </a:pPr>
            <a:r>
              <a:rPr lang="en-US" sz="2000" dirty="0" smtClean="0"/>
              <a:t>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 improves with time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Typical damping time 1 hour</a:t>
            </a:r>
            <a:endParaRPr lang="en-US" sz="2000" dirty="0"/>
          </a:p>
        </p:txBody>
      </p:sp>
      <p:pic>
        <p:nvPicPr>
          <p:cNvPr id="9" name="Picture 8" descr="damping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78" y="4234614"/>
            <a:ext cx="5135222" cy="193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092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Luminosity Run Example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32887" y="6492875"/>
            <a:ext cx="3220941" cy="365125"/>
          </a:xfrm>
        </p:spPr>
        <p:txBody>
          <a:bodyPr/>
          <a:lstStyle/>
          <a:p>
            <a:r>
              <a:rPr lang="en-US" smtClean="0"/>
              <a:t>FCC-hh, CERN, February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 descr="FCChh_lumi_ultimate25ns_noLeve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4630" y="3536468"/>
            <a:ext cx="5618177" cy="29590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76256" y="4076700"/>
            <a:ext cx="20943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Ultimate example, 25ns, no luminosity </a:t>
            </a:r>
            <a:r>
              <a:rPr lang="en-US" sz="1400" dirty="0" err="1" smtClean="0"/>
              <a:t>levelling</a:t>
            </a:r>
            <a:endParaRPr lang="en-US" sz="1400" dirty="0" smtClean="0"/>
          </a:p>
          <a:p>
            <a:r>
              <a:rPr lang="en-US" sz="1400" dirty="0" smtClean="0"/>
              <a:t>8fb</a:t>
            </a:r>
            <a:r>
              <a:rPr lang="en-US" sz="1400" baseline="30000" dirty="0" smtClean="0"/>
              <a:t>-1</a:t>
            </a:r>
            <a:r>
              <a:rPr lang="en-US" sz="1400" dirty="0" smtClean="0"/>
              <a:t>/day</a:t>
            </a:r>
            <a:endParaRPr lang="en-US" sz="14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715283" y="5635476"/>
            <a:ext cx="2321213" cy="0"/>
          </a:xfrm>
          <a:prstGeom prst="straightConnector1">
            <a:avLst/>
          </a:prstGeom>
          <a:ln>
            <a:solidFill>
              <a:srgbClr val="00009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112390" y="5255691"/>
            <a:ext cx="15550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Turn-around time</a:t>
            </a:r>
            <a:endParaRPr lang="en-US" sz="1400" dirty="0"/>
          </a:p>
        </p:txBody>
      </p:sp>
      <p:pic>
        <p:nvPicPr>
          <p:cNvPr id="11" name="Picture 10" descr="FCChh_intensity_ultimate25ns_noLeve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6" y="751632"/>
            <a:ext cx="4464496" cy="2592288"/>
          </a:xfrm>
          <a:prstGeom prst="rect">
            <a:avLst/>
          </a:prstGeom>
        </p:spPr>
      </p:pic>
      <p:pic>
        <p:nvPicPr>
          <p:cNvPr id="12" name="Picture 11" descr="FCChh_emit_ultimate25ns_noLeve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622" y="751632"/>
            <a:ext cx="4962551" cy="266429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44302" y="3631038"/>
            <a:ext cx="382811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Example with ultimate parameters shown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r>
              <a:rPr lang="en-GB" dirty="0" smtClean="0"/>
              <a:t>Burn beam quickly</a:t>
            </a:r>
          </a:p>
          <a:p>
            <a:r>
              <a:rPr lang="en-GB" dirty="0" smtClean="0"/>
              <a:t>But </a:t>
            </a:r>
            <a:r>
              <a:rPr lang="en-GB" dirty="0" err="1" smtClean="0"/>
              <a:t>emittance</a:t>
            </a:r>
            <a:r>
              <a:rPr lang="en-GB" dirty="0" smtClean="0"/>
              <a:t> shrinks</a:t>
            </a:r>
          </a:p>
          <a:p>
            <a:pPr marL="285750" indent="-285750">
              <a:buFont typeface="Symbol" charset="0"/>
              <a:buChar char=""/>
            </a:pPr>
            <a:r>
              <a:rPr lang="en-GB" dirty="0" smtClean="0"/>
              <a:t>Can reach 8fb</a:t>
            </a:r>
            <a:r>
              <a:rPr lang="en-GB" baseline="30000" dirty="0" smtClean="0"/>
              <a:t>-1</a:t>
            </a:r>
            <a:r>
              <a:rPr lang="en-GB" dirty="0" smtClean="0"/>
              <a:t>/</a:t>
            </a:r>
            <a:r>
              <a:rPr lang="en-GB" dirty="0" smtClean="0"/>
              <a:t>day</a:t>
            </a:r>
            <a:endParaRPr lang="en-GB" dirty="0" smtClean="0"/>
          </a:p>
          <a:p>
            <a:pPr marL="742950" lvl="2" indent="-285750">
              <a:buFont typeface="Symbol" charset="0"/>
              <a:buChar char=""/>
            </a:pPr>
            <a:r>
              <a:rPr lang="en-GB" dirty="0" smtClean="0"/>
              <a:t>5000fb</a:t>
            </a:r>
            <a:r>
              <a:rPr lang="en-GB" baseline="30000" dirty="0"/>
              <a:t>-1</a:t>
            </a:r>
            <a:r>
              <a:rPr lang="en-GB" dirty="0"/>
              <a:t> per 5 year </a:t>
            </a:r>
            <a:r>
              <a:rPr lang="en-GB" dirty="0" smtClean="0"/>
              <a:t>cycle</a:t>
            </a:r>
            <a:endParaRPr lang="en-GB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7793931" y="3415928"/>
            <a:ext cx="1175622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X. </a:t>
            </a:r>
            <a:r>
              <a:rPr lang="en-US" sz="1400" dirty="0" err="1" smtClean="0"/>
              <a:t>Buffat</a:t>
            </a:r>
            <a:r>
              <a:rPr lang="en-US" sz="1400" dirty="0" smtClean="0"/>
              <a:t>, D.S.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72850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76829</TotalTime>
  <Words>4496</Words>
  <Application>Microsoft Macintosh PowerPoint</Application>
  <PresentationFormat>On-screen Show (4:3)</PresentationFormat>
  <Paragraphs>1119</Paragraphs>
  <Slides>69</Slides>
  <Notes>1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1" baseType="lpstr">
      <vt:lpstr>Office Theme</vt:lpstr>
      <vt:lpstr>Equation</vt:lpstr>
      <vt:lpstr>PowerPoint Presentation</vt:lpstr>
      <vt:lpstr>Basic Parameters</vt:lpstr>
      <vt:lpstr>FCC-hh Layout</vt:lpstr>
      <vt:lpstr>FCC Injection and Site Study</vt:lpstr>
      <vt:lpstr>Arc Cell Layout</vt:lpstr>
      <vt:lpstr>Magnets</vt:lpstr>
      <vt:lpstr>Initial Beam Parameters</vt:lpstr>
      <vt:lpstr>Synchrotron Radiation</vt:lpstr>
      <vt:lpstr>Luminosity Run Example</vt:lpstr>
      <vt:lpstr>Beam Screen Design</vt:lpstr>
      <vt:lpstr>Cooling</vt:lpstr>
      <vt:lpstr>Vacuum Quality</vt:lpstr>
      <vt:lpstr>FCC Beam Screen Mechanical Design</vt:lpstr>
      <vt:lpstr>Low Frequency Impedances</vt:lpstr>
      <vt:lpstr>High Frequency Impedance</vt:lpstr>
      <vt:lpstr>Feedback</vt:lpstr>
      <vt:lpstr>Electron Cloud Effects</vt:lpstr>
      <vt:lpstr>Electron Cloud Effects</vt:lpstr>
      <vt:lpstr>Mitigation Methods</vt:lpstr>
      <vt:lpstr>Alignment</vt:lpstr>
      <vt:lpstr>Current FCC Detector Model</vt:lpstr>
      <vt:lpstr>Space for FCC Detector</vt:lpstr>
      <vt:lpstr>High-luminosity Insertions</vt:lpstr>
      <vt:lpstr>High-luminosity Insertions</vt:lpstr>
      <vt:lpstr>Radiation from Beam-beam</vt:lpstr>
      <vt:lpstr>Countermeasures</vt:lpstr>
      <vt:lpstr>Beam-beam Effects</vt:lpstr>
      <vt:lpstr>Beam-beam Effects</vt:lpstr>
      <vt:lpstr>Beam-beam Effects</vt:lpstr>
      <vt:lpstr>Beam-beam Effects</vt:lpstr>
      <vt:lpstr>Beam-beam Effects</vt:lpstr>
      <vt:lpstr>Limit and Mitigation</vt:lpstr>
      <vt:lpstr>Extraction</vt:lpstr>
      <vt:lpstr>Beam Dump Considerations</vt:lpstr>
      <vt:lpstr>Dilution System</vt:lpstr>
      <vt:lpstr>Collimation</vt:lpstr>
      <vt:lpstr>First Collimation Studies</vt:lpstr>
      <vt:lpstr>Collimation</vt:lpstr>
      <vt:lpstr>Injection Insertion</vt:lpstr>
      <vt:lpstr>RF Design Considerations</vt:lpstr>
      <vt:lpstr>Turn-around Time</vt:lpstr>
      <vt:lpstr>Injector Considerations</vt:lpstr>
      <vt:lpstr>Filling Time</vt:lpstr>
      <vt:lpstr>LHC as Injector</vt:lpstr>
      <vt:lpstr>Dynamic Aperture</vt:lpstr>
      <vt:lpstr>Example Estimate</vt:lpstr>
      <vt:lpstr>LHC Experiments</vt:lpstr>
      <vt:lpstr>If You Want to Contribute</vt:lpstr>
      <vt:lpstr>Conclusion</vt:lpstr>
      <vt:lpstr>Many thanks to FCC Collaboration</vt:lpstr>
      <vt:lpstr>And EuroCirCol</vt:lpstr>
      <vt:lpstr>Reserve Slides</vt:lpstr>
      <vt:lpstr>Magnets</vt:lpstr>
      <vt:lpstr>Limits for the Field</vt:lpstr>
      <vt:lpstr>Cost Effective Magnet Design</vt:lpstr>
      <vt:lpstr>Cost Effective Magnet Design II</vt:lpstr>
      <vt:lpstr>Dump Insertion Alternatives</vt:lpstr>
      <vt:lpstr>Beam Dump Dilution</vt:lpstr>
      <vt:lpstr>Injection from SPS Tunnel</vt:lpstr>
      <vt:lpstr>Injection from LHC Tunnel</vt:lpstr>
      <vt:lpstr>Injection from FCC Tunnel</vt:lpstr>
      <vt:lpstr>Thickness of Copper Coating</vt:lpstr>
      <vt:lpstr>Example for Loss Mechanism</vt:lpstr>
      <vt:lpstr>Estimates of Beamipe Impedance Effects</vt:lpstr>
      <vt:lpstr>Low Frequency Impedances</vt:lpstr>
      <vt:lpstr>FCC-hh Layout</vt:lpstr>
      <vt:lpstr>FCC-hh Layout</vt:lpstr>
      <vt:lpstr>FCC-hh Layout</vt:lpstr>
      <vt:lpstr>FCC-hh Layout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Schulte</dc:creator>
  <cp:lastModifiedBy>Daniel Schulte</cp:lastModifiedBy>
  <cp:revision>219</cp:revision>
  <cp:lastPrinted>2016-02-01T15:29:14Z</cp:lastPrinted>
  <dcterms:created xsi:type="dcterms:W3CDTF">2016-02-02T08:21:41Z</dcterms:created>
  <dcterms:modified xsi:type="dcterms:W3CDTF">2016-02-04T09:17:58Z</dcterms:modified>
</cp:coreProperties>
</file>