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56" r:id="rId3"/>
    <p:sldId id="258" r:id="rId4"/>
    <p:sldId id="260" r:id="rId5"/>
    <p:sldId id="261" r:id="rId6"/>
    <p:sldId id="262" r:id="rId7"/>
    <p:sldId id="263" r:id="rId8"/>
    <p:sldId id="266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CC1B1-5245-4D7D-9D5E-B6048EC40D2D}" type="datetimeFigureOut">
              <a:rPr lang="fr-FR" smtClean="0"/>
              <a:t>16/12/2015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11853-8DAF-4477-BFFF-408A9BCAAF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14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147E3-2373-4B07-95EB-0FD6D3DE64C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540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1853-8DAF-4477-BFFF-408A9BCAAFA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041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2C4BB-C7C6-4D68-AD00-2EDE71269E1E}" type="datetime1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460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6603B-57BE-4831-A1CA-2464CC3FDB90}" type="datetime1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451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863B0-AF1B-4118-A773-259569B2B1FB}" type="datetime1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6823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6A07B-60FF-45E9-9844-3FA7A6D82702}" type="datetime1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476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27A91-9FCD-4032-BFA1-867417DF0286}" type="datetime1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7163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2DD2-909E-4E7F-89B1-9BC8FFE97A0C}" type="datetime1">
              <a:rPr lang="fr-FR" smtClean="0"/>
              <a:t>16/12/2015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670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6C225-ACEB-4999-A7BB-04EC9E46F828}" type="datetime1">
              <a:rPr lang="fr-FR" smtClean="0"/>
              <a:t>16/12/2015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45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6F457-CAD5-4C61-B987-8B64E586A324}" type="datetime1">
              <a:rPr lang="fr-FR" smtClean="0"/>
              <a:t>16/12/2015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696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15C7-029E-4BB8-B0D2-631B5BF4235A}" type="datetime1">
              <a:rPr lang="fr-FR" smtClean="0"/>
              <a:t>16/12/2015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79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13702-E9C0-44ED-BBE4-53357E5CB1F3}" type="datetime1">
              <a:rPr lang="fr-FR" smtClean="0"/>
              <a:t>16/12/2015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50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7AFA-8ECF-489B-9FDE-DB522F82383B}" type="datetime1">
              <a:rPr lang="fr-FR" smtClean="0"/>
              <a:t>16/12/2015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86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A2291-D350-47C9-AE70-5499323CC8C6}" type="datetime1">
              <a:rPr lang="fr-FR" smtClean="0"/>
              <a:t>16/12/2015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87F30-C629-42B6-8C0E-3C51A0705D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854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wayne_foote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7" y="6589986"/>
            <a:ext cx="12192000" cy="26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849260" y="3167064"/>
            <a:ext cx="8531573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S-shape correction </a:t>
            </a:r>
            <a:r>
              <a:rPr lang="en-US" sz="32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FCAL ATLAS </a:t>
            </a:r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Electromagnetic module "</a:t>
            </a:r>
            <a:r>
              <a:rPr lang="en-US" sz="32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FCal1"</a:t>
            </a:r>
            <a:endParaRPr lang="fr-FR" sz="3200" b="1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3758" y="5493778"/>
            <a:ext cx="2387922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</a:rPr>
              <a:t>Prepared by 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</a:rPr>
              <a:t> :                 </a:t>
            </a:r>
          </a:p>
          <a:p>
            <a:pPr>
              <a:defRPr/>
            </a:pPr>
            <a:r>
              <a:rPr lang="fr-FR" b="1" dirty="0" smtClean="0">
                <a:solidFill>
                  <a:srgbClr val="00B050"/>
                </a:solidFill>
                <a:ea typeface="Times New Roman" pitchFamily="18" charset="0"/>
              </a:rPr>
              <a:t>                   </a:t>
            </a:r>
            <a:r>
              <a:rPr lang="it-IT" dirty="0" smtClean="0">
                <a:solidFill>
                  <a:srgbClr val="00B050"/>
                </a:solidFill>
                <a:ea typeface="Times New Roman" pitchFamily="18" charset="0"/>
              </a:rPr>
              <a:t>                         </a:t>
            </a:r>
            <a:endParaRPr lang="it-IT" dirty="0" smtClean="0">
              <a:solidFill>
                <a:srgbClr val="00B050"/>
              </a:solidFill>
            </a:endParaRPr>
          </a:p>
          <a:p>
            <a:pPr marL="285750" indent="-285750" algn="ctr" eaLnBrk="0" hangingPunct="0">
              <a:buFont typeface="Wingdings" panose="05000000000000000000" pitchFamily="2" charset="2"/>
              <a:buChar char="ü"/>
              <a:defRPr/>
            </a:pPr>
            <a:r>
              <a:rPr lang="it-IT" b="1" i="1" dirty="0" smtClean="0">
                <a:latin typeface="+mj-lt"/>
              </a:rPr>
              <a:t>DAHBI Salah-Eddine</a:t>
            </a:r>
          </a:p>
        </p:txBody>
      </p:sp>
      <p:sp>
        <p:nvSpPr>
          <p:cNvPr id="8" name="Rectangle 7"/>
          <p:cNvSpPr/>
          <p:nvPr/>
        </p:nvSpPr>
        <p:spPr>
          <a:xfrm>
            <a:off x="2492481" y="147432"/>
            <a:ext cx="6899564" cy="10895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fr-FR" sz="24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Mohamed </a:t>
            </a:r>
            <a:r>
              <a:rPr lang="fr-FR" sz="2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fr-FR" sz="24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University</a:t>
            </a:r>
          </a:p>
          <a:p>
            <a:pPr algn="ctr">
              <a:lnSpc>
                <a:spcPct val="90000"/>
              </a:lnSpc>
            </a:pPr>
            <a:r>
              <a:rPr lang="fr-FR" sz="2400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Faculty of Sciences</a:t>
            </a:r>
          </a:p>
          <a:p>
            <a:pPr algn="ctr">
              <a:lnSpc>
                <a:spcPct val="90000"/>
              </a:lnSpc>
            </a:pPr>
            <a:r>
              <a:rPr lang="fr-FR" sz="2400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Rabat</a:t>
            </a:r>
            <a:endParaRPr lang="fr-FR" sz="3200" i="1" dirty="0">
              <a:latin typeface="Consolas"/>
              <a:ea typeface="+mj-ea"/>
              <a:cs typeface="+mj-cs"/>
            </a:endParaRPr>
          </a:p>
        </p:txBody>
      </p:sp>
      <p:sp>
        <p:nvSpPr>
          <p:cNvPr id="11" name="ZoneTexte 4"/>
          <p:cNvSpPr txBox="1"/>
          <p:nvPr/>
        </p:nvSpPr>
        <p:spPr>
          <a:xfrm>
            <a:off x="9239848" y="5576878"/>
            <a:ext cx="2736304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</a:rPr>
              <a:t>Professor:</a:t>
            </a:r>
          </a:p>
          <a:p>
            <a:pPr>
              <a:lnSpc>
                <a:spcPct val="90000"/>
              </a:lnSpc>
            </a:pPr>
            <a:endParaRPr lang="fr-FR" b="1" u="sng" dirty="0">
              <a:solidFill>
                <a:srgbClr val="00B050"/>
              </a:solidFill>
              <a:ea typeface="Times New Roman" pitchFamily="18" charset="0"/>
            </a:endParaRPr>
          </a:p>
          <a:p>
            <a:pPr marL="285750" indent="-285750" algn="ctr" eaLnBrk="0" hangingPunct="0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fr-FR" sz="2000" b="1" i="1" dirty="0">
                <a:latin typeface="+mj-lt"/>
              </a:rPr>
              <a:t>Prof. </a:t>
            </a:r>
            <a:r>
              <a:rPr lang="fr-FR" sz="2000" b="1" i="1" dirty="0" smtClean="0">
                <a:latin typeface="+mj-lt"/>
              </a:rPr>
              <a:t>TAYALATI </a:t>
            </a:r>
            <a:r>
              <a:rPr lang="fr-FR" sz="2000" b="1" i="1" dirty="0" err="1" smtClean="0">
                <a:latin typeface="+mj-lt"/>
              </a:rPr>
              <a:t>Yahya</a:t>
            </a:r>
            <a:r>
              <a:rPr lang="fr-FR" sz="2000" b="1" i="1" dirty="0" smtClean="0">
                <a:latin typeface="+mj-lt"/>
              </a:rPr>
              <a:t> </a:t>
            </a:r>
            <a:endParaRPr lang="fr-FR" sz="2000" b="1" i="1" dirty="0">
              <a:latin typeface="+mj-lt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6264" y="18000"/>
            <a:ext cx="2639213" cy="15480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000" y="0"/>
            <a:ext cx="1584000" cy="1584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155" y="4679134"/>
            <a:ext cx="1487184" cy="1476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825342" y="1879741"/>
            <a:ext cx="85288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4000" i="1" dirty="0">
                <a:solidFill>
                  <a:srgbClr val="FF0000"/>
                </a:solidFill>
              </a:rPr>
              <a:t>The ATLAS </a:t>
            </a:r>
            <a:r>
              <a:rPr lang="fr-FR" sz="4000" i="1" dirty="0" err="1">
                <a:solidFill>
                  <a:srgbClr val="FF0000"/>
                </a:solidFill>
              </a:rPr>
              <a:t>Forward</a:t>
            </a:r>
            <a:r>
              <a:rPr lang="fr-FR" sz="4000" i="1" dirty="0">
                <a:solidFill>
                  <a:srgbClr val="FF0000"/>
                </a:solidFill>
              </a:rPr>
              <a:t> </a:t>
            </a:r>
            <a:r>
              <a:rPr lang="fr-FR" sz="4000" i="1" dirty="0" err="1">
                <a:solidFill>
                  <a:srgbClr val="FF0000"/>
                </a:solidFill>
              </a:rPr>
              <a:t>Calorimeter</a:t>
            </a:r>
            <a:r>
              <a:rPr lang="fr-FR" sz="4000" i="1" dirty="0">
                <a:solidFill>
                  <a:srgbClr val="FF0000"/>
                </a:solidFill>
              </a:rPr>
              <a:t> </a:t>
            </a:r>
            <a:r>
              <a:rPr lang="fr-FR" sz="4000" i="1" dirty="0" err="1">
                <a:solidFill>
                  <a:srgbClr val="FF0000"/>
                </a:solidFill>
              </a:rPr>
              <a:t>Analysis</a:t>
            </a:r>
            <a:endParaRPr lang="fr-FR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01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430" y="0"/>
            <a:ext cx="4146428" cy="334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65548" y="623171"/>
            <a:ext cx="35253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 between -0.05 rad to 0.05 rad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 </a:t>
            </a:r>
            <a:r>
              <a:rPr lang="fr-FR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 to 3.6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GeV e- 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2858" y="180000"/>
            <a:ext cx="4233000" cy="298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5548" y="113867"/>
            <a:ext cx="3001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u="sng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S-Shape Correction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294" y="3255092"/>
            <a:ext cx="4579078" cy="3312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151" y="3198183"/>
            <a:ext cx="5297849" cy="3276000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8D8F9-DFCF-4FD8-B0A9-B7834EC6D60F}" type="datetime1">
              <a:rPr lang="fr-FR" smtClean="0"/>
              <a:t>16/12/2015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41665" y="6474183"/>
            <a:ext cx="2743200" cy="365125"/>
          </a:xfrm>
        </p:spPr>
        <p:txBody>
          <a:bodyPr/>
          <a:lstStyle/>
          <a:p>
            <a:fld id="{F0987F30-C629-42B6-8C0E-3C51A0705D16}" type="slidenum">
              <a:rPr lang="fr-FR" sz="1600" b="1" smtClean="0"/>
              <a:t>2</a:t>
            </a:fld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89784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011311"/>
            <a:ext cx="35830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φ between -0.05 rad to 0.05 rad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 </a:t>
            </a:r>
            <a:r>
              <a:rPr lang="fr-FR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F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 to 3.6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GeV e- 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288" y="198000"/>
            <a:ext cx="4686571" cy="3024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859" y="0"/>
            <a:ext cx="4156141" cy="3420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98000"/>
            <a:ext cx="2753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u="sng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Tile </a:t>
            </a:r>
            <a:r>
              <a:rPr lang="en-US" i="1" u="sng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S-Shape Correction 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893" y="3366000"/>
            <a:ext cx="4876673" cy="342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317" y="3222000"/>
            <a:ext cx="4759576" cy="3564000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1F88-393D-48E2-8277-06F7800D52AE}" type="datetime1">
              <a:rPr lang="fr-FR" smtClean="0"/>
              <a:t>16/12/2015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F0987F30-C629-42B6-8C0E-3C51A0705D16}" type="slidenum">
              <a:rPr lang="fr-FR" sz="1600" b="1" smtClean="0"/>
              <a:t>3</a:t>
            </a:fld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251645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687" y="257012"/>
            <a:ext cx="4522515" cy="2952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737" y="3466024"/>
            <a:ext cx="4472867" cy="3168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202" y="0"/>
            <a:ext cx="4271892" cy="3636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202" y="3636000"/>
            <a:ext cx="4115567" cy="316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124556"/>
            <a:ext cx="35253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 between -0.05 rad to 0.05 rad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 </a:t>
            </a:r>
            <a:r>
              <a:rPr lang="fr-FR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FR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 to 3.55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GeV e- .</a:t>
            </a:r>
          </a:p>
        </p:txBody>
      </p:sp>
      <p:sp>
        <p:nvSpPr>
          <p:cNvPr id="9" name="Rectangle 8"/>
          <p:cNvSpPr/>
          <p:nvPr/>
        </p:nvSpPr>
        <p:spPr>
          <a:xfrm>
            <a:off x="165548" y="113867"/>
            <a:ext cx="3001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u="sng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S-Shape Correction 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93ED-BE42-4DC7-8A71-4DEF844AB1D2}" type="datetime1">
              <a:rPr lang="fr-FR" smtClean="0"/>
              <a:t>16/12/2015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9383894" y="6492875"/>
            <a:ext cx="2743200" cy="365125"/>
          </a:xfrm>
        </p:spPr>
        <p:txBody>
          <a:bodyPr/>
          <a:lstStyle/>
          <a:p>
            <a:fld id="{F0987F30-C629-42B6-8C0E-3C51A0705D16}" type="slidenum">
              <a:rPr lang="fr-FR" sz="1600" b="1" smtClean="0"/>
              <a:t>4</a:t>
            </a:fld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0370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124556"/>
            <a:ext cx="35253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 between -0.05 rad to 0.05 rad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 </a:t>
            </a:r>
            <a:r>
              <a:rPr lang="fr-FR" i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FR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 to 3.55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GeV e- .</a:t>
            </a:r>
          </a:p>
        </p:txBody>
      </p:sp>
      <p:sp>
        <p:nvSpPr>
          <p:cNvPr id="5" name="Rectangle 4"/>
          <p:cNvSpPr/>
          <p:nvPr/>
        </p:nvSpPr>
        <p:spPr>
          <a:xfrm>
            <a:off x="165548" y="113867"/>
            <a:ext cx="2753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u="sng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Tile </a:t>
            </a:r>
            <a:r>
              <a:rPr lang="en-US" i="1" u="sng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S-Shape Correction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434" y="100533"/>
            <a:ext cx="4323285" cy="3348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719" y="113867"/>
            <a:ext cx="4346631" cy="3168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315" y="3367533"/>
            <a:ext cx="4292117" cy="3348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095" y="3475533"/>
            <a:ext cx="4914255" cy="3240000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93EED-E98F-4A7E-A0B3-549D89CD1191}" type="datetime1">
              <a:rPr lang="fr-FR" smtClean="0"/>
              <a:t>16/12/2015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9448800" y="6494462"/>
            <a:ext cx="2743200" cy="365125"/>
          </a:xfrm>
        </p:spPr>
        <p:txBody>
          <a:bodyPr/>
          <a:lstStyle/>
          <a:p>
            <a:fld id="{F0987F30-C629-42B6-8C0E-3C51A0705D16}" type="slidenum">
              <a:rPr lang="fr-FR" sz="1600" b="1" smtClean="0"/>
              <a:t>5</a:t>
            </a:fld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349305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51135"/>
            <a:ext cx="35253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 between -0.05 rad to 0.05 rad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 </a:t>
            </a:r>
            <a:r>
              <a:rPr lang="fr-FR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FR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 to 3.7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GeV e- 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13867"/>
            <a:ext cx="3001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u="sng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S-Shape Correction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24" y="113867"/>
            <a:ext cx="4176346" cy="270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670" y="113867"/>
            <a:ext cx="4166681" cy="2916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662" y="3152350"/>
            <a:ext cx="5024076" cy="3204000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29FD8-5E3D-4CCA-8E95-A5C51445D1A4}" type="datetime1">
              <a:rPr lang="fr-FR" smtClean="0"/>
              <a:t>16/12/2015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9448800" y="6538912"/>
            <a:ext cx="2743200" cy="365125"/>
          </a:xfrm>
        </p:spPr>
        <p:txBody>
          <a:bodyPr/>
          <a:lstStyle/>
          <a:p>
            <a:fld id="{F0987F30-C629-42B6-8C0E-3C51A0705D16}" type="slidenum">
              <a:rPr lang="fr-FR" sz="1600" b="1" smtClean="0"/>
              <a:t>6</a:t>
            </a:fld>
            <a:endParaRPr lang="fr-FR" sz="1600" b="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263" y="3152350"/>
            <a:ext cx="5296737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0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758" y="113867"/>
            <a:ext cx="4597333" cy="309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887203"/>
            <a:ext cx="35253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 between -0.05 rad to 0.05 rad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 </a:t>
            </a:r>
            <a:r>
              <a:rPr lang="fr-FR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</a:t>
            </a:r>
            <a:r>
              <a:rPr lang="fr-FR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3.5 to 3.7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GeV e- .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13867"/>
            <a:ext cx="2753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u="sng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Tile </a:t>
            </a:r>
            <a:r>
              <a:rPr lang="en-US" i="1" u="sng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S-Shape Correction 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091" y="113867"/>
            <a:ext cx="4267040" cy="3024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878" y="3137867"/>
            <a:ext cx="4692964" cy="3456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337" y="3196097"/>
            <a:ext cx="4493905" cy="3528000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18D93-809C-4710-8FAA-8F801AF0DF86}" type="datetime1">
              <a:rPr lang="fr-FR" smtClean="0"/>
              <a:t>16/12/2015</a:t>
            </a:fld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9448800" y="6527500"/>
            <a:ext cx="2743200" cy="365125"/>
          </a:xfrm>
        </p:spPr>
        <p:txBody>
          <a:bodyPr/>
          <a:lstStyle/>
          <a:p>
            <a:fld id="{F0987F30-C629-42B6-8C0E-3C51A0705D16}" type="slidenum">
              <a:rPr lang="fr-FR" sz="1600" b="1" smtClean="0"/>
              <a:t>7</a:t>
            </a:fld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239781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380EC-7CE3-42F0-B0EA-FE035728F5F3}" type="datetime1">
              <a:rPr lang="fr-FR" smtClean="0"/>
              <a:t>16/12/2015</a:t>
            </a:fld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7F30-C629-42B6-8C0E-3C51A0705D16}" type="slidenum">
              <a:rPr lang="fr-FR" sz="1400" b="1" smtClean="0"/>
              <a:t>8</a:t>
            </a:fld>
            <a:endParaRPr lang="fr-FR" sz="1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9456186" y="2021982"/>
            <a:ext cx="25242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0000CC"/>
                </a:solidFill>
              </a:rPr>
              <a:t>Group</a:t>
            </a:r>
          </a:p>
          <a:p>
            <a:endParaRPr lang="fr-FR" sz="1600" b="1" dirty="0" smtClean="0">
              <a:solidFill>
                <a:srgbClr val="0000CC"/>
              </a:solidFill>
            </a:endParaRPr>
          </a:p>
          <a:p>
            <a:r>
              <a:rPr lang="fr-FR" sz="1600" b="1" dirty="0" smtClean="0">
                <a:solidFill>
                  <a:srgbClr val="FF0000"/>
                </a:solidFill>
              </a:rPr>
              <a:t>Tile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6" name="Étoile à 5 branches 5"/>
          <p:cNvSpPr/>
          <p:nvPr/>
        </p:nvSpPr>
        <p:spPr>
          <a:xfrm>
            <a:off x="9259903" y="2137892"/>
            <a:ext cx="77273" cy="103031"/>
          </a:xfrm>
          <a:prstGeom prst="star5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Étoile à 5 branches 6"/>
          <p:cNvSpPr/>
          <p:nvPr/>
        </p:nvSpPr>
        <p:spPr>
          <a:xfrm>
            <a:off x="9259902" y="2590426"/>
            <a:ext cx="104111" cy="13989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738" y="638979"/>
            <a:ext cx="7020244" cy="4428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476518" y="4945487"/>
                <a:ext cx="5512158" cy="992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 smtClean="0"/>
                  <a:t>Δ</a:t>
                </a:r>
                <a:r>
                  <a:rPr lang="el-GR" dirty="0" smtClean="0"/>
                  <a:t>η</a:t>
                </a:r>
                <a:r>
                  <a:rPr lang="fr-FR" dirty="0" smtClean="0"/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η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</m:sub>
                    </m:sSub>
                  </m:oMath>
                </a14:m>
                <a:endParaRPr lang="fr-FR" b="0" dirty="0" smtClean="0"/>
              </a:p>
              <a:p>
                <a:endParaRPr lang="fr-FR" b="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dirty="0"/>
                  <a:t>Δ</a:t>
                </a:r>
                <a:r>
                  <a:rPr lang="el-GR" dirty="0"/>
                  <a:t>η</a:t>
                </a:r>
                <a:r>
                  <a:rPr lang="fr-FR" dirty="0" smtClean="0"/>
                  <a:t>   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η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𝐺𝑟𝑜𝑢𝑝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    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</a:rPr>
                              <m:t>η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𝑇𝑖𝑙𝑒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   </m:t>
                            </m:r>
                          </m:sub>
                        </m:sSub>
                      </m:e>
                    </m:d>
                  </m:oMath>
                </a14:m>
                <a:endParaRPr lang="fr-FR" dirty="0" smtClean="0"/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18" y="4945487"/>
                <a:ext cx="5512158" cy="992451"/>
              </a:xfrm>
              <a:prstGeom prst="rect">
                <a:avLst/>
              </a:prstGeom>
              <a:blipFill rotWithShape="0">
                <a:blip r:embed="rId3"/>
                <a:stretch>
                  <a:fillRect l="-664" t="-2454" b="-674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cteur droit avec flèche 10"/>
          <p:cNvCxnSpPr/>
          <p:nvPr/>
        </p:nvCxnSpPr>
        <p:spPr>
          <a:xfrm flipV="1">
            <a:off x="1171977" y="5007803"/>
            <a:ext cx="217937" cy="2446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2003738" y="5007802"/>
            <a:ext cx="217937" cy="2446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3838030" y="5620175"/>
            <a:ext cx="217937" cy="2446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1275008" y="5620176"/>
            <a:ext cx="217937" cy="2446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856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183</Words>
  <Application>Microsoft Office PowerPoint</Application>
  <PresentationFormat>Grand écran</PresentationFormat>
  <Paragraphs>57</Paragraphs>
  <Slides>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Consolas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Dahbii</dc:creator>
  <cp:lastModifiedBy>Dahbii</cp:lastModifiedBy>
  <cp:revision>27</cp:revision>
  <dcterms:created xsi:type="dcterms:W3CDTF">2015-12-14T16:24:11Z</dcterms:created>
  <dcterms:modified xsi:type="dcterms:W3CDTF">2015-12-16T16:02:18Z</dcterms:modified>
</cp:coreProperties>
</file>