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mov" ContentType="video/quicktime"/>
  <Default Extension="gif" ContentType="video/unknown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9"/>
  </p:notesMasterIdLst>
  <p:sldIdLst>
    <p:sldId id="256" r:id="rId2"/>
    <p:sldId id="261" r:id="rId3"/>
    <p:sldId id="262" r:id="rId4"/>
    <p:sldId id="263" r:id="rId5"/>
    <p:sldId id="264" r:id="rId6"/>
    <p:sldId id="328" r:id="rId7"/>
    <p:sldId id="266" r:id="rId8"/>
    <p:sldId id="267" r:id="rId9"/>
    <p:sldId id="265" r:id="rId10"/>
    <p:sldId id="268" r:id="rId11"/>
    <p:sldId id="317" r:id="rId12"/>
    <p:sldId id="318" r:id="rId13"/>
    <p:sldId id="337" r:id="rId14"/>
    <p:sldId id="319" r:id="rId15"/>
    <p:sldId id="320" r:id="rId16"/>
    <p:sldId id="321" r:id="rId17"/>
    <p:sldId id="322" r:id="rId18"/>
    <p:sldId id="323" r:id="rId19"/>
    <p:sldId id="341" r:id="rId20"/>
    <p:sldId id="340" r:id="rId21"/>
    <p:sldId id="324" r:id="rId22"/>
    <p:sldId id="325" r:id="rId23"/>
    <p:sldId id="326" r:id="rId24"/>
    <p:sldId id="327" r:id="rId25"/>
    <p:sldId id="329" r:id="rId26"/>
    <p:sldId id="330" r:id="rId27"/>
    <p:sldId id="331" r:id="rId28"/>
    <p:sldId id="278" r:id="rId29"/>
    <p:sldId id="333" r:id="rId30"/>
    <p:sldId id="279" r:id="rId31"/>
    <p:sldId id="281" r:id="rId32"/>
    <p:sldId id="280" r:id="rId33"/>
    <p:sldId id="283" r:id="rId34"/>
    <p:sldId id="285" r:id="rId35"/>
    <p:sldId id="287" r:id="rId36"/>
    <p:sldId id="288" r:id="rId37"/>
    <p:sldId id="289" r:id="rId38"/>
    <p:sldId id="342" r:id="rId39"/>
    <p:sldId id="310" r:id="rId40"/>
    <p:sldId id="299" r:id="rId41"/>
    <p:sldId id="309" r:id="rId42"/>
    <p:sldId id="298" r:id="rId43"/>
    <p:sldId id="336" r:id="rId44"/>
    <p:sldId id="303" r:id="rId45"/>
    <p:sldId id="306" r:id="rId46"/>
    <p:sldId id="343" r:id="rId47"/>
    <p:sldId id="334" r:id="rId48"/>
    <p:sldId id="311" r:id="rId49"/>
    <p:sldId id="332" r:id="rId50"/>
    <p:sldId id="344" r:id="rId51"/>
    <p:sldId id="305" r:id="rId52"/>
    <p:sldId id="312" r:id="rId53"/>
    <p:sldId id="335" r:id="rId54"/>
    <p:sldId id="315" r:id="rId55"/>
    <p:sldId id="316" r:id="rId56"/>
    <p:sldId id="339" r:id="rId57"/>
    <p:sldId id="338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23"/>
    <p:restoredTop sz="94040" autoAdjust="0"/>
  </p:normalViewPr>
  <p:slideViewPr>
    <p:cSldViewPr snapToGrid="0" snapToObjects="1">
      <p:cViewPr varScale="1">
        <p:scale>
          <a:sx n="71" d="100"/>
          <a:sy n="71" d="100"/>
        </p:scale>
        <p:origin x="408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notesMaster" Target="notesMasters/notesMaster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502748-0CFF-B34C-B8C1-6285D500DFA9}" type="datetimeFigureOut">
              <a:rPr lang="en-US" smtClean="0"/>
              <a:t>8/15/16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93805-1DD5-F14A-9F5A-67CC03A6D0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991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93805-1DD5-F14A-9F5A-67CC03A6D08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7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Uncertainty increasing as </a:t>
            </a:r>
            <a:r>
              <a:rPr lang="en-US" dirty="0" err="1" smtClean="0"/>
              <a:t>pT</a:t>
            </a:r>
            <a:r>
              <a:rPr lang="en-US" dirty="0" smtClean="0"/>
              <a:t> increases -&gt;</a:t>
            </a:r>
            <a:r>
              <a:rPr lang="en-US" baseline="0" dirty="0" smtClean="0"/>
              <a:t> hydro breaks down at large </a:t>
            </a:r>
            <a:r>
              <a:rPr lang="en-US" baseline="0" dirty="0" err="1" smtClean="0"/>
              <a:t>pT</a:t>
            </a:r>
            <a:r>
              <a:rPr lang="en-US" baseline="0" dirty="0" smtClean="0"/>
              <a:t>; here effect is smaller because of particular </a:t>
            </a:r>
            <a:r>
              <a:rPr lang="en-US" baseline="0" dirty="0" err="1" smtClean="0"/>
              <a:t>freezeout</a:t>
            </a:r>
            <a:r>
              <a:rPr lang="en-US" baseline="0" dirty="0" smtClean="0"/>
              <a:t> prescription used.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93805-1DD5-F14A-9F5A-67CC03A6D08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17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..and I said,</a:t>
            </a:r>
            <a:r>
              <a:rPr lang="en-US" baseline="0" dirty="0" smtClean="0"/>
              <a:t> as I often do: this has to be wrong. There surely cannot be flow in pp. I even wrote papers saying that there cannot be flow in pp.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93805-1DD5-F14A-9F5A-67CC03A6D08B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243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0F45-B0FF-5D43-A407-C802D54BAEF9}" type="datetimeFigureOut">
              <a:rPr lang="en-US" smtClean="0"/>
              <a:t>8/15/16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6C4B-8181-3741-B74C-2955BA8DF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0F45-B0FF-5D43-A407-C802D54BAEF9}" type="datetimeFigureOut">
              <a:rPr lang="en-US" smtClean="0"/>
              <a:t>8/15/16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6C4B-8181-3741-B74C-2955BA8DF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05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0F45-B0FF-5D43-A407-C802D54BAEF9}" type="datetimeFigureOut">
              <a:rPr lang="en-US" smtClean="0"/>
              <a:t>8/15/16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6C4B-8181-3741-B74C-2955BA8DF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48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0F45-B0FF-5D43-A407-C802D54BAEF9}" type="datetimeFigureOut">
              <a:rPr lang="en-US" smtClean="0"/>
              <a:t>8/15/16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6C4B-8181-3741-B74C-2955BA8DF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108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0F45-B0FF-5D43-A407-C802D54BAEF9}" type="datetimeFigureOut">
              <a:rPr lang="en-US" smtClean="0"/>
              <a:t>8/15/16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6C4B-8181-3741-B74C-2955BA8DF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276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0F45-B0FF-5D43-A407-C802D54BAEF9}" type="datetimeFigureOut">
              <a:rPr lang="en-US" smtClean="0"/>
              <a:t>8/15/16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6C4B-8181-3741-B74C-2955BA8DF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55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0F45-B0FF-5D43-A407-C802D54BAEF9}" type="datetimeFigureOut">
              <a:rPr lang="en-US" smtClean="0"/>
              <a:t>8/15/16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6C4B-8181-3741-B74C-2955BA8DF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96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0F45-B0FF-5D43-A407-C802D54BAEF9}" type="datetimeFigureOut">
              <a:rPr lang="en-US" smtClean="0"/>
              <a:t>8/15/16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6C4B-8181-3741-B74C-2955BA8DF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06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0F45-B0FF-5D43-A407-C802D54BAEF9}" type="datetimeFigureOut">
              <a:rPr lang="en-US" smtClean="0"/>
              <a:t>8/15/16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6C4B-8181-3741-B74C-2955BA8DF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028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0F45-B0FF-5D43-A407-C802D54BAEF9}" type="datetimeFigureOut">
              <a:rPr lang="en-US" smtClean="0"/>
              <a:t>8/15/16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6C4B-8181-3741-B74C-2955BA8DF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51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30F45-B0FF-5D43-A407-C802D54BAEF9}" type="datetimeFigureOut">
              <a:rPr lang="en-US" smtClean="0"/>
              <a:t>8/15/16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06C4B-8181-3741-B74C-2955BA8DF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33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30F45-B0FF-5D43-A407-C802D54BAEF9}" type="datetimeFigureOut">
              <a:rPr lang="en-US" smtClean="0"/>
              <a:t>8/15/16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06C4B-8181-3741-B74C-2955BA8DFC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.png"/><Relationship Id="rId12" Type="http://schemas.openxmlformats.org/officeDocument/2006/relationships/image" Target="../media/image20.png"/><Relationship Id="rId13" Type="http://schemas.openxmlformats.org/officeDocument/2006/relationships/image" Target="../media/image21.png"/><Relationship Id="rId14" Type="http://schemas.openxmlformats.org/officeDocument/2006/relationships/image" Target="../media/image22.png"/><Relationship Id="rId15" Type="http://schemas.openxmlformats.org/officeDocument/2006/relationships/image" Target="../media/image23.png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1" Type="http://schemas.microsoft.com/office/2007/relationships/media" Target="../media/media2.gif"/><Relationship Id="rId2" Type="http://schemas.openxmlformats.org/officeDocument/2006/relationships/video" Target="../media/media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microsoft.com/office/2007/relationships/media" Target="../media/media2.gif"/><Relationship Id="rId2" Type="http://schemas.openxmlformats.org/officeDocument/2006/relationships/video" Target="../media/media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Non-</a:t>
            </a:r>
            <a:r>
              <a:rPr lang="en-US" dirty="0"/>
              <a:t>E</a:t>
            </a:r>
            <a:r>
              <a:rPr lang="en-US" dirty="0" smtClean="0"/>
              <a:t>quilibrium Dynamics in Nuclear Collisions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37038"/>
            <a:ext cx="9144000" cy="1655762"/>
          </a:xfrm>
        </p:spPr>
        <p:txBody>
          <a:bodyPr/>
          <a:lstStyle/>
          <a:p>
            <a:r>
              <a:rPr lang="en-US" dirty="0" smtClean="0"/>
              <a:t>Paul </a:t>
            </a:r>
            <a:r>
              <a:rPr lang="en-US" dirty="0" err="1" smtClean="0"/>
              <a:t>Romatschke</a:t>
            </a:r>
            <a:endParaRPr lang="en-US" dirty="0" smtClean="0"/>
          </a:p>
          <a:p>
            <a:r>
              <a:rPr lang="en-US" dirty="0" smtClean="0"/>
              <a:t>CU </a:t>
            </a:r>
            <a:r>
              <a:rPr lang="en-US" dirty="0" smtClean="0"/>
              <a:t>Boulder &amp; CTQM Boulder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2188279" cy="1325563"/>
          </a:xfrm>
        </p:spPr>
        <p:txBody>
          <a:bodyPr>
            <a:normAutofit/>
          </a:bodyPr>
          <a:lstStyle/>
          <a:p>
            <a:pPr algn="ctr"/>
            <a:r>
              <a:rPr lang="en-US" sz="4200" dirty="0"/>
              <a:t>(</a:t>
            </a:r>
            <a:r>
              <a:rPr lang="en-US" sz="4200" dirty="0" smtClean="0"/>
              <a:t>Relativistic) Hydro History</a:t>
            </a:r>
            <a:endParaRPr lang="en-US" sz="4200" dirty="0"/>
          </a:p>
        </p:txBody>
      </p:sp>
      <p:sp>
        <p:nvSpPr>
          <p:cNvPr id="4" name="TextBox 3"/>
          <p:cNvSpPr txBox="1"/>
          <p:nvPr/>
        </p:nvSpPr>
        <p:spPr>
          <a:xfrm>
            <a:off x="4808483" y="2286000"/>
            <a:ext cx="14819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smtClean="0"/>
              <a:t>1</a:t>
            </a:r>
            <a:r>
              <a:rPr lang="en-US" sz="9600" baseline="30000" smtClean="0"/>
              <a:t>st</a:t>
            </a:r>
            <a:r>
              <a:rPr lang="en-US" sz="9600" smtClean="0"/>
              <a:t>	</a:t>
            </a:r>
            <a:endParaRPr lang="en-US" sz="9600"/>
          </a:p>
        </p:txBody>
      </p:sp>
      <p:sp>
        <p:nvSpPr>
          <p:cNvPr id="5" name="TextBox 4"/>
          <p:cNvSpPr txBox="1"/>
          <p:nvPr/>
        </p:nvSpPr>
        <p:spPr>
          <a:xfrm>
            <a:off x="1255985" y="2286000"/>
            <a:ext cx="196017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smtClean="0"/>
              <a:t>0</a:t>
            </a:r>
            <a:r>
              <a:rPr lang="en-US" sz="9600" baseline="30000" smtClean="0"/>
              <a:t>th</a:t>
            </a:r>
            <a:r>
              <a:rPr lang="en-US" sz="9600" smtClean="0"/>
              <a:t> 	</a:t>
            </a:r>
            <a:endParaRPr lang="en-US" sz="9600"/>
          </a:p>
        </p:txBody>
      </p:sp>
      <p:sp>
        <p:nvSpPr>
          <p:cNvPr id="6" name="TextBox 5"/>
          <p:cNvSpPr txBox="1"/>
          <p:nvPr/>
        </p:nvSpPr>
        <p:spPr>
          <a:xfrm>
            <a:off x="7882760" y="2286000"/>
            <a:ext cx="170267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smtClean="0"/>
              <a:t>2</a:t>
            </a:r>
            <a:r>
              <a:rPr lang="en-US" sz="9600" baseline="30000" smtClean="0"/>
              <a:t>nd</a:t>
            </a:r>
            <a:r>
              <a:rPr lang="en-US" sz="9600" smtClean="0"/>
              <a:t> 	</a:t>
            </a:r>
            <a:endParaRPr lang="en-US" sz="9600"/>
          </a:p>
        </p:txBody>
      </p:sp>
      <p:sp>
        <p:nvSpPr>
          <p:cNvPr id="7" name="TextBox 6"/>
          <p:cNvSpPr txBox="1"/>
          <p:nvPr/>
        </p:nvSpPr>
        <p:spPr>
          <a:xfrm>
            <a:off x="3216164" y="1516559"/>
            <a:ext cx="62746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smtClean="0"/>
              <a:t>Hydro (gradient) order</a:t>
            </a:r>
            <a:endParaRPr lang="en-US" sz="4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438" y="3743325"/>
            <a:ext cx="1873772" cy="23066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706" y="3627848"/>
            <a:ext cx="1878692" cy="158966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267" y="3627848"/>
            <a:ext cx="1362871" cy="17711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5657" y="3743325"/>
            <a:ext cx="980060" cy="14552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077" y="3650430"/>
            <a:ext cx="1066357" cy="156708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856" y="3035330"/>
            <a:ext cx="891093" cy="109502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796" y="3627848"/>
            <a:ext cx="748609" cy="108601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112" y="5198565"/>
            <a:ext cx="1104068" cy="124112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4097" y="5159423"/>
            <a:ext cx="827416" cy="12411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902" y="4120803"/>
            <a:ext cx="1048000" cy="139970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1938" y="5097253"/>
            <a:ext cx="1011137" cy="119545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6321" y="4502029"/>
            <a:ext cx="981958" cy="112031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0110" y="3627848"/>
            <a:ext cx="988157" cy="93971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8450334" y="6414497"/>
            <a:ext cx="2639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&amp; many others!</a:t>
            </a:r>
            <a:endParaRPr lang="en-U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1255985" y="6145155"/>
            <a:ext cx="1150883" cy="52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Euler</a:t>
            </a:r>
            <a:endParaRPr lang="en-US" sz="2800" dirty="0"/>
          </a:p>
        </p:txBody>
      </p:sp>
      <p:sp>
        <p:nvSpPr>
          <p:cNvPr id="24" name="TextBox 23"/>
          <p:cNvSpPr txBox="1"/>
          <p:nvPr/>
        </p:nvSpPr>
        <p:spPr>
          <a:xfrm>
            <a:off x="3738292" y="5621496"/>
            <a:ext cx="2992668" cy="523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Navier</a:t>
            </a:r>
            <a:r>
              <a:rPr lang="en-US" sz="2800" dirty="0"/>
              <a:t> </a:t>
            </a:r>
            <a:r>
              <a:rPr lang="en-US" sz="2800" dirty="0" smtClean="0"/>
              <a:t>&amp; Stokes</a:t>
            </a:r>
            <a:endParaRPr lang="en-US" sz="28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9447" y="5621496"/>
            <a:ext cx="968545" cy="12772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6669" y="2533425"/>
            <a:ext cx="1186098" cy="1117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6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5"/>
            <a:ext cx="12188279" cy="1325563"/>
          </a:xfrm>
        </p:spPr>
        <p:txBody>
          <a:bodyPr>
            <a:normAutofit/>
          </a:bodyPr>
          <a:lstStyle/>
          <a:p>
            <a:r>
              <a:rPr lang="en-US" sz="4200" dirty="0" smtClean="0"/>
              <a:t>(Relativistic) Hydro Equations: Transport coefficients</a:t>
            </a:r>
            <a:endParaRPr lang="en-US" sz="4200" dirty="0"/>
          </a:p>
        </p:txBody>
      </p:sp>
      <p:sp>
        <p:nvSpPr>
          <p:cNvPr id="4" name="TextBox 3"/>
          <p:cNvSpPr txBox="1"/>
          <p:nvPr/>
        </p:nvSpPr>
        <p:spPr>
          <a:xfrm>
            <a:off x="4808483" y="2286000"/>
            <a:ext cx="14819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smtClean="0"/>
              <a:t>1</a:t>
            </a:r>
            <a:r>
              <a:rPr lang="en-US" sz="9600" baseline="30000" smtClean="0"/>
              <a:t>st</a:t>
            </a:r>
            <a:r>
              <a:rPr lang="en-US" sz="9600" smtClean="0"/>
              <a:t>	</a:t>
            </a:r>
            <a:endParaRPr lang="en-US" sz="9600"/>
          </a:p>
        </p:txBody>
      </p:sp>
      <p:sp>
        <p:nvSpPr>
          <p:cNvPr id="5" name="TextBox 4"/>
          <p:cNvSpPr txBox="1"/>
          <p:nvPr/>
        </p:nvSpPr>
        <p:spPr>
          <a:xfrm>
            <a:off x="1255985" y="2286000"/>
            <a:ext cx="196017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smtClean="0"/>
              <a:t>0</a:t>
            </a:r>
            <a:r>
              <a:rPr lang="en-US" sz="9600" baseline="30000" smtClean="0"/>
              <a:t>th</a:t>
            </a:r>
            <a:r>
              <a:rPr lang="en-US" sz="9600" smtClean="0"/>
              <a:t> 	</a:t>
            </a:r>
            <a:endParaRPr lang="en-US" sz="9600"/>
          </a:p>
        </p:txBody>
      </p:sp>
      <p:sp>
        <p:nvSpPr>
          <p:cNvPr id="6" name="TextBox 5"/>
          <p:cNvSpPr txBox="1"/>
          <p:nvPr/>
        </p:nvSpPr>
        <p:spPr>
          <a:xfrm>
            <a:off x="7882760" y="2286000"/>
            <a:ext cx="170267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smtClean="0"/>
              <a:t>2</a:t>
            </a:r>
            <a:r>
              <a:rPr lang="en-US" sz="9600" baseline="30000" smtClean="0"/>
              <a:t>nd</a:t>
            </a:r>
            <a:r>
              <a:rPr lang="en-US" sz="9600" smtClean="0"/>
              <a:t> 	</a:t>
            </a:r>
            <a:endParaRPr lang="en-US" sz="9600"/>
          </a:p>
        </p:txBody>
      </p:sp>
      <p:sp>
        <p:nvSpPr>
          <p:cNvPr id="7" name="TextBox 6"/>
          <p:cNvSpPr txBox="1"/>
          <p:nvPr/>
        </p:nvSpPr>
        <p:spPr>
          <a:xfrm>
            <a:off x="3216164" y="1516559"/>
            <a:ext cx="62746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Hydro (gradient) order</a:t>
            </a:r>
            <a:endParaRPr lang="en-US" sz="4400" dirty="0"/>
          </a:p>
        </p:txBody>
      </p:sp>
      <p:sp>
        <p:nvSpPr>
          <p:cNvPr id="22" name="TextBox 21"/>
          <p:cNvSpPr txBox="1"/>
          <p:nvPr/>
        </p:nvSpPr>
        <p:spPr>
          <a:xfrm>
            <a:off x="427426" y="3809494"/>
            <a:ext cx="2639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Speed of sound </a:t>
            </a:r>
            <a:r>
              <a:rPr lang="en-US" sz="2800" dirty="0" err="1" smtClean="0"/>
              <a:t>c</a:t>
            </a:r>
            <a:r>
              <a:rPr lang="en-US" sz="2800" baseline="-25000" dirty="0" err="1" smtClean="0"/>
              <a:t>s</a:t>
            </a:r>
            <a:endParaRPr lang="en-US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4044723" y="3809493"/>
            <a:ext cx="2639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Shear and bulk viscosities </a:t>
            </a:r>
            <a:r>
              <a:rPr lang="en-US" sz="2800" dirty="0" err="1" smtClean="0"/>
              <a:t>η</a:t>
            </a:r>
            <a:r>
              <a:rPr lang="en-US" sz="2800" dirty="0" smtClean="0"/>
              <a:t> &amp; </a:t>
            </a:r>
            <a:r>
              <a:rPr lang="en-US" sz="2800" dirty="0" err="1" smtClean="0"/>
              <a:t>ς</a:t>
            </a:r>
            <a:endParaRPr lang="en-US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7414325" y="3809492"/>
            <a:ext cx="38264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Second order coefficients: </a:t>
            </a:r>
            <a:r>
              <a:rPr lang="en-US" sz="2800" dirty="0" err="1" smtClean="0"/>
              <a:t>τ</a:t>
            </a:r>
            <a:r>
              <a:rPr lang="en-US" sz="2800" baseline="-25000" dirty="0" smtClean="0"/>
              <a:t>π</a:t>
            </a:r>
            <a:r>
              <a:rPr lang="en-US" sz="2800" dirty="0" smtClean="0"/>
              <a:t>, λ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, λ</a:t>
            </a:r>
            <a:r>
              <a:rPr lang="en-US" sz="2800" baseline="-25000" dirty="0"/>
              <a:t>2</a:t>
            </a:r>
            <a:r>
              <a:rPr lang="en-US" sz="2800" dirty="0" smtClean="0"/>
              <a:t>, λ</a:t>
            </a:r>
            <a:r>
              <a:rPr lang="en-US" sz="2800" baseline="-25000" dirty="0"/>
              <a:t>3</a:t>
            </a:r>
            <a:r>
              <a:rPr lang="en-US" sz="2800" dirty="0" smtClean="0"/>
              <a:t>, </a:t>
            </a:r>
            <a:r>
              <a:rPr lang="en-US" sz="2800" dirty="0" err="1" smtClean="0"/>
              <a:t>κ</a:t>
            </a:r>
            <a:r>
              <a:rPr lang="en-US" sz="2800" dirty="0" smtClean="0"/>
              <a:t>, </a:t>
            </a:r>
            <a:r>
              <a:rPr lang="en-US" sz="2800" dirty="0" err="1" smtClean="0"/>
              <a:t>κ</a:t>
            </a:r>
            <a:r>
              <a:rPr lang="en-US" sz="2800" dirty="0" smtClean="0"/>
              <a:t>*, ξ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, ξ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, ξ</a:t>
            </a:r>
            <a:r>
              <a:rPr lang="en-US" sz="2800" baseline="-25000" dirty="0"/>
              <a:t>3</a:t>
            </a:r>
            <a:r>
              <a:rPr lang="en-US" sz="2800" dirty="0" smtClean="0"/>
              <a:t>,…</a:t>
            </a:r>
            <a:endParaRPr lang="en-US" sz="2800" baseline="-25000" dirty="0"/>
          </a:p>
        </p:txBody>
      </p:sp>
      <p:sp>
        <p:nvSpPr>
          <p:cNvPr id="3" name="TextBox 2"/>
          <p:cNvSpPr txBox="1"/>
          <p:nvPr/>
        </p:nvSpPr>
        <p:spPr>
          <a:xfrm>
            <a:off x="427426" y="5533697"/>
            <a:ext cx="2887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Equilibrium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56000" y="5533695"/>
            <a:ext cx="36477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Non</a:t>
            </a:r>
            <a:r>
              <a:rPr lang="en-US" sz="2800" dirty="0">
                <a:solidFill>
                  <a:srgbClr val="FF0000"/>
                </a:solidFill>
              </a:rPr>
              <a:t>-</a:t>
            </a:r>
            <a:r>
              <a:rPr lang="en-US" sz="2800" dirty="0" smtClean="0">
                <a:solidFill>
                  <a:srgbClr val="FF0000"/>
                </a:solidFill>
              </a:rPr>
              <a:t>equilibrium,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but “close” to equilibrium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84748" y="5533696"/>
            <a:ext cx="46035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“Far” from Equilibrium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97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Effective Pressure in Hydro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Ideal Hydrodynamics: T</a:t>
            </a:r>
            <a:r>
              <a:rPr lang="en-US" baseline="30000" dirty="0" smtClean="0"/>
              <a:t>ab</a:t>
            </a:r>
            <a:r>
              <a:rPr lang="en-US" dirty="0" smtClean="0"/>
              <a:t>=T</a:t>
            </a:r>
            <a:r>
              <a:rPr lang="en-US" baseline="30000" dirty="0" smtClean="0"/>
              <a:t>ab</a:t>
            </a:r>
            <a:r>
              <a:rPr lang="en-US" baseline="-25000" dirty="0" smtClean="0"/>
              <a:t>(0)</a:t>
            </a:r>
            <a:r>
              <a:rPr lang="en-US" dirty="0" smtClean="0"/>
              <a:t>=</a:t>
            </a:r>
            <a:r>
              <a:rPr lang="en-US" dirty="0" err="1" smtClean="0"/>
              <a:t>diag</a:t>
            </a:r>
            <a:r>
              <a:rPr lang="en-US" dirty="0" smtClean="0"/>
              <a:t>(-</a:t>
            </a:r>
            <a:r>
              <a:rPr lang="en-US" dirty="0" err="1" smtClean="0"/>
              <a:t>ε,P,P,P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Just equilibrium pressure</a:t>
            </a:r>
          </a:p>
          <a:p>
            <a:r>
              <a:rPr lang="en-US" dirty="0" err="1" smtClean="0"/>
              <a:t>Navier</a:t>
            </a:r>
            <a:r>
              <a:rPr lang="en-US" dirty="0" smtClean="0"/>
              <a:t>-Stokes: T</a:t>
            </a:r>
            <a:r>
              <a:rPr lang="en-US" baseline="30000" dirty="0" smtClean="0"/>
              <a:t>ab</a:t>
            </a:r>
            <a:r>
              <a:rPr lang="en-US" dirty="0" smtClean="0"/>
              <a:t>=</a:t>
            </a:r>
            <a:r>
              <a:rPr lang="en-US" dirty="0"/>
              <a:t>T</a:t>
            </a:r>
            <a:r>
              <a:rPr lang="en-US" baseline="30000" dirty="0"/>
              <a:t>ab</a:t>
            </a:r>
            <a:r>
              <a:rPr lang="en-US" baseline="-25000" dirty="0"/>
              <a:t>(0</a:t>
            </a:r>
            <a:r>
              <a:rPr lang="en-US" baseline="-25000" dirty="0" smtClean="0"/>
              <a:t>)</a:t>
            </a:r>
            <a:r>
              <a:rPr lang="en-US" dirty="0" smtClean="0"/>
              <a:t>+π</a:t>
            </a:r>
            <a:r>
              <a:rPr lang="en-US" baseline="30000" dirty="0" err="1" smtClean="0"/>
              <a:t>ab</a:t>
            </a:r>
            <a:r>
              <a:rPr lang="en-US" baseline="30000" dirty="0"/>
              <a:t> </a:t>
            </a:r>
            <a:r>
              <a:rPr lang="en-US" dirty="0" smtClean="0"/>
              <a:t>; π</a:t>
            </a:r>
            <a:r>
              <a:rPr lang="en-US" baseline="30000" dirty="0" err="1" smtClean="0"/>
              <a:t>ab</a:t>
            </a:r>
            <a:r>
              <a:rPr lang="en-US" dirty="0" smtClean="0"/>
              <a:t>=-</a:t>
            </a:r>
            <a:r>
              <a:rPr lang="en-US" dirty="0" err="1" smtClean="0"/>
              <a:t>η</a:t>
            </a:r>
            <a:r>
              <a:rPr lang="en-US" dirty="0" smtClean="0"/>
              <a:t> </a:t>
            </a:r>
            <a:r>
              <a:rPr lang="en-US" dirty="0" err="1" smtClean="0"/>
              <a:t>σ</a:t>
            </a:r>
            <a:r>
              <a:rPr lang="en-US" baseline="30000" dirty="0" err="1" smtClean="0"/>
              <a:t>ab</a:t>
            </a:r>
            <a:r>
              <a:rPr lang="en-US" dirty="0" smtClean="0"/>
              <a:t>; so </a:t>
            </a:r>
            <a:r>
              <a:rPr lang="en-US" dirty="0" err="1" smtClean="0"/>
              <a:t>Peff</a:t>
            </a:r>
            <a:r>
              <a:rPr lang="en-US" dirty="0" smtClean="0"/>
              <a:t>=P-</a:t>
            </a:r>
            <a:r>
              <a:rPr lang="en-US" dirty="0" err="1" smtClean="0"/>
              <a:t>η</a:t>
            </a:r>
            <a:r>
              <a:rPr lang="en-US" dirty="0" smtClean="0"/>
              <a:t>	u </a:t>
            </a:r>
          </a:p>
          <a:p>
            <a:pPr marL="0" indent="0">
              <a:buNone/>
            </a:pPr>
            <a:r>
              <a:rPr lang="en-US" dirty="0" smtClean="0"/>
              <a:t>		Equilibrium pressure+ “small” corrections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order hydro (BRSSS) </a:t>
            </a:r>
            <a:r>
              <a:rPr lang="en-US" dirty="0"/>
              <a:t>: T</a:t>
            </a:r>
            <a:r>
              <a:rPr lang="en-US" baseline="30000" dirty="0"/>
              <a:t>ab</a:t>
            </a:r>
            <a:r>
              <a:rPr lang="en-US" dirty="0"/>
              <a:t>=T</a:t>
            </a:r>
            <a:r>
              <a:rPr lang="en-US" baseline="30000" dirty="0"/>
              <a:t>ab</a:t>
            </a:r>
            <a:r>
              <a:rPr lang="en-US" baseline="-25000" dirty="0"/>
              <a:t>(0)</a:t>
            </a:r>
            <a:r>
              <a:rPr lang="en-US" dirty="0"/>
              <a:t>+π</a:t>
            </a:r>
            <a:r>
              <a:rPr lang="en-US" baseline="30000" dirty="0" err="1"/>
              <a:t>ab</a:t>
            </a:r>
            <a:r>
              <a:rPr lang="en-US" baseline="30000" dirty="0"/>
              <a:t> </a:t>
            </a:r>
            <a:r>
              <a:rPr lang="en-US" dirty="0"/>
              <a:t>;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t</a:t>
            </a:r>
            <a:r>
              <a:rPr lang="en-US" dirty="0" smtClean="0"/>
              <a:t> π</a:t>
            </a:r>
            <a:r>
              <a:rPr lang="en-US" baseline="30000" dirty="0" err="1" smtClean="0"/>
              <a:t>ab</a:t>
            </a:r>
            <a:r>
              <a:rPr lang="en-US" dirty="0" smtClean="0"/>
              <a:t>=-(π</a:t>
            </a:r>
            <a:r>
              <a:rPr lang="en-US" baseline="30000" dirty="0" err="1" smtClean="0"/>
              <a:t>ab</a:t>
            </a:r>
            <a:r>
              <a:rPr lang="en-US" dirty="0"/>
              <a:t>+</a:t>
            </a:r>
            <a:r>
              <a:rPr lang="en-US" baseline="30000" dirty="0" smtClean="0"/>
              <a:t> </a:t>
            </a:r>
            <a:r>
              <a:rPr lang="en-US" dirty="0" err="1"/>
              <a:t>η</a:t>
            </a:r>
            <a:r>
              <a:rPr lang="en-US" dirty="0"/>
              <a:t> </a:t>
            </a:r>
            <a:r>
              <a:rPr lang="en-US" dirty="0" err="1" smtClean="0"/>
              <a:t>σ</a:t>
            </a:r>
            <a:r>
              <a:rPr lang="en-US" baseline="30000" dirty="0" err="1" smtClean="0"/>
              <a:t>ab</a:t>
            </a:r>
            <a:r>
              <a:rPr lang="en-US" dirty="0" smtClean="0"/>
              <a:t>)/</a:t>
            </a:r>
            <a:r>
              <a:rPr lang="en-US" dirty="0" err="1" smtClean="0"/>
              <a:t>τ</a:t>
            </a:r>
            <a:r>
              <a:rPr lang="en-US" baseline="-25000" dirty="0" err="1" smtClean="0"/>
              <a:t>R</a:t>
            </a:r>
            <a:endParaRPr lang="en-US" baseline="-25000" dirty="0" smtClean="0"/>
          </a:p>
          <a:p>
            <a:pPr marL="0" indent="0" algn="ctr">
              <a:buNone/>
            </a:pPr>
            <a:r>
              <a:rPr lang="en-US" dirty="0" smtClean="0"/>
              <a:t>Non-equilibrium pressure; OK as long as close to NS</a:t>
            </a:r>
          </a:p>
        </p:txBody>
      </p:sp>
      <p:pic>
        <p:nvPicPr>
          <p:cNvPr id="4" name="Picture 3" descr="Screen Shot 2016-08-05 at 1.24.1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6842" y="2765384"/>
            <a:ext cx="401683" cy="55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5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this be checked?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setup for equilibration: space-time initially at rest starts to expand in one dimension (“</a:t>
            </a:r>
            <a:r>
              <a:rPr lang="en-US" dirty="0" err="1" smtClean="0"/>
              <a:t>Bjorken</a:t>
            </a:r>
            <a:r>
              <a:rPr lang="en-US" dirty="0" smtClean="0"/>
              <a:t> flow”); matter reacts to </a:t>
            </a:r>
            <a:r>
              <a:rPr lang="en-US" dirty="0" smtClean="0"/>
              <a:t>ST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t&lt;&lt;0: g(t)=1 (</a:t>
            </a:r>
            <a:r>
              <a:rPr lang="en-US" dirty="0" err="1" smtClean="0"/>
              <a:t>Minkowski</a:t>
            </a:r>
            <a:r>
              <a:rPr lang="en-US" dirty="0" smtClean="0"/>
              <a:t>)</a:t>
            </a:r>
          </a:p>
          <a:p>
            <a:r>
              <a:rPr lang="en-US" dirty="0" smtClean="0"/>
              <a:t>t&gt;&gt;0: g(t)=t</a:t>
            </a:r>
            <a:r>
              <a:rPr lang="en-US" baseline="30000" dirty="0" smtClean="0"/>
              <a:t>2</a:t>
            </a:r>
            <a:r>
              <a:rPr lang="en-US" dirty="0" smtClean="0"/>
              <a:t> (</a:t>
            </a:r>
            <a:r>
              <a:rPr lang="en-US" dirty="0" err="1" smtClean="0"/>
              <a:t>Bjorken</a:t>
            </a:r>
            <a:r>
              <a:rPr lang="en-US" dirty="0" smtClean="0"/>
              <a:t>)</a:t>
            </a:r>
          </a:p>
          <a:p>
            <a:r>
              <a:rPr lang="en-US" dirty="0" smtClean="0"/>
              <a:t>g(t) interpolating between </a:t>
            </a:r>
            <a:r>
              <a:rPr lang="en-US" dirty="0" err="1" smtClean="0"/>
              <a:t>Minkowski</a:t>
            </a:r>
            <a:r>
              <a:rPr lang="en-US" dirty="0" smtClean="0"/>
              <a:t> and </a:t>
            </a:r>
            <a:r>
              <a:rPr lang="en-US" dirty="0" err="1" smtClean="0"/>
              <a:t>Bjorken</a:t>
            </a:r>
            <a:endParaRPr lang="en-US" dirty="0" smtClean="0"/>
          </a:p>
          <a:p>
            <a:r>
              <a:rPr lang="en-US" dirty="0" smtClean="0"/>
              <a:t>ST flat except for small region around t=0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4" name="Picture 3" descr="Screen Shot 2016-08-05 at 1.34.0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277" y="2963635"/>
            <a:ext cx="5196227" cy="7012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80185" y="6228604"/>
            <a:ext cx="4452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[Keegan et al, 1512.05347]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780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6-08-05 at 1.36.3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464" y="5234213"/>
            <a:ext cx="4087736" cy="13879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this be checked?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 setup for equilibration: space-time initially at rest starts to expand in one dimension (“</a:t>
            </a:r>
            <a:r>
              <a:rPr lang="en-US" dirty="0" err="1" smtClean="0"/>
              <a:t>Bjorken</a:t>
            </a:r>
            <a:r>
              <a:rPr lang="en-US" dirty="0" smtClean="0"/>
              <a:t> flow”); matter reacts to ST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Simulate solution </a:t>
            </a:r>
            <a:r>
              <a:rPr lang="en-US" b="1" dirty="0" smtClean="0"/>
              <a:t>exactly</a:t>
            </a:r>
            <a:r>
              <a:rPr lang="en-US" dirty="0" smtClean="0"/>
              <a:t> (using </a:t>
            </a:r>
            <a:r>
              <a:rPr lang="en-US" dirty="0" err="1" smtClean="0"/>
              <a:t>AdS</a:t>
            </a:r>
            <a:r>
              <a:rPr lang="en-US" dirty="0" smtClean="0"/>
              <a:t>/CFT &amp; kinetic theory) and compare to hydrodynamics</a:t>
            </a:r>
            <a:endParaRPr lang="en-US" dirty="0"/>
          </a:p>
          <a:p>
            <a:r>
              <a:rPr lang="en-US" dirty="0" smtClean="0"/>
              <a:t>Pressure anisotropy: “how far from equilibrium”</a:t>
            </a:r>
          </a:p>
          <a:p>
            <a:endParaRPr lang="en-US" dirty="0"/>
          </a:p>
          <a:p>
            <a:r>
              <a:rPr lang="en-US" dirty="0" err="1" smtClean="0"/>
              <a:t>Navier</a:t>
            </a:r>
            <a:r>
              <a:rPr lang="en-US" dirty="0" smtClean="0"/>
              <a:t>-Stokes</a:t>
            </a:r>
            <a:endParaRPr lang="en-US" dirty="0"/>
          </a:p>
        </p:txBody>
      </p:sp>
      <p:pic>
        <p:nvPicPr>
          <p:cNvPr id="4" name="Picture 3" descr="Screen Shot 2016-08-05 at 1.34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277" y="2963635"/>
            <a:ext cx="5196227" cy="701221"/>
          </a:xfrm>
          <a:prstGeom prst="rect">
            <a:avLst/>
          </a:prstGeom>
        </p:spPr>
      </p:pic>
      <p:pic>
        <p:nvPicPr>
          <p:cNvPr id="5" name="Picture 4" descr="Screen Shot 2016-08-05 at 1.36.2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5504" y="4513034"/>
            <a:ext cx="3061064" cy="10069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80185" y="6228604"/>
            <a:ext cx="4452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[Keegan et al, 1512.05347]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6471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6-08-05 at 1.43.1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314" y="79829"/>
            <a:ext cx="10272485" cy="68301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80185" y="6228604"/>
            <a:ext cx="4452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[Keegan et al, 1512.05347]</a:t>
            </a:r>
            <a:endParaRPr lang="en-US" sz="2800" dirty="0"/>
          </a:p>
        </p:txBody>
      </p:sp>
      <p:pic>
        <p:nvPicPr>
          <p:cNvPr id="7" name="Picture 6" descr="Screen Shot 2016-08-05 at 1.50.1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686" y="2583543"/>
            <a:ext cx="22352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17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“Unreasonable” </a:t>
            </a:r>
            <a:r>
              <a:rPr lang="en-US" dirty="0"/>
              <a:t>E</a:t>
            </a:r>
            <a:r>
              <a:rPr lang="en-US" dirty="0" smtClean="0"/>
              <a:t>ffectiveness </a:t>
            </a:r>
            <a:r>
              <a:rPr lang="en-US" dirty="0" smtClean="0"/>
              <a:t>of </a:t>
            </a:r>
            <a:r>
              <a:rPr lang="en-US" dirty="0" smtClean="0"/>
              <a:t>Hydro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Hydrodynamics describes exact result when non-equilibrium corrections are 50-80%</a:t>
            </a:r>
          </a:p>
          <a:p>
            <a:r>
              <a:rPr lang="en-US" dirty="0" smtClean="0"/>
              <a:t>Order unity deviation from Equilibrium Dynamics!</a:t>
            </a:r>
          </a:p>
          <a:p>
            <a:r>
              <a:rPr lang="en-US" dirty="0" smtClean="0"/>
              <a:t>(2</a:t>
            </a:r>
            <a:r>
              <a:rPr lang="en-US" baseline="30000" dirty="0" smtClean="0"/>
              <a:t>nd</a:t>
            </a:r>
            <a:r>
              <a:rPr lang="en-US" dirty="0" smtClean="0"/>
              <a:t> order) Hydro works for non-equilibrium situations!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52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9629" y="2378982"/>
            <a:ext cx="10515600" cy="1325563"/>
          </a:xfrm>
        </p:spPr>
        <p:txBody>
          <a:bodyPr/>
          <a:lstStyle/>
          <a:p>
            <a:r>
              <a:rPr lang="en-US" dirty="0" smtClean="0"/>
              <a:t>Is this relevant for Heavy-Ion Physics?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69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6-08-05 at 1.56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243" y="974271"/>
            <a:ext cx="8305800" cy="6083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82522" y="4617311"/>
            <a:ext cx="21094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[van der </a:t>
            </a:r>
            <a:r>
              <a:rPr lang="en-US" sz="2800" dirty="0" err="1" smtClean="0"/>
              <a:t>Schee</a:t>
            </a:r>
            <a:r>
              <a:rPr lang="en-US" sz="2800" dirty="0" smtClean="0"/>
              <a:t> et al., 1307.2539]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571" y="92982"/>
            <a:ext cx="12192000" cy="1325563"/>
          </a:xfrm>
        </p:spPr>
        <p:txBody>
          <a:bodyPr/>
          <a:lstStyle/>
          <a:p>
            <a:r>
              <a:rPr lang="en-US" dirty="0" smtClean="0"/>
              <a:t>Simulating </a:t>
            </a:r>
            <a:r>
              <a:rPr lang="en-US" dirty="0" err="1" smtClean="0"/>
              <a:t>Pb+Pb</a:t>
            </a:r>
            <a:r>
              <a:rPr lang="en-US" dirty="0" smtClean="0"/>
              <a:t> using </a:t>
            </a:r>
            <a:r>
              <a:rPr lang="en-US" dirty="0" err="1" smtClean="0"/>
              <a:t>AdS+hydro+cascade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24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Simulating </a:t>
            </a:r>
            <a:r>
              <a:rPr lang="en-US" dirty="0" err="1"/>
              <a:t>Pb+Pb</a:t>
            </a:r>
            <a:r>
              <a:rPr lang="en-US" dirty="0"/>
              <a:t> using </a:t>
            </a:r>
            <a:r>
              <a:rPr lang="en-US" dirty="0" err="1"/>
              <a:t>AdS+hydro+cascade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Fig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619" y="1373697"/>
            <a:ext cx="6810252" cy="53473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82522" y="4617311"/>
            <a:ext cx="21094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[van der </a:t>
            </a:r>
            <a:r>
              <a:rPr lang="en-US" sz="2800" dirty="0" err="1" smtClean="0"/>
              <a:t>Schee</a:t>
            </a:r>
            <a:r>
              <a:rPr lang="en-US" sz="2800" dirty="0" smtClean="0"/>
              <a:t> et al., 1307.2539]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472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-259715"/>
            <a:ext cx="10515600" cy="1325563"/>
          </a:xfrm>
        </p:spPr>
        <p:txBody>
          <a:bodyPr/>
          <a:lstStyle/>
          <a:p>
            <a:r>
              <a:rPr lang="en-US" dirty="0" smtClean="0"/>
              <a:t>Heavy-Ion Collisions and Elliptic flow</a:t>
            </a:r>
            <a:endParaRPr lang="en-US" dirty="0"/>
          </a:p>
        </p:txBody>
      </p:sp>
      <p:pic>
        <p:nvPicPr>
          <p:cNvPr id="4" name="hybrid_e200b2_wedgevolum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9722" y="838200"/>
            <a:ext cx="11099798" cy="5549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27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1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Reality-check: comparison to </a:t>
            </a:r>
            <a:r>
              <a:rPr lang="en-US" dirty="0" err="1" smtClean="0"/>
              <a:t>exp</a:t>
            </a:r>
            <a:r>
              <a:rPr lang="en-US" dirty="0" smtClean="0"/>
              <a:t>’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ionspectru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693" y="1338776"/>
            <a:ext cx="8875059" cy="53250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71668" y="6275528"/>
            <a:ext cx="3794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[</a:t>
            </a:r>
            <a:r>
              <a:rPr lang="en-US" sz="2800" dirty="0" err="1" smtClean="0"/>
              <a:t>Habich</a:t>
            </a:r>
            <a:r>
              <a:rPr lang="en-US" sz="2800" dirty="0" smtClean="0"/>
              <a:t>, </a:t>
            </a:r>
            <a:r>
              <a:rPr lang="en-US" sz="2800" dirty="0" smtClean="0"/>
              <a:t>et al., </a:t>
            </a:r>
            <a:r>
              <a:rPr lang="en-US" sz="2800" dirty="0" smtClean="0"/>
              <a:t>EPJ 2015]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7057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Non-equilibrium dynamics in </a:t>
            </a:r>
            <a:r>
              <a:rPr lang="en-US" dirty="0" err="1" smtClean="0"/>
              <a:t>Pb+Pb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882086" cy="4351338"/>
          </a:xfrm>
        </p:spPr>
        <p:txBody>
          <a:bodyPr/>
          <a:lstStyle/>
          <a:p>
            <a:r>
              <a:rPr lang="en-US" dirty="0" smtClean="0"/>
              <a:t>Pressure anisotropy O(1) in hydro simulations of HIC (all hydro groups)</a:t>
            </a:r>
          </a:p>
          <a:p>
            <a:r>
              <a:rPr lang="en-US" dirty="0" smtClean="0"/>
              <a:t>Clear non-</a:t>
            </a:r>
            <a:r>
              <a:rPr lang="en-US" dirty="0" err="1" smtClean="0"/>
              <a:t>equilbrium</a:t>
            </a:r>
            <a:r>
              <a:rPr lang="en-US" dirty="0" smtClean="0"/>
              <a:t> phenomena!</a:t>
            </a:r>
          </a:p>
          <a:p>
            <a:r>
              <a:rPr lang="en-US" dirty="0" smtClean="0"/>
              <a:t>Nevertheless, can be described by (2</a:t>
            </a:r>
            <a:r>
              <a:rPr lang="en-US" baseline="30000" dirty="0" smtClean="0"/>
              <a:t>nd</a:t>
            </a:r>
            <a:r>
              <a:rPr lang="en-US" dirty="0" smtClean="0"/>
              <a:t> order) hydro!</a:t>
            </a:r>
          </a:p>
          <a:p>
            <a:r>
              <a:rPr lang="en-US" dirty="0" smtClean="0"/>
              <a:t>Applicability of hydro not obvious from “standard” mean-free path argument (mean free path ~ system size)</a:t>
            </a:r>
          </a:p>
          <a:p>
            <a:r>
              <a:rPr lang="en-US" dirty="0" smtClean="0"/>
              <a:t>Needed first-principles strong-coupling dynamics (</a:t>
            </a:r>
            <a:r>
              <a:rPr lang="en-US" dirty="0" err="1" smtClean="0"/>
              <a:t>e.g</a:t>
            </a:r>
            <a:r>
              <a:rPr lang="en-US" dirty="0" smtClean="0"/>
              <a:t> </a:t>
            </a:r>
            <a:r>
              <a:rPr lang="en-US" dirty="0" err="1" smtClean="0"/>
              <a:t>AdS</a:t>
            </a:r>
            <a:r>
              <a:rPr lang="en-US" dirty="0" smtClean="0"/>
              <a:t>/CFT) to verify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2857" y="4989286"/>
            <a:ext cx="116658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Why does it work? When does hydro break down?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766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do not know...</a:t>
            </a:r>
          </a:p>
          <a:p>
            <a:r>
              <a:rPr lang="en-US" dirty="0" smtClean="0"/>
              <a:t>...but I have an argument!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169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 vs. Non-hydro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Hydro modes: genuine low energy degrees of freedom (EFT)</a:t>
            </a:r>
          </a:p>
          <a:p>
            <a:r>
              <a:rPr lang="en-US" dirty="0" smtClean="0"/>
              <a:t>Non-hydro modes: everything else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59857" y="3610429"/>
            <a:ext cx="92347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As long as non-hydro modes are not (strongly) excited, hydro offers a good description!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759857" y="5098143"/>
            <a:ext cx="95939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This criterion is not (trivially) related to “usual” mean free path vs. system size. Thus hydro may work in non-equilibrium situations.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9441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non-hydro modes?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Non-hydro QNMs in black holes</a:t>
            </a:r>
          </a:p>
          <a:p>
            <a:r>
              <a:rPr lang="en-US" dirty="0" smtClean="0"/>
              <a:t>Branch cuts in kinetic theory</a:t>
            </a:r>
            <a:endParaRPr lang="en-US" dirty="0"/>
          </a:p>
        </p:txBody>
      </p:sp>
      <p:pic>
        <p:nvPicPr>
          <p:cNvPr id="4" name="Picture 3" descr="Screen Shot 2016-08-05 at 3.22.4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799" y="1690688"/>
            <a:ext cx="5842000" cy="36068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096000" y="5527653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800" dirty="0" smtClean="0"/>
              <a:t>[</a:t>
            </a:r>
            <a:r>
              <a:rPr lang="en-US" sz="2800" dirty="0" err="1" smtClean="0"/>
              <a:t>Kovtun</a:t>
            </a:r>
            <a:r>
              <a:rPr lang="en-US" sz="2800" dirty="0"/>
              <a:t>, </a:t>
            </a:r>
            <a:r>
              <a:rPr lang="en-US" sz="2800" dirty="0" err="1"/>
              <a:t>Starinets</a:t>
            </a:r>
            <a:r>
              <a:rPr lang="en-US" sz="2800" dirty="0"/>
              <a:t>, </a:t>
            </a:r>
            <a:r>
              <a:rPr lang="en-US" sz="2800" dirty="0" err="1" smtClean="0"/>
              <a:t>hep</a:t>
            </a:r>
            <a:r>
              <a:rPr lang="en-US" sz="2800" dirty="0" err="1"/>
              <a:t>-th</a:t>
            </a:r>
            <a:r>
              <a:rPr lang="en-US" sz="2800" dirty="0"/>
              <a:t>/0506184]</a:t>
            </a:r>
          </a:p>
        </p:txBody>
      </p:sp>
      <p:pic>
        <p:nvPicPr>
          <p:cNvPr id="6" name="Picture 5" descr="Screen Shot 2016-04-06 at 4.53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51" y="2799331"/>
            <a:ext cx="4248520" cy="33776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6176963"/>
            <a:ext cx="4198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[PR, 1512.02641</a:t>
            </a:r>
            <a:r>
              <a:rPr lang="en-US" sz="2800" dirty="0" smtClean="0"/>
              <a:t>]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9402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criterion for applicability of hydro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Hydrodynamics good approximation of non-equilibrium dynamics as long as non-hydro modes not excited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03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Non-hydrodynamic transport</a:t>
            </a:r>
          </a:p>
          <a:p>
            <a:r>
              <a:rPr lang="en-US" dirty="0" smtClean="0"/>
              <a:t>Example: pressure anisotropy in homogeneous system, e.g. </a:t>
            </a:r>
          </a:p>
          <a:p>
            <a:pPr marL="0" indent="0" algn="ctr">
              <a:buNone/>
            </a:pPr>
            <a:r>
              <a:rPr lang="en-US" dirty="0" smtClean="0"/>
              <a:t>T</a:t>
            </a:r>
            <a:r>
              <a:rPr lang="en-US" baseline="30000" dirty="0" smtClean="0"/>
              <a:t>ab</a:t>
            </a:r>
            <a:r>
              <a:rPr lang="en-US" dirty="0" smtClean="0"/>
              <a:t>=</a:t>
            </a:r>
            <a:r>
              <a:rPr lang="en-US" dirty="0" err="1"/>
              <a:t>diag</a:t>
            </a:r>
            <a:r>
              <a:rPr lang="en-US" dirty="0"/>
              <a:t>(-</a:t>
            </a:r>
            <a:r>
              <a:rPr lang="en-US" dirty="0" err="1"/>
              <a:t>ε,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err="1" smtClean="0"/>
              <a:t>,P</a:t>
            </a:r>
            <a:r>
              <a:rPr lang="en-US" baseline="-25000" dirty="0" err="1" smtClean="0"/>
              <a:t>T</a:t>
            </a:r>
            <a:r>
              <a:rPr lang="en-US" dirty="0" err="1" smtClean="0"/>
              <a:t>,P</a:t>
            </a:r>
            <a:r>
              <a:rPr lang="en-US" baseline="-25000" dirty="0" err="1" smtClean="0"/>
              <a:t>T</a:t>
            </a:r>
            <a:r>
              <a:rPr lang="en-US" dirty="0" err="1" smtClean="0"/>
              <a:t>+ΔP</a:t>
            </a:r>
            <a:r>
              <a:rPr lang="en-US" dirty="0" smtClean="0"/>
              <a:t>)</a:t>
            </a:r>
          </a:p>
          <a:p>
            <a:r>
              <a:rPr lang="en-US" dirty="0" smtClean="0"/>
              <a:t>Hydrodynamics: no change of initial state (no flow in </a:t>
            </a:r>
            <a:r>
              <a:rPr lang="en-US" dirty="0" err="1" smtClean="0"/>
              <a:t>hom</a:t>
            </a:r>
            <a:r>
              <a:rPr lang="en-US" dirty="0" smtClean="0"/>
              <a:t>’ system)</a:t>
            </a:r>
          </a:p>
          <a:p>
            <a:r>
              <a:rPr lang="en-US" dirty="0" smtClean="0"/>
              <a:t>Actual QFT evolution </a:t>
            </a:r>
          </a:p>
          <a:p>
            <a:pPr marL="0" indent="0">
              <a:buNone/>
            </a:pPr>
            <a:r>
              <a:rPr lang="en-US" dirty="0" smtClean="0"/>
              <a:t>[Heller et al, 1304.5172]</a:t>
            </a:r>
          </a:p>
        </p:txBody>
      </p:sp>
      <p:pic>
        <p:nvPicPr>
          <p:cNvPr id="5" name="Picture 4" descr="Screen Shot 2016-08-09 at 1.13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494" y="3773472"/>
            <a:ext cx="4789864" cy="30427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64480" y="6292993"/>
            <a:ext cx="4773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Pure non-hydro transport!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en-US" dirty="0" smtClean="0"/>
              <a:t>What happens if non-hydro modes excited?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52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test if non-hydro modes excited?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order hydro has non-hydro mode controlled by </a:t>
            </a:r>
            <a:r>
              <a:rPr lang="en-US" dirty="0" err="1" smtClean="0"/>
              <a:t>τ</a:t>
            </a:r>
            <a:r>
              <a:rPr lang="en-US" baseline="-25000" dirty="0" err="1" smtClean="0"/>
              <a:t>R</a:t>
            </a:r>
            <a:endParaRPr lang="en-US" baseline="-25000" dirty="0" smtClean="0"/>
          </a:p>
          <a:p>
            <a:r>
              <a:rPr lang="en-US" dirty="0" smtClean="0"/>
              <a:t>Can test sensitivity of final results on </a:t>
            </a:r>
            <a:r>
              <a:rPr lang="en-US" dirty="0" err="1"/>
              <a:t>τ</a:t>
            </a:r>
            <a:r>
              <a:rPr lang="en-US" baseline="-25000" dirty="0" err="1"/>
              <a:t>R</a:t>
            </a:r>
            <a:endParaRPr lang="en-US" baseline="-25000" dirty="0"/>
          </a:p>
          <a:p>
            <a:r>
              <a:rPr lang="en-US" dirty="0" smtClean="0"/>
              <a:t>Practical criterion: vary </a:t>
            </a:r>
            <a:r>
              <a:rPr lang="en-US" dirty="0" err="1" smtClean="0"/>
              <a:t>τ</a:t>
            </a:r>
            <a:r>
              <a:rPr lang="en-US" baseline="-25000" dirty="0" err="1" smtClean="0"/>
              <a:t>R</a:t>
            </a:r>
            <a:r>
              <a:rPr lang="en-US" dirty="0" smtClean="0"/>
              <a:t> by factor 2, see how much results change</a:t>
            </a:r>
          </a:p>
          <a:p>
            <a:r>
              <a:rPr lang="en-US" dirty="0" smtClean="0"/>
              <a:t>Large variations: strong non-hydro contribution, hydro has broken down</a:t>
            </a:r>
          </a:p>
          <a:p>
            <a:r>
              <a:rPr lang="en-US" dirty="0" smtClean="0"/>
              <a:t>Small variations: weak non-hydro contribution, hydro is in </a:t>
            </a:r>
            <a:r>
              <a:rPr lang="en-US" smtClean="0"/>
              <a:t>good shape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57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138777" cy="1325563"/>
          </a:xfrm>
        </p:spPr>
        <p:txBody>
          <a:bodyPr/>
          <a:lstStyle/>
          <a:p>
            <a:r>
              <a:rPr lang="en-US" dirty="0" smtClean="0"/>
              <a:t>Testing Hydro for light-heavy ion collisions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571" y="1393369"/>
            <a:ext cx="7717971" cy="51697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39743" y="6301516"/>
            <a:ext cx="4452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[PR, 1502.04745</a:t>
            </a:r>
            <a:r>
              <a:rPr lang="en-US" sz="2800" b="1" dirty="0" smtClean="0"/>
              <a:t>]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9432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1074471" cy="1325563"/>
          </a:xfrm>
        </p:spPr>
        <p:txBody>
          <a:bodyPr/>
          <a:lstStyle/>
          <a:p>
            <a:r>
              <a:rPr lang="en-US" dirty="0"/>
              <a:t>Testing Hydro for light-heavy ion collisions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Non-equilibrium dynamics</a:t>
            </a:r>
          </a:p>
          <a:p>
            <a:r>
              <a:rPr lang="en-US" dirty="0" smtClean="0"/>
              <a:t>Sensitivity to non-hydro modes small</a:t>
            </a:r>
          </a:p>
          <a:p>
            <a:r>
              <a:rPr lang="en-US" dirty="0" smtClean="0"/>
              <a:t>Hydro reliable!</a:t>
            </a:r>
          </a:p>
          <a:p>
            <a:r>
              <a:rPr lang="en-US" dirty="0" smtClean="0"/>
              <a:t>Can make predictions!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91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-259715"/>
            <a:ext cx="10515600" cy="1325563"/>
          </a:xfrm>
        </p:spPr>
        <p:txBody>
          <a:bodyPr/>
          <a:lstStyle/>
          <a:p>
            <a:r>
              <a:rPr lang="en-US" dirty="0" smtClean="0"/>
              <a:t>Heavy-Ion Collisions and Elliptic flow V</a:t>
            </a:r>
            <a:r>
              <a:rPr lang="en-US" baseline="-25000" dirty="0" smtClean="0"/>
              <a:t>2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859814"/>
            <a:ext cx="8897620" cy="5591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6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 for d-Au @ 200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900" y="1527401"/>
            <a:ext cx="6751301" cy="462847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10943" y="6269465"/>
            <a:ext cx="4452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[PR</a:t>
            </a:r>
            <a:r>
              <a:rPr lang="en-US" sz="2800" smtClean="0"/>
              <a:t>, 1502.04745</a:t>
            </a:r>
            <a:r>
              <a:rPr lang="en-US" sz="2800" b="1" smtClean="0"/>
              <a:t>]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278586" y="1992086"/>
            <a:ext cx="39134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Prediction (to be tested): small but non-vanishing v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 in central </a:t>
            </a:r>
            <a:r>
              <a:rPr lang="en-US" sz="2800" dirty="0" err="1" smtClean="0"/>
              <a:t>d+Au</a:t>
            </a:r>
            <a:r>
              <a:rPr lang="en-US" sz="2800" dirty="0" smtClean="0"/>
              <a:t> @ 200 </a:t>
            </a:r>
            <a:r>
              <a:rPr lang="en-US" sz="2800" dirty="0" err="1" smtClean="0"/>
              <a:t>GeV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936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 for </a:t>
            </a:r>
            <a:r>
              <a:rPr lang="en-US" baseline="30000" dirty="0" smtClean="0"/>
              <a:t>3</a:t>
            </a:r>
            <a:r>
              <a:rPr lang="en-US" dirty="0" smtClean="0"/>
              <a:t>He-Au @ 200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10943" y="6269465"/>
            <a:ext cx="4452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[PR</a:t>
            </a:r>
            <a:r>
              <a:rPr lang="en-US" sz="2800" smtClean="0"/>
              <a:t>, 1502.04745</a:t>
            </a:r>
            <a:r>
              <a:rPr lang="en-US" sz="2800" b="1" smtClean="0"/>
              <a:t>]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278586" y="1992086"/>
            <a:ext cx="39134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Prediction (tested): v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, v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 in central </a:t>
            </a:r>
            <a:r>
              <a:rPr lang="en-US" sz="2800" baseline="30000" dirty="0" smtClean="0"/>
              <a:t>3</a:t>
            </a:r>
            <a:r>
              <a:rPr lang="en-US" sz="2800" dirty="0" smtClean="0"/>
              <a:t>He+Au @ 200 </a:t>
            </a:r>
            <a:r>
              <a:rPr lang="en-US" sz="2800" dirty="0" err="1" smtClean="0"/>
              <a:t>GeV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543" y="1368872"/>
            <a:ext cx="6929382" cy="468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71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 for p-A from 7.7 </a:t>
            </a:r>
            <a:r>
              <a:rPr lang="en-US" dirty="0" err="1" smtClean="0"/>
              <a:t>GeV</a:t>
            </a:r>
            <a:r>
              <a:rPr lang="en-US" dirty="0" smtClean="0"/>
              <a:t> to 2760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874" y="1420318"/>
            <a:ext cx="6600460" cy="46658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08205" y="6086160"/>
            <a:ext cx="4452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[PR</a:t>
            </a:r>
            <a:r>
              <a:rPr lang="en-US" sz="2800" smtClean="0"/>
              <a:t>, 1502.04745</a:t>
            </a:r>
            <a:r>
              <a:rPr lang="en-US" sz="2800" b="1" smtClean="0"/>
              <a:t>]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979108" y="1978702"/>
            <a:ext cx="27581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Prediction (tested): v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for central </a:t>
            </a:r>
            <a:r>
              <a:rPr lang="en-US" sz="2800" dirty="0" err="1" smtClean="0"/>
              <a:t>pAu</a:t>
            </a:r>
            <a:r>
              <a:rPr lang="en-US" sz="2800" dirty="0" smtClean="0"/>
              <a:t> @ 200 </a:t>
            </a:r>
            <a:r>
              <a:rPr lang="en-US" sz="2800" dirty="0" err="1" smtClean="0"/>
              <a:t>GeV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8379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44829" y="2477220"/>
            <a:ext cx="776490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How do predictions hold up to experimental tests?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59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981200" y="1222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/>
              <a:t>QM15: </a:t>
            </a:r>
            <a:r>
              <a:rPr lang="en-US" sz="3600" b="1" baseline="30000" dirty="0" smtClean="0"/>
              <a:t>3</a:t>
            </a:r>
            <a:r>
              <a:rPr lang="en-US" sz="3600" b="1" dirty="0" smtClean="0"/>
              <a:t>He+Au @ 200 </a:t>
            </a:r>
            <a:r>
              <a:rPr lang="en-US" sz="3600" b="1" dirty="0" err="1" smtClean="0"/>
              <a:t>GeV</a:t>
            </a:r>
            <a:endParaRPr lang="en-US" sz="3600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A51CE-7654-40B7-AD0F-650696E6B477}" type="datetime1">
              <a:rPr lang="en-US" smtClean="0"/>
              <a:pPr/>
              <a:t>8/15/16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838200" y="5947243"/>
            <a:ext cx="10515600" cy="1227791"/>
          </a:xfrm>
        </p:spPr>
        <p:txBody>
          <a:bodyPr/>
          <a:lstStyle/>
          <a:p>
            <a:r>
              <a:rPr lang="en-US" sz="2800" b="1" dirty="0" smtClean="0"/>
              <a:t>[Slide by </a:t>
            </a:r>
            <a:r>
              <a:rPr lang="en-US" sz="2800" b="1" dirty="0" err="1" smtClean="0"/>
              <a:t>Shengli</a:t>
            </a:r>
            <a:r>
              <a:rPr lang="en-US" sz="2800" b="1" dirty="0" smtClean="0"/>
              <a:t> Huang,</a:t>
            </a:r>
            <a:r>
              <a:rPr kumimoji="1" lang="en-US" altLang="ja-JP" sz="2800" b="1" dirty="0"/>
              <a:t> Quark Matter 2015, Kobe, Japan</a:t>
            </a:r>
            <a:r>
              <a:rPr lang="en-US" sz="2800" b="1" dirty="0" smtClean="0"/>
              <a:t>]</a:t>
            </a:r>
            <a:endParaRPr lang="en-US" sz="2800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269DF-A8EE-447A-A7DD-7C09DF4CE491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723900"/>
            <a:ext cx="4542822" cy="438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758" y="685800"/>
            <a:ext cx="4541242" cy="437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1" y="5569804"/>
            <a:ext cx="77457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Several models can reproduce the v</a:t>
            </a:r>
            <a:r>
              <a:rPr lang="en-US" sz="2400" baseline="-25000" dirty="0"/>
              <a:t>n</a:t>
            </a:r>
            <a:r>
              <a:rPr lang="en-US" sz="2400" dirty="0"/>
              <a:t> measurements in d+Au and </a:t>
            </a:r>
            <a:r>
              <a:rPr lang="en-US" sz="2400" baseline="30000" dirty="0"/>
              <a:t>3</a:t>
            </a:r>
            <a:r>
              <a:rPr lang="en-US" sz="2400" dirty="0"/>
              <a:t>He+Au collisions simultaneously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81200" y="5105400"/>
            <a:ext cx="853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AMPT: arXiv:1501.06880     SONIC: arXiv:1502.04745   IP+Hydro:arXiv:1407:7557</a:t>
            </a:r>
          </a:p>
        </p:txBody>
      </p:sp>
    </p:spTree>
    <p:extLst>
      <p:ext uri="{BB962C8B-B14F-4D97-AF65-F5344CB8AC3E}">
        <p14:creationId xmlns:p14="http://schemas.microsoft.com/office/powerpoint/2010/main" val="153380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6557784" y="2070594"/>
            <a:ext cx="669399" cy="3023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7704015" y="2070594"/>
            <a:ext cx="1322418" cy="302361"/>
          </a:xfrm>
          <a:prstGeom prst="rect">
            <a:avLst/>
          </a:prstGeom>
          <a:solidFill>
            <a:srgbClr val="008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9497" t="9860" r="5000" b="2915"/>
          <a:stretch/>
        </p:blipFill>
        <p:spPr>
          <a:xfrm>
            <a:off x="1561617" y="1479626"/>
            <a:ext cx="4780701" cy="449862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81200" y="-47978"/>
            <a:ext cx="82296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QM15: </a:t>
            </a:r>
            <a:r>
              <a:rPr kumimoji="1" lang="en-US" altLang="ja-JP" dirty="0" err="1"/>
              <a:t>p</a:t>
            </a:r>
            <a:r>
              <a:rPr kumimoji="1" lang="en-US" altLang="ja-JP" dirty="0" err="1" smtClean="0"/>
              <a:t>+Au</a:t>
            </a:r>
            <a:r>
              <a:rPr kumimoji="1" lang="en-US" altLang="ja-JP" dirty="0" smtClean="0"/>
              <a:t> @ 200 </a:t>
            </a:r>
            <a:r>
              <a:rPr kumimoji="1" lang="en-US" altLang="ja-JP" dirty="0" err="1" smtClean="0"/>
              <a:t>GeV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35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>
          <a:xfrm>
            <a:off x="6355512" y="1479625"/>
            <a:ext cx="3993340" cy="4498629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/>
              <a:t>"SONIC and </a:t>
            </a:r>
            <a:r>
              <a:rPr lang="en-US" altLang="ja-JP" dirty="0" err="1"/>
              <a:t>superSONIC</a:t>
            </a:r>
            <a:r>
              <a:rPr lang="en-US" altLang="ja-JP" dirty="0"/>
              <a:t> with </a:t>
            </a:r>
            <a:r>
              <a:rPr lang="en-US" altLang="ja-JP" dirty="0" err="1"/>
              <a:t>Glauber</a:t>
            </a:r>
            <a:r>
              <a:rPr lang="en-US" altLang="ja-JP" dirty="0"/>
              <a:t> initial conditions agrees with data within uncertainties"</a:t>
            </a:r>
            <a:br>
              <a:rPr lang="en-US" altLang="ja-JP" dirty="0"/>
            </a:br>
            <a:r>
              <a:rPr lang="en-US" altLang="ja-JP" dirty="0"/>
              <a:t/>
            </a:r>
            <a:br>
              <a:rPr lang="en-US" altLang="ja-JP" dirty="0"/>
            </a:br>
            <a:endParaRPr lang="en-US" altLang="ja-JP" dirty="0"/>
          </a:p>
          <a:p>
            <a:r>
              <a:rPr lang="en-US" altLang="ja-JP" dirty="0"/>
              <a:t>"Hydrodynamics with </a:t>
            </a:r>
            <a:r>
              <a:rPr lang="en-US" altLang="ja-JP" dirty="0" err="1">
                <a:solidFill>
                  <a:srgbClr val="FD00FF"/>
                </a:solidFill>
              </a:rPr>
              <a:t>IPGlasma</a:t>
            </a:r>
            <a:r>
              <a:rPr lang="en-US" altLang="ja-JP" dirty="0"/>
              <a:t> initial conditions </a:t>
            </a:r>
            <a:r>
              <a:rPr lang="en-US" altLang="ja-JP" dirty="0" err="1"/>
              <a:t>underpredicts</a:t>
            </a:r>
            <a:r>
              <a:rPr lang="en-US" altLang="ja-JP" dirty="0"/>
              <a:t> v2 by x2."</a:t>
            </a:r>
            <a:br>
              <a:rPr lang="en-US" altLang="ja-JP" dirty="0"/>
            </a:br>
            <a:r>
              <a:rPr lang="en-US" altLang="ja-JP" dirty="0"/>
              <a:t/>
            </a:r>
            <a:br>
              <a:rPr lang="en-US" altLang="ja-JP" dirty="0"/>
            </a:br>
            <a:endParaRPr lang="en-US" altLang="ja-JP" dirty="0"/>
          </a:p>
          <a:p>
            <a:r>
              <a:rPr lang="en-US" altLang="ja-JP" dirty="0"/>
              <a:t>"</a:t>
            </a:r>
            <a:r>
              <a:rPr lang="en-US" altLang="ja-JP" dirty="0">
                <a:solidFill>
                  <a:srgbClr val="FF6600"/>
                </a:solidFill>
              </a:rPr>
              <a:t>AMPT</a:t>
            </a: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dirty="0"/>
              <a:t>agrees up to </a:t>
            </a:r>
            <a:r>
              <a:rPr lang="en-US" altLang="ja-JP" dirty="0" err="1"/>
              <a:t>pT</a:t>
            </a:r>
            <a:r>
              <a:rPr lang="en-US" altLang="ja-JP" dirty="0"/>
              <a:t> ~ 1 </a:t>
            </a:r>
            <a:r>
              <a:rPr lang="en-US" altLang="ja-JP" dirty="0" err="1"/>
              <a:t>GeV</a:t>
            </a:r>
            <a:r>
              <a:rPr lang="en-US" altLang="ja-JP" dirty="0"/>
              <a:t>/c, then </a:t>
            </a:r>
            <a:r>
              <a:rPr lang="en-US" altLang="ja-JP" dirty="0" err="1"/>
              <a:t>underpredicts</a:t>
            </a:r>
            <a:r>
              <a:rPr lang="en-US" altLang="ja-JP" dirty="0"/>
              <a:t>"</a:t>
            </a:r>
          </a:p>
          <a:p>
            <a:endParaRPr kumimoji="1" lang="ja-JP" altLang="en-US" dirty="0"/>
          </a:p>
        </p:txBody>
      </p:sp>
      <p:sp>
        <p:nvSpPr>
          <p:cNvPr id="10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553224" y="5978254"/>
            <a:ext cx="12009120" cy="1054395"/>
          </a:xfrm>
        </p:spPr>
        <p:txBody>
          <a:bodyPr/>
          <a:lstStyle/>
          <a:p>
            <a:r>
              <a:rPr lang="en-US" altLang="ja-JP" sz="2800" b="1" dirty="0" smtClean="0"/>
              <a:t>[</a:t>
            </a:r>
            <a:r>
              <a:rPr lang="en-US" altLang="ja-JP" sz="2800" b="1" dirty="0" smtClean="0"/>
              <a:t>Slide by </a:t>
            </a:r>
            <a:r>
              <a:rPr lang="en-US" altLang="ja-JP" sz="2800" b="1" dirty="0" err="1" smtClean="0"/>
              <a:t>Itaru</a:t>
            </a:r>
            <a:r>
              <a:rPr lang="en-US" altLang="ja-JP" sz="2800" b="1" dirty="0" smtClean="0"/>
              <a:t> Nakagawa,</a:t>
            </a:r>
            <a:r>
              <a:rPr kumimoji="1" lang="en-US" altLang="ja-JP" sz="2800" b="1" dirty="0" smtClean="0"/>
              <a:t> </a:t>
            </a:r>
            <a:r>
              <a:rPr kumimoji="1" lang="en-US" altLang="ja-JP" sz="2800" b="1" dirty="0" smtClean="0"/>
              <a:t>Quark Matter 2015, Kobe, Japan]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32039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QM 15: </a:t>
            </a:r>
            <a:r>
              <a:rPr kumimoji="1" lang="en-US" altLang="ja-JP" dirty="0" err="1" smtClean="0"/>
              <a:t>p+Au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d+Au</a:t>
            </a:r>
            <a:r>
              <a:rPr kumimoji="1" lang="en-US" altLang="ja-JP" dirty="0" smtClean="0"/>
              <a:t>, 3He+Au @ 200 </a:t>
            </a:r>
            <a:r>
              <a:rPr kumimoji="1" lang="en-US" altLang="ja-JP" dirty="0" err="1" smtClean="0"/>
              <a:t>GeV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15/09/29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510540" y="5958958"/>
            <a:ext cx="12009120" cy="1054395"/>
          </a:xfrm>
        </p:spPr>
        <p:txBody>
          <a:bodyPr/>
          <a:lstStyle/>
          <a:p>
            <a:r>
              <a:rPr lang="en-US" altLang="ja-JP" sz="2800" b="1" smtClean="0"/>
              <a:t>[Slide by </a:t>
            </a:r>
            <a:r>
              <a:rPr lang="en-US" altLang="ja-JP" sz="2800" b="1" dirty="0" err="1" smtClean="0"/>
              <a:t>Itaru</a:t>
            </a:r>
            <a:r>
              <a:rPr lang="en-US" altLang="ja-JP" sz="2800" b="1" dirty="0" smtClean="0"/>
              <a:t> </a:t>
            </a:r>
            <a:r>
              <a:rPr lang="en-US" altLang="ja-JP" sz="2800" b="1" dirty="0" smtClean="0"/>
              <a:t>Nakagawa</a:t>
            </a:r>
            <a:r>
              <a:rPr kumimoji="1" lang="en-US" altLang="ja-JP" sz="2800" b="1" dirty="0" smtClean="0"/>
              <a:t> Quark Matter 2015, Kobe, Japan]</a:t>
            </a:r>
            <a:endParaRPr kumimoji="1" lang="ja-JP" altLang="en-US" sz="2800" b="1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36</a:t>
            </a:fld>
            <a:endParaRPr kumimoji="1" lang="ja-JP" alt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2"/>
          <a:srcRect l="29809" t="9860" r="5000" b="2915"/>
          <a:stretch/>
        </p:blipFill>
        <p:spPr>
          <a:xfrm>
            <a:off x="1710187" y="1982566"/>
            <a:ext cx="4540477" cy="4293036"/>
          </a:xfrm>
          <a:prstGeom prst="rect">
            <a:avLst/>
          </a:prstGeom>
        </p:spPr>
      </p:pic>
      <p:sp>
        <p:nvSpPr>
          <p:cNvPr id="10" name="コンテンツ プレースホルダー 9"/>
          <p:cNvSpPr>
            <a:spLocks noGrp="1"/>
          </p:cNvSpPr>
          <p:nvPr>
            <p:ph idx="1"/>
          </p:nvPr>
        </p:nvSpPr>
        <p:spPr>
          <a:xfrm>
            <a:off x="6028079" y="2490596"/>
            <a:ext cx="4759239" cy="2668454"/>
          </a:xfrm>
        </p:spPr>
        <p:txBody>
          <a:bodyPr/>
          <a:lstStyle/>
          <a:p>
            <a:r>
              <a:rPr lang="en-US" altLang="ja-JP" dirty="0"/>
              <a:t>SONIC </a:t>
            </a:r>
            <a:r>
              <a:rPr lang="en-US" altLang="ja-JP" dirty="0" smtClean="0"/>
              <a:t>Calculations reproduce </a:t>
            </a:r>
            <a:r>
              <a:rPr lang="en-US" altLang="ja-JP" i="1" dirty="0"/>
              <a:t>v</a:t>
            </a:r>
            <a:r>
              <a:rPr lang="en-US" altLang="ja-JP" baseline="-25000" dirty="0"/>
              <a:t>2</a:t>
            </a:r>
            <a:r>
              <a:rPr lang="en-US" altLang="ja-JP" dirty="0"/>
              <a:t> for </a:t>
            </a:r>
            <a:r>
              <a:rPr lang="en-US" altLang="ja-JP" dirty="0" err="1" smtClean="0"/>
              <a:t>p+Au</a:t>
            </a:r>
            <a:r>
              <a:rPr lang="en-US" altLang="ja-JP" dirty="0"/>
              <a:t>, </a:t>
            </a:r>
            <a:r>
              <a:rPr lang="en-US" altLang="ja-JP" dirty="0" err="1" smtClean="0"/>
              <a:t>d+Au</a:t>
            </a:r>
            <a:r>
              <a:rPr lang="en-US" altLang="ja-JP" dirty="0"/>
              <a:t>, </a:t>
            </a:r>
            <a:r>
              <a:rPr lang="en-US" altLang="ja-JP" baseline="30000" dirty="0" smtClean="0"/>
              <a:t>3</a:t>
            </a:r>
            <a:r>
              <a:rPr lang="en-US" altLang="ja-JP" dirty="0" smtClean="0"/>
              <a:t>He+Au </a:t>
            </a:r>
            <a:r>
              <a:rPr lang="en-US" altLang="ja-JP" dirty="0"/>
              <a:t>within systematic </a:t>
            </a:r>
            <a:r>
              <a:rPr lang="en-US" altLang="ja-JP" dirty="0" smtClean="0"/>
              <a:t>errors.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2693186" y="1417639"/>
            <a:ext cx="7053377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2400" dirty="0" err="1"/>
              <a:t>Glauber</a:t>
            </a:r>
            <a:r>
              <a:rPr lang="en-US" altLang="ja-JP" sz="2400" dirty="0"/>
              <a:t>-like initial condition  hydro + </a:t>
            </a:r>
            <a:r>
              <a:rPr lang="en-US" altLang="ja-JP" sz="2400" dirty="0" err="1"/>
              <a:t>hadronic</a:t>
            </a:r>
            <a:r>
              <a:rPr lang="en-US" altLang="ja-JP" sz="2400" dirty="0"/>
              <a:t> cascade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78691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QM15: </a:t>
            </a:r>
            <a:r>
              <a:rPr lang="en-US" dirty="0" err="1" smtClean="0"/>
              <a:t>p+Pb</a:t>
            </a:r>
            <a:r>
              <a:rPr lang="en-US" dirty="0" smtClean="0"/>
              <a:t> @ 2760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6751" y="1540786"/>
            <a:ext cx="6896189" cy="487779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47887" y="6156968"/>
            <a:ext cx="56339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b="1" dirty="0" smtClean="0"/>
              <a:t>[Slide by Constantin </a:t>
            </a:r>
            <a:r>
              <a:rPr lang="en-US" altLang="ja-JP" sz="2800" b="1" dirty="0" err="1" smtClean="0"/>
              <a:t>Loizides</a:t>
            </a:r>
            <a:r>
              <a:rPr lang="en-US" altLang="ja-JP" sz="2800" b="1" dirty="0" smtClean="0"/>
              <a:t>, QM15]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47832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Comparison of hydro predictions to experimental data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083633"/>
            <a:ext cx="11034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Predictions from Hydro in small systems verified  </a:t>
            </a:r>
            <a:endParaRPr lang="en-US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9653" y="3127543"/>
            <a:ext cx="2372770" cy="34108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142" y="2668408"/>
            <a:ext cx="3093884" cy="21645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32690" y="3256980"/>
            <a:ext cx="27530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Blind Luck.</a:t>
            </a:r>
            <a:endParaRPr lang="en-US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" y="2731228"/>
            <a:ext cx="110340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3200" dirty="0" smtClean="0"/>
              <a:t>Reaction from colleagues?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26819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472" y="3157310"/>
            <a:ext cx="10515600" cy="1325563"/>
          </a:xfrm>
        </p:spPr>
        <p:txBody>
          <a:bodyPr/>
          <a:lstStyle/>
          <a:p>
            <a:r>
              <a:rPr lang="en-US" dirty="0" smtClean="0"/>
              <a:t>Beware of models that never fail!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353" y="286372"/>
            <a:ext cx="1859119" cy="2672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67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159" y="0"/>
            <a:ext cx="11212041" cy="1325563"/>
          </a:xfrm>
        </p:spPr>
        <p:txBody>
          <a:bodyPr/>
          <a:lstStyle/>
          <a:p>
            <a:r>
              <a:rPr lang="en-US" dirty="0" smtClean="0"/>
              <a:t>Heavy-Ion Collisions and Triangular flow V</a:t>
            </a:r>
            <a:r>
              <a:rPr lang="en-US" baseline="-25000" dirty="0" smtClean="0"/>
              <a:t>3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620" y="1342071"/>
            <a:ext cx="5742409" cy="39101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99476" y="5314776"/>
            <a:ext cx="7726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dN</a:t>
            </a:r>
            <a:r>
              <a:rPr lang="en-US" sz="2800" dirty="0" smtClean="0"/>
              <a:t>/</a:t>
            </a:r>
            <a:r>
              <a:rPr lang="en-US" sz="2800" dirty="0" err="1" smtClean="0"/>
              <a:t>dφ</a:t>
            </a:r>
            <a:r>
              <a:rPr lang="en-US" sz="2800" dirty="0" smtClean="0"/>
              <a:t> ∼V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cos(3φ)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9691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3171" y="2478738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Hydro in </a:t>
            </a:r>
            <a:r>
              <a:rPr lang="en-US" dirty="0" err="1" smtClean="0"/>
              <a:t>p+p</a:t>
            </a:r>
            <a:r>
              <a:rPr lang="en-US" dirty="0" smtClean="0"/>
              <a:t> collisions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9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Dn</a:t>
            </a:r>
            <a:r>
              <a:rPr lang="en-US" dirty="0" smtClean="0"/>
              <a:t>/dy~5 for p-p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Handful of particles</a:t>
            </a:r>
          </a:p>
          <a:p>
            <a:r>
              <a:rPr lang="en-US" dirty="0" smtClean="0"/>
              <a:t>Would not expect so few particles to behave as a fluid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21080" y="3524240"/>
            <a:ext cx="10723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For “rare” high-multiplicity events P. </a:t>
            </a:r>
            <a:r>
              <a:rPr lang="en-US" sz="2800" dirty="0" err="1" smtClean="0"/>
              <a:t>Bozek</a:t>
            </a:r>
            <a:r>
              <a:rPr lang="en-US" sz="2800" dirty="0" smtClean="0"/>
              <a:t> [0911.2392]; </a:t>
            </a:r>
            <a:r>
              <a:rPr lang="en-US" sz="2800" dirty="0" err="1" smtClean="0"/>
              <a:t>Casalderrey</a:t>
            </a:r>
            <a:r>
              <a:rPr lang="en-US" sz="2800" dirty="0" smtClean="0"/>
              <a:t>-Solana &amp; </a:t>
            </a:r>
            <a:r>
              <a:rPr lang="en-US" sz="2800" dirty="0" err="1" smtClean="0"/>
              <a:t>Wiedemann</a:t>
            </a:r>
            <a:r>
              <a:rPr lang="en-US" sz="2800" dirty="0"/>
              <a:t> [</a:t>
            </a:r>
            <a:r>
              <a:rPr lang="en-US" sz="2800" dirty="0" smtClean="0"/>
              <a:t>0911.4400] conjecture: </a:t>
            </a:r>
          </a:p>
          <a:p>
            <a:pPr algn="ctr"/>
            <a:r>
              <a:rPr lang="en-US" sz="2800" dirty="0" smtClean="0"/>
              <a:t>Collective flow in pp collisions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762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600" y="0"/>
            <a:ext cx="9177251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80185" y="6228604"/>
            <a:ext cx="4452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[</a:t>
            </a:r>
            <a:r>
              <a:rPr lang="en-US" sz="2800" dirty="0" err="1" smtClean="0"/>
              <a:t>Loizides</a:t>
            </a:r>
            <a:r>
              <a:rPr lang="en-US" sz="2800" dirty="0" smtClean="0"/>
              <a:t>, QM15]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562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0736" y="1750388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Testing Hydrodynamics in </a:t>
            </a:r>
            <a:r>
              <a:rPr lang="en-US" dirty="0" err="1" smtClean="0"/>
              <a:t>pp</a:t>
            </a:r>
            <a:r>
              <a:rPr lang="en-US" dirty="0" smtClean="0"/>
              <a:t> collisions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30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 for p-p collisions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880185" y="6228604"/>
            <a:ext cx="4452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[Miller et al., 1512.05345]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214610" y="1690688"/>
            <a:ext cx="36875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Hydro breaks down for peripheral pp, but seems OK for min-bias!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17618" y="3436426"/>
            <a:ext cx="39773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Naïve min-bias result for round protons matches </a:t>
            </a:r>
            <a:r>
              <a:rPr lang="en-US" sz="2800" dirty="0" err="1" smtClean="0">
                <a:solidFill>
                  <a:srgbClr val="FF0000"/>
                </a:solidFill>
              </a:rPr>
              <a:t>exp</a:t>
            </a:r>
            <a:r>
              <a:rPr lang="en-US" sz="2800" dirty="0" smtClean="0">
                <a:solidFill>
                  <a:srgbClr val="FF0000"/>
                </a:solidFill>
              </a:rPr>
              <a:t>’ data!!!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640398"/>
            <a:ext cx="6827249" cy="458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49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 with &lt;5 particles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2350"/>
            <a:ext cx="10515600" cy="243158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Hydro with 5 particles does not make sense</a:t>
            </a:r>
          </a:p>
          <a:p>
            <a:r>
              <a:rPr lang="en-US" dirty="0" smtClean="0"/>
              <a:t>If system is strongly coupled, there are no good </a:t>
            </a:r>
            <a:r>
              <a:rPr lang="en-US" dirty="0" err="1" smtClean="0"/>
              <a:t>quasiparticles</a:t>
            </a:r>
            <a:r>
              <a:rPr lang="en-US" dirty="0" smtClean="0"/>
              <a:t>, just (quantum) fields</a:t>
            </a:r>
          </a:p>
          <a:p>
            <a:r>
              <a:rPr lang="en-US" dirty="0" smtClean="0"/>
              <a:t>It is possible to derive hydrodynamics without ever using particle concepts </a:t>
            </a:r>
          </a:p>
          <a:p>
            <a:r>
              <a:rPr lang="en-US" dirty="0" smtClean="0"/>
              <a:t>It is irrelevant how many particles there are in final state!</a:t>
            </a:r>
          </a:p>
          <a:p>
            <a:r>
              <a:rPr lang="en-US" dirty="0" smtClean="0"/>
              <a:t>It is only marginally relevant that system is non-equilibrium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29191" y="4179585"/>
            <a:ext cx="10124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Hydro can apply to small systems if strongly coupled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29191" y="4836469"/>
            <a:ext cx="10124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Hydro for p-A !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29191" y="5389315"/>
            <a:ext cx="10124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Hydro for p-p !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9191" y="5912535"/>
            <a:ext cx="10124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Hydro for e</a:t>
            </a:r>
            <a:r>
              <a:rPr lang="en-US" sz="2800" baseline="30000" dirty="0" smtClean="0">
                <a:solidFill>
                  <a:srgbClr val="FF0000"/>
                </a:solidFill>
              </a:rPr>
              <a:t>+</a:t>
            </a:r>
            <a:r>
              <a:rPr lang="en-US" sz="2800" dirty="0" smtClean="0">
                <a:solidFill>
                  <a:srgbClr val="FF0000"/>
                </a:solidFill>
              </a:rPr>
              <a:t>-e</a:t>
            </a:r>
            <a:r>
              <a:rPr lang="en-US" sz="2800" baseline="30000" dirty="0" smtClean="0">
                <a:solidFill>
                  <a:srgbClr val="FF0000"/>
                </a:solidFill>
              </a:rPr>
              <a:t>-</a:t>
            </a:r>
            <a:r>
              <a:rPr lang="en-US" sz="2800" dirty="0" smtClean="0">
                <a:solidFill>
                  <a:srgbClr val="FF0000"/>
                </a:solidFill>
              </a:rPr>
              <a:t> ???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10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for Hydro in e</a:t>
            </a:r>
            <a:r>
              <a:rPr lang="en-US" baseline="30000" dirty="0" smtClean="0"/>
              <a:t>+</a:t>
            </a:r>
            <a:r>
              <a:rPr lang="en-US" dirty="0" smtClean="0"/>
              <a:t> e</a:t>
            </a:r>
            <a:r>
              <a:rPr lang="en-US" baseline="30000" dirty="0" smtClean="0"/>
              <a:t>-</a:t>
            </a:r>
            <a:endParaRPr lang="en-US" baseline="30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33" y="3653164"/>
            <a:ext cx="11517333" cy="2120106"/>
          </a:xfrm>
        </p:spPr>
      </p:pic>
      <p:sp>
        <p:nvSpPr>
          <p:cNvPr id="5" name="TextBox 4"/>
          <p:cNvSpPr txBox="1"/>
          <p:nvPr/>
        </p:nvSpPr>
        <p:spPr>
          <a:xfrm>
            <a:off x="1039906" y="1690688"/>
            <a:ext cx="100046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Use modern analysis techniques on “old” LEP data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Hunt for the same type of signatures as found in pp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Need “raw” data, cannot do with published results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5773270"/>
            <a:ext cx="3281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[…]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21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Hydrodynamics as Non-equilibrium Tool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Hydrodynamics describes (and predicts) non-equilibrium systems</a:t>
            </a:r>
          </a:p>
          <a:p>
            <a:r>
              <a:rPr lang="en-US" dirty="0" smtClean="0"/>
              <a:t>Works when non-equilibrium corrections are O(1) “Large”</a:t>
            </a:r>
          </a:p>
          <a:p>
            <a:r>
              <a:rPr lang="en-US" dirty="0" smtClean="0"/>
              <a:t>This “unreasonable” success continues to be surprising to some</a:t>
            </a:r>
          </a:p>
          <a:p>
            <a:r>
              <a:rPr lang="en-US" dirty="0" smtClean="0"/>
              <a:t>Hydrodynamics does break down when non-hydro modes become important</a:t>
            </a:r>
          </a:p>
          <a:p>
            <a:r>
              <a:rPr lang="en-US" dirty="0" smtClean="0"/>
              <a:t>I would argue that we understand hydro and have it under control!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62960" y="5288677"/>
            <a:ext cx="9890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Let’s use hydrodynamics to study non-equilibrium properties of QCD experiments!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22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systems as QCD laboratory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486535"/>
          </a:xfrm>
        </p:spPr>
        <p:txBody>
          <a:bodyPr/>
          <a:lstStyle/>
          <a:p>
            <a:r>
              <a:rPr lang="en-US" dirty="0" smtClean="0"/>
              <a:t>Small systems retain memory about initial conditions (Saturation?)</a:t>
            </a:r>
          </a:p>
          <a:p>
            <a:r>
              <a:rPr lang="en-US" dirty="0" smtClean="0"/>
              <a:t>Small systems retain memory about pre-equilibrium conditions (Pre-</a:t>
            </a:r>
            <a:r>
              <a:rPr lang="en-US" dirty="0" err="1" smtClean="0"/>
              <a:t>eq</a:t>
            </a:r>
            <a:r>
              <a:rPr lang="en-US" dirty="0" smtClean="0"/>
              <a:t> flow?)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160" y="1371715"/>
            <a:ext cx="7302500" cy="51611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39743" y="6301516"/>
            <a:ext cx="4452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[PR, 1502.04745</a:t>
            </a:r>
            <a:r>
              <a:rPr lang="en-US" sz="2800" b="1" dirty="0" smtClean="0"/>
              <a:t>]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33691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(2</a:t>
            </a:r>
            <a:r>
              <a:rPr lang="en-US" baseline="30000" dirty="0" smtClean="0"/>
              <a:t>nd</a:t>
            </a:r>
            <a:r>
              <a:rPr lang="en-US" dirty="0" smtClean="0"/>
              <a:t> order) Hydro is genuine non-equilibrium tool</a:t>
            </a:r>
          </a:p>
          <a:p>
            <a:r>
              <a:rPr lang="en-US" dirty="0" smtClean="0"/>
              <a:t>Hydro reliable as long as non-hydro modes unimportant</a:t>
            </a:r>
          </a:p>
          <a:p>
            <a:r>
              <a:rPr lang="en-US" dirty="0" smtClean="0"/>
              <a:t>Can test importance of non-hydro modes in practice</a:t>
            </a:r>
          </a:p>
          <a:p>
            <a:r>
              <a:rPr lang="en-US" dirty="0" smtClean="0"/>
              <a:t>Nuclear Collisions offer experimental probe of non-</a:t>
            </a:r>
            <a:r>
              <a:rPr lang="en-US" dirty="0" err="1" smtClean="0"/>
              <a:t>eq</a:t>
            </a:r>
            <a:r>
              <a:rPr lang="en-US" dirty="0" smtClean="0"/>
              <a:t>’ effects</a:t>
            </a:r>
          </a:p>
          <a:p>
            <a:r>
              <a:rPr lang="en-US" dirty="0" smtClean="0"/>
              <a:t>The smaller the collision system, the larger the non-</a:t>
            </a:r>
            <a:r>
              <a:rPr lang="en-US" dirty="0" err="1" smtClean="0"/>
              <a:t>eq</a:t>
            </a:r>
            <a:r>
              <a:rPr lang="en-US" dirty="0" smtClean="0"/>
              <a:t> effects</a:t>
            </a:r>
          </a:p>
          <a:p>
            <a:r>
              <a:rPr lang="en-US" dirty="0" smtClean="0"/>
              <a:t>Predictions for QCD non-</a:t>
            </a:r>
            <a:r>
              <a:rPr lang="en-US" dirty="0" err="1" smtClean="0"/>
              <a:t>eq</a:t>
            </a:r>
            <a:r>
              <a:rPr lang="en-US" dirty="0" smtClean="0"/>
              <a:t>’ effects in light-heavy ion collisions</a:t>
            </a:r>
          </a:p>
          <a:p>
            <a:r>
              <a:rPr lang="en-US" dirty="0" smtClean="0"/>
              <a:t>Maybe there are some gems still in e+ e- data!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47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241252"/>
            <a:ext cx="3664948" cy="31553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 Heavy-Ion collisions (e.g. </a:t>
            </a:r>
            <a:r>
              <a:rPr lang="en-US" dirty="0" err="1" smtClean="0"/>
              <a:t>Au+Au</a:t>
            </a:r>
            <a:r>
              <a:rPr lang="en-US" dirty="0" smtClean="0"/>
              <a:t>, </a:t>
            </a:r>
            <a:r>
              <a:rPr lang="en-US" dirty="0" err="1" smtClean="0"/>
              <a:t>P+Pb</a:t>
            </a:r>
            <a:r>
              <a:rPr lang="en-US" dirty="0" smtClean="0"/>
              <a:t>), V</a:t>
            </a:r>
            <a:r>
              <a:rPr lang="en-US" baseline="-25000" dirty="0" smtClean="0"/>
              <a:t>2</a:t>
            </a:r>
            <a:r>
              <a:rPr lang="en-US" dirty="0" smtClean="0"/>
              <a:t>, V</a:t>
            </a:r>
            <a:r>
              <a:rPr lang="en-US" baseline="-25000" dirty="0" smtClean="0"/>
              <a:t>3</a:t>
            </a:r>
            <a:r>
              <a:rPr lang="en-US" dirty="0" smtClean="0"/>
              <a:t>, V</a:t>
            </a:r>
            <a:r>
              <a:rPr lang="en-US" baseline="-25000" dirty="0" smtClean="0"/>
              <a:t>4,</a:t>
            </a:r>
            <a:r>
              <a:rPr lang="en-US" dirty="0" smtClean="0"/>
              <a:t> …are all measured </a:t>
            </a:r>
            <a:br>
              <a:rPr lang="en-US" dirty="0" smtClean="0"/>
            </a:br>
            <a:r>
              <a:rPr lang="en-US" dirty="0" smtClean="0"/>
              <a:t>experimentally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4947" y="1060786"/>
            <a:ext cx="8342569" cy="5797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89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482" y="2606301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71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235236" cy="4351338"/>
          </a:xfrm>
        </p:spPr>
        <p:txBody>
          <a:bodyPr/>
          <a:lstStyle/>
          <a:p>
            <a:r>
              <a:rPr lang="en-US" dirty="0" smtClean="0"/>
              <a:t>(2</a:t>
            </a:r>
            <a:r>
              <a:rPr lang="en-US" baseline="30000" dirty="0" smtClean="0"/>
              <a:t>nd</a:t>
            </a:r>
            <a:r>
              <a:rPr lang="en-US" dirty="0" smtClean="0"/>
              <a:t> order) Hydro is a tool for genuine non-equilibrium dynamics</a:t>
            </a:r>
          </a:p>
          <a:p>
            <a:r>
              <a:rPr lang="en-US" dirty="0" smtClean="0"/>
              <a:t>Hydro gives reliable results even is non-equilibrium corrections are O(1)</a:t>
            </a:r>
          </a:p>
          <a:p>
            <a:r>
              <a:rPr lang="en-US" dirty="0" smtClean="0"/>
              <a:t>Hydro Breaks down when non-hydro modes dominate evolution (early times, far from equilibrium)</a:t>
            </a:r>
          </a:p>
        </p:txBody>
      </p:sp>
    </p:spTree>
    <p:extLst>
      <p:ext uri="{BB962C8B-B14F-4D97-AF65-F5344CB8AC3E}">
        <p14:creationId xmlns:p14="http://schemas.microsoft.com/office/powerpoint/2010/main" val="56190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0" y="215900"/>
            <a:ext cx="9512300" cy="641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2770" y="467360"/>
            <a:ext cx="11033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/>
                </a:solidFill>
              </a:rPr>
              <a:t>	</a:t>
            </a:r>
            <a:r>
              <a:rPr lang="en-US" sz="6000" dirty="0" smtClean="0">
                <a:solidFill>
                  <a:schemeClr val="bg1"/>
                </a:solidFill>
              </a:rPr>
              <a:t>Thank you for </a:t>
            </a:r>
            <a:r>
              <a:rPr lang="en-US" sz="6000" smtClean="0">
                <a:solidFill>
                  <a:schemeClr val="bg1"/>
                </a:solidFill>
              </a:rPr>
              <a:t>your attention!</a:t>
            </a:r>
            <a:endParaRPr lang="en-US" sz="600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72130" y="5892800"/>
            <a:ext cx="68643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Strongly Coupled Fluids Group @ </a:t>
            </a:r>
            <a:r>
              <a:rPr lang="en-US" sz="2800" smtClean="0">
                <a:solidFill>
                  <a:schemeClr val="bg1"/>
                </a:solidFill>
              </a:rPr>
              <a:t>CU Boulder</a:t>
            </a:r>
            <a:endParaRPr lang="en-US" sz="2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29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Bonus Material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66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054" y="914400"/>
            <a:ext cx="7181946" cy="4775994"/>
          </a:xfrm>
        </p:spPr>
      </p:pic>
      <p:sp>
        <p:nvSpPr>
          <p:cNvPr id="5" name="TextBox 4"/>
          <p:cNvSpPr txBox="1"/>
          <p:nvPr/>
        </p:nvSpPr>
        <p:spPr>
          <a:xfrm>
            <a:off x="7880185" y="6228604"/>
            <a:ext cx="4452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[Miller et al., 1512.05345]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4714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8683" y="701749"/>
            <a:ext cx="7154634" cy="4887045"/>
          </a:xfrm>
        </p:spPr>
      </p:pic>
      <p:sp>
        <p:nvSpPr>
          <p:cNvPr id="5" name="TextBox 4"/>
          <p:cNvSpPr txBox="1"/>
          <p:nvPr/>
        </p:nvSpPr>
        <p:spPr>
          <a:xfrm>
            <a:off x="7880185" y="6228604"/>
            <a:ext cx="44522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[Miller et al., 1512.05345]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2553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Fig3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830" y="580278"/>
            <a:ext cx="7007476" cy="550224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57624" y="6176963"/>
            <a:ext cx="683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[van der </a:t>
            </a:r>
            <a:r>
              <a:rPr lang="en-US" sz="2800" dirty="0" err="1" smtClean="0"/>
              <a:t>Schee</a:t>
            </a:r>
            <a:r>
              <a:rPr lang="en-US" sz="2800" dirty="0" smtClean="0"/>
              <a:t>, Romatschke, Pratt, PRL2013]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6510334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ionspectru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716" y="365125"/>
            <a:ext cx="8875059" cy="53250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91948" y="5456508"/>
            <a:ext cx="37941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[</a:t>
            </a:r>
            <a:r>
              <a:rPr lang="en-US" sz="2800" dirty="0" err="1" smtClean="0"/>
              <a:t>Habich</a:t>
            </a:r>
            <a:r>
              <a:rPr lang="en-US" sz="2800" dirty="0" smtClean="0"/>
              <a:t>, Nagle, Romatschke, EPJ 2015]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04365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 well describes A-A collisions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387" y="1540238"/>
            <a:ext cx="6974174" cy="47822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934138" y="5816184"/>
            <a:ext cx="30280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[Gale et al. 2012]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8649325" y="1933731"/>
            <a:ext cx="31329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FF0000"/>
                </a:solidFill>
              </a:rPr>
              <a:t>Contitutes</a:t>
            </a:r>
            <a:r>
              <a:rPr lang="en-US" sz="2800" dirty="0" smtClean="0">
                <a:solidFill>
                  <a:srgbClr val="FF0000"/>
                </a:solidFill>
              </a:rPr>
              <a:t> major piece of evidence for formation of Quark-Gluon Plasma in the laboratory! 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8703129" y="1289956"/>
            <a:ext cx="1077685" cy="539496"/>
          </a:xfrm>
          <a:prstGeom prst="straightConnector1">
            <a:avLst/>
          </a:prstGeom>
          <a:ln w="1143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3073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Hydrodynamics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7328" y="2179320"/>
            <a:ext cx="7097344" cy="196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62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Hydrodynamics</a:t>
            </a:r>
            <a:endParaRPr lang="en-US" dirty="0"/>
          </a:p>
        </p:txBody>
      </p:sp>
      <p:pic>
        <p:nvPicPr>
          <p:cNvPr id="5" name="AuAub7animation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10000" y="1574800"/>
            <a:ext cx="4572000" cy="3708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85888" y="5283200"/>
            <a:ext cx="10572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Hydrodynamics converts gradients into velocities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45954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Hydrodynamics</a:t>
            </a:r>
            <a:endParaRPr lang="en-US" dirty="0"/>
          </a:p>
        </p:txBody>
      </p:sp>
      <p:pic>
        <p:nvPicPr>
          <p:cNvPr id="5" name="AuAub7animation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10000" y="1574800"/>
            <a:ext cx="4572000" cy="3708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85888" y="5283200"/>
            <a:ext cx="10572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Hydrodynamics converts gradients into velocities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686" y="5940534"/>
            <a:ext cx="685800" cy="431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44814" y="5983228"/>
            <a:ext cx="373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~</a:t>
            </a:r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7931" y="5883384"/>
            <a:ext cx="381000" cy="5461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91048" y="5880318"/>
            <a:ext cx="373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1715207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11574</TotalTime>
  <Words>1546</Words>
  <Application>Microsoft Macintosh PowerPoint</Application>
  <PresentationFormat>Widescreen</PresentationFormat>
  <Paragraphs>216</Paragraphs>
  <Slides>57</Slides>
  <Notes>3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2" baseType="lpstr">
      <vt:lpstr>Calibri</vt:lpstr>
      <vt:lpstr>Calibri Light</vt:lpstr>
      <vt:lpstr>ＭＳ Ｐゴシック</vt:lpstr>
      <vt:lpstr>Arial</vt:lpstr>
      <vt:lpstr>Office Theme</vt:lpstr>
      <vt:lpstr>Non-Equilibrium Dynamics in Nuclear Collisions</vt:lpstr>
      <vt:lpstr>Heavy-Ion Collisions and Elliptic flow</vt:lpstr>
      <vt:lpstr>Heavy-Ion Collisions and Elliptic flow V2</vt:lpstr>
      <vt:lpstr>Heavy-Ion Collisions and Triangular flow V3</vt:lpstr>
      <vt:lpstr>In Heavy-Ion collisions (e.g. Au+Au, P+Pb), V2, V3, V4, …are all measured  experimentally</vt:lpstr>
      <vt:lpstr>Hydro well describes A-A collisions</vt:lpstr>
      <vt:lpstr>Hydrodynamics</vt:lpstr>
      <vt:lpstr>Hydrodynamics</vt:lpstr>
      <vt:lpstr>Hydrodynamics</vt:lpstr>
      <vt:lpstr>(Relativistic) Hydro History</vt:lpstr>
      <vt:lpstr>(Relativistic) Hydro Equations: Transport coefficients</vt:lpstr>
      <vt:lpstr>Example: Effective Pressure in Hydro</vt:lpstr>
      <vt:lpstr>Can this be checked?</vt:lpstr>
      <vt:lpstr>Can this be checked?</vt:lpstr>
      <vt:lpstr>PowerPoint Presentation</vt:lpstr>
      <vt:lpstr>“Unreasonable” Effectiveness of Hydro</vt:lpstr>
      <vt:lpstr>Is this relevant for Heavy-Ion Physics?</vt:lpstr>
      <vt:lpstr>Simulating Pb+Pb using AdS+hydro+cascade</vt:lpstr>
      <vt:lpstr>Simulating Pb+Pb using AdS+hydro+cascade</vt:lpstr>
      <vt:lpstr>Reality-check: comparison to exp’ data</vt:lpstr>
      <vt:lpstr>Non-equilibrium dynamics in Pb+Pb</vt:lpstr>
      <vt:lpstr>Why does it work?</vt:lpstr>
      <vt:lpstr>Hydro vs. Non-hydro modes</vt:lpstr>
      <vt:lpstr>What are non-hydro modes?</vt:lpstr>
      <vt:lpstr>New criterion for applicability of hydro</vt:lpstr>
      <vt:lpstr>What happens if non-hydro modes excited?</vt:lpstr>
      <vt:lpstr>How to test if non-hydro modes excited?</vt:lpstr>
      <vt:lpstr>Testing Hydro for light-heavy ion collisions</vt:lpstr>
      <vt:lpstr>Testing Hydro for light-heavy ion collisions</vt:lpstr>
      <vt:lpstr>Hydro for d-Au @ 200 GeV</vt:lpstr>
      <vt:lpstr>Hydro for 3He-Au @ 200 GeV</vt:lpstr>
      <vt:lpstr>Hydro for p-A from 7.7 GeV to 2760 GeV</vt:lpstr>
      <vt:lpstr>PowerPoint Presentation</vt:lpstr>
      <vt:lpstr>PowerPoint Presentation</vt:lpstr>
      <vt:lpstr>QM15: p+Au @ 200 GeV</vt:lpstr>
      <vt:lpstr>QM 15: p+Au, d+Au, 3He+Au @ 200 GeV</vt:lpstr>
      <vt:lpstr>QM15: p+Pb @ 2760 GeV</vt:lpstr>
      <vt:lpstr>Comparison of hydro predictions to experimental data</vt:lpstr>
      <vt:lpstr>Beware of models that never fail!</vt:lpstr>
      <vt:lpstr>Hydro in p+p collisions</vt:lpstr>
      <vt:lpstr>Dn/dy~5 for p-p</vt:lpstr>
      <vt:lpstr>PowerPoint Presentation</vt:lpstr>
      <vt:lpstr>Testing Hydrodynamics in pp collisions</vt:lpstr>
      <vt:lpstr>Hydro for p-p collisions</vt:lpstr>
      <vt:lpstr>Hydro with &lt;5 particles</vt:lpstr>
      <vt:lpstr>Looking for Hydro in e+ e-</vt:lpstr>
      <vt:lpstr>Hydrodynamics as Non-equilibrium Tool</vt:lpstr>
      <vt:lpstr>Small systems as QCD laboratory</vt:lpstr>
      <vt:lpstr>Conclusions </vt:lpstr>
      <vt:lpstr>Thank you!</vt:lpstr>
      <vt:lpstr>Conclusions</vt:lpstr>
      <vt:lpstr>PowerPoint Presentation</vt:lpstr>
      <vt:lpstr>Bonus Material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the Edge of Reason -- Hydrodynamics at the Femtoscale </dc:title>
  <dc:creator>Microsoft Office User</dc:creator>
  <cp:lastModifiedBy>Microsoft Office User</cp:lastModifiedBy>
  <cp:revision>117</cp:revision>
  <dcterms:created xsi:type="dcterms:W3CDTF">2016-01-31T16:05:03Z</dcterms:created>
  <dcterms:modified xsi:type="dcterms:W3CDTF">2016-08-15T06:59:20Z</dcterms:modified>
</cp:coreProperties>
</file>