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340" r:id="rId2"/>
    <p:sldId id="269" r:id="rId3"/>
    <p:sldId id="313" r:id="rId4"/>
    <p:sldId id="385" r:id="rId5"/>
    <p:sldId id="386" r:id="rId6"/>
    <p:sldId id="354" r:id="rId7"/>
    <p:sldId id="375" r:id="rId8"/>
    <p:sldId id="376" r:id="rId9"/>
    <p:sldId id="377" r:id="rId10"/>
    <p:sldId id="378" r:id="rId11"/>
    <p:sldId id="379" r:id="rId12"/>
    <p:sldId id="380" r:id="rId13"/>
    <p:sldId id="381" r:id="rId14"/>
    <p:sldId id="382" r:id="rId15"/>
    <p:sldId id="383" r:id="rId16"/>
    <p:sldId id="384" r:id="rId17"/>
    <p:sldId id="356" r:id="rId18"/>
    <p:sldId id="357" r:id="rId19"/>
    <p:sldId id="361" r:id="rId20"/>
    <p:sldId id="362" r:id="rId21"/>
    <p:sldId id="363" r:id="rId22"/>
    <p:sldId id="364" r:id="rId23"/>
    <p:sldId id="365" r:id="rId24"/>
    <p:sldId id="366" r:id="rId25"/>
    <p:sldId id="358" r:id="rId26"/>
    <p:sldId id="369" r:id="rId27"/>
    <p:sldId id="370" r:id="rId28"/>
    <p:sldId id="371" r:id="rId29"/>
    <p:sldId id="372" r:id="rId30"/>
    <p:sldId id="373" r:id="rId31"/>
    <p:sldId id="374" r:id="rId32"/>
    <p:sldId id="359" r:id="rId33"/>
    <p:sldId id="367" r:id="rId34"/>
    <p:sldId id="368" r:id="rId35"/>
    <p:sldId id="360" r:id="rId36"/>
    <p:sldId id="299" r:id="rId37"/>
    <p:sldId id="316" r:id="rId38"/>
    <p:sldId id="327" r:id="rId39"/>
    <p:sldId id="317" r:id="rId40"/>
    <p:sldId id="323" r:id="rId41"/>
    <p:sldId id="328" r:id="rId42"/>
    <p:sldId id="329" r:id="rId43"/>
    <p:sldId id="330" r:id="rId44"/>
    <p:sldId id="331" r:id="rId45"/>
    <p:sldId id="332" r:id="rId46"/>
    <p:sldId id="398" r:id="rId47"/>
    <p:sldId id="325" r:id="rId48"/>
    <p:sldId id="387" r:id="rId49"/>
    <p:sldId id="388" r:id="rId50"/>
    <p:sldId id="389" r:id="rId51"/>
    <p:sldId id="390" r:id="rId52"/>
    <p:sldId id="318" r:id="rId53"/>
    <p:sldId id="391" r:id="rId54"/>
    <p:sldId id="393" r:id="rId55"/>
    <p:sldId id="392" r:id="rId56"/>
    <p:sldId id="394" r:id="rId57"/>
    <p:sldId id="396" r:id="rId58"/>
    <p:sldId id="395" r:id="rId59"/>
    <p:sldId id="397" r:id="rId60"/>
  </p:sldIdLst>
  <p:sldSz cx="9144000" cy="6858000" type="screen4x3"/>
  <p:notesSz cx="7315200" cy="96012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8F8F8"/>
    <a:srgbClr val="FFFFCC"/>
    <a:srgbClr val="666699"/>
    <a:srgbClr val="80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3" d="100"/>
          <a:sy n="83" d="100"/>
        </p:scale>
        <p:origin x="-10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8.wmf"/><Relationship Id="rId1" Type="http://schemas.openxmlformats.org/officeDocument/2006/relationships/image" Target="../media/image9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wmf"/><Relationship Id="rId1" Type="http://schemas.openxmlformats.org/officeDocument/2006/relationships/image" Target="../media/image100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wmf"/><Relationship Id="rId1" Type="http://schemas.openxmlformats.org/officeDocument/2006/relationships/image" Target="../media/image10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Relationship Id="rId4" Type="http://schemas.openxmlformats.org/officeDocument/2006/relationships/image" Target="../media/image11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wmf"/><Relationship Id="rId2" Type="http://schemas.openxmlformats.org/officeDocument/2006/relationships/image" Target="../media/image118.wmf"/><Relationship Id="rId1" Type="http://schemas.openxmlformats.org/officeDocument/2006/relationships/image" Target="../media/image117.wmf"/><Relationship Id="rId4" Type="http://schemas.openxmlformats.org/officeDocument/2006/relationships/image" Target="../media/image12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wmf"/><Relationship Id="rId2" Type="http://schemas.openxmlformats.org/officeDocument/2006/relationships/image" Target="../media/image123.wmf"/><Relationship Id="rId1" Type="http://schemas.openxmlformats.org/officeDocument/2006/relationships/image" Target="../media/image122.wmf"/><Relationship Id="rId6" Type="http://schemas.openxmlformats.org/officeDocument/2006/relationships/image" Target="../media/image127.wmf"/><Relationship Id="rId5" Type="http://schemas.openxmlformats.org/officeDocument/2006/relationships/image" Target="../media/image126.wmf"/><Relationship Id="rId4" Type="http://schemas.openxmlformats.org/officeDocument/2006/relationships/image" Target="../media/image12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wmf"/><Relationship Id="rId2" Type="http://schemas.openxmlformats.org/officeDocument/2006/relationships/image" Target="../media/image129.wmf"/><Relationship Id="rId1" Type="http://schemas.openxmlformats.org/officeDocument/2006/relationships/image" Target="../media/image12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4" Type="http://schemas.openxmlformats.org/officeDocument/2006/relationships/image" Target="../media/image5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image" Target="../media/image135.wmf"/><Relationship Id="rId1" Type="http://schemas.openxmlformats.org/officeDocument/2006/relationships/image" Target="../media/image134.wmf"/><Relationship Id="rId5" Type="http://schemas.openxmlformats.org/officeDocument/2006/relationships/image" Target="../media/image127.wmf"/><Relationship Id="rId4" Type="http://schemas.openxmlformats.org/officeDocument/2006/relationships/image" Target="../media/image13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wmf"/><Relationship Id="rId2" Type="http://schemas.openxmlformats.org/officeDocument/2006/relationships/image" Target="../media/image139.wmf"/><Relationship Id="rId1" Type="http://schemas.openxmlformats.org/officeDocument/2006/relationships/image" Target="../media/image138.wmf"/><Relationship Id="rId4" Type="http://schemas.openxmlformats.org/officeDocument/2006/relationships/image" Target="../media/image141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wmf"/><Relationship Id="rId2" Type="http://schemas.openxmlformats.org/officeDocument/2006/relationships/image" Target="../media/image151.wmf"/><Relationship Id="rId1" Type="http://schemas.openxmlformats.org/officeDocument/2006/relationships/image" Target="../media/image150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wmf"/><Relationship Id="rId1" Type="http://schemas.openxmlformats.org/officeDocument/2006/relationships/image" Target="../media/image15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7" Type="http://schemas.openxmlformats.org/officeDocument/2006/relationships/image" Target="../media/image65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6" Type="http://schemas.openxmlformats.org/officeDocument/2006/relationships/image" Target="../media/image64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7" Type="http://schemas.openxmlformats.org/officeDocument/2006/relationships/image" Target="../media/image76.wmf"/><Relationship Id="rId2" Type="http://schemas.openxmlformats.org/officeDocument/2006/relationships/image" Target="../media/image71.emf"/><Relationship Id="rId1" Type="http://schemas.openxmlformats.org/officeDocument/2006/relationships/image" Target="../media/image70.emf"/><Relationship Id="rId6" Type="http://schemas.openxmlformats.org/officeDocument/2006/relationships/image" Target="../media/image75.emf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4" Type="http://schemas.openxmlformats.org/officeDocument/2006/relationships/image" Target="../media/image8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6" Type="http://schemas.openxmlformats.org/officeDocument/2006/relationships/image" Target="../media/image89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B994B39-9538-465D-926B-EDCD5AF5BE00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68FC4B3A-7D20-437E-B701-C57777E60BE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73342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B8FCBB-9D4B-4945-AB39-37209294559F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CEB8D95-C8E0-4E6F-B649-899E342FE44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6555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nl-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FE972E1-7839-418D-A5E7-F3D9BD3773FD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22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CA8F605-931C-4D5A-9F00-E35A57DEB6C6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23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B31C395-4F64-4695-8193-A5567F323BF4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24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C957BB7-A5FB-4C01-82FC-BCC98CD6583D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1F8E3A9-D044-4C77-9D40-08FB3397A672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5EDA725-8392-44E1-A59B-D017F7C95A56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1772149-7E18-4EFB-A56D-F287FB247B96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04E7509-B369-4D27-BE4E-44A7E2254A3D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29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150F9E3-C24F-4EBF-9819-33B9D6775520}" type="slidenum">
              <a:rPr lang="en-GB" altLang="nl-NL" smtClean="0">
                <a:solidFill>
                  <a:srgbClr val="000000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GB" altLang="nl-NL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E2396A7-381F-4508-80BC-8D3995CD1B92}" type="slidenum">
              <a:rPr lang="en-GB" altLang="nl-NL" smtClean="0">
                <a:solidFill>
                  <a:srgbClr val="000000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GB" altLang="nl-NL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28DCCB7-3446-48F6-BB93-41938856DE49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863EDA4-9DA5-49E7-ADE5-23E9D0FEDFAC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4E46F88-5F2F-4499-BA5A-A817E07706A0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33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34762EC-1920-4A4E-8903-0AADB11C22BB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34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FC13B7C-4DFF-4F97-9491-09A0B9220F1B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8C3FA49-2D4C-4532-9269-36F1E5D16F87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36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7119EC5-15ED-4AB1-9F59-A11315E7313D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37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4D1F35E-9F6B-4AFB-8C3D-41A1E73E0363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38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535F356-E67E-4D5B-8CB5-F7C3FD5B85BE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39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FFCA5E6-4A61-4B91-8FBC-32429DDAF254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40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B2D6275-F487-4A6A-BEE2-1048B5CE5C90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41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B3A19DC-F4E6-4EC8-A773-AC7147141A58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6DFA78C-25E3-4E23-B658-7919D7CCAA32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42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06CDDE1-94A3-4EDE-BB4B-C7598F5ED74E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43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AEF1160-AA7E-4BBC-8718-C2238DC14BFD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44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C879C72-D6A0-42F7-A878-F82E299AA351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45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AEF1160-AA7E-4BBC-8718-C2238DC14BFD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46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345BF0A-1E95-4941-AD24-D237581E1F26}" type="slidenum">
              <a:rPr lang="en-GB" altLang="nl-NL" smtClean="0">
                <a:solidFill>
                  <a:srgbClr val="000000"/>
                </a:solidFill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en-GB" altLang="nl-NL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0333F38-3AE0-4F3F-859C-D9C1B052B84E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01C0E1A-D94C-4BAD-B7FF-798E856EAC66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52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18BC4A6-5A0D-4389-B649-56CEABDD4E85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53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6218730-4C49-4A39-9F6D-F49B0D60F0AE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A4A5786-6C6B-42C1-9ED6-16AF0232F498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8FD3C76-3558-4905-BB9C-586D3E154190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D0AC927-7439-41DB-84A3-A36C504E1A09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19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FABC2E6-138A-4FDD-AC1E-35DC397D39A4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20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0F09820-DF99-4D86-BF57-A92ADE348A8B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21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CFDB7-7A4F-4240-9CF6-389D0DEADA17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06148-5EA5-48D6-9D5D-915FF7976ED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27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69B50-2B07-49FA-B6A8-95DB680AF1B1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729D4-A0B3-4649-8668-4138A0F1B5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4324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5EBBD-C833-435F-A4E0-F257EBDDBF35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E9F4-BF6E-443C-89A4-C642E0FA6E7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8243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FB8C4-FB50-4BF5-B276-F9B3D97135AA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E7E60-A79D-4833-A1BF-AD5FC5903EB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1368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B0610-7D3F-478C-9C74-6F475FDECFAC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6708E-1F96-4651-B4FF-408642899DE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3761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46F4E-7948-480D-A19D-60E99F18A919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C8A15-A47D-47F0-B9D5-35241BFE5E4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996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E9EE3-C955-459D-ACA5-15FEB9A19671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8CE2E-E51D-4241-A355-935CE5F7B8F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2974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C2663-E400-406B-A6A6-E68704480202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A9301-D4C4-423D-A1CB-321E3310F5F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972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8F002-0402-48C9-A29D-ABB8E24FC547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01A73-AAF4-40B7-BFEA-8D60EAD21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7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6EA2B-33C7-4755-83E4-73934D33EBE9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A2368-2CCB-4110-874A-95049A0612D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9833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54CCA-C380-4F56-87F0-8A2E357169CE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AB8DB-5855-4B65-8CA8-2E6F3018C80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6327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Click to edit Master title style</a:t>
            </a:r>
            <a:endParaRPr lang="nl-NL" altLang="nl-NL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Click to edit Master text styles</a:t>
            </a:r>
          </a:p>
          <a:p>
            <a:pPr lvl="1"/>
            <a:r>
              <a:rPr lang="en-US" altLang="nl-NL" smtClean="0"/>
              <a:t>Second level</a:t>
            </a:r>
          </a:p>
          <a:p>
            <a:pPr lvl="2"/>
            <a:r>
              <a:rPr lang="en-US" altLang="nl-NL" smtClean="0"/>
              <a:t>Third level</a:t>
            </a:r>
          </a:p>
          <a:p>
            <a:pPr lvl="3"/>
            <a:r>
              <a:rPr lang="en-US" altLang="nl-NL" smtClean="0"/>
              <a:t>Fourth level</a:t>
            </a:r>
          </a:p>
          <a:p>
            <a:pPr lvl="4"/>
            <a:r>
              <a:rPr lang="en-US" altLang="nl-NL" smtClean="0"/>
              <a:t>Fifth level</a:t>
            </a:r>
            <a:endParaRPr lang="nl-NL" alt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3DD17E-4523-477C-83F7-2CD2860AE8AA}" type="datetimeFigureOut">
              <a:rPr lang="nl-NL"/>
              <a:pPr>
                <a:defRPr/>
              </a:pPr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544F8F-53E5-4CBF-8928-F62CAE303B7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58.wmf"/><Relationship Id="rId5" Type="http://schemas.openxmlformats.org/officeDocument/2006/relationships/image" Target="../media/image55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5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63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60.w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6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7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62.wmf"/><Relationship Id="rId5" Type="http://schemas.openxmlformats.org/officeDocument/2006/relationships/image" Target="../media/image59.wmf"/><Relationship Id="rId15" Type="http://schemas.openxmlformats.org/officeDocument/2006/relationships/image" Target="../media/image64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61.wmf"/><Relationship Id="rId14" Type="http://schemas.openxmlformats.org/officeDocument/2006/relationships/oleObject" Target="../embeddings/oleObject16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6.wmf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68.wmf"/><Relationship Id="rId4" Type="http://schemas.openxmlformats.org/officeDocument/2006/relationships/image" Target="../media/image69.png"/><Relationship Id="rId9" Type="http://schemas.openxmlformats.org/officeDocument/2006/relationships/oleObject" Target="../embeddings/oleObject20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74.e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71.emf"/><Relationship Id="rId12" Type="http://schemas.openxmlformats.org/officeDocument/2006/relationships/oleObject" Target="../embeddings/oleObject25.bin"/><Relationship Id="rId17" Type="http://schemas.openxmlformats.org/officeDocument/2006/relationships/image" Target="../media/image7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7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73.emf"/><Relationship Id="rId5" Type="http://schemas.openxmlformats.org/officeDocument/2006/relationships/image" Target="../media/image70.emf"/><Relationship Id="rId15" Type="http://schemas.openxmlformats.org/officeDocument/2006/relationships/image" Target="../media/image75.emf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72.emf"/><Relationship Id="rId14" Type="http://schemas.openxmlformats.org/officeDocument/2006/relationships/oleObject" Target="../embeddings/oleObject26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8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7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79.wmf"/><Relationship Id="rId4" Type="http://schemas.openxmlformats.org/officeDocument/2006/relationships/image" Target="../media/image81.png"/><Relationship Id="rId9" Type="http://schemas.openxmlformats.org/officeDocument/2006/relationships/oleObject" Target="../embeddings/oleObject30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2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8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13" Type="http://schemas.openxmlformats.org/officeDocument/2006/relationships/oleObject" Target="../embeddings/oleObject38.bin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87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89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84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9.bin"/><Relationship Id="rId10" Type="http://schemas.openxmlformats.org/officeDocument/2006/relationships/image" Target="../media/image86.wmf"/><Relationship Id="rId4" Type="http://schemas.openxmlformats.org/officeDocument/2006/relationships/image" Target="../media/image90.png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8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9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92.wmf"/><Relationship Id="rId4" Type="http://schemas.openxmlformats.org/officeDocument/2006/relationships/oleObject" Target="../embeddings/oleObject40.bin"/><Relationship Id="rId9" Type="http://schemas.openxmlformats.org/officeDocument/2006/relationships/image" Target="../media/image8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94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96.png"/><Relationship Id="rId9" Type="http://schemas.openxmlformats.org/officeDocument/2006/relationships/image" Target="../media/image97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wmf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95.wmf"/><Relationship Id="rId5" Type="http://schemas.openxmlformats.org/officeDocument/2006/relationships/oleObject" Target="../embeddings/oleObject45.bin"/><Relationship Id="rId10" Type="http://schemas.openxmlformats.org/officeDocument/2006/relationships/image" Target="../media/image94.wmf"/><Relationship Id="rId4" Type="http://schemas.openxmlformats.org/officeDocument/2006/relationships/image" Target="../media/image99.png"/><Relationship Id="rId9" Type="http://schemas.openxmlformats.org/officeDocument/2006/relationships/oleObject" Target="../embeddings/oleObject47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0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8.bin"/><Relationship Id="rId11" Type="http://schemas.openxmlformats.org/officeDocument/2006/relationships/image" Target="../media/image105.png"/><Relationship Id="rId5" Type="http://schemas.openxmlformats.org/officeDocument/2006/relationships/image" Target="../media/image103.png"/><Relationship Id="rId10" Type="http://schemas.openxmlformats.org/officeDocument/2006/relationships/image" Target="../media/image104.png"/><Relationship Id="rId4" Type="http://schemas.openxmlformats.org/officeDocument/2006/relationships/image" Target="../media/image102.png"/><Relationship Id="rId9" Type="http://schemas.openxmlformats.org/officeDocument/2006/relationships/image" Target="../media/image101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10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0.bin"/><Relationship Id="rId5" Type="http://schemas.openxmlformats.org/officeDocument/2006/relationships/image" Target="../media/image109.png"/><Relationship Id="rId4" Type="http://schemas.openxmlformats.org/officeDocument/2006/relationships/image" Target="../media/image108.png"/><Relationship Id="rId9" Type="http://schemas.openxmlformats.org/officeDocument/2006/relationships/image" Target="../media/image107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1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3.bin"/><Relationship Id="rId5" Type="http://schemas.openxmlformats.org/officeDocument/2006/relationships/image" Target="../media/image110.wmf"/><Relationship Id="rId4" Type="http://schemas.openxmlformats.org/officeDocument/2006/relationships/oleObject" Target="../embeddings/oleObject52.bin"/><Relationship Id="rId9" Type="http://schemas.openxmlformats.org/officeDocument/2006/relationships/image" Target="../media/image112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1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116.wmf"/><Relationship Id="rId5" Type="http://schemas.openxmlformats.org/officeDocument/2006/relationships/image" Target="../media/image113.wmf"/><Relationship Id="rId10" Type="http://schemas.openxmlformats.org/officeDocument/2006/relationships/oleObject" Target="../embeddings/oleObject58.bin"/><Relationship Id="rId4" Type="http://schemas.openxmlformats.org/officeDocument/2006/relationships/oleObject" Target="../embeddings/oleObject55.bin"/><Relationship Id="rId9" Type="http://schemas.openxmlformats.org/officeDocument/2006/relationships/image" Target="../media/image115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1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0.bin"/><Relationship Id="rId11" Type="http://schemas.openxmlformats.org/officeDocument/2006/relationships/image" Target="../media/image120.wmf"/><Relationship Id="rId5" Type="http://schemas.openxmlformats.org/officeDocument/2006/relationships/image" Target="../media/image117.wmf"/><Relationship Id="rId10" Type="http://schemas.openxmlformats.org/officeDocument/2006/relationships/oleObject" Target="../embeddings/oleObject62.bin"/><Relationship Id="rId4" Type="http://schemas.openxmlformats.org/officeDocument/2006/relationships/oleObject" Target="../embeddings/oleObject59.bin"/><Relationship Id="rId9" Type="http://schemas.openxmlformats.org/officeDocument/2006/relationships/image" Target="../media/image119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13" Type="http://schemas.openxmlformats.org/officeDocument/2006/relationships/oleObject" Target="../embeddings/oleObject4.bin"/><Relationship Id="rId3" Type="http://schemas.openxmlformats.org/officeDocument/2006/relationships/image" Target="../media/image5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3.wmf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6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7.png"/><Relationship Id="rId15" Type="http://schemas.openxmlformats.org/officeDocument/2006/relationships/oleObject" Target="../embeddings/oleObject5.bin"/><Relationship Id="rId10" Type="http://schemas.openxmlformats.org/officeDocument/2006/relationships/image" Target="../media/image2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4.w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wmf"/><Relationship Id="rId13" Type="http://schemas.openxmlformats.org/officeDocument/2006/relationships/oleObject" Target="../embeddings/oleObject67.bin"/><Relationship Id="rId3" Type="http://schemas.openxmlformats.org/officeDocument/2006/relationships/notesSlide" Target="../notesSlides/notesSlide28.xml"/><Relationship Id="rId7" Type="http://schemas.openxmlformats.org/officeDocument/2006/relationships/oleObject" Target="../embeddings/oleObject64.bin"/><Relationship Id="rId12" Type="http://schemas.openxmlformats.org/officeDocument/2006/relationships/image" Target="../media/image12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7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22.wmf"/><Relationship Id="rId11" Type="http://schemas.openxmlformats.org/officeDocument/2006/relationships/oleObject" Target="../embeddings/oleObject66.bin"/><Relationship Id="rId5" Type="http://schemas.openxmlformats.org/officeDocument/2006/relationships/oleObject" Target="../embeddings/oleObject63.bin"/><Relationship Id="rId15" Type="http://schemas.openxmlformats.org/officeDocument/2006/relationships/oleObject" Target="../embeddings/oleObject68.bin"/><Relationship Id="rId10" Type="http://schemas.openxmlformats.org/officeDocument/2006/relationships/image" Target="../media/image124.wmf"/><Relationship Id="rId4" Type="http://schemas.openxmlformats.org/officeDocument/2006/relationships/image" Target="../media/image121.png"/><Relationship Id="rId9" Type="http://schemas.openxmlformats.org/officeDocument/2006/relationships/oleObject" Target="../embeddings/oleObject65.bin"/><Relationship Id="rId14" Type="http://schemas.openxmlformats.org/officeDocument/2006/relationships/image" Target="../media/image126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1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70.bin"/><Relationship Id="rId5" Type="http://schemas.openxmlformats.org/officeDocument/2006/relationships/image" Target="../media/image128.wmf"/><Relationship Id="rId4" Type="http://schemas.openxmlformats.org/officeDocument/2006/relationships/oleObject" Target="../embeddings/oleObject69.bin"/><Relationship Id="rId9" Type="http://schemas.openxmlformats.org/officeDocument/2006/relationships/image" Target="../media/image130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4.bin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13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73.bin"/><Relationship Id="rId5" Type="http://schemas.openxmlformats.org/officeDocument/2006/relationships/image" Target="../media/image131.wmf"/><Relationship Id="rId4" Type="http://schemas.openxmlformats.org/officeDocument/2006/relationships/oleObject" Target="../embeddings/oleObject72.bin"/><Relationship Id="rId9" Type="http://schemas.openxmlformats.org/officeDocument/2006/relationships/image" Target="../media/image133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127.wmf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135.wmf"/><Relationship Id="rId12" Type="http://schemas.openxmlformats.org/officeDocument/2006/relationships/oleObject" Target="../embeddings/oleObject7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137.wmf"/><Relationship Id="rId5" Type="http://schemas.openxmlformats.org/officeDocument/2006/relationships/image" Target="../media/image134.wmf"/><Relationship Id="rId10" Type="http://schemas.openxmlformats.org/officeDocument/2006/relationships/oleObject" Target="../embeddings/oleObject78.bin"/><Relationship Id="rId4" Type="http://schemas.openxmlformats.org/officeDocument/2006/relationships/oleObject" Target="../embeddings/oleObject75.bin"/><Relationship Id="rId9" Type="http://schemas.openxmlformats.org/officeDocument/2006/relationships/image" Target="../media/image136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2.bin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13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81.bin"/><Relationship Id="rId11" Type="http://schemas.openxmlformats.org/officeDocument/2006/relationships/image" Target="../media/image141.wmf"/><Relationship Id="rId5" Type="http://schemas.openxmlformats.org/officeDocument/2006/relationships/image" Target="../media/image138.wmf"/><Relationship Id="rId10" Type="http://schemas.openxmlformats.org/officeDocument/2006/relationships/oleObject" Target="../embeddings/oleObject83.bin"/><Relationship Id="rId4" Type="http://schemas.openxmlformats.org/officeDocument/2006/relationships/oleObject" Target="../embeddings/oleObject80.bin"/><Relationship Id="rId9" Type="http://schemas.openxmlformats.org/officeDocument/2006/relationships/image" Target="../media/image140.w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3" Type="http://schemas.openxmlformats.org/officeDocument/2006/relationships/image" Target="../media/image142.png"/><Relationship Id="rId7" Type="http://schemas.openxmlformats.org/officeDocument/2006/relationships/image" Target="../media/image14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5.png"/><Relationship Id="rId5" Type="http://schemas.openxmlformats.org/officeDocument/2006/relationships/image" Target="../media/image144.emf"/><Relationship Id="rId10" Type="http://schemas.openxmlformats.org/officeDocument/2006/relationships/image" Target="../media/image149.png"/><Relationship Id="rId4" Type="http://schemas.openxmlformats.org/officeDocument/2006/relationships/image" Target="../media/image143.png"/><Relationship Id="rId9" Type="http://schemas.openxmlformats.org/officeDocument/2006/relationships/image" Target="../media/image148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wmf"/><Relationship Id="rId3" Type="http://schemas.openxmlformats.org/officeDocument/2006/relationships/notesSlide" Target="../notesSlides/notesSlide35.xml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50.wmf"/><Relationship Id="rId5" Type="http://schemas.openxmlformats.org/officeDocument/2006/relationships/oleObject" Target="../embeddings/oleObject84.bin"/><Relationship Id="rId10" Type="http://schemas.openxmlformats.org/officeDocument/2006/relationships/image" Target="../media/image152.wmf"/><Relationship Id="rId4" Type="http://schemas.openxmlformats.org/officeDocument/2006/relationships/image" Target="../media/image153.png"/><Relationship Id="rId9" Type="http://schemas.openxmlformats.org/officeDocument/2006/relationships/oleObject" Target="../embeddings/oleObject86.bin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13" Type="http://schemas.openxmlformats.org/officeDocument/2006/relationships/oleObject" Target="../embeddings/oleObject89.bin"/><Relationship Id="rId3" Type="http://schemas.openxmlformats.org/officeDocument/2006/relationships/image" Target="../media/image156.png"/><Relationship Id="rId7" Type="http://schemas.openxmlformats.org/officeDocument/2006/relationships/image" Target="../media/image160.png"/><Relationship Id="rId12" Type="http://schemas.openxmlformats.org/officeDocument/2006/relationships/oleObject" Target="../embeddings/oleObject8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59.png"/><Relationship Id="rId11" Type="http://schemas.openxmlformats.org/officeDocument/2006/relationships/image" Target="../media/image154.wmf"/><Relationship Id="rId5" Type="http://schemas.openxmlformats.org/officeDocument/2006/relationships/image" Target="../media/image158.png"/><Relationship Id="rId10" Type="http://schemas.openxmlformats.org/officeDocument/2006/relationships/oleObject" Target="../embeddings/oleObject87.bin"/><Relationship Id="rId4" Type="http://schemas.openxmlformats.org/officeDocument/2006/relationships/image" Target="../media/image157.png"/><Relationship Id="rId9" Type="http://schemas.openxmlformats.org/officeDocument/2006/relationships/image" Target="../media/image162.png"/><Relationship Id="rId14" Type="http://schemas.openxmlformats.org/officeDocument/2006/relationships/image" Target="../media/image15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7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3" Type="http://schemas.openxmlformats.org/officeDocument/2006/relationships/image" Target="../media/image168.png"/><Relationship Id="rId7" Type="http://schemas.openxmlformats.org/officeDocument/2006/relationships/image" Target="../media/image17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1.png"/><Relationship Id="rId5" Type="http://schemas.openxmlformats.org/officeDocument/2006/relationships/image" Target="../media/image170.png"/><Relationship Id="rId4" Type="http://schemas.openxmlformats.org/officeDocument/2006/relationships/image" Target="../media/image169.png"/><Relationship Id="rId9" Type="http://schemas.openxmlformats.org/officeDocument/2006/relationships/image" Target="../media/image17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1.png"/><Relationship Id="rId4" Type="http://schemas.openxmlformats.org/officeDocument/2006/relationships/image" Target="../media/image180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png"/><Relationship Id="rId3" Type="http://schemas.openxmlformats.org/officeDocument/2006/relationships/image" Target="../media/image183.png"/><Relationship Id="rId7" Type="http://schemas.openxmlformats.org/officeDocument/2006/relationships/image" Target="../media/image186.png"/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5.png"/><Relationship Id="rId5" Type="http://schemas.openxmlformats.org/officeDocument/2006/relationships/image" Target="../media/image184.png"/><Relationship Id="rId4" Type="http://schemas.openxmlformats.org/officeDocument/2006/relationships/image" Target="../media/image17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190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9.png"/><Relationship Id="rId5" Type="http://schemas.openxmlformats.org/officeDocument/2006/relationships/image" Target="../media/image38.png"/><Relationship Id="rId4" Type="http://schemas.openxmlformats.org/officeDocument/2006/relationships/image" Target="../media/image3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gif"/><Relationship Id="rId2" Type="http://schemas.openxmlformats.org/officeDocument/2006/relationships/image" Target="../media/image18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4.png"/><Relationship Id="rId5" Type="http://schemas.openxmlformats.org/officeDocument/2006/relationships/image" Target="../media/image193.png"/><Relationship Id="rId4" Type="http://schemas.openxmlformats.org/officeDocument/2006/relationships/image" Target="../media/image192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06363" y="214313"/>
            <a:ext cx="8929687" cy="1470025"/>
          </a:xfrm>
        </p:spPr>
        <p:txBody>
          <a:bodyPr/>
          <a:lstStyle/>
          <a:p>
            <a:pPr eaLnBrk="1" hangingPunct="1"/>
            <a:r>
              <a:rPr lang="en-GB" altLang="en-US" sz="3600" smtClean="0"/>
              <a:t>QUANTUM SCALAR CORRECTIONS TO THE GRAVITATIONAL POTENTIALS ON DE SITTER</a:t>
            </a:r>
            <a:endParaRPr lang="nl-NL" altLang="nl-NL" sz="3600" smtClean="0">
              <a:latin typeface="Arial" charset="0"/>
              <a:cs typeface="Arial" charset="0"/>
            </a:endParaRPr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 1˚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804863" y="1844675"/>
            <a:ext cx="7124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solidFill>
                  <a:srgbClr val="003399"/>
                </a:solidFill>
              </a:rPr>
              <a:t>Tomislav Prokopec, </a:t>
            </a:r>
            <a:r>
              <a:rPr lang="en-US" altLang="nl-NL" sz="2800">
                <a:solidFill>
                  <a:srgbClr val="003399"/>
                </a:solidFill>
              </a:rPr>
              <a:t>ITP Utrecht University </a:t>
            </a:r>
            <a:endParaRPr lang="nl-NL" altLang="nl-NL" sz="2800">
              <a:solidFill>
                <a:srgbClr val="003399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794500" y="6484938"/>
            <a:ext cx="2386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2000" dirty="0" smtClean="0">
                <a:solidFill>
                  <a:srgbClr val="003300"/>
                </a:solidFill>
              </a:rPr>
              <a:t>CERN, 18 Aug </a:t>
            </a:r>
            <a:r>
              <a:rPr lang="en-US" altLang="nl-NL" sz="2000" dirty="0">
                <a:solidFill>
                  <a:srgbClr val="003300"/>
                </a:solidFill>
              </a:rPr>
              <a:t>2016</a:t>
            </a: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468313" y="5732463"/>
            <a:ext cx="766445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06600"/>
                </a:solidFill>
                <a:latin typeface="Arial" charset="0"/>
                <a:cs typeface="Arial" charset="0"/>
              </a:rPr>
              <a:t>D. Glavan S.P. Miao, T. Prokopec and R.P. Woodard, </a:t>
            </a:r>
            <a:r>
              <a:rPr lang="nl-NL" altLang="en-US" sz="1400" b="1">
                <a:solidFill>
                  <a:srgbClr val="006600"/>
                </a:solidFill>
                <a:latin typeface="Arial" charset="0"/>
                <a:cs typeface="Arial" charset="0"/>
              </a:rPr>
              <a:t>Class.Quant.Grav 31 (2014) 175002,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en-US" sz="1400" b="1">
                <a:solidFill>
                  <a:srgbClr val="006600"/>
                </a:solidFill>
                <a:latin typeface="Arial" charset="0"/>
                <a:cs typeface="Arial" charset="0"/>
              </a:rPr>
              <a:t>[arXiv:1308.3453 [gr-qc]] </a:t>
            </a:r>
          </a:p>
        </p:txBody>
      </p:sp>
      <p:sp>
        <p:nvSpPr>
          <p:cNvPr id="2055" name="Rectangle 3"/>
          <p:cNvSpPr>
            <a:spLocks noChangeArrowheads="1"/>
          </p:cNvSpPr>
          <p:nvPr/>
        </p:nvSpPr>
        <p:spPr bwMode="auto">
          <a:xfrm>
            <a:off x="468313" y="4992688"/>
            <a:ext cx="82645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06600"/>
                </a:solidFill>
                <a:latin typeface="Arial" charset="0"/>
                <a:cs typeface="Arial" charset="0"/>
              </a:rPr>
              <a:t>D. Glavan, S.P. Miao, T. Prokopec and R.P. Woodard, ``Graviton Loop Corrections to Vacuum Polarization in de Sitter in a General Covariant Gauge,” arxiv:1504.00894, </a:t>
            </a:r>
            <a:r>
              <a:rPr lang="en-GB" altLang="en-US" sz="1400" b="1"/>
              <a:t>Class.Quant.Grav. 32 (2015) 19, 195014</a:t>
            </a:r>
            <a:r>
              <a:rPr lang="en-GB" altLang="en-US" sz="1400"/>
              <a:t> </a:t>
            </a:r>
            <a:endParaRPr lang="en-GB" altLang="en-US" sz="1400" b="1">
              <a:solidFill>
                <a:srgbClr val="0066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468313" y="2997200"/>
            <a:ext cx="81359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S. Park, T.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R.P. Woodard, ``Quantum Scalar Corrections to the Gravitational Potentials on de Sitter Background,'' arXiv:1510.03352 [gr-qc] </a:t>
            </a:r>
          </a:p>
        </p:txBody>
      </p:sp>
      <p:sp>
        <p:nvSpPr>
          <p:cNvPr id="2" name="Rectangle 1"/>
          <p:cNvSpPr/>
          <p:nvPr/>
        </p:nvSpPr>
        <p:spPr>
          <a:xfrm>
            <a:off x="468313" y="3627438"/>
            <a:ext cx="8181975" cy="306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Leonard, Park,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Prokopec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Woodard,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Phys.Rev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. D90 (2014) 2, 024032 [arXiv:1403.0896 [gr-qc]] </a:t>
            </a:r>
          </a:p>
        </p:txBody>
      </p:sp>
      <p:sp>
        <p:nvSpPr>
          <p:cNvPr id="4" name="Rectangle 3"/>
          <p:cNvSpPr/>
          <p:nvPr/>
        </p:nvSpPr>
        <p:spPr>
          <a:xfrm>
            <a:off x="468313" y="4508500"/>
            <a:ext cx="7050087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Marunovic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Prokopec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Phys.Rev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. D87 (2013) 10, 104027 [arXiv:1209.4779 [hep-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]]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8313" y="4076700"/>
            <a:ext cx="6643687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Marunovic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Prokopec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Phys.Rev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. D83 (2011) 104039 [arXiv:1101.5059 [gr-qc]]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724400"/>
            <a:ext cx="365760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724400"/>
            <a:ext cx="3736975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147888"/>
            <a:ext cx="2762250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itle 1"/>
          <p:cNvSpPr>
            <a:spLocks noGrp="1"/>
          </p:cNvSpPr>
          <p:nvPr>
            <p:ph type="title"/>
          </p:nvPr>
        </p:nvSpPr>
        <p:spPr>
          <a:xfrm>
            <a:off x="-107950" y="58738"/>
            <a:ext cx="8840788" cy="706437"/>
          </a:xfrm>
        </p:spPr>
        <p:txBody>
          <a:bodyPr/>
          <a:lstStyle/>
          <a:p>
            <a:r>
              <a:rPr lang="nl-NL" altLang="en-US" sz="3200" smtClean="0"/>
              <a:t>PERTURBATIVE SOLUTION TO 1PI EFFECTIVE EOM</a:t>
            </a:r>
            <a:endParaRPr lang="en-GB" altLang="en-US" sz="3200" smtClean="0"/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475" y="1524000"/>
            <a:ext cx="46291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˚10˚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1272" name="Rectangle 4"/>
          <p:cNvSpPr>
            <a:spLocks noChangeArrowheads="1"/>
          </p:cNvSpPr>
          <p:nvPr/>
        </p:nvSpPr>
        <p:spPr bwMode="auto">
          <a:xfrm>
            <a:off x="161925" y="836613"/>
            <a:ext cx="79851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TREE LEVEL SOLUTION FOR POINT PARTICLE MASS M at r=0: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   NEWTONIAN POTENTIALS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1273" name="Rectangle 6"/>
          <p:cNvSpPr>
            <a:spLocks noChangeArrowheads="1"/>
          </p:cNvSpPr>
          <p:nvPr/>
        </p:nvSpPr>
        <p:spPr bwMode="auto">
          <a:xfrm>
            <a:off x="184150" y="2205038"/>
            <a:ext cx="35956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METRIC PERTURBATION: 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7544" y="2564904"/>
            <a:ext cx="1968039" cy="472309"/>
          </a:xfrm>
          <a:prstGeom prst="rect">
            <a:avLst/>
          </a:prstGeom>
          <a:blipFill rotWithShape="1">
            <a:blip r:embed="rId6"/>
            <a:stretch>
              <a:fillRect r="-2154" b="-15190"/>
            </a:stretch>
          </a:blip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11275" name="Rectangle 9"/>
          <p:cNvSpPr>
            <a:spLocks noChangeArrowheads="1"/>
          </p:cNvSpPr>
          <p:nvPr/>
        </p:nvSpPr>
        <p:spPr bwMode="auto">
          <a:xfrm>
            <a:off x="2403475" y="2636838"/>
            <a:ext cx="6831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where ²=16G</a:t>
            </a:r>
            <a:r>
              <a:rPr lang="nl-NL" altLang="nl-NL" sz="1400" b="1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N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 IS LOOP COUNT. PARAMETER OF QG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127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181725"/>
            <a:ext cx="34432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Rectangle 14"/>
          <p:cNvSpPr>
            <a:spLocks noChangeArrowheads="1"/>
          </p:cNvSpPr>
          <p:nvPr/>
        </p:nvSpPr>
        <p:spPr bwMode="auto">
          <a:xfrm>
            <a:off x="3568700" y="6269038"/>
            <a:ext cx="56118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nl-NL" altLang="nl-NL" sz="2000" dirty="0" smtClean="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- agrees with </a:t>
            </a:r>
            <a:r>
              <a:rPr lang="nl-NL" altLang="nl-NL" sz="1800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  <a:sym typeface="Symbol" pitchFamily="18" charset="2"/>
              </a:rPr>
              <a:t>Park+Woodard (2010) </a:t>
            </a:r>
            <a:r>
              <a:rPr lang="nl-NL" altLang="nl-NL" sz="2000" dirty="0" smtClean="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in their gauge</a:t>
            </a:r>
            <a:endParaRPr lang="en-GB" altLang="nl-NL" sz="2000" dirty="0" smtClea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127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529013"/>
            <a:ext cx="6523038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9" name="Rectangle 19"/>
          <p:cNvSpPr>
            <a:spLocks noChangeArrowheads="1"/>
          </p:cNvSpPr>
          <p:nvPr/>
        </p:nvSpPr>
        <p:spPr bwMode="auto">
          <a:xfrm>
            <a:off x="206375" y="3316288"/>
            <a:ext cx="31734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PERTURBED 1PI EOM 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1280" name="Rectangle 20"/>
          <p:cNvSpPr>
            <a:spLocks noChangeArrowheads="1"/>
          </p:cNvSpPr>
          <p:nvPr/>
        </p:nvSpPr>
        <p:spPr bwMode="auto">
          <a:xfrm>
            <a:off x="179388" y="4365625"/>
            <a:ext cx="72215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SOLUTION: PERT CORRECTED BARDEEN POTENTIALS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1281" name="Picture 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5589588"/>
            <a:ext cx="1468438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44008" y="5589240"/>
            <a:ext cx="718046" cy="380553"/>
          </a:xfrm>
          <a:prstGeom prst="rect">
            <a:avLst/>
          </a:prstGeom>
          <a:blipFill rotWithShape="1">
            <a:blip r:embed="rId10"/>
            <a:stretch>
              <a:fillRect t="-3226" b="-14516"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692275" y="188913"/>
            <a:ext cx="4967288" cy="633412"/>
          </a:xfrm>
        </p:spPr>
        <p:txBody>
          <a:bodyPr/>
          <a:lstStyle/>
          <a:p>
            <a:r>
              <a:rPr lang="nl-NL" altLang="en-US" sz="3600" smtClean="0"/>
              <a:t>BARDEEN POTENTIALS</a:t>
            </a:r>
            <a:endParaRPr lang="en-GB" altLang="en-US" sz="3600" smtClean="0"/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161925" y="1052513"/>
            <a:ext cx="88884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GAUGE INV SCALAR POTENTIALS: 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</a:rPr>
              <a:t>inv. under infinitesimal coord. transforms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57563"/>
            <a:ext cx="36718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500438"/>
            <a:ext cx="179863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257425"/>
            <a:ext cx="6002337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500438"/>
            <a:ext cx="4460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30350"/>
            <a:ext cx="226695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Rectangle 3"/>
          <p:cNvSpPr>
            <a:spLocks noChangeArrowheads="1"/>
          </p:cNvSpPr>
          <p:nvPr/>
        </p:nvSpPr>
        <p:spPr bwMode="auto">
          <a:xfrm>
            <a:off x="34925" y="298767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solidFill>
                  <a:srgbClr val="333399"/>
                </a:solidFill>
                <a:latin typeface="Arial" charset="0"/>
              </a:rPr>
              <a:t>WHERE </a:t>
            </a:r>
            <a:endParaRPr lang="en-GB" altLang="en-US" sz="1800">
              <a:latin typeface="Arial" charset="0"/>
            </a:endParaRPr>
          </a:p>
        </p:txBody>
      </p:sp>
      <p:sp>
        <p:nvSpPr>
          <p:cNvPr id="1229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˚11˚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2299" name="Rectangle 12"/>
          <p:cNvSpPr>
            <a:spLocks noChangeArrowheads="1"/>
          </p:cNvSpPr>
          <p:nvPr/>
        </p:nvSpPr>
        <p:spPr bwMode="auto">
          <a:xfrm>
            <a:off x="-36513" y="4335463"/>
            <a:ext cx="9212263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u="sng">
                <a:solidFill>
                  <a:srgbClr val="333399"/>
                </a:solidFill>
                <a:latin typeface="Arial" charset="0"/>
                <a:cs typeface="Arial" charset="0"/>
              </a:rPr>
              <a:t>NB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: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,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</a:rPr>
              <a:t>REDUCE TO USUAL GRAV POTENTIALS </a:t>
            </a:r>
            <a:r>
              <a:rPr lang="en-US" altLang="nl-NL" sz="24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</a:t>
            </a:r>
            <a:r>
              <a:rPr lang="en-US" altLang="nl-NL" sz="14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N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, </a:t>
            </a:r>
            <a:r>
              <a:rPr lang="en-US" altLang="nl-NL" sz="24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</a:t>
            </a:r>
            <a:r>
              <a:rPr lang="en-US" altLang="nl-NL" sz="14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N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</a:rPr>
              <a:t>IN LONGITUDINAL GAUGE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2300" name="Rectangle 2"/>
          <p:cNvSpPr>
            <a:spLocks noChangeArrowheads="1"/>
          </p:cNvSpPr>
          <p:nvPr/>
        </p:nvSpPr>
        <p:spPr bwMode="auto">
          <a:xfrm>
            <a:off x="179388" y="1876425"/>
            <a:ext cx="369728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ARE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BARDEEN POTENTIALS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033463" y="44450"/>
            <a:ext cx="6130925" cy="706438"/>
          </a:xfrm>
        </p:spPr>
        <p:txBody>
          <a:bodyPr/>
          <a:lstStyle/>
          <a:p>
            <a:r>
              <a:rPr lang="nl-NL" altLang="en-US" smtClean="0"/>
              <a:t>RESUMMATION</a:t>
            </a:r>
            <a:endParaRPr lang="en-GB" altLang="en-US" smtClean="0"/>
          </a:p>
        </p:txBody>
      </p:sp>
      <p:sp>
        <p:nvSpPr>
          <p:cNvPr id="13315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˚12˚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925" y="1055688"/>
            <a:ext cx="4248150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2"/>
          <p:cNvSpPr>
            <a:spLocks noChangeArrowheads="1"/>
          </p:cNvSpPr>
          <p:nvPr/>
        </p:nvSpPr>
        <p:spPr bwMode="auto">
          <a:xfrm>
            <a:off x="179388" y="1065213"/>
            <a:ext cx="46593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SOLVING 1PI EQ RESUMS 1 LOOP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   (BUBBLE &amp; DAISY) DIAGRAMS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084763"/>
            <a:ext cx="6480175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260725"/>
            <a:ext cx="8694738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Rectangle 2"/>
          <p:cNvSpPr>
            <a:spLocks noChangeArrowheads="1"/>
          </p:cNvSpPr>
          <p:nvPr/>
        </p:nvSpPr>
        <p:spPr bwMode="auto">
          <a:xfrm>
            <a:off x="250825" y="2524125"/>
            <a:ext cx="44704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SCHWINGER-DYSON EQUATION: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3321" name="Rectangle 2"/>
          <p:cNvSpPr>
            <a:spLocks noChangeArrowheads="1"/>
          </p:cNvSpPr>
          <p:nvPr/>
        </p:nvSpPr>
        <p:spPr bwMode="auto">
          <a:xfrm>
            <a:off x="179388" y="4508500"/>
            <a:ext cx="446246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RESUMMED DIAGRAMS INCLUDE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..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3322" name="Rectangle 2"/>
          <p:cNvSpPr>
            <a:spLocks noChangeArrowheads="1"/>
          </p:cNvSpPr>
          <p:nvPr/>
        </p:nvSpPr>
        <p:spPr bwMode="auto">
          <a:xfrm>
            <a:off x="-36513" y="6372225"/>
            <a:ext cx="924718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u="sng">
                <a:solidFill>
                  <a:srgbClr val="333399"/>
                </a:solidFill>
                <a:latin typeface="Arial" charset="0"/>
                <a:cs typeface="Arial" charset="0"/>
              </a:rPr>
              <a:t>RECALL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: GAP EQUATIONS IN COND MATTER PRODUCED FAMOUS RESULTS: SC,..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7770812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itle 1"/>
          <p:cNvSpPr>
            <a:spLocks noGrp="1"/>
          </p:cNvSpPr>
          <p:nvPr>
            <p:ph type="title"/>
          </p:nvPr>
        </p:nvSpPr>
        <p:spPr>
          <a:xfrm>
            <a:off x="392113" y="-26988"/>
            <a:ext cx="7564437" cy="706438"/>
          </a:xfrm>
        </p:spPr>
        <p:txBody>
          <a:bodyPr/>
          <a:lstStyle/>
          <a:p>
            <a:r>
              <a:rPr lang="nl-NL" altLang="en-US" smtClean="0"/>
              <a:t>RESUMMED 1LOOP POTENTIALS</a:t>
            </a:r>
            <a:endParaRPr lang="en-GB" altLang="en-US" smtClean="0"/>
          </a:p>
        </p:txBody>
      </p: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149225" y="1157288"/>
            <a:ext cx="88757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TIME-LIKE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BARDEEN  POTENTIAL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 (=0, 1/3, </a:t>
            </a:r>
            <a:r>
              <a:rPr lang="en-US" altLang="nl-NL" sz="24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r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/</a:t>
            </a:r>
            <a:r>
              <a:rPr lang="en-US" altLang="nl-NL" sz="2000">
                <a:solidFill>
                  <a:srgbClr val="333399"/>
                </a:solidFill>
                <a:latin typeface="Lucida Handwriting" pitchFamily="66" charset="0"/>
                <a:sym typeface="Symbol" pitchFamily="18" charset="2"/>
              </a:rPr>
              <a:t>l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p=10): </a:t>
            </a:r>
            <a:r>
              <a:rPr lang="en-US" altLang="nl-NL" sz="20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LARGE MASS</a:t>
            </a:r>
            <a:endParaRPr lang="en-GB" altLang="nl-NL" sz="1800" b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341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˚13˚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07950" y="-26988"/>
            <a:ext cx="8027988" cy="706438"/>
          </a:xfrm>
        </p:spPr>
        <p:txBody>
          <a:bodyPr/>
          <a:lstStyle/>
          <a:p>
            <a:r>
              <a:rPr lang="nl-NL" altLang="en-US" smtClean="0"/>
              <a:t>RESUMMED 1LOOP POTENTIALS 2</a:t>
            </a:r>
            <a:endParaRPr lang="en-GB" altLang="en-US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00213"/>
            <a:ext cx="7596188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˚14˚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149225" y="1157288"/>
            <a:ext cx="86439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SPATIAL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BARDEEN  POTENTIAL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 (=0, 1/3, </a:t>
            </a:r>
            <a:r>
              <a:rPr lang="en-US" altLang="nl-NL" sz="24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r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/</a:t>
            </a:r>
            <a:r>
              <a:rPr lang="en-US" altLang="nl-NL" sz="2000">
                <a:solidFill>
                  <a:srgbClr val="333399"/>
                </a:solidFill>
                <a:latin typeface="Lucida Handwriting" pitchFamily="66" charset="0"/>
                <a:sym typeface="Symbol" pitchFamily="18" charset="2"/>
              </a:rPr>
              <a:t>l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p=10): </a:t>
            </a:r>
            <a:r>
              <a:rPr lang="en-US" altLang="nl-NL" sz="20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LARGE MASS</a:t>
            </a:r>
            <a:endParaRPr lang="en-GB" altLang="nl-NL" sz="1800" b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282575" y="6165850"/>
            <a:ext cx="846613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RESUMMATION TELLS US THAT AT SMALL DISTANCES QUANTUM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SCALAR PERTURBATIONS ANTISCREEN NEWTONIAN POTENTIALS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6165850"/>
            <a:ext cx="2376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50" y="1628775"/>
            <a:ext cx="4645025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4859338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˚15˚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6390" name="Title 1"/>
          <p:cNvSpPr>
            <a:spLocks noGrp="1"/>
          </p:cNvSpPr>
          <p:nvPr>
            <p:ph type="title"/>
          </p:nvPr>
        </p:nvSpPr>
        <p:spPr>
          <a:xfrm>
            <a:off x="149225" y="-26988"/>
            <a:ext cx="8023225" cy="706438"/>
          </a:xfrm>
        </p:spPr>
        <p:txBody>
          <a:bodyPr/>
          <a:lstStyle/>
          <a:p>
            <a:r>
              <a:rPr lang="nl-NL" altLang="en-US" smtClean="0"/>
              <a:t>RESUMMED 1LOOP POTENTIALS 3</a:t>
            </a:r>
            <a:endParaRPr lang="en-GB" altLang="en-US" smtClean="0"/>
          </a:p>
        </p:txBody>
      </p:sp>
      <p:sp>
        <p:nvSpPr>
          <p:cNvPr id="16391" name="Rectangle 2"/>
          <p:cNvSpPr>
            <a:spLocks noChangeArrowheads="1"/>
          </p:cNvSpPr>
          <p:nvPr/>
        </p:nvSpPr>
        <p:spPr bwMode="auto">
          <a:xfrm>
            <a:off x="149225" y="765175"/>
            <a:ext cx="905510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TIME-LIKE &amp; SPATIAL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BARDEEN  POTENTIALS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,  (=0,1/3 </a:t>
            </a:r>
            <a:r>
              <a:rPr lang="en-US" altLang="nl-NL" sz="24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r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/</a:t>
            </a:r>
            <a:r>
              <a:rPr lang="en-US" altLang="nl-NL" sz="2000">
                <a:solidFill>
                  <a:srgbClr val="333399"/>
                </a:solidFill>
                <a:latin typeface="Lucida Handwriting" pitchFamily="66" charset="0"/>
                <a:sym typeface="Symbol" pitchFamily="18" charset="2"/>
              </a:rPr>
              <a:t>l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p=0.05),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nl-NL" sz="1800" b="1">
                <a:solidFill>
                  <a:srgbClr val="333399"/>
                </a:solidFill>
                <a:latin typeface="Arial" charset="0"/>
              </a:rPr>
              <a:t>SMALL  MASS</a:t>
            </a:r>
            <a:r>
              <a:rPr lang="en-GB" altLang="nl-NL" sz="1800">
                <a:solidFill>
                  <a:srgbClr val="333399"/>
                </a:solidFill>
                <a:latin typeface="Arial" charset="0"/>
              </a:rPr>
              <a:t>:</a:t>
            </a:r>
          </a:p>
        </p:txBody>
      </p:sp>
      <p:sp>
        <p:nvSpPr>
          <p:cNvPr id="16392" name="Rectangle 4"/>
          <p:cNvSpPr>
            <a:spLocks noChangeArrowheads="1"/>
          </p:cNvSpPr>
          <p:nvPr/>
        </p:nvSpPr>
        <p:spPr bwMode="auto">
          <a:xfrm>
            <a:off x="34925" y="5961063"/>
            <a:ext cx="681513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SMALL  MASS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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FIELDS ARE WEAK EVERYWHERE,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NB: CURVATURE STILL DIVERGES at r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0: Kretchmann: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4925" y="4941888"/>
            <a:ext cx="8466138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nl-NL" altLang="nl-NL" sz="20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 dirty="0" smtClean="0">
                <a:solidFill>
                  <a:srgbClr val="333399"/>
                </a:solidFill>
                <a:latin typeface="Arial" charset="0"/>
              </a:rPr>
              <a:t>RESUMMATION TELLS US THAT AT SMALL DISTANCES QUANTUM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nl-NL" sz="2000" dirty="0" smtClean="0">
                <a:solidFill>
                  <a:srgbClr val="333399"/>
                </a:solidFill>
                <a:latin typeface="Arial" charset="0"/>
              </a:rPr>
              <a:t>SCALAR PERTURBATIONS </a:t>
            </a:r>
            <a:r>
              <a:rPr lang="en-US" altLang="nl-NL" sz="2000" u="sng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SCREEN</a:t>
            </a:r>
            <a:r>
              <a:rPr lang="en-US" altLang="nl-NL" sz="20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US" altLang="nl-NL" sz="2000" dirty="0" smtClean="0">
                <a:solidFill>
                  <a:srgbClr val="333399"/>
                </a:solidFill>
                <a:latin typeface="Arial" charset="0"/>
              </a:rPr>
              <a:t>NEWTONIAN POTENTIALS</a:t>
            </a:r>
            <a:endParaRPr lang="en-GB" altLang="nl-NL" sz="2000" dirty="0" smtClean="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36838"/>
            <a:ext cx="5719762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1835150" y="44450"/>
            <a:ext cx="5772150" cy="706438"/>
          </a:xfrm>
        </p:spPr>
        <p:txBody>
          <a:bodyPr/>
          <a:lstStyle/>
          <a:p>
            <a:r>
              <a:rPr lang="nl-NL" altLang="en-US" sz="4000" smtClean="0"/>
              <a:t>GRAVITON LIGHT CONE</a:t>
            </a:r>
            <a:endParaRPr lang="en-GB" altLang="en-US" sz="4000" smtClean="0"/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341438"/>
            <a:ext cx="175101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107950" y="692150"/>
            <a:ext cx="735806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ONE-LOOP SCALAR QUANTUM FLUCTUATIONS AFFECT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PROPAGATION OF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GRAVITONS ON MINKOWSKI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741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˚16˚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106363" y="1444625"/>
            <a:ext cx="45370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LIGHT CONE GETS MODIFIED AS: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7416" name="Rectangle 7"/>
          <p:cNvSpPr>
            <a:spLocks noChangeArrowheads="1"/>
          </p:cNvSpPr>
          <p:nvPr/>
        </p:nvSpPr>
        <p:spPr bwMode="auto">
          <a:xfrm>
            <a:off x="107950" y="2165350"/>
            <a:ext cx="72871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nl-NL" altLang="nl-NL" sz="20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PROPAGATION VELOCITY </a:t>
            </a:r>
            <a:r>
              <a:rPr lang="nl-NL" altLang="nl-NL" sz="2000" dirty="0">
                <a:solidFill>
                  <a:srgbClr val="333399"/>
                </a:solidFill>
                <a:latin typeface="Arial" charset="0"/>
                <a:cs typeface="Arial" charset="0"/>
              </a:rPr>
              <a:t>OF GRAVITONS</a:t>
            </a:r>
            <a:r>
              <a:rPr lang="en-US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 ∞ AS ct0.</a:t>
            </a:r>
            <a:r>
              <a:rPr lang="nl-NL" altLang="nl-NL" sz="2000" dirty="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endParaRPr lang="en-GB" altLang="nl-NL" sz="2000" dirty="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˚17˚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8435" name="Rectangle 4"/>
          <p:cNvSpPr txBox="1">
            <a:spLocks noChangeArrowheads="1"/>
          </p:cNvSpPr>
          <p:nvPr/>
        </p:nvSpPr>
        <p:spPr bwMode="auto">
          <a:xfrm>
            <a:off x="1547813" y="2492375"/>
            <a:ext cx="6337300" cy="1296988"/>
          </a:xfrm>
          <a:prstGeom prst="rect">
            <a:avLst/>
          </a:prstGeom>
          <a:solidFill>
            <a:srgbClr val="FFFFCC">
              <a:alpha val="14902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QUANTUM EFFECTS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DURING INFLATION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18˚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9459" name="Rectangle 4"/>
          <p:cNvSpPr txBox="1">
            <a:spLocks noChangeArrowheads="1"/>
          </p:cNvSpPr>
          <p:nvPr/>
        </p:nvSpPr>
        <p:spPr bwMode="auto">
          <a:xfrm>
            <a:off x="0" y="2492375"/>
            <a:ext cx="91440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AT BOUNDARY OF STABILITY: MASSLESS SCALARS ON DE SITTER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˚19˚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graphicFrame>
        <p:nvGraphicFramePr>
          <p:cNvPr id="20483" name="Object 5"/>
          <p:cNvGraphicFramePr>
            <a:graphicFrameLocks noChangeAspect="1"/>
          </p:cNvGraphicFramePr>
          <p:nvPr/>
        </p:nvGraphicFramePr>
        <p:xfrm>
          <a:off x="1547813" y="1628775"/>
          <a:ext cx="7056437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3" name="Equation" r:id="rId4" imgW="5257800" imgH="431800" progId="Equation.3">
                  <p:embed/>
                </p:oleObj>
              </mc:Choice>
              <mc:Fallback>
                <p:oleObj name="Equation" r:id="rId4" imgW="5257800" imgH="431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1628775"/>
                        <a:ext cx="7056437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179388" y="1052513"/>
            <a:ext cx="71199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 b="1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EXAMPLE 1: MASSLESS SCALAR ON DE SITTER (D=4):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20485" name="Object 1"/>
          <p:cNvGraphicFramePr>
            <a:graphicFrameLocks noChangeAspect="1"/>
          </p:cNvGraphicFramePr>
          <p:nvPr/>
        </p:nvGraphicFramePr>
        <p:xfrm>
          <a:off x="592138" y="3644900"/>
          <a:ext cx="7608887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4" name="Equation" r:id="rId6" imgW="4978400" imgH="279400" progId="Equation.3">
                  <p:embed/>
                </p:oleObj>
              </mc:Choice>
              <mc:Fallback>
                <p:oleObj name="Equation" r:id="rId6" imgW="4978400" imgH="279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138" y="3644900"/>
                        <a:ext cx="7608887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2"/>
          <p:cNvSpPr>
            <a:spLocks noChangeArrowheads="1"/>
          </p:cNvSpPr>
          <p:nvPr/>
        </p:nvSpPr>
        <p:spPr bwMode="auto">
          <a:xfrm>
            <a:off x="319088" y="1700213"/>
            <a:ext cx="1146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</a:rPr>
              <a:t>ACTION:</a:t>
            </a:r>
            <a:endParaRPr lang="nl-NL" altLang="nl-NL" sz="1800">
              <a:latin typeface="Arial" charset="0"/>
            </a:endParaRPr>
          </a:p>
        </p:txBody>
      </p:sp>
      <p:sp>
        <p:nvSpPr>
          <p:cNvPr id="20487" name="Rectangle 11"/>
          <p:cNvSpPr>
            <a:spLocks noChangeArrowheads="1"/>
          </p:cNvSpPr>
          <p:nvPr/>
        </p:nvSpPr>
        <p:spPr bwMode="auto">
          <a:xfrm>
            <a:off x="536575" y="2420938"/>
            <a:ext cx="1514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</a:rPr>
              <a:t>EOM for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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</a:rPr>
              <a:t>:</a:t>
            </a:r>
            <a:endParaRPr lang="nl-NL" altLang="nl-NL" sz="1800">
              <a:latin typeface="Arial" charset="0"/>
            </a:endParaRPr>
          </a:p>
        </p:txBody>
      </p:sp>
      <p:graphicFrame>
        <p:nvGraphicFramePr>
          <p:cNvPr id="20488" name="Object 3"/>
          <p:cNvGraphicFramePr>
            <a:graphicFrameLocks noChangeAspect="1"/>
          </p:cNvGraphicFramePr>
          <p:nvPr/>
        </p:nvGraphicFramePr>
        <p:xfrm>
          <a:off x="1976438" y="2349500"/>
          <a:ext cx="41084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5" name="Equation" r:id="rId8" imgW="3060700" imgH="393700" progId="Equation.3">
                  <p:embed/>
                </p:oleObj>
              </mc:Choice>
              <mc:Fallback>
                <p:oleObj name="Equation" r:id="rId8" imgW="3060700" imgH="3937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438" y="2349500"/>
                        <a:ext cx="4108450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9" name="Object 4"/>
          <p:cNvGraphicFramePr>
            <a:graphicFrameLocks noChangeAspect="1"/>
          </p:cNvGraphicFramePr>
          <p:nvPr/>
        </p:nvGraphicFramePr>
        <p:xfrm>
          <a:off x="992188" y="4724400"/>
          <a:ext cx="7019925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6" name="Equation" r:id="rId10" imgW="5232400" imgH="482600" progId="Equation.3">
                  <p:embed/>
                </p:oleObj>
              </mc:Choice>
              <mc:Fallback>
                <p:oleObj name="Equation" r:id="rId10" imgW="5232400" imgH="48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188" y="4724400"/>
                        <a:ext cx="7019925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0" name="Rectangle 14"/>
          <p:cNvSpPr>
            <a:spLocks noChangeArrowheads="1"/>
          </p:cNvSpPr>
          <p:nvPr/>
        </p:nvSpPr>
        <p:spPr bwMode="auto">
          <a:xfrm>
            <a:off x="250825" y="2997200"/>
            <a:ext cx="892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In a </a:t>
            </a:r>
            <a:r>
              <a:rPr lang="nl-NL" altLang="nl-NL" sz="1800" u="sng">
                <a:solidFill>
                  <a:srgbClr val="666699"/>
                </a:solidFill>
                <a:latin typeface="Arial" charset="0"/>
              </a:rPr>
              <a:t>dS invariant state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</a:rPr>
              <a:t>, the propagator must be a function of dS inv distance </a:t>
            </a:r>
            <a:r>
              <a:rPr lang="nl-NL" altLang="nl-NL" sz="2400" i="1">
                <a:solidFill>
                  <a:srgbClr val="333399"/>
                </a:solidFill>
                <a:latin typeface="Constantia" pitchFamily="18" charset="0"/>
              </a:rPr>
              <a:t>l(x;x’)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</a:rPr>
              <a:t>:</a:t>
            </a:r>
            <a:endParaRPr lang="nl-NL" altLang="nl-NL" sz="1800">
              <a:latin typeface="Arial" charset="0"/>
            </a:endParaRPr>
          </a:p>
        </p:txBody>
      </p:sp>
      <p:sp>
        <p:nvSpPr>
          <p:cNvPr id="20491" name="Rectangle 5"/>
          <p:cNvSpPr>
            <a:spLocks noChangeArrowheads="1"/>
          </p:cNvSpPr>
          <p:nvPr/>
        </p:nvSpPr>
        <p:spPr bwMode="auto">
          <a:xfrm>
            <a:off x="250825" y="4221163"/>
            <a:ext cx="6208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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</a:rPr>
              <a:t>then the propagator obeys a dS inv equation (in D dim): </a:t>
            </a:r>
            <a:endParaRPr lang="nl-NL" altLang="nl-NL" sz="1800">
              <a:latin typeface="Arial" charset="0"/>
            </a:endParaRPr>
          </a:p>
        </p:txBody>
      </p:sp>
      <p:sp>
        <p:nvSpPr>
          <p:cNvPr id="20492" name="Rectangle 16"/>
          <p:cNvSpPr>
            <a:spLocks noChangeArrowheads="1"/>
          </p:cNvSpPr>
          <p:nvPr/>
        </p:nvSpPr>
        <p:spPr bwMode="auto">
          <a:xfrm>
            <a:off x="179388" y="5805488"/>
            <a:ext cx="3816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 </a:t>
            </a:r>
            <a:r>
              <a:rPr lang="nl-NL" altLang="nl-NL" sz="1800" b="1">
                <a:solidFill>
                  <a:srgbClr val="333399"/>
                </a:solidFill>
                <a:latin typeface="Arial" charset="0"/>
              </a:rPr>
              <a:t>This equation has no solution! </a:t>
            </a:r>
            <a:endParaRPr lang="nl-NL" altLang="nl-NL" sz="1800">
              <a:latin typeface="Arial" charset="0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6659563" y="5857875"/>
            <a:ext cx="25209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Allen,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Folacci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PRD35 (1987)</a:t>
            </a:r>
          </a:p>
        </p:txBody>
      </p:sp>
      <p:sp>
        <p:nvSpPr>
          <p:cNvPr id="20494" name="Rectangle 4"/>
          <p:cNvSpPr txBox="1">
            <a:spLocks noChangeArrowheads="1"/>
          </p:cNvSpPr>
          <p:nvPr/>
        </p:nvSpPr>
        <p:spPr bwMode="auto">
          <a:xfrm>
            <a:off x="15875" y="-26988"/>
            <a:ext cx="8732838" cy="87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MASSLESS SCALARS ON DE SITTER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44450"/>
            <a:ext cx="8137525" cy="649288"/>
          </a:xfrm>
        </p:spPr>
        <p:txBody>
          <a:bodyPr/>
          <a:lstStyle/>
          <a:p>
            <a:pPr eaLnBrk="1" hangingPunct="1"/>
            <a:r>
              <a:rPr lang="en-GB" altLang="nl-NL" sz="3600" smtClean="0">
                <a:latin typeface="Arial" charset="0"/>
                <a:cs typeface="Arial" charset="0"/>
              </a:rPr>
              <a:t>CONTENTS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 2˚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076" name="Rectangle 22"/>
          <p:cNvSpPr>
            <a:spLocks noChangeArrowheads="1"/>
          </p:cNvSpPr>
          <p:nvPr/>
        </p:nvSpPr>
        <p:spPr bwMode="auto">
          <a:xfrm>
            <a:off x="971550" y="3068638"/>
            <a:ext cx="61214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solidFill>
                  <a:srgbClr val="000066"/>
                </a:solidFill>
                <a:latin typeface="Arial" charset="0"/>
              </a:rPr>
              <a:t>4B) STABLE THEORY: SCALAR ELECTRODYNAMICS</a:t>
            </a:r>
            <a:endParaRPr lang="en-GB" altLang="nl-NL" sz="18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77" name="Rectangle 22"/>
          <p:cNvSpPr>
            <a:spLocks noChangeArrowheads="1"/>
          </p:cNvSpPr>
          <p:nvPr/>
        </p:nvSpPr>
        <p:spPr bwMode="auto">
          <a:xfrm>
            <a:off x="250825" y="5949280"/>
            <a:ext cx="40401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dirty="0" smtClean="0">
                <a:solidFill>
                  <a:srgbClr val="000066"/>
                </a:solidFill>
                <a:latin typeface="Arial" charset="0"/>
              </a:rPr>
              <a:t>5) </a:t>
            </a:r>
            <a:r>
              <a:rPr lang="en-US" altLang="nl-NL" sz="1800" dirty="0">
                <a:solidFill>
                  <a:srgbClr val="000066"/>
                </a:solidFill>
                <a:latin typeface="Arial" charset="0"/>
              </a:rPr>
              <a:t>CONCLUSIONS AND OUTLOOK</a:t>
            </a:r>
            <a:endParaRPr lang="en-GB" altLang="nl-NL" sz="1800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78" name="Rectangle 24"/>
          <p:cNvSpPr>
            <a:spLocks noChangeArrowheads="1"/>
          </p:cNvSpPr>
          <p:nvPr/>
        </p:nvSpPr>
        <p:spPr bwMode="auto">
          <a:xfrm>
            <a:off x="250825" y="1474788"/>
            <a:ext cx="784542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solidFill>
                  <a:srgbClr val="000066"/>
                </a:solidFill>
                <a:latin typeface="Arial" charset="0"/>
              </a:rPr>
              <a:t>2) QUANTUM GRAVITATIONAL EFFECTS ON FLAT MINKOWSKI SPACE</a:t>
            </a:r>
            <a:endParaRPr lang="en-GB" altLang="nl-NL" sz="18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79" name="Rectangle 24"/>
          <p:cNvSpPr>
            <a:spLocks noChangeArrowheads="1"/>
          </p:cNvSpPr>
          <p:nvPr/>
        </p:nvSpPr>
        <p:spPr bwMode="auto">
          <a:xfrm>
            <a:off x="942975" y="2492375"/>
            <a:ext cx="77851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solidFill>
                  <a:srgbClr val="000066"/>
                </a:solidFill>
                <a:latin typeface="Arial" charset="0"/>
              </a:rPr>
              <a:t>4A) AT BOUNDARY OF STABILITY: MASSLESS SCALAR ON DE SITTER</a:t>
            </a:r>
            <a:endParaRPr lang="en-GB" altLang="nl-NL" sz="18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80" name="Rectangle 24"/>
          <p:cNvSpPr>
            <a:spLocks noChangeArrowheads="1"/>
          </p:cNvSpPr>
          <p:nvPr/>
        </p:nvSpPr>
        <p:spPr bwMode="auto">
          <a:xfrm>
            <a:off x="971550" y="3573463"/>
            <a:ext cx="5391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solidFill>
                  <a:srgbClr val="000066"/>
                </a:solidFill>
                <a:latin typeface="Arial" charset="0"/>
              </a:rPr>
              <a:t>4C) WHEN STABILITY FAILS.. YUKAWA THEORY</a:t>
            </a:r>
            <a:endParaRPr lang="en-GB" altLang="nl-NL" sz="18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81" name="Rectangle 22"/>
          <p:cNvSpPr>
            <a:spLocks noChangeArrowheads="1"/>
          </p:cNvSpPr>
          <p:nvPr/>
        </p:nvSpPr>
        <p:spPr bwMode="auto">
          <a:xfrm>
            <a:off x="971550" y="4005263"/>
            <a:ext cx="799306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solidFill>
                  <a:srgbClr val="000066"/>
                </a:solidFill>
                <a:latin typeface="Arial" charset="0"/>
              </a:rPr>
              <a:t>4D) PERTURBATIVE GRAVITY ON DE SITTER: VACUUM POLARIZATION</a:t>
            </a:r>
            <a:endParaRPr lang="en-GB" altLang="nl-NL" sz="18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82" name="Rectangle 24"/>
          <p:cNvSpPr>
            <a:spLocks noChangeArrowheads="1"/>
          </p:cNvSpPr>
          <p:nvPr/>
        </p:nvSpPr>
        <p:spPr bwMode="auto">
          <a:xfrm>
            <a:off x="250825" y="2060575"/>
            <a:ext cx="80803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solidFill>
                  <a:srgbClr val="000066"/>
                </a:solidFill>
                <a:latin typeface="Arial" charset="0"/>
              </a:rPr>
              <a:t>3) QUANTUM EFFECTS DURING INFLATION (DE SITTER AS TOY MODEL)</a:t>
            </a:r>
            <a:endParaRPr lang="en-GB" altLang="nl-NL" sz="18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83" name="Rectangle 24"/>
          <p:cNvSpPr>
            <a:spLocks noChangeArrowheads="1"/>
          </p:cNvSpPr>
          <p:nvPr/>
        </p:nvSpPr>
        <p:spPr bwMode="auto">
          <a:xfrm>
            <a:off x="250825" y="908050"/>
            <a:ext cx="56832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solidFill>
                  <a:srgbClr val="000066"/>
                </a:solidFill>
                <a:latin typeface="Arial" charset="0"/>
              </a:rPr>
              <a:t>1) QUANTUM GRAVITY IS AN EFFECTIVE THEORY</a:t>
            </a:r>
            <a:endParaRPr lang="en-GB" altLang="nl-NL" sz="18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85" name="Rectangle 24"/>
          <p:cNvSpPr>
            <a:spLocks noChangeArrowheads="1"/>
          </p:cNvSpPr>
          <p:nvPr/>
        </p:nvSpPr>
        <p:spPr bwMode="auto">
          <a:xfrm>
            <a:off x="250825" y="4509120"/>
            <a:ext cx="59309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dirty="0" smtClean="0">
                <a:solidFill>
                  <a:srgbClr val="000066"/>
                </a:solidFill>
                <a:latin typeface="Arial" charset="0"/>
              </a:rPr>
              <a:t>4) </a:t>
            </a:r>
            <a:r>
              <a:rPr lang="en-US" altLang="nl-NL" sz="1800" dirty="0">
                <a:solidFill>
                  <a:srgbClr val="000066"/>
                </a:solidFill>
                <a:latin typeface="Arial" charset="0"/>
              </a:rPr>
              <a:t>GRAVITON SELF-ENERGY FROM SCALAR FIELDS</a:t>
            </a:r>
            <a:endParaRPr lang="en-GB" altLang="nl-NL" sz="1800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86" name="Rectangle 24"/>
          <p:cNvSpPr>
            <a:spLocks noChangeArrowheads="1"/>
          </p:cNvSpPr>
          <p:nvPr/>
        </p:nvSpPr>
        <p:spPr bwMode="auto">
          <a:xfrm>
            <a:off x="1017588" y="5013176"/>
            <a:ext cx="3348037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dirty="0">
                <a:solidFill>
                  <a:srgbClr val="000066"/>
                </a:solidFill>
                <a:latin typeface="Arial" charset="0"/>
              </a:rPr>
              <a:t>5A) DYNAMICAL GRAVITONS</a:t>
            </a:r>
            <a:endParaRPr lang="en-GB" altLang="nl-NL" sz="1800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87" name="Rectangle 24"/>
          <p:cNvSpPr>
            <a:spLocks noChangeArrowheads="1"/>
          </p:cNvSpPr>
          <p:nvPr/>
        </p:nvSpPr>
        <p:spPr bwMode="auto">
          <a:xfrm>
            <a:off x="1042988" y="5445224"/>
            <a:ext cx="55753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solidFill>
                  <a:srgbClr val="000066"/>
                </a:solidFill>
                <a:latin typeface="Arial" charset="0"/>
              </a:rPr>
              <a:t>5B) GRAVITATIONAL POTENTIALS ON DE SITTER</a:t>
            </a:r>
            <a:endParaRPr lang="en-GB" altLang="nl-NL" sz="1800">
              <a:solidFill>
                <a:srgbClr val="000066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79388" y="5157788"/>
            <a:ext cx="8270875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Symbol" pitchFamily="18" charset="2"/>
              <a:buChar char="Þ"/>
              <a:defRPr/>
            </a:pPr>
            <a:r>
              <a:rPr lang="nl-NL" dirty="0">
                <a:solidFill>
                  <a:srgbClr val="333399"/>
                </a:solidFill>
                <a:latin typeface="Arial" pitchFamily="34" charset="0"/>
                <a:sym typeface="Symbol"/>
              </a:rPr>
              <a:t>From                                 it follows that the terms in 2nd square brackets [.] </a:t>
            </a:r>
          </a:p>
          <a:p>
            <a:pPr>
              <a:defRPr/>
            </a:pPr>
            <a:r>
              <a:rPr lang="nl-NL" dirty="0">
                <a:solidFill>
                  <a:srgbClr val="333399"/>
                </a:solidFill>
                <a:latin typeface="Arial" pitchFamily="34" charset="0"/>
                <a:sym typeface="Symbol"/>
              </a:rPr>
              <a:t>source the second -function in Eq. (**).</a:t>
            </a:r>
            <a:endParaRPr lang="nl-NL" dirty="0">
              <a:latin typeface="Arial" pitchFamily="34" charset="0"/>
            </a:endParaRPr>
          </a:p>
        </p:txBody>
      </p:sp>
      <p:sp>
        <p:nvSpPr>
          <p:cNvPr id="21507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20˚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34925" y="115888"/>
            <a:ext cx="87852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MASSLESS SCALAR ON DE SITTER 2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179388" y="2319338"/>
            <a:ext cx="90011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THE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NAIVE SOLUTION (in D=4) is (up to an irrelevant constant C):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1510" name="Rectangle 11"/>
          <p:cNvSpPr>
            <a:spLocks noChangeArrowheads="1"/>
          </p:cNvSpPr>
          <p:nvPr/>
        </p:nvSpPr>
        <p:spPr bwMode="auto">
          <a:xfrm>
            <a:off x="250825" y="3563938"/>
            <a:ext cx="6121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</a:rPr>
              <a:t>This UNIQUE dS inv solution solves the wrong equation:</a:t>
            </a:r>
            <a:endParaRPr lang="nl-NL" altLang="nl-NL" sz="1800">
              <a:latin typeface="Arial" charset="0"/>
            </a:endParaRPr>
          </a:p>
        </p:txBody>
      </p:sp>
      <p:graphicFrame>
        <p:nvGraphicFramePr>
          <p:cNvPr id="21511" name="Object 4"/>
          <p:cNvGraphicFramePr>
            <a:graphicFrameLocks noChangeAspect="1"/>
          </p:cNvGraphicFramePr>
          <p:nvPr/>
        </p:nvGraphicFramePr>
        <p:xfrm>
          <a:off x="2124075" y="1565275"/>
          <a:ext cx="4567238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5" name="Equation" r:id="rId4" imgW="3403600" imgH="469900" progId="Equation.3">
                  <p:embed/>
                </p:oleObj>
              </mc:Choice>
              <mc:Fallback>
                <p:oleObj name="Equation" r:id="rId4" imgW="3403600" imgH="469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1565275"/>
                        <a:ext cx="4567238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2" name="Rectangle 16"/>
          <p:cNvSpPr>
            <a:spLocks noChangeArrowheads="1"/>
          </p:cNvSpPr>
          <p:nvPr/>
        </p:nvSpPr>
        <p:spPr bwMode="auto">
          <a:xfrm>
            <a:off x="179388" y="4724400"/>
            <a:ext cx="6311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 Here                   denotes the </a:t>
            </a:r>
            <a:r>
              <a:rPr lang="nl-NL" altLang="nl-NL" sz="18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antipodal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point of                :</a:t>
            </a:r>
            <a:endParaRPr lang="nl-NL" altLang="nl-NL" sz="1800">
              <a:latin typeface="Arial" charset="0"/>
            </a:endParaRPr>
          </a:p>
        </p:txBody>
      </p:sp>
      <p:sp>
        <p:nvSpPr>
          <p:cNvPr id="21513" name="Rectangle 6"/>
          <p:cNvSpPr>
            <a:spLocks noChangeArrowheads="1"/>
          </p:cNvSpPr>
          <p:nvPr/>
        </p:nvSpPr>
        <p:spPr bwMode="auto">
          <a:xfrm>
            <a:off x="179388" y="950913"/>
            <a:ext cx="72802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MASSLESS MINIMALLY COUPLED SCALAR (MMCS) D=4: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21514" name="Object 6"/>
          <p:cNvGraphicFramePr>
            <a:graphicFrameLocks noChangeAspect="1"/>
          </p:cNvGraphicFramePr>
          <p:nvPr/>
        </p:nvGraphicFramePr>
        <p:xfrm>
          <a:off x="1547813" y="2801938"/>
          <a:ext cx="546735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6" name="Equation" r:id="rId6" imgW="4076700" imgH="482600" progId="Equation.3">
                  <p:embed/>
                </p:oleObj>
              </mc:Choice>
              <mc:Fallback>
                <p:oleObj name="Equation" r:id="rId6" imgW="4076700" imgH="482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2801938"/>
                        <a:ext cx="5467350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5" name="Object 7"/>
          <p:cNvGraphicFramePr>
            <a:graphicFrameLocks noChangeAspect="1"/>
          </p:cNvGraphicFramePr>
          <p:nvPr/>
        </p:nvGraphicFramePr>
        <p:xfrm>
          <a:off x="1212850" y="4005263"/>
          <a:ext cx="5776913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7" name="Equation" r:id="rId8" imgW="4305300" imgH="469900" progId="Equation.3">
                  <p:embed/>
                </p:oleObj>
              </mc:Choice>
              <mc:Fallback>
                <p:oleObj name="Equation" r:id="rId8" imgW="4305300" imgH="4699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2850" y="4005263"/>
                        <a:ext cx="5776913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6" name="Object 9"/>
          <p:cNvGraphicFramePr>
            <a:graphicFrameLocks noChangeAspect="1"/>
          </p:cNvGraphicFramePr>
          <p:nvPr/>
        </p:nvGraphicFramePr>
        <p:xfrm>
          <a:off x="1116013" y="5233988"/>
          <a:ext cx="2016125" cy="28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8" name="Equation" r:id="rId10" imgW="1485900" imgH="203200" progId="Equation.3">
                  <p:embed/>
                </p:oleObj>
              </mc:Choice>
              <mc:Fallback>
                <p:oleObj name="Equation" r:id="rId10" imgW="1485900" imgH="203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233988"/>
                        <a:ext cx="2016125" cy="28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7" name="Object 10"/>
          <p:cNvGraphicFramePr>
            <a:graphicFrameLocks noChangeAspect="1"/>
          </p:cNvGraphicFramePr>
          <p:nvPr/>
        </p:nvGraphicFramePr>
        <p:xfrm>
          <a:off x="1116013" y="4767263"/>
          <a:ext cx="113823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9" name="Equation" r:id="rId12" imgW="838200" imgH="228600" progId="Equation.3">
                  <p:embed/>
                </p:oleObj>
              </mc:Choice>
              <mc:Fallback>
                <p:oleObj name="Equation" r:id="rId12" imgW="83820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4767263"/>
                        <a:ext cx="1138237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8" name="Object 12"/>
          <p:cNvGraphicFramePr>
            <a:graphicFrameLocks noChangeAspect="1"/>
          </p:cNvGraphicFramePr>
          <p:nvPr/>
        </p:nvGraphicFramePr>
        <p:xfrm>
          <a:off x="5372100" y="4767263"/>
          <a:ext cx="10001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0" name="Equation" r:id="rId14" imgW="736600" imgH="228600" progId="Equation.3">
                  <p:embed/>
                </p:oleObj>
              </mc:Choice>
              <mc:Fallback>
                <p:oleObj name="Equation" r:id="rId14" imgW="7366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0" y="4767263"/>
                        <a:ext cx="1000125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9" name="Rectangle 22"/>
          <p:cNvSpPr>
            <a:spLocks noChangeArrowheads="1"/>
          </p:cNvSpPr>
          <p:nvPr/>
        </p:nvSpPr>
        <p:spPr bwMode="auto">
          <a:xfrm>
            <a:off x="179388" y="5805488"/>
            <a:ext cx="3486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Symbol" pitchFamily="18" charset="2"/>
              <a:buChar char="Þ"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The solution (**) follows from:</a:t>
            </a:r>
            <a:endParaRPr lang="nl-NL" altLang="nl-NL" sz="1800">
              <a:latin typeface="Arial" charset="0"/>
            </a:endParaRPr>
          </a:p>
        </p:txBody>
      </p:sp>
      <p:graphicFrame>
        <p:nvGraphicFramePr>
          <p:cNvPr id="21520" name="Object 13"/>
          <p:cNvGraphicFramePr>
            <a:graphicFrameLocks noChangeAspect="1"/>
          </p:cNvGraphicFramePr>
          <p:nvPr/>
        </p:nvGraphicFramePr>
        <p:xfrm>
          <a:off x="806450" y="6175375"/>
          <a:ext cx="6746875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1" name="Equation" r:id="rId16" imgW="5422900" imgH="457200" progId="Equation.3">
                  <p:embed/>
                </p:oleObj>
              </mc:Choice>
              <mc:Fallback>
                <p:oleObj name="Equation" r:id="rId16" imgW="5422900" imgH="4572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450" y="6175375"/>
                        <a:ext cx="6746875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581525"/>
            <a:ext cx="1079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21˚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-36513" y="115888"/>
            <a:ext cx="8769351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MASSLESS SCALAR ON DE SITTER 3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250825" y="1484313"/>
            <a:ext cx="90011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ONE POSSIBLE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 SOLUTION (that breaks dS sym, respects spatial homogeneity, but solves the right equation) is: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7950" y="3141663"/>
            <a:ext cx="8224838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Symbol" pitchFamily="18" charset="2"/>
              <a:buChar char="·"/>
              <a:defRPr/>
            </a:pP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This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dS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breaking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solution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solves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the right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equation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, but </a:t>
            </a:r>
          </a:p>
          <a:p>
            <a:pPr>
              <a:defRPr/>
            </a:pP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(when dim reg is applied)  the coincident propagator grows (linearly) with time. </a:t>
            </a:r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249238" y="950913"/>
            <a:ext cx="71310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CONCLUSION: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MMCS cannot be quatized in a dS inv way.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22536" name="Object 6"/>
          <p:cNvGraphicFramePr>
            <a:graphicFrameLocks noChangeAspect="1"/>
          </p:cNvGraphicFramePr>
          <p:nvPr/>
        </p:nvGraphicFramePr>
        <p:xfrm>
          <a:off x="1747838" y="2276475"/>
          <a:ext cx="450691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8" name="Equation" r:id="rId5" imgW="3683000" imgH="482600" progId="Equation.3">
                  <p:embed/>
                </p:oleObj>
              </mc:Choice>
              <mc:Fallback>
                <p:oleObj name="Equation" r:id="rId5" imgW="3683000" imgH="482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7838" y="2276475"/>
                        <a:ext cx="4506912" cy="58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7" name="Object 7"/>
          <p:cNvGraphicFramePr>
            <a:graphicFrameLocks noChangeAspect="1"/>
          </p:cNvGraphicFramePr>
          <p:nvPr/>
        </p:nvGraphicFramePr>
        <p:xfrm>
          <a:off x="1809750" y="4724400"/>
          <a:ext cx="5384800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9" name="Equation" r:id="rId7" imgW="4013200" imgH="419100" progId="Equation.3">
                  <p:embed/>
                </p:oleObj>
              </mc:Choice>
              <mc:Fallback>
                <p:oleObj name="Equation" r:id="rId7" imgW="4013200" imgH="419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0" y="4724400"/>
                        <a:ext cx="5384800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179388" y="3933825"/>
            <a:ext cx="841057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Symbol" pitchFamily="18" charset="2"/>
              <a:buChar char="·"/>
              <a:defRPr/>
            </a:pP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This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has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physical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consequences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. For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example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,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when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one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introduces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a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quartic</a:t>
            </a:r>
            <a:endParaRPr lang="nl-NL" dirty="0">
              <a:solidFill>
                <a:srgbClr val="333399"/>
              </a:solidFill>
              <a:latin typeface="Arial" pitchFamily="34" charset="0"/>
            </a:endParaRPr>
          </a:p>
          <a:p>
            <a:pPr>
              <a:defRPr/>
            </a:pP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interaction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                        at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one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loop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one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generates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a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Hartree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mass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:</a:t>
            </a:r>
            <a:endParaRPr lang="nl-NL" dirty="0">
              <a:latin typeface="Arial" pitchFamily="34" charset="0"/>
            </a:endParaRPr>
          </a:p>
        </p:txBody>
      </p:sp>
      <p:graphicFrame>
        <p:nvGraphicFramePr>
          <p:cNvPr id="22539" name="Object 1"/>
          <p:cNvGraphicFramePr>
            <a:graphicFrameLocks noChangeAspect="1"/>
          </p:cNvGraphicFramePr>
          <p:nvPr/>
        </p:nvGraphicFramePr>
        <p:xfrm>
          <a:off x="1619250" y="4149725"/>
          <a:ext cx="1279525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0" name="Equation" r:id="rId9" imgW="952087" imgH="393529" progId="Equation.3">
                  <p:embed/>
                </p:oleObj>
              </mc:Choice>
              <mc:Fallback>
                <p:oleObj name="Equation" r:id="rId9" imgW="952087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149725"/>
                        <a:ext cx="1279525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/>
          <p:nvPr/>
        </p:nvSpPr>
        <p:spPr>
          <a:xfrm>
            <a:off x="171450" y="5300663"/>
            <a:ext cx="8721725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Symbol" pitchFamily="18" charset="2"/>
              <a:buChar char="·"/>
              <a:defRPr/>
            </a:pP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In a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self-interacting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scalar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theory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, the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mass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squared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thus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grows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linearly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in time. </a:t>
            </a:r>
          </a:p>
          <a:p>
            <a:pPr>
              <a:defRPr/>
            </a:pP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This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is a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consequence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of abundant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particle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creation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in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dS.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Precisely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nl-NL" dirty="0" err="1">
                <a:solidFill>
                  <a:srgbClr val="333399"/>
                </a:solidFill>
                <a:latin typeface="Arial" pitchFamily="34" charset="0"/>
              </a:rPr>
              <a:t>this</a:t>
            </a:r>
            <a:r>
              <a:rPr lang="nl-NL" dirty="0">
                <a:solidFill>
                  <a:srgbClr val="333399"/>
                </a:solidFill>
                <a:latin typeface="Arial" pitchFamily="34" charset="0"/>
              </a:rPr>
              <a:t> type </a:t>
            </a:r>
          </a:p>
          <a:p>
            <a:pPr>
              <a:defRPr/>
            </a:pPr>
            <a:r>
              <a:rPr lang="en-US" dirty="0">
                <a:solidFill>
                  <a:srgbClr val="333399"/>
                </a:solidFill>
                <a:latin typeface="Arial" pitchFamily="34" charset="0"/>
              </a:rPr>
              <a:t>of particle creation generates scalar cosmological perturbations, which in turn </a:t>
            </a:r>
          </a:p>
          <a:p>
            <a:pPr>
              <a:defRPr/>
            </a:pPr>
            <a:r>
              <a:rPr lang="en-US" dirty="0">
                <a:solidFill>
                  <a:srgbClr val="333399"/>
                </a:solidFill>
                <a:latin typeface="Arial" pitchFamily="34" charset="0"/>
              </a:rPr>
              <a:t>induce </a:t>
            </a:r>
            <a:r>
              <a:rPr lang="en-US" u="sng" dirty="0">
                <a:solidFill>
                  <a:srgbClr val="333399"/>
                </a:solidFill>
                <a:latin typeface="Arial" pitchFamily="34" charset="0"/>
              </a:rPr>
              <a:t>CMB temperature fluctuations </a:t>
            </a:r>
            <a:r>
              <a:rPr lang="en-US" dirty="0">
                <a:solidFill>
                  <a:srgbClr val="333399"/>
                </a:solidFill>
                <a:latin typeface="Arial" pitchFamily="34" charset="0"/>
              </a:rPr>
              <a:t>and seed the </a:t>
            </a:r>
            <a:r>
              <a:rPr lang="en-US" u="sng" dirty="0">
                <a:solidFill>
                  <a:srgbClr val="333399"/>
                </a:solidFill>
                <a:latin typeface="Arial" pitchFamily="34" charset="0"/>
              </a:rPr>
              <a:t>Universe’s large scale structure</a:t>
            </a:r>
            <a:r>
              <a:rPr lang="en-US" dirty="0">
                <a:solidFill>
                  <a:srgbClr val="333399"/>
                </a:solidFill>
                <a:latin typeface="Arial" pitchFamily="34" charset="0"/>
              </a:rPr>
              <a:t>.</a:t>
            </a:r>
            <a:endParaRPr lang="nl-NL" dirty="0">
              <a:latin typeface="Arial" pitchFamily="34" charset="0"/>
            </a:endParaRPr>
          </a:p>
        </p:txBody>
      </p:sp>
      <p:sp>
        <p:nvSpPr>
          <p:cNvPr id="22541" name="Rectangle 3"/>
          <p:cNvSpPr>
            <a:spLocks noChangeArrowheads="1"/>
          </p:cNvSpPr>
          <p:nvPr/>
        </p:nvSpPr>
        <p:spPr bwMode="auto">
          <a:xfrm>
            <a:off x="166688" y="6516688"/>
            <a:ext cx="5810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</a:rPr>
              <a:t>☺ </a:t>
            </a:r>
            <a:r>
              <a:rPr lang="nl-NL" altLang="nl-NL" sz="1800" b="1" u="sng">
                <a:solidFill>
                  <a:srgbClr val="666699"/>
                </a:solidFill>
                <a:latin typeface="Arial" charset="0"/>
              </a:rPr>
              <a:t>QUESTION</a:t>
            </a:r>
            <a:r>
              <a:rPr lang="nl-NL" altLang="nl-NL" sz="1800" b="1">
                <a:solidFill>
                  <a:srgbClr val="666699"/>
                </a:solidFill>
                <a:latin typeface="Arial" charset="0"/>
              </a:rPr>
              <a:t>: IS THERE A dS INV SCALAR MASS?</a:t>
            </a:r>
            <a:endParaRPr lang="nl-NL" altLang="nl-NL" sz="1800">
              <a:solidFill>
                <a:srgbClr val="6666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22˚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0" y="296863"/>
            <a:ext cx="9144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MASSIVE SCALAR PROPAGATOR ON dS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468313" y="1100138"/>
            <a:ext cx="58801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dS INVARIANT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SCALAR FIELD PROPAGATOR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755650" y="2090738"/>
          <a:ext cx="777398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1" name="Equation" r:id="rId4" imgW="4638812" imgH="447690" progId="Equation.3">
                  <p:embed/>
                </p:oleObj>
              </mc:Choice>
              <mc:Fallback>
                <p:oleObj name="Equation" r:id="rId4" imgW="4638812" imgH="44769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090738"/>
                        <a:ext cx="777398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5"/>
          <p:cNvGraphicFramePr>
            <a:graphicFrameLocks noChangeAspect="1"/>
          </p:cNvGraphicFramePr>
          <p:nvPr/>
        </p:nvGraphicFramePr>
        <p:xfrm>
          <a:off x="1255713" y="2878138"/>
          <a:ext cx="1731962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2" name="Equation" r:id="rId6" imgW="1295278" imgH="457119" progId="Equation.3">
                  <p:embed/>
                </p:oleObj>
              </mc:Choice>
              <mc:Fallback>
                <p:oleObj name="Equation" r:id="rId6" imgW="1295278" imgH="4571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5713" y="2878138"/>
                        <a:ext cx="1731962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Rectangle 9"/>
          <p:cNvSpPr>
            <a:spLocks noChangeArrowheads="1"/>
          </p:cNvSpPr>
          <p:nvPr/>
        </p:nvSpPr>
        <p:spPr bwMode="auto">
          <a:xfrm>
            <a:off x="250825" y="3749675"/>
            <a:ext cx="49434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COINCIDENT SCALAR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 PROPAGATOR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23560" name="Object 5"/>
          <p:cNvGraphicFramePr>
            <a:graphicFrameLocks noChangeAspect="1"/>
          </p:cNvGraphicFramePr>
          <p:nvPr/>
        </p:nvGraphicFramePr>
        <p:xfrm>
          <a:off x="422275" y="4283075"/>
          <a:ext cx="7102475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3" name="Equation" r:id="rId8" imgW="4419681" imgH="447690" progId="Equation.3">
                  <p:embed/>
                </p:oleObj>
              </mc:Choice>
              <mc:Fallback>
                <p:oleObj name="Equation" r:id="rId8" imgW="4419681" imgH="44769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" y="4283075"/>
                        <a:ext cx="7102475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5"/>
          <p:cNvGraphicFramePr>
            <a:graphicFrameLocks noChangeAspect="1"/>
          </p:cNvGraphicFramePr>
          <p:nvPr/>
        </p:nvGraphicFramePr>
        <p:xfrm>
          <a:off x="431800" y="5226050"/>
          <a:ext cx="5653088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4" name="Equation" r:id="rId10" imgW="4324421" imgH="438262" progId="Equation.3">
                  <p:embed/>
                </p:oleObj>
              </mc:Choice>
              <mc:Fallback>
                <p:oleObj name="Equation" r:id="rId10" imgW="4324421" imgH="43826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00" y="5226050"/>
                        <a:ext cx="5653088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5"/>
          <p:cNvGraphicFramePr>
            <a:graphicFrameLocks noChangeAspect="1"/>
          </p:cNvGraphicFramePr>
          <p:nvPr/>
        </p:nvGraphicFramePr>
        <p:xfrm>
          <a:off x="468313" y="6008688"/>
          <a:ext cx="2232025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5" name="Equation" r:id="rId12" imgW="1581059" imgH="409651" progId="Equation.3">
                  <p:embed/>
                </p:oleObj>
              </mc:Choice>
              <mc:Fallback>
                <p:oleObj name="Equation" r:id="rId12" imgW="1581059" imgH="40965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008688"/>
                        <a:ext cx="2232025" cy="588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5"/>
          <p:cNvGraphicFramePr>
            <a:graphicFrameLocks noChangeAspect="1"/>
          </p:cNvGraphicFramePr>
          <p:nvPr/>
        </p:nvGraphicFramePr>
        <p:xfrm>
          <a:off x="3276600" y="3005138"/>
          <a:ext cx="3260725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6" name="Equation" r:id="rId14" imgW="2133763" imgH="266598" progId="Equation.3">
                  <p:embed/>
                </p:oleObj>
              </mc:Choice>
              <mc:Fallback>
                <p:oleObj name="Equation" r:id="rId14" imgW="2133763" imgH="266598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005138"/>
                        <a:ext cx="3260725" cy="423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244975" y="1536700"/>
            <a:ext cx="4935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Chernikov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Tagirov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Annales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Poincaré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Phys.Theor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. A9 (1968)</a:t>
            </a:r>
          </a:p>
        </p:txBody>
      </p:sp>
      <p:sp>
        <p:nvSpPr>
          <p:cNvPr id="23565" name="Rectangle 6"/>
          <p:cNvSpPr>
            <a:spLocks noChangeArrowheads="1"/>
          </p:cNvSpPr>
          <p:nvPr/>
        </p:nvSpPr>
        <p:spPr bwMode="auto">
          <a:xfrm>
            <a:off x="3414713" y="5949950"/>
            <a:ext cx="55499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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The m→0 LIMIT IS SINGULAR;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EXPLAINS WHY THERE IS NO dS INV SOLUTION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</a:rPr>
              <a:t>.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23566" name="Object 1"/>
          <p:cNvGraphicFramePr>
            <a:graphicFrameLocks noChangeAspect="1"/>
          </p:cNvGraphicFramePr>
          <p:nvPr/>
        </p:nvGraphicFramePr>
        <p:xfrm>
          <a:off x="568325" y="1547813"/>
          <a:ext cx="3409950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" name="Equation" r:id="rId16" imgW="2120900" imgH="254000" progId="Equation.3">
                  <p:embed/>
                </p:oleObj>
              </mc:Choice>
              <mc:Fallback>
                <p:oleObj name="Equation" r:id="rId16" imgW="2120900" imgH="254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" y="1547813"/>
                        <a:ext cx="3409950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463" y="1574800"/>
            <a:ext cx="15986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23˚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250825" y="115888"/>
            <a:ext cx="85693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SCALAR FIELD: MASS GENERATION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107950" y="1806575"/>
            <a:ext cx="74882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● RESUMMATION: </a:t>
            </a:r>
            <a:r>
              <a:rPr lang="nl-NL" altLang="nl-NL" sz="2400" u="sng">
                <a:solidFill>
                  <a:srgbClr val="333399"/>
                </a:solidFill>
                <a:latin typeface="Arial" charset="0"/>
                <a:cs typeface="Arial" charset="0"/>
              </a:rPr>
              <a:t>SELF-CONSISTENT HARTREE</a:t>
            </a: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23825" y="950913"/>
            <a:ext cx="8769350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● in a self-interacting scalar theory, scalar has a growing mass.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Is there a dS inv late time limit?</a:t>
            </a:r>
            <a:endParaRPr lang="en-GB" altLang="nl-NL" sz="24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24583" name="Object 4"/>
          <p:cNvGraphicFramePr>
            <a:graphicFrameLocks noChangeAspect="1"/>
          </p:cNvGraphicFramePr>
          <p:nvPr/>
        </p:nvGraphicFramePr>
        <p:xfrm>
          <a:off x="968375" y="3500438"/>
          <a:ext cx="66992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2" name="Equation" r:id="rId5" imgW="3848100" imgH="393700" progId="Equation.3">
                  <p:embed/>
                </p:oleObj>
              </mc:Choice>
              <mc:Fallback>
                <p:oleObj name="Equation" r:id="rId5" imgW="3848100" imgH="393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8375" y="3500438"/>
                        <a:ext cx="6699250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107950" y="2524125"/>
            <a:ext cx="1365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ACTION</a:t>
            </a:r>
            <a:endParaRPr lang="nl-NL" altLang="nl-NL" sz="2000">
              <a:latin typeface="Arial" charset="0"/>
            </a:endParaRPr>
          </a:p>
        </p:txBody>
      </p:sp>
      <p:graphicFrame>
        <p:nvGraphicFramePr>
          <p:cNvPr id="24585" name="Object 9"/>
          <p:cNvGraphicFramePr>
            <a:graphicFrameLocks noChangeAspect="1"/>
          </p:cNvGraphicFramePr>
          <p:nvPr/>
        </p:nvGraphicFramePr>
        <p:xfrm>
          <a:off x="2078038" y="2403475"/>
          <a:ext cx="4846637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3" name="Equation" r:id="rId7" imgW="3175000" imgH="431800" progId="Equation.3">
                  <p:embed/>
                </p:oleObj>
              </mc:Choice>
              <mc:Fallback>
                <p:oleObj name="Equation" r:id="rId7" imgW="3175000" imgH="431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8038" y="2403475"/>
                        <a:ext cx="4846637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6" name="Object 10"/>
          <p:cNvGraphicFramePr>
            <a:graphicFrameLocks noChangeAspect="1"/>
          </p:cNvGraphicFramePr>
          <p:nvPr/>
        </p:nvGraphicFramePr>
        <p:xfrm>
          <a:off x="130175" y="5037138"/>
          <a:ext cx="512445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4" name="Equation" r:id="rId9" imgW="3098800" imgH="457200" progId="Equation.3">
                  <p:embed/>
                </p:oleObj>
              </mc:Choice>
              <mc:Fallback>
                <p:oleObj name="Equation" r:id="rId9" imgW="3098800" imgH="4572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175" y="5037138"/>
                        <a:ext cx="5124450" cy="76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7" name="Object 12"/>
          <p:cNvGraphicFramePr>
            <a:graphicFrameLocks noChangeAspect="1"/>
          </p:cNvGraphicFramePr>
          <p:nvPr/>
        </p:nvGraphicFramePr>
        <p:xfrm>
          <a:off x="5516563" y="5057775"/>
          <a:ext cx="330200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5" name="Equation" r:id="rId11" imgW="2273300" imgH="457200" progId="Equation.3">
                  <p:embed/>
                </p:oleObj>
              </mc:Choice>
              <mc:Fallback>
                <p:oleObj name="Equation" r:id="rId11" imgW="2273300" imgH="457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6563" y="5057775"/>
                        <a:ext cx="3302000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8" name="Rectangle 19"/>
          <p:cNvSpPr>
            <a:spLocks noChangeArrowheads="1"/>
          </p:cNvSpPr>
          <p:nvPr/>
        </p:nvSpPr>
        <p:spPr bwMode="auto">
          <a:xfrm>
            <a:off x="107950" y="3028950"/>
            <a:ext cx="2338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GAP EQUATION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24589" name="Rectangle 20"/>
          <p:cNvSpPr>
            <a:spLocks noChangeArrowheads="1"/>
          </p:cNvSpPr>
          <p:nvPr/>
        </p:nvSpPr>
        <p:spPr bwMode="auto">
          <a:xfrm>
            <a:off x="107950" y="4397375"/>
            <a:ext cx="1720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SOLUTION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348038" y="4365625"/>
            <a:ext cx="57610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Ford,Vilenkin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PRD 26 (1982); Serreau; Garbrecht, Rigopoulos (2011+)</a:t>
            </a:r>
          </a:p>
        </p:txBody>
      </p:sp>
      <p:sp>
        <p:nvSpPr>
          <p:cNvPr id="24591" name="Rectangle 22"/>
          <p:cNvSpPr>
            <a:spLocks noChangeArrowheads="1"/>
          </p:cNvSpPr>
          <p:nvPr/>
        </p:nvSpPr>
        <p:spPr bwMode="auto">
          <a:xfrm>
            <a:off x="12700" y="5876925"/>
            <a:ext cx="6515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THERE ARE STUDIES OF 2 and 3 LOOPS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(primarily to check Stochastic inflation; also w&lt;-1 found)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6332538" y="5949950"/>
            <a:ext cx="28479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Kahya,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Onemli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 (2010); </a:t>
            </a:r>
          </a:p>
          <a:p>
            <a:pPr algn="r">
              <a:defRPr/>
            </a:pP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Onemli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 (2004)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348038" y="4560888"/>
            <a:ext cx="57610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;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Lazzari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(2012+)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078038"/>
            <a:ext cx="15986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24˚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50825" y="187325"/>
            <a:ext cx="85693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SCALAR FIELD: MASS GENERATION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123825" y="1022350"/>
            <a:ext cx="53784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● STOCHASTIC INFLATION RESULT</a:t>
            </a:r>
            <a:endParaRPr lang="en-GB" altLang="nl-NL" sz="24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25606" name="Object 4"/>
          <p:cNvGraphicFramePr>
            <a:graphicFrameLocks noChangeAspect="1"/>
          </p:cNvGraphicFramePr>
          <p:nvPr/>
        </p:nvGraphicFramePr>
        <p:xfrm>
          <a:off x="2428875" y="2392363"/>
          <a:ext cx="3609975" cy="82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4" name="Equation" r:id="rId5" imgW="2070100" imgH="457200" progId="Equation.3">
                  <p:embed/>
                </p:oleObj>
              </mc:Choice>
              <mc:Fallback>
                <p:oleObj name="Equation" r:id="rId5" imgW="207010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75" y="2392363"/>
                        <a:ext cx="3609975" cy="820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7" name="Rectangle 19"/>
          <p:cNvSpPr>
            <a:spLocks noChangeArrowheads="1"/>
          </p:cNvSpPr>
          <p:nvPr/>
        </p:nvSpPr>
        <p:spPr bwMode="auto">
          <a:xfrm>
            <a:off x="450850" y="1568450"/>
            <a:ext cx="6858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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 QUALITATIVELY THE SAME AS THE GAP EQUATION,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     BUT QUANTITATIVE DIFFERENCE: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084888" y="1104900"/>
            <a:ext cx="25193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Starobinsky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Yokoyama 1996</a:t>
            </a:r>
          </a:p>
        </p:txBody>
      </p:sp>
      <p:graphicFrame>
        <p:nvGraphicFramePr>
          <p:cNvPr id="25609" name="Object 1"/>
          <p:cNvGraphicFramePr>
            <a:graphicFrameLocks noChangeAspect="1"/>
          </p:cNvGraphicFramePr>
          <p:nvPr/>
        </p:nvGraphicFramePr>
        <p:xfrm>
          <a:off x="8027988" y="2636838"/>
          <a:ext cx="303212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5" name="Equation" r:id="rId7" imgW="139579" imgH="177646" progId="Equation.3">
                  <p:embed/>
                </p:oleObj>
              </mc:Choice>
              <mc:Fallback>
                <p:oleObj name="Equation" r:id="rId7" imgW="139579" imgH="177646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7988" y="2636838"/>
                        <a:ext cx="303212" cy="38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25˚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6627" name="Rectangle 4"/>
          <p:cNvSpPr txBox="1">
            <a:spLocks noChangeArrowheads="1"/>
          </p:cNvSpPr>
          <p:nvPr/>
        </p:nvSpPr>
        <p:spPr bwMode="auto">
          <a:xfrm>
            <a:off x="0" y="2492375"/>
            <a:ext cx="91440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STABLE THEORY: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SCALAR QED ON DE SITTER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513" y="3441700"/>
            <a:ext cx="2433637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26˚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7652" name="Rectangle 4"/>
          <p:cNvSpPr txBox="1">
            <a:spLocks noChangeArrowheads="1"/>
          </p:cNvSpPr>
          <p:nvPr/>
        </p:nvSpPr>
        <p:spPr bwMode="auto">
          <a:xfrm>
            <a:off x="1042988" y="44450"/>
            <a:ext cx="7416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SCALAR ELECTRODYNAMICS</a:t>
            </a:r>
            <a:endParaRPr lang="nl-NL" altLang="nl-NL" sz="4000">
              <a:latin typeface="Arial" charset="0"/>
              <a:cs typeface="Arial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50825" y="1916113"/>
            <a:ext cx="73453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ONE RELEASES SYSTEM FROM A </a:t>
            </a:r>
            <a:r>
              <a:rPr lang="nl-NL" altLang="nl-NL" sz="2000" u="sng">
                <a:solidFill>
                  <a:srgbClr val="333399"/>
                </a:solidFill>
                <a:latin typeface="Arial" charset="0"/>
                <a:cs typeface="Arial" charset="0"/>
              </a:rPr>
              <a:t>FREE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 VACUUM STATE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250825" y="879475"/>
            <a:ext cx="30353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(BARE) LAGRANGIAN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27655" name="Object 1"/>
          <p:cNvGraphicFramePr>
            <a:graphicFrameLocks noChangeAspect="1"/>
          </p:cNvGraphicFramePr>
          <p:nvPr/>
        </p:nvGraphicFramePr>
        <p:xfrm>
          <a:off x="1476375" y="1268413"/>
          <a:ext cx="6696075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39" name="Equation" r:id="rId5" imgW="5207000" imgH="431800" progId="Equation.3">
                  <p:embed/>
                </p:oleObj>
              </mc:Choice>
              <mc:Fallback>
                <p:oleObj name="Equation" r:id="rId5" imgW="5207000" imgH="431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268413"/>
                        <a:ext cx="6696075" cy="579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6" name="Rectangle 5"/>
          <p:cNvSpPr>
            <a:spLocks noChangeArrowheads="1"/>
          </p:cNvSpPr>
          <p:nvPr/>
        </p:nvSpPr>
        <p:spPr bwMode="auto">
          <a:xfrm>
            <a:off x="250825" y="2957513"/>
            <a:ext cx="74898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THE PHOTON GAINS A (PERTURBATIVE) MASS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27657" name="Object 2"/>
          <p:cNvGraphicFramePr>
            <a:graphicFrameLocks noChangeAspect="1"/>
          </p:cNvGraphicFramePr>
          <p:nvPr/>
        </p:nvGraphicFramePr>
        <p:xfrm>
          <a:off x="1476375" y="3644900"/>
          <a:ext cx="2087563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40" name="Equation" r:id="rId7" imgW="1485900" imgH="419100" progId="Equation.3">
                  <p:embed/>
                </p:oleObj>
              </mc:Choice>
              <mc:Fallback>
                <p:oleObj name="Equation" r:id="rId7" imgW="1485900" imgH="4191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3644900"/>
                        <a:ext cx="2087563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8" name="Object 5"/>
          <p:cNvGraphicFramePr>
            <a:graphicFrameLocks noChangeAspect="1"/>
          </p:cNvGraphicFramePr>
          <p:nvPr/>
        </p:nvGraphicFramePr>
        <p:xfrm>
          <a:off x="3851275" y="3644900"/>
          <a:ext cx="1781175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41" name="Equation" r:id="rId9" imgW="1231366" imgH="469696" progId="Equation.3">
                  <p:embed/>
                </p:oleObj>
              </mc:Choice>
              <mc:Fallback>
                <p:oleObj name="Equation" r:id="rId9" imgW="1231366" imgH="469696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3644900"/>
                        <a:ext cx="1781175" cy="67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9" name="Rectangle 5"/>
          <p:cNvSpPr>
            <a:spLocks noChangeArrowheads="1"/>
          </p:cNvSpPr>
          <p:nvPr/>
        </p:nvSpPr>
        <p:spPr bwMode="auto">
          <a:xfrm>
            <a:off x="250825" y="4541838"/>
            <a:ext cx="92535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THE SCALAR CAN BE KEPT (PERTURBATIVELY) MASSLESS 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132138" y="3265488"/>
            <a:ext cx="5976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Tornkvist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 (2002,2003);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Puchwein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(2004)</a:t>
            </a:r>
          </a:p>
        </p:txBody>
      </p:sp>
      <p:sp>
        <p:nvSpPr>
          <p:cNvPr id="27661" name="Rectangle 5"/>
          <p:cNvSpPr>
            <a:spLocks noChangeArrowheads="1"/>
          </p:cNvSpPr>
          <p:nvPr/>
        </p:nvSpPr>
        <p:spPr bwMode="auto">
          <a:xfrm>
            <a:off x="236538" y="5045075"/>
            <a:ext cx="82042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QUANTUM BACKREACTION: 2 LOOP STRESS-ENERGY TENSOR</a:t>
            </a:r>
          </a:p>
        </p:txBody>
      </p:sp>
      <p:graphicFrame>
        <p:nvGraphicFramePr>
          <p:cNvPr id="27662" name="Object 7"/>
          <p:cNvGraphicFramePr>
            <a:graphicFrameLocks noChangeAspect="1"/>
          </p:cNvGraphicFramePr>
          <p:nvPr/>
        </p:nvGraphicFramePr>
        <p:xfrm>
          <a:off x="750888" y="5580063"/>
          <a:ext cx="2957512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42" name="Equation" r:id="rId11" imgW="1866900" imgH="279400" progId="Equation.3">
                  <p:embed/>
                </p:oleObj>
              </mc:Choice>
              <mc:Fallback>
                <p:oleObj name="Equation" r:id="rId11" imgW="1866900" imgH="279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888" y="5580063"/>
                        <a:ext cx="2957512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3" name="Object 8"/>
          <p:cNvGraphicFramePr>
            <a:graphicFrameLocks noChangeAspect="1"/>
          </p:cNvGraphicFramePr>
          <p:nvPr/>
        </p:nvGraphicFramePr>
        <p:xfrm>
          <a:off x="395288" y="6021388"/>
          <a:ext cx="52133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43" name="Equation" r:id="rId13" imgW="3365500" imgH="419100" progId="Equation.3">
                  <p:embed/>
                </p:oleObj>
              </mc:Choice>
              <mc:Fallback>
                <p:oleObj name="Equation" r:id="rId13" imgW="3365500" imgH="4191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6021388"/>
                        <a:ext cx="521335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4" name="Object 14"/>
          <p:cNvGraphicFramePr>
            <a:graphicFrameLocks noChangeAspect="1"/>
          </p:cNvGraphicFramePr>
          <p:nvPr/>
        </p:nvGraphicFramePr>
        <p:xfrm>
          <a:off x="5867400" y="6018213"/>
          <a:ext cx="2746375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44" name="Equation" r:id="rId15" imgW="1765300" imgH="419100" progId="Equation.3">
                  <p:embed/>
                </p:oleObj>
              </mc:Choice>
              <mc:Fallback>
                <p:oleObj name="Equation" r:id="rId15" imgW="1765300" imgH="4191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6018213"/>
                        <a:ext cx="2746375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5632450" y="5424488"/>
            <a:ext cx="3476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Tsamis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 (2007,2008)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4213" y="2276475"/>
            <a:ext cx="84248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Symbol" pitchFamily="18" charset="2"/>
              <a:buChar char="®"/>
              <a:defRPr/>
            </a:pPr>
            <a:r>
              <a:rPr lang="en-US" dirty="0">
                <a:solidFill>
                  <a:srgbClr val="333399"/>
                </a:solidFill>
                <a:latin typeface="Arial" pitchFamily="34" charset="0"/>
                <a:sym typeface="Symbol"/>
              </a:rPr>
              <a:t>Initial </a:t>
            </a:r>
            <a:r>
              <a:rPr lang="en-US" u="sng" dirty="0">
                <a:solidFill>
                  <a:srgbClr val="333399"/>
                </a:solidFill>
                <a:latin typeface="Arial" pitchFamily="34" charset="0"/>
                <a:sym typeface="Symbol"/>
              </a:rPr>
              <a:t>boundary divergences</a:t>
            </a:r>
            <a:r>
              <a:rPr lang="en-US" dirty="0">
                <a:solidFill>
                  <a:srgbClr val="333399"/>
                </a:solidFill>
                <a:latin typeface="Arial" pitchFamily="34" charset="0"/>
                <a:sym typeface="Symbol"/>
              </a:rPr>
              <a:t> lead to exponentially decaying tails, </a:t>
            </a:r>
          </a:p>
          <a:p>
            <a:pPr>
              <a:defRPr/>
            </a:pPr>
            <a:r>
              <a:rPr lang="en-US" dirty="0">
                <a:solidFill>
                  <a:srgbClr val="333399"/>
                </a:solidFill>
                <a:latin typeface="Arial" pitchFamily="34" charset="0"/>
                <a:sym typeface="Symbol"/>
              </a:rPr>
              <a:t>     can be removed by </a:t>
            </a:r>
            <a:r>
              <a:rPr lang="en-US" dirty="0" err="1">
                <a:solidFill>
                  <a:srgbClr val="333399"/>
                </a:solidFill>
                <a:latin typeface="Arial" pitchFamily="34" charset="0"/>
                <a:sym typeface="Symbol"/>
              </a:rPr>
              <a:t>chosing</a:t>
            </a:r>
            <a:r>
              <a:rPr lang="en-US" dirty="0">
                <a:solidFill>
                  <a:srgbClr val="333399"/>
                </a:solidFill>
                <a:latin typeface="Arial" pitchFamily="34" charset="0"/>
                <a:sym typeface="Symbol"/>
              </a:rPr>
              <a:t> a suitable (</a:t>
            </a:r>
            <a:r>
              <a:rPr lang="en-US" dirty="0" err="1">
                <a:solidFill>
                  <a:srgbClr val="333399"/>
                </a:solidFill>
                <a:latin typeface="Arial" pitchFamily="34" charset="0"/>
                <a:sym typeface="Symbol"/>
              </a:rPr>
              <a:t>pertubative</a:t>
            </a:r>
            <a:r>
              <a:rPr lang="en-US" dirty="0">
                <a:solidFill>
                  <a:srgbClr val="333399"/>
                </a:solidFill>
                <a:latin typeface="Arial" pitchFamily="34" charset="0"/>
                <a:sym typeface="Symbol"/>
              </a:rPr>
              <a:t>) interacting state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76250"/>
            <a:ext cx="5545137" cy="638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5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27˚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236538" y="76200"/>
            <a:ext cx="56372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SOME OF THE CONTRIBUTING DIAGRAMS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28˚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1646238" y="1125538"/>
            <a:ext cx="51577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WHAT HAPPENS AT LATE TIMES? </a:t>
            </a:r>
            <a:endParaRPr lang="en-GB" altLang="nl-NL" sz="24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700088" y="2174875"/>
            <a:ext cx="7989887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DOES ONE REACH  A DE SITTER INVARIANT STATE? </a:t>
            </a:r>
            <a:endParaRPr lang="en-GB" altLang="nl-NL" sz="24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651125" y="3141663"/>
            <a:ext cx="32893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IF YES, WHICH ONE?</a:t>
            </a:r>
            <a:endParaRPr lang="en-GB" altLang="nl-NL" sz="24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23850" y="5229225"/>
            <a:ext cx="972026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nl-NL" altLang="nl-NL" sz="20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TO ANSWER THESE QUESTIONS WE NEED NON-PERTURBATIVE METHOD     </a:t>
            </a:r>
            <a:r>
              <a:rPr lang="nl-NL" altLang="nl-NL" sz="2000" dirty="0">
                <a:solidFill>
                  <a:schemeClr val="accent6">
                    <a:lumMod val="50000"/>
                  </a:schemeClr>
                </a:solidFill>
                <a:cs typeface="Arial" charset="0"/>
                <a:sym typeface="Symbol"/>
              </a:rPr>
              <a:t> STOCHASTIC INFLATION</a:t>
            </a:r>
            <a:endParaRPr lang="nl-NL" altLang="nl-NL" sz="2000" dirty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˚29˚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1187450" y="44450"/>
            <a:ext cx="6840538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STOCHASTIC SCALAR QED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4925" y="1052513"/>
            <a:ext cx="8858250" cy="1385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Symbol" pitchFamily="18" charset="2"/>
              <a:buChar char="·"/>
              <a:defRPr/>
            </a:pPr>
            <a:r>
              <a:rPr lang="nl-NL" sz="2000" dirty="0">
                <a:solidFill>
                  <a:srgbClr val="333399"/>
                </a:solidFill>
                <a:latin typeface="Arial" pitchFamily="34" charset="0"/>
                <a:sym typeface="Symbol"/>
              </a:rPr>
              <a:t>STRATEGY: </a:t>
            </a:r>
            <a:r>
              <a:rPr lang="nl-NL" sz="2000" dirty="0" err="1">
                <a:solidFill>
                  <a:srgbClr val="333399"/>
                </a:solidFill>
                <a:latin typeface="Arial" pitchFamily="34" charset="0"/>
                <a:sym typeface="Symbol"/>
              </a:rPr>
              <a:t>identify</a:t>
            </a:r>
            <a:r>
              <a:rPr lang="nl-NL" sz="2000" dirty="0">
                <a:solidFill>
                  <a:srgbClr val="333399"/>
                </a:solidFill>
                <a:latin typeface="Arial" pitchFamily="34" charset="0"/>
                <a:sym typeface="Symbol"/>
              </a:rPr>
              <a:t> </a:t>
            </a:r>
            <a:r>
              <a:rPr lang="nl-NL" sz="2000" u="sng" dirty="0" err="1">
                <a:solidFill>
                  <a:srgbClr val="333399"/>
                </a:solidFill>
                <a:latin typeface="Arial" pitchFamily="34" charset="0"/>
                <a:sym typeface="Symbol"/>
              </a:rPr>
              <a:t>active</a:t>
            </a:r>
            <a:r>
              <a:rPr lang="nl-NL" sz="2000" dirty="0">
                <a:solidFill>
                  <a:srgbClr val="333399"/>
                </a:solidFill>
                <a:latin typeface="Arial" pitchFamily="34" charset="0"/>
                <a:sym typeface="Symbol"/>
              </a:rPr>
              <a:t> and </a:t>
            </a:r>
            <a:r>
              <a:rPr lang="nl-NL" sz="2000" u="sng" dirty="0" err="1">
                <a:solidFill>
                  <a:srgbClr val="333399"/>
                </a:solidFill>
                <a:latin typeface="Arial" pitchFamily="34" charset="0"/>
                <a:sym typeface="Symbol"/>
              </a:rPr>
              <a:t>passive</a:t>
            </a:r>
            <a:r>
              <a:rPr lang="nl-NL" sz="2000" dirty="0">
                <a:solidFill>
                  <a:srgbClr val="333399"/>
                </a:solidFill>
                <a:latin typeface="Arial" pitchFamily="34" charset="0"/>
                <a:sym typeface="Symbol"/>
              </a:rPr>
              <a:t> </a:t>
            </a:r>
            <a:r>
              <a:rPr lang="nl-NL" sz="2000" dirty="0" err="1">
                <a:solidFill>
                  <a:srgbClr val="333399"/>
                </a:solidFill>
                <a:latin typeface="Arial" pitchFamily="34" charset="0"/>
                <a:sym typeface="Symbol"/>
              </a:rPr>
              <a:t>fields</a:t>
            </a:r>
            <a:r>
              <a:rPr lang="nl-NL" sz="2000" dirty="0">
                <a:solidFill>
                  <a:srgbClr val="333399"/>
                </a:solidFill>
                <a:latin typeface="Arial" pitchFamily="34" charset="0"/>
                <a:sym typeface="Symbol"/>
              </a:rPr>
              <a:t>.</a:t>
            </a:r>
          </a:p>
          <a:p>
            <a:pPr marL="285750" indent="-285750">
              <a:buFont typeface="Symbol" pitchFamily="18" charset="2"/>
              <a:buChar char="·"/>
              <a:defRPr/>
            </a:pPr>
            <a:r>
              <a:rPr lang="en-US" sz="2000" dirty="0">
                <a:solidFill>
                  <a:srgbClr val="333399"/>
                </a:solidFill>
                <a:latin typeface="Arial" pitchFamily="34" charset="0"/>
                <a:sym typeface="Symbol"/>
              </a:rPr>
              <a:t>Active fields are amplified in IR and can produce leading log(a).</a:t>
            </a:r>
          </a:p>
          <a:p>
            <a:pPr marL="285750" indent="-285750">
              <a:buFont typeface="Symbol" pitchFamily="18" charset="2"/>
              <a:buChar char="·"/>
              <a:defRPr/>
            </a:pPr>
            <a:r>
              <a:rPr lang="en-US" sz="2000" dirty="0">
                <a:solidFill>
                  <a:srgbClr val="333399"/>
                </a:solidFill>
                <a:latin typeface="Arial" pitchFamily="34" charset="0"/>
                <a:sym typeface="Symbol"/>
              </a:rPr>
              <a:t>Passive fields (gauge fields, fermions): NEED TO BE INTEGRATED OUT</a:t>
            </a:r>
          </a:p>
          <a:p>
            <a:pPr marL="285750" indent="-285750">
              <a:buFont typeface="Symbol" pitchFamily="18" charset="2"/>
              <a:buChar char="·"/>
              <a:defRPr/>
            </a:pPr>
            <a:r>
              <a:rPr lang="en-US" sz="2000" dirty="0" err="1">
                <a:solidFill>
                  <a:srgbClr val="333399"/>
                </a:solidFill>
                <a:latin typeface="Arial" pitchFamily="34" charset="0"/>
                <a:sym typeface="Symbol"/>
              </a:rPr>
              <a:t>Stochasticize</a:t>
            </a:r>
            <a:r>
              <a:rPr lang="en-US" sz="2000" dirty="0">
                <a:solidFill>
                  <a:srgbClr val="333399"/>
                </a:solidFill>
                <a:latin typeface="Arial" pitchFamily="34" charset="0"/>
                <a:sym typeface="Symbol"/>
              </a:rPr>
              <a:t> the resulting EFFECTIVE SCALAR THEORY, with </a:t>
            </a:r>
            <a:r>
              <a:rPr lang="en-US" sz="2400" dirty="0" err="1">
                <a:solidFill>
                  <a:srgbClr val="333399"/>
                </a:solidFill>
                <a:latin typeface="Arial" pitchFamily="34" charset="0"/>
                <a:sym typeface="Symbol"/>
              </a:rPr>
              <a:t>V</a:t>
            </a:r>
            <a:r>
              <a:rPr lang="en-US" b="1" dirty="0" err="1">
                <a:solidFill>
                  <a:srgbClr val="333399"/>
                </a:solidFill>
                <a:latin typeface="Arial" pitchFamily="34" charset="0"/>
                <a:sym typeface="Symbol"/>
              </a:rPr>
              <a:t>eff</a:t>
            </a:r>
            <a:r>
              <a:rPr lang="en-US" sz="2000" dirty="0">
                <a:solidFill>
                  <a:srgbClr val="333399"/>
                </a:solidFill>
                <a:latin typeface="Arial" pitchFamily="34" charset="0"/>
                <a:sym typeface="Symbol"/>
              </a:rPr>
              <a:t>().</a:t>
            </a:r>
            <a:endParaRPr lang="nl-NL" dirty="0">
              <a:latin typeface="Arial" pitchFamily="34" charset="0"/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3419475" y="620713"/>
            <a:ext cx="57610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Tsamis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Ann.Phys.323 (2008) [0707.0847 [gr-qc]]</a:t>
            </a:r>
          </a:p>
        </p:txBody>
      </p:sp>
      <p:sp>
        <p:nvSpPr>
          <p:cNvPr id="30726" name="Rectangle 22"/>
          <p:cNvSpPr>
            <a:spLocks noChangeArrowheads="1"/>
          </p:cNvSpPr>
          <p:nvPr/>
        </p:nvSpPr>
        <p:spPr bwMode="auto">
          <a:xfrm>
            <a:off x="34925" y="3213100"/>
            <a:ext cx="669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♣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the scalar and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photon acquire a (nonperturbative) mass: </a:t>
            </a:r>
            <a:endParaRPr lang="nl-NL" altLang="nl-NL" sz="1800">
              <a:latin typeface="Arial" charset="0"/>
            </a:endParaRPr>
          </a:p>
        </p:txBody>
      </p:sp>
      <p:graphicFrame>
        <p:nvGraphicFramePr>
          <p:cNvPr id="30727" name="Object 1"/>
          <p:cNvGraphicFramePr>
            <a:graphicFrameLocks noChangeAspect="1"/>
          </p:cNvGraphicFramePr>
          <p:nvPr/>
        </p:nvGraphicFramePr>
        <p:xfrm>
          <a:off x="900113" y="3757613"/>
          <a:ext cx="2979737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1" name="Equation" r:id="rId4" imgW="1930400" imgH="254000" progId="Equation.3">
                  <p:embed/>
                </p:oleObj>
              </mc:Choice>
              <mc:Fallback>
                <p:oleObj name="Equation" r:id="rId4" imgW="1930400" imgH="254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3757613"/>
                        <a:ext cx="2979737" cy="39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8" name="Rectangle 23"/>
          <p:cNvSpPr>
            <a:spLocks noChangeArrowheads="1"/>
          </p:cNvSpPr>
          <p:nvPr/>
        </p:nvSpPr>
        <p:spPr bwMode="auto">
          <a:xfrm>
            <a:off x="34925" y="4292600"/>
            <a:ext cx="8497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♣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fluctuations give constant contributions to the density invariants &amp;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c.c.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: </a:t>
            </a:r>
            <a:endParaRPr lang="nl-NL" altLang="nl-NL" sz="2000">
              <a:latin typeface="Arial" charset="0"/>
            </a:endParaRPr>
          </a:p>
        </p:txBody>
      </p:sp>
      <p:graphicFrame>
        <p:nvGraphicFramePr>
          <p:cNvPr id="30729" name="Object 2"/>
          <p:cNvGraphicFramePr>
            <a:graphicFrameLocks noChangeAspect="1"/>
          </p:cNvGraphicFramePr>
          <p:nvPr/>
        </p:nvGraphicFramePr>
        <p:xfrm>
          <a:off x="34925" y="4765675"/>
          <a:ext cx="9037638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2" name="Equation" r:id="rId6" imgW="5422900" imgH="279400" progId="Equation.3">
                  <p:embed/>
                </p:oleObj>
              </mc:Choice>
              <mc:Fallback>
                <p:oleObj name="Equation" r:id="rId6" imgW="5422900" imgH="279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4765675"/>
                        <a:ext cx="9037638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0" name="Rectangle 24"/>
          <p:cNvSpPr>
            <a:spLocks noChangeArrowheads="1"/>
          </p:cNvSpPr>
          <p:nvPr/>
        </p:nvSpPr>
        <p:spPr bwMode="auto">
          <a:xfrm>
            <a:off x="34925" y="5373688"/>
            <a:ext cx="8848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NB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: These results are fully nonperturbative (not suppressed by the coupling const. e)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</a:t>
            </a:r>
            <a:endParaRPr lang="nl-NL" altLang="nl-NL" sz="1800">
              <a:latin typeface="Arial" charset="0"/>
            </a:endParaRPr>
          </a:p>
        </p:txBody>
      </p:sp>
      <p:sp>
        <p:nvSpPr>
          <p:cNvPr id="30731" name="Rectangle 36"/>
          <p:cNvSpPr>
            <a:spLocks noChangeArrowheads="1"/>
          </p:cNvSpPr>
          <p:nvPr/>
        </p:nvSpPr>
        <p:spPr bwMode="auto">
          <a:xfrm>
            <a:off x="-36513" y="2708275"/>
            <a:ext cx="25130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☺</a:t>
            </a:r>
            <a:r>
              <a:rPr lang="nl-NL" altLang="nl-NL" sz="24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RESULTS:</a:t>
            </a:r>
            <a:endParaRPr lang="nl-NL" altLang="nl-NL" sz="2400">
              <a:latin typeface="Arial" charset="0"/>
            </a:endParaRPr>
          </a:p>
        </p:txBody>
      </p:sp>
      <p:sp>
        <p:nvSpPr>
          <p:cNvPr id="30732" name="Rectangle 2"/>
          <p:cNvSpPr>
            <a:spLocks noChangeArrowheads="1"/>
          </p:cNvSpPr>
          <p:nvPr/>
        </p:nvSpPr>
        <p:spPr bwMode="auto">
          <a:xfrm>
            <a:off x="0" y="5910263"/>
            <a:ext cx="90360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 u="sng">
                <a:solidFill>
                  <a:srgbClr val="333399"/>
                </a:solidFill>
                <a:latin typeface="Arial" charset="0"/>
                <a:cs typeface="Arial" charset="0"/>
              </a:rPr>
              <a:t>CONCLUSION</a:t>
            </a: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: IN SQED ASYMPTOTICALLY ONE REACHES A dS INVARIANT, STABLE STATE OF LOWER ENERGY </a:t>
            </a:r>
            <a:endParaRPr lang="en-GB" altLang="nl-NL" sz="24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30733" name="Object 1"/>
          <p:cNvGraphicFramePr>
            <a:graphicFrameLocks noChangeAspect="1"/>
          </p:cNvGraphicFramePr>
          <p:nvPr/>
        </p:nvGraphicFramePr>
        <p:xfrm>
          <a:off x="6894513" y="3644900"/>
          <a:ext cx="1781175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3" name="Equation" r:id="rId8" imgW="1231366" imgH="469696" progId="Equation.3">
                  <p:embed/>
                </p:oleObj>
              </mc:Choice>
              <mc:Fallback>
                <p:oleObj name="Equation" r:id="rId8" imgW="1231366" imgH="469696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4513" y="3644900"/>
                        <a:ext cx="1781175" cy="67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4" name="Rectangle 2"/>
          <p:cNvSpPr>
            <a:spLocks noChangeArrowheads="1"/>
          </p:cNvSpPr>
          <p:nvPr/>
        </p:nvSpPr>
        <p:spPr bwMode="auto">
          <a:xfrm>
            <a:off x="4640263" y="3779838"/>
            <a:ext cx="2082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NB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: AGREE WITH</a:t>
            </a:r>
            <a:endParaRPr lang="en-GB" altLang="en-US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 3˚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4099" name="Rectangle 4"/>
          <p:cNvSpPr txBox="1">
            <a:spLocks noChangeArrowheads="1"/>
          </p:cNvSpPr>
          <p:nvPr/>
        </p:nvSpPr>
        <p:spPr bwMode="auto">
          <a:xfrm>
            <a:off x="395288" y="2492375"/>
            <a:ext cx="82804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QUANTUM GRAVITY IS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AN EFFECTIVE THEORY</a:t>
            </a:r>
            <a:endParaRPr lang="nl-NL" altLang="nl-NL" sz="40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30˚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836613"/>
            <a:ext cx="7610475" cy="593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287338" y="188913"/>
            <a:ext cx="75247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AFTER INTEGRATING THE (PASSIVE) PHOTONS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ONE GETS THE EFFECTIVE SCALAR POTENTIAL </a:t>
            </a:r>
            <a:endParaRPr lang="en-GB" altLang="nl-NL" sz="24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31749" name="Object 2"/>
          <p:cNvGraphicFramePr>
            <a:graphicFrameLocks noChangeAspect="1"/>
          </p:cNvGraphicFramePr>
          <p:nvPr/>
        </p:nvGraphicFramePr>
        <p:xfrm>
          <a:off x="5516563" y="5732463"/>
          <a:ext cx="1935162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7" name="Equation" r:id="rId5" imgW="914400" imgH="228600" progId="Equation.3">
                  <p:embed/>
                </p:oleObj>
              </mc:Choice>
              <mc:Fallback>
                <p:oleObj name="Equation" r:id="rId5" imgW="91440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6563" y="5732463"/>
                        <a:ext cx="1935162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0" name="Object 3"/>
          <p:cNvGraphicFramePr>
            <a:graphicFrameLocks noChangeAspect="1"/>
          </p:cNvGraphicFramePr>
          <p:nvPr/>
        </p:nvGraphicFramePr>
        <p:xfrm>
          <a:off x="34925" y="1484313"/>
          <a:ext cx="1296988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8" name="Equation" r:id="rId7" imgW="749300" imgH="419100" progId="Equation.3">
                  <p:embed/>
                </p:oleObj>
              </mc:Choice>
              <mc:Fallback>
                <p:oleObj name="Equation" r:id="rId7" imgW="749300" imgH="4191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1484313"/>
                        <a:ext cx="1296988" cy="725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557338"/>
            <a:ext cx="3959225" cy="298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2" name="Rectangle 5"/>
          <p:cNvSpPr>
            <a:spLocks noChangeArrowheads="1"/>
          </p:cNvSpPr>
          <p:nvPr/>
        </p:nvSpPr>
        <p:spPr bwMode="auto">
          <a:xfrm>
            <a:off x="2051050" y="2060575"/>
            <a:ext cx="2366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V</a:t>
            </a:r>
            <a:r>
              <a:rPr lang="nl-NL" altLang="nl-NL" sz="1800" b="1">
                <a:solidFill>
                  <a:srgbClr val="333399"/>
                </a:solidFill>
                <a:latin typeface="Arial" charset="0"/>
                <a:cs typeface="Arial" charset="0"/>
              </a:rPr>
              <a:t>eff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SMALL FIELD</a:t>
            </a:r>
            <a:endParaRPr lang="en-GB" altLang="en-US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31˚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1038225"/>
            <a:ext cx="7310438" cy="576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287338" y="188913"/>
            <a:ext cx="68770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CONTRIBUTION TO ENERGY DENSITY FROM THE EFFECTIVE SCALAR THEORY</a:t>
            </a:r>
            <a:endParaRPr lang="en-GB" altLang="nl-NL" sz="24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32773" name="Object 1"/>
          <p:cNvGraphicFramePr>
            <a:graphicFrameLocks noChangeAspect="1"/>
          </p:cNvGraphicFramePr>
          <p:nvPr/>
        </p:nvGraphicFramePr>
        <p:xfrm>
          <a:off x="4211638" y="3279775"/>
          <a:ext cx="1296987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4" name="Equation" r:id="rId5" imgW="749300" imgH="419100" progId="Equation.3">
                  <p:embed/>
                </p:oleObj>
              </mc:Choice>
              <mc:Fallback>
                <p:oleObj name="Equation" r:id="rId5" imgW="749300" imgH="419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3279775"/>
                        <a:ext cx="1296987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4" name="Object 2"/>
          <p:cNvGraphicFramePr>
            <a:graphicFrameLocks noChangeAspect="1"/>
          </p:cNvGraphicFramePr>
          <p:nvPr/>
        </p:nvGraphicFramePr>
        <p:xfrm>
          <a:off x="5364163" y="4797425"/>
          <a:ext cx="1209675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5" name="Equation" r:id="rId7" imgW="698500" imgH="419100" progId="Equation.3">
                  <p:embed/>
                </p:oleObj>
              </mc:Choice>
              <mc:Fallback>
                <p:oleObj name="Equation" r:id="rId7" imgW="698500" imgH="4191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4797425"/>
                        <a:ext cx="1209675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5003800" y="3933825"/>
            <a:ext cx="431800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5724525" y="4508500"/>
            <a:ext cx="215900" cy="504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777" name="Object 8"/>
          <p:cNvGraphicFramePr>
            <a:graphicFrameLocks noChangeAspect="1"/>
          </p:cNvGraphicFramePr>
          <p:nvPr/>
        </p:nvGraphicFramePr>
        <p:xfrm>
          <a:off x="5724525" y="5732463"/>
          <a:ext cx="1727200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6" name="Equation" r:id="rId9" imgW="914400" imgH="228600" progId="Equation.3">
                  <p:embed/>
                </p:oleObj>
              </mc:Choice>
              <mc:Fallback>
                <p:oleObj name="Equation" r:id="rId9" imgW="9144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5732463"/>
                        <a:ext cx="1727200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32˚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3795" name="Rectangle 4"/>
          <p:cNvSpPr txBox="1">
            <a:spLocks noChangeArrowheads="1"/>
          </p:cNvSpPr>
          <p:nvPr/>
        </p:nvSpPr>
        <p:spPr bwMode="auto">
          <a:xfrm>
            <a:off x="0" y="2492375"/>
            <a:ext cx="91440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WHEN STABILITY FAILS: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YUKAWA ON DE SITTER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4221163"/>
            <a:ext cx="87725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25" y="1052513"/>
            <a:ext cx="2146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33˚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4821" name="Rectangle 2"/>
          <p:cNvSpPr>
            <a:spLocks noChangeArrowheads="1"/>
          </p:cNvSpPr>
          <p:nvPr/>
        </p:nvSpPr>
        <p:spPr bwMode="auto">
          <a:xfrm>
            <a:off x="1798638" y="115888"/>
            <a:ext cx="62293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FERMIONS IN YUKAWA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179388" y="908050"/>
            <a:ext cx="5702300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nl-NL" altLang="nl-NL" sz="2400">
                <a:solidFill>
                  <a:srgbClr val="333399"/>
                </a:solidFill>
                <a:latin typeface="Arial" charset="0"/>
              </a:rPr>
              <a:t>AT ONE LOOP IN YUKAWA THEORY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</a:rPr>
              <a:t>   PHOTONS ACQUIRE A MASS:</a:t>
            </a:r>
            <a:endParaRPr lang="en-GB" altLang="nl-NL" sz="24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4823" name="Rectangle 6"/>
          <p:cNvSpPr>
            <a:spLocks noChangeArrowheads="1"/>
          </p:cNvSpPr>
          <p:nvPr/>
        </p:nvSpPr>
        <p:spPr bwMode="auto">
          <a:xfrm>
            <a:off x="250825" y="2636838"/>
            <a:ext cx="80216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► m=scalar mass; y=Yukawa, </a:t>
            </a:r>
            <a:r>
              <a:rPr lang="el-GR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ξ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=nonminimal coupling, R=Ricci scalar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011863" y="1125538"/>
            <a:ext cx="31003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Garbrecht, Prokopec, PRD73 (2006)</a:t>
            </a:r>
          </a:p>
        </p:txBody>
      </p:sp>
      <p:graphicFrame>
        <p:nvGraphicFramePr>
          <p:cNvPr id="34825" name="Object 2"/>
          <p:cNvGraphicFramePr>
            <a:graphicFrameLocks noChangeAspect="1"/>
          </p:cNvGraphicFramePr>
          <p:nvPr/>
        </p:nvGraphicFramePr>
        <p:xfrm>
          <a:off x="3028950" y="1844675"/>
          <a:ext cx="21193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6" name="Equation" r:id="rId6" imgW="1231366" imgH="444307" progId="Equation.3">
                  <p:embed/>
                </p:oleObj>
              </mc:Choice>
              <mc:Fallback>
                <p:oleObj name="Equation" r:id="rId6" imgW="1231366" imgH="444307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8950" y="1844675"/>
                        <a:ext cx="211931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6" name="Object 5"/>
          <p:cNvGraphicFramePr>
            <a:graphicFrameLocks noChangeAspect="1"/>
          </p:cNvGraphicFramePr>
          <p:nvPr/>
        </p:nvGraphicFramePr>
        <p:xfrm>
          <a:off x="276225" y="1773238"/>
          <a:ext cx="2651125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7" name="Equation" r:id="rId8" imgW="1524000" imgH="419100" progId="Equation.3">
                  <p:embed/>
                </p:oleObj>
              </mc:Choice>
              <mc:Fallback>
                <p:oleObj name="Equation" r:id="rId8" imgW="1524000" imgH="419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225" y="1773238"/>
                        <a:ext cx="2651125" cy="728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827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221163"/>
            <a:ext cx="8880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8" name="Picture 1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037263"/>
            <a:ext cx="8890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9" name="Rectangle 5"/>
          <p:cNvSpPr>
            <a:spLocks noChangeArrowheads="1"/>
          </p:cNvSpPr>
          <p:nvPr/>
        </p:nvSpPr>
        <p:spPr bwMode="auto">
          <a:xfrm>
            <a:off x="34925" y="3284538"/>
            <a:ext cx="917098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STOCHASTIC THEORY IS OBTAINED BY INTEGRATING OUT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THE FERMIONS. ONE OBTAINS THE FOLLOWING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EFFECTIVE POTENTIAL: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4830" name="Rectangle 5"/>
          <p:cNvSpPr>
            <a:spLocks noChangeArrowheads="1"/>
          </p:cNvSpPr>
          <p:nvPr/>
        </p:nvSpPr>
        <p:spPr bwMode="auto">
          <a:xfrm>
            <a:off x="34925" y="5692775"/>
            <a:ext cx="71866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..AND THE CONTRIBUTION TO THE ENERGY DENSITY IS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5435600" y="4005263"/>
            <a:ext cx="3673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Miao, Woodard, PRD (2006), gr-qc/0602110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5732463"/>
            <a:ext cx="7121525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268413"/>
            <a:ext cx="6145213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34˚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5845" name="Rectangle 2"/>
          <p:cNvSpPr>
            <a:spLocks noChangeArrowheads="1"/>
          </p:cNvSpPr>
          <p:nvPr/>
        </p:nvSpPr>
        <p:spPr bwMode="auto">
          <a:xfrm>
            <a:off x="215900" y="187325"/>
            <a:ext cx="85169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EFFECTIVE POTENTIAL IS UNSTABLE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179388" y="908050"/>
            <a:ext cx="3973512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nl-NL" altLang="nl-NL" sz="2400">
                <a:solidFill>
                  <a:srgbClr val="333399"/>
                </a:solidFill>
                <a:latin typeface="Arial" charset="0"/>
              </a:rPr>
              <a:t>EFFECTIVE POTENTIAL</a:t>
            </a:r>
            <a:endParaRPr lang="en-GB" altLang="nl-NL" sz="24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35847" name="Object 1"/>
          <p:cNvGraphicFramePr>
            <a:graphicFrameLocks noChangeAspect="1"/>
          </p:cNvGraphicFramePr>
          <p:nvPr/>
        </p:nvGraphicFramePr>
        <p:xfrm>
          <a:off x="1173163" y="1628775"/>
          <a:ext cx="1757362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5" name="Equation" r:id="rId6" imgW="1016000" imgH="419100" progId="Equation.3">
                  <p:embed/>
                </p:oleObj>
              </mc:Choice>
              <mc:Fallback>
                <p:oleObj name="Equation" r:id="rId6" imgW="1016000" imgH="419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3163" y="1628775"/>
                        <a:ext cx="1757362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8" name="Object 2"/>
          <p:cNvGraphicFramePr>
            <a:graphicFrameLocks noChangeAspect="1"/>
          </p:cNvGraphicFramePr>
          <p:nvPr/>
        </p:nvGraphicFramePr>
        <p:xfrm>
          <a:off x="179388" y="5949950"/>
          <a:ext cx="151288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6" name="Equation" r:id="rId8" imgW="965200" imgH="419100" progId="Equation.3">
                  <p:embed/>
                </p:oleObj>
              </mc:Choice>
              <mc:Fallback>
                <p:oleObj name="Equation" r:id="rId8" imgW="965200" imgH="4191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5949950"/>
                        <a:ext cx="1512887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9" name="Rectangle 5"/>
          <p:cNvSpPr>
            <a:spLocks noChangeArrowheads="1"/>
          </p:cNvSpPr>
          <p:nvPr/>
        </p:nvSpPr>
        <p:spPr bwMode="auto">
          <a:xfrm>
            <a:off x="2114550" y="6207125"/>
            <a:ext cx="42576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TWO DIFFERENT VALUES OF </a:t>
            </a:r>
            <a:r>
              <a:rPr lang="nl-NL" altLang="nl-NL" sz="2400" b="1">
                <a:solidFill>
                  <a:srgbClr val="333399"/>
                </a:solidFill>
                <a:latin typeface="Arial" charset="0"/>
                <a:cs typeface="Arial" charset="0"/>
              </a:rPr>
              <a:t>V</a:t>
            </a:r>
            <a:r>
              <a:rPr lang="nl-NL" altLang="nl-NL" sz="1800" b="1">
                <a:solidFill>
                  <a:srgbClr val="333399"/>
                </a:solidFill>
                <a:latin typeface="Arial" charset="0"/>
                <a:cs typeface="Arial" charset="0"/>
              </a:rPr>
              <a:t>0</a:t>
            </a:r>
            <a:endParaRPr lang="en-GB" altLang="nl-NL" sz="1800" b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5850" name="Rectangle 5"/>
          <p:cNvSpPr>
            <a:spLocks noChangeArrowheads="1"/>
          </p:cNvSpPr>
          <p:nvPr/>
        </p:nvSpPr>
        <p:spPr bwMode="auto">
          <a:xfrm>
            <a:off x="-36513" y="5168900"/>
            <a:ext cx="5492751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CONTRIBUTION TO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THE ENERGY DENSITY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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 unstable evolution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35˚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6867" name="Rectangle 4"/>
          <p:cNvSpPr txBox="1">
            <a:spLocks noChangeArrowheads="1"/>
          </p:cNvSpPr>
          <p:nvPr/>
        </p:nvSpPr>
        <p:spPr bwMode="auto">
          <a:xfrm>
            <a:off x="-36513" y="2492375"/>
            <a:ext cx="9251951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PERTURBATIVE GRAVITY ON DE SITTER: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VACUUM POLARIZATION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36˚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468313" y="-26988"/>
            <a:ext cx="770413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GRAVITONS ON DE SITTER      NON-COVARIANT APPROACH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37892" name="Rectangle 6"/>
          <p:cNvSpPr>
            <a:spLocks noChangeArrowheads="1"/>
          </p:cNvSpPr>
          <p:nvPr/>
        </p:nvSpPr>
        <p:spPr bwMode="auto">
          <a:xfrm>
            <a:off x="179388" y="2524125"/>
            <a:ext cx="80422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</a:rPr>
              <a:t>IDENTICAL PROBLEM AS MMCS: NO dS INV PROPAGATOR!?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107950" y="1084263"/>
            <a:ext cx="759936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WHEN ONE FULLY FIXES THE GAUGE, GRAVITONS ON dS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CAN BE THOUGHT AS TWO POLARIZATIONS OF A MMCS: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37894" name="Object 1"/>
          <p:cNvGraphicFramePr>
            <a:graphicFrameLocks noChangeAspect="1"/>
          </p:cNvGraphicFramePr>
          <p:nvPr/>
        </p:nvGraphicFramePr>
        <p:xfrm>
          <a:off x="3935413" y="3702050"/>
          <a:ext cx="5173662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39" name="Equation" r:id="rId4" imgW="4927600" imgH="279400" progId="Equation.3">
                  <p:embed/>
                </p:oleObj>
              </mc:Choice>
              <mc:Fallback>
                <p:oleObj name="Equation" r:id="rId4" imgW="4927600" imgH="279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5413" y="3702050"/>
                        <a:ext cx="5173662" cy="303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5" name="Rectangle 11"/>
          <p:cNvSpPr>
            <a:spLocks noChangeArrowheads="1"/>
          </p:cNvSpPr>
          <p:nvPr/>
        </p:nvSpPr>
        <p:spPr bwMode="auto">
          <a:xfrm>
            <a:off x="250825" y="1979613"/>
            <a:ext cx="2808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</a:rPr>
              <a:t>EOM for GRAVITONS :</a:t>
            </a:r>
            <a:endParaRPr lang="nl-NL" altLang="nl-NL" sz="1800">
              <a:latin typeface="Arial" charset="0"/>
            </a:endParaRPr>
          </a:p>
        </p:txBody>
      </p:sp>
      <p:graphicFrame>
        <p:nvGraphicFramePr>
          <p:cNvPr id="37896" name="Object 3"/>
          <p:cNvGraphicFramePr>
            <a:graphicFrameLocks noChangeAspect="1"/>
          </p:cNvGraphicFramePr>
          <p:nvPr/>
        </p:nvGraphicFramePr>
        <p:xfrm>
          <a:off x="3001963" y="1893888"/>
          <a:ext cx="6034087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0" name="Equation" r:id="rId6" imgW="4495800" imgH="393700" progId="Equation.3">
                  <p:embed/>
                </p:oleObj>
              </mc:Choice>
              <mc:Fallback>
                <p:oleObj name="Equation" r:id="rId6" imgW="4495800" imgH="3937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1963" y="1893888"/>
                        <a:ext cx="6034087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7" name="Object 4"/>
          <p:cNvGraphicFramePr>
            <a:graphicFrameLocks noChangeAspect="1"/>
          </p:cNvGraphicFramePr>
          <p:nvPr/>
        </p:nvGraphicFramePr>
        <p:xfrm>
          <a:off x="287338" y="3082925"/>
          <a:ext cx="75993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1" name="Equation" r:id="rId8" imgW="6515100" imgH="482600" progId="Equation.3">
                  <p:embed/>
                </p:oleObj>
              </mc:Choice>
              <mc:Fallback>
                <p:oleObj name="Equation" r:id="rId8" imgW="6515100" imgH="48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38" y="3082925"/>
                        <a:ext cx="7599362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8" name="Rectangle 14"/>
          <p:cNvSpPr>
            <a:spLocks noChangeArrowheads="1"/>
          </p:cNvSpPr>
          <p:nvPr/>
        </p:nvSpPr>
        <p:spPr bwMode="auto">
          <a:xfrm>
            <a:off x="179388" y="4508500"/>
            <a:ext cx="6372225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BUT the RHS PROJECTORS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P</a:t>
            </a:r>
            <a:r>
              <a:rPr lang="nl-NL" altLang="nl-NL" sz="14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ij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BREAK dS INV! </a:t>
            </a:r>
          </a:p>
          <a:p>
            <a:pPr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No general proof as yet whether dS inv propagator exist! </a:t>
            </a:r>
            <a:endParaRPr lang="nl-NL" altLang="nl-NL" sz="1800">
              <a:latin typeface="Arial" charset="0"/>
            </a:endParaRPr>
          </a:p>
        </p:txBody>
      </p:sp>
      <p:sp>
        <p:nvSpPr>
          <p:cNvPr id="37899" name="Rectangle 16"/>
          <p:cNvSpPr>
            <a:spLocks noChangeArrowheads="1"/>
          </p:cNvSpPr>
          <p:nvPr/>
        </p:nvSpPr>
        <p:spPr bwMode="auto">
          <a:xfrm>
            <a:off x="87313" y="5229225"/>
            <a:ext cx="836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Symbol" pitchFamily="18" charset="2"/>
              <a:buChar char="Þ"/>
            </a:pPr>
            <a:r>
              <a:rPr lang="nl-NL" altLang="nl-NL" sz="1800">
                <a:solidFill>
                  <a:srgbClr val="333399"/>
                </a:solidFill>
                <a:latin typeface="Arial" charset="0"/>
              </a:rPr>
              <a:t>We do have now graviton propagator in a covariant exact (de Donder) gauge!</a:t>
            </a:r>
          </a:p>
        </p:txBody>
      </p:sp>
      <p:sp>
        <p:nvSpPr>
          <p:cNvPr id="37900" name="Rectangle 15"/>
          <p:cNvSpPr>
            <a:spLocks noChangeArrowheads="1"/>
          </p:cNvSpPr>
          <p:nvPr/>
        </p:nvSpPr>
        <p:spPr bwMode="auto">
          <a:xfrm>
            <a:off x="179388" y="4067175"/>
            <a:ext cx="69135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LHS: THE SAME OPERATOR AS FOR MCMS! 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</a:rPr>
              <a:t>no solution!</a:t>
            </a:r>
            <a:endParaRPr lang="nl-NL" altLang="nl-NL" sz="1800">
              <a:latin typeface="Arial" charset="0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1474788" y="5641975"/>
            <a:ext cx="7705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Mora,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Tsamis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J.Math.Phys.53(2012); Miao,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Tsamis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J.Math.Phys.52 (2011)</a:t>
            </a:r>
          </a:p>
        </p:txBody>
      </p:sp>
      <p:sp>
        <p:nvSpPr>
          <p:cNvPr id="37902" name="Rectangle 16"/>
          <p:cNvSpPr>
            <a:spLocks noChangeArrowheads="1"/>
          </p:cNvSpPr>
          <p:nvPr/>
        </p:nvSpPr>
        <p:spPr bwMode="auto">
          <a:xfrm>
            <a:off x="107950" y="6092825"/>
            <a:ext cx="71866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</a:rPr>
              <a:t>Non-cov propagator </a:t>
            </a:r>
            <a:r>
              <a:rPr lang="nl-NL" altLang="nl-NL" sz="1800" b="1" u="sng">
                <a:solidFill>
                  <a:srgbClr val="333399"/>
                </a:solidFill>
                <a:latin typeface="Arial" charset="0"/>
              </a:rPr>
              <a:t>cannot</a:t>
            </a:r>
            <a:r>
              <a:rPr lang="nl-NL" altLang="nl-NL" sz="1800" b="1">
                <a:solidFill>
                  <a:srgbClr val="333399"/>
                </a:solidFill>
                <a:latin typeface="Arial" charset="0"/>
              </a:rPr>
              <a:t> be used to study de Sitter breaking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</a:rPr>
              <a:t>(gauge dependence?) of physical quantities.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37˚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8915" name="Rectangle 2"/>
          <p:cNvSpPr>
            <a:spLocks noChangeArrowheads="1"/>
          </p:cNvSpPr>
          <p:nvPr/>
        </p:nvSpPr>
        <p:spPr bwMode="auto">
          <a:xfrm>
            <a:off x="87313" y="115888"/>
            <a:ext cx="86455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COVARIANT GRAVITON PROPAGATOR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38916" name="Rectangle 6"/>
          <p:cNvSpPr>
            <a:spLocks noChangeArrowheads="1"/>
          </p:cNvSpPr>
          <p:nvPr/>
        </p:nvSpPr>
        <p:spPr bwMode="auto">
          <a:xfrm>
            <a:off x="-36513" y="1660525"/>
            <a:ext cx="6851651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EXACT COVARIANT DE DONDER GAUGE (operator):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8917" name="Rectangle 11"/>
          <p:cNvSpPr>
            <a:spLocks noChangeArrowheads="1"/>
          </p:cNvSpPr>
          <p:nvPr/>
        </p:nvSpPr>
        <p:spPr bwMode="auto">
          <a:xfrm>
            <a:off x="-36513" y="1196975"/>
            <a:ext cx="882967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THE GRAVITON PROPAGATOR CONTAINS SPIN 2 AND SPIN 0 PARTS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1403350" y="765175"/>
            <a:ext cx="7705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Mora,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Tsamis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J.Math.Phys.53(2012); Miao,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Tsamis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J.Math.Phys.52 (2011)</a:t>
            </a:r>
          </a:p>
        </p:txBody>
      </p:sp>
      <p:graphicFrame>
        <p:nvGraphicFramePr>
          <p:cNvPr id="38919" name="Object 1"/>
          <p:cNvGraphicFramePr>
            <a:graphicFrameLocks noChangeAspect="1"/>
          </p:cNvGraphicFramePr>
          <p:nvPr/>
        </p:nvGraphicFramePr>
        <p:xfrm>
          <a:off x="2339975" y="2060575"/>
          <a:ext cx="388620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4" name="Equation" r:id="rId4" imgW="2895600" imgH="431800" progId="Equation.3">
                  <p:embed/>
                </p:oleObj>
              </mc:Choice>
              <mc:Fallback>
                <p:oleObj name="Equation" r:id="rId4" imgW="2895600" imgH="431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2060575"/>
                        <a:ext cx="3886200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0" name="Rectangle 6"/>
          <p:cNvSpPr>
            <a:spLocks noChangeArrowheads="1"/>
          </p:cNvSpPr>
          <p:nvPr/>
        </p:nvSpPr>
        <p:spPr bwMode="auto">
          <a:xfrm>
            <a:off x="-36513" y="2741613"/>
            <a:ext cx="73644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SPIN 2 PART                                   (TT on both index groups)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38921" name="Object 3"/>
          <p:cNvGraphicFramePr>
            <a:graphicFrameLocks noChangeAspect="1"/>
          </p:cNvGraphicFramePr>
          <p:nvPr/>
        </p:nvGraphicFramePr>
        <p:xfrm>
          <a:off x="258763" y="3284538"/>
          <a:ext cx="8777287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5" name="Equation" r:id="rId6" imgW="5461000" imgH="444500" progId="Equation.3">
                  <p:embed/>
                </p:oleObj>
              </mc:Choice>
              <mc:Fallback>
                <p:oleObj name="Equation" r:id="rId6" imgW="5461000" imgH="444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763" y="3284538"/>
                        <a:ext cx="8777287" cy="725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2" name="Object 4"/>
          <p:cNvGraphicFramePr>
            <a:graphicFrameLocks noChangeAspect="1"/>
          </p:cNvGraphicFramePr>
          <p:nvPr/>
        </p:nvGraphicFramePr>
        <p:xfrm>
          <a:off x="1979613" y="2708275"/>
          <a:ext cx="189865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6" name="Equation" r:id="rId8" imgW="1180588" imgH="266584" progId="Equation.3">
                  <p:embed/>
                </p:oleObj>
              </mc:Choice>
              <mc:Fallback>
                <p:oleObj name="Equation" r:id="rId8" imgW="1180588" imgH="266584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2708275"/>
                        <a:ext cx="1898650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3" name="Object 5"/>
          <p:cNvGraphicFramePr>
            <a:graphicFrameLocks noChangeAspect="1"/>
          </p:cNvGraphicFramePr>
          <p:nvPr/>
        </p:nvGraphicFramePr>
        <p:xfrm>
          <a:off x="425450" y="4033838"/>
          <a:ext cx="4083050" cy="277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7" name="Equation" r:id="rId10" imgW="2540000" imgH="1701800" progId="Equation.3">
                  <p:embed/>
                </p:oleObj>
              </mc:Choice>
              <mc:Fallback>
                <p:oleObj name="Equation" r:id="rId10" imgW="2540000" imgH="1701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" y="4033838"/>
                        <a:ext cx="4083050" cy="277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4" name="Rectangle 27"/>
          <p:cNvSpPr>
            <a:spLocks noChangeArrowheads="1"/>
          </p:cNvSpPr>
          <p:nvPr/>
        </p:nvSpPr>
        <p:spPr bwMode="auto">
          <a:xfrm>
            <a:off x="5148263" y="4221163"/>
            <a:ext cx="3540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MMCS: EXPECT dS BREAKING</a:t>
            </a:r>
            <a:endParaRPr lang="en-GB" altLang="en-US" sz="1800">
              <a:latin typeface="Arial" charset="0"/>
            </a:endParaRPr>
          </a:p>
        </p:txBody>
      </p:sp>
      <p:sp>
        <p:nvSpPr>
          <p:cNvPr id="38925" name="Rectangle 3"/>
          <p:cNvSpPr>
            <a:spLocks noChangeArrowheads="1"/>
          </p:cNvSpPr>
          <p:nvPr/>
        </p:nvSpPr>
        <p:spPr bwMode="auto">
          <a:xfrm>
            <a:off x="6515100" y="2205038"/>
            <a:ext cx="23574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{b=gauge parameter)</a:t>
            </a:r>
            <a:endParaRPr lang="en-GB" altLang="en-US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38˚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0" y="333375"/>
            <a:ext cx="8964613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COVARIANT GRAVITON PROPAGATOR 2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39940" name="Rectangle 6"/>
          <p:cNvSpPr>
            <a:spLocks noChangeArrowheads="1"/>
          </p:cNvSpPr>
          <p:nvPr/>
        </p:nvSpPr>
        <p:spPr bwMode="auto">
          <a:xfrm>
            <a:off x="15875" y="1731963"/>
            <a:ext cx="85169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SPIN 0 PART                                                                (spin 0 projectors)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39941" name="Object 3"/>
          <p:cNvGraphicFramePr>
            <a:graphicFrameLocks noChangeAspect="1"/>
          </p:cNvGraphicFramePr>
          <p:nvPr/>
        </p:nvGraphicFramePr>
        <p:xfrm>
          <a:off x="1331913" y="2343150"/>
          <a:ext cx="5878512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9" name="Equation" r:id="rId4" imgW="3657600" imgH="444500" progId="Equation.3">
                  <p:embed/>
                </p:oleObj>
              </mc:Choice>
              <mc:Fallback>
                <p:oleObj name="Equation" r:id="rId4" imgW="3657600" imgH="444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343150"/>
                        <a:ext cx="5878512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4"/>
          <p:cNvGraphicFramePr>
            <a:graphicFrameLocks noChangeAspect="1"/>
          </p:cNvGraphicFramePr>
          <p:nvPr/>
        </p:nvGraphicFramePr>
        <p:xfrm>
          <a:off x="2011363" y="1571625"/>
          <a:ext cx="4224337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0" name="Equation" r:id="rId6" imgW="2933700" imgH="482600" progId="Equation.3">
                  <p:embed/>
                </p:oleObj>
              </mc:Choice>
              <mc:Fallback>
                <p:oleObj name="Equation" r:id="rId6" imgW="2933700" imgH="48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1363" y="1571625"/>
                        <a:ext cx="4224337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3" name="Object 5"/>
          <p:cNvGraphicFramePr>
            <a:graphicFrameLocks noChangeAspect="1"/>
          </p:cNvGraphicFramePr>
          <p:nvPr/>
        </p:nvGraphicFramePr>
        <p:xfrm>
          <a:off x="455613" y="3487738"/>
          <a:ext cx="4022725" cy="159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1" name="Equation" r:id="rId8" imgW="2501900" imgH="977900" progId="Equation.3">
                  <p:embed/>
                </p:oleObj>
              </mc:Choice>
              <mc:Fallback>
                <p:oleObj name="Equation" r:id="rId8" imgW="2501900" imgH="9779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3487738"/>
                        <a:ext cx="4022725" cy="159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Object 2"/>
          <p:cNvGraphicFramePr>
            <a:graphicFrameLocks noChangeAspect="1"/>
          </p:cNvGraphicFramePr>
          <p:nvPr/>
        </p:nvGraphicFramePr>
        <p:xfrm>
          <a:off x="3203575" y="1006475"/>
          <a:ext cx="2216150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2" name="Equation" r:id="rId10" imgW="1651000" imgH="393700" progId="Equation.3">
                  <p:embed/>
                </p:oleObj>
              </mc:Choice>
              <mc:Fallback>
                <p:oleObj name="Equation" r:id="rId10" imgW="1651000" imgH="3937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1006475"/>
                        <a:ext cx="2216150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5" name="Rectangle 6"/>
          <p:cNvSpPr>
            <a:spLocks noChangeArrowheads="1"/>
          </p:cNvSpPr>
          <p:nvPr/>
        </p:nvSpPr>
        <p:spPr bwMode="auto">
          <a:xfrm>
            <a:off x="34925" y="1084263"/>
            <a:ext cx="30321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GAUGE PARAMETER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9946" name="Rectangle 6"/>
          <p:cNvSpPr>
            <a:spLocks noChangeArrowheads="1"/>
          </p:cNvSpPr>
          <p:nvPr/>
        </p:nvSpPr>
        <p:spPr bwMode="auto">
          <a:xfrm>
            <a:off x="5148263" y="3708400"/>
            <a:ext cx="3890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TACHYONIC WHEN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&lt;D (b&lt;2,D&gt;1)</a:t>
            </a:r>
            <a:endParaRPr lang="en-GB" altLang="en-US" sz="1800">
              <a:latin typeface="Arial" charset="0"/>
            </a:endParaRPr>
          </a:p>
        </p:txBody>
      </p:sp>
      <p:sp>
        <p:nvSpPr>
          <p:cNvPr id="39947" name="Rectangle 14"/>
          <p:cNvSpPr>
            <a:spLocks noChangeArrowheads="1"/>
          </p:cNvSpPr>
          <p:nvPr/>
        </p:nvSpPr>
        <p:spPr bwMode="auto">
          <a:xfrm>
            <a:off x="5148263" y="4437063"/>
            <a:ext cx="321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TACHYONIC WHEN Re[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D]&gt;0</a:t>
            </a:r>
            <a:endParaRPr lang="en-GB" altLang="en-US" sz="1800">
              <a:latin typeface="Arial" charset="0"/>
            </a:endParaRPr>
          </a:p>
        </p:txBody>
      </p:sp>
      <p:sp>
        <p:nvSpPr>
          <p:cNvPr id="39948" name="Rectangle 15"/>
          <p:cNvSpPr>
            <a:spLocks noChangeArrowheads="1"/>
          </p:cNvSpPr>
          <p:nvPr/>
        </p:nvSpPr>
        <p:spPr bwMode="auto">
          <a:xfrm>
            <a:off x="34925" y="5084763"/>
            <a:ext cx="91630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• FOR SIMPLICITY WE CONSIDER A CLASS OF GAUGES </a:t>
            </a:r>
            <a:r>
              <a:rPr lang="nl-NL" altLang="nl-NL" sz="2400">
                <a:solidFill>
                  <a:srgbClr val="C00000"/>
                </a:solidFill>
                <a:latin typeface="Arial" charset="0"/>
                <a:cs typeface="Arial" charset="0"/>
                <a:sym typeface="Symbol" pitchFamily="18" charset="2"/>
              </a:rPr>
              <a:t>b&gt;2</a:t>
            </a: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  </a:t>
            </a:r>
            <a:r>
              <a:rPr lang="nl-NL" altLang="nl-NL" sz="2400">
                <a:solidFill>
                  <a:srgbClr val="C00000"/>
                </a:solidFill>
                <a:latin typeface="Arial" charset="0"/>
                <a:cs typeface="Arial" charset="0"/>
                <a:sym typeface="Symbol" pitchFamily="18" charset="2"/>
              </a:rPr>
              <a:t>(&gt;D) </a:t>
            </a: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FOR WHICH THE N-PROPAGATOR </a:t>
            </a:r>
            <a:r>
              <a:rPr lang="nl-NL" altLang="nl-NL" sz="2400" u="sng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IS</a:t>
            </a: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 dS INVARIANT</a:t>
            </a:r>
            <a:endParaRPr lang="en-GB" altLang="en-US" sz="2400">
              <a:latin typeface="Arial" charset="0"/>
            </a:endParaRPr>
          </a:p>
        </p:txBody>
      </p:sp>
      <p:sp>
        <p:nvSpPr>
          <p:cNvPr id="39949" name="Rectangle 6"/>
          <p:cNvSpPr>
            <a:spLocks noChangeArrowheads="1"/>
          </p:cNvSpPr>
          <p:nvPr/>
        </p:nvSpPr>
        <p:spPr bwMode="auto">
          <a:xfrm>
            <a:off x="-107950" y="6021388"/>
            <a:ext cx="94234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APPLICATIONS: coinc. graviton propagator (in de Donder gauge): dS breaking 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5722938" y="6381750"/>
            <a:ext cx="35290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Kahya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Miao Woodard (2011), 1112.4442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240" b="15652"/>
          <a:stretch>
            <a:fillRect/>
          </a:stretch>
        </p:blipFill>
        <p:spPr bwMode="auto">
          <a:xfrm>
            <a:off x="4140200" y="765175"/>
            <a:ext cx="287972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˚39˚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40964" name="Rectangle 2"/>
          <p:cNvSpPr>
            <a:spLocks noChangeArrowheads="1"/>
          </p:cNvSpPr>
          <p:nvPr/>
        </p:nvSpPr>
        <p:spPr bwMode="auto">
          <a:xfrm>
            <a:off x="87313" y="115888"/>
            <a:ext cx="86455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ONE-LOOP VACUUM POLARIZATION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40965" name="Rectangle 11"/>
          <p:cNvSpPr>
            <a:spLocks noChangeArrowheads="1"/>
          </p:cNvSpPr>
          <p:nvPr/>
        </p:nvSpPr>
        <p:spPr bwMode="auto">
          <a:xfrm>
            <a:off x="107950" y="1196975"/>
            <a:ext cx="9031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WE USED THE COVARIANT GRAVITON AND PHOTON PROPAGATORS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6173788" y="817563"/>
            <a:ext cx="3006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Glavan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Miao, TP, Woodard (2015)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17475" y="2309813"/>
            <a:ext cx="9521825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Font typeface="Symbol" pitchFamily="18" charset="2"/>
              <a:buChar char="·"/>
              <a:defRPr/>
            </a:pPr>
            <a:r>
              <a:rPr lang="nl-NL" altLang="nl-NL" sz="24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MIAO &amp; WOODARD CALCULATED SPIN=2 CONTRIBUTION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4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(in a heroic calculation they included the dS </a:t>
            </a:r>
            <a:r>
              <a:rPr lang="nl-NL" altLang="nl-NL" sz="2400" u="sng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breaking</a:t>
            </a:r>
            <a:r>
              <a:rPr lang="nl-NL" altLang="nl-NL" sz="24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 contribution)</a:t>
            </a:r>
            <a:endParaRPr lang="en-GB" altLang="nl-NL" sz="2400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107950" y="3357563"/>
            <a:ext cx="88550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Font typeface="Symbol" pitchFamily="18" charset="2"/>
              <a:buChar char="·"/>
              <a:defRPr/>
            </a:pPr>
            <a:r>
              <a:rPr lang="nl-NL" altLang="nl-NL" sz="24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GLAVAN &amp; TP CALCULATED THE SPIN=0 CONTRIBUTION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4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(sheepishly they studied </a:t>
            </a:r>
            <a:r>
              <a:rPr lang="nl-NL" altLang="nl-NL" sz="2400" u="sng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only</a:t>
            </a:r>
            <a:r>
              <a:rPr lang="nl-NL" altLang="nl-NL" sz="24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 the </a:t>
            </a:r>
            <a:r>
              <a:rPr lang="nl-NL" altLang="nl-NL" sz="2400" dirty="0" smtClean="0">
                <a:solidFill>
                  <a:srgbClr val="333399"/>
                </a:solidFill>
                <a:latin typeface="Arial" charset="0"/>
                <a:cs typeface="Arial" charset="0"/>
                <a:sym typeface="Symbol"/>
              </a:rPr>
              <a:t>b&gt;2 (&gt;D) CASE, when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400" dirty="0" smtClean="0">
                <a:solidFill>
                  <a:srgbClr val="333399"/>
                </a:solidFill>
                <a:latin typeface="Arial" charset="0"/>
                <a:cs typeface="Arial" charset="0"/>
                <a:sym typeface="Symbol"/>
              </a:rPr>
              <a:t>the gauge dependent part of the s=0 propagator is dS invariant)</a:t>
            </a:r>
            <a:endParaRPr lang="en-GB" altLang="nl-NL" sz="2400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244475" y="4821238"/>
            <a:ext cx="8615363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algn="ctr" eaLnBrk="1" hangingPunct="1">
              <a:spcBef>
                <a:spcPct val="0"/>
              </a:spcBef>
              <a:buFont typeface="Symbol" pitchFamily="18" charset="2"/>
              <a:buChar char="·"/>
              <a:defRPr/>
            </a:pPr>
            <a:r>
              <a:rPr lang="nl-NL" altLang="nl-NL" sz="24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Miao &amp; Woodard found a v=dependence in vac polarisation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v=ln[a(</a:t>
            </a:r>
            <a:r>
              <a:rPr lang="nl-NL" altLang="nl-NL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  <a:sym typeface="Symbol"/>
              </a:rPr>
              <a:t></a:t>
            </a:r>
            <a:r>
              <a:rPr lang="nl-NL" altLang="nl-NL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)/a(</a:t>
            </a:r>
            <a:r>
              <a:rPr lang="nl-NL" altLang="nl-NL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  <a:sym typeface="Symbol"/>
              </a:rPr>
              <a:t>’</a:t>
            </a:r>
            <a:r>
              <a:rPr lang="nl-NL" altLang="nl-NL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)]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not present in the vac pol from Leondard &amp; Woodard paper.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40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nl-NL" altLang="nl-NL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Suggests a </a:t>
            </a:r>
            <a:r>
              <a:rPr lang="nl-NL" altLang="nl-NL" sz="2400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gauge dependence</a:t>
            </a:r>
            <a:r>
              <a:rPr lang="nl-NL" altLang="nl-NL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.</a:t>
            </a:r>
            <a:endParaRPr lang="en-GB" altLang="nl-NL" sz="2400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0970" name="Rectangle 1"/>
          <p:cNvSpPr>
            <a:spLocks noChangeArrowheads="1"/>
          </p:cNvSpPr>
          <p:nvPr/>
        </p:nvSpPr>
        <p:spPr bwMode="auto">
          <a:xfrm>
            <a:off x="2411413" y="1773238"/>
            <a:ext cx="1441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DIAGRAMS</a:t>
            </a:r>
            <a:endParaRPr lang="en-GB" altLang="en-US" sz="1800">
              <a:latin typeface="Arial" charset="0"/>
            </a:endParaRPr>
          </a:p>
        </p:txBody>
      </p:sp>
      <p:sp>
        <p:nvSpPr>
          <p:cNvPr id="40971" name="Rectangle 1"/>
          <p:cNvSpPr>
            <a:spLocks noChangeArrowheads="1"/>
          </p:cNvSpPr>
          <p:nvPr/>
        </p:nvSpPr>
        <p:spPr bwMode="auto">
          <a:xfrm>
            <a:off x="7092950" y="1700213"/>
            <a:ext cx="1998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+ counter-terms </a:t>
            </a:r>
            <a:endParaRPr lang="en-GB" altLang="en-US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492375"/>
            <a:ext cx="2117725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276475"/>
            <a:ext cx="2376488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itle 1"/>
          <p:cNvSpPr>
            <a:spLocks noGrp="1"/>
          </p:cNvSpPr>
          <p:nvPr>
            <p:ph type="title"/>
          </p:nvPr>
        </p:nvSpPr>
        <p:spPr>
          <a:xfrm>
            <a:off x="889000" y="115888"/>
            <a:ext cx="7354888" cy="706437"/>
          </a:xfrm>
        </p:spPr>
        <p:txBody>
          <a:bodyPr/>
          <a:lstStyle/>
          <a:p>
            <a:r>
              <a:rPr lang="nl-NL" altLang="en-US" smtClean="0"/>
              <a:t>GRAVITY AS EFFECTIVE THEORY</a:t>
            </a:r>
            <a:endParaRPr lang="en-GB" altLang="en-US" smtClean="0"/>
          </a:p>
        </p:txBody>
      </p:sp>
      <p:sp>
        <p:nvSpPr>
          <p:cNvPr id="5125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 4˚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79388" y="1012825"/>
            <a:ext cx="866616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GRAVITY BECOMES STRONGLY COUPLED  AT THE PLANCK SCALE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631678" y="1556792"/>
            <a:ext cx="3020442" cy="427746"/>
          </a:xfrm>
          <a:prstGeom prst="rect">
            <a:avLst/>
          </a:prstGeom>
          <a:blipFill rotWithShape="1">
            <a:blip r:embed="rId5"/>
            <a:stretch>
              <a:fillRect r="-808" b="-15493"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128" name="Rectangle 6"/>
          <p:cNvSpPr>
            <a:spLocks noChangeArrowheads="1"/>
          </p:cNvSpPr>
          <p:nvPr/>
        </p:nvSpPr>
        <p:spPr bwMode="auto">
          <a:xfrm>
            <a:off x="179388" y="2165350"/>
            <a:ext cx="89487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AT PLANCK ENERGY ALL LOOPS CONTRIBUTE EQUALLY. For example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76600" y="6505575"/>
            <a:ext cx="5907088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John F.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Donaghue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/>
              <a:t>Phys.Rev</a:t>
            </a:r>
            <a:r>
              <a:rPr lang="en-GB" sz="1400" b="1" dirty="0"/>
              <a:t>. D50 (1994) 3874-3888 [gr-qc/9405057]</a:t>
            </a:r>
            <a:endParaRPr lang="en-GB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3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868863"/>
            <a:ext cx="6738937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1" name="Rectangle 6"/>
          <p:cNvSpPr>
            <a:spLocks noChangeArrowheads="1"/>
          </p:cNvSpPr>
          <p:nvPr/>
        </p:nvSpPr>
        <p:spPr bwMode="auto">
          <a:xfrm>
            <a:off x="179388" y="4508500"/>
            <a:ext cx="62801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EFFECTIVE THEORY IS OF THE FORM (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²=16G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)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5132" name="Object 9"/>
          <p:cNvGraphicFramePr>
            <a:graphicFrameLocks noChangeAspect="1"/>
          </p:cNvGraphicFramePr>
          <p:nvPr/>
        </p:nvGraphicFramePr>
        <p:xfrm>
          <a:off x="3132138" y="4868863"/>
          <a:ext cx="1211262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" name="Equation" r:id="rId7" imgW="660113" imgH="393529" progId="Equation.3">
                  <p:embed/>
                </p:oleObj>
              </mc:Choice>
              <mc:Fallback>
                <p:oleObj name="Equation" r:id="rId7" imgW="660113" imgH="393529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4868863"/>
                        <a:ext cx="1211262" cy="661987"/>
                      </a:xfrm>
                      <a:prstGeom prst="rect">
                        <a:avLst/>
                      </a:prstGeom>
                      <a:solidFill>
                        <a:srgbClr val="F8F8F8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3" name="Object 12"/>
          <p:cNvGraphicFramePr>
            <a:graphicFrameLocks noChangeAspect="1"/>
          </p:cNvGraphicFramePr>
          <p:nvPr/>
        </p:nvGraphicFramePr>
        <p:xfrm>
          <a:off x="2268538" y="3111500"/>
          <a:ext cx="4794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4" name="Equation" r:id="rId9" imgW="228501" imgH="165028" progId="Equation.3">
                  <p:embed/>
                </p:oleObj>
              </mc:Choice>
              <mc:Fallback>
                <p:oleObj name="Equation" r:id="rId9" imgW="228501" imgH="165028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3111500"/>
                        <a:ext cx="479425" cy="317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4" name="Object 14"/>
          <p:cNvGraphicFramePr>
            <a:graphicFrameLocks noChangeAspect="1"/>
          </p:cNvGraphicFramePr>
          <p:nvPr/>
        </p:nvGraphicFramePr>
        <p:xfrm>
          <a:off x="3452813" y="2997200"/>
          <a:ext cx="614362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5" name="Equation" r:id="rId11" imgW="291973" imgH="228501" progId="Equation.3">
                  <p:embed/>
                </p:oleObj>
              </mc:Choice>
              <mc:Fallback>
                <p:oleObj name="Equation" r:id="rId11" imgW="291973" imgH="228501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2813" y="2997200"/>
                        <a:ext cx="614362" cy="4397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5" name="Rectangle 6"/>
          <p:cNvSpPr>
            <a:spLocks noChangeArrowheads="1"/>
          </p:cNvSpPr>
          <p:nvPr/>
        </p:nvSpPr>
        <p:spPr bwMode="auto">
          <a:xfrm>
            <a:off x="314325" y="4076700"/>
            <a:ext cx="73533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IN COMPARISON TO TREE LEVEL EXCHANGE: SUPPRESSED AS 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5136" name="Object 15"/>
          <p:cNvGraphicFramePr>
            <a:graphicFrameLocks noChangeAspect="1"/>
          </p:cNvGraphicFramePr>
          <p:nvPr/>
        </p:nvGraphicFramePr>
        <p:xfrm>
          <a:off x="7404100" y="4005263"/>
          <a:ext cx="1416050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6" name="Equation" r:id="rId13" imgW="672808" imgH="228501" progId="Equation.3">
                  <p:embed/>
                </p:oleObj>
              </mc:Choice>
              <mc:Fallback>
                <p:oleObj name="Equation" r:id="rId13" imgW="672808" imgH="228501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4100" y="4005263"/>
                        <a:ext cx="1416050" cy="43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7" name="Rectangle 6"/>
          <p:cNvSpPr>
            <a:spLocks noChangeArrowheads="1"/>
          </p:cNvSpPr>
          <p:nvPr/>
        </p:nvSpPr>
        <p:spPr bwMode="auto">
          <a:xfrm>
            <a:off x="179388" y="5589588"/>
            <a:ext cx="8901112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THIS THEORY CAN BE PERT QUANTIZED. AS LONG AS </a:t>
            </a:r>
            <a:r>
              <a:rPr lang="nl-NL" altLang="nl-NL" sz="2400">
                <a:solidFill>
                  <a:srgbClr val="333399"/>
                </a:solidFill>
                <a:latin typeface="Arial" charset="0"/>
                <a:cs typeface="Arial" charset="0"/>
              </a:rPr>
              <a:t>c</a:t>
            </a:r>
            <a:r>
              <a:rPr lang="nl-NL" altLang="nl-NL" sz="1400" b="1">
                <a:solidFill>
                  <a:srgbClr val="333399"/>
                </a:solidFill>
                <a:latin typeface="Arial" charset="0"/>
                <a:cs typeface="Arial" charset="0"/>
              </a:rPr>
              <a:t>i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‘s ARE NOT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HUMANGOUSLY LARGE,  THE FIRST TWO TERMS DETERMINE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LOW ENERGY GRAVITY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138" name="Rectangle 16"/>
          <p:cNvSpPr>
            <a:spLocks noChangeArrowheads="1"/>
          </p:cNvSpPr>
          <p:nvPr/>
        </p:nvSpPr>
        <p:spPr bwMode="auto">
          <a:xfrm>
            <a:off x="6223000" y="3068638"/>
            <a:ext cx="1085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²=16G</a:t>
            </a:r>
            <a:endParaRPr lang="en-GB" altLang="en-US" sz="1800">
              <a:latin typeface="Arial" charset="0"/>
            </a:endParaRPr>
          </a:p>
        </p:txBody>
      </p:sp>
      <p:graphicFrame>
        <p:nvGraphicFramePr>
          <p:cNvPr id="5139" name="Object 17"/>
          <p:cNvGraphicFramePr>
            <a:graphicFrameLocks noChangeAspect="1"/>
          </p:cNvGraphicFramePr>
          <p:nvPr/>
        </p:nvGraphicFramePr>
        <p:xfrm>
          <a:off x="900113" y="3111500"/>
          <a:ext cx="4794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7" name="Equation" r:id="rId15" imgW="228501" imgH="165028" progId="Equation.3">
                  <p:embed/>
                </p:oleObj>
              </mc:Choice>
              <mc:Fallback>
                <p:oleObj name="Equation" r:id="rId15" imgW="228501" imgH="165028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3111500"/>
                        <a:ext cx="479425" cy="317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0" name="Object 19"/>
          <p:cNvGraphicFramePr>
            <a:graphicFrameLocks noChangeAspect="1"/>
          </p:cNvGraphicFramePr>
          <p:nvPr/>
        </p:nvGraphicFramePr>
        <p:xfrm>
          <a:off x="5181600" y="2997200"/>
          <a:ext cx="614363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8" name="Equation" r:id="rId16" imgW="291973" imgH="228501" progId="Equation.3">
                  <p:embed/>
                </p:oleObj>
              </mc:Choice>
              <mc:Fallback>
                <p:oleObj name="Equation" r:id="rId16" imgW="291973" imgH="228501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2997200"/>
                        <a:ext cx="614363" cy="4397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7751401" y="4879046"/>
                <a:ext cx="1285095" cy="7101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GB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nl-NL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nl-NL" b="0" i="1" smtClean="0">
                                  <a:latin typeface="Cambria Math"/>
                                  <a:ea typeface="Cambria Math"/>
                                </a:rPr>
                                <m:t>𝜉</m:t>
                              </m:r>
                            </m:num>
                            <m:den>
                              <m:r>
                                <a:rPr lang="nl-NL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nl-NL" b="0" i="1" smtClean="0">
                              <a:latin typeface="Cambria Math"/>
                            </a:rPr>
                            <m:t>𝑅</m:t>
                          </m:r>
                          <m:sSup>
                            <m:sSupPr>
                              <m:ctrlPr>
                                <a:rPr lang="nl-NL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b="0" i="1" smtClean="0">
                                  <a:latin typeface="Cambria Math"/>
                                  <a:ea typeface="Cambria Math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nl-NL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1401" y="4879046"/>
                <a:ext cx="1285095" cy="710194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240" b="15652"/>
          <a:stretch>
            <a:fillRect/>
          </a:stretch>
        </p:blipFill>
        <p:spPr bwMode="auto">
          <a:xfrm>
            <a:off x="2339975" y="1125538"/>
            <a:ext cx="3611563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40˚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34925" y="260350"/>
            <a:ext cx="90217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VACUUM POLARIZATION ON DE SITTER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41989" name="Rectangle 11"/>
          <p:cNvSpPr>
            <a:spLocks noChangeArrowheads="1"/>
          </p:cNvSpPr>
          <p:nvPr/>
        </p:nvSpPr>
        <p:spPr bwMode="auto">
          <a:xfrm>
            <a:off x="250825" y="1189038"/>
            <a:ext cx="8569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USE THE COVARIANT GRAVITON AND PHOTON PROPAGATORS TO CALC</a:t>
            </a:r>
            <a:endParaRPr lang="nl-NL" altLang="nl-NL" sz="1800">
              <a:latin typeface="Arial" charset="0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6173788" y="817563"/>
            <a:ext cx="3006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Glavan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Miao, TP, Woodard (2015)</a:t>
            </a:r>
          </a:p>
        </p:txBody>
      </p:sp>
      <p:sp>
        <p:nvSpPr>
          <p:cNvPr id="41991" name="Rectangle 24"/>
          <p:cNvSpPr>
            <a:spLocks noChangeArrowheads="1"/>
          </p:cNvSpPr>
          <p:nvPr/>
        </p:nvSpPr>
        <p:spPr bwMode="auto">
          <a:xfrm>
            <a:off x="220663" y="1628775"/>
            <a:ext cx="4746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   GRAVITON INDUCED 1 LOOP VAC POL</a:t>
            </a:r>
            <a:r>
              <a:rPr lang="nl-NL" altLang="nl-NL" sz="1800" b="1">
                <a:solidFill>
                  <a:srgbClr val="333399"/>
                </a:solidFill>
                <a:latin typeface="Arial" charset="0"/>
              </a:rPr>
              <a:t>:</a:t>
            </a:r>
            <a:endParaRPr lang="nl-NL" altLang="nl-NL" sz="1800">
              <a:latin typeface="Arial" charset="0"/>
            </a:endParaRPr>
          </a:p>
        </p:txBody>
      </p:sp>
      <p:graphicFrame>
        <p:nvGraphicFramePr>
          <p:cNvPr id="41992" name="Object 1"/>
          <p:cNvGraphicFramePr>
            <a:graphicFrameLocks noChangeAspect="1"/>
          </p:cNvGraphicFramePr>
          <p:nvPr/>
        </p:nvGraphicFramePr>
        <p:xfrm>
          <a:off x="900113" y="2154238"/>
          <a:ext cx="1585912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75" name="Equation" r:id="rId5" imgW="927100" imgH="241300" progId="Equation.3">
                  <p:embed/>
                </p:oleObj>
              </mc:Choice>
              <mc:Fallback>
                <p:oleObj name="Equation" r:id="rId5" imgW="927100" imgH="241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154238"/>
                        <a:ext cx="1585912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3" name="Rectangle 2"/>
          <p:cNvSpPr>
            <a:spLocks noChangeArrowheads="1"/>
          </p:cNvSpPr>
          <p:nvPr/>
        </p:nvSpPr>
        <p:spPr bwMode="auto">
          <a:xfrm>
            <a:off x="5940425" y="2133600"/>
            <a:ext cx="2397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+ COUNTER-TERMS</a:t>
            </a:r>
            <a:endParaRPr lang="en-GB" altLang="en-US" sz="1800">
              <a:latin typeface="Arial" charset="0"/>
            </a:endParaRPr>
          </a:p>
        </p:txBody>
      </p:sp>
      <p:graphicFrame>
        <p:nvGraphicFramePr>
          <p:cNvPr id="41994" name="Object 3"/>
          <p:cNvGraphicFramePr>
            <a:graphicFrameLocks noChangeAspect="1"/>
          </p:cNvGraphicFramePr>
          <p:nvPr/>
        </p:nvGraphicFramePr>
        <p:xfrm>
          <a:off x="611188" y="3357563"/>
          <a:ext cx="40195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76" name="Equation" r:id="rId7" imgW="2260600" imgH="254000" progId="Equation.3">
                  <p:embed/>
                </p:oleObj>
              </mc:Choice>
              <mc:Fallback>
                <p:oleObj name="Equation" r:id="rId7" imgW="2260600" imgH="254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357563"/>
                        <a:ext cx="401955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5" name="Rectangle 24"/>
          <p:cNvSpPr>
            <a:spLocks noChangeArrowheads="1"/>
          </p:cNvSpPr>
          <p:nvPr/>
        </p:nvSpPr>
        <p:spPr bwMode="auto">
          <a:xfrm>
            <a:off x="179388" y="2852738"/>
            <a:ext cx="5099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USEFUL (F-G/EL-MAG) REPRESENTATION</a:t>
            </a:r>
            <a:r>
              <a:rPr lang="nl-NL" altLang="nl-NL" sz="1800" b="1">
                <a:solidFill>
                  <a:srgbClr val="333399"/>
                </a:solidFill>
                <a:latin typeface="Arial" charset="0"/>
              </a:rPr>
              <a:t>:</a:t>
            </a:r>
            <a:endParaRPr lang="nl-NL" altLang="nl-NL" sz="1800">
              <a:latin typeface="Arial" charset="0"/>
            </a:endParaRPr>
          </a:p>
        </p:txBody>
      </p:sp>
      <p:graphicFrame>
        <p:nvGraphicFramePr>
          <p:cNvPr id="41996" name="Object 4"/>
          <p:cNvGraphicFramePr>
            <a:graphicFrameLocks noChangeAspect="1"/>
          </p:cNvGraphicFramePr>
          <p:nvPr/>
        </p:nvGraphicFramePr>
        <p:xfrm>
          <a:off x="-4763" y="4052888"/>
          <a:ext cx="9185276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77" name="Equation" r:id="rId9" imgW="5562600" imgH="241300" progId="Equation.3">
                  <p:embed/>
                </p:oleObj>
              </mc:Choice>
              <mc:Fallback>
                <p:oleObj name="Equation" r:id="rId9" imgW="5562600" imgH="241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763" y="4052888"/>
                        <a:ext cx="9185276" cy="395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7" name="Object 7"/>
          <p:cNvGraphicFramePr>
            <a:graphicFrameLocks noChangeAspect="1"/>
          </p:cNvGraphicFramePr>
          <p:nvPr/>
        </p:nvGraphicFramePr>
        <p:xfrm>
          <a:off x="5076825" y="3357563"/>
          <a:ext cx="3638550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78" name="Equation" r:id="rId11" imgW="2400300" imgH="254000" progId="Equation.3">
                  <p:embed/>
                </p:oleObj>
              </mc:Choice>
              <mc:Fallback>
                <p:oleObj name="Equation" r:id="rId11" imgW="2400300" imgH="254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3357563"/>
                        <a:ext cx="3638550" cy="38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8" name="Rectangle 43008"/>
          <p:cNvSpPr>
            <a:spLocks noChangeArrowheads="1"/>
          </p:cNvSpPr>
          <p:nvPr/>
        </p:nvSpPr>
        <p:spPr bwMode="auto">
          <a:xfrm>
            <a:off x="36513" y="4860925"/>
            <a:ext cx="9072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ON MINKOWSKI: LORENTZ INVARIANT (G=0) BUT GAUGE DEPENDENT RESULT</a:t>
            </a:r>
            <a:endParaRPr lang="nl-NL" altLang="nl-NL" sz="1800">
              <a:latin typeface="Arial" charset="0"/>
            </a:endParaRPr>
          </a:p>
        </p:txBody>
      </p:sp>
      <p:graphicFrame>
        <p:nvGraphicFramePr>
          <p:cNvPr id="41999" name="Object 8"/>
          <p:cNvGraphicFramePr>
            <a:graphicFrameLocks noChangeAspect="1"/>
          </p:cNvGraphicFramePr>
          <p:nvPr/>
        </p:nvGraphicFramePr>
        <p:xfrm>
          <a:off x="1403350" y="5314950"/>
          <a:ext cx="6673850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79" name="Equation" r:id="rId13" imgW="4406900" imgH="469900" progId="Equation.3">
                  <p:embed/>
                </p:oleObj>
              </mc:Choice>
              <mc:Fallback>
                <p:oleObj name="Equation" r:id="rId13" imgW="4406900" imgH="4699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5314950"/>
                        <a:ext cx="6673850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00" name="Object 11"/>
          <p:cNvGraphicFramePr>
            <a:graphicFrameLocks noChangeAspect="1"/>
          </p:cNvGraphicFramePr>
          <p:nvPr/>
        </p:nvGraphicFramePr>
        <p:xfrm>
          <a:off x="4171950" y="6100763"/>
          <a:ext cx="486410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0" name="Equation" r:id="rId15" imgW="3543300" imgH="469900" progId="Equation.3">
                  <p:embed/>
                </p:oleObj>
              </mc:Choice>
              <mc:Fallback>
                <p:oleObj name="Equation" r:id="rId15" imgW="3543300" imgH="4699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1950" y="6100763"/>
                        <a:ext cx="4864100" cy="64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01" name="Rectangle 12"/>
          <p:cNvSpPr>
            <a:spLocks noChangeArrowheads="1"/>
          </p:cNvSpPr>
          <p:nvPr/>
        </p:nvSpPr>
        <p:spPr bwMode="auto">
          <a:xfrm>
            <a:off x="34925" y="6227763"/>
            <a:ext cx="4086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NEGATIVE SEMIDEFINITE FOR b&gt;2:</a:t>
            </a:r>
            <a:endParaRPr lang="en-GB" altLang="en-US" sz="1800">
              <a:latin typeface="Arial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2339975" y="4489450"/>
            <a:ext cx="6840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Tornkvist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Woodard; Leonard,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 1304.7265, 1210.6968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41˚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43011" name="Rectangle 2"/>
          <p:cNvSpPr>
            <a:spLocks noChangeArrowheads="1"/>
          </p:cNvSpPr>
          <p:nvPr/>
        </p:nvSpPr>
        <p:spPr bwMode="auto">
          <a:xfrm>
            <a:off x="87313" y="115888"/>
            <a:ext cx="86455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VACUUM POLARIZATION: SPIN 2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43012" name="Rectangle 11"/>
          <p:cNvSpPr>
            <a:spLocks noChangeArrowheads="1"/>
          </p:cNvSpPr>
          <p:nvPr/>
        </p:nvSpPr>
        <p:spPr bwMode="auto">
          <a:xfrm>
            <a:off x="250825" y="1125538"/>
            <a:ext cx="1939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SPIN 2 PART: </a:t>
            </a:r>
            <a:endParaRPr lang="nl-NL" altLang="nl-NL" sz="1800">
              <a:latin typeface="Arial" charset="0"/>
            </a:endParaRPr>
          </a:p>
        </p:txBody>
      </p:sp>
      <p:graphicFrame>
        <p:nvGraphicFramePr>
          <p:cNvPr id="43013" name="Object 4"/>
          <p:cNvGraphicFramePr>
            <a:graphicFrameLocks noChangeAspect="1"/>
          </p:cNvGraphicFramePr>
          <p:nvPr/>
        </p:nvGraphicFramePr>
        <p:xfrm>
          <a:off x="827088" y="1654175"/>
          <a:ext cx="6634162" cy="141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3" name="Equation" r:id="rId4" imgW="4368800" imgH="939800" progId="Equation.3">
                  <p:embed/>
                </p:oleObj>
              </mc:Choice>
              <mc:Fallback>
                <p:oleObj name="Equation" r:id="rId4" imgW="4368800" imgH="93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654175"/>
                        <a:ext cx="6634162" cy="1414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4" name="Rectangle 12"/>
          <p:cNvSpPr>
            <a:spLocks noChangeArrowheads="1"/>
          </p:cNvSpPr>
          <p:nvPr/>
        </p:nvSpPr>
        <p:spPr bwMode="auto">
          <a:xfrm>
            <a:off x="177800" y="5805488"/>
            <a:ext cx="8797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CONTAINS QUALITATIVELY DIFFERENT TERMS when compared with the vac pol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of  Leonard &amp; Woodard obtained in a fixed (de Donder) gauge.</a:t>
            </a:r>
            <a:endParaRPr lang="en-GB" altLang="en-US" sz="1800">
              <a:latin typeface="Arial" charset="0"/>
            </a:endParaRPr>
          </a:p>
        </p:txBody>
      </p:sp>
      <p:graphicFrame>
        <p:nvGraphicFramePr>
          <p:cNvPr id="43015" name="Object 6"/>
          <p:cNvGraphicFramePr>
            <a:graphicFrameLocks noChangeAspect="1"/>
          </p:cNvGraphicFramePr>
          <p:nvPr/>
        </p:nvGraphicFramePr>
        <p:xfrm>
          <a:off x="723900" y="3284538"/>
          <a:ext cx="7088188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4" name="Equation" r:id="rId6" imgW="4521200" imgH="927100" progId="Equation.3">
                  <p:embed/>
                </p:oleObj>
              </mc:Choice>
              <mc:Fallback>
                <p:oleObj name="Equation" r:id="rId6" imgW="4521200" imgH="927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" y="3284538"/>
                        <a:ext cx="7088188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6" name="Object 9"/>
          <p:cNvGraphicFramePr>
            <a:graphicFrameLocks noChangeAspect="1"/>
          </p:cNvGraphicFramePr>
          <p:nvPr/>
        </p:nvGraphicFramePr>
        <p:xfrm>
          <a:off x="2268538" y="4724400"/>
          <a:ext cx="4024312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5" name="Equation" r:id="rId8" imgW="2743200" imgH="431800" progId="Equation.3">
                  <p:embed/>
                </p:oleObj>
              </mc:Choice>
              <mc:Fallback>
                <p:oleObj name="Equation" r:id="rId8" imgW="2743200" imgH="431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4724400"/>
                        <a:ext cx="4024312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42˚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239713" y="115888"/>
            <a:ext cx="78613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VACUUM POLARIZATION: SPIN 0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44036" name="Rectangle 11"/>
          <p:cNvSpPr>
            <a:spLocks noChangeArrowheads="1"/>
          </p:cNvSpPr>
          <p:nvPr/>
        </p:nvSpPr>
        <p:spPr bwMode="auto">
          <a:xfrm>
            <a:off x="250825" y="1125538"/>
            <a:ext cx="1939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SPIN 0 PART: </a:t>
            </a:r>
            <a:endParaRPr lang="nl-NL" altLang="nl-NL" sz="1800">
              <a:latin typeface="Arial" charset="0"/>
            </a:endParaRPr>
          </a:p>
        </p:txBody>
      </p:sp>
      <p:graphicFrame>
        <p:nvGraphicFramePr>
          <p:cNvPr id="44037" name="Object 4"/>
          <p:cNvGraphicFramePr>
            <a:graphicFrameLocks noChangeAspect="1"/>
          </p:cNvGraphicFramePr>
          <p:nvPr/>
        </p:nvGraphicFramePr>
        <p:xfrm>
          <a:off x="87313" y="1751013"/>
          <a:ext cx="8877300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8" name="Equation" r:id="rId4" imgW="6350000" imgH="965200" progId="Equation.3">
                  <p:embed/>
                </p:oleObj>
              </mc:Choice>
              <mc:Fallback>
                <p:oleObj name="Equation" r:id="rId4" imgW="6350000" imgH="965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13" y="1751013"/>
                        <a:ext cx="8877300" cy="133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8" name="Object 9"/>
          <p:cNvGraphicFramePr>
            <a:graphicFrameLocks noChangeAspect="1"/>
          </p:cNvGraphicFramePr>
          <p:nvPr/>
        </p:nvGraphicFramePr>
        <p:xfrm>
          <a:off x="34925" y="4568825"/>
          <a:ext cx="1593850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9" name="Equation" r:id="rId6" imgW="965200" imgH="228600" progId="Equation.3">
                  <p:embed/>
                </p:oleObj>
              </mc:Choice>
              <mc:Fallback>
                <p:oleObj name="Equation" r:id="rId6" imgW="96520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4568825"/>
                        <a:ext cx="1593850" cy="37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9" name="Object 1"/>
          <p:cNvGraphicFramePr>
            <a:graphicFrameLocks noChangeAspect="1"/>
          </p:cNvGraphicFramePr>
          <p:nvPr/>
        </p:nvGraphicFramePr>
        <p:xfrm>
          <a:off x="100013" y="3429000"/>
          <a:ext cx="8291512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0" name="Equation" r:id="rId8" imgW="5930900" imgH="508000" progId="Equation.3">
                  <p:embed/>
                </p:oleObj>
              </mc:Choice>
              <mc:Fallback>
                <p:oleObj name="Equation" r:id="rId8" imgW="5930900" imgH="508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3" y="3429000"/>
                        <a:ext cx="8291512" cy="703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0" name="Rectangle 10"/>
          <p:cNvSpPr>
            <a:spLocks noChangeArrowheads="1"/>
          </p:cNvSpPr>
          <p:nvPr/>
        </p:nvSpPr>
        <p:spPr bwMode="auto">
          <a:xfrm>
            <a:off x="1547813" y="4581525"/>
            <a:ext cx="7670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COMPLICATED FUNCTIONS CONTAINING GENERALISED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en-US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HYPERGEOMETRIC FUNCTIONS AND THEIR DERIVATIVES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en-US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YOU DO NOT WANT TO SEE THEM! THEY STRONGLY DEPEND ON b.</a:t>
            </a:r>
            <a:endParaRPr lang="en-GB" altLang="en-US" sz="1800">
              <a:latin typeface="Arial" charset="0"/>
            </a:endParaRPr>
          </a:p>
        </p:txBody>
      </p:sp>
      <p:sp>
        <p:nvSpPr>
          <p:cNvPr id="44041" name="Rectangle 10"/>
          <p:cNvSpPr>
            <a:spLocks noChangeArrowheads="1"/>
          </p:cNvSpPr>
          <p:nvPr/>
        </p:nvSpPr>
        <p:spPr bwMode="auto">
          <a:xfrm>
            <a:off x="179388" y="5600700"/>
            <a:ext cx="913130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THE SPIN 0 &amp; 2 STRUCTURE FUNCTIONS CAN BE USED TO CALCULATE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en-US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THE </a:t>
            </a:r>
            <a:r>
              <a:rPr lang="nl-NL" altLang="en-US" sz="18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1-LOOP EFFECT ON DYNAMICAL PHOTONS AND COULOMB POTENTIAL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en-US" sz="18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ON DE SITTER </a:t>
            </a:r>
            <a:r>
              <a:rPr lang="nl-NL" altLang="en-US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IN PRESENCE OF GRAVITON LOOPS. UNLIKE Leonard, Woodard,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en-US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WE CAN STUDY GAUGE DEPENDENCE (we have a gauge parameter b) [in progress] </a:t>
            </a:r>
            <a:endParaRPr lang="en-GB" altLang="en-US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43˚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1692275" y="44450"/>
            <a:ext cx="55435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RENORMALIZATION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45060" name="Rectangle 11"/>
          <p:cNvSpPr>
            <a:spLocks noChangeArrowheads="1"/>
          </p:cNvSpPr>
          <p:nvPr/>
        </p:nvSpPr>
        <p:spPr bwMode="auto">
          <a:xfrm>
            <a:off x="250825" y="908050"/>
            <a:ext cx="6575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WE USE DIM REG (RESPECTS ALL SYMMETRIES)</a:t>
            </a:r>
            <a:endParaRPr lang="nl-NL" altLang="nl-NL" sz="2000">
              <a:latin typeface="Arial" charset="0"/>
            </a:endParaRPr>
          </a:p>
        </p:txBody>
      </p:sp>
      <p:graphicFrame>
        <p:nvGraphicFramePr>
          <p:cNvPr id="45061" name="Object 1"/>
          <p:cNvGraphicFramePr>
            <a:graphicFrameLocks noChangeAspect="1"/>
          </p:cNvGraphicFramePr>
          <p:nvPr/>
        </p:nvGraphicFramePr>
        <p:xfrm>
          <a:off x="563563" y="2133600"/>
          <a:ext cx="7969250" cy="93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8" name="Equation" r:id="rId4" imgW="4737100" imgH="558800" progId="Equation.3">
                  <p:embed/>
                </p:oleObj>
              </mc:Choice>
              <mc:Fallback>
                <p:oleObj name="Equation" r:id="rId4" imgW="4737100" imgH="558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563" y="2133600"/>
                        <a:ext cx="7969250" cy="931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2" name="Rectangle 11"/>
          <p:cNvSpPr>
            <a:spLocks noChangeArrowheads="1"/>
          </p:cNvSpPr>
          <p:nvPr/>
        </p:nvSpPr>
        <p:spPr bwMode="auto">
          <a:xfrm>
            <a:off x="250825" y="1352550"/>
            <a:ext cx="8983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• SURPRISING RESULT: NEED A NON-COVARIANT COUNTER TERM C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  (THAT ALSO VIOLATES dS SYMMETRY)</a:t>
            </a:r>
            <a:endParaRPr lang="nl-NL" altLang="nl-NL" sz="2000">
              <a:latin typeface="Arial" charset="0"/>
            </a:endParaRPr>
          </a:p>
        </p:txBody>
      </p:sp>
      <p:graphicFrame>
        <p:nvGraphicFramePr>
          <p:cNvPr id="45063" name="Object 3"/>
          <p:cNvGraphicFramePr>
            <a:graphicFrameLocks noChangeAspect="1"/>
          </p:cNvGraphicFramePr>
          <p:nvPr/>
        </p:nvGraphicFramePr>
        <p:xfrm>
          <a:off x="395288" y="3141663"/>
          <a:ext cx="7256462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9" name="Equation" r:id="rId6" imgW="4318000" imgH="431800" progId="Equation.3">
                  <p:embed/>
                </p:oleObj>
              </mc:Choice>
              <mc:Fallback>
                <p:oleObj name="Equation" r:id="rId6" imgW="4318000" imgH="431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3141663"/>
                        <a:ext cx="7256462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4" name="Object 5"/>
          <p:cNvGraphicFramePr>
            <a:graphicFrameLocks noChangeAspect="1"/>
          </p:cNvGraphicFramePr>
          <p:nvPr/>
        </p:nvGraphicFramePr>
        <p:xfrm>
          <a:off x="395288" y="4005263"/>
          <a:ext cx="4418012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0" name="Equation" r:id="rId8" imgW="2628900" imgH="228600" progId="Equation.3">
                  <p:embed/>
                </p:oleObj>
              </mc:Choice>
              <mc:Fallback>
                <p:oleObj name="Equation" r:id="rId8" imgW="26289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4005263"/>
                        <a:ext cx="4418012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5" name="Rectangle 11"/>
          <p:cNvSpPr>
            <a:spLocks noChangeArrowheads="1"/>
          </p:cNvSpPr>
          <p:nvPr/>
        </p:nvSpPr>
        <p:spPr bwMode="auto">
          <a:xfrm>
            <a:off x="250825" y="4652963"/>
            <a:ext cx="39068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FROM FLAT SPACE RESULT:</a:t>
            </a:r>
            <a:endParaRPr lang="nl-NL" altLang="nl-NL" sz="2000">
              <a:latin typeface="Arial" charset="0"/>
            </a:endParaRPr>
          </a:p>
        </p:txBody>
      </p:sp>
      <p:graphicFrame>
        <p:nvGraphicFramePr>
          <p:cNvPr id="45066" name="Object 6"/>
          <p:cNvGraphicFramePr>
            <a:graphicFrameLocks noChangeAspect="1"/>
          </p:cNvGraphicFramePr>
          <p:nvPr/>
        </p:nvGraphicFramePr>
        <p:xfrm>
          <a:off x="1076325" y="5157788"/>
          <a:ext cx="5656263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1" name="Equation" r:id="rId10" imgW="3365500" imgH="444500" progId="Equation.3">
                  <p:embed/>
                </p:oleObj>
              </mc:Choice>
              <mc:Fallback>
                <p:oleObj name="Equation" r:id="rId10" imgW="3365500" imgH="4445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6325" y="5157788"/>
                        <a:ext cx="5656263" cy="73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7" name="Object 7"/>
          <p:cNvGraphicFramePr>
            <a:graphicFrameLocks noChangeAspect="1"/>
          </p:cNvGraphicFramePr>
          <p:nvPr/>
        </p:nvGraphicFramePr>
        <p:xfrm>
          <a:off x="1116013" y="5949950"/>
          <a:ext cx="5953125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2" name="Equation" r:id="rId12" imgW="3543300" imgH="469900" progId="Equation.3">
                  <p:embed/>
                </p:oleObj>
              </mc:Choice>
              <mc:Fallback>
                <p:oleObj name="Equation" r:id="rId12" imgW="3543300" imgH="4699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5953125" cy="78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44˚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87313" y="115888"/>
            <a:ext cx="86455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RENORMALIZATION 2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graphicFrame>
        <p:nvGraphicFramePr>
          <p:cNvPr id="46084" name="Object 1"/>
          <p:cNvGraphicFramePr>
            <a:graphicFrameLocks noChangeAspect="1"/>
          </p:cNvGraphicFramePr>
          <p:nvPr/>
        </p:nvGraphicFramePr>
        <p:xfrm>
          <a:off x="5311775" y="1146175"/>
          <a:ext cx="3797300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2" name="Equation" r:id="rId4" imgW="2667000" imgH="266700" progId="Equation.3">
                  <p:embed/>
                </p:oleObj>
              </mc:Choice>
              <mc:Fallback>
                <p:oleObj name="Equation" r:id="rId4" imgW="2667000" imgH="2667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1775" y="1146175"/>
                        <a:ext cx="3797300" cy="376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5" name="Rectangle 11"/>
          <p:cNvSpPr>
            <a:spLocks noChangeArrowheads="1"/>
          </p:cNvSpPr>
          <p:nvPr/>
        </p:nvSpPr>
        <p:spPr bwMode="auto">
          <a:xfrm>
            <a:off x="34925" y="1157288"/>
            <a:ext cx="527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THE NONCOVARIANT COUNTER TERM:</a:t>
            </a:r>
            <a:endParaRPr lang="nl-NL" altLang="nl-NL" sz="2000">
              <a:latin typeface="Arial" charset="0"/>
            </a:endParaRPr>
          </a:p>
        </p:txBody>
      </p:sp>
      <p:graphicFrame>
        <p:nvGraphicFramePr>
          <p:cNvPr id="46086" name="Object 6"/>
          <p:cNvGraphicFramePr>
            <a:graphicFrameLocks noChangeAspect="1"/>
          </p:cNvGraphicFramePr>
          <p:nvPr/>
        </p:nvGraphicFramePr>
        <p:xfrm>
          <a:off x="269875" y="1754188"/>
          <a:ext cx="8623300" cy="160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3" name="Equation" r:id="rId6" imgW="5130800" imgH="965200" progId="Equation.3">
                  <p:embed/>
                </p:oleObj>
              </mc:Choice>
              <mc:Fallback>
                <p:oleObj name="Equation" r:id="rId6" imgW="5130800" imgH="965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" y="1754188"/>
                        <a:ext cx="8623300" cy="160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7" name="Object 4"/>
          <p:cNvGraphicFramePr>
            <a:graphicFrameLocks noChangeAspect="1"/>
          </p:cNvGraphicFramePr>
          <p:nvPr/>
        </p:nvGraphicFramePr>
        <p:xfrm>
          <a:off x="109538" y="3573463"/>
          <a:ext cx="8926512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4" name="Equation" r:id="rId8" imgW="7251700" imgH="965200" progId="Equation.3">
                  <p:embed/>
                </p:oleObj>
              </mc:Choice>
              <mc:Fallback>
                <p:oleObj name="Equation" r:id="rId8" imgW="7251700" imgH="965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8" y="3573463"/>
                        <a:ext cx="8926512" cy="133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8" name="Object 9"/>
          <p:cNvGraphicFramePr>
            <a:graphicFrameLocks noChangeAspect="1"/>
          </p:cNvGraphicFramePr>
          <p:nvPr/>
        </p:nvGraphicFramePr>
        <p:xfrm>
          <a:off x="107950" y="5084763"/>
          <a:ext cx="345916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5" name="Equation" r:id="rId10" imgW="2552700" imgH="482600" progId="Equation.3">
                  <p:embed/>
                </p:oleObj>
              </mc:Choice>
              <mc:Fallback>
                <p:oleObj name="Equation" r:id="rId10" imgW="2552700" imgH="482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5084763"/>
                        <a:ext cx="3459163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45˚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87313" y="44450"/>
            <a:ext cx="8645525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THE ORIGIN OF NON-COVARIANT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RENORMALIZATION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47108" name="Rectangle 11"/>
          <p:cNvSpPr>
            <a:spLocks noChangeArrowheads="1"/>
          </p:cNvSpPr>
          <p:nvPr/>
        </p:nvSpPr>
        <p:spPr bwMode="auto">
          <a:xfrm>
            <a:off x="-36513" y="1444625"/>
            <a:ext cx="929005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THE ORIGIN OF THE NONCOVARIANT (dS BREAKING) COUNTER TERM: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47109" name="Rectangle 11"/>
          <p:cNvSpPr>
            <a:spLocks noChangeArrowheads="1"/>
          </p:cNvSpPr>
          <p:nvPr/>
        </p:nvSpPr>
        <p:spPr bwMode="auto">
          <a:xfrm>
            <a:off x="250825" y="2000250"/>
            <a:ext cx="86169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☼ GRAVITATIONAL INTERACTIONS HAVE TWO DERIVATIVES: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  - increases superficial degree of divergence (gravity non-renormalizable)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47110" name="Rectangle 11"/>
          <p:cNvSpPr>
            <a:spLocks noChangeArrowheads="1"/>
          </p:cNvSpPr>
          <p:nvPr/>
        </p:nvSpPr>
        <p:spPr bwMode="auto">
          <a:xfrm>
            <a:off x="250825" y="2792413"/>
            <a:ext cx="86169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☼ THE COINCIDENT GRAVITON PROPAGATOR DIVERGES ON dS AS: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      1/(D-4) [fluctuations at all scales contribute: primarily UV effect]</a:t>
            </a:r>
            <a:endParaRPr lang="nl-NL" altLang="nl-NL" sz="2000" dirty="0">
              <a:latin typeface="Arial" charset="0"/>
            </a:endParaRPr>
          </a:p>
        </p:txBody>
      </p:sp>
      <p:sp>
        <p:nvSpPr>
          <p:cNvPr id="47111" name="Rectangle 13"/>
          <p:cNvSpPr>
            <a:spLocks noChangeArrowheads="1"/>
          </p:cNvSpPr>
          <p:nvPr/>
        </p:nvSpPr>
        <p:spPr bwMode="auto">
          <a:xfrm>
            <a:off x="204788" y="3657600"/>
            <a:ext cx="8153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☼ IN LORENTZIAN SIGNATURE: INTERACTIONS TIME ORDERED,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    [exemplified by the (t-t’) and (t’-t) functions in the propagator]</a:t>
            </a:r>
            <a:endParaRPr lang="nl-NL" altLang="nl-NL" sz="2000" dirty="0">
              <a:latin typeface="Arial" charset="0"/>
            </a:endParaRPr>
          </a:p>
        </p:txBody>
      </p:sp>
      <p:sp>
        <p:nvSpPr>
          <p:cNvPr id="47112" name="Rectangle 1"/>
          <p:cNvSpPr>
            <a:spLocks noChangeArrowheads="1"/>
          </p:cNvSpPr>
          <p:nvPr/>
        </p:nvSpPr>
        <p:spPr bwMode="auto">
          <a:xfrm>
            <a:off x="38100" y="4652963"/>
            <a:ext cx="5045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C00000"/>
                </a:solidFill>
                <a:latin typeface="Arial" charset="0"/>
                <a:sym typeface="Symbol" pitchFamily="18" charset="2"/>
              </a:rPr>
              <a:t>IS THERE ANY WAY OF GETTING RID OF IT?</a:t>
            </a:r>
            <a:endParaRPr lang="en-GB" altLang="en-US" sz="180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7113" name="Rectangle 13"/>
          <p:cNvSpPr>
            <a:spLocks noChangeArrowheads="1"/>
          </p:cNvSpPr>
          <p:nvPr/>
        </p:nvSpPr>
        <p:spPr bwMode="auto">
          <a:xfrm>
            <a:off x="107950" y="5097463"/>
            <a:ext cx="9151938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☼ INCOMPLETE (albeit covariant) GAUGE FIXING, thus an </a:t>
            </a:r>
            <a:r>
              <a:rPr lang="nl-NL" altLang="nl-NL" sz="2000" u="sng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average</a:t>
            </a: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gauge.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SINCE THE PHOTON AND GRAVITON ARE </a:t>
            </a:r>
            <a:r>
              <a:rPr lang="nl-NL" altLang="nl-NL" sz="2000" dirty="0" smtClean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NOT GAUGE </a:t>
            </a: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INVARIANT,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WRITING THE ACTION FOR A GAUGE INV COMBINATION MIGHT CANCEL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THE NON-COV CT. </a:t>
            </a:r>
            <a:r>
              <a:rPr lang="nl-NL" altLang="nl-NL" sz="2000" u="sng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CRITICISM</a:t>
            </a: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: CAN BE REALLY DONE ONLY AT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LINEAR ORDER IN GRAVITATIONAL PERTURBATIONS.</a:t>
            </a:r>
            <a:endParaRPr lang="nl-NL" altLang="nl-NL" sz="2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852936"/>
            <a:ext cx="5098568" cy="84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46˚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87313" y="115888"/>
            <a:ext cx="86455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dirty="0" smtClean="0">
                <a:latin typeface="Arial" charset="0"/>
                <a:cs typeface="Arial" charset="0"/>
              </a:rPr>
              <a:t>DYNAMICAL PHOTONS</a:t>
            </a:r>
            <a:endParaRPr lang="nl-NL" altLang="nl-NL" sz="3600" dirty="0">
              <a:latin typeface="Arial" charset="0"/>
              <a:cs typeface="Arial" charset="0"/>
            </a:endParaRPr>
          </a:p>
        </p:txBody>
      </p:sp>
      <p:sp>
        <p:nvSpPr>
          <p:cNvPr id="46085" name="Rectangle 11"/>
          <p:cNvSpPr>
            <a:spLocks noChangeArrowheads="1"/>
          </p:cNvSpPr>
          <p:nvPr/>
        </p:nvSpPr>
        <p:spPr bwMode="auto">
          <a:xfrm>
            <a:off x="34925" y="980728"/>
            <a:ext cx="62639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</a:t>
            </a:r>
            <a:r>
              <a:rPr lang="nl-NL" altLang="nl-NL" sz="2000" dirty="0" smtClean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1LOOP EQUATION FOR DYNAMICAL PHOTONS:</a:t>
            </a:r>
            <a:endParaRPr lang="nl-NL" altLang="nl-NL" sz="2000" dirty="0">
              <a:latin typeface="Arial" charset="0"/>
            </a:endParaRPr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71" y="1412776"/>
            <a:ext cx="7941677" cy="820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281" y="3068960"/>
            <a:ext cx="1827535" cy="5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9512" y="2276872"/>
            <a:ext cx="5598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altLang="nl-NL" dirty="0">
                <a:solidFill>
                  <a:srgbClr val="333399"/>
                </a:solidFill>
                <a:sym typeface="Symbol" pitchFamily="18" charset="2"/>
              </a:rPr>
              <a:t> </a:t>
            </a:r>
            <a:r>
              <a:rPr lang="nl-NL" altLang="nl-NL" dirty="0" smtClean="0">
                <a:solidFill>
                  <a:srgbClr val="333399"/>
                </a:solidFill>
                <a:sym typeface="Symbol" pitchFamily="18" charset="2"/>
              </a:rPr>
              <a:t>1 LOOP RETARDED RENORMALIZED VACUUM         POLARIZATION INDUCED BY 1 LOOP GRAVITONS</a:t>
            </a:r>
            <a:endParaRPr lang="nl-NL" altLang="nl-NL" dirty="0">
              <a:solidFill>
                <a:srgbClr val="333399"/>
              </a:solidFill>
              <a:sym typeface="Symbol" pitchFamily="18" charset="2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1520" y="3789040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altLang="nl-NL" dirty="0" smtClean="0">
                <a:solidFill>
                  <a:srgbClr val="333399"/>
                </a:solidFill>
                <a:sym typeface="Symbol" pitchFamily="18" charset="2"/>
              </a:rPr>
              <a:t>SOLVE THE ABOVE EQUATION PERTURBATIVELY [J=0]:</a:t>
            </a:r>
            <a:endParaRPr lang="nl-NL" altLang="nl-NL" dirty="0">
              <a:solidFill>
                <a:srgbClr val="333399"/>
              </a:solidFill>
              <a:sym typeface="Symbol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75856" y="3212976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altLang="nl-NL" dirty="0" smtClean="0">
                <a:solidFill>
                  <a:srgbClr val="333399"/>
                </a:solidFill>
                <a:sym typeface="Symbol" pitchFamily="18" charset="2"/>
              </a:rPr>
              <a:t>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51520" y="4149080"/>
                <a:ext cx="3250377" cy="426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N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nl-NL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nl-NL" b="0" i="1" smtClean="0">
                        <a:latin typeface="Cambria Math"/>
                      </a:rPr>
                      <m:t>=0,</m:t>
                    </m:r>
                    <m:sSub>
                      <m:sSubPr>
                        <m:ctrlPr>
                          <a:rPr lang="nl-N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/>
                          </a:rPr>
                          <m:t>  </m:t>
                        </m:r>
                        <m:r>
                          <a:rPr lang="nl-NL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nl-NL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nl-NL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i="1" dirty="0" smtClean="0"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dirty="0" smtClean="0">
                            <a:sym typeface="Symbol"/>
                          </a:rPr>
                          <m:t></m:t>
                        </m:r>
                      </m:e>
                      <m:sub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𝑖</m:t>
                        </m:r>
                      </m:sub>
                    </m:sSub>
                    <m:r>
                      <a:rPr lang="nl-NL" b="0" i="1" dirty="0" smtClean="0">
                        <a:latin typeface="Cambria Math"/>
                        <a:sym typeface="Symbol"/>
                      </a:rPr>
                      <m:t>(</m:t>
                    </m:r>
                    <m:acc>
                      <m:accPr>
                        <m:chr m:val="⃗"/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𝑘</m:t>
                        </m:r>
                      </m:e>
                    </m:acc>
                    <m:r>
                      <a:rPr lang="nl-NL" b="0" i="1" dirty="0" smtClean="0">
                        <a:latin typeface="Cambria Math"/>
                        <a:sym typeface="Symbol"/>
                      </a:rPr>
                      <m:t>)</m:t>
                    </m:r>
                    <m:sSup>
                      <m:sSupPr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𝑢</m:t>
                        </m:r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(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𝜂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,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𝑘</m:t>
                        </m:r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)</m:t>
                        </m:r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𝑒</m:t>
                        </m:r>
                      </m:e>
                      <m:sup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𝑖</m:t>
                        </m:r>
                        <m:acc>
                          <m:accPr>
                            <m:chr m:val="⃗"/>
                            <m:ctrlPr>
                              <a:rPr lang="nl-NL" b="0" i="1" dirty="0" smtClean="0">
                                <a:latin typeface="Cambria Math"/>
                                <a:sym typeface="Symbol"/>
                              </a:rPr>
                            </m:ctrlPr>
                          </m:accPr>
                          <m:e>
                            <m:r>
                              <a:rPr lang="nl-NL" b="0" i="1" dirty="0" smtClean="0">
                                <a:latin typeface="Cambria Math"/>
                                <a:sym typeface="Symbol"/>
                              </a:rPr>
                              <m:t>𝑘</m:t>
                            </m:r>
                          </m:e>
                        </m:acc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∙ </m:t>
                        </m:r>
                        <m:acc>
                          <m:accPr>
                            <m:chr m:val="⃗"/>
                            <m:ctrlPr>
                              <a:rPr lang="nl-NL" b="0" i="1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</m:ctrlPr>
                          </m:accPr>
                          <m:e>
                            <m:r>
                              <a:rPr lang="nl-NL" b="0" i="1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  <m:t>𝑥</m:t>
                            </m:r>
                          </m:e>
                        </m:acc>
                      </m:sup>
                    </m:sSup>
                  </m:oMath>
                </a14:m>
                <a:r>
                  <a:rPr lang="en-GB" dirty="0" smtClean="0"/>
                  <a:t>,</a:t>
                </a:r>
                <a:endParaRPr lang="en-GB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149080"/>
                <a:ext cx="3250377" cy="426848"/>
              </a:xfrm>
              <a:prstGeom prst="rect">
                <a:avLst/>
              </a:prstGeom>
              <a:blipFill rotWithShape="1">
                <a:blip r:embed="rId6"/>
                <a:stretch>
                  <a:fillRect t="-1429" r="-3189"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3635896" y="4149080"/>
                <a:ext cx="3202736" cy="396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nl-NL" b="0" i="1" dirty="0" smtClean="0">
                        <a:latin typeface="Cambria Math"/>
                        <a:sym typeface="Symbol"/>
                      </a:rPr>
                      <m:t>𝑢</m:t>
                    </m:r>
                    <m:r>
                      <a:rPr lang="nl-NL" b="0" i="1" dirty="0" smtClean="0">
                        <a:latin typeface="Cambria Math"/>
                        <a:sym typeface="Symbol"/>
                      </a:rPr>
                      <m:t>(</m:t>
                    </m:r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𝜂</m:t>
                    </m:r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,</m:t>
                    </m:r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𝑘</m:t>
                    </m:r>
                    <m:r>
                      <a:rPr lang="nl-NL" b="0" i="1" dirty="0" smtClean="0">
                        <a:latin typeface="Cambria Math"/>
                        <a:sym typeface="Symbol"/>
                      </a:rPr>
                      <m:t>)</m:t>
                    </m:r>
                  </m:oMath>
                </a14:m>
                <a:r>
                  <a:rPr lang="en-GB" dirty="0" smtClean="0"/>
                  <a:t>=</a:t>
                </a:r>
                <a:r>
                  <a:rPr lang="nl-NL" b="0" dirty="0" smtClean="0">
                    <a:sym typeface="Symbol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𝑢</m:t>
                        </m:r>
                      </m:e>
                      <m:sub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(0)</m:t>
                        </m:r>
                      </m:sub>
                    </m:sSub>
                    <m:r>
                      <a:rPr lang="nl-NL" b="0" i="1" dirty="0" smtClean="0">
                        <a:latin typeface="Cambria Math"/>
                        <a:sym typeface="Symbol"/>
                      </a:rPr>
                      <m:t>(</m:t>
                    </m:r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𝜂</m:t>
                    </m:r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,</m:t>
                    </m:r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𝑘</m:t>
                    </m:r>
                    <m:r>
                      <a:rPr lang="nl-NL" b="0" i="1" dirty="0" smtClean="0">
                        <a:latin typeface="Cambria Math"/>
                        <a:sym typeface="Symbol"/>
                      </a:rPr>
                      <m:t>)</m:t>
                    </m:r>
                  </m:oMath>
                </a14:m>
                <a:r>
                  <a:rPr lang="nl-NL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𝑢</m:t>
                        </m:r>
                      </m:e>
                      <m:sub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(</m:t>
                        </m:r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1</m:t>
                        </m:r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)</m:t>
                        </m:r>
                      </m:sub>
                    </m:sSub>
                    <m:r>
                      <a:rPr lang="nl-NL" b="0" i="1" dirty="0" smtClean="0">
                        <a:latin typeface="Cambria Math"/>
                        <a:sym typeface="Symbol"/>
                      </a:rPr>
                      <m:t>(</m:t>
                    </m:r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𝜂</m:t>
                    </m:r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,</m:t>
                    </m:r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𝑘</m:t>
                    </m:r>
                    <m:r>
                      <a:rPr lang="nl-NL" b="0" i="1" dirty="0" smtClean="0">
                        <a:latin typeface="Cambria Math"/>
                        <a:sym typeface="Symbol"/>
                      </a:rPr>
                      <m:t>)</m:t>
                    </m:r>
                  </m:oMath>
                </a14:m>
                <a:r>
                  <a:rPr lang="en-GB" dirty="0" smtClean="0"/>
                  <a:t>,</a:t>
                </a:r>
                <a:endParaRPr lang="en-GB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4149080"/>
                <a:ext cx="3202736" cy="396006"/>
              </a:xfrm>
              <a:prstGeom prst="rect">
                <a:avLst/>
              </a:prstGeom>
              <a:blipFill rotWithShape="1">
                <a:blip r:embed="rId7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6770874" y="4077072"/>
                <a:ext cx="2121606" cy="4982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𝑢</m:t>
                        </m:r>
                      </m:e>
                      <m:sub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(0)</m:t>
                        </m:r>
                      </m:sub>
                    </m:sSub>
                    <m:r>
                      <a:rPr lang="nl-NL" b="0" i="1" dirty="0" smtClean="0">
                        <a:latin typeface="Cambria Math"/>
                        <a:sym typeface="Symbol"/>
                      </a:rPr>
                      <m:t>(</m:t>
                    </m:r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𝜂</m:t>
                    </m:r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,</m:t>
                    </m:r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𝑘</m:t>
                    </m:r>
                    <m:r>
                      <a:rPr lang="nl-NL" b="0" i="1" dirty="0" smtClean="0">
                        <a:latin typeface="Cambria Math"/>
                        <a:sym typeface="Symbol"/>
                      </a:rPr>
                      <m:t>)</m:t>
                    </m:r>
                  </m:oMath>
                </a14:m>
                <a:r>
                  <a:rPr lang="nl-NL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nl-NL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nl-NL" b="0" i="1" dirty="0" smtClean="0">
                                <a:latin typeface="Cambria Math"/>
                              </a:rPr>
                              <m:t>2</m:t>
                            </m:r>
                            <m:r>
                              <a:rPr lang="nl-NL" b="0" i="1" dirty="0" smtClean="0">
                                <a:latin typeface="Cambria Math"/>
                              </a:rPr>
                              <m:t>𝑘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nl-NL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nl-NL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nl-NL" i="1" dirty="0" smtClean="0">
                            <a:latin typeface="Cambria Math"/>
                          </a:rPr>
                          <m:t>−</m:t>
                        </m:r>
                        <m:r>
                          <a:rPr lang="nl-NL" i="1" dirty="0" smtClean="0">
                            <a:latin typeface="Cambria Math"/>
                          </a:rPr>
                          <m:t>𝑖𝑘</m:t>
                        </m:r>
                        <m:r>
                          <a:rPr lang="el-GR" i="1" dirty="0" smtClean="0">
                            <a:latin typeface="Cambria Math"/>
                            <a:ea typeface="Cambria Math"/>
                          </a:rPr>
                          <m:t>𝜂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0874" y="4077072"/>
                <a:ext cx="2121606" cy="498213"/>
              </a:xfrm>
              <a:prstGeom prst="rect">
                <a:avLst/>
              </a:prstGeom>
              <a:blipFill rotWithShape="1">
                <a:blip r:embed="rId8"/>
                <a:stretch>
                  <a:fillRect b="-36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179512" y="4797152"/>
            <a:ext cx="532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altLang="nl-NL" dirty="0">
                <a:solidFill>
                  <a:srgbClr val="333399"/>
                </a:solidFill>
                <a:sym typeface="Symbol" pitchFamily="18" charset="2"/>
              </a:rPr>
              <a:t> </a:t>
            </a:r>
            <a:r>
              <a:rPr lang="nl-NL" altLang="nl-NL" dirty="0" smtClean="0">
                <a:solidFill>
                  <a:srgbClr val="333399"/>
                </a:solidFill>
                <a:sym typeface="Symbol" pitchFamily="18" charset="2"/>
              </a:rPr>
              <a:t>RESULT (to leading order at late times, a</a:t>
            </a:r>
            <a:r>
              <a:rPr lang="nl-NL" altLang="nl-NL" dirty="0" smtClean="0">
                <a:solidFill>
                  <a:srgbClr val="333399"/>
                </a:solidFill>
                <a:sym typeface="Symbol"/>
              </a:rPr>
              <a:t>):</a:t>
            </a:r>
            <a:endParaRPr lang="nl-NL" altLang="nl-NL" dirty="0">
              <a:solidFill>
                <a:srgbClr val="333399"/>
              </a:solidFill>
              <a:sym typeface="Symbol" pitchFamily="18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3995936" y="5157192"/>
                <a:ext cx="4177490" cy="524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𝑢</m:t>
                        </m:r>
                      </m:e>
                      <m:sub>
                        <m:d>
                          <m:dPr>
                            <m:ctrlPr>
                              <a:rPr lang="nl-NL" b="0" i="1" dirty="0" smtClean="0">
                                <a:latin typeface="Cambria Math"/>
                                <a:sym typeface="Symbol"/>
                              </a:rPr>
                            </m:ctrlPr>
                          </m:dPr>
                          <m:e>
                            <m:r>
                              <a:rPr lang="nl-NL" b="0" i="1" dirty="0" smtClean="0">
                                <a:latin typeface="Cambria Math"/>
                                <a:sym typeface="Symbol"/>
                              </a:rPr>
                              <m:t>1</m:t>
                            </m:r>
                          </m:e>
                        </m:d>
                      </m:sub>
                    </m:sSub>
                    <m:d>
                      <m:dPr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dPr>
                      <m:e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𝜂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,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𝑘</m:t>
                        </m:r>
                      </m:e>
                    </m:d>
                    <m:r>
                      <a:rPr lang="nl-NL" b="0" i="0" dirty="0" smtClean="0">
                        <a:latin typeface="Cambria Math"/>
                        <a:sym typeface="Symbol"/>
                      </a:rPr>
                      <m:t>=</m:t>
                    </m:r>
                    <m:sSub>
                      <m:sSubPr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𝑢</m:t>
                        </m:r>
                      </m:e>
                      <m:sub>
                        <m:d>
                          <m:dPr>
                            <m:ctrlPr>
                              <a:rPr lang="nl-NL" b="0" i="1" dirty="0" smtClean="0">
                                <a:latin typeface="Cambria Math"/>
                                <a:sym typeface="Symbol"/>
                              </a:rPr>
                            </m:ctrlPr>
                          </m:dPr>
                          <m:e>
                            <m:r>
                              <a:rPr lang="nl-NL" b="0" i="1" dirty="0" smtClean="0">
                                <a:latin typeface="Cambria Math"/>
                                <a:sym typeface="Symbol"/>
                              </a:rPr>
                              <m:t>0</m:t>
                            </m:r>
                          </m:e>
                        </m:d>
                      </m:sub>
                    </m:sSub>
                    <m:d>
                      <m:dPr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dPr>
                      <m:e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𝜂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,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𝑘</m:t>
                        </m:r>
                      </m:e>
                    </m:d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</m:t>
                    </m:r>
                    <m:f>
                      <m:fPr>
                        <m:ctrlP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𝐺</m:t>
                        </m:r>
                        <m:sSup>
                          <m:sSupPr>
                            <m:ctrlPr>
                              <a:rPr lang="nl-NL" b="0" i="1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</m:ctrlPr>
                          </m:sSupPr>
                          <m:e>
                            <m:r>
                              <a:rPr lang="nl-NL" b="0" i="1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  <m:t>𝐻</m:t>
                            </m:r>
                          </m:e>
                          <m:sup>
                            <m:r>
                              <a:rPr lang="nl-NL" b="0" i="1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3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𝜋</m:t>
                        </m:r>
                      </m:den>
                    </m:f>
                  </m:oMath>
                </a14:m>
                <a:r>
                  <a:rPr lang="nl-NL" b="0" dirty="0" smtClean="0">
                    <a:ea typeface="Cambria Math"/>
                    <a:sym typeface="Symbol"/>
                  </a:rPr>
                  <a:t> </a:t>
                </a:r>
                <a14:m>
                  <m:oMath xmlns:m="http://schemas.openxmlformats.org/officeDocument/2006/math"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</m:t>
                    </m:r>
                    <m:f>
                      <m:fPr>
                        <m:ctrlP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𝑖𝑘</m:t>
                        </m:r>
                        <m:func>
                          <m:funcPr>
                            <m:ctrlPr>
                              <a:rPr lang="nl-NL" b="0" i="1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nl-NL" b="0" i="0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  <m:t>ln</m:t>
                            </m:r>
                          </m:fName>
                          <m:e>
                            <m:r>
                              <a:rPr lang="nl-NL" b="0" i="1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  <m:t>𝑎</m:t>
                            </m:r>
                          </m:e>
                        </m:func>
                      </m:num>
                      <m:den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𝐻𝑎</m:t>
                        </m:r>
                      </m:den>
                    </m:f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</m:t>
                    </m:r>
                    <m:d>
                      <m:dPr>
                        <m:begChr m:val="["/>
                        <m:endChr m:val="]"/>
                        <m:ctrlPr>
                          <a:rPr lang="nl-NL" b="0" i="1" dirty="0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</m:ctrlPr>
                      </m:dPr>
                      <m:e>
                        <m:r>
                          <a:rPr lang="nl-NL" b="0" i="1" dirty="0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6</m:t>
                        </m:r>
                      </m:e>
                    </m:d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5157192"/>
                <a:ext cx="4177490" cy="52418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323528" y="5301208"/>
            <a:ext cx="37433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altLang="nl-NL" dirty="0" smtClean="0">
                <a:solidFill>
                  <a:srgbClr val="333399"/>
                </a:solidFill>
                <a:sym typeface="Symbol"/>
              </a:rPr>
              <a:t></a:t>
            </a:r>
            <a:r>
              <a:rPr lang="nl-NL" altLang="nl-NL" dirty="0" smtClean="0">
                <a:solidFill>
                  <a:srgbClr val="333399"/>
                </a:solidFill>
                <a:sym typeface="Symbol" pitchFamily="18" charset="2"/>
              </a:rPr>
              <a:t> NONCOVARIANT GRAV.PROP.:</a:t>
            </a:r>
            <a:endParaRPr lang="nl-NL" altLang="nl-NL" dirty="0">
              <a:solidFill>
                <a:srgbClr val="333399"/>
              </a:solidFill>
              <a:sym typeface="Symbol" pitchFamily="18" charset="2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3528" y="5805264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altLang="nl-NL" dirty="0" smtClean="0">
                <a:solidFill>
                  <a:srgbClr val="333399"/>
                </a:solidFill>
                <a:sym typeface="Symbol"/>
              </a:rPr>
              <a:t></a:t>
            </a:r>
            <a:r>
              <a:rPr lang="nl-NL" altLang="nl-NL" dirty="0" smtClean="0">
                <a:solidFill>
                  <a:srgbClr val="333399"/>
                </a:solidFill>
                <a:sym typeface="Symbol" pitchFamily="18" charset="2"/>
              </a:rPr>
              <a:t> COVARIANT GRAV.PROP.:</a:t>
            </a:r>
            <a:endParaRPr lang="nl-NL" altLang="nl-NL" dirty="0">
              <a:solidFill>
                <a:srgbClr val="333399"/>
              </a:solidFill>
              <a:sym typeface="Symbol" pitchFamily="18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3491880" y="5661248"/>
                <a:ext cx="5724452" cy="524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𝑢</m:t>
                        </m:r>
                      </m:e>
                      <m:sub>
                        <m:d>
                          <m:dPr>
                            <m:ctrlPr>
                              <a:rPr lang="nl-NL" b="0" i="1" dirty="0" smtClean="0">
                                <a:latin typeface="Cambria Math"/>
                                <a:sym typeface="Symbol"/>
                              </a:rPr>
                            </m:ctrlPr>
                          </m:dPr>
                          <m:e>
                            <m:r>
                              <a:rPr lang="nl-NL" b="0" i="1" dirty="0" smtClean="0">
                                <a:latin typeface="Cambria Math"/>
                                <a:sym typeface="Symbol"/>
                              </a:rPr>
                              <m:t>1</m:t>
                            </m:r>
                          </m:e>
                        </m:d>
                      </m:sub>
                    </m:sSub>
                    <m:d>
                      <m:dPr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dPr>
                      <m:e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𝜂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,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𝑘</m:t>
                        </m:r>
                      </m:e>
                    </m:d>
                    <m:r>
                      <a:rPr lang="nl-NL" b="0" i="0" dirty="0" smtClean="0">
                        <a:latin typeface="Cambria Math"/>
                        <a:sym typeface="Symbol"/>
                      </a:rPr>
                      <m:t>=</m:t>
                    </m:r>
                    <m:sSub>
                      <m:sSubPr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nl-NL" b="0" i="1" dirty="0" smtClean="0">
                            <a:latin typeface="Cambria Math"/>
                            <a:sym typeface="Symbol"/>
                          </a:rPr>
                          <m:t>𝑢</m:t>
                        </m:r>
                      </m:e>
                      <m:sub>
                        <m:d>
                          <m:dPr>
                            <m:ctrlPr>
                              <a:rPr lang="nl-NL" b="0" i="1" dirty="0" smtClean="0">
                                <a:latin typeface="Cambria Math"/>
                                <a:sym typeface="Symbol"/>
                              </a:rPr>
                            </m:ctrlPr>
                          </m:dPr>
                          <m:e>
                            <m:r>
                              <a:rPr lang="nl-NL" b="0" i="1" dirty="0" smtClean="0">
                                <a:latin typeface="Cambria Math"/>
                                <a:sym typeface="Symbol"/>
                              </a:rPr>
                              <m:t>0</m:t>
                            </m:r>
                          </m:e>
                        </m:d>
                      </m:sub>
                    </m:sSub>
                    <m:d>
                      <m:dPr>
                        <m:ctrlPr>
                          <a:rPr lang="nl-NL" b="0" i="1" dirty="0" smtClean="0">
                            <a:latin typeface="Cambria Math"/>
                            <a:sym typeface="Symbol"/>
                          </a:rPr>
                        </m:ctrlPr>
                      </m:dPr>
                      <m:e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𝜂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,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𝑘</m:t>
                        </m:r>
                      </m:e>
                    </m:d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</m:t>
                    </m:r>
                    <m:f>
                      <m:fPr>
                        <m:ctrlP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𝐺</m:t>
                        </m:r>
                        <m:sSup>
                          <m:sSupPr>
                            <m:ctrlPr>
                              <a:rPr lang="nl-NL" b="0" i="1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</m:ctrlPr>
                          </m:sSupPr>
                          <m:e>
                            <m:r>
                              <a:rPr lang="nl-NL" b="0" i="1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  <m:t>𝐻</m:t>
                            </m:r>
                          </m:e>
                          <m:sup>
                            <m:r>
                              <a:rPr lang="nl-NL" b="0" i="1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3</m:t>
                        </m:r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𝜋</m:t>
                        </m:r>
                      </m:den>
                    </m:f>
                  </m:oMath>
                </a14:m>
                <a:r>
                  <a:rPr lang="nl-NL" b="0" dirty="0" smtClean="0">
                    <a:ea typeface="Cambria Math"/>
                    <a:sym typeface="Symbol"/>
                  </a:rPr>
                  <a:t> </a:t>
                </a:r>
                <a14:m>
                  <m:oMath xmlns:m="http://schemas.openxmlformats.org/officeDocument/2006/math"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</m:t>
                    </m:r>
                    <m:f>
                      <m:fPr>
                        <m:ctrlP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𝑖𝑘</m:t>
                        </m:r>
                        <m:func>
                          <m:funcPr>
                            <m:ctrlPr>
                              <a:rPr lang="nl-NL" b="0" i="1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nl-NL" b="0" i="0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  <m:t>ln</m:t>
                            </m:r>
                          </m:fName>
                          <m:e>
                            <m:r>
                              <a:rPr lang="nl-NL" b="0" i="1" dirty="0" smtClean="0">
                                <a:latin typeface="Cambria Math"/>
                                <a:ea typeface="Cambria Math"/>
                                <a:sym typeface="Symbol"/>
                              </a:rPr>
                              <m:t>𝑎</m:t>
                            </m:r>
                          </m:e>
                        </m:func>
                      </m:num>
                      <m:den>
                        <m:r>
                          <a:rPr lang="nl-NL" b="0" i="1" dirty="0" smtClean="0">
                            <a:latin typeface="Cambria Math"/>
                            <a:ea typeface="Cambria Math"/>
                            <a:sym typeface="Symbol"/>
                          </a:rPr>
                          <m:t>𝐻𝑎</m:t>
                        </m:r>
                      </m:den>
                    </m:f>
                    <m:r>
                      <a:rPr lang="nl-NL" b="0" i="1" dirty="0" smtClean="0">
                        <a:latin typeface="Cambria Math"/>
                        <a:ea typeface="Cambria Math"/>
                        <a:sym typeface="Symbol"/>
                      </a:rPr>
                      <m:t></m:t>
                    </m:r>
                    <m:d>
                      <m:dPr>
                        <m:begChr m:val="["/>
                        <m:endChr m:val="]"/>
                        <m:ctrlPr>
                          <a:rPr lang="nl-NL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</m:ctrlPr>
                      </m:dPr>
                      <m:e>
                        <m:r>
                          <a:rPr lang="nl-NL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45−</m:t>
                        </m:r>
                        <m:f>
                          <m:fPr>
                            <m:ctrlPr>
                              <a:rPr lang="nl-NL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</m:ctrlPr>
                          </m:fPr>
                          <m:num>
                            <m:r>
                              <a:rPr lang="nl-NL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2</m:t>
                            </m:r>
                            <m:r>
                              <a:rPr lang="nl-NL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𝑖𝑘</m:t>
                            </m:r>
                          </m:num>
                          <m:den>
                            <m:r>
                              <a:rPr lang="nl-NL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𝐻</m:t>
                            </m:r>
                          </m:den>
                        </m:f>
                        <m:r>
                          <a:rPr lang="nl-NL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+5</m:t>
                        </m:r>
                        <m:sSup>
                          <m:sSupPr>
                            <m:ctrlPr>
                              <a:rPr lang="nl-NL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</m:ctrlPr>
                          </m:sSupPr>
                          <m:e>
                            <m:r>
                              <a:rPr lang="nl-NL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𝑒</m:t>
                            </m:r>
                          </m:e>
                          <m:sup>
                            <m:r>
                              <a:rPr lang="nl-NL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2</m:t>
                            </m:r>
                            <m:r>
                              <a:rPr lang="nl-NL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𝑖𝑘</m:t>
                            </m:r>
                            <m:r>
                              <a:rPr lang="nl-NL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/</m:t>
                            </m:r>
                            <m:r>
                              <a:rPr lang="nl-NL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𝐻</m:t>
                            </m:r>
                          </m:sup>
                        </m:sSup>
                      </m:e>
                    </m:d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5661248"/>
                <a:ext cx="5724452" cy="52418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187325" y="6485274"/>
            <a:ext cx="7512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 dirty="0" smtClean="0">
                <a:solidFill>
                  <a:srgbClr val="C00000"/>
                </a:solidFill>
                <a:latin typeface="Arial" charset="0"/>
                <a:sym typeface="Symbol" pitchFamily="18" charset="2"/>
              </a:rPr>
              <a:t>UNEXPECTED: RESULT </a:t>
            </a:r>
            <a:r>
              <a:rPr lang="nl-NL" altLang="nl-NL" sz="2000" u="sng" dirty="0" smtClean="0">
                <a:solidFill>
                  <a:srgbClr val="C00000"/>
                </a:solidFill>
                <a:latin typeface="Arial" charset="0"/>
                <a:sym typeface="Symbol" pitchFamily="18" charset="2"/>
              </a:rPr>
              <a:t>DEPENDS</a:t>
            </a:r>
            <a:r>
              <a:rPr lang="nl-NL" altLang="nl-NL" sz="2000" dirty="0" smtClean="0">
                <a:solidFill>
                  <a:srgbClr val="C00000"/>
                </a:solidFill>
                <a:latin typeface="Arial" charset="0"/>
                <a:sym typeface="Symbol" pitchFamily="18" charset="2"/>
              </a:rPr>
              <a:t> ON GRAVITON GAUGE!?:</a:t>
            </a:r>
            <a:endParaRPr lang="nl-NL" altLang="nl-NL" sz="20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6646391" y="4869160"/>
            <a:ext cx="2606129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Leonard, Woodard </a:t>
            </a:r>
            <a:r>
              <a:rPr lang="en-GB" sz="1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GB" sz="1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2012,13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868144" y="6165304"/>
            <a:ext cx="33123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Glavan</a:t>
            </a:r>
            <a:r>
              <a:rPr lang="en-GB" sz="1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Miao, </a:t>
            </a:r>
            <a:r>
              <a:rPr lang="en-GB" sz="140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 (16) </a:t>
            </a:r>
            <a:endParaRPr lang="en-GB" sz="1400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14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47˚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705100"/>
            <a:ext cx="5616575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Rectangle 11"/>
          <p:cNvSpPr>
            <a:spLocks noChangeArrowheads="1"/>
          </p:cNvSpPr>
          <p:nvPr/>
        </p:nvSpPr>
        <p:spPr bwMode="auto">
          <a:xfrm>
            <a:off x="-36513" y="1012825"/>
            <a:ext cx="7056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RESPONSE TO POINT CHARGE q (at the origin) ON dS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49157" name="Rectangle 2"/>
          <p:cNvSpPr>
            <a:spLocks noChangeArrowheads="1"/>
          </p:cNvSpPr>
          <p:nvPr/>
        </p:nvSpPr>
        <p:spPr bwMode="auto">
          <a:xfrm>
            <a:off x="87313" y="115888"/>
            <a:ext cx="8645525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PHYSICAL EFFECTS: POINT CHARGE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graphicFrame>
        <p:nvGraphicFramePr>
          <p:cNvPr id="49158" name="Object 1"/>
          <p:cNvGraphicFramePr>
            <a:graphicFrameLocks noChangeAspect="1"/>
          </p:cNvGraphicFramePr>
          <p:nvPr/>
        </p:nvGraphicFramePr>
        <p:xfrm>
          <a:off x="2339975" y="1471613"/>
          <a:ext cx="1655763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5" name="Equation" r:id="rId5" imgW="1371600" imgH="431800" progId="Equation.3">
                  <p:embed/>
                </p:oleObj>
              </mc:Choice>
              <mc:Fallback>
                <p:oleObj name="Equation" r:id="rId5" imgW="1371600" imgH="431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1471613"/>
                        <a:ext cx="1655763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9" name="Rectangle 11"/>
          <p:cNvSpPr>
            <a:spLocks noChangeArrowheads="1"/>
          </p:cNvSpPr>
          <p:nvPr/>
        </p:nvSpPr>
        <p:spPr bwMode="auto">
          <a:xfrm>
            <a:off x="115888" y="1516063"/>
            <a:ext cx="19351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 CLASSICAL</a:t>
            </a:r>
            <a:endParaRPr lang="nl-NL" altLang="nl-NL" sz="2000">
              <a:latin typeface="Arial" charset="0"/>
            </a:endParaRPr>
          </a:p>
        </p:txBody>
      </p:sp>
      <p:graphicFrame>
        <p:nvGraphicFramePr>
          <p:cNvPr id="49160" name="Object 2"/>
          <p:cNvGraphicFramePr>
            <a:graphicFrameLocks noChangeAspect="1"/>
          </p:cNvGraphicFramePr>
          <p:nvPr/>
        </p:nvGraphicFramePr>
        <p:xfrm>
          <a:off x="2484438" y="2009775"/>
          <a:ext cx="6410325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6" name="Equation" r:id="rId7" imgW="4635500" imgH="457200" progId="Equation.3">
                  <p:embed/>
                </p:oleObj>
              </mc:Choice>
              <mc:Fallback>
                <p:oleObj name="Equation" r:id="rId7" imgW="463550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2009775"/>
                        <a:ext cx="6410325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1" name="Rectangle 11"/>
          <p:cNvSpPr>
            <a:spLocks noChangeArrowheads="1"/>
          </p:cNvSpPr>
          <p:nvPr/>
        </p:nvSpPr>
        <p:spPr bwMode="auto">
          <a:xfrm>
            <a:off x="179388" y="2205038"/>
            <a:ext cx="19351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 ONE LOOP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5875" y="3205163"/>
            <a:ext cx="31877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0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sym typeface="Symbol" pitchFamily="18" charset="2"/>
              </a:rPr>
              <a:t>NB</a:t>
            </a:r>
            <a:r>
              <a:rPr lang="nl-NL" alt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sym typeface="Symbol" pitchFamily="18" charset="2"/>
              </a:rPr>
              <a:t>: SAME RESULTS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sym typeface="Symbol" pitchFamily="18" charset="2"/>
              </a:rPr>
              <a:t>OBTAINED IN PHYSICAL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sym typeface="Symbol" pitchFamily="18" charset="2"/>
              </a:rPr>
              <a:t>RADIAL COORDINATES</a:t>
            </a:r>
            <a:endParaRPr lang="nl-NL" altLang="nl-NL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49163" name="Rectangle 3"/>
          <p:cNvSpPr>
            <a:spLocks noChangeArrowheads="1"/>
          </p:cNvSpPr>
          <p:nvPr/>
        </p:nvSpPr>
        <p:spPr bwMode="auto">
          <a:xfrm>
            <a:off x="6227763" y="5300663"/>
            <a:ext cx="26749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PHYSICAL DISTANCE/R</a:t>
            </a:r>
            <a:r>
              <a:rPr lang="nl-NL" altLang="nl-NL" sz="12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H</a:t>
            </a:r>
            <a:r>
              <a:rPr lang="nl-NL" altLang="nl-NL" sz="16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</a:t>
            </a:r>
            <a:endParaRPr lang="en-GB" altLang="en-US" sz="1600">
              <a:latin typeface="Arial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5875" y="4449763"/>
            <a:ext cx="3187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0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sym typeface="Symbol" pitchFamily="18" charset="2"/>
              </a:rPr>
              <a:t>NB2</a:t>
            </a:r>
            <a:r>
              <a:rPr lang="nl-NL" alt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sym typeface="Symbol" pitchFamily="18" charset="2"/>
              </a:rPr>
              <a:t>: EFFECT GROWS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sym typeface="Symbol" pitchFamily="18" charset="2"/>
              </a:rPr>
              <a:t>WITH DISTANCE</a:t>
            </a:r>
            <a:endParaRPr lang="nl-NL" altLang="nl-NL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49165" name="Rectangle 11"/>
          <p:cNvSpPr>
            <a:spLocks noChangeArrowheads="1"/>
          </p:cNvSpPr>
          <p:nvPr/>
        </p:nvSpPr>
        <p:spPr bwMode="auto">
          <a:xfrm>
            <a:off x="115888" y="6340475"/>
            <a:ext cx="9028112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NB3: POINT MAGNETIC DIPOLE: GIVES ANALOGOUS RESULTS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4630738" y="744538"/>
            <a:ext cx="4333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Glavan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Miao, Woodard 1308.3453(2013)</a:t>
            </a:r>
          </a:p>
        </p:txBody>
      </p:sp>
      <p:graphicFrame>
        <p:nvGraphicFramePr>
          <p:cNvPr id="49167" name="Object 8"/>
          <p:cNvGraphicFramePr>
            <a:graphicFrameLocks noChangeAspect="1"/>
          </p:cNvGraphicFramePr>
          <p:nvPr/>
        </p:nvGraphicFramePr>
        <p:xfrm>
          <a:off x="6588125" y="3162300"/>
          <a:ext cx="12128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7" name="Equation" r:id="rId9" imgW="876300" imgH="457200" progId="Equation.3">
                  <p:embed/>
                </p:oleObj>
              </mc:Choice>
              <mc:Fallback>
                <p:oleObj name="Equation" r:id="rId9" imgW="876300" imgH="457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25" y="3162300"/>
                        <a:ext cx="121285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7164388" y="3789363"/>
            <a:ext cx="431800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˚48˚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51203" name="Rectangle 4"/>
          <p:cNvSpPr txBox="1">
            <a:spLocks noChangeArrowheads="1"/>
          </p:cNvSpPr>
          <p:nvPr/>
        </p:nvSpPr>
        <p:spPr bwMode="auto">
          <a:xfrm>
            <a:off x="395288" y="2492375"/>
            <a:ext cx="82804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GRAVITON SELFENERGY FROM MMC SCALARS ON DE SITTER</a:t>
            </a:r>
            <a:endParaRPr lang="nl-NL" altLang="nl-NL" sz="40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173413"/>
            <a:ext cx="660717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274638"/>
            <a:ext cx="8840788" cy="850900"/>
          </a:xfrm>
          <a:noFill/>
        </p:spPr>
        <p:txBody>
          <a:bodyPr/>
          <a:lstStyle/>
          <a:p>
            <a:pPr eaLnBrk="1" hangingPunct="1"/>
            <a:r>
              <a:rPr lang="en-US" altLang="nl-NL" sz="3600" smtClean="0">
                <a:latin typeface="Arial" charset="0"/>
                <a:cs typeface="Arial" charset="0"/>
              </a:rPr>
              <a:t>GRAVITON SELF-ENERGY: SCALARS</a:t>
            </a:r>
            <a:endParaRPr lang="nl-NL" altLang="nl-NL" sz="3600" smtClean="0">
              <a:latin typeface="Arial" charset="0"/>
              <a:cs typeface="Arial" charset="0"/>
            </a:endParaRPr>
          </a:p>
        </p:txBody>
      </p:sp>
      <p:sp>
        <p:nvSpPr>
          <p:cNvPr id="5222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˚49˚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52229" name="Rectangle 8"/>
          <p:cNvSpPr>
            <a:spLocks noChangeArrowheads="1"/>
          </p:cNvSpPr>
          <p:nvPr/>
        </p:nvSpPr>
        <p:spPr bwMode="auto">
          <a:xfrm>
            <a:off x="6121400" y="1033463"/>
            <a:ext cx="29146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06600"/>
                </a:solidFill>
                <a:latin typeface="Arial" charset="0"/>
                <a:cs typeface="Arial" charset="0"/>
              </a:rPr>
              <a:t>S. Park and R.P. Woodard</a:t>
            </a:r>
            <a:r>
              <a:rPr lang="nl-NL" altLang="en-US" sz="1400" b="1">
                <a:solidFill>
                  <a:srgbClr val="006600"/>
                </a:solidFill>
                <a:latin typeface="Arial" charset="0"/>
                <a:cs typeface="Arial" charset="0"/>
              </a:rPr>
              <a:t> (2011)</a:t>
            </a:r>
          </a:p>
        </p:txBody>
      </p:sp>
      <p:sp>
        <p:nvSpPr>
          <p:cNvPr id="52230" name="Rectangle 11"/>
          <p:cNvSpPr>
            <a:spLocks noChangeArrowheads="1"/>
          </p:cNvSpPr>
          <p:nvPr/>
        </p:nvSpPr>
        <p:spPr bwMode="auto">
          <a:xfrm>
            <a:off x="252413" y="1373188"/>
            <a:ext cx="5040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AT 1 LOOP ON DE SITTER WE HAVE</a:t>
            </a:r>
            <a:endParaRPr lang="nl-NL" altLang="nl-NL" sz="2000">
              <a:latin typeface="Arial" charset="0"/>
            </a:endParaRPr>
          </a:p>
        </p:txBody>
      </p:sp>
      <p:pic>
        <p:nvPicPr>
          <p:cNvPr id="522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5" y="1714500"/>
            <a:ext cx="5500688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2" name="Rectangle 11"/>
          <p:cNvSpPr>
            <a:spLocks noChangeArrowheads="1"/>
          </p:cNvSpPr>
          <p:nvPr/>
        </p:nvSpPr>
        <p:spPr bwMode="auto">
          <a:xfrm>
            <a:off x="250825" y="2781300"/>
            <a:ext cx="8893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AT 1 LOOP ON DE SITTER WE HAVE (F</a:t>
            </a:r>
            <a:r>
              <a:rPr lang="nl-NL" altLang="nl-NL" sz="14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0,2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: spin=0, 2 structure functions)</a:t>
            </a:r>
            <a:endParaRPr lang="nl-NL" altLang="nl-NL" sz="2000">
              <a:latin typeface="Arial" charset="0"/>
            </a:endParaRPr>
          </a:p>
        </p:txBody>
      </p:sp>
      <p:pic>
        <p:nvPicPr>
          <p:cNvPr id="5223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1884363"/>
            <a:ext cx="23717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4" name="Rectangle 2"/>
          <p:cNvSpPr>
            <a:spLocks noChangeArrowheads="1"/>
          </p:cNvSpPr>
          <p:nvPr/>
        </p:nvSpPr>
        <p:spPr bwMode="auto">
          <a:xfrm>
            <a:off x="2695575" y="2133600"/>
            <a:ext cx="3635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latin typeface="Arial" charset="0"/>
                <a:sym typeface="Symbol" pitchFamily="18" charset="2"/>
              </a:rPr>
              <a:t>=</a:t>
            </a:r>
            <a:endParaRPr lang="en-GB" altLang="en-US" sz="2400">
              <a:latin typeface="Arial" charset="0"/>
            </a:endParaRPr>
          </a:p>
        </p:txBody>
      </p:sp>
      <p:pic>
        <p:nvPicPr>
          <p:cNvPr id="5223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292600"/>
            <a:ext cx="273685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6" name="Rectangle 8"/>
          <p:cNvSpPr>
            <a:spLocks noChangeArrowheads="1"/>
          </p:cNvSpPr>
          <p:nvPr/>
        </p:nvSpPr>
        <p:spPr bwMode="auto">
          <a:xfrm>
            <a:off x="34925" y="4356100"/>
            <a:ext cx="877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where:</a:t>
            </a:r>
            <a:endParaRPr lang="en-GB" altLang="en-US" sz="1800">
              <a:latin typeface="Arial" charset="0"/>
            </a:endParaRPr>
          </a:p>
        </p:txBody>
      </p:sp>
      <p:pic>
        <p:nvPicPr>
          <p:cNvPr id="52237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365625"/>
            <a:ext cx="3960812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8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963" y="4868863"/>
            <a:ext cx="598011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9" name="Rectangle 11"/>
          <p:cNvSpPr>
            <a:spLocks noChangeArrowheads="1"/>
          </p:cNvSpPr>
          <p:nvPr/>
        </p:nvSpPr>
        <p:spPr bwMode="auto">
          <a:xfrm>
            <a:off x="215900" y="4941888"/>
            <a:ext cx="26273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LINEARISED WEYL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TENSOR:</a:t>
            </a:r>
            <a:endParaRPr lang="nl-NL" altLang="nl-NL" sz="1800">
              <a:latin typeface="Arial" charset="0"/>
            </a:endParaRPr>
          </a:p>
        </p:txBody>
      </p:sp>
      <p:pic>
        <p:nvPicPr>
          <p:cNvPr id="5224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661025"/>
            <a:ext cx="559911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41" name="Rectangle 5"/>
          <p:cNvSpPr>
            <a:spLocks noChangeArrowheads="1"/>
          </p:cNvSpPr>
          <p:nvPr/>
        </p:nvSpPr>
        <p:spPr bwMode="auto">
          <a:xfrm>
            <a:off x="6811963" y="1773238"/>
            <a:ext cx="2197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COUNTER-TERMS</a:t>
            </a:r>
            <a:endParaRPr lang="en-GB" altLang="en-US" sz="1800">
              <a:latin typeface="Arial" charset="0"/>
            </a:endParaRPr>
          </a:p>
        </p:txBody>
      </p:sp>
      <p:graphicFrame>
        <p:nvGraphicFramePr>
          <p:cNvPr id="52242" name="Object 10"/>
          <p:cNvGraphicFramePr>
            <a:graphicFrameLocks noChangeAspect="1"/>
          </p:cNvGraphicFramePr>
          <p:nvPr/>
        </p:nvGraphicFramePr>
        <p:xfrm>
          <a:off x="3335338" y="2133600"/>
          <a:ext cx="228600" cy="20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1" name="Equation" r:id="rId10" imgW="139518" imgH="126835" progId="Equation.3">
                  <p:embed/>
                </p:oleObj>
              </mc:Choice>
              <mc:Fallback>
                <p:oleObj name="Equation" r:id="rId10" imgW="139518" imgH="126835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5338" y="2133600"/>
                        <a:ext cx="228600" cy="207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43" name="Object 11"/>
          <p:cNvGraphicFramePr>
            <a:graphicFrameLocks noChangeAspect="1"/>
          </p:cNvGraphicFramePr>
          <p:nvPr/>
        </p:nvGraphicFramePr>
        <p:xfrm>
          <a:off x="4198938" y="2133600"/>
          <a:ext cx="228600" cy="20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2" name="Equation" r:id="rId12" imgW="139518" imgH="126835" progId="Equation.3">
                  <p:embed/>
                </p:oleObj>
              </mc:Choice>
              <mc:Fallback>
                <p:oleObj name="Equation" r:id="rId12" imgW="139518" imgH="126835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8938" y="2133600"/>
                        <a:ext cx="228600" cy="207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44" name="Object 12"/>
          <p:cNvGraphicFramePr>
            <a:graphicFrameLocks noChangeAspect="1"/>
          </p:cNvGraphicFramePr>
          <p:nvPr/>
        </p:nvGraphicFramePr>
        <p:xfrm>
          <a:off x="5670550" y="1916113"/>
          <a:ext cx="312738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3" name="Equation" r:id="rId13" imgW="190417" imgH="190417" progId="Equation.3">
                  <p:embed/>
                </p:oleObj>
              </mc:Choice>
              <mc:Fallback>
                <p:oleObj name="Equation" r:id="rId13" imgW="190417" imgH="190417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0550" y="1916113"/>
                        <a:ext cx="312738" cy="31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941888"/>
            <a:ext cx="4103688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194425"/>
            <a:ext cx="3846512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628775"/>
            <a:ext cx="60071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3429000"/>
            <a:ext cx="162560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548063"/>
            <a:ext cx="3095625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3573463"/>
            <a:ext cx="3409950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949825"/>
            <a:ext cx="3960813" cy="193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Title 1"/>
          <p:cNvSpPr>
            <a:spLocks noGrp="1"/>
          </p:cNvSpPr>
          <p:nvPr>
            <p:ph type="title"/>
          </p:nvPr>
        </p:nvSpPr>
        <p:spPr>
          <a:xfrm>
            <a:off x="539750" y="115888"/>
            <a:ext cx="7704138" cy="706437"/>
          </a:xfrm>
        </p:spPr>
        <p:txBody>
          <a:bodyPr/>
          <a:lstStyle/>
          <a:p>
            <a:r>
              <a:rPr lang="nl-NL" altLang="en-US" smtClean="0"/>
              <a:t>GRAVITY AS EFFECTIVE THEORY 2</a:t>
            </a:r>
            <a:endParaRPr lang="en-GB" altLang="en-US" smtClean="0"/>
          </a:p>
        </p:txBody>
      </p:sp>
      <p:sp>
        <p:nvSpPr>
          <p:cNvPr id="615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 5˚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6155" name="Rectangle 6"/>
          <p:cNvSpPr>
            <a:spLocks noChangeArrowheads="1"/>
          </p:cNvSpPr>
          <p:nvPr/>
        </p:nvSpPr>
        <p:spPr bwMode="auto">
          <a:xfrm>
            <a:off x="34925" y="2884488"/>
            <a:ext cx="36496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CONTRIBUTING DIAGRAMS: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156" name="Rectangle 8"/>
          <p:cNvSpPr>
            <a:spLocks noChangeArrowheads="1"/>
          </p:cNvSpPr>
          <p:nvPr/>
        </p:nvSpPr>
        <p:spPr bwMode="auto">
          <a:xfrm>
            <a:off x="2124075" y="2420938"/>
            <a:ext cx="7056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06600"/>
                </a:solidFill>
                <a:latin typeface="Arial" charset="0"/>
              </a:rPr>
              <a:t>Bjerrum-Bohr, Donaghue, Holstein, Phys.Rev. D67 (2003) 084033 [hep-th/0211072]</a:t>
            </a:r>
          </a:p>
        </p:txBody>
      </p:sp>
      <p:sp>
        <p:nvSpPr>
          <p:cNvPr id="6157" name="Rectangle 5"/>
          <p:cNvSpPr>
            <a:spLocks noChangeArrowheads="1"/>
          </p:cNvSpPr>
          <p:nvPr/>
        </p:nvSpPr>
        <p:spPr bwMode="auto">
          <a:xfrm>
            <a:off x="-107950" y="5949950"/>
            <a:ext cx="54213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charset="0"/>
              </a:rPr>
              <a:t>TECHNIQUE: IN-OUT SCATTERING AMPLITUDE. </a:t>
            </a:r>
          </a:p>
        </p:txBody>
      </p:sp>
      <p:sp>
        <p:nvSpPr>
          <p:cNvPr id="6158" name="Rectangle 6"/>
          <p:cNvSpPr>
            <a:spLocks noChangeArrowheads="1"/>
          </p:cNvSpPr>
          <p:nvPr/>
        </p:nvSpPr>
        <p:spPr bwMode="auto">
          <a:xfrm>
            <a:off x="5795963" y="4643438"/>
            <a:ext cx="28733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latin typeface="Arial" charset="0"/>
                <a:cs typeface="Arial" charset="0"/>
              </a:rPr>
              <a:t>VERTEX CORRECTIONS</a:t>
            </a:r>
            <a:endParaRPr lang="en-GB" altLang="nl-NL" sz="1800">
              <a:latin typeface="Arial" charset="0"/>
            </a:endParaRPr>
          </a:p>
        </p:txBody>
      </p:sp>
      <p:sp>
        <p:nvSpPr>
          <p:cNvPr id="6159" name="Rectangle 6"/>
          <p:cNvSpPr>
            <a:spLocks noChangeArrowheads="1"/>
          </p:cNvSpPr>
          <p:nvPr/>
        </p:nvSpPr>
        <p:spPr bwMode="auto">
          <a:xfrm>
            <a:off x="6918325" y="3213100"/>
            <a:ext cx="226218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latin typeface="Arial" charset="0"/>
                <a:cs typeface="Arial" charset="0"/>
              </a:rPr>
              <a:t>DOUBLE SEAGULL</a:t>
            </a:r>
            <a:endParaRPr lang="en-GB" altLang="nl-NL" sz="1800">
              <a:latin typeface="Arial" charset="0"/>
            </a:endParaRPr>
          </a:p>
        </p:txBody>
      </p:sp>
      <p:sp>
        <p:nvSpPr>
          <p:cNvPr id="6160" name="Rectangle 6"/>
          <p:cNvSpPr>
            <a:spLocks noChangeArrowheads="1"/>
          </p:cNvSpPr>
          <p:nvPr/>
        </p:nvSpPr>
        <p:spPr bwMode="auto">
          <a:xfrm>
            <a:off x="684213" y="3213100"/>
            <a:ext cx="2646362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latin typeface="Arial" charset="0"/>
                <a:cs typeface="Arial" charset="0"/>
              </a:rPr>
              <a:t>BOX &amp; CROSSED BOX</a:t>
            </a:r>
            <a:endParaRPr lang="en-GB" altLang="nl-NL" sz="1800">
              <a:latin typeface="Arial" charset="0"/>
            </a:endParaRPr>
          </a:p>
        </p:txBody>
      </p:sp>
      <p:sp>
        <p:nvSpPr>
          <p:cNvPr id="6161" name="Rectangle 6"/>
          <p:cNvSpPr>
            <a:spLocks noChangeArrowheads="1"/>
          </p:cNvSpPr>
          <p:nvPr/>
        </p:nvSpPr>
        <p:spPr bwMode="auto">
          <a:xfrm>
            <a:off x="3995738" y="3213100"/>
            <a:ext cx="2633662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latin typeface="Arial" charset="0"/>
                <a:cs typeface="Arial" charset="0"/>
              </a:rPr>
              <a:t>TRIANGLE DIAGRAMS</a:t>
            </a:r>
            <a:endParaRPr lang="en-GB" altLang="nl-NL" sz="1800">
              <a:latin typeface="Arial" charset="0"/>
            </a:endParaRPr>
          </a:p>
        </p:txBody>
      </p:sp>
      <p:sp>
        <p:nvSpPr>
          <p:cNvPr id="6162" name="Rectangle 6"/>
          <p:cNvSpPr>
            <a:spLocks noChangeArrowheads="1"/>
          </p:cNvSpPr>
          <p:nvPr/>
        </p:nvSpPr>
        <p:spPr bwMode="auto">
          <a:xfrm>
            <a:off x="107950" y="908050"/>
            <a:ext cx="849471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E.G. AT ONE LOOP, TWO </a:t>
            </a:r>
            <a:r>
              <a:rPr lang="nl-NL" altLang="nl-NL" sz="2000" u="sng">
                <a:solidFill>
                  <a:srgbClr val="333399"/>
                </a:solidFill>
                <a:latin typeface="Arial" charset="0"/>
                <a:cs typeface="Arial" charset="0"/>
              </a:rPr>
              <a:t>HEAVY MASSES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(in nonrel limit) ATTRACT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   EACH OTHER BY A FORCE DETERMINED BY THE POTENTIAL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163" name="Rectangle 6"/>
          <p:cNvSpPr>
            <a:spLocks noChangeArrowheads="1"/>
          </p:cNvSpPr>
          <p:nvPr/>
        </p:nvSpPr>
        <p:spPr bwMode="auto">
          <a:xfrm>
            <a:off x="34925" y="4581525"/>
            <a:ext cx="42037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latin typeface="Arial" charset="0"/>
                <a:cs typeface="Arial" charset="0"/>
              </a:rPr>
              <a:t>VACUUM POLARIZATION DIAGRAMS</a:t>
            </a:r>
            <a:endParaRPr lang="en-GB" altLang="nl-NL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0788" cy="706437"/>
          </a:xfrm>
        </p:spPr>
        <p:txBody>
          <a:bodyPr/>
          <a:lstStyle/>
          <a:p>
            <a:r>
              <a:rPr lang="nl-NL" altLang="en-US" smtClean="0"/>
              <a:t>SPIN 0 STRUCTURE FUNCTION</a:t>
            </a:r>
            <a:endParaRPr lang="en-GB" altLang="en-US" smtClean="0"/>
          </a:p>
        </p:txBody>
      </p:sp>
      <p:pic>
        <p:nvPicPr>
          <p:cNvPr id="532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922463"/>
            <a:ext cx="72898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2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50˚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53253" name="Rectangle 11"/>
          <p:cNvSpPr>
            <a:spLocks noChangeArrowheads="1"/>
          </p:cNvSpPr>
          <p:nvPr/>
        </p:nvSpPr>
        <p:spPr bwMode="auto">
          <a:xfrm>
            <a:off x="252413" y="1268413"/>
            <a:ext cx="7343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DE SITTER INVARIANT SPIN=0 STRUCUTRE FUNCTION:</a:t>
            </a:r>
            <a:endParaRPr lang="nl-NL" altLang="nl-NL" sz="2000">
              <a:latin typeface="Arial" charset="0"/>
            </a:endParaRPr>
          </a:p>
        </p:txBody>
      </p:sp>
      <p:pic>
        <p:nvPicPr>
          <p:cNvPr id="5325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5" y="5846763"/>
            <a:ext cx="3252788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6"/>
          <p:cNvSpPr>
            <a:spLocks noChangeArrowheads="1"/>
          </p:cNvSpPr>
          <p:nvPr/>
        </p:nvSpPr>
        <p:spPr bwMode="auto">
          <a:xfrm>
            <a:off x="166688" y="5508625"/>
            <a:ext cx="35671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- here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Li</a:t>
            </a:r>
            <a:r>
              <a:rPr lang="nl-NL" altLang="nl-NL" sz="14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2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is dilogarithm function:</a:t>
            </a:r>
            <a:endParaRPr lang="en-GB" altLang="en-US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7570788" cy="706437"/>
          </a:xfrm>
        </p:spPr>
        <p:txBody>
          <a:bodyPr/>
          <a:lstStyle/>
          <a:p>
            <a:r>
              <a:rPr lang="nl-NL" altLang="en-US" smtClean="0"/>
              <a:t>SPIN 2 STRUCTURE FUNCTION</a:t>
            </a:r>
            <a:endParaRPr lang="en-GB" altLang="en-US" smtClean="0"/>
          </a:p>
        </p:txBody>
      </p:sp>
      <p:sp>
        <p:nvSpPr>
          <p:cNvPr id="54275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51˚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54276" name="Rectangle 11"/>
          <p:cNvSpPr>
            <a:spLocks noChangeArrowheads="1"/>
          </p:cNvSpPr>
          <p:nvPr/>
        </p:nvSpPr>
        <p:spPr bwMode="auto">
          <a:xfrm>
            <a:off x="252413" y="836613"/>
            <a:ext cx="7343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DE SITTER INVARIANT SPIN=2 STRUCUTRE FUNCTION:</a:t>
            </a:r>
            <a:endParaRPr lang="nl-NL" altLang="nl-NL" sz="2000">
              <a:latin typeface="Arial" charset="0"/>
            </a:endParaRPr>
          </a:p>
        </p:txBody>
      </p:sp>
      <p:pic>
        <p:nvPicPr>
          <p:cNvPr id="5427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31900"/>
            <a:ext cx="5913437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Rectangle 11"/>
          <p:cNvSpPr>
            <a:spLocks noChangeArrowheads="1"/>
          </p:cNvSpPr>
          <p:nvPr/>
        </p:nvSpPr>
        <p:spPr bwMode="auto">
          <a:xfrm>
            <a:off x="6156325" y="5797550"/>
            <a:ext cx="30956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0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MESSAGE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: DE SITTER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INVARIANT, BUT COMPLICATED!</a:t>
            </a:r>
            <a:endParaRPr lang="nl-NL" altLang="nl-NL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52˚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55299" name="Rectangle 2"/>
          <p:cNvSpPr>
            <a:spLocks noChangeArrowheads="1"/>
          </p:cNvSpPr>
          <p:nvPr/>
        </p:nvSpPr>
        <p:spPr bwMode="auto">
          <a:xfrm>
            <a:off x="87313" y="115888"/>
            <a:ext cx="86455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EFFECT ON DYNAMICAL GRAVITONS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4410075" y="889000"/>
            <a:ext cx="4699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Park, Woodard, PRD, arXiv:1101.5804, 1109.4187 (2011)</a:t>
            </a: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4140200" y="1196975"/>
            <a:ext cx="5040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Leonard, Park,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PRD,  1403.0896 (2014)</a:t>
            </a:r>
          </a:p>
        </p:txBody>
      </p:sp>
      <p:sp>
        <p:nvSpPr>
          <p:cNvPr id="55302" name="Rectangle 11"/>
          <p:cNvSpPr>
            <a:spLocks noChangeArrowheads="1"/>
          </p:cNvSpPr>
          <p:nvPr/>
        </p:nvSpPr>
        <p:spPr bwMode="auto">
          <a:xfrm>
            <a:off x="34925" y="4233863"/>
            <a:ext cx="8697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ᴥ PARK&amp;WOODARD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[in 1109.4187]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SHOWED THAT THE EFFECT CAN BE REDUCED TO A </a:t>
            </a:r>
            <a:r>
              <a:rPr lang="nl-NL" altLang="nl-NL" sz="2000" b="1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TIME-LIKE BD TERM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. IS IT UNPHYSICAL?!?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2700338" y="5940425"/>
            <a:ext cx="6480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Leonard, Park, </a:t>
            </a:r>
            <a:r>
              <a:rPr lang="en-GB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PRD,  1403.0896 (2014)</a:t>
            </a:r>
          </a:p>
        </p:txBody>
      </p:sp>
      <p:pic>
        <p:nvPicPr>
          <p:cNvPr id="55304" name="Picture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420938"/>
            <a:ext cx="8101012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5" name="Rectangle 11"/>
          <p:cNvSpPr>
            <a:spLocks noChangeArrowheads="1"/>
          </p:cNvSpPr>
          <p:nvPr/>
        </p:nvSpPr>
        <p:spPr bwMode="auto">
          <a:xfrm>
            <a:off x="187325" y="1497013"/>
            <a:ext cx="8697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nl-NL" altLang="nl-NL" sz="20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RESULT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:  AT 1 LOOP SCALARS DO </a:t>
            </a:r>
            <a:r>
              <a:rPr lang="nl-NL" altLang="nl-NL" sz="20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NOT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AFFECT DYNAMICAL GRAVITONS, i.e. NO TERMS THAT GROW SECULARLY IN TIME</a:t>
            </a:r>
            <a:r>
              <a:rPr lang="nl-NL" altLang="nl-NL" sz="2000">
                <a:latin typeface="Arial" charset="0"/>
                <a:sym typeface="Symbol" pitchFamily="18" charset="2"/>
              </a:rPr>
              <a:t>.</a:t>
            </a:r>
            <a:endParaRPr lang="nl-NL" altLang="nl-NL" sz="2000">
              <a:latin typeface="Arial" charset="0"/>
            </a:endParaRPr>
          </a:p>
        </p:txBody>
      </p:sp>
      <p:pic>
        <p:nvPicPr>
          <p:cNvPr id="55306" name="Picture 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575" y="3213100"/>
            <a:ext cx="5175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34925" y="5241925"/>
            <a:ext cx="87772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ᴥ IT IS MORE CONVENIENT TO RECAST THE SELF-ENERGY IN THE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NON-COV. REPR. ANALOGOUS TO THE E-F REP FOR QED </a:t>
            </a:r>
            <a:r>
              <a:rPr lang="nl-NL" altLang="nl-NL" sz="16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[Prokopec et al]</a:t>
            </a:r>
            <a:endParaRPr lang="nl-NL" altLang="nl-NL" sz="1600">
              <a:latin typeface="Arial" charset="0"/>
            </a:endParaRPr>
          </a:p>
        </p:txBody>
      </p:sp>
      <p:sp>
        <p:nvSpPr>
          <p:cNvPr id="55308" name="Rectangle 11"/>
          <p:cNvSpPr>
            <a:spLocks noChangeArrowheads="1"/>
          </p:cNvSpPr>
          <p:nvPr/>
        </p:nvSpPr>
        <p:spPr bwMode="auto">
          <a:xfrm>
            <a:off x="34925" y="3141663"/>
            <a:ext cx="2152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LICHNEROWICZ ON DE SITTER</a:t>
            </a:r>
            <a:endParaRPr lang="nl-NL" altLang="nl-NL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146675"/>
            <a:ext cx="5897562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53˚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56324" name="Rectangle 2"/>
          <p:cNvSpPr>
            <a:spLocks noChangeArrowheads="1"/>
          </p:cNvSpPr>
          <p:nvPr/>
        </p:nvSpPr>
        <p:spPr bwMode="auto">
          <a:xfrm>
            <a:off x="87313" y="115888"/>
            <a:ext cx="86455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GRAVITON SELF-ENERGY: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NON-COVARIANT REPRESENTATION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4140200" y="1249363"/>
            <a:ext cx="5040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Leonard, Park,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PRD,  1403.0896 (2014)</a:t>
            </a:r>
          </a:p>
        </p:txBody>
      </p:sp>
      <p:sp>
        <p:nvSpPr>
          <p:cNvPr id="56326" name="Rectangle 11"/>
          <p:cNvSpPr>
            <a:spLocks noChangeArrowheads="1"/>
          </p:cNvSpPr>
          <p:nvPr/>
        </p:nvSpPr>
        <p:spPr bwMode="auto">
          <a:xfrm>
            <a:off x="179388" y="3213100"/>
            <a:ext cx="1439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ᴥ where: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56327" name="Rectangle 11"/>
          <p:cNvSpPr>
            <a:spLocks noChangeArrowheads="1"/>
          </p:cNvSpPr>
          <p:nvPr/>
        </p:nvSpPr>
        <p:spPr bwMode="auto">
          <a:xfrm>
            <a:off x="187325" y="1641475"/>
            <a:ext cx="66595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GENERAL STRUCTURE ON DE FLRW SPACES</a:t>
            </a:r>
            <a:r>
              <a:rPr lang="nl-NL" altLang="nl-NL" sz="2000">
                <a:latin typeface="Arial" charset="0"/>
                <a:sym typeface="Symbol" pitchFamily="18" charset="2"/>
              </a:rPr>
              <a:t>:</a:t>
            </a:r>
            <a:endParaRPr lang="nl-NL" altLang="nl-NL" sz="2000">
              <a:latin typeface="Arial" charset="0"/>
            </a:endParaRPr>
          </a:p>
        </p:txBody>
      </p:sp>
      <p:pic>
        <p:nvPicPr>
          <p:cNvPr id="5632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2060575"/>
            <a:ext cx="7307263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068638"/>
            <a:ext cx="6630987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644900"/>
            <a:ext cx="69088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4076700"/>
            <a:ext cx="450056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2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3" y="4437063"/>
            <a:ext cx="45259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33" name="Rectangle 11"/>
          <p:cNvSpPr>
            <a:spLocks noChangeArrowheads="1"/>
          </p:cNvSpPr>
          <p:nvPr/>
        </p:nvSpPr>
        <p:spPr bwMode="auto">
          <a:xfrm>
            <a:off x="-36513" y="4437063"/>
            <a:ext cx="482282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-SPIN=0 OBEY CONSERVATION IDENT’s: </a:t>
            </a:r>
            <a:endParaRPr lang="nl-NL" altLang="nl-NL" sz="1800">
              <a:latin typeface="Arial" charset="0"/>
            </a:endParaRPr>
          </a:p>
        </p:txBody>
      </p:sp>
      <p:pic>
        <p:nvPicPr>
          <p:cNvPr id="56334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5986463"/>
            <a:ext cx="6265862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35" name="Rectangle 11"/>
          <p:cNvSpPr>
            <a:spLocks noChangeArrowheads="1"/>
          </p:cNvSpPr>
          <p:nvPr/>
        </p:nvSpPr>
        <p:spPr bwMode="auto">
          <a:xfrm>
            <a:off x="-36513" y="4868863"/>
            <a:ext cx="82089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-SPIN=2 STRUCTURE FUNCTIONS ARE TRANSVERSE AND TRACELESS:</a:t>
            </a:r>
            <a:endParaRPr lang="nl-NL" altLang="nl-NL" sz="1800">
              <a:latin typeface="Arial" charset="0"/>
            </a:endParaRPr>
          </a:p>
        </p:txBody>
      </p:sp>
      <p:sp>
        <p:nvSpPr>
          <p:cNvPr id="56336" name="Rectangle 11"/>
          <p:cNvSpPr>
            <a:spLocks noChangeArrowheads="1"/>
          </p:cNvSpPr>
          <p:nvPr/>
        </p:nvSpPr>
        <p:spPr bwMode="auto">
          <a:xfrm>
            <a:off x="115888" y="5580063"/>
            <a:ext cx="9028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AND CAN BE OBTAINED e.g. BY CONTRACTING LINEARIZED WEYL TENSORS:</a:t>
            </a:r>
            <a:endParaRPr lang="nl-NL" altLang="nl-NL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54˚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57347" name="Rectangle 2"/>
          <p:cNvSpPr>
            <a:spLocks noChangeArrowheads="1"/>
          </p:cNvSpPr>
          <p:nvPr/>
        </p:nvSpPr>
        <p:spPr bwMode="auto">
          <a:xfrm>
            <a:off x="87313" y="115888"/>
            <a:ext cx="86455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NON-COV. STRUCTURE FUNCTIONS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57348" name="Rectangle 11"/>
          <p:cNvSpPr>
            <a:spLocks noChangeArrowheads="1"/>
          </p:cNvSpPr>
          <p:nvPr/>
        </p:nvSpPr>
        <p:spPr bwMode="auto">
          <a:xfrm>
            <a:off x="187325" y="1196975"/>
            <a:ext cx="81327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RENORMALIZED SPIN 0 &amp; 2 STRUCTURE FUNCTIONS (G</a:t>
            </a:r>
            <a:r>
              <a:rPr lang="nl-NL" altLang="nl-NL" sz="14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0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=0) </a:t>
            </a:r>
            <a:r>
              <a:rPr lang="nl-NL" altLang="nl-NL" sz="2000">
                <a:latin typeface="Arial" charset="0"/>
                <a:sym typeface="Symbol" pitchFamily="18" charset="2"/>
              </a:rPr>
              <a:t>: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40200" y="836613"/>
            <a:ext cx="5040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Leonard, Park,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PRD,  1403.0896 (2014)</a:t>
            </a:r>
          </a:p>
        </p:txBody>
      </p:sp>
      <p:pic>
        <p:nvPicPr>
          <p:cNvPr id="5735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1844675"/>
            <a:ext cx="5826125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5338"/>
            <a:ext cx="6673850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084763"/>
            <a:ext cx="5092700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79388" y="6269038"/>
            <a:ext cx="8856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000" u="sng" dirty="0" smtClean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NOTE</a:t>
            </a:r>
            <a:r>
              <a:rPr lang="nl-NL" altLang="nl-NL" sz="2000" dirty="0" smtClean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: THE NON DS INVARIANT REPRESENTATION IS </a:t>
            </a:r>
            <a:r>
              <a:rPr lang="nl-NL" altLang="nl-NL" sz="2000" u="sng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  <a:sym typeface="Symbol" pitchFamily="18" charset="2"/>
              </a:rPr>
              <a:t>MUCH</a:t>
            </a:r>
            <a:r>
              <a:rPr lang="nl-NL" altLang="nl-NL" sz="2000" dirty="0" smtClean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SIMPLER! </a:t>
            </a:r>
            <a:endParaRPr lang="nl-NL" altLang="nl-NL" sz="2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024188"/>
            <a:ext cx="643255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76295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2" name="Rectangle 2"/>
          <p:cNvSpPr>
            <a:spLocks noChangeArrowheads="1"/>
          </p:cNvSpPr>
          <p:nvPr/>
        </p:nvSpPr>
        <p:spPr bwMode="auto">
          <a:xfrm>
            <a:off x="34925" y="188913"/>
            <a:ext cx="88058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EFFECT ON DYNAMICAL GRAVITONS 2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58373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55˚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58374" name="Rectangle 11"/>
          <p:cNvSpPr>
            <a:spLocks noChangeArrowheads="1"/>
          </p:cNvSpPr>
          <p:nvPr/>
        </p:nvSpPr>
        <p:spPr bwMode="auto">
          <a:xfrm>
            <a:off x="187325" y="1125538"/>
            <a:ext cx="7264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nl-NL" altLang="nl-NL" sz="2000">
                <a:latin typeface="Arial" charset="0"/>
              </a:rPr>
              <a:t>SOLVE THE 1PI 1 LOOP EQUATION PERTURBATIVELY:</a:t>
            </a:r>
          </a:p>
        </p:txBody>
      </p:sp>
      <p:sp>
        <p:nvSpPr>
          <p:cNvPr id="58375" name="Rectangle 11"/>
          <p:cNvSpPr>
            <a:spLocks noChangeArrowheads="1"/>
          </p:cNvSpPr>
          <p:nvPr/>
        </p:nvSpPr>
        <p:spPr bwMode="auto">
          <a:xfrm>
            <a:off x="179388" y="2636838"/>
            <a:ext cx="6040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GRAVITON PLANE WAVE  ON DE SITTER:</a:t>
            </a:r>
          </a:p>
        </p:txBody>
      </p:sp>
      <p:pic>
        <p:nvPicPr>
          <p:cNvPr id="5837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4149725"/>
            <a:ext cx="377507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Rectangle 11"/>
          <p:cNvSpPr>
            <a:spLocks noChangeArrowheads="1"/>
          </p:cNvSpPr>
          <p:nvPr/>
        </p:nvSpPr>
        <p:spPr bwMode="auto">
          <a:xfrm>
            <a:off x="71438" y="3789363"/>
            <a:ext cx="89646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POLARIZATION TENSOR IS TRANSV. &amp;TRACELESS (in Lifshitz gauge):</a:t>
            </a:r>
          </a:p>
        </p:txBody>
      </p:sp>
      <p:pic>
        <p:nvPicPr>
          <p:cNvPr id="5837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5114925"/>
            <a:ext cx="33337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9" name="Rectangle 11"/>
          <p:cNvSpPr>
            <a:spLocks noChangeArrowheads="1"/>
          </p:cNvSpPr>
          <p:nvPr/>
        </p:nvSpPr>
        <p:spPr bwMode="auto">
          <a:xfrm>
            <a:off x="107950" y="4716463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PERTURBED METRIC HAS THE SAME FORM,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254250"/>
            <a:ext cx="25209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592388"/>
            <a:ext cx="5256212" cy="426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981075"/>
            <a:ext cx="49815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Rectangle 2"/>
          <p:cNvSpPr>
            <a:spLocks noChangeArrowheads="1"/>
          </p:cNvSpPr>
          <p:nvPr/>
        </p:nvSpPr>
        <p:spPr bwMode="auto">
          <a:xfrm>
            <a:off x="34925" y="188913"/>
            <a:ext cx="88058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EFFECT ON DYNAMICAL GRAVITONS 3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5939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56˚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pic>
        <p:nvPicPr>
          <p:cNvPr id="5939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546225"/>
            <a:ext cx="338296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955054" y="1052736"/>
            <a:ext cx="2365034" cy="461665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15" name="TextBox 1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2" y="1628800"/>
            <a:ext cx="1224136" cy="461665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16" name="TextBox 1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-108520" y="2564904"/>
            <a:ext cx="1224136" cy="461665"/>
          </a:xfrm>
          <a:prstGeom prst="rect">
            <a:avLst/>
          </a:prstGeom>
          <a:blipFill rotWithShape="1">
            <a:blip r:embed="rId8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-36513" y="2165350"/>
            <a:ext cx="9180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ONE LOOP DE SITTER CONTRIBUTION TO THE RHS [                                   ] </a:t>
            </a:r>
          </a:p>
        </p:txBody>
      </p:sp>
      <p:sp>
        <p:nvSpPr>
          <p:cNvPr id="59404" name="Rectangle 11"/>
          <p:cNvSpPr>
            <a:spLocks noChangeArrowheads="1"/>
          </p:cNvSpPr>
          <p:nvPr/>
        </p:nvSpPr>
        <p:spPr bwMode="auto">
          <a:xfrm>
            <a:off x="5867400" y="3517900"/>
            <a:ext cx="3313113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SINCE NO TERM GROWS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AS a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², THERE ARE NO GROWING SECULAR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TERMS IN TIME,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CONFIRMING THE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RESULT OF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PARK&amp;WOODARD</a:t>
            </a:r>
            <a:endParaRPr lang="nl-NL" altLang="nl-NL" sz="1800">
              <a:solidFill>
                <a:srgbClr val="333399"/>
              </a:solidFill>
              <a:latin typeface="Arial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3860800"/>
            <a:ext cx="7912100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147888"/>
            <a:ext cx="2762250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Title 1"/>
          <p:cNvSpPr>
            <a:spLocks noGrp="1"/>
          </p:cNvSpPr>
          <p:nvPr>
            <p:ph type="title"/>
          </p:nvPr>
        </p:nvSpPr>
        <p:spPr>
          <a:xfrm>
            <a:off x="-107950" y="58738"/>
            <a:ext cx="8840788" cy="706437"/>
          </a:xfrm>
        </p:spPr>
        <p:txBody>
          <a:bodyPr/>
          <a:lstStyle/>
          <a:p>
            <a:r>
              <a:rPr lang="nl-NL" altLang="en-US" sz="3200" smtClean="0"/>
              <a:t>PERTURBATIVE SOLUTION TO 1PI EFFECTIVE EOM</a:t>
            </a:r>
            <a:endParaRPr lang="en-GB" altLang="en-US" sz="3200" smtClean="0"/>
          </a:p>
        </p:txBody>
      </p:sp>
      <p:pic>
        <p:nvPicPr>
          <p:cNvPr id="604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475" y="1524000"/>
            <a:ext cx="4329113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2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57˚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60423" name="Rectangle 4"/>
          <p:cNvSpPr>
            <a:spLocks noChangeArrowheads="1"/>
          </p:cNvSpPr>
          <p:nvPr/>
        </p:nvSpPr>
        <p:spPr bwMode="auto">
          <a:xfrm>
            <a:off x="161925" y="836613"/>
            <a:ext cx="79851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TREE LEVEL SOLUTION FOR POINT PARTICLE MASS M at r=0: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NEWTONIAN POTENTIALS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0424" name="Rectangle 6"/>
          <p:cNvSpPr>
            <a:spLocks noChangeArrowheads="1"/>
          </p:cNvSpPr>
          <p:nvPr/>
        </p:nvSpPr>
        <p:spPr bwMode="auto">
          <a:xfrm>
            <a:off x="184150" y="2205038"/>
            <a:ext cx="35956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METRIC PERTURBATION: 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6042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402" y="2852738"/>
            <a:ext cx="6523038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6" name="Rectangle 19"/>
          <p:cNvSpPr>
            <a:spLocks noChangeArrowheads="1"/>
          </p:cNvSpPr>
          <p:nvPr/>
        </p:nvSpPr>
        <p:spPr bwMode="auto">
          <a:xfrm>
            <a:off x="206375" y="2565400"/>
            <a:ext cx="31734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PERTURBED 1PI EOM 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0427" name="Rectangle 20"/>
          <p:cNvSpPr>
            <a:spLocks noChangeArrowheads="1"/>
          </p:cNvSpPr>
          <p:nvPr/>
        </p:nvSpPr>
        <p:spPr bwMode="auto">
          <a:xfrm>
            <a:off x="179388" y="5084763"/>
            <a:ext cx="882808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SOLUTION: PERT CORRECTED GRAVITAT. POTENTIALS (long. gauge):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5221288" y="528638"/>
            <a:ext cx="38877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Park,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1510.03352 [gr-qc] </a:t>
            </a:r>
          </a:p>
        </p:txBody>
      </p:sp>
      <p:sp>
        <p:nvSpPr>
          <p:cNvPr id="60429" name="Rectangle 19"/>
          <p:cNvSpPr>
            <a:spLocks noChangeArrowheads="1"/>
          </p:cNvSpPr>
          <p:nvPr/>
        </p:nvSpPr>
        <p:spPr bwMode="auto">
          <a:xfrm>
            <a:off x="246063" y="3644900"/>
            <a:ext cx="57499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LICHNEROVICZ OPERATOR ON DE SITTER: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6043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5516563"/>
            <a:ext cx="7532688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18009" y="2852936"/>
                <a:ext cx="1617687" cy="4125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N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𝜇𝜈𝜚𝜎</m:t>
                        </m:r>
                      </m:sub>
                    </m:sSub>
                    <m:sSup>
                      <m:sSupPr>
                        <m:ctrlPr>
                          <a:rPr lang="nl-N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/>
                          </a:rPr>
                          <m:t>h</m:t>
                        </m:r>
                      </m:e>
                      <m:sup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𝜚𝜎</m:t>
                        </m:r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(1)</m:t>
                        </m:r>
                      </m:sup>
                    </m:sSup>
                  </m:oMath>
                </a14:m>
                <a:r>
                  <a:rPr lang="en-GB" dirty="0" smtClean="0"/>
                  <a:t>(x)</a:t>
                </a:r>
                <a:endParaRPr lang="en-GB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009" y="2852936"/>
                <a:ext cx="1617687" cy="412549"/>
              </a:xfrm>
              <a:prstGeom prst="rect">
                <a:avLst/>
              </a:prstGeom>
              <a:blipFill rotWithShape="1">
                <a:blip r:embed="rId7"/>
                <a:stretch>
                  <a:fillRect t="-2941" r="-2264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>
            <a:off x="1763688" y="3006702"/>
            <a:ext cx="432048" cy="2062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˚58˚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213100"/>
            <a:ext cx="86169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Rectangle 2"/>
          <p:cNvSpPr txBox="1">
            <a:spLocks noChangeArrowheads="1"/>
          </p:cNvSpPr>
          <p:nvPr/>
        </p:nvSpPr>
        <p:spPr bwMode="auto">
          <a:xfrm>
            <a:off x="539750" y="44450"/>
            <a:ext cx="77089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CONCLUSIONS AND OUTLOOK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61445" name="Rectangle 11"/>
          <p:cNvSpPr>
            <a:spLocks noChangeArrowheads="1"/>
          </p:cNvSpPr>
          <p:nvPr/>
        </p:nvSpPr>
        <p:spPr bwMode="auto">
          <a:xfrm>
            <a:off x="323850" y="920750"/>
            <a:ext cx="8208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 MMC SCALARS DO NOT CAUSE SECULAR GROWTH OF DYNAMICAL GRAVITON WAVE FUNCTION ON DE SITTER SPACE.</a:t>
            </a:r>
          </a:p>
        </p:txBody>
      </p:sp>
      <p:sp>
        <p:nvSpPr>
          <p:cNvPr id="61446" name="Rectangle 11"/>
          <p:cNvSpPr>
            <a:spLocks noChangeArrowheads="1"/>
          </p:cNvSpPr>
          <p:nvPr/>
        </p:nvSpPr>
        <p:spPr bwMode="auto">
          <a:xfrm>
            <a:off x="620713" y="1701800"/>
            <a:ext cx="8343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- PROBABLE REASON IS DERIVATIVE COUPLING OF GRAVITONS TO MMC SCALARS. NON-MINIMAL COUPLING OR MASS COULD CHANGE THAT. </a:t>
            </a:r>
          </a:p>
        </p:txBody>
      </p:sp>
      <p:pic>
        <p:nvPicPr>
          <p:cNvPr id="61447" name="Picture 3" descr="BD15018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1052513"/>
            <a:ext cx="1857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4981575"/>
            <a:ext cx="3332162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9" name="Rectangle 11"/>
          <p:cNvSpPr>
            <a:spLocks noChangeArrowheads="1"/>
          </p:cNvSpPr>
          <p:nvPr/>
        </p:nvSpPr>
        <p:spPr bwMode="auto">
          <a:xfrm>
            <a:off x="395288" y="2433638"/>
            <a:ext cx="77771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 MMC SCALARS </a:t>
            </a:r>
            <a:r>
              <a:rPr lang="nl-NL" altLang="nl-NL" sz="20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DO GENERATE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SECULAR GROWTH (~ln(a)) OF GRAVITATIONAL POTENTIALS ON DE SITTER.</a:t>
            </a:r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1651000" y="4581525"/>
            <a:ext cx="22733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CONFORMAL CONTR</a:t>
            </a:r>
            <a:endParaRPr lang="en-GB" altLang="en-US" sz="1600">
              <a:latin typeface="Arial" charset="0"/>
            </a:endParaRPr>
          </a:p>
        </p:txBody>
      </p:sp>
      <p:sp>
        <p:nvSpPr>
          <p:cNvPr id="61451" name="Rectangle 13"/>
          <p:cNvSpPr>
            <a:spLocks noChangeArrowheads="1"/>
          </p:cNvSpPr>
          <p:nvPr/>
        </p:nvSpPr>
        <p:spPr bwMode="auto">
          <a:xfrm>
            <a:off x="4168775" y="4675188"/>
            <a:ext cx="50117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6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NON-CONFORMAL CONTRIBUTIONS:</a:t>
            </a:r>
            <a:r>
              <a:rPr lang="nl-NL" altLang="en-US" sz="16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CAN BE REINTERPRETED AS TIME-DEPENDENT RESCALING OF MASS OR EQUIV NEWTON CONST. (CORRESPONDING TO </a:t>
            </a:r>
            <a:r>
              <a:rPr lang="nl-NL" altLang="en-US" sz="1600" dirty="0" smtClean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SCREENING</a:t>
            </a:r>
            <a:r>
              <a:rPr lang="nl-NL" altLang="en-US" sz="16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)</a:t>
            </a:r>
            <a:endParaRPr lang="en-GB" altLang="en-US" sz="1600" dirty="0">
              <a:latin typeface="Arial" charset="0"/>
            </a:endParaRPr>
          </a:p>
        </p:txBody>
      </p:sp>
      <p:pic>
        <p:nvPicPr>
          <p:cNvPr id="6145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5805488"/>
            <a:ext cx="305911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5805488"/>
            <a:ext cx="27828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4" name="Picture 3" descr="BD15018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24125"/>
            <a:ext cx="1841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˚59˚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62467" name="Rectangle 2"/>
          <p:cNvSpPr txBox="1">
            <a:spLocks noChangeArrowheads="1"/>
          </p:cNvSpPr>
          <p:nvPr/>
        </p:nvSpPr>
        <p:spPr bwMode="auto">
          <a:xfrm>
            <a:off x="611188" y="115888"/>
            <a:ext cx="77089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OUTLOOK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62468" name="Rectangle 11"/>
          <p:cNvSpPr>
            <a:spLocks noChangeArrowheads="1"/>
          </p:cNvSpPr>
          <p:nvPr/>
        </p:nvSpPr>
        <p:spPr bwMode="auto">
          <a:xfrm>
            <a:off x="323850" y="1196975"/>
            <a:ext cx="87487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 WHAT WE WOULD REALLY LIKE TO KNOW IS HOW MATTER AND GRAVITATIONAL LOOPS AFFECT DYNAMICAL TENSOR AND SCALAR GRAVITON PERTURBS IN INFLATION. FOR THAT WE NEED GRAVITON PROPAGATOR ON QUASI-DE SITTER (ACCEL.) SPACES, =d[1/H]/dt0.</a:t>
            </a:r>
          </a:p>
        </p:txBody>
      </p:sp>
      <p:pic>
        <p:nvPicPr>
          <p:cNvPr id="62469" name="Picture 3" descr="BD15018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1300163"/>
            <a:ext cx="1857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0" name="Rectangle 14"/>
          <p:cNvSpPr>
            <a:spLocks noChangeArrowheads="1"/>
          </p:cNvSpPr>
          <p:nvPr/>
        </p:nvSpPr>
        <p:spPr bwMode="auto">
          <a:xfrm>
            <a:off x="556964" y="2852936"/>
            <a:ext cx="8191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STILL A LOT OF WORK TO BE DONE ON PERTURBATIVE QUANTUM GRAVITY </a:t>
            </a:r>
            <a:r>
              <a:rPr lang="nl-NL" altLang="en-US" sz="2000" dirty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ON DE SITTER, EVEN AT 1 LOOP LEVEL! </a:t>
            </a:r>
            <a:endParaRPr lang="en-GB" altLang="en-US" sz="2000" dirty="0">
              <a:latin typeface="Arial" charset="0"/>
            </a:endParaRPr>
          </a:p>
        </p:txBody>
      </p:sp>
      <p:pic>
        <p:nvPicPr>
          <p:cNvPr id="62472" name="Picture 3" descr="BD15018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957513"/>
            <a:ext cx="1841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3" name="Rectangle 17"/>
          <p:cNvSpPr>
            <a:spLocks noChangeArrowheads="1"/>
          </p:cNvSpPr>
          <p:nvPr/>
        </p:nvSpPr>
        <p:spPr bwMode="auto">
          <a:xfrm>
            <a:off x="539750" y="3749675"/>
            <a:ext cx="4392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.. LET ALONE RESUMMATIONS..</a:t>
            </a:r>
            <a:endParaRPr lang="en-GB" altLang="en-US" sz="2000">
              <a:latin typeface="Arial" charset="0"/>
            </a:endParaRPr>
          </a:p>
        </p:txBody>
      </p:sp>
      <p:pic>
        <p:nvPicPr>
          <p:cNvPr id="62474" name="Picture 3" descr="BD15018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3892550"/>
            <a:ext cx="1857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5" name="Rectangle 3"/>
          <p:cNvSpPr>
            <a:spLocks noChangeArrowheads="1"/>
          </p:cNvSpPr>
          <p:nvPr/>
        </p:nvSpPr>
        <p:spPr bwMode="auto">
          <a:xfrm>
            <a:off x="5221288" y="4652963"/>
            <a:ext cx="38877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006600"/>
                </a:solidFill>
                <a:latin typeface="Arial" charset="0"/>
                <a:cs typeface="Arial" charset="0"/>
              </a:rPr>
              <a:t>D. </a:t>
            </a:r>
            <a:r>
              <a:rPr lang="en-GB" altLang="en-US" sz="1400" b="1" dirty="0" err="1">
                <a:solidFill>
                  <a:srgbClr val="006600"/>
                </a:solidFill>
                <a:latin typeface="Arial" charset="0"/>
                <a:cs typeface="Arial" charset="0"/>
              </a:rPr>
              <a:t>Glavan</a:t>
            </a:r>
            <a:r>
              <a:rPr lang="en-GB" altLang="en-US" sz="1400" b="1" dirty="0">
                <a:solidFill>
                  <a:srgbClr val="006600"/>
                </a:solidFill>
                <a:latin typeface="Arial" charset="0"/>
                <a:cs typeface="Arial" charset="0"/>
              </a:rPr>
              <a:t>, T. Takahashi, T. </a:t>
            </a:r>
            <a:r>
              <a:rPr lang="en-GB" altLang="en-US" sz="1400" b="1" dirty="0" err="1">
                <a:solidFill>
                  <a:srgbClr val="006600"/>
                </a:solidFill>
                <a:latin typeface="Arial" charset="0"/>
                <a:cs typeface="Arial" charset="0"/>
              </a:rPr>
              <a:t>Prokopec</a:t>
            </a:r>
            <a:r>
              <a:rPr lang="en-GB" altLang="en-US" sz="1400" b="1" dirty="0">
                <a:solidFill>
                  <a:srgbClr val="006600"/>
                </a:solidFill>
                <a:latin typeface="Arial" charset="0"/>
                <a:cs typeface="Arial" charset="0"/>
              </a:rPr>
              <a:t> (</a:t>
            </a:r>
            <a:r>
              <a:rPr lang="en-GB" altLang="en-US" sz="14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2016)</a:t>
            </a:r>
            <a:endParaRPr lang="en-GB" altLang="en-US" sz="1400" b="1" dirty="0">
              <a:solidFill>
                <a:srgbClr val="006600"/>
              </a:solidFill>
              <a:latin typeface="Arial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8313" y="4305300"/>
            <a:ext cx="8675687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nl-NL" altLang="nl-NL" sz="2000" dirty="0">
                <a:solidFill>
                  <a:srgbClr val="333399"/>
                </a:solidFill>
                <a:sym typeface="Symbol" pitchFamily="18" charset="2"/>
              </a:rPr>
              <a:t>LATE TIME EFFECTS FROM QUANTUM INFLATIONARY PERTURB.: </a:t>
            </a:r>
            <a:r>
              <a:rPr lang="nl-NL" altLang="nl-NL" sz="2000" b="1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DE</a:t>
            </a:r>
            <a:endParaRPr lang="en-GB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2477" name="Picture 3" descr="BD15018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4397375"/>
            <a:ext cx="1857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 6˚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7171" name="Rectangle 4"/>
          <p:cNvSpPr txBox="1">
            <a:spLocks noChangeArrowheads="1"/>
          </p:cNvSpPr>
          <p:nvPr/>
        </p:nvSpPr>
        <p:spPr bwMode="auto">
          <a:xfrm>
            <a:off x="395288" y="2492375"/>
            <a:ext cx="82804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QUANTUM GRAVITATIONAL EFFECTS ON MINKOWSKI</a:t>
            </a:r>
            <a:endParaRPr lang="nl-NL" altLang="nl-NL" sz="40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898650"/>
            <a:ext cx="5111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5707063"/>
            <a:ext cx="1768475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itle 1"/>
          <p:cNvSpPr>
            <a:spLocks noGrp="1"/>
          </p:cNvSpPr>
          <p:nvPr>
            <p:ph type="title"/>
          </p:nvPr>
        </p:nvSpPr>
        <p:spPr>
          <a:xfrm>
            <a:off x="34925" y="130175"/>
            <a:ext cx="9037638" cy="706438"/>
          </a:xfrm>
        </p:spPr>
        <p:txBody>
          <a:bodyPr/>
          <a:lstStyle/>
          <a:p>
            <a:r>
              <a:rPr lang="nl-NL" altLang="en-US" sz="3600" smtClean="0"/>
              <a:t>1 LOOP GRAVITON SELF-ENERGY: MINKOWSKI</a:t>
            </a:r>
            <a:endParaRPr lang="en-GB" altLang="en-US" sz="3600" smtClean="0"/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575" y="5595938"/>
            <a:ext cx="6543675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 7˚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107950" y="1012825"/>
            <a:ext cx="91186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ALL MATTER COUPLES TO GRAVITY: SCALARS, VECTORS, FERMIONS 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200" name="Rectangle 7"/>
          <p:cNvSpPr>
            <a:spLocks noChangeArrowheads="1"/>
          </p:cNvSpPr>
          <p:nvPr/>
        </p:nvSpPr>
        <p:spPr bwMode="auto">
          <a:xfrm>
            <a:off x="107950" y="1516063"/>
            <a:ext cx="81041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CONSIDER MASSLESS NONMINIMALLY COUPLED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SCALARS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07950" y="2020888"/>
            <a:ext cx="14366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ACTION: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07950" y="2668588"/>
            <a:ext cx="86788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GRAVITATIONAL ACTION (quadratic in perturbations around Minkowski):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82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2941638"/>
            <a:ext cx="46704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148138"/>
            <a:ext cx="49688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5" name="Rectangle 14"/>
          <p:cNvSpPr>
            <a:spLocks noChangeArrowheads="1"/>
          </p:cNvSpPr>
          <p:nvPr/>
        </p:nvSpPr>
        <p:spPr bwMode="auto">
          <a:xfrm>
            <a:off x="141288" y="3779838"/>
            <a:ext cx="511333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- LICHNEROWICZ OPERATOR (on Minkowski):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08263" y="692150"/>
            <a:ext cx="6643687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Marunovic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Prokopec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Phys.Rev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. D83 (2011) 104039 [arXiv:1101.5059 [gr-qc]]</a:t>
            </a:r>
          </a:p>
        </p:txBody>
      </p:sp>
      <p:sp>
        <p:nvSpPr>
          <p:cNvPr id="8207" name="Rectangle 14"/>
          <p:cNvSpPr>
            <a:spLocks noChangeArrowheads="1"/>
          </p:cNvSpPr>
          <p:nvPr/>
        </p:nvSpPr>
        <p:spPr bwMode="auto">
          <a:xfrm>
            <a:off x="179388" y="5364163"/>
            <a:ext cx="427196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- CONTRIBUTING 1 LOOP DIAGRAMS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208" name="Rectangle 15"/>
          <p:cNvSpPr>
            <a:spLocks noChangeArrowheads="1"/>
          </p:cNvSpPr>
          <p:nvPr/>
        </p:nvSpPr>
        <p:spPr bwMode="auto">
          <a:xfrm>
            <a:off x="6654800" y="3068638"/>
            <a:ext cx="1085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²=16G</a:t>
            </a:r>
            <a:endParaRPr lang="en-GB" altLang="en-US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163" y="5324475"/>
            <a:ext cx="3716337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9037638" cy="706438"/>
          </a:xfrm>
        </p:spPr>
        <p:txBody>
          <a:bodyPr/>
          <a:lstStyle/>
          <a:p>
            <a:r>
              <a:rPr lang="nl-NL" altLang="en-US" sz="3600" smtClean="0"/>
              <a:t>RENORMALIZATION</a:t>
            </a:r>
            <a:endParaRPr lang="en-GB" altLang="en-US" sz="3600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268413"/>
            <a:ext cx="5143500" cy="101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1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 8˚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9222" name="Rectangle 10"/>
          <p:cNvSpPr>
            <a:spLocks noChangeArrowheads="1"/>
          </p:cNvSpPr>
          <p:nvPr/>
        </p:nvSpPr>
        <p:spPr bwMode="auto">
          <a:xfrm>
            <a:off x="107950" y="868363"/>
            <a:ext cx="5438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DIM REG REQUIRES 2 COUNTERTERMS: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922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708275"/>
            <a:ext cx="42481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352675"/>
            <a:ext cx="3729038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698875"/>
            <a:ext cx="3911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Rectangle 2"/>
          <p:cNvSpPr>
            <a:spLocks noChangeArrowheads="1"/>
          </p:cNvSpPr>
          <p:nvPr/>
        </p:nvSpPr>
        <p:spPr bwMode="auto">
          <a:xfrm>
            <a:off x="34925" y="4797425"/>
            <a:ext cx="7921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Minimal subtraction scheme [when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=0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agrees with ‘t Hooft, Veltman 1974]: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9037638" cy="706438"/>
          </a:xfrm>
        </p:spPr>
        <p:txBody>
          <a:bodyPr/>
          <a:lstStyle/>
          <a:p>
            <a:r>
              <a:rPr lang="nl-NL" altLang="en-US" sz="3600" smtClean="0"/>
              <a:t>RENORMALIZED SELF-ENERGY</a:t>
            </a:r>
            <a:endParaRPr lang="en-GB" altLang="en-US" sz="3600" smtClean="0"/>
          </a:p>
        </p:txBody>
      </p:sp>
      <p:sp>
        <p:nvSpPr>
          <p:cNvPr id="10243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 9˚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107950" y="765175"/>
            <a:ext cx="90043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we work in Schwinger-Keldysh formalism, suitable for non-equil. problems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268413"/>
            <a:ext cx="5330825" cy="163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3141663"/>
            <a:ext cx="295751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663" y="2997200"/>
            <a:ext cx="43815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Rectangle 16"/>
          <p:cNvSpPr>
            <a:spLocks noChangeArrowheads="1"/>
          </p:cNvSpPr>
          <p:nvPr/>
        </p:nvSpPr>
        <p:spPr bwMode="auto">
          <a:xfrm>
            <a:off x="107950" y="4797425"/>
            <a:ext cx="77724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1PI EFFECTIVE EQUATION OF MOTION FOR THE GRAVITON: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02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5300663"/>
            <a:ext cx="4968875" cy="1344612"/>
          </a:xfrm>
          <a:prstGeom prst="rect">
            <a:avLst/>
          </a:prstGeom>
          <a:noFill/>
          <a:ln w="9525">
            <a:solidFill>
              <a:srgbClr val="00B0F0">
                <a:alpha val="6196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6084888"/>
            <a:ext cx="3910013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1" name="Rectangle 19"/>
          <p:cNvSpPr>
            <a:spLocks noChangeArrowheads="1"/>
          </p:cNvSpPr>
          <p:nvPr/>
        </p:nvSpPr>
        <p:spPr bwMode="auto">
          <a:xfrm>
            <a:off x="5003800" y="5610225"/>
            <a:ext cx="41687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RETARDED SELF-ENERGY: CAUSAL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252" name="Rectangle 20"/>
          <p:cNvSpPr>
            <a:spLocks noChangeArrowheads="1"/>
          </p:cNvSpPr>
          <p:nvPr/>
        </p:nvSpPr>
        <p:spPr bwMode="auto">
          <a:xfrm>
            <a:off x="107950" y="3933825"/>
            <a:ext cx="58308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● PERTURBING THE METRIC AROUND MINKOWSKI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025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292600"/>
            <a:ext cx="5532438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232629" y="1412776"/>
            <a:ext cx="2920095" cy="388440"/>
          </a:xfrm>
          <a:prstGeom prst="rect">
            <a:avLst/>
          </a:prstGeom>
          <a:blipFill rotWithShape="1">
            <a:blip r:embed="rId8"/>
            <a:stretch>
              <a:fillRect t="-14286" r="-1044" b="-26984"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11018</TotalTime>
  <Words>3675</Words>
  <Application>Microsoft Office PowerPoint</Application>
  <PresentationFormat>On-screen Show (4:3)</PresentationFormat>
  <Paragraphs>496</Paragraphs>
  <Slides>59</Slides>
  <Notes>38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59</vt:i4>
      </vt:variant>
    </vt:vector>
  </HeadingPairs>
  <TitlesOfParts>
    <vt:vector size="68" baseType="lpstr">
      <vt:lpstr>Arial</vt:lpstr>
      <vt:lpstr>Calibri</vt:lpstr>
      <vt:lpstr>Comic Sans MS</vt:lpstr>
      <vt:lpstr>Symbol</vt:lpstr>
      <vt:lpstr>Lucida Handwriting</vt:lpstr>
      <vt:lpstr>Constantia</vt:lpstr>
      <vt:lpstr>Office Theme</vt:lpstr>
      <vt:lpstr>Microsoft Equation 3.0</vt:lpstr>
      <vt:lpstr>Equation</vt:lpstr>
      <vt:lpstr>QUANTUM SCALAR CORRECTIONS TO THE GRAVITATIONAL POTENTIALS ON DE SITTER</vt:lpstr>
      <vt:lpstr>CONTENTS</vt:lpstr>
      <vt:lpstr>PowerPoint Presentation</vt:lpstr>
      <vt:lpstr>GRAVITY AS EFFECTIVE THEORY</vt:lpstr>
      <vt:lpstr>GRAVITY AS EFFECTIVE THEORY 2</vt:lpstr>
      <vt:lpstr>PowerPoint Presentation</vt:lpstr>
      <vt:lpstr>1 LOOP GRAVITON SELF-ENERGY: MINKOWSKI</vt:lpstr>
      <vt:lpstr>RENORMALIZATION</vt:lpstr>
      <vt:lpstr>RENORMALIZED SELF-ENERGY</vt:lpstr>
      <vt:lpstr>PERTURBATIVE SOLUTION TO 1PI EFFECTIVE EOM</vt:lpstr>
      <vt:lpstr>BARDEEN POTENTIALS</vt:lpstr>
      <vt:lpstr>RESUMMATION</vt:lpstr>
      <vt:lpstr>RESUMMED 1LOOP POTENTIALS</vt:lpstr>
      <vt:lpstr>RESUMMED 1LOOP POTENTIALS 2</vt:lpstr>
      <vt:lpstr>RESUMMED 1LOOP POTENTIALS 3</vt:lpstr>
      <vt:lpstr>GRAVITON LIGHT CONE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GRAVITON SELF-ENERGY: SCALARS</vt:lpstr>
      <vt:lpstr>SPIN 0 STRUCTURE FUNCTION</vt:lpstr>
      <vt:lpstr>SPIN 2 STRUCTURE FUNCTION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PERTURBATIVE SOLUTION TO 1PI EFFECTIVE EOM</vt:lpstr>
      <vt:lpstr>PowerPoint Presentation</vt:lpstr>
      <vt:lpstr>PowerPoint Presentation</vt:lpstr>
    </vt:vector>
  </TitlesOfParts>
  <Company>Utrecht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TRANSITIONS AND GOLDSTONE THEOREM IN DE SITTER</dc:title>
  <dc:creator>proko101</dc:creator>
  <cp:lastModifiedBy>prokopec</cp:lastModifiedBy>
  <cp:revision>305</cp:revision>
  <cp:lastPrinted>2013-06-17T14:50:37Z</cp:lastPrinted>
  <dcterms:created xsi:type="dcterms:W3CDTF">2012-03-10T13:23:14Z</dcterms:created>
  <dcterms:modified xsi:type="dcterms:W3CDTF">2016-08-17T21:09:58Z</dcterms:modified>
</cp:coreProperties>
</file>