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912" r:id="rId1"/>
    <p:sldMasterId id="2147483924" r:id="rId2"/>
  </p:sldMasterIdLst>
  <p:notesMasterIdLst>
    <p:notesMasterId r:id="rId39"/>
  </p:notesMasterIdLst>
  <p:handoutMasterIdLst>
    <p:handoutMasterId r:id="rId40"/>
  </p:handoutMasterIdLst>
  <p:sldIdLst>
    <p:sldId id="256" r:id="rId3"/>
    <p:sldId id="468" r:id="rId4"/>
    <p:sldId id="437" r:id="rId5"/>
    <p:sldId id="470" r:id="rId6"/>
    <p:sldId id="450" r:id="rId7"/>
    <p:sldId id="451" r:id="rId8"/>
    <p:sldId id="473" r:id="rId9"/>
    <p:sldId id="439" r:id="rId10"/>
    <p:sldId id="443" r:id="rId11"/>
    <p:sldId id="464" r:id="rId12"/>
    <p:sldId id="474" r:id="rId13"/>
    <p:sldId id="465" r:id="rId14"/>
    <p:sldId id="467" r:id="rId15"/>
    <p:sldId id="442" r:id="rId16"/>
    <p:sldId id="441" r:id="rId17"/>
    <p:sldId id="472" r:id="rId18"/>
    <p:sldId id="471" r:id="rId19"/>
    <p:sldId id="475" r:id="rId20"/>
    <p:sldId id="444" r:id="rId21"/>
    <p:sldId id="448" r:id="rId22"/>
    <p:sldId id="452" r:id="rId23"/>
    <p:sldId id="446" r:id="rId24"/>
    <p:sldId id="453" r:id="rId25"/>
    <p:sldId id="455" r:id="rId26"/>
    <p:sldId id="425" r:id="rId27"/>
    <p:sldId id="454" r:id="rId28"/>
    <p:sldId id="458" r:id="rId29"/>
    <p:sldId id="459" r:id="rId30"/>
    <p:sldId id="460" r:id="rId31"/>
    <p:sldId id="461" r:id="rId32"/>
    <p:sldId id="462" r:id="rId33"/>
    <p:sldId id="457" r:id="rId34"/>
    <p:sldId id="476" r:id="rId35"/>
    <p:sldId id="463" r:id="rId36"/>
    <p:sldId id="466" r:id="rId37"/>
    <p:sldId id="447" r:id="rId38"/>
  </p:sldIdLst>
  <p:sldSz cx="9144000" cy="6858000" type="screen4x3"/>
  <p:notesSz cx="9928225" cy="6797675"/>
  <p:embeddedFontLst>
    <p:embeddedFont>
      <p:font typeface="Calibri" panose="020F0502020204030204" pitchFamily="34" charset="0"/>
      <p:regular r:id="rId41"/>
      <p:bold r:id="rId42"/>
      <p:italic r:id="rId43"/>
      <p:boldItalic r:id="rId44"/>
    </p:embeddedFont>
    <p:embeddedFont>
      <p:font typeface="Cambria Math" panose="02040503050406030204" pitchFamily="18" charset="0"/>
      <p:regular r:id="rId45"/>
    </p:embeddedFont>
    <p:embeddedFont>
      <p:font typeface="Wingdings 3" panose="05040102010807070707" pitchFamily="18" charset="2"/>
      <p:regular r:id="rId46"/>
    </p:embeddedFont>
    <p:embeddedFont>
      <p:font typeface="ＭＳ Ｐゴシック" panose="020B0600070205080204" pitchFamily="34" charset="-128"/>
      <p:regular r:id="rId47"/>
    </p:embeddedFont>
    <p:embeddedFont>
      <p:font typeface="Verdana" panose="020B0604030504040204" pitchFamily="34" charset="0"/>
      <p:regular r:id="rId48"/>
      <p:bold r:id="rId49"/>
      <p:italic r:id="rId50"/>
      <p:boldItalic r:id="rId51"/>
    </p:embeddedFont>
    <p:embeddedFont>
      <p:font typeface="Wingdings 2" panose="05020102010507070707" pitchFamily="18" charset="2"/>
      <p:regular r:id="rId5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 userDrawn="1">
          <p15:clr>
            <a:srgbClr val="A4A3A4"/>
          </p15:clr>
        </p15:guide>
        <p15:guide id="2" pos="312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B00C0"/>
    <a:srgbClr val="00FF00"/>
    <a:srgbClr val="00C0C7"/>
    <a:srgbClr val="EB55AF"/>
    <a:srgbClr val="F397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7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-3588"/>
    </p:cViewPr>
  </p:sorterViewPr>
  <p:notesViewPr>
    <p:cSldViewPr showGuides="1">
      <p:cViewPr varScale="1">
        <p:scale>
          <a:sx n="60" d="100"/>
          <a:sy n="60" d="100"/>
        </p:scale>
        <p:origin x="-2556" y="-84"/>
      </p:cViewPr>
      <p:guideLst>
        <p:guide orient="horz" pos="2141"/>
        <p:guide pos="3127"/>
      </p:guideLst>
    </p:cSldViewPr>
  </p:notesViewPr>
  <p:gridSpacing cx="180023" cy="180023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font" Target="fonts/font2.fntdata"/><Relationship Id="rId47" Type="http://schemas.openxmlformats.org/officeDocument/2006/relationships/font" Target="fonts/font7.fntdata"/><Relationship Id="rId50" Type="http://schemas.openxmlformats.org/officeDocument/2006/relationships/font" Target="fonts/font10.fntdata"/><Relationship Id="rId55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font" Target="fonts/font6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font" Target="fonts/font1.fntdata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handoutMaster" Target="handoutMasters/handoutMaster1.xml"/><Relationship Id="rId45" Type="http://schemas.openxmlformats.org/officeDocument/2006/relationships/font" Target="fonts/font5.fntdata"/><Relationship Id="rId53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font" Target="fonts/font9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font" Target="fonts/font4.fntdata"/><Relationship Id="rId52" Type="http://schemas.openxmlformats.org/officeDocument/2006/relationships/font" Target="fonts/font12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font" Target="fonts/font3.fntdata"/><Relationship Id="rId48" Type="http://schemas.openxmlformats.org/officeDocument/2006/relationships/font" Target="fonts/font8.fntdata"/><Relationship Id="rId56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font" Target="fonts/font11.fntdata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31" cy="339884"/>
          </a:xfrm>
          <a:prstGeom prst="rect">
            <a:avLst/>
          </a:prstGeom>
        </p:spPr>
        <p:txBody>
          <a:bodyPr vert="horz" lIns="92139" tIns="46070" rIns="92139" bIns="4607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3698" y="0"/>
            <a:ext cx="4302231" cy="339884"/>
          </a:xfrm>
          <a:prstGeom prst="rect">
            <a:avLst/>
          </a:prstGeom>
        </p:spPr>
        <p:txBody>
          <a:bodyPr vert="horz" lIns="92139" tIns="46070" rIns="92139" bIns="46070" rtlCol="0"/>
          <a:lstStyle>
            <a:lvl1pPr algn="r">
              <a:defRPr sz="1200"/>
            </a:lvl1pPr>
          </a:lstStyle>
          <a:p>
            <a:fld id="{71366465-9051-4F02-925E-B717C5EB3A99}" type="datetimeFigureOut">
              <a:rPr lang="en-GB" smtClean="0"/>
              <a:t>24/08/2016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456612"/>
            <a:ext cx="4302231" cy="339884"/>
          </a:xfrm>
          <a:prstGeom prst="rect">
            <a:avLst/>
          </a:prstGeom>
        </p:spPr>
        <p:txBody>
          <a:bodyPr vert="horz" lIns="92139" tIns="46070" rIns="92139" bIns="4607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3698" y="6456612"/>
            <a:ext cx="4302231" cy="339884"/>
          </a:xfrm>
          <a:prstGeom prst="rect">
            <a:avLst/>
          </a:prstGeom>
        </p:spPr>
        <p:txBody>
          <a:bodyPr vert="horz" lIns="92139" tIns="46070" rIns="92139" bIns="46070" rtlCol="0" anchor="b"/>
          <a:lstStyle>
            <a:lvl1pPr algn="r">
              <a:defRPr sz="1200"/>
            </a:lvl1pPr>
          </a:lstStyle>
          <a:p>
            <a:fld id="{7EB5F61B-F936-423F-96A1-DBCBA9D168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52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31" cy="339884"/>
          </a:xfrm>
          <a:prstGeom prst="rect">
            <a:avLst/>
          </a:prstGeom>
        </p:spPr>
        <p:txBody>
          <a:bodyPr vert="horz" lIns="92139" tIns="46070" rIns="92139" bIns="4607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3698" y="0"/>
            <a:ext cx="4302231" cy="339884"/>
          </a:xfrm>
          <a:prstGeom prst="rect">
            <a:avLst/>
          </a:prstGeom>
        </p:spPr>
        <p:txBody>
          <a:bodyPr vert="horz" lIns="92139" tIns="46070" rIns="92139" bIns="46070" rtlCol="0"/>
          <a:lstStyle>
            <a:lvl1pPr algn="r">
              <a:defRPr sz="1200"/>
            </a:lvl1pPr>
          </a:lstStyle>
          <a:p>
            <a:fld id="{4049F556-1789-4A54-B091-4D181FF7546A}" type="datetimeFigureOut">
              <a:rPr lang="en-GB" smtClean="0"/>
              <a:t>24/08/2016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39" tIns="46070" rIns="92139" bIns="4607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823" y="3228897"/>
            <a:ext cx="7942580" cy="3058953"/>
          </a:xfrm>
          <a:prstGeom prst="rect">
            <a:avLst/>
          </a:prstGeom>
        </p:spPr>
        <p:txBody>
          <a:bodyPr vert="horz" lIns="92139" tIns="46070" rIns="92139" bIns="4607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456612"/>
            <a:ext cx="4302231" cy="339884"/>
          </a:xfrm>
          <a:prstGeom prst="rect">
            <a:avLst/>
          </a:prstGeom>
        </p:spPr>
        <p:txBody>
          <a:bodyPr vert="horz" lIns="92139" tIns="46070" rIns="92139" bIns="4607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3698" y="6456612"/>
            <a:ext cx="4302231" cy="339884"/>
          </a:xfrm>
          <a:prstGeom prst="rect">
            <a:avLst/>
          </a:prstGeom>
        </p:spPr>
        <p:txBody>
          <a:bodyPr vert="horz" lIns="92139" tIns="46070" rIns="92139" bIns="46070" rtlCol="0" anchor="b"/>
          <a:lstStyle>
            <a:lvl1pPr algn="r">
              <a:defRPr sz="1200"/>
            </a:lvl1pPr>
          </a:lstStyle>
          <a:p>
            <a:fld id="{6FA7AF31-ED0B-4EA0-ACFC-F0A5408462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3019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A7AF31-ED0B-4EA0-ACFC-F0A5408462C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345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A7AF31-ED0B-4EA0-ACFC-F0A5408462C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6352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A7AF31-ED0B-4EA0-ACFC-F0A5408462C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339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r>
              <a:rPr lang="en-US" smtClean="0"/>
              <a:t>24 August 2016</a:t>
            </a:r>
            <a:endParaRPr lang="en-GB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671886" y="6407944"/>
            <a:ext cx="3058868" cy="365125"/>
          </a:xfrm>
        </p:spPr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GB" smtClean="0"/>
              <a:t>A. Rajantie, Cosmological constraints on the Higgs-gravity coupling,</a:t>
            </a:r>
            <a:endParaRPr lang="en-GB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9EF1883-4B30-44FD-8E2E-0F17C65D2E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24 August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A. Rajantie, Cosmological constraints on the Higgs-gravity coupling,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EF1883-4B30-44FD-8E2E-0F17C65D2E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24 August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A. Rajantie, Cosmological constraints on the Higgs-gravity coupling,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EF1883-4B30-44FD-8E2E-0F17C65D2E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04" y="1041011"/>
            <a:ext cx="4201110" cy="4038988"/>
          </a:xfrm>
        </p:spPr>
        <p:txBody>
          <a:bodyPr anchor="t">
            <a:noAutofit/>
          </a:bodyPr>
          <a:lstStyle>
            <a:lvl1pPr algn="l">
              <a:lnSpc>
                <a:spcPct val="9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3885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RS_Powerpoint title slide_4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2888" y="1013988"/>
            <a:ext cx="3757377" cy="1305373"/>
          </a:xfrm>
        </p:spPr>
        <p:txBody>
          <a:bodyPr anchor="t">
            <a:noAutofit/>
          </a:bodyPr>
          <a:lstStyle>
            <a:lvl1pPr algn="l">
              <a:lnSpc>
                <a:spcPct val="90000"/>
              </a:lnSpc>
              <a:defRPr sz="3200" b="1">
                <a:solidFill>
                  <a:srgbClr val="AD062F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5239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RS_Powerpoint title slide_3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1684" y="993741"/>
            <a:ext cx="2285879" cy="1321160"/>
          </a:xfrm>
        </p:spPr>
        <p:txBody>
          <a:bodyPr anchor="t">
            <a:normAutofit/>
          </a:bodyPr>
          <a:lstStyle>
            <a:lvl1pPr algn="l">
              <a:defRPr sz="1600" b="1"/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3292" y="993742"/>
            <a:ext cx="6541648" cy="4789001"/>
          </a:xfrm>
        </p:spPr>
        <p:txBody>
          <a:bodyPr>
            <a:normAutofit/>
          </a:bodyPr>
          <a:lstStyle>
            <a:lvl1pPr marL="0" indent="0">
              <a:buFont typeface="Arial"/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77788" y="71967"/>
            <a:ext cx="2895600" cy="366184"/>
          </a:xfrm>
        </p:spPr>
        <p:txBody>
          <a:bodyPr/>
          <a:lstStyle>
            <a:lvl1pPr algn="l">
              <a:defRPr sz="800">
                <a:solidFill>
                  <a:srgbClr val="1C1D1D"/>
                </a:solidFill>
              </a:defRPr>
            </a:lvl1pPr>
          </a:lstStyle>
          <a:p>
            <a:pPr>
              <a:defRPr/>
            </a:pPr>
            <a:r>
              <a:rPr lang="en-GB" smtClean="0"/>
              <a:t>A. Rajantie, Cosmological constraints on the Higgs-gravity coupling,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15163" y="71967"/>
            <a:ext cx="2133600" cy="366184"/>
          </a:xfrm>
        </p:spPr>
        <p:txBody>
          <a:bodyPr/>
          <a:lstStyle>
            <a:lvl1pPr>
              <a:defRPr sz="800" smtClean="0">
                <a:solidFill>
                  <a:srgbClr val="1C1D1D"/>
                </a:solidFill>
              </a:defRPr>
            </a:lvl1pPr>
          </a:lstStyle>
          <a:p>
            <a:pPr>
              <a:defRPr/>
            </a:pPr>
            <a:fld id="{67319CE1-211E-43A8-90AC-6D04E99F15B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53948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RS_Powerpoint title slide_3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1684" y="993741"/>
            <a:ext cx="2285879" cy="1321160"/>
          </a:xfrm>
        </p:spPr>
        <p:txBody>
          <a:bodyPr anchor="t">
            <a:normAutofit/>
          </a:bodyPr>
          <a:lstStyle>
            <a:lvl1pPr algn="l">
              <a:defRPr sz="1600" b="1"/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77788" y="71967"/>
            <a:ext cx="2895600" cy="366184"/>
          </a:xfrm>
        </p:spPr>
        <p:txBody>
          <a:bodyPr/>
          <a:lstStyle>
            <a:lvl1pPr algn="l">
              <a:defRPr sz="800">
                <a:solidFill>
                  <a:srgbClr val="1C1D1D"/>
                </a:solidFill>
              </a:defRPr>
            </a:lvl1pPr>
          </a:lstStyle>
          <a:p>
            <a:pPr>
              <a:defRPr/>
            </a:pPr>
            <a:r>
              <a:rPr lang="en-GB" smtClean="0"/>
              <a:t>A. Rajantie, Cosmological constraints on the Higgs-gravity coupling,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15163" y="71967"/>
            <a:ext cx="2133600" cy="366184"/>
          </a:xfrm>
        </p:spPr>
        <p:txBody>
          <a:bodyPr/>
          <a:lstStyle>
            <a:lvl1pPr>
              <a:defRPr sz="800" smtClean="0">
                <a:solidFill>
                  <a:srgbClr val="1C1D1D"/>
                </a:solidFill>
              </a:defRPr>
            </a:lvl1pPr>
          </a:lstStyle>
          <a:p>
            <a:pPr>
              <a:defRPr/>
            </a:pPr>
            <a:fld id="{F5670C0A-6B35-42B5-A076-C64950AF451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48856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with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RS_Powerpoint title slide_3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1684" y="993741"/>
            <a:ext cx="2285879" cy="1321160"/>
          </a:xfrm>
        </p:spPr>
        <p:txBody>
          <a:bodyPr anchor="t">
            <a:normAutofit/>
          </a:bodyPr>
          <a:lstStyle>
            <a:lvl1pPr algn="l">
              <a:defRPr sz="1600" b="1"/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77788" y="71967"/>
            <a:ext cx="2895600" cy="366184"/>
          </a:xfrm>
        </p:spPr>
        <p:txBody>
          <a:bodyPr/>
          <a:lstStyle>
            <a:lvl1pPr algn="l">
              <a:defRPr sz="800">
                <a:solidFill>
                  <a:srgbClr val="1C1D1D"/>
                </a:solidFill>
              </a:defRPr>
            </a:lvl1pPr>
          </a:lstStyle>
          <a:p>
            <a:pPr>
              <a:defRPr/>
            </a:pPr>
            <a:r>
              <a:rPr lang="en-GB" smtClean="0"/>
              <a:t>A. Rajantie, Cosmological constraints on the Higgs-gravity coupling,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15163" y="71967"/>
            <a:ext cx="2133600" cy="366184"/>
          </a:xfrm>
        </p:spPr>
        <p:txBody>
          <a:bodyPr/>
          <a:lstStyle>
            <a:lvl1pPr>
              <a:defRPr sz="800" smtClean="0">
                <a:solidFill>
                  <a:srgbClr val="1C1D1D"/>
                </a:solidFill>
              </a:defRPr>
            </a:lvl1pPr>
          </a:lstStyle>
          <a:p>
            <a:pPr>
              <a:defRPr/>
            </a:pPr>
            <a:fld id="{ADF586D6-7C11-456A-B18B-B0C3384AED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412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452369" y="6407944"/>
            <a:ext cx="1260160" cy="365760"/>
          </a:xfrm>
        </p:spPr>
        <p:txBody>
          <a:bodyPr/>
          <a:lstStyle>
            <a:lvl1pPr algn="r">
              <a:defRPr/>
            </a:lvl1pPr>
            <a:extLst/>
          </a:lstStyle>
          <a:p>
            <a:r>
              <a:rPr lang="en-US" smtClean="0"/>
              <a:t>24 August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1816" y="6407943"/>
            <a:ext cx="4680598" cy="365125"/>
          </a:xfrm>
        </p:spPr>
        <p:txBody>
          <a:bodyPr/>
          <a:lstStyle>
            <a:extLst/>
          </a:lstStyle>
          <a:p>
            <a:r>
              <a:rPr lang="en-GB" smtClean="0"/>
              <a:t>A. Rajantie, Cosmological constraints on the Higgs-gravity coupling,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EF1883-4B30-44FD-8E2E-0F17C65D2E6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24 August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A. Rajantie, Cosmological constraints on the Higgs-gravity coupling,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EF1883-4B30-44FD-8E2E-0F17C65D2E6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24 August 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A. Rajantie, Cosmological constraints on the Higgs-gravity coupling,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EF1883-4B30-44FD-8E2E-0F17C65D2E6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24 August 2016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A. Rajantie, Cosmological constraints on the Higgs-gravity coupling,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EF1883-4B30-44FD-8E2E-0F17C65D2E6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" name="Picture 2" descr="Imperial College London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72345" y="188585"/>
            <a:ext cx="1600200" cy="4191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24 August 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A. Rajantie, Cosmological constraints on the Higgs-gravity coupling,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EF1883-4B30-44FD-8E2E-0F17C65D2E6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632390" y="6407944"/>
            <a:ext cx="1014881" cy="365760"/>
          </a:xfrm>
        </p:spPr>
        <p:txBody>
          <a:bodyPr/>
          <a:lstStyle>
            <a:extLst/>
          </a:lstStyle>
          <a:p>
            <a:r>
              <a:rPr lang="en-US" smtClean="0"/>
              <a:t>24 August 2016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3792388" cy="365125"/>
          </a:xfrm>
        </p:spPr>
        <p:txBody>
          <a:bodyPr/>
          <a:lstStyle>
            <a:extLst/>
          </a:lstStyle>
          <a:p>
            <a:r>
              <a:rPr lang="en-GB" smtClean="0"/>
              <a:t>A. Rajantie, Cosmological constraints on the Higgs-gravity coupling,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EF1883-4B30-44FD-8E2E-0F17C65D2E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r>
              <a:rPr lang="en-US" smtClean="0"/>
              <a:t>24 August 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A. Rajantie, Cosmological constraints on the Higgs-gravity coupling,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EF1883-4B30-44FD-8E2E-0F17C65D2E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24 August 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GB" smtClean="0"/>
              <a:t>A. Rajantie, Cosmological constraints on the Higgs-gravity coupling,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9EF1883-4B30-44FD-8E2E-0F17C65D2E6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24 August 2016</a:t>
            </a:r>
            <a:endParaRPr lang="en-GB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GB" smtClean="0"/>
              <a:t>A. Rajantie, Cosmological constraints on the Higgs-gravity coupling,</a:t>
            </a:r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9EF1883-4B30-44FD-8E2E-0F17C65D2E6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6" name="Picture 17" descr="IMP_Logo_White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44" y="188587"/>
            <a:ext cx="1620207" cy="426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400"/>
        </a:spcAft>
        <a:buClr>
          <a:schemeClr val="accent1"/>
        </a:buClr>
        <a:buSzPct val="68000"/>
        <a:buFont typeface="Wingdings 3"/>
        <a:buChar char="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200"/>
        </a:spcBef>
        <a:spcAft>
          <a:spcPts val="200"/>
        </a:spcAft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0"/>
        </a:spcBef>
        <a:buClr>
          <a:schemeClr val="accent2"/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5167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  <a:endParaRPr lang="en-US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618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solidFill>
                  <a:srgbClr val="898989"/>
                </a:solidFill>
                <a:latin typeface="Arial" charset="0"/>
                <a:ea typeface="ＭＳ Ｐゴシック" charset="-128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mtClean="0"/>
              <a:t>24 August 2016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A. Rajantie, Cosmological constraints on the Higgs-gravity coupling,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618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latin typeface="Arial" charset="0"/>
                <a:ea typeface="ＭＳ Ｐゴシック" charset="-128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4F838854-DDCE-429F-A8EF-D119C2E2CE33}" type="slidenum">
              <a:rPr lang="en-US" altLang="en-US" smtClean="0"/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0265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</p:sldLayoutIdLst>
  <p:hf hd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emf"/><Relationship Id="rId4" Type="http://schemas.openxmlformats.org/officeDocument/2006/relationships/image" Target="../media/image38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0.png"/><Relationship Id="rId5" Type="http://schemas.openxmlformats.org/officeDocument/2006/relationships/image" Target="../media/image400.png"/><Relationship Id="rId4" Type="http://schemas.openxmlformats.org/officeDocument/2006/relationships/image" Target="../media/image35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39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51.emf"/><Relationship Id="rId7" Type="http://schemas.openxmlformats.org/officeDocument/2006/relationships/image" Target="../media/image65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25.emf"/><Relationship Id="rId10" Type="http://schemas.openxmlformats.org/officeDocument/2006/relationships/image" Target="../media/image68.png"/><Relationship Id="rId4" Type="http://schemas.openxmlformats.org/officeDocument/2006/relationships/image" Target="../media/image52.emf"/><Relationship Id="rId9" Type="http://schemas.openxmlformats.org/officeDocument/2006/relationships/image" Target="../media/image6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2787" y="1628770"/>
            <a:ext cx="7772400" cy="1980253"/>
          </a:xfrm>
        </p:spPr>
        <p:txBody>
          <a:bodyPr>
            <a:noAutofit/>
            <a:scene3d>
              <a:camera prst="orthographicFront"/>
              <a:lightRig rig="soft" dir="t"/>
            </a:scene3d>
            <a:sp3d extrusionH="57150" prstMaterial="softEdge">
              <a:bevelT w="50800" h="50800"/>
            </a:sp3d>
          </a:bodyPr>
          <a:lstStyle/>
          <a:p>
            <a:pPr algn="ctr"/>
            <a:r>
              <a:rPr lang="en-GB" dirty="0">
                <a:effectLst/>
              </a:rPr>
              <a:t>Cosmological </a:t>
            </a:r>
            <a:r>
              <a:rPr lang="en-GB" dirty="0" smtClean="0">
                <a:effectLst/>
              </a:rPr>
              <a:t>constraints</a:t>
            </a:r>
            <a:br>
              <a:rPr lang="en-GB" dirty="0" smtClean="0">
                <a:effectLst/>
              </a:rPr>
            </a:br>
            <a:r>
              <a:rPr lang="en-GB" dirty="0" smtClean="0">
                <a:effectLst/>
              </a:rPr>
              <a:t>on </a:t>
            </a:r>
            <a:r>
              <a:rPr lang="en-GB" dirty="0">
                <a:effectLst/>
              </a:rPr>
              <a:t>the Higgs-gravity coupling</a:t>
            </a:r>
            <a:endParaRPr lang="en-GB" sz="2000" dirty="0">
              <a:ln w="0">
                <a:solidFill>
                  <a:schemeClr val="tx1"/>
                </a:solidFill>
              </a:ln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chemeClr val="bg1">
                    <a:alpha val="43000"/>
                  </a:scheme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448" y="5769299"/>
            <a:ext cx="4140529" cy="900114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GB" sz="24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CERN TH Institute</a:t>
            </a:r>
            <a:endParaRPr lang="en-GB" sz="2400" dirty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GB" sz="24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 August 2016</a:t>
            </a:r>
            <a:endParaRPr lang="en-GB" sz="2400" dirty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endParaRPr lang="en-GB" dirty="0" smtClean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17" descr="IMP_Logo_Whi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471" y="368609"/>
            <a:ext cx="2514600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031931" y="5769299"/>
            <a:ext cx="504064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Herranen, Markkanen, Nurmi &amp; AR, PRL113(2014)211102</a:t>
            </a:r>
            <a:br>
              <a:rPr lang="en-GB" sz="1600" dirty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600" dirty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Herranen, Markkanen, Nurmi &amp; AR, PRL115(2015)241301</a:t>
            </a:r>
            <a:br>
              <a:rPr lang="en-GB" sz="1600" dirty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600" dirty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 &amp; Stopyra, arXiv:1606.00849</a:t>
            </a:r>
            <a:br>
              <a:rPr lang="en-GB" sz="1600" dirty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6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Figueroa, AR </a:t>
            </a:r>
            <a:r>
              <a:rPr lang="en-GB" sz="1600" dirty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 </a:t>
            </a:r>
            <a:r>
              <a:rPr lang="en-GB" sz="1600" dirty="0" err="1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Torrenti</a:t>
            </a:r>
            <a:r>
              <a:rPr lang="en-GB" sz="1600" dirty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in progress</a:t>
            </a:r>
            <a:br>
              <a:rPr lang="en-GB" sz="1600" dirty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1600" dirty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07073" y="3789046"/>
            <a:ext cx="7772400" cy="895179"/>
          </a:xfrm>
          <a:prstGeom prst="rect">
            <a:avLst/>
          </a:prstGeom>
        </p:spPr>
        <p:txBody>
          <a:bodyPr vert="horz" anchor="b">
            <a:noAutofit/>
            <a:scene3d>
              <a:camera prst="orthographicFront"/>
              <a:lightRig rig="soft" dir="t"/>
            </a:scene3d>
            <a:sp3d extrusionH="57150" prstMaterial="softEdge">
              <a:bevelT w="50800" h="50800"/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48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n-GB" sz="3600" dirty="0" smtClean="0">
                <a:effectLst/>
              </a:rPr>
              <a:t>Arttu Rajantie</a:t>
            </a:r>
            <a:endParaRPr lang="en-GB" sz="1400" dirty="0">
              <a:ln w="0">
                <a:solidFill>
                  <a:schemeClr val="tx1"/>
                </a:solidFill>
              </a:ln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chemeClr val="bg1">
                    <a:alpha val="43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Tunneling rate: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Γ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p>
                    </m:sSup>
                  </m:oMath>
                </a14:m>
                <a:r>
                  <a:rPr lang="en-GB" dirty="0" smtClean="0"/>
                  <a:t>, where </a:t>
                </a:r>
                <a:br>
                  <a:rPr lang="en-GB" dirty="0" smtClean="0"/>
                </a:b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 smtClean="0"/>
                  <a:t>action of the Euclidean “bounce” </a:t>
                </a:r>
                <a:r>
                  <a:rPr lang="en-GB" dirty="0" smtClean="0"/>
                  <a:t>solution </a:t>
                </a:r>
                <a:r>
                  <a:rPr lang="en-GB" sz="1600" dirty="0" smtClean="0"/>
                  <a:t>(Coleman 1977)</a:t>
                </a:r>
                <a:endParaRPr lang="en-GB" dirty="0" smtClean="0"/>
              </a:p>
              <a:p>
                <a:r>
                  <a:rPr lang="en-GB" dirty="0" smtClean="0"/>
                  <a:t>Coupled field and Einstein equations</a:t>
                </a:r>
              </a:p>
              <a:p>
                <a:r>
                  <a:rPr lang="en-GB" dirty="0" smtClean="0"/>
                  <a:t>Perturbative gravitational correction </a:t>
                </a:r>
                <a:r>
                  <a:rPr lang="en-GB" sz="1600" dirty="0" smtClean="0"/>
                  <a:t>(</a:t>
                </a:r>
                <a:r>
                  <a:rPr lang="en-GB" sz="1600" dirty="0" err="1" smtClean="0"/>
                  <a:t>Isidori</a:t>
                </a:r>
                <a:r>
                  <a:rPr lang="en-GB" sz="1600" dirty="0" smtClean="0"/>
                  <a:t> et al 2007)</a:t>
                </a:r>
                <a:r>
                  <a:rPr lang="en-GB" dirty="0" smtClean="0"/>
                  <a:t/>
                </a:r>
                <a:br>
                  <a:rPr lang="en-GB" dirty="0" smtClean="0"/>
                </a:b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32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45</m:t>
                        </m:r>
                        <m:sSubSup>
                          <m:sSub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𝑃𝑙</m:t>
                            </m:r>
                          </m:sub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</m:e>
                            </m:d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GB" dirty="0" smtClean="0"/>
                  <a:t>, where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dirty="0" smtClean="0"/>
                  <a:t> radius of the instanton</a:t>
                </a:r>
              </a:p>
              <a:p>
                <a:r>
                  <a:rPr lang="en-GB" dirty="0" smtClean="0"/>
                  <a:t>AR </a:t>
                </a:r>
                <a:r>
                  <a:rPr lang="en-GB" dirty="0"/>
                  <a:t>&amp; </a:t>
                </a:r>
                <a:r>
                  <a:rPr lang="en-GB" dirty="0" smtClean="0"/>
                  <a:t>Stopyra, arXiv:1606.00849:</a:t>
                </a:r>
                <a:br>
                  <a:rPr lang="en-GB" dirty="0" smtClean="0"/>
                </a:br>
                <a:r>
                  <a:rPr lang="en-GB" dirty="0" smtClean="0"/>
                  <a:t>Full numerical solution including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𝜉</m:t>
                    </m:r>
                  </m:oMath>
                </a14:m>
                <a:r>
                  <a:rPr lang="en-GB" dirty="0" smtClean="0"/>
                  <a:t> </a:t>
                </a:r>
              </a:p>
              <a:p>
                <a:endParaRPr lang="en-GB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10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August 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Rajantie, Cosmological constraints on the Higgs-gravity coupling,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1883-4B30-44FD-8E2E-0F17C65D2E6A}" type="slidenum">
              <a:rPr lang="en-GB" smtClean="0"/>
              <a:pPr/>
              <a:t>10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5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dirty="0" smtClean="0"/>
                  <a:t>Vacuum Instability and 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𝝃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6" name="Title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5674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1328"/>
                <a:ext cx="8229600" cy="6088201"/>
              </a:xfrm>
            </p:spPr>
            <p:txBody>
              <a:bodyPr>
                <a:normAutofit/>
              </a:bodyPr>
              <a:lstStyle/>
              <a:p>
                <a:endParaRPr lang="en-GB" dirty="0" smtClean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r>
                  <a:rPr lang="en-GB" dirty="0" err="1"/>
                  <a:t>Tunneling</a:t>
                </a:r>
                <a:r>
                  <a:rPr lang="en-GB" dirty="0"/>
                  <a:t> </a:t>
                </a:r>
                <a:r>
                  <a:rPr lang="en-GB" dirty="0" smtClean="0"/>
                  <a:t>rate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Γ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𝐵</m:t>
                        </m:r>
                      </m:sup>
                    </m:sSup>
                  </m:oMath>
                </a14:m>
                <a:r>
                  <a:rPr lang="en-GB" dirty="0" smtClean="0"/>
                  <a:t>: Larger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𝜉</m:t>
                        </m:r>
                      </m:e>
                    </m:d>
                  </m:oMath>
                </a14:m>
                <a:r>
                  <a:rPr lang="en-GB" dirty="0" smtClean="0"/>
                  <a:t> </a:t>
                </a:r>
                <a:r>
                  <a:rPr lang="en-GB" dirty="0" smtClean="0">
                    <a:sym typeface="Wingdings 3" panose="05040102010807070707" pitchFamily="18" charset="2"/>
                  </a:rPr>
                  <a:t></a:t>
                </a:r>
                <a:r>
                  <a:rPr lang="en-GB" dirty="0" smtClean="0"/>
                  <a:t> more stable vacuum</a:t>
                </a:r>
              </a:p>
              <a:p>
                <a:r>
                  <a:rPr lang="en-GB" dirty="0" smtClean="0"/>
                  <a:t>Perturbative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32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𝜉</m:t>
                                </m:r>
                              </m:e>
                            </m:d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45</m:t>
                        </m:r>
                        <m:sSubSup>
                          <m:sSub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𝑃𝑙</m:t>
                            </m:r>
                          </m:sub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GB" dirty="0" smtClean="0"/>
                  <a:t> </a:t>
                </a:r>
                <a:r>
                  <a:rPr lang="en-GB" sz="1600" dirty="0" smtClean="0"/>
                  <a:t>(</a:t>
                </a:r>
                <a:r>
                  <a:rPr lang="en-GB" sz="1600" dirty="0" err="1" smtClean="0"/>
                  <a:t>Salvio</a:t>
                </a:r>
                <a:r>
                  <a:rPr lang="en-GB" sz="1600" dirty="0" smtClean="0"/>
                  <a:t> et al, arXiv:1608:02555)</a:t>
                </a:r>
                <a:endParaRPr lang="en-GB" sz="1600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1328"/>
                <a:ext cx="8229600" cy="6088201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August 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Rajantie, Cosmological constraints on the Higgs-gravity coupling,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1883-4B30-44FD-8E2E-0F17C65D2E6A}" type="slidenum">
              <a:rPr lang="en-GB" smtClean="0"/>
              <a:pPr/>
              <a:t>11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5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dirty="0" smtClean="0"/>
                  <a:t>Vacuum Instability and 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𝝃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6" name="Title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1014" y="1319160"/>
            <a:ext cx="4967331" cy="290333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138337" y="4242170"/>
            <a:ext cx="28400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AR &amp; Stopyra</a:t>
            </a:r>
            <a:r>
              <a:rPr lang="en-GB" sz="1600" dirty="0"/>
              <a:t>, </a:t>
            </a:r>
            <a:r>
              <a:rPr lang="en-GB" sz="1600" dirty="0" smtClean="0"/>
              <a:t>arXiv:1606.00849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581389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r>
                  <a:rPr lang="en-GB" dirty="0" smtClean="0"/>
                  <a:t>Fastest at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𝜉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≈1/6</m:t>
                    </m:r>
                  </m:oMath>
                </a14:m>
                <a:r>
                  <a:rPr lang="en-GB" dirty="0" smtClean="0"/>
                  <a:t>, where almost the same as </a:t>
                </a:r>
                <a:r>
                  <a:rPr lang="en-GB" dirty="0" err="1" smtClean="0"/>
                  <a:t>Minkowski</a:t>
                </a:r>
                <a:endParaRPr lang="en-GB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August 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Rajantie, Cosmological constraints on the Higgs-gravity coupling,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1883-4B30-44FD-8E2E-0F17C65D2E6A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Vacuum Instability Today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052111" y="4873997"/>
            <a:ext cx="28400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AR &amp; Stopyra</a:t>
            </a:r>
            <a:r>
              <a:rPr lang="en-GB" sz="1600" dirty="0"/>
              <a:t>, </a:t>
            </a:r>
            <a:r>
              <a:rPr lang="en-GB" sz="1600" dirty="0" smtClean="0"/>
              <a:t>arXiv:1606.00849</a:t>
            </a:r>
            <a:endParaRPr lang="en-GB" sz="1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5659" y="1388878"/>
            <a:ext cx="5192682" cy="3500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05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pPr marL="109728" indent="0">
              <a:buNone/>
            </a:pPr>
            <a:endParaRPr lang="en-GB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August 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Rajantie, Cosmological constraints on the Higgs-gravity coupling,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1883-4B30-44FD-8E2E-0F17C65D2E6A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Effect on Stability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678" y="1480692"/>
            <a:ext cx="5040644" cy="360965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99789" y="5079027"/>
            <a:ext cx="28400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AR &amp; Stopyra</a:t>
            </a:r>
            <a:r>
              <a:rPr lang="en-GB" sz="1600" dirty="0"/>
              <a:t>, </a:t>
            </a:r>
            <a:r>
              <a:rPr lang="en-GB" sz="1600" dirty="0" smtClean="0"/>
              <a:t>arXiv:1606.00849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63142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dirty="0" smtClean="0"/>
                  <a:t>Curved </a:t>
                </a:r>
                <a:r>
                  <a:rPr lang="en-GB" dirty="0" err="1" smtClean="0"/>
                  <a:t>spacetime</a:t>
                </a:r>
                <a:r>
                  <a:rPr lang="en-GB" dirty="0" smtClean="0"/>
                  <a:t>: </a:t>
                </a:r>
              </a:p>
              <a:p>
                <a:pPr marL="109728" lvl="0" indent="0">
                  <a:buClr>
                    <a:srgbClr val="4F81BD"/>
                  </a:buCl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SM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𝜉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𝑅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r>
                        <a:rPr lang="en-GB" i="1">
                          <a:latin typeface="Cambria Math" panose="02040503050406030204" pitchFamily="18" charset="0"/>
                        </a:rPr>
                        <m:t>𝜙</m:t>
                      </m:r>
                    </m:oMath>
                  </m:oMathPara>
                </a14:m>
                <a:endParaRPr lang="en-GB" i="1" dirty="0" smtClean="0">
                  <a:latin typeface="Cambria Math" panose="02040503050406030204" pitchFamily="18" charset="0"/>
                </a:endParaRPr>
              </a:p>
              <a:p>
                <a:pPr>
                  <a:buClr>
                    <a:srgbClr val="4F81BD"/>
                  </a:buClr>
                </a:pPr>
                <a:r>
                  <a:rPr lang="en-GB" dirty="0" smtClean="0"/>
                  <a:t>Ricci scalar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GB" dirty="0" smtClean="0"/>
                  <a:t> very small today – Difficult to measure</a:t>
                </a:r>
              </a:p>
              <a:p>
                <a:r>
                  <a:rPr lang="en-GB" dirty="0" smtClean="0"/>
                  <a:t>Colliders: Suppresses Higgs couplings</a:t>
                </a:r>
                <a:r>
                  <a:rPr lang="en-GB" sz="1200" dirty="0" smtClean="0">
                    <a:solidFill>
                      <a:prstClr val="white"/>
                    </a:solidFill>
                  </a:rPr>
                  <a:t> </a:t>
                </a:r>
                <a:r>
                  <a:rPr lang="en-GB" sz="1600" dirty="0" smtClean="0">
                    <a:solidFill>
                      <a:prstClr val="white"/>
                    </a:solidFill>
                  </a:rPr>
                  <a:t>(</a:t>
                </a:r>
                <a:r>
                  <a:rPr lang="en-GB" sz="1600" dirty="0" err="1" smtClean="0">
                    <a:solidFill>
                      <a:prstClr val="white"/>
                    </a:solidFill>
                  </a:rPr>
                  <a:t>Atkins&amp;Calmet</a:t>
                </a:r>
                <a:r>
                  <a:rPr lang="en-GB" sz="1600" dirty="0" smtClean="0">
                    <a:solidFill>
                      <a:prstClr val="white"/>
                    </a:solidFill>
                  </a:rPr>
                  <a:t> </a:t>
                </a:r>
                <a:r>
                  <a:rPr lang="en-GB" sz="1600" dirty="0">
                    <a:solidFill>
                      <a:prstClr val="white"/>
                    </a:solidFill>
                  </a:rPr>
                  <a:t>2012</a:t>
                </a:r>
                <a:r>
                  <a:rPr lang="en-GB" sz="1600" dirty="0" smtClean="0">
                    <a:solidFill>
                      <a:prstClr val="white"/>
                    </a:solidFill>
                  </a:rPr>
                  <a:t>)</a:t>
                </a:r>
                <a:endParaRPr lang="en-GB" dirty="0" smtClean="0"/>
              </a:p>
              <a:p>
                <a:pPr lvl="1"/>
                <a:r>
                  <a:rPr lang="en-GB" dirty="0" smtClean="0"/>
                  <a:t>LHC Bound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𝜉</m:t>
                        </m:r>
                      </m:e>
                    </m:d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≲2.6×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15</m:t>
                        </m:r>
                      </m:sup>
                    </m:sSup>
                  </m:oMath>
                </a14:m>
                <a:endParaRPr lang="en-GB" dirty="0" smtClean="0">
                  <a:ea typeface="Cambria Math" panose="02040503050406030204" pitchFamily="18" charset="0"/>
                </a:endParaRPr>
              </a:p>
              <a:p>
                <a:pPr lvl="1"/>
                <a:r>
                  <a:rPr lang="en-GB" dirty="0" smtClean="0">
                    <a:ea typeface="Cambria Math" panose="02040503050406030204" pitchFamily="18" charset="0"/>
                  </a:rPr>
                  <a:t>Future (?) ILC: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𝜉</m:t>
                        </m:r>
                      </m:e>
                    </m:d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endParaRPr lang="en-GB" dirty="0" smtClean="0">
                  <a:ea typeface="Cambria Math" panose="02040503050406030204" pitchFamily="18" charset="0"/>
                </a:endParaRPr>
              </a:p>
              <a:p>
                <a:r>
                  <a:rPr lang="en-GB" dirty="0" smtClean="0">
                    <a:ea typeface="Cambria Math" panose="02040503050406030204" pitchFamily="18" charset="0"/>
                  </a:rPr>
                  <a:t>In contrast,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GB" dirty="0" smtClean="0">
                    <a:ea typeface="Cambria Math" panose="02040503050406030204" pitchFamily="18" charset="0"/>
                  </a:rPr>
                  <a:t> was high in the early Universe:</a:t>
                </a:r>
                <a:br>
                  <a:rPr lang="en-GB" dirty="0" smtClean="0">
                    <a:ea typeface="Cambria Math" panose="02040503050406030204" pitchFamily="18" charset="0"/>
                  </a:rPr>
                </a:br>
                <a:r>
                  <a:rPr lang="en-GB" dirty="0" smtClean="0">
                    <a:solidFill>
                      <a:srgbClr val="FFFF00"/>
                    </a:solidFill>
                    <a:ea typeface="Cambria Math" panose="02040503050406030204" pitchFamily="18" charset="0"/>
                  </a:rPr>
                  <a:t>Cosmological effects?</a:t>
                </a: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10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August 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Rajantie, Cosmological constraints on the Higgs-gravity coupling,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1883-4B30-44FD-8E2E-0F17C65D2E6A}" type="slidenum">
              <a:rPr lang="en-GB" smtClean="0"/>
              <a:pPr/>
              <a:t>14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5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 smtClean="0"/>
                  <a:t>Measuring 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𝝃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6" name="Title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27715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sz="2500" dirty="0" smtClean="0"/>
                  <a:t>Higgs as </a:t>
                </a:r>
                <a:r>
                  <a:rPr lang="en-GB" sz="2500" dirty="0" err="1" smtClean="0"/>
                  <a:t>inflaton</a:t>
                </a:r>
                <a:r>
                  <a:rPr lang="en-GB" sz="2500" dirty="0" smtClean="0"/>
                  <a:t>: Dominates energy density</a:t>
                </a:r>
              </a:p>
              <a:p>
                <a:r>
                  <a:rPr lang="en-GB" sz="2500" dirty="0" smtClean="0"/>
                  <a:t>Jordan → Einstein frame: </a:t>
                </a:r>
                <a14:m>
                  <m:oMath xmlns:m="http://schemas.openxmlformats.org/officeDocument/2006/math">
                    <m:r>
                      <a:rPr lang="en-GB" sz="25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GB" sz="2500" b="0" i="1" smtClean="0">
                        <a:latin typeface="Cambria Math" panose="02040503050406030204" pitchFamily="18" charset="0"/>
                      </a:rPr>
                      <m:t>∼</m:t>
                    </m:r>
                    <m:f>
                      <m:fPr>
                        <m:ctrlPr>
                          <a:rPr lang="en-GB" sz="25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5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5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GB" sz="2500" b="0" i="1" smtClean="0">
                                <a:latin typeface="Cambria Math" panose="02040503050406030204" pitchFamily="18" charset="0"/>
                              </a:rPr>
                              <m:t>𝑃𝑙</m:t>
                            </m:r>
                          </m:sub>
                        </m:sSub>
                      </m:num>
                      <m:den>
                        <m:rad>
                          <m:radPr>
                            <m:degHide m:val="on"/>
                            <m:ctrlPr>
                              <a:rPr lang="en-GB" sz="2500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sz="2500" b="0" i="1" smtClean="0">
                                <a:latin typeface="Cambria Math" panose="02040503050406030204" pitchFamily="18" charset="0"/>
                              </a:rPr>
                              <m:t>𝜉</m:t>
                            </m:r>
                          </m:e>
                        </m:rad>
                      </m:den>
                    </m:f>
                    <m:func>
                      <m:funcPr>
                        <m:ctrlPr>
                          <a:rPr lang="en-GB" sz="25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500" b="0" i="0" smtClean="0">
                            <a:latin typeface="Cambria Math" panose="02040503050406030204" pitchFamily="18" charset="0"/>
                          </a:rPr>
                          <m:t>exp</m:t>
                        </m:r>
                      </m:fName>
                      <m:e>
                        <m:d>
                          <m:dPr>
                            <m:ctrlPr>
                              <a:rPr lang="en-GB" sz="25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sz="25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2500" b="0" i="1" smtClean="0">
                                    <a:latin typeface="Cambria Math" panose="02040503050406030204" pitchFamily="18" charset="0"/>
                                  </a:rPr>
                                  <m:t>𝜒</m:t>
                                </m:r>
                              </m:num>
                              <m:den>
                                <m:rad>
                                  <m:radPr>
                                    <m:degHide m:val="on"/>
                                    <m:ctrlPr>
                                      <a:rPr lang="en-GB" sz="25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GB" sz="2500" b="0" i="1" smtClean="0"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e>
                                </m:rad>
                                <m:sSub>
                                  <m:sSubPr>
                                    <m:ctrlPr>
                                      <a:rPr lang="en-GB" sz="25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500" b="0" i="1" smtClean="0">
                                        <a:latin typeface="Cambria Math" panose="02040503050406030204" pitchFamily="18" charset="0"/>
                                      </a:rPr>
                                      <m:t>𝑀</m:t>
                                    </m:r>
                                  </m:e>
                                  <m:sub>
                                    <m:r>
                                      <a:rPr lang="en-GB" sz="2500" b="0" i="1" smtClean="0">
                                        <a:latin typeface="Cambria Math" panose="02040503050406030204" pitchFamily="18" charset="0"/>
                                      </a:rPr>
                                      <m:t>𝑃𝑙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</m:func>
                  </m:oMath>
                </a14:m>
                <a:endParaRPr lang="en-GB" sz="2500" dirty="0" smtClean="0"/>
              </a:p>
              <a:p>
                <a:pPr marL="109728" indent="0">
                  <a:buNone/>
                </a:pPr>
                <a:r>
                  <a:rPr lang="en-GB" sz="2500" b="0" dirty="0" smtClean="0"/>
                  <a:t>	</a:t>
                </a:r>
                <a14:m>
                  <m:oMath xmlns:m="http://schemas.openxmlformats.org/officeDocument/2006/math">
                    <m:r>
                      <a:rPr lang="en-GB" sz="2500" b="0" i="1" smtClean="0"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GB" sz="25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5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lang="en-GB" sz="25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5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5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  <m:sSup>
                          <m:sSupPr>
                            <m:ctrlPr>
                              <a:rPr lang="en-GB" sz="25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500" b="0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p>
                            <m:r>
                              <a:rPr lang="en-GB" sz="25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num>
                      <m:den>
                        <m:r>
                          <a:rPr lang="en-GB" sz="25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GB" sz="2500" b="0" i="1" smtClean="0">
                        <a:latin typeface="Cambria Math" panose="02040503050406030204" pitchFamily="18" charset="0"/>
                      </a:rPr>
                      <m:t> → </m:t>
                    </m:r>
                    <m:r>
                      <a:rPr lang="en-GB" sz="2500" b="0" i="1" smtClean="0">
                        <a:latin typeface="Cambria Math" panose="02040503050406030204" pitchFamily="18" charset="0"/>
                      </a:rPr>
                      <m:t>𝑈</m:t>
                    </m:r>
                    <m:d>
                      <m:dPr>
                        <m:ctrlPr>
                          <a:rPr lang="en-GB" sz="25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500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</m:d>
                    <m:r>
                      <a:rPr lang="en-GB" sz="2500" b="0" i="1" smtClean="0">
                        <a:latin typeface="Cambria Math" panose="02040503050406030204" pitchFamily="18" charset="0"/>
                      </a:rPr>
                      <m:t>∼</m:t>
                    </m:r>
                    <m:f>
                      <m:fPr>
                        <m:ctrlPr>
                          <a:rPr lang="en-GB" sz="25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5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  <m:sSubSup>
                          <m:sSubSupPr>
                            <m:ctrlPr>
                              <a:rPr lang="en-GB" sz="25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5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GB" sz="2500" b="0" i="1" smtClean="0">
                                <a:latin typeface="Cambria Math" panose="02040503050406030204" pitchFamily="18" charset="0"/>
                              </a:rPr>
                              <m:t>𝑃𝑙</m:t>
                            </m:r>
                          </m:sub>
                          <m:sup>
                            <m:r>
                              <a:rPr lang="en-GB" sz="25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bSup>
                      </m:num>
                      <m:den>
                        <m:r>
                          <a:rPr lang="en-GB" sz="2500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sSup>
                          <m:sSupPr>
                            <m:ctrlPr>
                              <a:rPr lang="en-GB" sz="25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500" b="0" i="1" smtClean="0">
                                <a:latin typeface="Cambria Math" panose="02040503050406030204" pitchFamily="18" charset="0"/>
                              </a:rPr>
                              <m:t>𝜉</m:t>
                            </m:r>
                          </m:e>
                          <m:sup>
                            <m:r>
                              <a:rPr lang="en-GB" sz="25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GB" sz="25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500" i="1">
                            <a:latin typeface="Cambria Math" panose="02040503050406030204" pitchFamily="18" charset="0"/>
                          </a:rPr>
                          <m:t>1−</m:t>
                        </m:r>
                        <m:func>
                          <m:funcPr>
                            <m:ctrlPr>
                              <a:rPr lang="en-GB" sz="25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 sz="2500">
                                <a:latin typeface="Cambria Math" panose="02040503050406030204" pitchFamily="18" charset="0"/>
                              </a:rPr>
                              <m:t>exp</m:t>
                            </m:r>
                          </m:fName>
                          <m:e>
                            <m:d>
                              <m:dPr>
                                <m:ctrlPr>
                                  <a:rPr lang="en-GB" sz="25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25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GB" sz="2500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f>
                                      <m:fPr>
                                        <m:ctrlPr>
                                          <a:rPr lang="en-GB" sz="25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GB" sz="2500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num>
                                      <m:den>
                                        <m:r>
                                          <a:rPr lang="en-GB" sz="2500" i="1"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den>
                                    </m:f>
                                  </m:e>
                                </m:rad>
                                <m:f>
                                  <m:fPr>
                                    <m:ctrlPr>
                                      <a:rPr lang="en-GB" sz="25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2500" i="1">
                                        <a:latin typeface="Cambria Math" panose="02040503050406030204" pitchFamily="18" charset="0"/>
                                      </a:rPr>
                                      <m:t>𝜒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GB" sz="25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2500" i="1">
                                            <a:latin typeface="Cambria Math" panose="02040503050406030204" pitchFamily="18" charset="0"/>
                                          </a:rPr>
                                          <m:t>𝑀</m:t>
                                        </m:r>
                                      </m:e>
                                      <m:sub>
                                        <m:r>
                                          <a:rPr lang="en-GB" sz="2500" i="1">
                                            <a:latin typeface="Cambria Math" panose="02040503050406030204" pitchFamily="18" charset="0"/>
                                          </a:rPr>
                                          <m:t>𝑃𝑙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</m:func>
                      </m:e>
                    </m:d>
                  </m:oMath>
                </a14:m>
                <a:endParaRPr lang="en-GB" sz="2400" dirty="0"/>
              </a:p>
              <a:p>
                <a:r>
                  <a:rPr lang="en-GB" dirty="0" smtClean="0"/>
                  <a:t>During inflation</a:t>
                </a:r>
                <a:br>
                  <a:rPr lang="en-GB" dirty="0" smtClean="0"/>
                </a:br>
                <a:r>
                  <a:rPr lang="en-GB" dirty="0" smtClean="0"/>
                  <a:t>	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𝑃𝑙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ad>
                      <m:radPr>
                        <m:degHide m:val="on"/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𝜉</m:t>
                        </m:r>
                      </m:e>
                    </m:rad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9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August 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Rajantie, Cosmological constraints on the Higgs-gravity coupling,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1883-4B30-44FD-8E2E-0F17C65D2E6A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Example: Higgs Inflation </a:t>
            </a:r>
            <a:r>
              <a:rPr lang="en-GB" sz="1400" dirty="0"/>
              <a:t>(</a:t>
            </a:r>
            <a:r>
              <a:rPr lang="en-GB" sz="1400" dirty="0" err="1"/>
              <a:t>Bezrukov&amp;Shaposhnikov</a:t>
            </a:r>
            <a:r>
              <a:rPr lang="en-GB" sz="1400" dirty="0"/>
              <a:t> 2008</a:t>
            </a:r>
            <a:r>
              <a:rPr lang="en-GB" sz="1400" dirty="0" smtClean="0"/>
              <a:t>)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963" y="3744309"/>
            <a:ext cx="4101540" cy="2648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75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1328"/>
                <a:ext cx="8229600" cy="4925979"/>
              </a:xfrm>
            </p:spPr>
            <p:txBody>
              <a:bodyPr>
                <a:normAutofit/>
              </a:bodyPr>
              <a:lstStyle/>
              <a:p>
                <a:r>
                  <a:rPr lang="en-GB" sz="2500" dirty="0" smtClean="0"/>
                  <a:t>Higgs as </a:t>
                </a:r>
                <a:r>
                  <a:rPr lang="en-GB" sz="2500" dirty="0" err="1" smtClean="0"/>
                  <a:t>inflaton</a:t>
                </a:r>
                <a:r>
                  <a:rPr lang="en-GB" sz="2500" dirty="0" smtClean="0"/>
                  <a:t>: Dominates energy density</a:t>
                </a:r>
              </a:p>
              <a:p>
                <a:r>
                  <a:rPr lang="en-GB" sz="2500" dirty="0" smtClean="0"/>
                  <a:t>Jordan → Einstein frame: </a:t>
                </a:r>
                <a14:m>
                  <m:oMath xmlns:m="http://schemas.openxmlformats.org/officeDocument/2006/math">
                    <m:r>
                      <a:rPr lang="en-GB" sz="25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GB" sz="2500" b="0" i="1" smtClean="0">
                        <a:latin typeface="Cambria Math" panose="02040503050406030204" pitchFamily="18" charset="0"/>
                      </a:rPr>
                      <m:t>∼</m:t>
                    </m:r>
                    <m:f>
                      <m:fPr>
                        <m:ctrlPr>
                          <a:rPr lang="en-GB" sz="25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5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5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GB" sz="2500" b="0" i="1" smtClean="0">
                                <a:latin typeface="Cambria Math" panose="02040503050406030204" pitchFamily="18" charset="0"/>
                              </a:rPr>
                              <m:t>𝑃𝑙</m:t>
                            </m:r>
                          </m:sub>
                        </m:sSub>
                      </m:num>
                      <m:den>
                        <m:rad>
                          <m:radPr>
                            <m:degHide m:val="on"/>
                            <m:ctrlPr>
                              <a:rPr lang="en-GB" sz="2500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sz="2500" b="0" i="1" smtClean="0">
                                <a:latin typeface="Cambria Math" panose="02040503050406030204" pitchFamily="18" charset="0"/>
                              </a:rPr>
                              <m:t>𝜉</m:t>
                            </m:r>
                          </m:e>
                        </m:rad>
                      </m:den>
                    </m:f>
                    <m:func>
                      <m:funcPr>
                        <m:ctrlPr>
                          <a:rPr lang="en-GB" sz="25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500" b="0" i="0" smtClean="0">
                            <a:latin typeface="Cambria Math" panose="02040503050406030204" pitchFamily="18" charset="0"/>
                          </a:rPr>
                          <m:t>exp</m:t>
                        </m:r>
                      </m:fName>
                      <m:e>
                        <m:d>
                          <m:dPr>
                            <m:ctrlPr>
                              <a:rPr lang="en-GB" sz="25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sz="25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2500" b="0" i="1" smtClean="0">
                                    <a:latin typeface="Cambria Math" panose="02040503050406030204" pitchFamily="18" charset="0"/>
                                  </a:rPr>
                                  <m:t>𝜒</m:t>
                                </m:r>
                              </m:num>
                              <m:den>
                                <m:rad>
                                  <m:radPr>
                                    <m:degHide m:val="on"/>
                                    <m:ctrlPr>
                                      <a:rPr lang="en-GB" sz="25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GB" sz="2500" b="0" i="1" smtClean="0"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e>
                                </m:rad>
                                <m:sSub>
                                  <m:sSubPr>
                                    <m:ctrlPr>
                                      <a:rPr lang="en-GB" sz="25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500" b="0" i="1" smtClean="0">
                                        <a:latin typeface="Cambria Math" panose="02040503050406030204" pitchFamily="18" charset="0"/>
                                      </a:rPr>
                                      <m:t>𝑀</m:t>
                                    </m:r>
                                  </m:e>
                                  <m:sub>
                                    <m:r>
                                      <a:rPr lang="en-GB" sz="2500" b="0" i="1" smtClean="0">
                                        <a:latin typeface="Cambria Math" panose="02040503050406030204" pitchFamily="18" charset="0"/>
                                      </a:rPr>
                                      <m:t>𝑃𝑙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</m:func>
                  </m:oMath>
                </a14:m>
                <a:endParaRPr lang="en-GB" sz="2500" dirty="0" smtClean="0"/>
              </a:p>
              <a:p>
                <a:pPr marL="109728" indent="0">
                  <a:buNone/>
                </a:pPr>
                <a:r>
                  <a:rPr lang="en-GB" sz="2500" b="0" dirty="0" smtClean="0"/>
                  <a:t>	</a:t>
                </a:r>
                <a14:m>
                  <m:oMath xmlns:m="http://schemas.openxmlformats.org/officeDocument/2006/math">
                    <m:r>
                      <a:rPr lang="en-GB" sz="2500" b="0" i="1" smtClean="0"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GB" sz="25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5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lang="en-GB" sz="25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5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5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  <m:sSup>
                          <m:sSupPr>
                            <m:ctrlPr>
                              <a:rPr lang="en-GB" sz="25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500" b="0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p>
                            <m:r>
                              <a:rPr lang="en-GB" sz="25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num>
                      <m:den>
                        <m:r>
                          <a:rPr lang="en-GB" sz="25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GB" sz="2500" b="0" i="1" smtClean="0">
                        <a:latin typeface="Cambria Math" panose="02040503050406030204" pitchFamily="18" charset="0"/>
                      </a:rPr>
                      <m:t> → </m:t>
                    </m:r>
                    <m:r>
                      <a:rPr lang="en-GB" sz="2500" b="0" i="1" smtClean="0">
                        <a:latin typeface="Cambria Math" panose="02040503050406030204" pitchFamily="18" charset="0"/>
                      </a:rPr>
                      <m:t>𝑈</m:t>
                    </m:r>
                    <m:d>
                      <m:dPr>
                        <m:ctrlPr>
                          <a:rPr lang="en-GB" sz="25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500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</m:d>
                    <m:r>
                      <a:rPr lang="en-GB" sz="2500" b="0" i="1" smtClean="0">
                        <a:latin typeface="Cambria Math" panose="02040503050406030204" pitchFamily="18" charset="0"/>
                      </a:rPr>
                      <m:t>∼</m:t>
                    </m:r>
                    <m:f>
                      <m:fPr>
                        <m:ctrlPr>
                          <a:rPr lang="en-GB" sz="25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5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  <m:sSubSup>
                          <m:sSubSupPr>
                            <m:ctrlPr>
                              <a:rPr lang="en-GB" sz="25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5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GB" sz="2500" b="0" i="1" smtClean="0">
                                <a:latin typeface="Cambria Math" panose="02040503050406030204" pitchFamily="18" charset="0"/>
                              </a:rPr>
                              <m:t>𝑃𝑙</m:t>
                            </m:r>
                          </m:sub>
                          <m:sup>
                            <m:r>
                              <a:rPr lang="en-GB" sz="25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bSup>
                      </m:num>
                      <m:den>
                        <m:r>
                          <a:rPr lang="en-GB" sz="2500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sSup>
                          <m:sSupPr>
                            <m:ctrlPr>
                              <a:rPr lang="en-GB" sz="25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500" b="0" i="1" smtClean="0">
                                <a:latin typeface="Cambria Math" panose="02040503050406030204" pitchFamily="18" charset="0"/>
                              </a:rPr>
                              <m:t>𝜉</m:t>
                            </m:r>
                          </m:e>
                          <m:sup>
                            <m:r>
                              <a:rPr lang="en-GB" sz="25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GB" sz="25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500" i="1">
                            <a:latin typeface="Cambria Math" panose="02040503050406030204" pitchFamily="18" charset="0"/>
                          </a:rPr>
                          <m:t>1−</m:t>
                        </m:r>
                        <m:func>
                          <m:funcPr>
                            <m:ctrlPr>
                              <a:rPr lang="en-GB" sz="25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 sz="2500">
                                <a:latin typeface="Cambria Math" panose="02040503050406030204" pitchFamily="18" charset="0"/>
                              </a:rPr>
                              <m:t>exp</m:t>
                            </m:r>
                          </m:fName>
                          <m:e>
                            <m:d>
                              <m:dPr>
                                <m:ctrlPr>
                                  <a:rPr lang="en-GB" sz="25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25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GB" sz="2500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f>
                                      <m:fPr>
                                        <m:ctrlPr>
                                          <a:rPr lang="en-GB" sz="25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GB" sz="2500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num>
                                      <m:den>
                                        <m:r>
                                          <a:rPr lang="en-GB" sz="2500" i="1"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den>
                                    </m:f>
                                  </m:e>
                                </m:rad>
                                <m:f>
                                  <m:fPr>
                                    <m:ctrlPr>
                                      <a:rPr lang="en-GB" sz="25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2500" i="1">
                                        <a:latin typeface="Cambria Math" panose="02040503050406030204" pitchFamily="18" charset="0"/>
                                      </a:rPr>
                                      <m:t>𝜒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GB" sz="25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2500" i="1">
                                            <a:latin typeface="Cambria Math" panose="02040503050406030204" pitchFamily="18" charset="0"/>
                                          </a:rPr>
                                          <m:t>𝑀</m:t>
                                        </m:r>
                                      </m:e>
                                      <m:sub>
                                        <m:r>
                                          <a:rPr lang="en-GB" sz="2500" i="1">
                                            <a:latin typeface="Cambria Math" panose="02040503050406030204" pitchFamily="18" charset="0"/>
                                          </a:rPr>
                                          <m:t>𝑃𝑙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</m:func>
                      </m:e>
                    </m:d>
                  </m:oMath>
                </a14:m>
                <a:endParaRPr lang="en-GB" sz="2400" dirty="0"/>
              </a:p>
              <a:p>
                <a:r>
                  <a:rPr lang="en-GB" b="0" dirty="0" smtClean="0"/>
                  <a:t>CMB amplitude</a:t>
                </a:r>
                <a:br>
                  <a:rPr lang="en-GB" b="0" dirty="0" smtClean="0"/>
                </a:br>
                <a:r>
                  <a:rPr lang="en-GB" b="0" dirty="0" smtClean="0">
                    <a:sym typeface="Wingdings 3" panose="05040102010807070707" pitchFamily="18" charset="2"/>
                  </a:rPr>
                  <a:t></a:t>
                </a:r>
                <a:r>
                  <a:rPr lang="en-GB" b="0" dirty="0" smtClean="0"/>
                  <a:t>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𝜉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∼−49000</m:t>
                    </m:r>
                    <m:rad>
                      <m:radPr>
                        <m:degHide m:val="on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</m:rad>
                  </m:oMath>
                </a14:m>
                <a:endParaRPr lang="en-GB" dirty="0" smtClean="0"/>
              </a:p>
              <a:p>
                <a:r>
                  <a:rPr lang="en-GB" dirty="0" smtClean="0"/>
                  <a:t>Spectral index</a:t>
                </a:r>
                <a:br>
                  <a:rPr lang="en-GB" dirty="0" smtClean="0"/>
                </a:br>
                <a:r>
                  <a:rPr lang="en-GB" dirty="0" smtClean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≈0.97</m:t>
                    </m:r>
                  </m:oMath>
                </a14:m>
                <a:endParaRPr lang="en-GB" b="0" dirty="0" smtClean="0"/>
              </a:p>
              <a:p>
                <a:r>
                  <a:rPr lang="en-GB" dirty="0" smtClean="0"/>
                  <a:t>Tensor/scalar ratio:</a:t>
                </a:r>
                <a:br>
                  <a:rPr lang="en-GB" dirty="0" smtClean="0"/>
                </a:br>
                <a:r>
                  <a:rPr lang="en-GB" dirty="0" smtClean="0"/>
                  <a:t>	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≈0.003</m:t>
                    </m:r>
                  </m:oMath>
                </a14:m>
                <a:endParaRPr lang="en-GB" b="0" dirty="0" smtClean="0"/>
              </a:p>
              <a:p>
                <a:pPr marL="109728" indent="0">
                  <a:buNone/>
                </a:pPr>
                <a:endParaRPr lang="en-GB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1328"/>
                <a:ext cx="8229600" cy="4925979"/>
              </a:xfrm>
              <a:blipFill rotWithShape="0">
                <a:blip r:embed="rId2"/>
                <a:stretch>
                  <a:fillRect t="-8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August 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Rajantie, Cosmological constraints on the Higgs-gravity coupling,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1883-4B30-44FD-8E2E-0F17C65D2E6A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Example: Higgs Inflation </a:t>
            </a:r>
            <a:r>
              <a:rPr lang="en-GB" sz="1400" dirty="0"/>
              <a:t>(</a:t>
            </a:r>
            <a:r>
              <a:rPr lang="en-GB" sz="1400" dirty="0" err="1"/>
              <a:t>Bezrukov&amp;Shaposhnikov</a:t>
            </a:r>
            <a:r>
              <a:rPr lang="en-GB" sz="1400" dirty="0"/>
              <a:t> 2008</a:t>
            </a:r>
            <a:r>
              <a:rPr lang="en-GB" sz="1400" dirty="0" smtClean="0"/>
              <a:t>)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1931" y="3776005"/>
            <a:ext cx="4574931" cy="247414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196310" y="5960794"/>
            <a:ext cx="24904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(</a:t>
            </a:r>
            <a:r>
              <a:rPr lang="en-GB" sz="1400" dirty="0" err="1" smtClean="0">
                <a:solidFill>
                  <a:schemeClr val="bg1"/>
                </a:solidFill>
              </a:rPr>
              <a:t>Bezrukov&amp;Shaposhnikov</a:t>
            </a:r>
            <a:r>
              <a:rPr lang="en-GB" sz="1400" dirty="0" smtClean="0">
                <a:solidFill>
                  <a:schemeClr val="bg1"/>
                </a:solidFill>
              </a:rPr>
              <a:t> 2015)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2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sz="2500" dirty="0" smtClean="0"/>
                  <a:t>Higgs as </a:t>
                </a:r>
                <a:r>
                  <a:rPr lang="en-GB" sz="2500" dirty="0" err="1" smtClean="0"/>
                  <a:t>inflaton</a:t>
                </a:r>
                <a:r>
                  <a:rPr lang="en-GB" sz="2500" dirty="0" smtClean="0"/>
                  <a:t>: Dominates energy density</a:t>
                </a:r>
              </a:p>
              <a:p>
                <a:r>
                  <a:rPr lang="en-GB" sz="2500" dirty="0" smtClean="0"/>
                  <a:t>Jordan → Einstein frame: </a:t>
                </a:r>
                <a14:m>
                  <m:oMath xmlns:m="http://schemas.openxmlformats.org/officeDocument/2006/math">
                    <m:r>
                      <a:rPr lang="en-GB" sz="25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GB" sz="2500" b="0" i="1" smtClean="0">
                        <a:latin typeface="Cambria Math" panose="02040503050406030204" pitchFamily="18" charset="0"/>
                      </a:rPr>
                      <m:t>∼</m:t>
                    </m:r>
                    <m:f>
                      <m:fPr>
                        <m:ctrlPr>
                          <a:rPr lang="en-GB" sz="25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5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5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GB" sz="2500" b="0" i="1" smtClean="0">
                                <a:latin typeface="Cambria Math" panose="02040503050406030204" pitchFamily="18" charset="0"/>
                              </a:rPr>
                              <m:t>𝑃𝑙</m:t>
                            </m:r>
                          </m:sub>
                        </m:sSub>
                      </m:num>
                      <m:den>
                        <m:rad>
                          <m:radPr>
                            <m:degHide m:val="on"/>
                            <m:ctrlPr>
                              <a:rPr lang="en-GB" sz="2500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sz="2500" b="0" i="1" smtClean="0">
                                <a:latin typeface="Cambria Math" panose="02040503050406030204" pitchFamily="18" charset="0"/>
                              </a:rPr>
                              <m:t>𝜉</m:t>
                            </m:r>
                          </m:e>
                        </m:rad>
                      </m:den>
                    </m:f>
                    <m:func>
                      <m:funcPr>
                        <m:ctrlPr>
                          <a:rPr lang="en-GB" sz="25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500" b="0" i="0" smtClean="0">
                            <a:latin typeface="Cambria Math" panose="02040503050406030204" pitchFamily="18" charset="0"/>
                          </a:rPr>
                          <m:t>exp</m:t>
                        </m:r>
                      </m:fName>
                      <m:e>
                        <m:d>
                          <m:dPr>
                            <m:ctrlPr>
                              <a:rPr lang="en-GB" sz="25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sz="25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2500" b="0" i="1" smtClean="0">
                                    <a:latin typeface="Cambria Math" panose="02040503050406030204" pitchFamily="18" charset="0"/>
                                  </a:rPr>
                                  <m:t>𝜒</m:t>
                                </m:r>
                              </m:num>
                              <m:den>
                                <m:rad>
                                  <m:radPr>
                                    <m:degHide m:val="on"/>
                                    <m:ctrlPr>
                                      <a:rPr lang="en-GB" sz="25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GB" sz="2500" b="0" i="1" smtClean="0"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e>
                                </m:rad>
                                <m:sSub>
                                  <m:sSubPr>
                                    <m:ctrlPr>
                                      <a:rPr lang="en-GB" sz="25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500" b="0" i="1" smtClean="0">
                                        <a:latin typeface="Cambria Math" panose="02040503050406030204" pitchFamily="18" charset="0"/>
                                      </a:rPr>
                                      <m:t>𝑀</m:t>
                                    </m:r>
                                  </m:e>
                                  <m:sub>
                                    <m:r>
                                      <a:rPr lang="en-GB" sz="2500" b="0" i="1" smtClean="0">
                                        <a:latin typeface="Cambria Math" panose="02040503050406030204" pitchFamily="18" charset="0"/>
                                      </a:rPr>
                                      <m:t>𝑃𝑙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</m:func>
                  </m:oMath>
                </a14:m>
                <a:endParaRPr lang="en-GB" sz="2500" dirty="0" smtClean="0"/>
              </a:p>
              <a:p>
                <a:pPr marL="109728" indent="0">
                  <a:buNone/>
                </a:pPr>
                <a:r>
                  <a:rPr lang="en-GB" sz="2500" b="0" dirty="0" smtClean="0"/>
                  <a:t>	</a:t>
                </a:r>
                <a14:m>
                  <m:oMath xmlns:m="http://schemas.openxmlformats.org/officeDocument/2006/math">
                    <m:r>
                      <a:rPr lang="en-GB" sz="2500" b="0" i="1" smtClean="0"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GB" sz="25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5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lang="en-GB" sz="25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5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5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  <m:sSup>
                          <m:sSupPr>
                            <m:ctrlPr>
                              <a:rPr lang="en-GB" sz="25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500" b="0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p>
                            <m:r>
                              <a:rPr lang="en-GB" sz="25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num>
                      <m:den>
                        <m:r>
                          <a:rPr lang="en-GB" sz="25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GB" sz="2500" b="0" i="1" smtClean="0">
                        <a:latin typeface="Cambria Math" panose="02040503050406030204" pitchFamily="18" charset="0"/>
                      </a:rPr>
                      <m:t> → </m:t>
                    </m:r>
                    <m:r>
                      <a:rPr lang="en-GB" sz="2500" b="0" i="1" smtClean="0">
                        <a:latin typeface="Cambria Math" panose="02040503050406030204" pitchFamily="18" charset="0"/>
                      </a:rPr>
                      <m:t>𝑈</m:t>
                    </m:r>
                    <m:d>
                      <m:dPr>
                        <m:ctrlPr>
                          <a:rPr lang="en-GB" sz="25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500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</m:d>
                    <m:r>
                      <a:rPr lang="en-GB" sz="2500" b="0" i="1" smtClean="0">
                        <a:latin typeface="Cambria Math" panose="02040503050406030204" pitchFamily="18" charset="0"/>
                      </a:rPr>
                      <m:t>∼</m:t>
                    </m:r>
                    <m:f>
                      <m:fPr>
                        <m:ctrlPr>
                          <a:rPr lang="en-GB" sz="25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5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  <m:sSubSup>
                          <m:sSubSupPr>
                            <m:ctrlPr>
                              <a:rPr lang="en-GB" sz="25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5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GB" sz="2500" b="0" i="1" smtClean="0">
                                <a:latin typeface="Cambria Math" panose="02040503050406030204" pitchFamily="18" charset="0"/>
                              </a:rPr>
                              <m:t>𝑃𝑙</m:t>
                            </m:r>
                          </m:sub>
                          <m:sup>
                            <m:r>
                              <a:rPr lang="en-GB" sz="25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bSup>
                      </m:num>
                      <m:den>
                        <m:r>
                          <a:rPr lang="en-GB" sz="2500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sSup>
                          <m:sSupPr>
                            <m:ctrlPr>
                              <a:rPr lang="en-GB" sz="25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500" b="0" i="1" smtClean="0">
                                <a:latin typeface="Cambria Math" panose="02040503050406030204" pitchFamily="18" charset="0"/>
                              </a:rPr>
                              <m:t>𝜉</m:t>
                            </m:r>
                          </m:e>
                          <m:sup>
                            <m:r>
                              <a:rPr lang="en-GB" sz="25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GB" sz="25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500" i="1">
                            <a:latin typeface="Cambria Math" panose="02040503050406030204" pitchFamily="18" charset="0"/>
                          </a:rPr>
                          <m:t>1−</m:t>
                        </m:r>
                        <m:func>
                          <m:funcPr>
                            <m:ctrlPr>
                              <a:rPr lang="en-GB" sz="25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 sz="2500">
                                <a:latin typeface="Cambria Math" panose="02040503050406030204" pitchFamily="18" charset="0"/>
                              </a:rPr>
                              <m:t>exp</m:t>
                            </m:r>
                          </m:fName>
                          <m:e>
                            <m:d>
                              <m:dPr>
                                <m:ctrlPr>
                                  <a:rPr lang="en-GB" sz="25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25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GB" sz="2500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f>
                                      <m:fPr>
                                        <m:ctrlPr>
                                          <a:rPr lang="en-GB" sz="25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GB" sz="2500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num>
                                      <m:den>
                                        <m:r>
                                          <a:rPr lang="en-GB" sz="2500" i="1"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den>
                                    </m:f>
                                  </m:e>
                                </m:rad>
                                <m:f>
                                  <m:fPr>
                                    <m:ctrlPr>
                                      <a:rPr lang="en-GB" sz="25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2500" i="1">
                                        <a:latin typeface="Cambria Math" panose="02040503050406030204" pitchFamily="18" charset="0"/>
                                      </a:rPr>
                                      <m:t>𝜒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GB" sz="25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2500" i="1">
                                            <a:latin typeface="Cambria Math" panose="02040503050406030204" pitchFamily="18" charset="0"/>
                                          </a:rPr>
                                          <m:t>𝑀</m:t>
                                        </m:r>
                                      </m:e>
                                      <m:sub>
                                        <m:r>
                                          <a:rPr lang="en-GB" sz="2500" i="1">
                                            <a:latin typeface="Cambria Math" panose="02040503050406030204" pitchFamily="18" charset="0"/>
                                          </a:rPr>
                                          <m:t>𝑃𝑙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</m:func>
                      </m:e>
                    </m:d>
                  </m:oMath>
                </a14:m>
                <a:endParaRPr lang="en-GB" sz="2400" dirty="0"/>
              </a:p>
              <a:p>
                <a:r>
                  <a:rPr lang="en-GB" b="0" dirty="0" smtClean="0"/>
                  <a:t>Problem: E</a:t>
                </a:r>
                <a:r>
                  <a:rPr lang="en-GB" dirty="0" smtClean="0"/>
                  <a:t>ff. potential</a:t>
                </a:r>
                <a:br>
                  <a:rPr lang="en-GB" dirty="0" smtClean="0"/>
                </a:br>
                <a:r>
                  <a:rPr lang="en-GB" dirty="0" smtClean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eff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≈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𝜆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d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r>
                  <a:rPr lang="en-GB" b="0" dirty="0" smtClean="0"/>
                  <a:t/>
                </a:r>
                <a:br>
                  <a:rPr lang="en-GB" b="0" dirty="0" smtClean="0"/>
                </a:br>
                <a:r>
                  <a:rPr lang="en-GB" b="0" dirty="0" smtClean="0"/>
                  <a:t>	</a:t>
                </a:r>
                <a:r>
                  <a:rPr lang="en-GB" dirty="0" smtClean="0"/>
                  <a:t>for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sup>
                    </m:sSup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GeV</m:t>
                    </m:r>
                  </m:oMath>
                </a14:m>
                <a:endParaRPr lang="en-GB" b="0" dirty="0" smtClean="0"/>
              </a:p>
              <a:p>
                <a:pPr marL="109728" indent="0">
                  <a:buNone/>
                </a:pPr>
                <a:endParaRPr lang="en-GB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9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August 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Rajantie, Cosmological constraints on the Higgs-gravity coupling,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1883-4B30-44FD-8E2E-0F17C65D2E6A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Example: Higgs Inflation </a:t>
            </a:r>
            <a:r>
              <a:rPr lang="en-GB" sz="1400" dirty="0"/>
              <a:t>(</a:t>
            </a:r>
            <a:r>
              <a:rPr lang="en-GB" sz="1400" dirty="0" err="1"/>
              <a:t>Bezrukov&amp;Shaposhnikov</a:t>
            </a:r>
            <a:r>
              <a:rPr lang="en-GB" sz="1400" dirty="0"/>
              <a:t> 2008</a:t>
            </a:r>
            <a:r>
              <a:rPr lang="en-GB" sz="1400" dirty="0" smtClean="0"/>
              <a:t>)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2022" y="3702349"/>
            <a:ext cx="3900333" cy="254960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753823" y="6251951"/>
            <a:ext cx="18985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(</a:t>
            </a:r>
            <a:r>
              <a:rPr lang="en-GB" sz="1600" dirty="0" err="1" smtClean="0"/>
              <a:t>Buttazzo</a:t>
            </a:r>
            <a:r>
              <a:rPr lang="en-GB" sz="1600" dirty="0" smtClean="0"/>
              <a:t> et al 2013)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517566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1328"/>
                <a:ext cx="8229600" cy="4925979"/>
              </a:xfrm>
            </p:spPr>
            <p:txBody>
              <a:bodyPr>
                <a:normAutofit/>
              </a:bodyPr>
              <a:lstStyle/>
              <a:p>
                <a:r>
                  <a:rPr lang="en-GB" dirty="0" smtClean="0"/>
                  <a:t>Instead of Higgs inflation, </a:t>
                </a:r>
                <a:br>
                  <a:rPr lang="en-GB" dirty="0" smtClean="0"/>
                </a:br>
                <a:r>
                  <a:rPr lang="en-GB" dirty="0" smtClean="0"/>
                  <a:t>assume </a:t>
                </a:r>
                <a:r>
                  <a:rPr lang="en-GB" dirty="0" err="1" smtClean="0"/>
                  <a:t>inflaton</a:t>
                </a:r>
                <a:r>
                  <a:rPr lang="en-GB" dirty="0" smtClean="0"/>
                  <a:t> sector decoupled from the Higgs:</a:t>
                </a:r>
                <a:br>
                  <a:rPr lang="en-GB" dirty="0" smtClean="0"/>
                </a:br>
                <a:r>
                  <a:rPr lang="en-GB" dirty="0" smtClean="0"/>
                  <a:t>Higgs dynamics in expanding background</a:t>
                </a:r>
              </a:p>
              <a:p>
                <a:r>
                  <a:rPr lang="en-GB" dirty="0"/>
                  <a:t>Ricci scalar in FRW </a:t>
                </a:r>
                <a:r>
                  <a:rPr lang="en-GB" dirty="0" err="1"/>
                  <a:t>spacetime</a:t>
                </a:r>
                <a:r>
                  <a:rPr lang="en-GB" dirty="0"/>
                  <a:t>: </a:t>
                </a:r>
              </a:p>
              <a:p>
                <a:pPr marL="109728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=6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̇"/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</m:acc>
                                </m:e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acc>
                                <m:accPr>
                                  <m:chr m:val="̈"/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</m:acc>
                            </m:num>
                            <m:den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den>
                          </m:f>
                        </m:e>
                      </m:d>
                      <m:r>
                        <a:rPr lang="en-GB" i="1">
                          <a:latin typeface="Cambria Math" panose="02040503050406030204" pitchFamily="18" charset="0"/>
                        </a:rPr>
                        <m:t>=3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1−3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</m:d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  <a:p>
                <a:pPr lvl="1"/>
                <a:r>
                  <a:rPr lang="en-GB" dirty="0"/>
                  <a:t>Radiation dominated (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=1/3</m:t>
                    </m:r>
                  </m:oMath>
                </a14:m>
                <a:r>
                  <a:rPr lang="en-GB" dirty="0"/>
                  <a:t>): 	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GB" dirty="0"/>
              </a:p>
              <a:p>
                <a:pPr lvl="1"/>
                <a:r>
                  <a:rPr lang="en-GB" dirty="0"/>
                  <a:t>Matter dominated (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dirty="0"/>
                  <a:t>): 	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=3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dirty="0"/>
              </a:p>
              <a:p>
                <a:pPr lvl="1"/>
                <a:r>
                  <a:rPr lang="en-GB" dirty="0" smtClean="0"/>
                  <a:t>Inflation </a:t>
                </a:r>
                <a:r>
                  <a:rPr lang="en-GB" dirty="0"/>
                  <a:t>/ de Sitter (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=−1</m:t>
                    </m:r>
                  </m:oMath>
                </a14:m>
                <a:r>
                  <a:rPr lang="en-GB" dirty="0"/>
                  <a:t>): 	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=12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dirty="0"/>
              </a:p>
              <a:p>
                <a:r>
                  <a:rPr lang="en-GB" dirty="0"/>
                  <a:t>Effective Higgs mass term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eff</m:t>
                        </m:r>
                      </m:sub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GB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𝜉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GB" dirty="0"/>
                  <a:t>:</a:t>
                </a:r>
                <a:br>
                  <a:rPr lang="en-GB" dirty="0"/>
                </a:br>
                <a:r>
                  <a:rPr lang="en-GB" dirty="0"/>
                  <a:t>Time-dependent and very high in the early Universe</a:t>
                </a:r>
              </a:p>
              <a:p>
                <a:endParaRPr lang="en-GB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1328"/>
                <a:ext cx="8229600" cy="4925979"/>
              </a:xfrm>
              <a:blipFill rotWithShape="0">
                <a:blip r:embed="rId2"/>
                <a:stretch>
                  <a:fillRect t="-9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August 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Rajantie, Cosmological constraints on the Higgs-gravity coupling,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1883-4B30-44FD-8E2E-0F17C65D2E6A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Higgs During Inflation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967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dirty="0" smtClean="0"/>
                  <a:t>Let us consider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𝜉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dirty="0" smtClean="0"/>
                  <a:t> first</a:t>
                </a:r>
              </a:p>
              <a:p>
                <a:r>
                  <a:rPr lang="en-GB" dirty="0" smtClean="0"/>
                  <a:t>Inflation: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≲9×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13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GB" dirty="0" smtClean="0"/>
                  <a:t> </a:t>
                </a:r>
                <a:r>
                  <a:rPr lang="en-GB" sz="2100" dirty="0" smtClean="0"/>
                  <a:t>(Planck+BICEP2 2015)</a:t>
                </a:r>
              </a:p>
              <a:p>
                <a:pPr lvl="0">
                  <a:buClr>
                    <a:srgbClr val="4F81BD"/>
                  </a:buClr>
                </a:pPr>
                <a:r>
                  <a:rPr lang="en-GB" dirty="0" smtClean="0">
                    <a:solidFill>
                      <a:prstClr val="white"/>
                    </a:solidFill>
                  </a:rPr>
                  <a:t>Higgs mass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  <m:r>
                      <a:rPr lang="en-GB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≈125 </m:t>
                    </m:r>
                    <m:r>
                      <m:rPr>
                        <m:sty m:val="p"/>
                      </m:rPr>
                      <a:rPr lang="en-GB" b="0" i="0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GeV</m:t>
                    </m:r>
                    <m:r>
                      <a:rPr lang="en-GB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≪</m:t>
                    </m:r>
                    <m:r>
                      <a:rPr lang="en-GB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GB" dirty="0" smtClean="0">
                    <a:solidFill>
                      <a:prstClr val="white"/>
                    </a:solidFill>
                  </a:rPr>
                  <a:t>:</a:t>
                </a:r>
                <a:br>
                  <a:rPr lang="en-GB" dirty="0" smtClean="0">
                    <a:solidFill>
                      <a:prstClr val="white"/>
                    </a:solidFill>
                  </a:rPr>
                </a:br>
                <a:r>
                  <a:rPr lang="en-GB" dirty="0" smtClean="0">
                    <a:solidFill>
                      <a:prstClr val="white"/>
                    </a:solidFill>
                  </a:rPr>
                  <a:t>Light scalar field – nearly scale invariant fluctuations</a:t>
                </a:r>
              </a:p>
              <a:p>
                <a:pPr lvl="0">
                  <a:buClr>
                    <a:srgbClr val="4F81BD"/>
                  </a:buClr>
                </a:pPr>
                <a:r>
                  <a:rPr lang="en-GB" dirty="0" smtClean="0">
                    <a:solidFill>
                      <a:prstClr val="white"/>
                    </a:solidFill>
                  </a:rPr>
                  <a:t>Fokker-Planck equation </a:t>
                </a:r>
                <a:r>
                  <a:rPr lang="en-GB" sz="2100" dirty="0" smtClean="0">
                    <a:solidFill>
                      <a:prstClr val="white"/>
                    </a:solidFill>
                  </a:rPr>
                  <a:t>(</a:t>
                </a:r>
                <a:r>
                  <a:rPr lang="en-GB" sz="2100" dirty="0" err="1" smtClean="0">
                    <a:solidFill>
                      <a:prstClr val="white"/>
                    </a:solidFill>
                  </a:rPr>
                  <a:t>Starobinsky&amp;Yokoyama</a:t>
                </a:r>
                <a:r>
                  <a:rPr lang="en-GB" sz="2100" dirty="0" smtClean="0">
                    <a:solidFill>
                      <a:prstClr val="white"/>
                    </a:solidFill>
                  </a:rPr>
                  <a:t> </a:t>
                </a:r>
                <a:r>
                  <a:rPr lang="en-GB" sz="2100" dirty="0">
                    <a:solidFill>
                      <a:prstClr val="white"/>
                    </a:solidFill>
                  </a:rPr>
                  <a:t>1994</a:t>
                </a:r>
                <a:r>
                  <a:rPr lang="en-GB" sz="2100" dirty="0" smtClean="0">
                    <a:solidFill>
                      <a:prstClr val="white"/>
                    </a:solidFill>
                  </a:rPr>
                  <a:t>)</a:t>
                </a:r>
                <a:r>
                  <a:rPr lang="en-GB" dirty="0">
                    <a:solidFill>
                      <a:prstClr val="white"/>
                    </a:solidFill>
                  </a:rPr>
                  <a:t/>
                </a:r>
                <a:br>
                  <a:rPr lang="en-GB" dirty="0">
                    <a:solidFill>
                      <a:prstClr val="white"/>
                    </a:solidFill>
                  </a:rPr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GB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  <m:r>
                          <a:rPr lang="en-GB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[</m:t>
                        </m:r>
                        <m:r>
                          <a:rPr lang="en-GB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  <m:r>
                          <a:rPr lang="en-GB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]</m:t>
                        </m:r>
                      </m:num>
                      <m:den>
                        <m:r>
                          <a:rPr lang="en-GB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GB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GB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num>
                      <m:den>
                        <m:r>
                          <a:rPr lang="en-GB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𝜕𝜙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GB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GB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GB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</m:e>
                              <m:sup>
                                <m:r>
                                  <a:rPr lang="en-GB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</m:num>
                          <m:den>
                            <m:r>
                              <a:rPr lang="en-GB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8</m:t>
                            </m:r>
                            <m:sSup>
                              <m:sSupPr>
                                <m:ctrlPr>
                                  <a:rPr lang="en-GB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e>
                              <m:sup>
                                <m:r>
                                  <a:rPr lang="en-GB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f>
                          <m:fPr>
                            <m:ctrlPr>
                              <a:rPr lang="en-GB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GB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𝑃</m:t>
                            </m:r>
                          </m:num>
                          <m:den>
                            <m:r>
                              <a:rPr lang="en-GB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𝜕𝜙</m:t>
                            </m:r>
                          </m:den>
                        </m:f>
                        <m:r>
                          <a:rPr lang="en-GB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GB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GB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p>
                                <m:r>
                                  <a:rPr lang="en-GB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  <m:d>
                              <m:dPr>
                                <m:ctrlPr>
                                  <a:rPr lang="en-GB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</m:d>
                          </m:num>
                          <m:den>
                            <m:r>
                              <a:rPr lang="en-GB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en-GB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𝐻</m:t>
                            </m:r>
                          </m:den>
                        </m:f>
                        <m:r>
                          <a:rPr lang="en-GB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</m:d>
                  </m:oMath>
                </a14:m>
                <a:endParaRPr lang="en-GB" dirty="0">
                  <a:solidFill>
                    <a:prstClr val="white"/>
                  </a:solidFill>
                </a:endParaRPr>
              </a:p>
              <a:p>
                <a:pPr lvl="0">
                  <a:buClr>
                    <a:srgbClr val="4F81BD"/>
                  </a:buClr>
                </a:pPr>
                <a:r>
                  <a:rPr lang="en-GB" dirty="0">
                    <a:solidFill>
                      <a:prstClr val="white"/>
                    </a:solidFill>
                  </a:rPr>
                  <a:t>Equilibrium distribution </a:t>
                </a:r>
                <a:br>
                  <a:rPr lang="en-GB" dirty="0">
                    <a:solidFill>
                      <a:prstClr val="white"/>
                    </a:solidFill>
                  </a:rPr>
                </a:br>
                <a14:m>
                  <m:oMath xmlns:m="http://schemas.openxmlformats.org/officeDocument/2006/math">
                    <m:r>
                      <a:rPr lang="en-GB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GB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lang="en-GB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∝</m:t>
                    </m:r>
                    <m:r>
                      <m:rPr>
                        <m:sty m:val="p"/>
                      </m:rPr>
                      <a:rPr lang="en-GB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exp</m:t>
                    </m:r>
                    <m:d>
                      <m:dPr>
                        <m:begChr m:val="["/>
                        <m:endChr m:val="]"/>
                        <m:ctrlPr>
                          <a:rPr lang="en-GB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GB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8</m:t>
                            </m:r>
                            <m:sSup>
                              <m:sSupPr>
                                <m:ctrlPr>
                                  <a:rPr lang="en-GB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e>
                              <m:sup>
                                <m:r>
                                  <a:rPr lang="en-GB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GB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  <m:sSup>
                              <m:sSupPr>
                                <m:ctrlPr>
                                  <a:rPr lang="en-GB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</m:e>
                              <m:sup>
                                <m:r>
                                  <a:rPr lang="en-GB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p>
                            </m:sSup>
                          </m:den>
                        </m:f>
                        <m:r>
                          <a:rPr lang="en-GB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  <m:d>
                          <m:dPr>
                            <m:ctrlPr>
                              <a:rPr lang="en-GB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</m:d>
                      </m:e>
                    </m:d>
                  </m:oMath>
                </a14:m>
                <a:endParaRPr lang="en-GB" dirty="0">
                  <a:solidFill>
                    <a:prstClr val="white"/>
                  </a:solidFill>
                </a:endParaRP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10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August 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Rajantie, Cosmological constraints on the Higgs-gravity coupling,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1883-4B30-44FD-8E2E-0F17C65D2E6A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Higgs During Inflation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113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6027" y="828779"/>
            <a:ext cx="9144000" cy="5213246"/>
          </a:xfrm>
          <a:prstGeom prst="rect">
            <a:avLst/>
          </a:prstGeom>
        </p:spPr>
      </p:pic>
      <p:pic>
        <p:nvPicPr>
          <p:cNvPr id="6146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535113"/>
            <a:ext cx="4506913" cy="450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55563" y="1795463"/>
            <a:ext cx="4360928" cy="3515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algn="l" defTabSz="4572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bg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GB" altLang="en-US" sz="2800" dirty="0">
                <a:solidFill>
                  <a:prstClr val="white"/>
                </a:solidFill>
                <a:ea typeface="ＭＳ Ｐゴシック" panose="020B0600070205080204" pitchFamily="34" charset="-128"/>
                <a:cs typeface="Verdana" panose="020B0604030504040204" pitchFamily="34" charset="0"/>
              </a:rPr>
              <a:t>Higgs cosmology</a:t>
            </a:r>
            <a:r>
              <a:rPr lang="en-GB" altLang="en-US" sz="2400" dirty="0">
                <a:solidFill>
                  <a:prstClr val="white"/>
                </a:solidFill>
                <a:latin typeface="Verdana" panose="020B0604030504040204" pitchFamily="34" charset="0"/>
                <a:ea typeface="ＭＳ Ｐゴシック" panose="020B0600070205080204" pitchFamily="34" charset="-128"/>
                <a:cs typeface="Verdana" panose="020B0604030504040204" pitchFamily="34" charset="0"/>
              </a:rPr>
              <a:t/>
            </a:r>
            <a:br>
              <a:rPr lang="en-GB" altLang="en-US" sz="2400" dirty="0">
                <a:solidFill>
                  <a:prstClr val="white"/>
                </a:solidFill>
                <a:latin typeface="Verdana" panose="020B0604030504040204" pitchFamily="34" charset="0"/>
                <a:ea typeface="ＭＳ Ｐゴシック" panose="020B0600070205080204" pitchFamily="34" charset="-128"/>
                <a:cs typeface="Verdana" panose="020B0604030504040204" pitchFamily="34" charset="0"/>
              </a:rPr>
            </a:br>
            <a:r>
              <a:rPr lang="en-US" altLang="en-US" sz="2400" b="0" dirty="0">
                <a:solidFill>
                  <a:prstClr val="white"/>
                </a:solidFill>
              </a:rPr>
              <a:t/>
            </a:r>
            <a:br>
              <a:rPr lang="en-US" altLang="en-US" sz="2400" b="0" dirty="0">
                <a:solidFill>
                  <a:prstClr val="white"/>
                </a:solidFill>
              </a:rPr>
            </a:br>
            <a:r>
              <a:rPr lang="en-US" altLang="en-US" sz="1400" b="0" dirty="0">
                <a:solidFill>
                  <a:prstClr val="white"/>
                </a:solidFill>
              </a:rPr>
              <a:t>27 </a:t>
            </a:r>
            <a:r>
              <a:rPr lang="en-US" altLang="en-US" sz="1400" b="0" dirty="0">
                <a:solidFill>
                  <a:prstClr val="white"/>
                </a:solidFill>
                <a:ea typeface="ＭＳ Ｐゴシック" panose="020B0600070205080204" pitchFamily="34" charset="-128"/>
              </a:rPr>
              <a:t>– 28 March 2017</a:t>
            </a:r>
            <a:br>
              <a:rPr lang="en-US" altLang="en-US" sz="1400" b="0" dirty="0">
                <a:solidFill>
                  <a:prstClr val="white"/>
                </a:solidFill>
                <a:ea typeface="ＭＳ Ｐゴシック" panose="020B0600070205080204" pitchFamily="34" charset="-128"/>
              </a:rPr>
            </a:br>
            <a:r>
              <a:rPr lang="en-GB" altLang="en-US" sz="1400" b="0" dirty="0">
                <a:solidFill>
                  <a:prstClr val="white"/>
                </a:solidFill>
                <a:ea typeface="ＭＳ Ｐゴシック" panose="020B0600070205080204" pitchFamily="34" charset="-128"/>
              </a:rPr>
              <a:t>The Royal Society at </a:t>
            </a:r>
            <a:r>
              <a:rPr lang="en-GB" altLang="en-US" sz="1400" b="0" dirty="0" err="1">
                <a:solidFill>
                  <a:prstClr val="white"/>
                </a:solidFill>
                <a:ea typeface="ＭＳ Ｐゴシック" panose="020B0600070205080204" pitchFamily="34" charset="-128"/>
              </a:rPr>
              <a:t>Chicheley</a:t>
            </a:r>
            <a:r>
              <a:rPr lang="en-GB" altLang="en-US" sz="1400" b="0" dirty="0">
                <a:solidFill>
                  <a:prstClr val="white"/>
                </a:solidFill>
                <a:ea typeface="ＭＳ Ｐゴシック" panose="020B0600070205080204" pitchFamily="34" charset="-128"/>
              </a:rPr>
              <a:t> Hall, Buckinghamshire</a:t>
            </a:r>
            <a:r>
              <a:rPr lang="en-US" altLang="en-US" sz="1800" b="0" dirty="0">
                <a:solidFill>
                  <a:prstClr val="white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1800" b="0" dirty="0">
                <a:solidFill>
                  <a:prstClr val="white"/>
                </a:solidFill>
                <a:ea typeface="ＭＳ Ｐゴシック" panose="020B0600070205080204" pitchFamily="34" charset="-128"/>
              </a:rPr>
            </a:br>
            <a:r>
              <a:rPr lang="en-US" altLang="en-US" sz="1800" b="0" dirty="0">
                <a:solidFill>
                  <a:prstClr val="white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1800" b="0" dirty="0">
                <a:solidFill>
                  <a:prstClr val="white"/>
                </a:solidFill>
                <a:ea typeface="ＭＳ Ｐゴシック" panose="020B0600070205080204" pitchFamily="34" charset="-128"/>
              </a:rPr>
            </a:br>
            <a:r>
              <a:rPr lang="en-US" altLang="en-US" sz="1400" b="0" dirty="0" err="1">
                <a:solidFill>
                  <a:prstClr val="white"/>
                </a:solidFill>
                <a:ea typeface="ＭＳ Ｐゴシック" panose="020B0600070205080204" pitchFamily="34" charset="-128"/>
              </a:rPr>
              <a:t>Organised</a:t>
            </a:r>
            <a:r>
              <a:rPr lang="en-US" altLang="en-US" sz="1400" b="0" dirty="0">
                <a:solidFill>
                  <a:prstClr val="white"/>
                </a:solidFill>
                <a:ea typeface="ＭＳ Ｐゴシック" panose="020B0600070205080204" pitchFamily="34" charset="-128"/>
              </a:rPr>
              <a:t> by </a:t>
            </a:r>
            <a:r>
              <a:rPr lang="de-DE" altLang="en-US" sz="1400" b="0" dirty="0">
                <a:solidFill>
                  <a:prstClr val="white"/>
                </a:solidFill>
                <a:ea typeface="ＭＳ Ｐゴシック" panose="020B0600070205080204" pitchFamily="34" charset="-128"/>
              </a:rPr>
              <a:t>Professor Arttu Rajantie, Dr Malcolm Fairbairn, Dr Tommi Markkanen and Dr Astrid Eichhorn</a:t>
            </a:r>
            <a:r>
              <a:rPr lang="en-US" altLang="en-US" sz="1400" b="0" dirty="0">
                <a:solidFill>
                  <a:prstClr val="white"/>
                </a:solidFill>
                <a:ea typeface="ＭＳ Ｐゴシック" panose="020B0600070205080204" pitchFamily="34" charset="-128"/>
              </a:rPr>
              <a:t> </a:t>
            </a:r>
            <a:r>
              <a:rPr lang="en-US" altLang="en-US" sz="1800" b="0" dirty="0">
                <a:solidFill>
                  <a:prstClr val="white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1800" b="0" dirty="0">
                <a:solidFill>
                  <a:prstClr val="white"/>
                </a:solidFill>
                <a:ea typeface="ＭＳ Ｐゴシック" panose="020B0600070205080204" pitchFamily="34" charset="-128"/>
              </a:rPr>
            </a:br>
            <a:r>
              <a:rPr lang="en-US" altLang="en-US" sz="1800" b="0" dirty="0">
                <a:solidFill>
                  <a:prstClr val="white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1800" b="0" dirty="0">
                <a:solidFill>
                  <a:prstClr val="white"/>
                </a:solidFill>
                <a:ea typeface="ＭＳ Ｐゴシック" panose="020B0600070205080204" pitchFamily="34" charset="-128"/>
              </a:rPr>
            </a:br>
            <a:r>
              <a:rPr lang="en-US" altLang="en-US" sz="1200" b="0" dirty="0">
                <a:solidFill>
                  <a:prstClr val="white"/>
                </a:solidFill>
                <a:ea typeface="ＭＳ Ｐゴシック" panose="020B0600070205080204" pitchFamily="34" charset="-128"/>
              </a:rPr>
              <a:t>For further details, or to request an invitation, please visit </a:t>
            </a:r>
            <a:br>
              <a:rPr lang="en-US" altLang="en-US" sz="1200" b="0" dirty="0">
                <a:solidFill>
                  <a:prstClr val="white"/>
                </a:solidFill>
                <a:ea typeface="ＭＳ Ｐゴシック" panose="020B0600070205080204" pitchFamily="34" charset="-128"/>
              </a:rPr>
            </a:br>
            <a:r>
              <a:rPr lang="en-US" altLang="en-US" sz="1200" dirty="0">
                <a:solidFill>
                  <a:prstClr val="white"/>
                </a:solidFill>
                <a:ea typeface="ＭＳ Ｐゴシック" panose="020B0600070205080204" pitchFamily="34" charset="-128"/>
              </a:rPr>
              <a:t>royalsociety.org/events </a:t>
            </a:r>
            <a:br>
              <a:rPr lang="en-US" altLang="en-US" sz="1200" dirty="0">
                <a:solidFill>
                  <a:prstClr val="white"/>
                </a:solidFill>
                <a:ea typeface="ＭＳ Ｐゴシック" panose="020B0600070205080204" pitchFamily="34" charset="-128"/>
              </a:rPr>
            </a:br>
            <a:r>
              <a:rPr lang="en-US" altLang="en-US" sz="1200" dirty="0">
                <a:solidFill>
                  <a:prstClr val="white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1200" dirty="0">
                <a:solidFill>
                  <a:prstClr val="white"/>
                </a:solidFill>
                <a:ea typeface="ＭＳ Ｐゴシック" panose="020B0600070205080204" pitchFamily="34" charset="-128"/>
              </a:rPr>
            </a:br>
            <a:r>
              <a:rPr lang="en-US" altLang="en-US" sz="1200" b="0" dirty="0">
                <a:solidFill>
                  <a:prstClr val="white"/>
                </a:solidFill>
                <a:ea typeface="ＭＳ Ｐゴシック" panose="020B0600070205080204" pitchFamily="34" charset="-128"/>
              </a:rPr>
              <a:t>For enquiries contact </a:t>
            </a:r>
            <a:r>
              <a:rPr lang="en-US" altLang="en-US" sz="1200" dirty="0">
                <a:solidFill>
                  <a:prstClr val="white"/>
                </a:solidFill>
                <a:ea typeface="ＭＳ Ｐゴシック" panose="020B0600070205080204" pitchFamily="34" charset="-128"/>
              </a:rPr>
              <a:t>kavli.events@royalsociety.org</a:t>
            </a:r>
            <a:r>
              <a:rPr lang="en-US" altLang="en-US" sz="1400" dirty="0">
                <a:solidFill>
                  <a:prstClr val="white"/>
                </a:solidFill>
                <a:ea typeface="ＭＳ Ｐゴシック" panose="020B0600070205080204" pitchFamily="34" charset="-128"/>
              </a:rPr>
              <a:t> </a:t>
            </a:r>
            <a:endParaRPr lang="en-US" altLang="en-US" sz="1400" b="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58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>
                    <a:solidFill>
                      <a:prstClr val="white"/>
                    </a:solidFill>
                  </a:rPr>
                  <a:t>Equilibrium 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GB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lang="en-GB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∝</m:t>
                    </m:r>
                    <m:r>
                      <m:rPr>
                        <m:sty m:val="p"/>
                      </m:rPr>
                      <a:rPr lang="en-GB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exp</m:t>
                    </m:r>
                    <m:d>
                      <m:dPr>
                        <m:begChr m:val="["/>
                        <m:endChr m:val="]"/>
                        <m:ctrlPr>
                          <a:rPr lang="en-GB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GB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8</m:t>
                            </m:r>
                            <m:sSup>
                              <m:sSupPr>
                                <m:ctrlPr>
                                  <a:rPr lang="en-GB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e>
                              <m:sup>
                                <m:r>
                                  <a:rPr lang="en-GB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GB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  <m:sSup>
                              <m:sSupPr>
                                <m:ctrlPr>
                                  <a:rPr lang="en-GB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</m:e>
                              <m:sup>
                                <m:r>
                                  <a:rPr lang="en-GB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p>
                            </m:sSup>
                          </m:den>
                        </m:f>
                        <m:r>
                          <a:rPr lang="en-GB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  <m:d>
                          <m:dPr>
                            <m:ctrlPr>
                              <a:rPr lang="en-GB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</m:d>
                      </m:e>
                    </m:d>
                  </m:oMath>
                </a14:m>
                <a:endParaRPr lang="en-GB" i="1" dirty="0" smtClean="0">
                  <a:solidFill>
                    <a:prstClr val="white"/>
                  </a:solidFill>
                  <a:latin typeface="Cambria Math" panose="02040503050406030204" pitchFamily="18" charset="0"/>
                </a:endParaRPr>
              </a:p>
              <a:p>
                <a:r>
                  <a:rPr lang="en-GB" dirty="0" smtClean="0">
                    <a:solidFill>
                      <a:prstClr val="white"/>
                    </a:solidFill>
                  </a:rPr>
                  <a:t>Tree-level potential</a:t>
                </a:r>
                <a:r>
                  <a:rPr lang="en-GB" dirty="0">
                    <a:solidFill>
                      <a:prstClr val="white"/>
                    </a:solidFill>
                  </a:rPr>
                  <a:t/>
                </a:r>
                <a:br>
                  <a:rPr lang="en-GB" dirty="0">
                    <a:solidFill>
                      <a:prstClr val="white"/>
                    </a:solidFill>
                  </a:rPr>
                </a:br>
                <a:r>
                  <a:rPr lang="en-GB" dirty="0">
                    <a:solidFill>
                      <a:prstClr val="white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GB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lang="en-GB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𝜆</m:t>
                    </m:r>
                    <m:sSup>
                      <m:sSupPr>
                        <m:ctrlPr>
                          <a:rPr lang="en-GB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GB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sup>
                                <m:r>
                                  <a:rPr lang="en-GB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GB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GB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p>
                                <m:r>
                                  <a:rPr lang="en-GB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GB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dirty="0" smtClean="0"/>
              </a:p>
              <a:p>
                <a:r>
                  <a:rPr lang="en-GB" dirty="0" smtClean="0"/>
                  <a:t>Nearly scale-invariant</a:t>
                </a:r>
                <a:br>
                  <a:rPr lang="en-GB" dirty="0" smtClean="0"/>
                </a:br>
                <a:r>
                  <a:rPr lang="en-GB" dirty="0" smtClean="0"/>
                  <a:t>fluctuations with</a:t>
                </a:r>
                <a:br>
                  <a:rPr lang="en-GB" dirty="0" smtClean="0"/>
                </a:br>
                <a:r>
                  <a:rPr lang="en-GB" dirty="0" smtClean="0"/>
                  <a:t>amplitude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1/4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endParaRPr lang="en-GB" dirty="0" smtClean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August 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Rajantie, Cosmological constraints on the Higgs-gravity coupling,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1883-4B30-44FD-8E2E-0F17C65D2E6A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Higgs Fluctuations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2760" y="2348862"/>
            <a:ext cx="4517392" cy="3388044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4860000" y="4409840"/>
            <a:ext cx="2160276" cy="459344"/>
            <a:chOff x="4860000" y="4409840"/>
            <a:chExt cx="2160276" cy="459344"/>
          </a:xfrm>
        </p:grpSpPr>
        <p:sp>
          <p:nvSpPr>
            <p:cNvPr id="8" name="Left-Right Arrow 7"/>
            <p:cNvSpPr/>
            <p:nvPr/>
          </p:nvSpPr>
          <p:spPr>
            <a:xfrm>
              <a:off x="4860000" y="4689161"/>
              <a:ext cx="2160276" cy="180023"/>
            </a:xfrm>
            <a:prstGeom prst="leftRightArrow">
              <a:avLst/>
            </a:prstGeom>
            <a:solidFill>
              <a:srgbClr val="00FF00">
                <a:alpha val="50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011037" y="4409840"/>
              <a:ext cx="18582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00B050"/>
                  </a:solidFill>
                </a:rPr>
                <a:t>Higgs fluctuations</a:t>
              </a:r>
              <a:endParaRPr lang="en-GB" dirty="0">
                <a:solidFill>
                  <a:srgbClr val="00B05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0603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>
                    <a:solidFill>
                      <a:prstClr val="white"/>
                    </a:solidFill>
                  </a:rPr>
                  <a:t>Equilibrium 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GB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lang="en-GB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∝</m:t>
                    </m:r>
                    <m:r>
                      <m:rPr>
                        <m:sty m:val="p"/>
                      </m:rPr>
                      <a:rPr lang="en-GB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exp</m:t>
                    </m:r>
                    <m:d>
                      <m:dPr>
                        <m:begChr m:val="["/>
                        <m:endChr m:val="]"/>
                        <m:ctrlPr>
                          <a:rPr lang="en-GB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GB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8</m:t>
                            </m:r>
                            <m:sSup>
                              <m:sSupPr>
                                <m:ctrlPr>
                                  <a:rPr lang="en-GB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e>
                              <m:sup>
                                <m:r>
                                  <a:rPr lang="en-GB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GB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  <m:sSup>
                              <m:sSupPr>
                                <m:ctrlPr>
                                  <a:rPr lang="en-GB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</m:e>
                              <m:sup>
                                <m:r>
                                  <a:rPr lang="en-GB" i="1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p>
                            </m:sSup>
                          </m:den>
                        </m:f>
                        <m:r>
                          <a:rPr lang="en-GB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  <m:d>
                          <m:dPr>
                            <m:ctrlPr>
                              <a:rPr lang="en-GB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</m:d>
                      </m:e>
                    </m:d>
                  </m:oMath>
                </a14:m>
                <a:endParaRPr lang="en-GB" i="1" dirty="0" smtClean="0">
                  <a:solidFill>
                    <a:prstClr val="white"/>
                  </a:solidFill>
                  <a:latin typeface="Cambria Math" panose="02040503050406030204" pitchFamily="18" charset="0"/>
                </a:endParaRPr>
              </a:p>
              <a:p>
                <a:r>
                  <a:rPr lang="en-GB" dirty="0" smtClean="0">
                    <a:solidFill>
                      <a:prstClr val="white"/>
                    </a:solidFill>
                  </a:rPr>
                  <a:t>Fluctuations take the</a:t>
                </a:r>
                <a:br>
                  <a:rPr lang="en-GB" dirty="0" smtClean="0">
                    <a:solidFill>
                      <a:prstClr val="white"/>
                    </a:solidFill>
                  </a:rPr>
                </a:br>
                <a:r>
                  <a:rPr lang="en-GB" dirty="0" smtClean="0">
                    <a:solidFill>
                      <a:prstClr val="white"/>
                    </a:solidFill>
                  </a:rPr>
                  <a:t>Higgs over the barrier</a:t>
                </a:r>
                <a:br>
                  <a:rPr lang="en-GB" dirty="0" smtClean="0">
                    <a:solidFill>
                      <a:prstClr val="white"/>
                    </a:solidFill>
                  </a:rPr>
                </a:br>
                <a:r>
                  <a:rPr lang="en-GB" dirty="0" smtClean="0">
                    <a:solidFill>
                      <a:prstClr val="white"/>
                    </a:solidFill>
                  </a:rPr>
                  <a:t>if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GB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  <m:sSub>
                      <m:sSubPr>
                        <m:ctrlPr>
                          <a:rPr lang="en-GB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GB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GB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GB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sup>
                    </m:sSup>
                    <m:r>
                      <m:rPr>
                        <m:sty m:val="p"/>
                      </m:rPr>
                      <a:rPr lang="en-GB" b="0" i="0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GB" b="0" dirty="0" smtClean="0">
                    <a:solidFill>
                      <a:prstClr val="white"/>
                    </a:solidFill>
                    <a:ea typeface="Cambria Math" panose="02040503050406030204" pitchFamily="18" charset="0"/>
                  </a:rPr>
                  <a:t/>
                </a:r>
                <a:br>
                  <a:rPr lang="en-GB" b="0" dirty="0" smtClean="0">
                    <a:solidFill>
                      <a:prstClr val="white"/>
                    </a:solidFill>
                    <a:ea typeface="Cambria Math" panose="02040503050406030204" pitchFamily="18" charset="0"/>
                  </a:rPr>
                </a:br>
                <a:r>
                  <a:rPr lang="en-GB" sz="1800" dirty="0" smtClean="0"/>
                  <a:t>(</a:t>
                </a:r>
                <a:r>
                  <a:rPr lang="en-GB" sz="1800" dirty="0"/>
                  <a:t>Espinosa et al. 2008; </a:t>
                </a:r>
                <a:r>
                  <a:rPr lang="en-GB" sz="1800" dirty="0" smtClean="0"/>
                  <a:t/>
                </a:r>
                <a:br>
                  <a:rPr lang="en-GB" sz="1800" dirty="0" smtClean="0"/>
                </a:br>
                <a:r>
                  <a:rPr lang="en-GB" sz="1800" dirty="0" err="1" smtClean="0"/>
                  <a:t>Lebedev&amp;Westphal</a:t>
                </a:r>
                <a:r>
                  <a:rPr lang="en-GB" sz="1800" dirty="0" smtClean="0"/>
                  <a:t> </a:t>
                </a:r>
                <a:r>
                  <a:rPr lang="en-GB" sz="1800" dirty="0"/>
                  <a:t>2013;</a:t>
                </a:r>
                <a:br>
                  <a:rPr lang="en-GB" sz="1800" dirty="0"/>
                </a:br>
                <a:r>
                  <a:rPr lang="en-GB" sz="1800" dirty="0" err="1"/>
                  <a:t>Kobakhidze&amp;Spencer-Smith</a:t>
                </a:r>
                <a:r>
                  <a:rPr lang="en-GB" sz="1800" dirty="0"/>
                  <a:t> 2013</a:t>
                </a:r>
                <a:r>
                  <a:rPr lang="en-GB" sz="1800" dirty="0" smtClean="0"/>
                  <a:t>;</a:t>
                </a:r>
                <a:br>
                  <a:rPr lang="en-GB" sz="1800" dirty="0" smtClean="0"/>
                </a:br>
                <a:r>
                  <a:rPr lang="en-GB" sz="1800" dirty="0" err="1" smtClean="0"/>
                  <a:t>Fairbairn&amp;Hogan</a:t>
                </a:r>
                <a:r>
                  <a:rPr lang="en-GB" sz="1800" dirty="0" smtClean="0"/>
                  <a:t> </a:t>
                </a:r>
                <a:r>
                  <a:rPr lang="en-GB" sz="1800" dirty="0"/>
                  <a:t>2014;</a:t>
                </a:r>
                <a:br>
                  <a:rPr lang="en-GB" sz="1800" dirty="0"/>
                </a:br>
                <a:r>
                  <a:rPr lang="en-GB" sz="1800" dirty="0"/>
                  <a:t>Hook et al. 2014)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August 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Rajantie, Cosmological constraints on the Higgs-gravity coupling,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1883-4B30-44FD-8E2E-0F17C65D2E6A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Vacuum Instability During Inflation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2760" y="2348862"/>
            <a:ext cx="4517392" cy="3388044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4860000" y="4409840"/>
            <a:ext cx="2160276" cy="459344"/>
            <a:chOff x="4860000" y="4409840"/>
            <a:chExt cx="2160276" cy="459344"/>
          </a:xfrm>
        </p:grpSpPr>
        <p:sp>
          <p:nvSpPr>
            <p:cNvPr id="10" name="Left-Right Arrow 9"/>
            <p:cNvSpPr/>
            <p:nvPr/>
          </p:nvSpPr>
          <p:spPr>
            <a:xfrm>
              <a:off x="4860000" y="4689161"/>
              <a:ext cx="2160276" cy="180023"/>
            </a:xfrm>
            <a:prstGeom prst="leftRightArrow">
              <a:avLst/>
            </a:prstGeom>
            <a:solidFill>
              <a:srgbClr val="00FF00">
                <a:alpha val="50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011037" y="4409840"/>
              <a:ext cx="18582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00B050"/>
                  </a:solidFill>
                </a:rPr>
                <a:t>Higgs fluctuations</a:t>
              </a:r>
              <a:endParaRPr lang="en-GB" dirty="0">
                <a:solidFill>
                  <a:srgbClr val="00B050"/>
                </a:solidFill>
              </a:endParaRP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12643" t="10625" r="14026" b="5703"/>
          <a:stretch/>
        </p:blipFill>
        <p:spPr>
          <a:xfrm>
            <a:off x="502950" y="770704"/>
            <a:ext cx="8138099" cy="5220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848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Inflation: Constant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=12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dirty="0" smtClean="0"/>
              </a:p>
              <a:p>
                <a:r>
                  <a:rPr lang="en-GB" dirty="0" smtClean="0"/>
                  <a:t>Effective mass term</a:t>
                </a:r>
              </a:p>
              <a:p>
                <a:pPr marL="109728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eff</m:t>
                          </m:r>
                        </m:sub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i="1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𝜉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12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𝜉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b="0" i="1" dirty="0" smtClean="0">
                  <a:solidFill>
                    <a:prstClr val="white"/>
                  </a:solidFill>
                  <a:latin typeface="Cambria Math" panose="02040503050406030204" pitchFamily="18" charset="0"/>
                </a:endParaRPr>
              </a:p>
              <a:p>
                <a:pPr>
                  <a:buClr>
                    <a:srgbClr val="4F81BD"/>
                  </a:buClr>
                </a:pPr>
                <a:r>
                  <a:rPr lang="en-GB" dirty="0" smtClean="0"/>
                  <a:t>Tree level: </a:t>
                </a:r>
                <a:r>
                  <a:rPr lang="en-GB" sz="1600" dirty="0" smtClean="0"/>
                  <a:t>(Espinosa et al 2008)</a:t>
                </a:r>
                <a:endParaRPr lang="en-GB" dirty="0"/>
              </a:p>
              <a:p>
                <a:pPr lvl="1">
                  <a:buClr>
                    <a:srgbClr val="4F81BD"/>
                  </a:buClr>
                </a:pP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𝜉</m:t>
                    </m:r>
                    <m:r>
                      <a:rPr lang="en-GB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en-GB" dirty="0" smtClean="0">
                    <a:solidFill>
                      <a:prstClr val="white"/>
                    </a:solidFill>
                  </a:rPr>
                  <a:t>:	</a:t>
                </a:r>
                <a:r>
                  <a:rPr lang="en-GB" dirty="0" smtClean="0">
                    <a:solidFill>
                      <a:srgbClr val="FFFF00"/>
                    </a:solidFill>
                  </a:rPr>
                  <a:t>Increases</a:t>
                </a:r>
                <a:r>
                  <a:rPr lang="en-GB" dirty="0" smtClean="0">
                    <a:solidFill>
                      <a:prstClr val="white"/>
                    </a:solidFill>
                  </a:rPr>
                  <a:t> barrier height</a:t>
                </a:r>
                <a:br>
                  <a:rPr lang="en-GB" dirty="0" smtClean="0">
                    <a:solidFill>
                      <a:prstClr val="white"/>
                    </a:solidFill>
                  </a:rPr>
                </a:br>
                <a:r>
                  <a:rPr lang="en-GB" dirty="0" smtClean="0">
                    <a:solidFill>
                      <a:prstClr val="white"/>
                    </a:solidFill>
                  </a:rPr>
                  <a:t>		Makes the low-energy vacuum </a:t>
                </a:r>
                <a:r>
                  <a:rPr lang="en-GB" dirty="0" smtClean="0">
                    <a:solidFill>
                      <a:srgbClr val="FFFF00"/>
                    </a:solidFill>
                  </a:rPr>
                  <a:t>more</a:t>
                </a:r>
                <a:r>
                  <a:rPr lang="en-GB" dirty="0" smtClean="0">
                    <a:solidFill>
                      <a:prstClr val="white"/>
                    </a:solidFill>
                  </a:rPr>
                  <a:t> stable	</a:t>
                </a:r>
              </a:p>
              <a:p>
                <a:pPr lvl="1">
                  <a:buClr>
                    <a:srgbClr val="4F81BD"/>
                  </a:buClr>
                </a:pPr>
                <a14:m>
                  <m:oMath xmlns:m="http://schemas.openxmlformats.org/officeDocument/2006/math">
                    <m:r>
                      <a:rPr lang="en-GB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𝜉</m:t>
                    </m:r>
                    <m:r>
                      <a:rPr lang="en-GB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GB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GB" dirty="0" smtClean="0">
                    <a:solidFill>
                      <a:prstClr val="white"/>
                    </a:solidFill>
                  </a:rPr>
                  <a:t>:	</a:t>
                </a:r>
                <a:r>
                  <a:rPr lang="en-GB" dirty="0" smtClean="0">
                    <a:solidFill>
                      <a:srgbClr val="FFFF00"/>
                    </a:solidFill>
                  </a:rPr>
                  <a:t>Decreases</a:t>
                </a:r>
                <a:r>
                  <a:rPr lang="en-GB" dirty="0" smtClean="0">
                    <a:solidFill>
                      <a:prstClr val="white"/>
                    </a:solidFill>
                  </a:rPr>
                  <a:t> barrier height</a:t>
                </a:r>
                <a:br>
                  <a:rPr lang="en-GB" dirty="0" smtClean="0">
                    <a:solidFill>
                      <a:prstClr val="white"/>
                    </a:solidFill>
                  </a:rPr>
                </a:br>
                <a:r>
                  <a:rPr lang="en-GB" dirty="0" smtClean="0">
                    <a:solidFill>
                      <a:prstClr val="white"/>
                    </a:solidFill>
                  </a:rPr>
                  <a:t>		Makes the low energy vacuum </a:t>
                </a:r>
                <a:r>
                  <a:rPr lang="en-GB" dirty="0" smtClean="0">
                    <a:solidFill>
                      <a:srgbClr val="FFFF00"/>
                    </a:solidFill>
                  </a:rPr>
                  <a:t>less</a:t>
                </a:r>
                <a:r>
                  <a:rPr lang="en-GB" dirty="0" smtClean="0">
                    <a:solidFill>
                      <a:prstClr val="white"/>
                    </a:solidFill>
                  </a:rPr>
                  <a:t> stable</a:t>
                </a:r>
              </a:p>
              <a:p>
                <a:pPr>
                  <a:buClr>
                    <a:srgbClr val="4F81BD"/>
                  </a:buClr>
                </a:pPr>
                <a:r>
                  <a:rPr lang="en-GB" dirty="0" smtClean="0">
                    <a:solidFill>
                      <a:prstClr val="white"/>
                    </a:solidFill>
                  </a:rPr>
                  <a:t>Also contributes to loop corrections</a:t>
                </a:r>
                <a:endParaRPr lang="en-GB" dirty="0">
                  <a:solidFill>
                    <a:prstClr val="white"/>
                  </a:solidFill>
                </a:endParaRPr>
              </a:p>
              <a:p>
                <a:pPr marL="109728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10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August 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Rajantie, Cosmological constraints on the Higgs-gravity coupling,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1883-4B30-44FD-8E2E-0F17C65D2E6A}" type="slidenum">
              <a:rPr lang="en-GB" smtClean="0"/>
              <a:pPr/>
              <a:t>22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Gravity to the Rescue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783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1328"/>
                <a:ext cx="8229600" cy="4925979"/>
              </a:xfrm>
            </p:spPr>
            <p:txBody>
              <a:bodyPr/>
              <a:lstStyle/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r>
                  <a:rPr lang="en-GB" dirty="0" smtClean="0"/>
                  <a:t>Note: For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≫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GB" dirty="0" smtClean="0"/>
                  <a:t>,</a:t>
                </a:r>
                <a:br>
                  <a:rPr lang="en-GB" dirty="0" smtClean="0"/>
                </a:br>
                <a:r>
                  <a:rPr lang="en-GB" dirty="0" smtClean="0"/>
                  <a:t>there are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func>
                  </m:oMath>
                </a14:m>
                <a:r>
                  <a:rPr lang="en-GB" dirty="0" smtClean="0"/>
                  <a:t> terms</a:t>
                </a:r>
              </a:p>
              <a:p>
                <a:r>
                  <a:rPr lang="en-GB" dirty="0" smtClean="0"/>
                  <a:t>RG improved potential becomes</a:t>
                </a:r>
                <a:br>
                  <a:rPr lang="en-GB" dirty="0" smtClean="0"/>
                </a:b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𝜆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1/2</m:t>
                            </m:r>
                          </m:sup>
                        </m:sSup>
                      </m:e>
                    </m:d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endParaRPr lang="en-GB" dirty="0" smtClean="0"/>
              </a:p>
              <a:p>
                <a:r>
                  <a:rPr lang="en-GB" dirty="0" smtClean="0"/>
                  <a:t>Negative for all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GB" dirty="0" smtClean="0"/>
                  <a:t>,</a:t>
                </a:r>
                <a:r>
                  <a:rPr lang="en-GB" dirty="0"/>
                  <a:t/>
                </a:r>
                <a:br>
                  <a:rPr lang="en-GB" dirty="0"/>
                </a:br>
                <a:r>
                  <a:rPr lang="en-GB" dirty="0" smtClean="0"/>
                  <a:t>no barrier if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𝜉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GB" dirty="0" smtClean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1328"/>
                <a:ext cx="8229600" cy="4925979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August 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Rajantie, Cosmological constraints on the Higgs-gravity coupling,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1883-4B30-44FD-8E2E-0F17C65D2E6A}" type="slidenum">
              <a:rPr lang="en-GB" smtClean="0"/>
              <a:pPr/>
              <a:t>23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One-Loop Potential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b="42864"/>
          <a:stretch/>
        </p:blipFill>
        <p:spPr>
          <a:xfrm>
            <a:off x="457200" y="1504280"/>
            <a:ext cx="4918349" cy="140577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2359" y="1962231"/>
            <a:ext cx="3508287" cy="18123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20055" y="1323333"/>
            <a:ext cx="2772896" cy="55181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913289" y="2933005"/>
            <a:ext cx="1462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(HMNR 2014)</a:t>
            </a:r>
            <a:endParaRPr lang="en-GB" dirty="0"/>
          </a:p>
        </p:txBody>
      </p:sp>
      <p:pic>
        <p:nvPicPr>
          <p:cNvPr id="12" name="Picture 11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5943356" y="3912790"/>
            <a:ext cx="2880368" cy="263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840862" y="6337972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(</a:t>
            </a:r>
            <a:r>
              <a:rPr lang="en-US" sz="800" kern="1200" dirty="0" err="1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Buttazzo</a:t>
            </a:r>
            <a:r>
              <a:rPr lang="en-US" sz="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et al 2013)</a:t>
            </a:r>
            <a:endParaRPr lang="en-US" sz="110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536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August 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Rajantie, Cosmological constraints on the Higgs-gravity coupling,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1883-4B30-44FD-8E2E-0F17C65D2E6A}" type="slidenum">
              <a:rPr lang="en-GB" smtClean="0"/>
              <a:pPr/>
              <a:t>24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(De-)Stabilising the Potential</a:t>
            </a:r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2384103" y="1417638"/>
            <a:ext cx="27621" cy="3991616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428621" y="4871789"/>
            <a:ext cx="5068266" cy="27622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3131816" y="4612960"/>
            <a:ext cx="180023" cy="180023"/>
          </a:xfrm>
          <a:prstGeom prst="ellipse">
            <a:avLst/>
          </a:prstGeom>
          <a:solidFill>
            <a:srgbClr val="FFFF00"/>
          </a:solidFill>
          <a:ln w="3175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 w="190500" h="190500"/>
            <a:bevelB w="190500" h="190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 rot="16200000">
                <a:off x="1688882" y="3397636"/>
                <a:ext cx="92877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𝑉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688882" y="3397636"/>
                <a:ext cx="928779" cy="461665"/>
              </a:xfrm>
              <a:prstGeom prst="rect">
                <a:avLst/>
              </a:prstGeom>
              <a:blipFill rotWithShape="0">
                <a:blip r:embed="rId2"/>
                <a:stretch>
                  <a:fillRect r="-171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reeform 12"/>
          <p:cNvSpPr/>
          <p:nvPr/>
        </p:nvSpPr>
        <p:spPr>
          <a:xfrm>
            <a:off x="2422358" y="2708096"/>
            <a:ext cx="5053263" cy="3628535"/>
          </a:xfrm>
          <a:custGeom>
            <a:avLst/>
            <a:gdLst>
              <a:gd name="connsiteX0" fmla="*/ 0 w 5053263"/>
              <a:gd name="connsiteY0" fmla="*/ 1445363 h 3627090"/>
              <a:gd name="connsiteX1" fmla="*/ 737937 w 5053263"/>
              <a:gd name="connsiteY1" fmla="*/ 2215384 h 3627090"/>
              <a:gd name="connsiteX2" fmla="*/ 2919663 w 5053263"/>
              <a:gd name="connsiteY2" fmla="*/ 17616 h 3627090"/>
              <a:gd name="connsiteX3" fmla="*/ 5053263 w 5053263"/>
              <a:gd name="connsiteY3" fmla="*/ 3627090 h 3627090"/>
              <a:gd name="connsiteX0" fmla="*/ 0 w 5053263"/>
              <a:gd name="connsiteY0" fmla="*/ 1448453 h 3630180"/>
              <a:gd name="connsiteX1" fmla="*/ 689810 w 5053263"/>
              <a:gd name="connsiteY1" fmla="*/ 2122221 h 3630180"/>
              <a:gd name="connsiteX2" fmla="*/ 2919663 w 5053263"/>
              <a:gd name="connsiteY2" fmla="*/ 20706 h 3630180"/>
              <a:gd name="connsiteX3" fmla="*/ 5053263 w 5053263"/>
              <a:gd name="connsiteY3" fmla="*/ 3630180 h 3630180"/>
              <a:gd name="connsiteX0" fmla="*/ 0 w 5053263"/>
              <a:gd name="connsiteY0" fmla="*/ 1448453 h 3630180"/>
              <a:gd name="connsiteX1" fmla="*/ 689810 w 5053263"/>
              <a:gd name="connsiteY1" fmla="*/ 2122221 h 3630180"/>
              <a:gd name="connsiteX2" fmla="*/ 2919663 w 5053263"/>
              <a:gd name="connsiteY2" fmla="*/ 20706 h 3630180"/>
              <a:gd name="connsiteX3" fmla="*/ 5053263 w 5053263"/>
              <a:gd name="connsiteY3" fmla="*/ 3630180 h 3630180"/>
              <a:gd name="connsiteX0" fmla="*/ 0 w 5053263"/>
              <a:gd name="connsiteY0" fmla="*/ 1446637 h 3628364"/>
              <a:gd name="connsiteX1" fmla="*/ 689810 w 5053263"/>
              <a:gd name="connsiteY1" fmla="*/ 2120405 h 3628364"/>
              <a:gd name="connsiteX2" fmla="*/ 2919663 w 5053263"/>
              <a:gd name="connsiteY2" fmla="*/ 18890 h 3628364"/>
              <a:gd name="connsiteX3" fmla="*/ 5053263 w 5053263"/>
              <a:gd name="connsiteY3" fmla="*/ 3628364 h 3628364"/>
              <a:gd name="connsiteX0" fmla="*/ 0 w 5053263"/>
              <a:gd name="connsiteY0" fmla="*/ 1446637 h 3628364"/>
              <a:gd name="connsiteX1" fmla="*/ 689810 w 5053263"/>
              <a:gd name="connsiteY1" fmla="*/ 2120405 h 3628364"/>
              <a:gd name="connsiteX2" fmla="*/ 2919663 w 5053263"/>
              <a:gd name="connsiteY2" fmla="*/ 18890 h 3628364"/>
              <a:gd name="connsiteX3" fmla="*/ 5053263 w 5053263"/>
              <a:gd name="connsiteY3" fmla="*/ 3628364 h 3628364"/>
              <a:gd name="connsiteX0" fmla="*/ 0 w 5053263"/>
              <a:gd name="connsiteY0" fmla="*/ 1446519 h 3628246"/>
              <a:gd name="connsiteX1" fmla="*/ 689810 w 5053263"/>
              <a:gd name="connsiteY1" fmla="*/ 2120287 h 3628246"/>
              <a:gd name="connsiteX2" fmla="*/ 2919663 w 5053263"/>
              <a:gd name="connsiteY2" fmla="*/ 18772 h 3628246"/>
              <a:gd name="connsiteX3" fmla="*/ 5053263 w 5053263"/>
              <a:gd name="connsiteY3" fmla="*/ 3628246 h 3628246"/>
              <a:gd name="connsiteX0" fmla="*/ 0 w 5053263"/>
              <a:gd name="connsiteY0" fmla="*/ 1427997 h 3609724"/>
              <a:gd name="connsiteX1" fmla="*/ 689810 w 5053263"/>
              <a:gd name="connsiteY1" fmla="*/ 2101765 h 3609724"/>
              <a:gd name="connsiteX2" fmla="*/ 2919663 w 5053263"/>
              <a:gd name="connsiteY2" fmla="*/ 250 h 3609724"/>
              <a:gd name="connsiteX3" fmla="*/ 5053263 w 5053263"/>
              <a:gd name="connsiteY3" fmla="*/ 3609724 h 3609724"/>
              <a:gd name="connsiteX0" fmla="*/ 0 w 5053263"/>
              <a:gd name="connsiteY0" fmla="*/ 1446808 h 3628535"/>
              <a:gd name="connsiteX1" fmla="*/ 832685 w 5053263"/>
              <a:gd name="connsiteY1" fmla="*/ 2111051 h 3628535"/>
              <a:gd name="connsiteX2" fmla="*/ 2919663 w 5053263"/>
              <a:gd name="connsiteY2" fmla="*/ 19061 h 3628535"/>
              <a:gd name="connsiteX3" fmla="*/ 5053263 w 5053263"/>
              <a:gd name="connsiteY3" fmla="*/ 3628535 h 3628535"/>
              <a:gd name="connsiteX0" fmla="*/ 0 w 5053263"/>
              <a:gd name="connsiteY0" fmla="*/ 1446808 h 3628535"/>
              <a:gd name="connsiteX1" fmla="*/ 823160 w 5053263"/>
              <a:gd name="connsiteY1" fmla="*/ 2111051 h 3628535"/>
              <a:gd name="connsiteX2" fmla="*/ 2919663 w 5053263"/>
              <a:gd name="connsiteY2" fmla="*/ 19061 h 3628535"/>
              <a:gd name="connsiteX3" fmla="*/ 5053263 w 5053263"/>
              <a:gd name="connsiteY3" fmla="*/ 3628535 h 3628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3263" h="3628535">
                <a:moveTo>
                  <a:pt x="0" y="1446808"/>
                </a:moveTo>
                <a:cubicBezTo>
                  <a:pt x="414421" y="1453491"/>
                  <a:pt x="513013" y="2108378"/>
                  <a:pt x="823160" y="2111051"/>
                </a:cubicBezTo>
                <a:cubicBezTo>
                  <a:pt x="1133307" y="2113724"/>
                  <a:pt x="2214646" y="-233853"/>
                  <a:pt x="2919663" y="19061"/>
                </a:cubicBezTo>
                <a:cubicBezTo>
                  <a:pt x="3624680" y="271975"/>
                  <a:pt x="4346073" y="1941440"/>
                  <a:pt x="5053263" y="3628535"/>
                </a:cubicBezTo>
              </a:path>
            </a:pathLst>
          </a:custGeom>
          <a:noFill/>
          <a:ln w="508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7105080" y="4331318"/>
                <a:ext cx="47019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𝜙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5080" y="4331318"/>
                <a:ext cx="470192" cy="461665"/>
              </a:xfrm>
              <a:prstGeom prst="rect">
                <a:avLst/>
              </a:prstGeom>
              <a:blipFill rotWithShape="0">
                <a:blip r:embed="rId4"/>
                <a:stretch>
                  <a:fillRect l="-2597" r="-1299" b="-17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Freeform 14"/>
          <p:cNvSpPr/>
          <p:nvPr/>
        </p:nvSpPr>
        <p:spPr>
          <a:xfrm>
            <a:off x="2443624" y="1067283"/>
            <a:ext cx="5053263" cy="5269348"/>
          </a:xfrm>
          <a:custGeom>
            <a:avLst/>
            <a:gdLst>
              <a:gd name="connsiteX0" fmla="*/ 0 w 5053263"/>
              <a:gd name="connsiteY0" fmla="*/ 1445363 h 3627090"/>
              <a:gd name="connsiteX1" fmla="*/ 737937 w 5053263"/>
              <a:gd name="connsiteY1" fmla="*/ 2215384 h 3627090"/>
              <a:gd name="connsiteX2" fmla="*/ 2919663 w 5053263"/>
              <a:gd name="connsiteY2" fmla="*/ 17616 h 3627090"/>
              <a:gd name="connsiteX3" fmla="*/ 5053263 w 5053263"/>
              <a:gd name="connsiteY3" fmla="*/ 3627090 h 3627090"/>
              <a:gd name="connsiteX0" fmla="*/ 0 w 5053263"/>
              <a:gd name="connsiteY0" fmla="*/ 1448453 h 3630180"/>
              <a:gd name="connsiteX1" fmla="*/ 689810 w 5053263"/>
              <a:gd name="connsiteY1" fmla="*/ 2122221 h 3630180"/>
              <a:gd name="connsiteX2" fmla="*/ 2919663 w 5053263"/>
              <a:gd name="connsiteY2" fmla="*/ 20706 h 3630180"/>
              <a:gd name="connsiteX3" fmla="*/ 5053263 w 5053263"/>
              <a:gd name="connsiteY3" fmla="*/ 3630180 h 3630180"/>
              <a:gd name="connsiteX0" fmla="*/ 0 w 5053263"/>
              <a:gd name="connsiteY0" fmla="*/ 1448453 h 3630180"/>
              <a:gd name="connsiteX1" fmla="*/ 689810 w 5053263"/>
              <a:gd name="connsiteY1" fmla="*/ 2122221 h 3630180"/>
              <a:gd name="connsiteX2" fmla="*/ 2919663 w 5053263"/>
              <a:gd name="connsiteY2" fmla="*/ 20706 h 3630180"/>
              <a:gd name="connsiteX3" fmla="*/ 5053263 w 5053263"/>
              <a:gd name="connsiteY3" fmla="*/ 3630180 h 3630180"/>
              <a:gd name="connsiteX0" fmla="*/ 0 w 5053263"/>
              <a:gd name="connsiteY0" fmla="*/ 1446637 h 3628364"/>
              <a:gd name="connsiteX1" fmla="*/ 689810 w 5053263"/>
              <a:gd name="connsiteY1" fmla="*/ 2120405 h 3628364"/>
              <a:gd name="connsiteX2" fmla="*/ 2919663 w 5053263"/>
              <a:gd name="connsiteY2" fmla="*/ 18890 h 3628364"/>
              <a:gd name="connsiteX3" fmla="*/ 5053263 w 5053263"/>
              <a:gd name="connsiteY3" fmla="*/ 3628364 h 3628364"/>
              <a:gd name="connsiteX0" fmla="*/ 0 w 5053263"/>
              <a:gd name="connsiteY0" fmla="*/ 1446637 h 3628364"/>
              <a:gd name="connsiteX1" fmla="*/ 689810 w 5053263"/>
              <a:gd name="connsiteY1" fmla="*/ 2120405 h 3628364"/>
              <a:gd name="connsiteX2" fmla="*/ 2919663 w 5053263"/>
              <a:gd name="connsiteY2" fmla="*/ 18890 h 3628364"/>
              <a:gd name="connsiteX3" fmla="*/ 5053263 w 5053263"/>
              <a:gd name="connsiteY3" fmla="*/ 3628364 h 3628364"/>
              <a:gd name="connsiteX0" fmla="*/ 0 w 5053263"/>
              <a:gd name="connsiteY0" fmla="*/ 1446519 h 3628246"/>
              <a:gd name="connsiteX1" fmla="*/ 689810 w 5053263"/>
              <a:gd name="connsiteY1" fmla="*/ 2120287 h 3628246"/>
              <a:gd name="connsiteX2" fmla="*/ 2919663 w 5053263"/>
              <a:gd name="connsiteY2" fmla="*/ 18772 h 3628246"/>
              <a:gd name="connsiteX3" fmla="*/ 5053263 w 5053263"/>
              <a:gd name="connsiteY3" fmla="*/ 3628246 h 3628246"/>
              <a:gd name="connsiteX0" fmla="*/ 0 w 5053263"/>
              <a:gd name="connsiteY0" fmla="*/ 1427997 h 3609724"/>
              <a:gd name="connsiteX1" fmla="*/ 689810 w 5053263"/>
              <a:gd name="connsiteY1" fmla="*/ 2101765 h 3609724"/>
              <a:gd name="connsiteX2" fmla="*/ 2919663 w 5053263"/>
              <a:gd name="connsiteY2" fmla="*/ 250 h 3609724"/>
              <a:gd name="connsiteX3" fmla="*/ 5053263 w 5053263"/>
              <a:gd name="connsiteY3" fmla="*/ 3609724 h 3609724"/>
              <a:gd name="connsiteX0" fmla="*/ 0 w 5053263"/>
              <a:gd name="connsiteY0" fmla="*/ 1446808 h 3628535"/>
              <a:gd name="connsiteX1" fmla="*/ 832685 w 5053263"/>
              <a:gd name="connsiteY1" fmla="*/ 2111051 h 3628535"/>
              <a:gd name="connsiteX2" fmla="*/ 2919663 w 5053263"/>
              <a:gd name="connsiteY2" fmla="*/ 19061 h 3628535"/>
              <a:gd name="connsiteX3" fmla="*/ 5053263 w 5053263"/>
              <a:gd name="connsiteY3" fmla="*/ 3628535 h 3628535"/>
              <a:gd name="connsiteX0" fmla="*/ 0 w 5053263"/>
              <a:gd name="connsiteY0" fmla="*/ 1446808 h 3628535"/>
              <a:gd name="connsiteX1" fmla="*/ 823160 w 5053263"/>
              <a:gd name="connsiteY1" fmla="*/ 2111051 h 3628535"/>
              <a:gd name="connsiteX2" fmla="*/ 2919663 w 5053263"/>
              <a:gd name="connsiteY2" fmla="*/ 19061 h 3628535"/>
              <a:gd name="connsiteX3" fmla="*/ 5053263 w 5053263"/>
              <a:gd name="connsiteY3" fmla="*/ 3628535 h 3628535"/>
              <a:gd name="connsiteX0" fmla="*/ 0 w 5053263"/>
              <a:gd name="connsiteY0" fmla="*/ 2118389 h 4300116"/>
              <a:gd name="connsiteX1" fmla="*/ 823160 w 5053263"/>
              <a:gd name="connsiteY1" fmla="*/ 2782632 h 4300116"/>
              <a:gd name="connsiteX2" fmla="*/ 2871536 w 5053263"/>
              <a:gd name="connsiteY2" fmla="*/ 16873 h 4300116"/>
              <a:gd name="connsiteX3" fmla="*/ 5053263 w 5053263"/>
              <a:gd name="connsiteY3" fmla="*/ 4300116 h 4300116"/>
              <a:gd name="connsiteX0" fmla="*/ 0 w 5053263"/>
              <a:gd name="connsiteY0" fmla="*/ 2116685 h 4298412"/>
              <a:gd name="connsiteX1" fmla="*/ 823160 w 5053263"/>
              <a:gd name="connsiteY1" fmla="*/ 2780928 h 4298412"/>
              <a:gd name="connsiteX2" fmla="*/ 2871536 w 5053263"/>
              <a:gd name="connsiteY2" fmla="*/ 15169 h 4298412"/>
              <a:gd name="connsiteX3" fmla="*/ 5053263 w 5053263"/>
              <a:gd name="connsiteY3" fmla="*/ 4298412 h 4298412"/>
              <a:gd name="connsiteX0" fmla="*/ 0 w 5053263"/>
              <a:gd name="connsiteY0" fmla="*/ 3089196 h 5270923"/>
              <a:gd name="connsiteX1" fmla="*/ 823160 w 5053263"/>
              <a:gd name="connsiteY1" fmla="*/ 3753439 h 5270923"/>
              <a:gd name="connsiteX2" fmla="*/ 3088104 w 5053263"/>
              <a:gd name="connsiteY2" fmla="*/ 13122 h 5270923"/>
              <a:gd name="connsiteX3" fmla="*/ 5053263 w 5053263"/>
              <a:gd name="connsiteY3" fmla="*/ 5270923 h 5270923"/>
              <a:gd name="connsiteX0" fmla="*/ 0 w 5053263"/>
              <a:gd name="connsiteY0" fmla="*/ 3087621 h 5269348"/>
              <a:gd name="connsiteX1" fmla="*/ 823160 w 5053263"/>
              <a:gd name="connsiteY1" fmla="*/ 3751864 h 5269348"/>
              <a:gd name="connsiteX2" fmla="*/ 3088104 w 5053263"/>
              <a:gd name="connsiteY2" fmla="*/ 11547 h 5269348"/>
              <a:gd name="connsiteX3" fmla="*/ 5053263 w 5053263"/>
              <a:gd name="connsiteY3" fmla="*/ 5269348 h 5269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3263" h="5269348">
                <a:moveTo>
                  <a:pt x="0" y="3087621"/>
                </a:moveTo>
                <a:cubicBezTo>
                  <a:pt x="414421" y="3094304"/>
                  <a:pt x="416760" y="3759216"/>
                  <a:pt x="823160" y="3751864"/>
                </a:cubicBezTo>
                <a:cubicBezTo>
                  <a:pt x="1229560" y="3744512"/>
                  <a:pt x="2383087" y="-241367"/>
                  <a:pt x="3088104" y="11547"/>
                </a:cubicBezTo>
                <a:cubicBezTo>
                  <a:pt x="3793121" y="264461"/>
                  <a:pt x="4346073" y="3582253"/>
                  <a:pt x="5053263" y="5269348"/>
                </a:cubicBezTo>
              </a:path>
            </a:pathLst>
          </a:custGeom>
          <a:noFill/>
          <a:ln w="5080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reeform 15"/>
          <p:cNvSpPr/>
          <p:nvPr/>
        </p:nvSpPr>
        <p:spPr>
          <a:xfrm>
            <a:off x="2454258" y="4163397"/>
            <a:ext cx="5053263" cy="2181727"/>
          </a:xfrm>
          <a:custGeom>
            <a:avLst/>
            <a:gdLst>
              <a:gd name="connsiteX0" fmla="*/ 0 w 5053263"/>
              <a:gd name="connsiteY0" fmla="*/ 1445363 h 3627090"/>
              <a:gd name="connsiteX1" fmla="*/ 737937 w 5053263"/>
              <a:gd name="connsiteY1" fmla="*/ 2215384 h 3627090"/>
              <a:gd name="connsiteX2" fmla="*/ 2919663 w 5053263"/>
              <a:gd name="connsiteY2" fmla="*/ 17616 h 3627090"/>
              <a:gd name="connsiteX3" fmla="*/ 5053263 w 5053263"/>
              <a:gd name="connsiteY3" fmla="*/ 3627090 h 3627090"/>
              <a:gd name="connsiteX0" fmla="*/ 0 w 5053263"/>
              <a:gd name="connsiteY0" fmla="*/ 1448453 h 3630180"/>
              <a:gd name="connsiteX1" fmla="*/ 689810 w 5053263"/>
              <a:gd name="connsiteY1" fmla="*/ 2122221 h 3630180"/>
              <a:gd name="connsiteX2" fmla="*/ 2919663 w 5053263"/>
              <a:gd name="connsiteY2" fmla="*/ 20706 h 3630180"/>
              <a:gd name="connsiteX3" fmla="*/ 5053263 w 5053263"/>
              <a:gd name="connsiteY3" fmla="*/ 3630180 h 3630180"/>
              <a:gd name="connsiteX0" fmla="*/ 0 w 5053263"/>
              <a:gd name="connsiteY0" fmla="*/ 1448453 h 3630180"/>
              <a:gd name="connsiteX1" fmla="*/ 689810 w 5053263"/>
              <a:gd name="connsiteY1" fmla="*/ 2122221 h 3630180"/>
              <a:gd name="connsiteX2" fmla="*/ 2919663 w 5053263"/>
              <a:gd name="connsiteY2" fmla="*/ 20706 h 3630180"/>
              <a:gd name="connsiteX3" fmla="*/ 5053263 w 5053263"/>
              <a:gd name="connsiteY3" fmla="*/ 3630180 h 3630180"/>
              <a:gd name="connsiteX0" fmla="*/ 0 w 5053263"/>
              <a:gd name="connsiteY0" fmla="*/ 1446637 h 3628364"/>
              <a:gd name="connsiteX1" fmla="*/ 689810 w 5053263"/>
              <a:gd name="connsiteY1" fmla="*/ 2120405 h 3628364"/>
              <a:gd name="connsiteX2" fmla="*/ 2919663 w 5053263"/>
              <a:gd name="connsiteY2" fmla="*/ 18890 h 3628364"/>
              <a:gd name="connsiteX3" fmla="*/ 5053263 w 5053263"/>
              <a:gd name="connsiteY3" fmla="*/ 3628364 h 3628364"/>
              <a:gd name="connsiteX0" fmla="*/ 0 w 5053263"/>
              <a:gd name="connsiteY0" fmla="*/ 1446637 h 3628364"/>
              <a:gd name="connsiteX1" fmla="*/ 689810 w 5053263"/>
              <a:gd name="connsiteY1" fmla="*/ 2120405 h 3628364"/>
              <a:gd name="connsiteX2" fmla="*/ 2919663 w 5053263"/>
              <a:gd name="connsiteY2" fmla="*/ 18890 h 3628364"/>
              <a:gd name="connsiteX3" fmla="*/ 5053263 w 5053263"/>
              <a:gd name="connsiteY3" fmla="*/ 3628364 h 3628364"/>
              <a:gd name="connsiteX0" fmla="*/ 0 w 5053263"/>
              <a:gd name="connsiteY0" fmla="*/ 1446519 h 3628246"/>
              <a:gd name="connsiteX1" fmla="*/ 689810 w 5053263"/>
              <a:gd name="connsiteY1" fmla="*/ 2120287 h 3628246"/>
              <a:gd name="connsiteX2" fmla="*/ 2919663 w 5053263"/>
              <a:gd name="connsiteY2" fmla="*/ 18772 h 3628246"/>
              <a:gd name="connsiteX3" fmla="*/ 5053263 w 5053263"/>
              <a:gd name="connsiteY3" fmla="*/ 3628246 h 3628246"/>
              <a:gd name="connsiteX0" fmla="*/ 0 w 5053263"/>
              <a:gd name="connsiteY0" fmla="*/ 1427997 h 3609724"/>
              <a:gd name="connsiteX1" fmla="*/ 689810 w 5053263"/>
              <a:gd name="connsiteY1" fmla="*/ 2101765 h 3609724"/>
              <a:gd name="connsiteX2" fmla="*/ 2919663 w 5053263"/>
              <a:gd name="connsiteY2" fmla="*/ 250 h 3609724"/>
              <a:gd name="connsiteX3" fmla="*/ 5053263 w 5053263"/>
              <a:gd name="connsiteY3" fmla="*/ 3609724 h 3609724"/>
              <a:gd name="connsiteX0" fmla="*/ 0 w 5053263"/>
              <a:gd name="connsiteY0" fmla="*/ 1446808 h 3628535"/>
              <a:gd name="connsiteX1" fmla="*/ 832685 w 5053263"/>
              <a:gd name="connsiteY1" fmla="*/ 2111051 h 3628535"/>
              <a:gd name="connsiteX2" fmla="*/ 2919663 w 5053263"/>
              <a:gd name="connsiteY2" fmla="*/ 19061 h 3628535"/>
              <a:gd name="connsiteX3" fmla="*/ 5053263 w 5053263"/>
              <a:gd name="connsiteY3" fmla="*/ 3628535 h 3628535"/>
              <a:gd name="connsiteX0" fmla="*/ 0 w 5053263"/>
              <a:gd name="connsiteY0" fmla="*/ 1446808 h 3628535"/>
              <a:gd name="connsiteX1" fmla="*/ 823160 w 5053263"/>
              <a:gd name="connsiteY1" fmla="*/ 2111051 h 3628535"/>
              <a:gd name="connsiteX2" fmla="*/ 2919663 w 5053263"/>
              <a:gd name="connsiteY2" fmla="*/ 19061 h 3628535"/>
              <a:gd name="connsiteX3" fmla="*/ 5053263 w 5053263"/>
              <a:gd name="connsiteY3" fmla="*/ 3628535 h 3628535"/>
              <a:gd name="connsiteX0" fmla="*/ 0 w 5053263"/>
              <a:gd name="connsiteY0" fmla="*/ 2118389 h 4300116"/>
              <a:gd name="connsiteX1" fmla="*/ 823160 w 5053263"/>
              <a:gd name="connsiteY1" fmla="*/ 2782632 h 4300116"/>
              <a:gd name="connsiteX2" fmla="*/ 2871536 w 5053263"/>
              <a:gd name="connsiteY2" fmla="*/ 16873 h 4300116"/>
              <a:gd name="connsiteX3" fmla="*/ 5053263 w 5053263"/>
              <a:gd name="connsiteY3" fmla="*/ 4300116 h 4300116"/>
              <a:gd name="connsiteX0" fmla="*/ 0 w 5053263"/>
              <a:gd name="connsiteY0" fmla="*/ 2116685 h 4298412"/>
              <a:gd name="connsiteX1" fmla="*/ 823160 w 5053263"/>
              <a:gd name="connsiteY1" fmla="*/ 2780928 h 4298412"/>
              <a:gd name="connsiteX2" fmla="*/ 2871536 w 5053263"/>
              <a:gd name="connsiteY2" fmla="*/ 15169 h 4298412"/>
              <a:gd name="connsiteX3" fmla="*/ 5053263 w 5053263"/>
              <a:gd name="connsiteY3" fmla="*/ 4298412 h 4298412"/>
              <a:gd name="connsiteX0" fmla="*/ 0 w 5053263"/>
              <a:gd name="connsiteY0" fmla="*/ 3089196 h 5270923"/>
              <a:gd name="connsiteX1" fmla="*/ 823160 w 5053263"/>
              <a:gd name="connsiteY1" fmla="*/ 3753439 h 5270923"/>
              <a:gd name="connsiteX2" fmla="*/ 3088104 w 5053263"/>
              <a:gd name="connsiteY2" fmla="*/ 13122 h 5270923"/>
              <a:gd name="connsiteX3" fmla="*/ 5053263 w 5053263"/>
              <a:gd name="connsiteY3" fmla="*/ 5270923 h 5270923"/>
              <a:gd name="connsiteX0" fmla="*/ 0 w 5053263"/>
              <a:gd name="connsiteY0" fmla="*/ 3087621 h 5269348"/>
              <a:gd name="connsiteX1" fmla="*/ 823160 w 5053263"/>
              <a:gd name="connsiteY1" fmla="*/ 3751864 h 5269348"/>
              <a:gd name="connsiteX2" fmla="*/ 3088104 w 5053263"/>
              <a:gd name="connsiteY2" fmla="*/ 11547 h 5269348"/>
              <a:gd name="connsiteX3" fmla="*/ 5053263 w 5053263"/>
              <a:gd name="connsiteY3" fmla="*/ 5269348 h 5269348"/>
              <a:gd name="connsiteX0" fmla="*/ 0 w 5053263"/>
              <a:gd name="connsiteY0" fmla="*/ 0 h 2181727"/>
              <a:gd name="connsiteX1" fmla="*/ 823160 w 5053263"/>
              <a:gd name="connsiteY1" fmla="*/ 664243 h 2181727"/>
              <a:gd name="connsiteX2" fmla="*/ 3376862 w 5053263"/>
              <a:gd name="connsiteY2" fmla="*/ 1175084 h 2181727"/>
              <a:gd name="connsiteX3" fmla="*/ 5053263 w 5053263"/>
              <a:gd name="connsiteY3" fmla="*/ 2181727 h 2181727"/>
              <a:gd name="connsiteX0" fmla="*/ 0 w 5053263"/>
              <a:gd name="connsiteY0" fmla="*/ 0 h 2181727"/>
              <a:gd name="connsiteX1" fmla="*/ 823160 w 5053263"/>
              <a:gd name="connsiteY1" fmla="*/ 664243 h 2181727"/>
              <a:gd name="connsiteX2" fmla="*/ 3376862 w 5053263"/>
              <a:gd name="connsiteY2" fmla="*/ 1175084 h 2181727"/>
              <a:gd name="connsiteX3" fmla="*/ 5053263 w 5053263"/>
              <a:gd name="connsiteY3" fmla="*/ 2181727 h 2181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3263" h="2181727">
                <a:moveTo>
                  <a:pt x="0" y="0"/>
                </a:moveTo>
                <a:cubicBezTo>
                  <a:pt x="414421" y="6683"/>
                  <a:pt x="260350" y="468396"/>
                  <a:pt x="823160" y="664243"/>
                </a:cubicBezTo>
                <a:cubicBezTo>
                  <a:pt x="1385970" y="860090"/>
                  <a:pt x="2671845" y="922170"/>
                  <a:pt x="3376862" y="1175084"/>
                </a:cubicBezTo>
                <a:cubicBezTo>
                  <a:pt x="4081879" y="1427998"/>
                  <a:pt x="4362115" y="1601537"/>
                  <a:pt x="5053263" y="2181727"/>
                </a:cubicBezTo>
              </a:path>
            </a:pathLst>
          </a:custGeom>
          <a:noFill/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6241778" y="1458647"/>
                <a:ext cx="2902222" cy="12650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400" b="0" i="1" kern="1200" dirty="0" smtClean="0">
                          <a:solidFill>
                            <a:srgbClr val="00FF00"/>
                          </a:solidFill>
                          <a:latin typeface="Cambria Math" panose="02040503050406030204" pitchFamily="18" charset="0"/>
                        </a:rPr>
                        <m:t>𝜉</m:t>
                      </m:r>
                      <m:r>
                        <a:rPr lang="en-GB" sz="2400" b="0" i="1" kern="1200" dirty="0" smtClean="0">
                          <a:solidFill>
                            <a:srgbClr val="00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≳0.06</m:t>
                      </m:r>
                    </m:oMath>
                  </m:oMathPara>
                </a14:m>
                <a:endParaRPr lang="en-US" sz="2400" kern="1200" dirty="0" smtClean="0">
                  <a:solidFill>
                    <a:srgbClr val="00FF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0" i="1" kern="1200" smtClean="0">
                              <a:solidFill>
                                <a:srgbClr val="00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kern="1200" smtClean="0">
                              <a:solidFill>
                                <a:srgbClr val="00FF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400" b="0" i="0" kern="1200" smtClean="0">
                              <a:solidFill>
                                <a:srgbClr val="00FF00"/>
                              </a:solidFill>
                              <a:latin typeface="Cambria Math" panose="02040503050406030204" pitchFamily="18" charset="0"/>
                            </a:rPr>
                            <m:t>max</m:t>
                          </m:r>
                        </m:sub>
                      </m:sSub>
                      <m:r>
                        <a:rPr lang="en-GB" sz="2400" b="0" i="1" kern="1200" smtClean="0">
                          <a:solidFill>
                            <a:srgbClr val="00FF00"/>
                          </a:solidFill>
                          <a:latin typeface="Cambria Math" panose="02040503050406030204" pitchFamily="18" charset="0"/>
                        </a:rPr>
                        <m:t>∼</m:t>
                      </m:r>
                      <m:f>
                        <m:fPr>
                          <m:ctrlPr>
                            <a:rPr lang="en-GB" sz="2400" b="0" i="1" kern="1200" smtClean="0">
                              <a:solidFill>
                                <a:srgbClr val="00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kern="1200" smtClean="0">
                              <a:solidFill>
                                <a:srgbClr val="00FF00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  <m:sSup>
                            <m:sSupPr>
                              <m:ctrlPr>
                                <a:rPr lang="en-GB" sz="2400" b="0" i="1" kern="1200" smtClean="0">
                                  <a:solidFill>
                                    <a:srgbClr val="00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kern="1200" smtClean="0">
                                  <a:solidFill>
                                    <a:srgbClr val="00FF00"/>
                                  </a:solidFill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p>
                              <m:r>
                                <a:rPr lang="en-GB" sz="2400" b="0" i="1" kern="1200" smtClean="0">
                                  <a:solidFill>
                                    <a:srgbClr val="00FF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GB" sz="2400" b="0" i="1" kern="1200" smtClean="0">
                                  <a:solidFill>
                                    <a:srgbClr val="00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kern="1200" smtClean="0">
                                  <a:solidFill>
                                    <a:srgbClr val="00FF00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p>
                              <m:r>
                                <a:rPr lang="en-GB" sz="2400" b="0" i="1" kern="1200" smtClean="0">
                                  <a:solidFill>
                                    <a:srgbClr val="00FF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num>
                        <m:den>
                          <m:r>
                            <a:rPr lang="en-GB" sz="2400" b="0" i="1" kern="1200" smtClean="0">
                              <a:solidFill>
                                <a:srgbClr val="00FF00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GB" sz="2400" b="0" i="1" kern="1200" smtClean="0">
                              <a:solidFill>
                                <a:srgbClr val="00FF00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  <m:r>
                            <a:rPr lang="en-GB" sz="2400" b="0" i="1" kern="1200" smtClean="0">
                              <a:solidFill>
                                <a:srgbClr val="00FF00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den>
                      </m:f>
                    </m:oMath>
                  </m:oMathPara>
                </a14:m>
                <a:endParaRPr lang="en-US" sz="2400" kern="1200" dirty="0">
                  <a:solidFill>
                    <a:srgbClr val="00FF00"/>
                  </a:solidFill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1778" y="1458647"/>
                <a:ext cx="2902222" cy="1265026"/>
              </a:xfrm>
              <a:prstGeom prst="rect">
                <a:avLst/>
              </a:prstGeom>
              <a:blipFill rotWithShape="0">
                <a:blip r:embed="rId5"/>
                <a:stretch>
                  <a:fillRect l="-18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4607553" y="5814043"/>
                <a:ext cx="18288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kern="1200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𝜉</m:t>
                      </m:r>
                      <m:r>
                        <a:rPr lang="en-GB" sz="2400" b="0" i="1" kern="1200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≲0.02</m:t>
                      </m:r>
                    </m:oMath>
                  </m:oMathPara>
                </a14:m>
                <a:endParaRPr lang="en-US" sz="2400" kern="12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7553" y="5814043"/>
                <a:ext cx="1828800" cy="461665"/>
              </a:xfrm>
              <a:prstGeom prst="rect">
                <a:avLst/>
              </a:prstGeom>
              <a:blipFill rotWithShape="0">
                <a:blip r:embed="rId6"/>
                <a:stretch>
                  <a:fillRect b="-18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4434663" y="3277623"/>
            <a:ext cx="15168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 smtClean="0">
                <a:solidFill>
                  <a:srgbClr val="00B0F0"/>
                </a:solidFill>
              </a:rPr>
              <a:t>Minkowski</a:t>
            </a:r>
            <a:endParaRPr lang="en-GB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34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August 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Rajantie, Cosmological constraints on the Higgs-gravity coupling,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1883-4B30-44FD-8E2E-0F17C65D2E6A}" type="slidenum">
              <a:rPr lang="en-GB" smtClean="0"/>
              <a:pPr/>
              <a:t>25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(De)Stabilising the Potential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7451738" y="5599753"/>
            <a:ext cx="1325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(HMNR 2014)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1328"/>
                <a:ext cx="4474846" cy="4525963"/>
              </a:xfrm>
            </p:spPr>
            <p:txBody>
              <a:bodyPr/>
              <a:lstStyle/>
              <a:p>
                <a:r>
                  <a:rPr lang="en-GB" dirty="0" smtClean="0"/>
                  <a:t>If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sup>
                    </m:sSup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GB" dirty="0" smtClean="0"/>
                  <a:t> and </a:t>
                </a:r>
                <a:br>
                  <a:rPr lang="en-GB" dirty="0" smtClean="0"/>
                </a:br>
                <a:r>
                  <a:rPr lang="en-GB" dirty="0" smtClean="0"/>
                  <a:t>there is no new physics,</a:t>
                </a:r>
                <a:br>
                  <a:rPr lang="en-GB" dirty="0" smtClean="0"/>
                </a:br>
                <a:r>
                  <a:rPr lang="en-GB" dirty="0" smtClean="0"/>
                  <a:t>vacuum stability during</a:t>
                </a:r>
                <a:br>
                  <a:rPr lang="en-GB" dirty="0" smtClean="0"/>
                </a:br>
                <a:r>
                  <a:rPr lang="en-GB" dirty="0" smtClean="0"/>
                  <a:t>inflation requires</a:t>
                </a:r>
                <a:br>
                  <a:rPr lang="en-GB" dirty="0" smtClean="0"/>
                </a:b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𝜉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≳0.06</m:t>
                    </m:r>
                  </m:oMath>
                </a14:m>
                <a:endParaRPr lang="en-GB" dirty="0" smtClean="0"/>
              </a:p>
              <a:p>
                <a:pPr marL="109728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1328"/>
                <a:ext cx="4474846" cy="4525963"/>
              </a:xfrm>
              <a:blipFill rotWithShape="0">
                <a:blip r:embed="rId2"/>
                <a:stretch>
                  <a:fillRect t="-12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Content Placeholder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2020" y="1491615"/>
            <a:ext cx="4064780" cy="410813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l="16794" t="15548" r="37547" b="18007"/>
          <a:stretch/>
        </p:blipFill>
        <p:spPr>
          <a:xfrm>
            <a:off x="1601620" y="846138"/>
            <a:ext cx="5940759" cy="4860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909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Reheating:</a:t>
                </a:r>
                <a:br>
                  <a:rPr lang="en-GB" dirty="0" smtClean="0"/>
                </a:br>
                <a:r>
                  <a:rPr lang="en-GB" dirty="0" smtClean="0"/>
                  <a:t>Inflation (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=12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 smtClean="0"/>
                  <a:t>) → radiation domination (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dirty="0" smtClean="0"/>
                  <a:t>)</a:t>
                </a:r>
              </a:p>
              <a:p>
                <a:r>
                  <a:rPr lang="en-GB" dirty="0"/>
                  <a:t>E</a:t>
                </a:r>
                <a:r>
                  <a:rPr lang="en-GB" dirty="0" smtClean="0"/>
                  <a:t>ffective Higgs mass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eff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𝜉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GB" dirty="0" smtClean="0"/>
                  <a:t> changes rapidly:</a:t>
                </a:r>
              </a:p>
              <a:p>
                <a:pPr lvl="1"/>
                <a:r>
                  <a:rPr lang="en-GB" dirty="0" smtClean="0"/>
                  <a:t>Excites the Higgs field</a:t>
                </a:r>
              </a:p>
              <a:p>
                <a:pPr lvl="1"/>
                <a:r>
                  <a:rPr lang="en-GB" dirty="0" smtClean="0"/>
                  <a:t>“Geometric preheating” </a:t>
                </a:r>
                <a:r>
                  <a:rPr lang="en-GB" sz="1800" dirty="0" smtClean="0"/>
                  <a:t>(</a:t>
                </a:r>
                <a:r>
                  <a:rPr lang="en-GB" sz="1800" dirty="0" err="1" smtClean="0"/>
                  <a:t>Bassett&amp;Liberati</a:t>
                </a:r>
                <a:r>
                  <a:rPr lang="en-GB" sz="1800" dirty="0" smtClean="0"/>
                  <a:t> 1998, </a:t>
                </a:r>
                <a:r>
                  <a:rPr lang="en-GB" sz="1800" dirty="0" err="1" smtClean="0"/>
                  <a:t>Tsujikawa</a:t>
                </a:r>
                <a:r>
                  <a:rPr lang="en-GB" sz="1800" dirty="0" smtClean="0"/>
                  <a:t> et al. 1999)</a:t>
                </a:r>
                <a:endParaRPr lang="en-GB" dirty="0" smtClean="0"/>
              </a:p>
              <a:p>
                <a:r>
                  <a:rPr lang="en-GB" dirty="0" smtClean="0"/>
                  <a:t>Could this throw it over the barrier,</a:t>
                </a:r>
                <a:br>
                  <a:rPr lang="en-GB" dirty="0" smtClean="0"/>
                </a:br>
                <a:r>
                  <a:rPr lang="en-GB" dirty="0" smtClean="0"/>
                  <a:t>triggering the instability?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10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August 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Rajantie, Cosmological constraints on the Higgs-gravity coupling,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1883-4B30-44FD-8E2E-0F17C65D2E6A}" type="slidenum">
              <a:rPr lang="en-GB" smtClean="0"/>
              <a:pPr/>
              <a:t>26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End of Inflation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578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428999"/>
            <a:ext cx="3809524" cy="285714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dirty="0" smtClean="0"/>
                  <a:t>After inflation, Universe is dominated by an almost uniform </a:t>
                </a:r>
                <a:r>
                  <a:rPr lang="en-GB" dirty="0" err="1" smtClean="0"/>
                  <a:t>inflaton</a:t>
                </a:r>
                <a:r>
                  <a:rPr lang="en-GB" dirty="0" smtClean="0"/>
                  <a:t> field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𝜒</m:t>
                    </m:r>
                  </m:oMath>
                </a14:m>
                <a:r>
                  <a:rPr lang="en-GB" dirty="0" smtClean="0"/>
                  <a:t> oscillating in its potential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inf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</m:d>
                  </m:oMath>
                </a14:m>
                <a:endParaRPr lang="en-GB" dirty="0" smtClean="0"/>
              </a:p>
              <a:p>
                <a:pPr lvl="0">
                  <a:buClr>
                    <a:srgbClr val="4F81BD"/>
                  </a:buClr>
                </a:pPr>
                <a:r>
                  <a:rPr lang="en-GB" dirty="0" smtClean="0">
                    <a:solidFill>
                      <a:prstClr val="white"/>
                    </a:solidFill>
                  </a:rPr>
                  <a:t>Ricci scalar </a:t>
                </a:r>
              </a:p>
              <a:p>
                <a:pPr marL="109728" lvl="0" indent="0">
                  <a:buClr>
                    <a:srgbClr val="4F81BD"/>
                  </a:buClr>
                  <a:buNone/>
                </a:pPr>
                <a:r>
                  <a:rPr lang="en-GB" b="0" dirty="0" smtClean="0">
                    <a:solidFill>
                      <a:prstClr val="white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GB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GB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𝑃𝑙</m:t>
                            </m:r>
                          </m:sub>
                          <m:sup>
                            <m:r>
                              <a:rPr lang="en-GB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GB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  <m:sSub>
                          <m:sSubPr>
                            <m:ctrlPr>
                              <a:rPr lang="en-GB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b="0" i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inf</m:t>
                            </m:r>
                          </m:sub>
                        </m:sSub>
                        <m:d>
                          <m:dPr>
                            <m:ctrlPr>
                              <a:rPr lang="en-GB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𝜒</m:t>
                            </m:r>
                          </m:e>
                        </m:d>
                        <m:r>
                          <a:rPr lang="en-GB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GB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̇"/>
                                <m:ctrlPr>
                                  <a:rPr lang="en-GB" b="0" i="1" smtClean="0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b="0" i="1" smtClean="0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𝜒</m:t>
                                </m:r>
                              </m:e>
                            </m:acc>
                          </m:e>
                          <m:sup>
                            <m:r>
                              <a:rPr lang="en-GB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en-GB" dirty="0">
                  <a:solidFill>
                    <a:prstClr val="white"/>
                  </a:solidFill>
                </a:endParaRPr>
              </a:p>
              <a:p>
                <a:pPr lvl="0">
                  <a:buClr>
                    <a:srgbClr val="4F81BD"/>
                  </a:buClr>
                </a:pPr>
                <a:r>
                  <a:rPr lang="en-GB" dirty="0" smtClean="0">
                    <a:solidFill>
                      <a:prstClr val="white"/>
                    </a:solidFill>
                  </a:rPr>
                  <a:t>At the minimum</a:t>
                </a:r>
                <a:br>
                  <a:rPr lang="en-GB" dirty="0" smtClean="0">
                    <a:solidFill>
                      <a:prstClr val="white"/>
                    </a:solidFill>
                  </a:rPr>
                </a:br>
                <a:r>
                  <a:rPr lang="en-GB" dirty="0" smtClean="0">
                    <a:solidFill>
                      <a:prstClr val="white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GB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∼−</m:t>
                    </m:r>
                    <m:f>
                      <m:fPr>
                        <m:ctrlPr>
                          <a:rPr lang="en-GB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b="0" i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inf</m:t>
                            </m:r>
                          </m:sub>
                        </m:sSub>
                        <m:d>
                          <m:dPr>
                            <m:ctrlPr>
                              <a:rPr lang="en-GB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b="0" i="1" smtClean="0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𝜒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solidFill>
                                      <a:prstClr val="white"/>
                                    </a:solidFill>
                                    <a:latin typeface="Cambria Math" panose="02040503050406030204" pitchFamily="18" charset="0"/>
                                  </a:rPr>
                                  <m:t>ini</m:t>
                                </m:r>
                              </m:sub>
                            </m:sSub>
                          </m:e>
                        </m:d>
                      </m:num>
                      <m:den>
                        <m:sSubSup>
                          <m:sSubSupPr>
                            <m:ctrlPr>
                              <a:rPr lang="en-GB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𝑃𝑙</m:t>
                            </m:r>
                          </m:sub>
                          <m:sup>
                            <m:r>
                              <a:rPr lang="en-GB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GB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endParaRPr lang="en-GB" dirty="0" smtClean="0">
                  <a:solidFill>
                    <a:prstClr val="white"/>
                  </a:solidFill>
                </a:endParaRPr>
              </a:p>
              <a:p>
                <a:pPr lvl="0">
                  <a:buClr>
                    <a:srgbClr val="4F81BD"/>
                  </a:buClr>
                </a:pPr>
                <a:r>
                  <a:rPr lang="en-GB" dirty="0" err="1" smtClean="0">
                    <a:solidFill>
                      <a:prstClr val="white"/>
                    </a:solidFill>
                  </a:rPr>
                  <a:t>Tachyonic</a:t>
                </a:r>
                <a:r>
                  <a:rPr lang="en-GB" dirty="0" smtClean="0">
                    <a:solidFill>
                      <a:prstClr val="white"/>
                    </a:solidFill>
                  </a:rPr>
                  <a:t> Higgs mass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eff</m:t>
                        </m:r>
                      </m:sub>
                      <m:sup>
                        <m:r>
                          <a:rPr lang="en-GB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GB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r>
                  <a:rPr lang="en-GB" dirty="0" smtClean="0">
                    <a:solidFill>
                      <a:prstClr val="white"/>
                    </a:solidFill>
                  </a:rPr>
                  <a:t/>
                </a:r>
                <a:br>
                  <a:rPr lang="en-GB" dirty="0" smtClean="0">
                    <a:solidFill>
                      <a:prstClr val="white"/>
                    </a:solidFill>
                  </a:rPr>
                </a:br>
                <a:r>
                  <a:rPr lang="en-GB" dirty="0" smtClean="0">
                    <a:solidFill>
                      <a:prstClr val="white"/>
                    </a:solidFill>
                  </a:rPr>
                  <a:t>if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𝜉</m:t>
                    </m:r>
                    <m:r>
                      <a:rPr lang="en-GB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en-GB" dirty="0" smtClean="0">
                    <a:solidFill>
                      <a:prstClr val="white"/>
                    </a:solidFill>
                  </a:rPr>
                  <a:t> </a:t>
                </a:r>
                <a:r>
                  <a:rPr lang="en-GB" sz="1600" dirty="0" smtClean="0">
                    <a:solidFill>
                      <a:prstClr val="white"/>
                    </a:solidFill>
                  </a:rPr>
                  <a:t>(HMNR 2015)</a:t>
                </a:r>
                <a:endParaRPr lang="en-GB" dirty="0">
                  <a:solidFill>
                    <a:prstClr val="white"/>
                  </a:solidFill>
                </a:endParaRPr>
              </a:p>
              <a:p>
                <a:pPr marL="109728" indent="0">
                  <a:buNone/>
                </a:pPr>
                <a:endParaRPr lang="en-GB" dirty="0" smtClean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t="-10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August 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Rajantie, Cosmological constraints on the Higgs-gravity coupling,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1883-4B30-44FD-8E2E-0F17C65D2E6A}" type="slidenum">
              <a:rPr lang="en-GB" smtClean="0"/>
              <a:pPr/>
              <a:t>27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Inflaton</a:t>
            </a:r>
            <a:r>
              <a:rPr lang="en-GB" dirty="0" smtClean="0"/>
              <a:t> Oscillations</a:t>
            </a:r>
            <a:endParaRPr lang="en-GB" dirty="0"/>
          </a:p>
        </p:txBody>
      </p:sp>
      <p:sp>
        <p:nvSpPr>
          <p:cNvPr id="8" name="Oval 7"/>
          <p:cNvSpPr/>
          <p:nvPr/>
        </p:nvSpPr>
        <p:spPr>
          <a:xfrm>
            <a:off x="7092322" y="4847870"/>
            <a:ext cx="180022" cy="180023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reeform 10"/>
          <p:cNvSpPr/>
          <p:nvPr/>
        </p:nvSpPr>
        <p:spPr>
          <a:xfrm>
            <a:off x="5766838" y="5107276"/>
            <a:ext cx="1325484" cy="644088"/>
          </a:xfrm>
          <a:custGeom>
            <a:avLst/>
            <a:gdLst>
              <a:gd name="connsiteX0" fmla="*/ 1308100 w 1308100"/>
              <a:gd name="connsiteY0" fmla="*/ 50800 h 685963"/>
              <a:gd name="connsiteX1" fmla="*/ 698500 w 1308100"/>
              <a:gd name="connsiteY1" fmla="*/ 685800 h 685963"/>
              <a:gd name="connsiteX2" fmla="*/ 0 w 1308100"/>
              <a:gd name="connsiteY2" fmla="*/ 0 h 685963"/>
              <a:gd name="connsiteX3" fmla="*/ 0 w 1308100"/>
              <a:gd name="connsiteY3" fmla="*/ 0 h 685963"/>
              <a:gd name="connsiteX0" fmla="*/ 1308100 w 1308100"/>
              <a:gd name="connsiteY0" fmla="*/ 50800 h 679013"/>
              <a:gd name="connsiteX1" fmla="*/ 628964 w 1308100"/>
              <a:gd name="connsiteY1" fmla="*/ 678846 h 679013"/>
              <a:gd name="connsiteX2" fmla="*/ 0 w 1308100"/>
              <a:gd name="connsiteY2" fmla="*/ 0 h 679013"/>
              <a:gd name="connsiteX3" fmla="*/ 0 w 1308100"/>
              <a:gd name="connsiteY3" fmla="*/ 0 h 679013"/>
              <a:gd name="connsiteX0" fmla="*/ 1352069 w 1352069"/>
              <a:gd name="connsiteY0" fmla="*/ 94401 h 722614"/>
              <a:gd name="connsiteX1" fmla="*/ 672933 w 1352069"/>
              <a:gd name="connsiteY1" fmla="*/ 722447 h 722614"/>
              <a:gd name="connsiteX2" fmla="*/ 43969 w 1352069"/>
              <a:gd name="connsiteY2" fmla="*/ 43601 h 722614"/>
              <a:gd name="connsiteX3" fmla="*/ 54399 w 1352069"/>
              <a:gd name="connsiteY3" fmla="*/ 71416 h 722614"/>
              <a:gd name="connsiteX0" fmla="*/ 1308100 w 1308100"/>
              <a:gd name="connsiteY0" fmla="*/ 50800 h 679013"/>
              <a:gd name="connsiteX1" fmla="*/ 628964 w 1308100"/>
              <a:gd name="connsiteY1" fmla="*/ 678846 h 679013"/>
              <a:gd name="connsiteX2" fmla="*/ 0 w 1308100"/>
              <a:gd name="connsiteY2" fmla="*/ 0 h 679013"/>
              <a:gd name="connsiteX0" fmla="*/ 1325484 w 1325484"/>
              <a:gd name="connsiteY0" fmla="*/ 12555 h 640611"/>
              <a:gd name="connsiteX1" fmla="*/ 646348 w 1325484"/>
              <a:gd name="connsiteY1" fmla="*/ 640601 h 640611"/>
              <a:gd name="connsiteX2" fmla="*/ 0 w 1325484"/>
              <a:gd name="connsiteY2" fmla="*/ 0 h 640611"/>
              <a:gd name="connsiteX0" fmla="*/ 1325484 w 1325484"/>
              <a:gd name="connsiteY0" fmla="*/ 12555 h 644088"/>
              <a:gd name="connsiteX1" fmla="*/ 674162 w 1325484"/>
              <a:gd name="connsiteY1" fmla="*/ 644078 h 644088"/>
              <a:gd name="connsiteX2" fmla="*/ 0 w 1325484"/>
              <a:gd name="connsiteY2" fmla="*/ 0 h 644088"/>
              <a:gd name="connsiteX0" fmla="*/ 1325484 w 1325484"/>
              <a:gd name="connsiteY0" fmla="*/ 12555 h 644088"/>
              <a:gd name="connsiteX1" fmla="*/ 674162 w 1325484"/>
              <a:gd name="connsiteY1" fmla="*/ 644078 h 644088"/>
              <a:gd name="connsiteX2" fmla="*/ 0 w 1325484"/>
              <a:gd name="connsiteY2" fmla="*/ 0 h 644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5484" h="644088">
                <a:moveTo>
                  <a:pt x="1325484" y="12555"/>
                </a:moveTo>
                <a:cubicBezTo>
                  <a:pt x="1129692" y="334288"/>
                  <a:pt x="895076" y="646170"/>
                  <a:pt x="674162" y="644078"/>
                </a:cubicBezTo>
                <a:cubicBezTo>
                  <a:pt x="453248" y="641986"/>
                  <a:pt x="183055" y="268438"/>
                  <a:pt x="0" y="0"/>
                </a:cubicBezTo>
              </a:path>
            </a:pathLst>
          </a:custGeom>
          <a:noFill/>
          <a:ln>
            <a:solidFill>
              <a:srgbClr val="FFFF00"/>
            </a:solidFill>
            <a:headEnd type="arrow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516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August 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Rajantie, Cosmological constraints on the Higgs-gravity coupling,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1883-4B30-44FD-8E2E-0F17C65D2E6A}" type="slidenum">
              <a:rPr lang="en-GB" smtClean="0"/>
              <a:pPr/>
              <a:t>28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Inflaton</a:t>
            </a:r>
            <a:r>
              <a:rPr lang="en-GB" dirty="0" smtClean="0"/>
              <a:t> Oscillations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8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r>
                  <a:rPr lang="en-GB" dirty="0" smtClean="0"/>
                  <a:t>Example: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 smtClean="0"/>
                  <a:t> chaotic inflation</a:t>
                </a:r>
                <a:endParaRPr lang="en-GB" dirty="0"/>
              </a:p>
            </p:txBody>
          </p:sp>
        </mc:Choice>
        <mc:Fallback xmlns="">
          <p:sp>
            <p:nvSpPr>
              <p:cNvPr id="9" name="Content Placeholder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Content Placeholder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6762" y="1448747"/>
            <a:ext cx="6590476" cy="3326984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>
            <a:off x="4752023" y="3068954"/>
            <a:ext cx="900116" cy="12601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832161" y="3068954"/>
            <a:ext cx="180023" cy="12601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119962" y="2711367"/>
            <a:ext cx="1080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chemeClr val="bg2"/>
                </a:solidFill>
              </a:rPr>
              <a:t>tachyonic</a:t>
            </a:r>
            <a:endParaRPr lang="en-GB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07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1328"/>
                <a:ext cx="8229600" cy="5291740"/>
              </a:xfrm>
            </p:spPr>
            <p:txBody>
              <a:bodyPr/>
              <a:lstStyle/>
              <a:p>
                <a:r>
                  <a:rPr lang="en-GB" dirty="0" smtClean="0"/>
                  <a:t>Tachyonic growth rate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∼</m:t>
                    </m:r>
                    <m:rad>
                      <m:radPr>
                        <m:degHide m:val="on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𝜉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</m:d>
                      </m:e>
                    </m:rad>
                    <m:r>
                      <a:rPr lang="en-GB" b="0" i="1" smtClean="0">
                        <a:latin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𝜉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1/2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𝑚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ini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Pl</m:t>
                        </m:r>
                      </m:sub>
                    </m:sSub>
                  </m:oMath>
                </a14:m>
                <a:endParaRPr lang="en-GB" dirty="0" smtClean="0"/>
              </a:p>
              <a:p>
                <a:r>
                  <a:rPr lang="en-GB" dirty="0" smtClean="0"/>
                  <a:t>Duration in time</a:t>
                </a:r>
                <a:br>
                  <a:rPr lang="en-GB" dirty="0" smtClean="0"/>
                </a:br>
                <a:r>
                  <a:rPr lang="en-GB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∼1/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GB" dirty="0" smtClean="0"/>
              </a:p>
              <a:p>
                <a:r>
                  <a:rPr lang="en-GB" dirty="0" smtClean="0"/>
                  <a:t>Growth during</a:t>
                </a:r>
                <a:br>
                  <a:rPr lang="en-GB" dirty="0" smtClean="0"/>
                </a:br>
                <a:r>
                  <a:rPr lang="en-GB" dirty="0" smtClean="0"/>
                  <a:t>first oscillation</a:t>
                </a:r>
                <a:br>
                  <a:rPr lang="en-GB" dirty="0" smtClean="0"/>
                </a:br>
                <a:r>
                  <a:rPr lang="en-GB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 ∼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𝜉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1/2</m:t>
                            </m:r>
                          </m:sup>
                        </m:sSup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𝜒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b="0" i="0" smtClean="0">
                                <a:latin typeface="Cambria Math" panose="02040503050406030204" pitchFamily="18" charset="0"/>
                              </a:rPr>
                              <m:t>ini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b="0" i="0" smtClean="0">
                                <a:latin typeface="Cambria Math" panose="02040503050406030204" pitchFamily="18" charset="0"/>
                              </a:rPr>
                              <m:t>Pl</m:t>
                            </m:r>
                          </m:sub>
                        </m:sSub>
                      </m:sup>
                    </m:sSup>
                  </m:oMath>
                </a14:m>
                <a:endParaRPr lang="en-GB" dirty="0" smtClean="0"/>
              </a:p>
              <a:p>
                <a:r>
                  <a:rPr lang="en-GB" dirty="0" smtClean="0"/>
                  <a:t>Higgs variance at</a:t>
                </a:r>
                <a:br>
                  <a:rPr lang="en-GB" dirty="0" smtClean="0"/>
                </a:br>
                <a:r>
                  <a:rPr lang="en-GB" dirty="0" smtClean="0"/>
                  <a:t>horizon scale: </a:t>
                </a:r>
                <a:br>
                  <a:rPr lang="en-GB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∼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ad>
                          <m:radPr>
                            <m:degHide m:val="on"/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rad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𝜉</m:t>
                        </m:r>
                      </m:den>
                    </m:f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</m:num>
                              <m:den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ad>
                              <m:radPr>
                                <m:degHide m:val="on"/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𝜉</m:t>
                                </m:r>
                              </m:e>
                            </m:rad>
                            <m:sSub>
                              <m:sSub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𝜒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latin typeface="Cambria Math" panose="02040503050406030204" pitchFamily="18" charset="0"/>
                                  </a:rPr>
                                  <m:t>ini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latin typeface="Cambria Math" panose="02040503050406030204" pitchFamily="18" charset="0"/>
                                  </a:rPr>
                                  <m:t>Pl</m:t>
                                </m:r>
                              </m:sub>
                            </m:sSub>
                          </m:den>
                        </m:f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∼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𝜉</m:t>
                        </m:r>
                      </m:den>
                    </m:f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𝜉</m:t>
                            </m:r>
                          </m:e>
                        </m:rad>
                      </m:sup>
                    </m:sSup>
                  </m:oMath>
                </a14:m>
                <a:r>
                  <a:rPr lang="en-GB" sz="1600" dirty="0" smtClean="0"/>
                  <a:t>  (HMNR 2015)</a:t>
                </a:r>
                <a:endParaRPr lang="en-GB" sz="1800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1328"/>
                <a:ext cx="8229600" cy="5291740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August 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Rajantie, Cosmological constraints on the Higgs-gravity coupling,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1883-4B30-44FD-8E2E-0F17C65D2E6A}" type="slidenum">
              <a:rPr lang="en-GB" smtClean="0"/>
              <a:pPr/>
              <a:t>29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Tachyonic</a:t>
            </a:r>
            <a:r>
              <a:rPr lang="en-GB" dirty="0" smtClean="0"/>
              <a:t> Growth</a:t>
            </a:r>
            <a:endParaRPr lang="en-GB" dirty="0"/>
          </a:p>
        </p:txBody>
      </p:sp>
      <p:pic>
        <p:nvPicPr>
          <p:cNvPr id="7" name="Content Placeholder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572" y="2348862"/>
            <a:ext cx="4992548" cy="2520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636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1328"/>
                <a:ext cx="4989186" cy="4525963"/>
              </a:xfrm>
            </p:spPr>
            <p:txBody>
              <a:bodyPr/>
              <a:lstStyle/>
              <a:p>
                <a:r>
                  <a:rPr lang="en-GB" dirty="0" smtClean="0"/>
                  <a:t>Six leptons, six quarks, </a:t>
                </a:r>
                <a:br>
                  <a:rPr lang="en-GB" dirty="0" smtClean="0"/>
                </a:br>
                <a:r>
                  <a:rPr lang="en-GB" dirty="0" smtClean="0"/>
                  <a:t>three gauge fields </a:t>
                </a:r>
                <a:br>
                  <a:rPr lang="en-GB" dirty="0" smtClean="0"/>
                </a:br>
                <a:r>
                  <a:rPr lang="en-GB" dirty="0" smtClean="0"/>
                  <a:t>+ Higgs scalar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endParaRPr lang="en-GB" dirty="0" smtClean="0"/>
              </a:p>
              <a:p>
                <a:r>
                  <a:rPr lang="en-GB" dirty="0" smtClean="0"/>
                  <a:t>19 parameters – </a:t>
                </a:r>
                <a:br>
                  <a:rPr lang="en-GB" dirty="0" smtClean="0"/>
                </a:br>
                <a:r>
                  <a:rPr lang="en-GB" dirty="0" smtClean="0"/>
                  <a:t>all have been measured</a:t>
                </a:r>
              </a:p>
              <a:p>
                <a:r>
                  <a:rPr lang="en-GB" dirty="0"/>
                  <a:t>All </a:t>
                </a:r>
                <a:r>
                  <a:rPr lang="en-GB" dirty="0" err="1"/>
                  <a:t>renormalisable</a:t>
                </a:r>
                <a:r>
                  <a:rPr lang="en-GB" dirty="0"/>
                  <a:t> terms</a:t>
                </a:r>
                <a:br>
                  <a:rPr lang="en-GB" dirty="0"/>
                </a:br>
                <a:r>
                  <a:rPr lang="en-GB" dirty="0"/>
                  <a:t>allowed by </a:t>
                </a:r>
                <a:r>
                  <a:rPr lang="en-GB" dirty="0" smtClean="0"/>
                  <a:t>symmetries</a:t>
                </a:r>
                <a:br>
                  <a:rPr lang="en-GB" dirty="0" smtClean="0"/>
                </a:br>
                <a:r>
                  <a:rPr lang="en-GB" dirty="0" smtClean="0"/>
                  <a:t>in </a:t>
                </a:r>
                <a:r>
                  <a:rPr lang="en-GB" dirty="0" err="1" smtClean="0"/>
                  <a:t>Minkowski</a:t>
                </a:r>
                <a:r>
                  <a:rPr lang="en-GB" dirty="0" smtClean="0"/>
                  <a:t> space</a:t>
                </a:r>
                <a:endParaRPr lang="en-GB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1328"/>
                <a:ext cx="4989186" cy="4525963"/>
              </a:xfrm>
              <a:blipFill rotWithShape="0">
                <a:blip r:embed="rId3"/>
                <a:stretch>
                  <a:fillRect t="-10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August 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Rajantie, Cosmological constraints on the Higgs-gravity coupling,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1883-4B30-44FD-8E2E-0F17C65D2E6A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Standard Model</a:t>
            </a:r>
            <a:endParaRPr lang="en-GB" dirty="0"/>
          </a:p>
        </p:txBody>
      </p:sp>
      <p:pic>
        <p:nvPicPr>
          <p:cNvPr id="9" name="Picture 2" descr="John Elli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67" r="13341"/>
          <a:stretch/>
        </p:blipFill>
        <p:spPr bwMode="auto">
          <a:xfrm>
            <a:off x="4932046" y="1480692"/>
            <a:ext cx="3240414" cy="4140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794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August 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Rajantie, Cosmological constraints on the Higgs-gravity coupling,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1883-4B30-44FD-8E2E-0F17C65D2E6A}" type="slidenum">
              <a:rPr lang="en-GB" smtClean="0"/>
              <a:pPr/>
              <a:t>30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Vacuum Instability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4202" y="1495550"/>
            <a:ext cx="6055596" cy="403518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207101" y="5499461"/>
            <a:ext cx="143212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09728" indent="0">
              <a:buNone/>
            </a:pPr>
            <a:r>
              <a:rPr lang="en-GB" sz="1600" dirty="0"/>
              <a:t>(</a:t>
            </a:r>
            <a:r>
              <a:rPr lang="en-GB" sz="1600" dirty="0" smtClean="0"/>
              <a:t>HMNR </a:t>
            </a:r>
            <a:r>
              <a:rPr lang="en-GB" sz="1600" dirty="0"/>
              <a:t>2015)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7052" y="1927488"/>
            <a:ext cx="12971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Not enough</a:t>
            </a:r>
            <a:br>
              <a:rPr lang="en-GB" dirty="0" smtClean="0"/>
            </a:br>
            <a:r>
              <a:rPr lang="en-GB" dirty="0" smtClean="0"/>
              <a:t>growth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336743" y="3706027"/>
            <a:ext cx="1895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Field </a:t>
            </a:r>
            <a:r>
              <a:rPr lang="en-GB" dirty="0" err="1" smtClean="0">
                <a:solidFill>
                  <a:schemeClr val="bg1"/>
                </a:solidFill>
              </a:rPr>
              <a:t>backreaction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92196" y="2131958"/>
            <a:ext cx="10839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Becomes</a:t>
            </a:r>
            <a:br>
              <a:rPr lang="en-GB" dirty="0" smtClean="0"/>
            </a:br>
            <a:r>
              <a:rPr lang="en-GB" dirty="0" smtClean="0"/>
              <a:t>nonlinear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4249173" y="2046791"/>
            <a:ext cx="1173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Instability!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1505528" y="2250654"/>
            <a:ext cx="12662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6923163" y="2455123"/>
            <a:ext cx="89403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844742" y="1969847"/>
            <a:ext cx="3513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bg1"/>
                </a:solidFill>
              </a:rPr>
              <a:t>?</a:t>
            </a:r>
            <a:endParaRPr lang="en-GB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66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0968" y="1003528"/>
            <a:ext cx="5993032" cy="4525962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August 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Rajantie, Cosmological constraints on the Higgs-gravity coupling,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1883-4B30-44FD-8E2E-0F17C65D2E6A}" type="slidenum">
              <a:rPr lang="en-GB" smtClean="0"/>
              <a:pPr/>
              <a:t>31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Detailed Calculations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9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dirty="0" smtClean="0"/>
                  <a:t>Ema et al, </a:t>
                </a:r>
                <a:r>
                  <a:rPr lang="en-GB" dirty="0" smtClean="0"/>
                  <a:t/>
                </a:r>
                <a:br>
                  <a:rPr lang="en-GB" dirty="0" smtClean="0"/>
                </a:br>
                <a:r>
                  <a:rPr lang="en-GB" dirty="0" smtClean="0"/>
                  <a:t>arXiv:1602:00483</a:t>
                </a:r>
                <a:endParaRPr lang="en-GB" dirty="0" smtClean="0"/>
              </a:p>
              <a:p>
                <a:pPr lvl="1"/>
                <a:r>
                  <a:rPr lang="en-GB" dirty="0" smtClean="0"/>
                  <a:t>Lattice simulation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𝜉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≲20</m:t>
                    </m:r>
                  </m:oMath>
                </a14:m>
                <a:endParaRPr lang="en-GB" dirty="0" smtClean="0"/>
              </a:p>
              <a:p>
                <a:r>
                  <a:rPr lang="en-GB" dirty="0" err="1" smtClean="0"/>
                  <a:t>Kohri</a:t>
                </a:r>
                <a:r>
                  <a:rPr lang="en-GB" dirty="0" smtClean="0"/>
                  <a:t> et al, arXiv:1602.02100</a:t>
                </a:r>
              </a:p>
              <a:p>
                <a:pPr lvl="1"/>
                <a:r>
                  <a:rPr lang="en-GB" dirty="0" err="1" smtClean="0"/>
                  <a:t>Linearised</a:t>
                </a:r>
                <a:r>
                  <a:rPr lang="en-GB" dirty="0" smtClean="0"/>
                  <a:t> calculation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𝜉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40</m:t>
                    </m:r>
                  </m:oMath>
                </a14:m>
                <a:endParaRPr lang="en-GB" dirty="0" smtClean="0"/>
              </a:p>
              <a:p>
                <a:r>
                  <a:rPr lang="en-GB" dirty="0" smtClean="0"/>
                  <a:t>Figueroa, AR &amp; </a:t>
                </a:r>
                <a:r>
                  <a:rPr lang="en-GB" dirty="0" err="1" smtClean="0"/>
                  <a:t>Torrenti</a:t>
                </a:r>
                <a:r>
                  <a:rPr lang="en-GB" dirty="0" smtClean="0"/>
                  <a:t>, in progress:</a:t>
                </a:r>
              </a:p>
              <a:p>
                <a:pPr lvl="1"/>
                <a:r>
                  <a:rPr lang="en-GB" dirty="0" smtClean="0"/>
                  <a:t>Lattice simulations</a:t>
                </a:r>
                <a:endParaRPr lang="en-GB" dirty="0"/>
              </a:p>
            </p:txBody>
          </p:sp>
        </mc:Choice>
        <mc:Fallback>
          <p:sp>
            <p:nvSpPr>
              <p:cNvPr id="10" name="Content Placeholder 9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t="-10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3549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08793"/>
            <a:ext cx="8229600" cy="4598514"/>
          </a:xfrm>
        </p:spPr>
        <p:txBody>
          <a:bodyPr>
            <a:normAutofit/>
          </a:bodyPr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pPr marL="109728" indent="0">
              <a:buNone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August 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Rajantie, Cosmological constraints on the Higgs-gravity coupling,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1883-4B30-44FD-8E2E-0F17C65D2E6A}" type="slidenum">
              <a:rPr lang="en-GB" smtClean="0"/>
              <a:pPr/>
              <a:t>32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5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dirty="0" smtClean="0"/>
                  <a:t>Lattice Simulations: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𝝌</m:t>
                        </m:r>
                      </m:e>
                      <m:sup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6" name="Title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2118" y="1322692"/>
            <a:ext cx="5839763" cy="39250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149742" y="5089878"/>
            <a:ext cx="3505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Figueroa, AR &amp; </a:t>
            </a:r>
            <a:r>
              <a:rPr lang="en-GB" dirty="0" err="1" smtClean="0"/>
              <a:t>Torrenti</a:t>
            </a:r>
            <a:r>
              <a:rPr lang="en-GB" dirty="0" smtClean="0"/>
              <a:t>, in progress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7272346" y="1808794"/>
            <a:ext cx="900114" cy="540068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022115" y="2168839"/>
            <a:ext cx="9218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rgbClr val="FFC000"/>
                </a:solidFill>
              </a:rPr>
              <a:t>t</a:t>
            </a:r>
            <a:r>
              <a:rPr lang="en-GB" dirty="0" smtClean="0">
                <a:solidFill>
                  <a:srgbClr val="FFC000"/>
                </a:solidFill>
              </a:rPr>
              <a:t>rue</a:t>
            </a:r>
            <a:br>
              <a:rPr lang="en-GB" dirty="0" smtClean="0">
                <a:solidFill>
                  <a:srgbClr val="FFC000"/>
                </a:solidFill>
              </a:rPr>
            </a:br>
            <a:r>
              <a:rPr lang="en-GB" dirty="0" smtClean="0">
                <a:solidFill>
                  <a:srgbClr val="FFC000"/>
                </a:solidFill>
              </a:rPr>
              <a:t>vacuum</a:t>
            </a:r>
            <a:endParaRPr lang="en-GB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31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341600" y="1268724"/>
            <a:ext cx="8409277" cy="38785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808793"/>
                <a:ext cx="8229600" cy="4598514"/>
              </a:xfrm>
            </p:spPr>
            <p:txBody>
              <a:bodyPr>
                <a:normAutofit/>
              </a:bodyPr>
              <a:lstStyle/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pPr marL="109728" indent="0">
                  <a:buNone/>
                </a:pPr>
                <a:endParaRPr lang="en-GB" dirty="0"/>
              </a:p>
              <a:p>
                <a:r>
                  <a:rPr lang="en-GB" dirty="0" smtClean="0"/>
                  <a:t>Stability depends on speed of reheating, top mass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=173.34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GeV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GB" dirty="0" smtClean="0"/>
                  <a:t> vacuum decays before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𝑚𝑡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=100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b="0" dirty="0" smtClean="0"/>
                  <a:t>i</a:t>
                </a:r>
                <a:r>
                  <a:rPr lang="en-GB" dirty="0" smtClean="0"/>
                  <a:t>f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𝜉</m:t>
                    </m:r>
                    <m:r>
                      <a:rPr lang="en-GB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≳9</m:t>
                    </m:r>
                  </m:oMath>
                </a14:m>
                <a:r>
                  <a:rPr lang="en-GB" dirty="0" smtClean="0"/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808793"/>
                <a:ext cx="8229600" cy="4598514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August 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Rajantie, Cosmological constraints on the Higgs-gravity coupling,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1883-4B30-44FD-8E2E-0F17C65D2E6A}" type="slidenum">
              <a:rPr lang="en-GB" smtClean="0"/>
              <a:pPr/>
              <a:t>33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Instability Time 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220763" y="4784900"/>
            <a:ext cx="3505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Figueroa, AR &amp; </a:t>
            </a:r>
            <a:r>
              <a:rPr lang="en-GB" dirty="0" err="1" smtClean="0">
                <a:solidFill>
                  <a:schemeClr val="bg1"/>
                </a:solidFill>
              </a:rPr>
              <a:t>Torrenti</a:t>
            </a:r>
            <a:r>
              <a:rPr lang="en-GB" dirty="0" smtClean="0">
                <a:solidFill>
                  <a:schemeClr val="bg1"/>
                </a:solidFill>
              </a:rPr>
              <a:t>, in progress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708" y="1546843"/>
            <a:ext cx="5386570" cy="32427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0496" y="3194523"/>
            <a:ext cx="2612324" cy="16632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86422" y="1546843"/>
            <a:ext cx="2236571" cy="1601632"/>
          </a:xfrm>
          <a:prstGeom prst="rect">
            <a:avLst/>
          </a:prstGeom>
        </p:spPr>
      </p:pic>
      <p:sp>
        <p:nvSpPr>
          <p:cNvPr id="14" name="5-Point Star 13"/>
          <p:cNvSpPr/>
          <p:nvPr/>
        </p:nvSpPr>
        <p:spPr>
          <a:xfrm>
            <a:off x="7200178" y="2221216"/>
            <a:ext cx="45719" cy="45719"/>
          </a:xfrm>
          <a:prstGeom prst="star5">
            <a:avLst/>
          </a:prstGeom>
          <a:solidFill>
            <a:schemeClr val="accent6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5-Point Star 14"/>
          <p:cNvSpPr/>
          <p:nvPr/>
        </p:nvSpPr>
        <p:spPr>
          <a:xfrm>
            <a:off x="7200178" y="2266935"/>
            <a:ext cx="45719" cy="45719"/>
          </a:xfrm>
          <a:prstGeom prst="star5">
            <a:avLst/>
          </a:prstGeom>
          <a:solidFill>
            <a:srgbClr val="00B050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5-Point Star 15"/>
          <p:cNvSpPr/>
          <p:nvPr/>
        </p:nvSpPr>
        <p:spPr>
          <a:xfrm>
            <a:off x="7200178" y="2313295"/>
            <a:ext cx="45719" cy="45719"/>
          </a:xfrm>
          <a:prstGeom prst="star5">
            <a:avLst/>
          </a:prstGeom>
          <a:solidFill>
            <a:srgbClr val="0070C0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5-Point Star 16"/>
          <p:cNvSpPr/>
          <p:nvPr/>
        </p:nvSpPr>
        <p:spPr>
          <a:xfrm>
            <a:off x="7200178" y="2354934"/>
            <a:ext cx="45719" cy="45719"/>
          </a:xfrm>
          <a:prstGeom prst="star5">
            <a:avLst/>
          </a:prstGeom>
          <a:solidFill>
            <a:srgbClr val="7B00C0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5-Point Star 17"/>
          <p:cNvSpPr/>
          <p:nvPr/>
        </p:nvSpPr>
        <p:spPr>
          <a:xfrm>
            <a:off x="7200178" y="2400756"/>
            <a:ext cx="45719" cy="45719"/>
          </a:xfrm>
          <a:prstGeom prst="star5">
            <a:avLst/>
          </a:prstGeom>
          <a:solidFill>
            <a:srgbClr val="FF0000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1665870" y="1647750"/>
                <a:ext cx="135582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GB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GB" sz="1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=174.56 </m:t>
                      </m:r>
                      <m:r>
                        <m:rPr>
                          <m:sty m:val="p"/>
                        </m:rPr>
                        <a:rPr lang="en-GB" sz="12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GeV</m:t>
                      </m:r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5870" y="1647750"/>
                <a:ext cx="1355820" cy="276999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4319864" y="1647750"/>
                <a:ext cx="135582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GB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GB" sz="1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=173.95 </m:t>
                      </m:r>
                      <m:r>
                        <m:rPr>
                          <m:sty m:val="p"/>
                        </m:rPr>
                        <a:rPr lang="en-GB" sz="12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GeV</m:t>
                      </m:r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9864" y="1647750"/>
                <a:ext cx="1355820" cy="276999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1665870" y="3347073"/>
                <a:ext cx="135582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GB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GB" sz="1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=173.34 </m:t>
                      </m:r>
                      <m:r>
                        <m:rPr>
                          <m:sty m:val="p"/>
                        </m:rPr>
                        <a:rPr lang="en-GB" sz="12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GeV</m:t>
                      </m:r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5870" y="3347073"/>
                <a:ext cx="1355820" cy="276999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4319864" y="3347072"/>
                <a:ext cx="135582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GB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GB" sz="1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=172.73 </m:t>
                      </m:r>
                      <m:r>
                        <m:rPr>
                          <m:sty m:val="p"/>
                        </m:rPr>
                        <a:rPr lang="en-GB" sz="12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GeV</m:t>
                      </m:r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9864" y="3347072"/>
                <a:ext cx="1355820" cy="276999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7056782" y="3347072"/>
                <a:ext cx="135582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GB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GB" sz="1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=172.12 </m:t>
                      </m:r>
                      <m:r>
                        <m:rPr>
                          <m:sty m:val="p"/>
                        </m:rPr>
                        <a:rPr lang="en-GB" sz="12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GeV</m:t>
                      </m:r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6782" y="3347072"/>
                <a:ext cx="1355820" cy="276999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05475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dirty="0" smtClean="0"/>
                  <a:t>Minimal scenario:</a:t>
                </a:r>
                <a:br>
                  <a:rPr lang="en-GB" dirty="0" smtClean="0"/>
                </a:br>
                <a:r>
                  <a:rPr lang="en-GB" dirty="0" smtClean="0"/>
                  <a:t>Standard Model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/>
                  <a:t> chaotic </a:t>
                </a:r>
                <a:r>
                  <a:rPr lang="en-GB" dirty="0" smtClean="0"/>
                  <a:t>inflation,</a:t>
                </a:r>
                <a:br>
                  <a:rPr lang="en-GB" dirty="0" smtClean="0"/>
                </a:br>
                <a:r>
                  <a:rPr lang="en-GB" dirty="0" smtClean="0"/>
                  <a:t>no direct coupling to </a:t>
                </a:r>
                <a:r>
                  <a:rPr lang="en-GB" dirty="0" err="1" smtClean="0"/>
                  <a:t>inflaton</a:t>
                </a:r>
                <a:endParaRPr lang="en-GB" dirty="0" smtClean="0"/>
              </a:p>
              <a:p>
                <a:pPr marL="109728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0.06</m:t>
                      </m:r>
                      <m:r>
                        <a:rPr lang="en-GB" sz="28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≲</m:t>
                      </m:r>
                      <m:r>
                        <a:rPr lang="en-GB" sz="28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𝜉</m:t>
                      </m:r>
                      <m:r>
                        <a:rPr lang="en-GB" sz="28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≲9</m:t>
                      </m:r>
                    </m:oMath>
                  </m:oMathPara>
                </a14:m>
                <a:endParaRPr lang="en-GB" sz="2800" b="0" dirty="0" smtClean="0">
                  <a:solidFill>
                    <a:srgbClr val="FFFF00"/>
                  </a:solidFill>
                  <a:ea typeface="Cambria Math" panose="02040503050406030204" pitchFamily="18" charset="0"/>
                </a:endParaRPr>
              </a:p>
              <a:p>
                <a:pPr lvl="0">
                  <a:buClr>
                    <a:srgbClr val="4F81BD"/>
                  </a:buClr>
                </a:pPr>
                <a:r>
                  <a:rPr lang="en-GB" dirty="0">
                    <a:solidFill>
                      <a:prstClr val="white"/>
                    </a:solidFill>
                  </a:rPr>
                  <a:t>15 orders of magnitude </a:t>
                </a:r>
                <a:r>
                  <a:rPr lang="en-GB" dirty="0" smtClean="0">
                    <a:solidFill>
                      <a:prstClr val="white"/>
                    </a:solidFill>
                  </a:rPr>
                  <a:t>stronger </a:t>
                </a:r>
                <a:r>
                  <a:rPr lang="en-GB" dirty="0">
                    <a:solidFill>
                      <a:prstClr val="white"/>
                    </a:solidFill>
                  </a:rPr>
                  <a:t>than </a:t>
                </a:r>
                <a:r>
                  <a:rPr lang="en-GB" dirty="0" smtClean="0">
                    <a:solidFill>
                      <a:prstClr val="white"/>
                    </a:solidFill>
                  </a:rPr>
                  <a:t>the LHC bound</a:t>
                </a:r>
                <a:br>
                  <a:rPr lang="en-GB" dirty="0" smtClean="0">
                    <a:solidFill>
                      <a:prstClr val="white"/>
                    </a:solidFill>
                  </a:rPr>
                </a:b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𝜉</m:t>
                        </m:r>
                      </m:e>
                    </m:d>
                    <m:r>
                      <a:rPr lang="en-GB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≲2.6×</m:t>
                    </m:r>
                    <m:sSup>
                      <m:sSupPr>
                        <m:ctrlPr>
                          <a:rPr lang="en-GB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15</m:t>
                        </m:r>
                      </m:sup>
                    </m:sSup>
                  </m:oMath>
                </a14:m>
                <a:endParaRPr lang="en-GB" dirty="0" smtClean="0">
                  <a:solidFill>
                    <a:prstClr val="white"/>
                  </a:solidFill>
                </a:endParaRPr>
              </a:p>
              <a:p>
                <a:pPr lvl="0">
                  <a:buClr>
                    <a:srgbClr val="4F81BD"/>
                  </a:buClr>
                </a:pPr>
                <a:r>
                  <a:rPr lang="en-GB" dirty="0" smtClean="0">
                    <a:solidFill>
                      <a:prstClr val="white"/>
                    </a:solidFill>
                  </a:rPr>
                  <a:t>Caveats:</a:t>
                </a:r>
              </a:p>
              <a:p>
                <a:pPr lvl="1">
                  <a:buClr>
                    <a:srgbClr val="4F81BD"/>
                  </a:buClr>
                </a:pPr>
                <a:r>
                  <a:rPr lang="en-GB" dirty="0" err="1" smtClean="0">
                    <a:solidFill>
                      <a:prstClr val="white"/>
                    </a:solidFill>
                  </a:rPr>
                  <a:t>Inflaton</a:t>
                </a:r>
                <a:r>
                  <a:rPr lang="en-GB" dirty="0" smtClean="0">
                    <a:solidFill>
                      <a:prstClr val="white"/>
                    </a:solidFill>
                  </a:rPr>
                  <a:t> coupling – Would still need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|</m:t>
                    </m:r>
                    <m:r>
                      <a:rPr lang="en-GB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𝜉</m:t>
                    </m:r>
                    <m:r>
                      <a:rPr lang="en-GB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|≲</m:t>
                    </m:r>
                    <m:r>
                      <a:rPr lang="en-GB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𝑂</m:t>
                    </m:r>
                    <m:r>
                      <a:rPr lang="en-GB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(1)</m:t>
                    </m:r>
                  </m:oMath>
                </a14:m>
                <a:endParaRPr lang="en-GB" dirty="0" smtClean="0">
                  <a:solidFill>
                    <a:prstClr val="white"/>
                  </a:solidFill>
                </a:endParaRPr>
              </a:p>
              <a:p>
                <a:pPr lvl="1">
                  <a:buClr>
                    <a:srgbClr val="4F81BD"/>
                  </a:buClr>
                </a:pPr>
                <a:r>
                  <a:rPr lang="en-GB" dirty="0" smtClean="0">
                    <a:solidFill>
                      <a:prstClr val="white"/>
                    </a:solidFill>
                  </a:rPr>
                  <a:t>New physics – Could stabilise potential altogether</a:t>
                </a:r>
              </a:p>
              <a:p>
                <a:pPr lvl="0">
                  <a:buClr>
                    <a:srgbClr val="4F81BD"/>
                  </a:buClr>
                </a:pPr>
                <a:r>
                  <a:rPr lang="en-GB" dirty="0" smtClean="0">
                    <a:solidFill>
                      <a:prstClr val="white"/>
                    </a:solidFill>
                  </a:rPr>
                  <a:t>Future work: Standard Model couplings, de Sitter </a:t>
                </a:r>
                <a:r>
                  <a:rPr lang="en-GB" dirty="0" err="1" smtClean="0">
                    <a:solidFill>
                      <a:prstClr val="white"/>
                    </a:solidFill>
                  </a:rPr>
                  <a:t>tunneling</a:t>
                </a:r>
                <a:endParaRPr lang="en-GB" dirty="0">
                  <a:solidFill>
                    <a:prstClr val="white"/>
                  </a:solidFill>
                </a:endParaRPr>
              </a:p>
              <a:p>
                <a:pPr marL="109728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10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August 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Rajantie, Cosmological constraints on the Higgs-gravity coupling,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1883-4B30-44FD-8E2E-0F17C65D2E6A}" type="slidenum">
              <a:rPr lang="en-GB" smtClean="0"/>
              <a:pPr/>
              <a:t>34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5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 smtClean="0"/>
                  <a:t>Constraints on 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𝝃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6" name="Title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7776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Last unknown parameter in the Standard Model:</a:t>
                </a:r>
                <a:br>
                  <a:rPr lang="en-GB" dirty="0" smtClean="0"/>
                </a:br>
                <a:r>
                  <a:rPr lang="en-GB" dirty="0" smtClean="0"/>
                  <a:t>Higgs-gravity coupling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𝜉</m:t>
                    </m:r>
                  </m:oMath>
                </a14:m>
                <a:endParaRPr lang="en-GB" dirty="0" smtClean="0"/>
              </a:p>
              <a:p>
                <a:pPr lvl="1"/>
                <a:r>
                  <a:rPr lang="en-GB" dirty="0" smtClean="0"/>
                  <a:t>Required for </a:t>
                </a:r>
                <a:r>
                  <a:rPr lang="en-GB" dirty="0" err="1" smtClean="0"/>
                  <a:t>renormalisability</a:t>
                </a:r>
                <a:r>
                  <a:rPr lang="en-GB" dirty="0" smtClean="0"/>
                  <a:t> in curved </a:t>
                </a:r>
                <a:r>
                  <a:rPr lang="en-GB" dirty="0" err="1" smtClean="0"/>
                  <a:t>spacetime</a:t>
                </a:r>
                <a:endParaRPr lang="en-GB" dirty="0"/>
              </a:p>
              <a:p>
                <a:pPr lvl="1"/>
                <a:endParaRPr lang="en-GB" dirty="0" smtClean="0"/>
              </a:p>
              <a:p>
                <a:r>
                  <a:rPr lang="en-GB" dirty="0" smtClean="0"/>
                  <a:t>Assuming no new physics except inflation:</a:t>
                </a:r>
              </a:p>
              <a:p>
                <a:pPr lvl="1"/>
                <a:r>
                  <a:rPr lang="en-GB" dirty="0" smtClean="0"/>
                  <a:t>Triggers vacuum decay during inflation unless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𝜉</m:t>
                    </m:r>
                    <m:r>
                      <a:rPr lang="en-GB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≳0.06</m:t>
                    </m:r>
                  </m:oMath>
                </a14:m>
                <a:endParaRPr lang="en-GB" dirty="0" smtClean="0"/>
              </a:p>
              <a:p>
                <a:pPr lvl="1"/>
                <a:r>
                  <a:rPr lang="en-GB" dirty="0" smtClean="0"/>
                  <a:t>Triggers vacuum decay after inflation unless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𝜉</m:t>
                    </m:r>
                    <m:r>
                      <a:rPr lang="en-GB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≲9</m:t>
                    </m:r>
                  </m:oMath>
                </a14:m>
                <a:endParaRPr lang="en-GB" b="0" dirty="0" smtClean="0">
                  <a:ea typeface="Cambria Math" panose="02040503050406030204" pitchFamily="18" charset="0"/>
                </a:endParaRPr>
              </a:p>
              <a:p>
                <a:pPr lvl="1"/>
                <a:r>
                  <a:rPr lang="en-GB" dirty="0" smtClean="0"/>
                  <a:t>Gravitational effects slow down vacuum decay today –</a:t>
                </a:r>
                <a:br>
                  <a:rPr lang="en-GB" dirty="0" smtClean="0"/>
                </a:br>
                <a:r>
                  <a:rPr lang="en-GB" dirty="0" smtClean="0"/>
                  <a:t>Fastest rate for near-conformal coupling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𝜉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≈0.16676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10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August 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Rajantie, Cosmological constraints on the Higgs-gravity coupling,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1883-4B30-44FD-8E2E-0F17C65D2E6A}" type="slidenum">
              <a:rPr lang="en-GB" smtClean="0"/>
              <a:pPr/>
              <a:t>35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933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GB" dirty="0" smtClean="0"/>
                  <a:t> becomes negative at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GeV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August 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Rajantie, Cosmological constraints on the Higgs-gravity coupling,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1883-4B30-44FD-8E2E-0F17C65D2E6A}" type="slidenum">
              <a:rPr lang="en-GB" smtClean="0"/>
              <a:pPr/>
              <a:t>36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Running Coupling</a:t>
            </a:r>
            <a:endParaRPr lang="en-GB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59" y="1337223"/>
            <a:ext cx="8352482" cy="3821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372230" y="5584465"/>
            <a:ext cx="2640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Buttazzo</a:t>
            </a:r>
            <a:r>
              <a:rPr lang="en-US" dirty="0"/>
              <a:t> </a:t>
            </a:r>
            <a:r>
              <a:rPr lang="en-US" dirty="0" smtClean="0"/>
              <a:t>et al., JHEP 2013</a:t>
            </a:r>
            <a:endParaRPr lang="en-US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9404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1328"/>
                <a:ext cx="4989186" cy="4525963"/>
              </a:xfrm>
            </p:spPr>
            <p:txBody>
              <a:bodyPr/>
              <a:lstStyle/>
              <a:p>
                <a:r>
                  <a:rPr lang="en-GB" dirty="0" smtClean="0"/>
                  <a:t>Six leptons, six quarks, </a:t>
                </a:r>
                <a:br>
                  <a:rPr lang="en-GB" dirty="0" smtClean="0"/>
                </a:br>
                <a:r>
                  <a:rPr lang="en-GB" dirty="0" smtClean="0"/>
                  <a:t>three gauge fields </a:t>
                </a:r>
                <a:br>
                  <a:rPr lang="en-GB" dirty="0" smtClean="0"/>
                </a:br>
                <a:r>
                  <a:rPr lang="en-GB" dirty="0" smtClean="0"/>
                  <a:t>+ Higgs scalar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endParaRPr lang="en-GB" dirty="0" smtClean="0"/>
              </a:p>
              <a:p>
                <a:r>
                  <a:rPr lang="en-GB" dirty="0" smtClean="0"/>
                  <a:t>19 parameters – </a:t>
                </a:r>
                <a:br>
                  <a:rPr lang="en-GB" dirty="0" smtClean="0"/>
                </a:br>
                <a:r>
                  <a:rPr lang="en-GB" dirty="0" smtClean="0"/>
                  <a:t>all have been measured</a:t>
                </a:r>
              </a:p>
              <a:p>
                <a:r>
                  <a:rPr lang="en-GB" dirty="0"/>
                  <a:t>All </a:t>
                </a:r>
                <a:r>
                  <a:rPr lang="en-GB" dirty="0" err="1"/>
                  <a:t>renormalisable</a:t>
                </a:r>
                <a:r>
                  <a:rPr lang="en-GB" dirty="0"/>
                  <a:t> terms</a:t>
                </a:r>
                <a:br>
                  <a:rPr lang="en-GB" dirty="0"/>
                </a:br>
                <a:r>
                  <a:rPr lang="en-GB" dirty="0"/>
                  <a:t>allowed by </a:t>
                </a:r>
                <a:r>
                  <a:rPr lang="en-GB" dirty="0" smtClean="0"/>
                  <a:t>symmetries</a:t>
                </a:r>
                <a:br>
                  <a:rPr lang="en-GB" dirty="0" smtClean="0"/>
                </a:br>
                <a:r>
                  <a:rPr lang="en-GB" dirty="0" smtClean="0"/>
                  <a:t>in </a:t>
                </a:r>
                <a:r>
                  <a:rPr lang="en-GB" dirty="0" err="1" smtClean="0"/>
                  <a:t>Minkowski</a:t>
                </a:r>
                <a:r>
                  <a:rPr lang="en-GB" dirty="0" smtClean="0"/>
                  <a:t> space</a:t>
                </a:r>
              </a:p>
              <a:p>
                <a:r>
                  <a:rPr lang="en-GB" dirty="0" smtClean="0"/>
                  <a:t>Can be extrapolated all the way to the Planck scale</a:t>
                </a:r>
                <a:endParaRPr lang="en-GB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1328"/>
                <a:ext cx="4989186" cy="4525963"/>
              </a:xfrm>
              <a:blipFill rotWithShape="0">
                <a:blip r:embed="rId3"/>
                <a:stretch>
                  <a:fillRect t="-10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August 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Rajantie, Cosmological constraints on the Higgs-gravity coupling,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1883-4B30-44FD-8E2E-0F17C65D2E6A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Standard Model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4211954" y="1628770"/>
            <a:ext cx="4435318" cy="3237868"/>
            <a:chOff x="4211954" y="1628770"/>
            <a:chExt cx="4435318" cy="3237868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11954" y="1628770"/>
              <a:ext cx="4435318" cy="2899314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748739" y="4528084"/>
              <a:ext cx="189853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(</a:t>
              </a:r>
              <a:r>
                <a:rPr lang="en-GB" sz="1600" dirty="0" err="1" smtClean="0"/>
                <a:t>Buttazzo</a:t>
              </a:r>
              <a:r>
                <a:rPr lang="en-GB" sz="1600" dirty="0" smtClean="0"/>
                <a:t> et al 2013)</a:t>
              </a:r>
              <a:endParaRPr lang="en-GB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184287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6458" y="1989134"/>
            <a:ext cx="5357542" cy="401815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>
                    <a:solidFill>
                      <a:prstClr val="white"/>
                    </a:solidFill>
                  </a:rPr>
                  <a:t>RG improved effective potential</a:t>
                </a:r>
                <a:br>
                  <a:rPr lang="en-GB" dirty="0" smtClean="0">
                    <a:solidFill>
                      <a:prstClr val="white"/>
                    </a:solidFill>
                  </a:rPr>
                </a:br>
                <a14:m>
                  <m:oMath xmlns:m="http://schemas.openxmlformats.org/officeDocument/2006/math">
                    <m:r>
                      <a:rPr lang="en-GB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GB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lang="en-GB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≈</m:t>
                    </m:r>
                    <m:r>
                      <a:rPr lang="en-GB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𝜆</m:t>
                    </m:r>
                    <m:d>
                      <m:dPr>
                        <m:ctrlPr>
                          <a:rPr lang="en-GB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d>
                    <m:sSup>
                      <m:sSupPr>
                        <m:ctrlPr>
                          <a:rPr lang="en-GB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GB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endParaRPr lang="en-GB" dirty="0" smtClean="0"/>
              </a:p>
              <a:p>
                <a:r>
                  <a:rPr lang="en-GB" dirty="0" smtClean="0"/>
                  <a:t>Becomes negative</a:t>
                </a:r>
                <a:br>
                  <a:rPr lang="en-GB" dirty="0" smtClean="0"/>
                </a:br>
                <a:r>
                  <a:rPr lang="en-GB" dirty="0" smtClean="0"/>
                  <a:t>at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sup>
                    </m:sSup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GeV</m:t>
                    </m:r>
                  </m:oMath>
                </a14:m>
                <a:endParaRPr lang="en-GB" dirty="0" smtClean="0"/>
              </a:p>
              <a:p>
                <a:r>
                  <a:rPr lang="en-GB" dirty="0" smtClean="0"/>
                  <a:t>True vacuum at </a:t>
                </a:r>
                <a:br>
                  <a:rPr lang="en-GB" dirty="0" smtClean="0"/>
                </a:br>
                <a:r>
                  <a:rPr lang="en-GB" dirty="0" smtClean="0"/>
                  <a:t>Planck scale?</a:t>
                </a:r>
              </a:p>
              <a:p>
                <a:r>
                  <a:rPr lang="en-GB" dirty="0" smtClean="0"/>
                  <a:t>Current vacuum </a:t>
                </a:r>
                <a:br>
                  <a:rPr lang="en-GB" dirty="0" smtClean="0"/>
                </a:br>
                <a:r>
                  <a:rPr lang="en-GB" dirty="0" smtClean="0"/>
                  <a:t>metastable against</a:t>
                </a:r>
                <a:br>
                  <a:rPr lang="en-GB" dirty="0" smtClean="0"/>
                </a:br>
                <a:r>
                  <a:rPr lang="en-GB" dirty="0" smtClean="0"/>
                  <a:t>quantum </a:t>
                </a:r>
                <a:r>
                  <a:rPr lang="en-GB" dirty="0" err="1" smtClean="0"/>
                  <a:t>tunneling</a:t>
                </a:r>
                <a:endParaRPr lang="en-GB" dirty="0" smtClean="0"/>
              </a:p>
              <a:p>
                <a:endParaRPr lang="en-GB" dirty="0" smtClean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t="-10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August 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Rajantie, Cosmological constraints on the Higgs-gravity coupling,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1883-4B30-44FD-8E2E-0F17C65D2E6A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Vacuum Instability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932046" y="5229230"/>
            <a:ext cx="1440184" cy="0"/>
          </a:xfrm>
          <a:prstGeom prst="straightConnector1">
            <a:avLst/>
          </a:prstGeom>
          <a:ln w="22225">
            <a:solidFill>
              <a:srgbClr val="00B0F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12643" t="10625" r="40315" b="14433"/>
          <a:stretch/>
        </p:blipFill>
        <p:spPr>
          <a:xfrm>
            <a:off x="1511609" y="725479"/>
            <a:ext cx="6120782" cy="5482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309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28770"/>
                <a:ext cx="8229600" cy="4378521"/>
              </a:xfrm>
            </p:spPr>
            <p:txBody>
              <a:bodyPr>
                <a:normAutofit fontScale="92500" lnSpcReduction="10000"/>
              </a:bodyPr>
              <a:lstStyle/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r>
                  <a:rPr lang="en-GB" dirty="0" smtClean="0"/>
                  <a:t>Vacuum lifetime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~</m:t>
                    </m:r>
                    <m:func>
                      <m:func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exp</m:t>
                        </m:r>
                      </m:fName>
                      <m:e>
                        <m:d>
                          <m:d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latin typeface="Cambria Math" panose="02040503050406030204" pitchFamily="18" charset="0"/>
                                  </a:rPr>
                                  <m:t>bounce</m:t>
                                </m:r>
                              </m:sub>
                            </m:sSub>
                          </m:e>
                        </m:d>
                      </m:e>
                    </m:func>
                    <m:r>
                      <a:rPr lang="en-GB" b="0" i="1" smtClean="0">
                        <a:latin typeface="Cambria Math" panose="02040503050406030204" pitchFamily="18" charset="0"/>
                      </a:rPr>
                      <m:t>∼</m:t>
                    </m:r>
                    <m:func>
                      <m:func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exp</m:t>
                        </m:r>
                      </m:fName>
                      <m:e>
                        <m:d>
                          <m:d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</m:d>
                              </m:den>
                            </m:f>
                          </m:e>
                        </m:d>
                      </m:e>
                    </m:func>
                  </m:oMath>
                </a14:m>
                <a:endParaRPr lang="en-GB" dirty="0" smtClean="0"/>
              </a:p>
              <a:p>
                <a:r>
                  <a:rPr lang="en-GB" dirty="0"/>
                  <a:t>L</a:t>
                </a:r>
                <a:r>
                  <a:rPr lang="en-GB" dirty="0" smtClean="0"/>
                  <a:t>onger than the age of the Universe – We are safe! </a:t>
                </a:r>
                <a:endParaRPr lang="en-GB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28770"/>
                <a:ext cx="8229600" cy="4378521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August 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Rajantie, Cosmological constraints on the Higgs-gravity coupling,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1883-4B30-44FD-8E2E-0F17C65D2E6A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Instability Bounds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0986" y="1270507"/>
            <a:ext cx="6902029" cy="331520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153667" y="4585710"/>
            <a:ext cx="26408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(</a:t>
            </a:r>
            <a:r>
              <a:rPr lang="en-US" sz="1600" dirty="0" err="1" smtClean="0"/>
              <a:t>Buttazzo</a:t>
            </a:r>
            <a:r>
              <a:rPr lang="en-US" sz="1600" dirty="0" smtClean="0"/>
              <a:t> et al. 2013)</a:t>
            </a:r>
            <a:endParaRPr lang="en-US" sz="1600" kern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70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1328"/>
                <a:ext cx="4989186" cy="4525963"/>
              </a:xfrm>
            </p:spPr>
            <p:txBody>
              <a:bodyPr/>
              <a:lstStyle/>
              <a:p>
                <a:r>
                  <a:rPr lang="en-GB" dirty="0" smtClean="0"/>
                  <a:t>Six leptons, six quarks, </a:t>
                </a:r>
                <a:br>
                  <a:rPr lang="en-GB" dirty="0" smtClean="0"/>
                </a:br>
                <a:r>
                  <a:rPr lang="en-GB" dirty="0" smtClean="0"/>
                  <a:t>three gauge fields </a:t>
                </a:r>
                <a:br>
                  <a:rPr lang="en-GB" dirty="0" smtClean="0"/>
                </a:br>
                <a:r>
                  <a:rPr lang="en-GB" dirty="0" smtClean="0"/>
                  <a:t>+ Higgs scalar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endParaRPr lang="en-GB" dirty="0" smtClean="0"/>
              </a:p>
              <a:p>
                <a:r>
                  <a:rPr lang="en-GB" dirty="0" smtClean="0"/>
                  <a:t>19 parameters – </a:t>
                </a:r>
                <a:br>
                  <a:rPr lang="en-GB" dirty="0" smtClean="0"/>
                </a:br>
                <a:r>
                  <a:rPr lang="en-GB" dirty="0" smtClean="0"/>
                  <a:t>all have been measured</a:t>
                </a:r>
              </a:p>
              <a:p>
                <a:r>
                  <a:rPr lang="en-GB" dirty="0"/>
                  <a:t>All </a:t>
                </a:r>
                <a:r>
                  <a:rPr lang="en-GB" dirty="0" err="1"/>
                  <a:t>renormalisable</a:t>
                </a:r>
                <a:r>
                  <a:rPr lang="en-GB" dirty="0"/>
                  <a:t> terms</a:t>
                </a:r>
                <a:br>
                  <a:rPr lang="en-GB" dirty="0"/>
                </a:br>
                <a:r>
                  <a:rPr lang="en-GB" dirty="0"/>
                  <a:t>allowed by </a:t>
                </a:r>
                <a:r>
                  <a:rPr lang="en-GB" dirty="0" smtClean="0"/>
                  <a:t>symmetries</a:t>
                </a:r>
                <a:br>
                  <a:rPr lang="en-GB" dirty="0" smtClean="0"/>
                </a:br>
                <a:r>
                  <a:rPr lang="en-GB" dirty="0" smtClean="0">
                    <a:solidFill>
                      <a:srgbClr val="FFFF00"/>
                    </a:solidFill>
                  </a:rPr>
                  <a:t>in </a:t>
                </a:r>
                <a:r>
                  <a:rPr lang="en-GB" dirty="0" err="1" smtClean="0">
                    <a:solidFill>
                      <a:srgbClr val="FFFF00"/>
                    </a:solidFill>
                  </a:rPr>
                  <a:t>Minkowski</a:t>
                </a:r>
                <a:r>
                  <a:rPr lang="en-GB" dirty="0" smtClean="0">
                    <a:solidFill>
                      <a:srgbClr val="FFFF00"/>
                    </a:solidFill>
                  </a:rPr>
                  <a:t> space</a:t>
                </a:r>
                <a:endParaRPr lang="en-GB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1328"/>
                <a:ext cx="4989186" cy="4525963"/>
              </a:xfrm>
              <a:blipFill rotWithShape="0">
                <a:blip r:embed="rId3"/>
                <a:stretch>
                  <a:fillRect t="-10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August 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Rajantie, Cosmological constraints on the Higgs-gravity coupling,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1883-4B30-44FD-8E2E-0F17C65D2E6A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Standard Model</a:t>
            </a:r>
            <a:endParaRPr lang="en-GB" dirty="0"/>
          </a:p>
        </p:txBody>
      </p:sp>
      <p:pic>
        <p:nvPicPr>
          <p:cNvPr id="9" name="Picture 2" descr="John Elli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67" r="13341"/>
          <a:stretch/>
        </p:blipFill>
        <p:spPr bwMode="auto">
          <a:xfrm>
            <a:off x="4932046" y="1480692"/>
            <a:ext cx="3240414" cy="4140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9660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John Elli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67" r="13341"/>
          <a:stretch/>
        </p:blipFill>
        <p:spPr bwMode="auto">
          <a:xfrm>
            <a:off x="4932046" y="1480692"/>
            <a:ext cx="3240414" cy="4140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1328"/>
                <a:ext cx="5194938" cy="4525963"/>
              </a:xfrm>
            </p:spPr>
            <p:txBody>
              <a:bodyPr>
                <a:normAutofit/>
              </a:bodyPr>
              <a:lstStyle/>
              <a:p>
                <a:r>
                  <a:rPr lang="en-GB" dirty="0" smtClean="0"/>
                  <a:t>Curved </a:t>
                </a:r>
                <a:r>
                  <a:rPr lang="en-GB" dirty="0" err="1" smtClean="0"/>
                  <a:t>spacetime</a:t>
                </a:r>
                <a:r>
                  <a:rPr lang="en-GB" dirty="0" smtClean="0"/>
                  <a:t>: </a:t>
                </a:r>
              </a:p>
              <a:p>
                <a:pPr marL="109728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SM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𝜉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𝑅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𝜙</m:t>
                      </m:r>
                    </m:oMath>
                  </m:oMathPara>
                </a14:m>
                <a:endParaRPr lang="en-GB" dirty="0" smtClean="0"/>
              </a:p>
              <a:p>
                <a:pPr marL="109728" lvl="0" indent="0">
                  <a:buClr>
                    <a:srgbClr val="4F81BD"/>
                  </a:buClr>
                  <a:buNone/>
                </a:pPr>
                <a:r>
                  <a:rPr lang="en-GB" sz="1600" dirty="0" smtClean="0">
                    <a:solidFill>
                      <a:prstClr val="white"/>
                    </a:solidFill>
                  </a:rPr>
                  <a:t>		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1600" dirty="0">
                        <a:solidFill>
                          <a:prstClr val="white"/>
                        </a:solidFill>
                      </a:rPr>
                      <m:t>(</m:t>
                    </m:r>
                    <m:r>
                      <m:rPr>
                        <m:nor/>
                      </m:rPr>
                      <a:rPr lang="en-GB" sz="1600" dirty="0">
                        <a:solidFill>
                          <a:prstClr val="white"/>
                        </a:solidFill>
                      </a:rPr>
                      <m:t>Chernikov</m:t>
                    </m:r>
                    <m:r>
                      <m:rPr>
                        <m:nor/>
                      </m:rPr>
                      <a:rPr lang="en-GB" sz="1600" dirty="0">
                        <a:solidFill>
                          <a:prstClr val="white"/>
                        </a:solidFill>
                      </a:rPr>
                      <m:t>&amp;</m:t>
                    </m:r>
                    <m:r>
                      <m:rPr>
                        <m:nor/>
                      </m:rPr>
                      <a:rPr lang="en-GB" sz="1600" dirty="0">
                        <a:solidFill>
                          <a:prstClr val="white"/>
                        </a:solidFill>
                      </a:rPr>
                      <m:t>Tagirov</m:t>
                    </m:r>
                    <m:r>
                      <m:rPr>
                        <m:nor/>
                      </m:rPr>
                      <a:rPr lang="en-GB" sz="1600" dirty="0">
                        <a:solidFill>
                          <a:prstClr val="white"/>
                        </a:solidFill>
                      </a:rPr>
                      <m:t> 1968)</m:t>
                    </m:r>
                  </m:oMath>
                </a14:m>
                <a:endParaRPr lang="en-GB" dirty="0" smtClean="0"/>
              </a:p>
              <a:p>
                <a:r>
                  <a:rPr lang="en-GB" dirty="0" smtClean="0"/>
                  <a:t>One </a:t>
                </a:r>
                <a:r>
                  <a:rPr lang="en-GB" dirty="0"/>
                  <a:t>more </a:t>
                </a:r>
                <a:r>
                  <a:rPr lang="en-GB" dirty="0" err="1" smtClean="0"/>
                  <a:t>renormalisable</a:t>
                </a:r>
                <a:r>
                  <a:rPr lang="en-GB" dirty="0" smtClean="0"/>
                  <a:t> term: </a:t>
                </a:r>
                <a:r>
                  <a:rPr lang="en-GB" dirty="0"/>
                  <a:t/>
                </a:r>
                <a:br>
                  <a:rPr lang="en-GB" dirty="0"/>
                </a:br>
                <a:r>
                  <a:rPr lang="en-GB" dirty="0"/>
                  <a:t>Higgs-curvature </a:t>
                </a:r>
                <a:r>
                  <a:rPr lang="en-GB" dirty="0" smtClean="0"/>
                  <a:t>coupling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𝜉</m:t>
                    </m:r>
                  </m:oMath>
                </a14:m>
                <a:endParaRPr lang="en-GB" dirty="0"/>
              </a:p>
              <a:p>
                <a:r>
                  <a:rPr lang="en-GB" dirty="0" smtClean="0"/>
                  <a:t>Required for </a:t>
                </a:r>
                <a:r>
                  <a:rPr lang="en-GB" dirty="0" err="1" smtClean="0"/>
                  <a:t>renormalisability</a:t>
                </a:r>
                <a:r>
                  <a:rPr lang="en-GB" dirty="0" smtClean="0"/>
                  <a:t>,</a:t>
                </a:r>
                <a:br>
                  <a:rPr lang="en-GB" dirty="0" smtClean="0"/>
                </a:br>
                <a:r>
                  <a:rPr lang="en-GB" dirty="0" smtClean="0"/>
                  <a:t>runs with energy –</a:t>
                </a:r>
                <a:br>
                  <a:rPr lang="en-GB" dirty="0" smtClean="0"/>
                </a:br>
                <a:r>
                  <a:rPr lang="en-GB" dirty="0" smtClean="0"/>
                  <a:t>Cannot be set to zero!</a:t>
                </a:r>
              </a:p>
              <a:p>
                <a:r>
                  <a:rPr lang="en-GB" dirty="0">
                    <a:solidFill>
                      <a:srgbClr val="FFFF00"/>
                    </a:solidFill>
                  </a:rPr>
                  <a:t>Last unknown parameter </a:t>
                </a:r>
                <a:br>
                  <a:rPr lang="en-GB" dirty="0">
                    <a:solidFill>
                      <a:srgbClr val="FFFF00"/>
                    </a:solidFill>
                  </a:rPr>
                </a:br>
                <a:r>
                  <a:rPr lang="en-GB" dirty="0">
                    <a:solidFill>
                      <a:srgbClr val="FFFF00"/>
                    </a:solidFill>
                  </a:rPr>
                  <a:t>in the Standard Model</a:t>
                </a: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1328"/>
                <a:ext cx="5194938" cy="4525963"/>
              </a:xfrm>
              <a:blipFill rotWithShape="0">
                <a:blip r:embed="rId3"/>
                <a:stretch>
                  <a:fillRect t="-10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August 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Rajantie, Cosmological constraints on the Higgs-gravity coupling,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1883-4B30-44FD-8E2E-0F17C65D2E6A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Higgs-Gravity Coupling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951383" y="5072914"/>
                <a:ext cx="120173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𝜉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𝑅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1383" y="5072914"/>
                <a:ext cx="1201739" cy="461665"/>
              </a:xfrm>
              <a:prstGeom prst="rect">
                <a:avLst/>
              </a:prstGeom>
              <a:blipFill rotWithShape="0">
                <a:blip r:embed="rId4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/>
          <p:cNvCxnSpPr/>
          <p:nvPr/>
        </p:nvCxnSpPr>
        <p:spPr>
          <a:xfrm>
            <a:off x="4368800" y="3337928"/>
            <a:ext cx="1823407" cy="1772783"/>
          </a:xfrm>
          <a:prstGeom prst="straightConnector1">
            <a:avLst/>
          </a:prstGeom>
          <a:ln w="28575">
            <a:solidFill>
              <a:srgbClr val="FFFF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782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1328"/>
                <a:ext cx="8229600" cy="4925979"/>
              </a:xfrm>
            </p:spPr>
            <p:txBody>
              <a:bodyPr>
                <a:normAutofit/>
              </a:bodyPr>
              <a:lstStyle/>
              <a:p>
                <a:pPr marL="109728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𝜇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𝜉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𝜉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den>
                          </m:f>
                        </m:e>
                      </m:d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+6</m:t>
                          </m:r>
                          <m:sSubSup>
                            <m:sSub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′2</m:t>
                              </m:r>
                            </m:sup>
                          </m:s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9</m:t>
                              </m:r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dirty="0" smtClean="0"/>
              </a:p>
              <a:p>
                <a:r>
                  <a:rPr lang="en-GB" dirty="0" smtClean="0"/>
                  <a:t>Becomes negative </a:t>
                </a:r>
                <a:br>
                  <a:rPr lang="en-GB" dirty="0" smtClean="0"/>
                </a:br>
                <a:r>
                  <a:rPr lang="en-GB" dirty="0" smtClean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EW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GB" dirty="0" smtClean="0"/>
              </a:p>
              <a:p>
                <a:r>
                  <a:rPr lang="en-GB" dirty="0" smtClean="0"/>
                  <a:t>Conformal value </a:t>
                </a:r>
                <a:br>
                  <a:rPr lang="en-GB" dirty="0" smtClean="0"/>
                </a:b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𝜉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=1/6</m:t>
                    </m:r>
                  </m:oMath>
                </a14:m>
                <a:r>
                  <a:rPr lang="en-GB" dirty="0" smtClean="0"/>
                  <a:t> </a:t>
                </a:r>
                <a:br>
                  <a:rPr lang="en-GB" dirty="0" smtClean="0"/>
                </a:br>
                <a:r>
                  <a:rPr lang="en-GB" dirty="0" smtClean="0"/>
                  <a:t>RG invariant at 1 loop</a:t>
                </a:r>
                <a:endParaRPr lang="en-GB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1328"/>
                <a:ext cx="8229600" cy="4925979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August 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Rajantie, Cosmological constraints on the Higgs-gravity coupling,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1883-4B30-44FD-8E2E-0F17C65D2E6A}" type="slidenum">
              <a:rPr lang="en-GB" smtClean="0"/>
              <a:pPr/>
              <a:t>9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5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 smtClean="0"/>
                  <a:t>Running 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𝝃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6" name="Title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52625" y="2708908"/>
            <a:ext cx="4913411" cy="3081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43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S_Powerpoint template_16x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21581</TotalTime>
  <Words>947</Words>
  <Application>Microsoft Office PowerPoint</Application>
  <PresentationFormat>On-screen Show (4:3)</PresentationFormat>
  <Paragraphs>365</Paragraphs>
  <Slides>36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45" baseType="lpstr">
      <vt:lpstr>Calibri</vt:lpstr>
      <vt:lpstr>Cambria Math</vt:lpstr>
      <vt:lpstr>Wingdings 3</vt:lpstr>
      <vt:lpstr>ＭＳ Ｐゴシック</vt:lpstr>
      <vt:lpstr>Arial</vt:lpstr>
      <vt:lpstr>Verdana</vt:lpstr>
      <vt:lpstr>Wingdings 2</vt:lpstr>
      <vt:lpstr>Concourse</vt:lpstr>
      <vt:lpstr>RS_Powerpoint template_16x9</vt:lpstr>
      <vt:lpstr>Cosmological constraints on the Higgs-gravity coupling</vt:lpstr>
      <vt:lpstr>PowerPoint Presentation</vt:lpstr>
      <vt:lpstr>The Standard Model</vt:lpstr>
      <vt:lpstr>The Standard Model</vt:lpstr>
      <vt:lpstr>Vacuum Instability</vt:lpstr>
      <vt:lpstr>Instability Bounds</vt:lpstr>
      <vt:lpstr>The Standard Model</vt:lpstr>
      <vt:lpstr>Higgs-Gravity Coupling</vt:lpstr>
      <vt:lpstr>Running ξ</vt:lpstr>
      <vt:lpstr>Vacuum Instability and ξ</vt:lpstr>
      <vt:lpstr>Vacuum Instability and ξ</vt:lpstr>
      <vt:lpstr>Vacuum Instability Today</vt:lpstr>
      <vt:lpstr>Effect on Stability</vt:lpstr>
      <vt:lpstr>Measuring ξ</vt:lpstr>
      <vt:lpstr>Example: Higgs Inflation (Bezrukov&amp;Shaposhnikov 2008)</vt:lpstr>
      <vt:lpstr>Example: Higgs Inflation (Bezrukov&amp;Shaposhnikov 2008)</vt:lpstr>
      <vt:lpstr>Example: Higgs Inflation (Bezrukov&amp;Shaposhnikov 2008)</vt:lpstr>
      <vt:lpstr>Higgs During Inflation</vt:lpstr>
      <vt:lpstr>Higgs During Inflation</vt:lpstr>
      <vt:lpstr>Higgs Fluctuations</vt:lpstr>
      <vt:lpstr>Vacuum Instability During Inflation</vt:lpstr>
      <vt:lpstr>Gravity to the Rescue</vt:lpstr>
      <vt:lpstr>One-Loop Potential</vt:lpstr>
      <vt:lpstr>(De-)Stabilising the Potential</vt:lpstr>
      <vt:lpstr>(De)Stabilising the Potential</vt:lpstr>
      <vt:lpstr>End of Inflation</vt:lpstr>
      <vt:lpstr>Inflaton Oscillations</vt:lpstr>
      <vt:lpstr>Inflaton Oscillations</vt:lpstr>
      <vt:lpstr>Tachyonic Growth</vt:lpstr>
      <vt:lpstr>Vacuum Instability</vt:lpstr>
      <vt:lpstr>Detailed Calculations</vt:lpstr>
      <vt:lpstr>Lattice Simulations: m^2 χ^2</vt:lpstr>
      <vt:lpstr>Instability Time </vt:lpstr>
      <vt:lpstr>Constraints on ξ</vt:lpstr>
      <vt:lpstr>Summary</vt:lpstr>
      <vt:lpstr>Running Coupling</vt:lpstr>
    </vt:vector>
  </TitlesOfParts>
  <Company>Imperial College London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Higgs Potential</dc:title>
  <dc:creator>Arttu Rajantie</dc:creator>
  <cp:lastModifiedBy>Rajantie, Arttu K</cp:lastModifiedBy>
  <cp:revision>248</cp:revision>
  <cp:lastPrinted>2015-01-12T16:04:03Z</cp:lastPrinted>
  <dcterms:created xsi:type="dcterms:W3CDTF">2011-02-02T15:56:03Z</dcterms:created>
  <dcterms:modified xsi:type="dcterms:W3CDTF">2016-08-24T09:53:11Z</dcterms:modified>
</cp:coreProperties>
</file>