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3"/>
  </p:notesMasterIdLst>
  <p:sldIdLst>
    <p:sldId id="383" r:id="rId2"/>
    <p:sldId id="538" r:id="rId3"/>
    <p:sldId id="539" r:id="rId4"/>
    <p:sldId id="540" r:id="rId5"/>
    <p:sldId id="541" r:id="rId6"/>
    <p:sldId id="542" r:id="rId7"/>
    <p:sldId id="544" r:id="rId8"/>
    <p:sldId id="545" r:id="rId9"/>
    <p:sldId id="548" r:id="rId10"/>
    <p:sldId id="546" r:id="rId11"/>
    <p:sldId id="543" r:id="rId12"/>
    <p:sldId id="547" r:id="rId13"/>
    <p:sldId id="436" r:id="rId14"/>
    <p:sldId id="549" r:id="rId15"/>
    <p:sldId id="473" r:id="rId16"/>
    <p:sldId id="522" r:id="rId17"/>
    <p:sldId id="521" r:id="rId18"/>
    <p:sldId id="492" r:id="rId19"/>
    <p:sldId id="528" r:id="rId20"/>
    <p:sldId id="477" r:id="rId21"/>
    <p:sldId id="534" r:id="rId22"/>
    <p:sldId id="533" r:id="rId23"/>
    <p:sldId id="531" r:id="rId24"/>
    <p:sldId id="550" r:id="rId25"/>
    <p:sldId id="529" r:id="rId26"/>
    <p:sldId id="535" r:id="rId27"/>
    <p:sldId id="536" r:id="rId28"/>
    <p:sldId id="504" r:id="rId29"/>
    <p:sldId id="555" r:id="rId30"/>
    <p:sldId id="556" r:id="rId31"/>
    <p:sldId id="557" r:id="rId32"/>
    <p:sldId id="558" r:id="rId33"/>
    <p:sldId id="413" r:id="rId34"/>
    <p:sldId id="409" r:id="rId35"/>
    <p:sldId id="454" r:id="rId36"/>
    <p:sldId id="455" r:id="rId37"/>
    <p:sldId id="380" r:id="rId38"/>
    <p:sldId id="537" r:id="rId39"/>
    <p:sldId id="507" r:id="rId40"/>
    <p:sldId id="554" r:id="rId41"/>
    <p:sldId id="559" r:id="rId42"/>
  </p:sldIdLst>
  <p:sldSz cx="9144000" cy="6858000" type="screen4x3"/>
  <p:notesSz cx="7099300" cy="10234613"/>
  <p:embeddedFontLst>
    <p:embeddedFont>
      <p:font typeface="Californian FB" panose="0207040306080B030204" pitchFamily="18" charset="0"/>
      <p:regular r:id="rId44"/>
      <p:bold r:id="rId45"/>
      <p:italic r:id="rId46"/>
    </p:embeddedFont>
    <p:embeddedFont>
      <p:font typeface="ＭＳ Ｐゴシック" panose="020B0600070205080204" pitchFamily="34" charset="-128"/>
      <p:regular r:id="rId47"/>
    </p:embeddedFont>
    <p:embeddedFont>
      <p:font typeface="Microsoft Himalaya" panose="01010100010101010101" pitchFamily="2" charset="0"/>
      <p:regular r:id="rId48"/>
    </p:embeddedFont>
    <p:embeddedFont>
      <p:font typeface="Arial Unicode MS" panose="020B0604020202020204" pitchFamily="50" charset="-127"/>
      <p:regular r:id="rId49"/>
    </p:embeddedFont>
    <p:embeddedFont>
      <p:font typeface="맑은 고딕" panose="020B0503020000020004" pitchFamily="50" charset="-127"/>
      <p:regular r:id="rId50"/>
      <p:bold r:id="rId51"/>
    </p:embeddedFont>
    <p:embeddedFont>
      <p:font typeface="Comic Sans MS" panose="030F0702030302020204" pitchFamily="66" charset="0"/>
      <p:regular r:id="rId52"/>
      <p:bold r:id="rId53"/>
      <p:italic r:id="rId54"/>
      <p:boldItalic r:id="rId55"/>
    </p:embeddedFont>
    <p:embeddedFont>
      <p:font typeface="Verdana" panose="020B0604030504040204" pitchFamily="34" charset="0"/>
      <p:regular r:id="rId56"/>
      <p:bold r:id="rId57"/>
      <p:italic r:id="rId58"/>
      <p:boldItalic r:id="rId59"/>
    </p:embeddedFont>
    <p:embeddedFont>
      <p:font typeface="HY헤드라인M" panose="02030600000101010101" pitchFamily="18" charset="-127"/>
      <p:regular r:id="rId60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FF"/>
    <a:srgbClr val="FF7C80"/>
    <a:srgbClr val="FFFFFF"/>
    <a:srgbClr val="FF6600"/>
    <a:srgbClr val="CDFAFF"/>
    <a:srgbClr val="B5CE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05" autoAdjust="0"/>
    <p:restoredTop sz="94660"/>
  </p:normalViewPr>
  <p:slideViewPr>
    <p:cSldViewPr>
      <p:cViewPr varScale="1">
        <p:scale>
          <a:sx n="65" d="100"/>
          <a:sy n="65" d="100"/>
        </p:scale>
        <p:origin x="211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4.fntdata"/><Relationship Id="rId50" Type="http://schemas.openxmlformats.org/officeDocument/2006/relationships/font" Target="fonts/font7.fntdata"/><Relationship Id="rId55" Type="http://schemas.openxmlformats.org/officeDocument/2006/relationships/font" Target="fonts/font12.fntdata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2.fntdata"/><Relationship Id="rId53" Type="http://schemas.openxmlformats.org/officeDocument/2006/relationships/font" Target="fonts/font10.fntdata"/><Relationship Id="rId58" Type="http://schemas.openxmlformats.org/officeDocument/2006/relationships/font" Target="fonts/font15.fntdata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5.fntdata"/><Relationship Id="rId56" Type="http://schemas.openxmlformats.org/officeDocument/2006/relationships/font" Target="fonts/font13.fntdata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8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3.fntdata"/><Relationship Id="rId59" Type="http://schemas.openxmlformats.org/officeDocument/2006/relationships/font" Target="fonts/font16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11.fntdata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6.fntdata"/><Relationship Id="rId57" Type="http://schemas.openxmlformats.org/officeDocument/2006/relationships/font" Target="fonts/font14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1.fntdata"/><Relationship Id="rId52" Type="http://schemas.openxmlformats.org/officeDocument/2006/relationships/font" Target="fonts/font9.fntdata"/><Relationship Id="rId60" Type="http://schemas.openxmlformats.org/officeDocument/2006/relationships/font" Target="fonts/font17.fntdata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4" Type="http://schemas.openxmlformats.org/officeDocument/2006/relationships/image" Target="../media/image8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Relationship Id="rId5" Type="http://schemas.openxmlformats.org/officeDocument/2006/relationships/image" Target="../media/image88.wmf"/><Relationship Id="rId4" Type="http://schemas.openxmlformats.org/officeDocument/2006/relationships/image" Target="../media/image87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3" Type="http://schemas.openxmlformats.org/officeDocument/2006/relationships/image" Target="../media/image87.wmf"/><Relationship Id="rId7" Type="http://schemas.openxmlformats.org/officeDocument/2006/relationships/image" Target="../media/image94.wmf"/><Relationship Id="rId2" Type="http://schemas.openxmlformats.org/officeDocument/2006/relationships/image" Target="../media/image86.wmf"/><Relationship Id="rId1" Type="http://schemas.openxmlformats.org/officeDocument/2006/relationships/image" Target="../media/image90.wmf"/><Relationship Id="rId6" Type="http://schemas.openxmlformats.org/officeDocument/2006/relationships/image" Target="../media/image93.wmf"/><Relationship Id="rId5" Type="http://schemas.openxmlformats.org/officeDocument/2006/relationships/image" Target="../media/image92.wmf"/><Relationship Id="rId4" Type="http://schemas.openxmlformats.org/officeDocument/2006/relationships/image" Target="../media/image91.wmf"/><Relationship Id="rId9" Type="http://schemas.openxmlformats.org/officeDocument/2006/relationships/image" Target="../media/image96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3" Type="http://schemas.openxmlformats.org/officeDocument/2006/relationships/image" Target="../media/image99.wmf"/><Relationship Id="rId7" Type="http://schemas.openxmlformats.org/officeDocument/2006/relationships/image" Target="../media/image103.wmf"/><Relationship Id="rId2" Type="http://schemas.openxmlformats.org/officeDocument/2006/relationships/image" Target="../media/image98.wmf"/><Relationship Id="rId1" Type="http://schemas.openxmlformats.org/officeDocument/2006/relationships/image" Target="../media/image97.wmf"/><Relationship Id="rId6" Type="http://schemas.openxmlformats.org/officeDocument/2006/relationships/image" Target="../media/image102.wmf"/><Relationship Id="rId11" Type="http://schemas.openxmlformats.org/officeDocument/2006/relationships/image" Target="../media/image107.wmf"/><Relationship Id="rId5" Type="http://schemas.openxmlformats.org/officeDocument/2006/relationships/image" Target="../media/image101.wmf"/><Relationship Id="rId10" Type="http://schemas.openxmlformats.org/officeDocument/2006/relationships/image" Target="../media/image106.wmf"/><Relationship Id="rId4" Type="http://schemas.openxmlformats.org/officeDocument/2006/relationships/image" Target="../media/image100.wmf"/><Relationship Id="rId9" Type="http://schemas.openxmlformats.org/officeDocument/2006/relationships/image" Target="../media/image105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wmf"/><Relationship Id="rId2" Type="http://schemas.openxmlformats.org/officeDocument/2006/relationships/image" Target="../media/image108.wmf"/><Relationship Id="rId1" Type="http://schemas.openxmlformats.org/officeDocument/2006/relationships/image" Target="../media/image97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wmf"/><Relationship Id="rId13" Type="http://schemas.openxmlformats.org/officeDocument/2006/relationships/image" Target="../media/image127.wmf"/><Relationship Id="rId3" Type="http://schemas.openxmlformats.org/officeDocument/2006/relationships/image" Target="../media/image118.wmf"/><Relationship Id="rId7" Type="http://schemas.openxmlformats.org/officeDocument/2006/relationships/image" Target="../media/image92.wmf"/><Relationship Id="rId12" Type="http://schemas.openxmlformats.org/officeDocument/2006/relationships/image" Target="../media/image126.wmf"/><Relationship Id="rId2" Type="http://schemas.openxmlformats.org/officeDocument/2006/relationships/image" Target="../media/image117.wmf"/><Relationship Id="rId1" Type="http://schemas.openxmlformats.org/officeDocument/2006/relationships/image" Target="../media/image116.wmf"/><Relationship Id="rId6" Type="http://schemas.openxmlformats.org/officeDocument/2006/relationships/image" Target="../media/image121.wmf"/><Relationship Id="rId11" Type="http://schemas.openxmlformats.org/officeDocument/2006/relationships/image" Target="../media/image125.wmf"/><Relationship Id="rId5" Type="http://schemas.openxmlformats.org/officeDocument/2006/relationships/image" Target="../media/image120.wmf"/><Relationship Id="rId10" Type="http://schemas.openxmlformats.org/officeDocument/2006/relationships/image" Target="../media/image124.wmf"/><Relationship Id="rId4" Type="http://schemas.openxmlformats.org/officeDocument/2006/relationships/image" Target="../media/image119.wmf"/><Relationship Id="rId9" Type="http://schemas.openxmlformats.org/officeDocument/2006/relationships/image" Target="../media/image123.wmf"/><Relationship Id="rId14" Type="http://schemas.openxmlformats.org/officeDocument/2006/relationships/image" Target="../media/image128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wmf"/><Relationship Id="rId2" Type="http://schemas.openxmlformats.org/officeDocument/2006/relationships/image" Target="../media/image116.wmf"/><Relationship Id="rId1" Type="http://schemas.openxmlformats.org/officeDocument/2006/relationships/image" Target="../media/image129.wmf"/><Relationship Id="rId4" Type="http://schemas.openxmlformats.org/officeDocument/2006/relationships/image" Target="../media/image131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wmf"/><Relationship Id="rId1" Type="http://schemas.openxmlformats.org/officeDocument/2006/relationships/image" Target="../media/image133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Relationship Id="rId4" Type="http://schemas.openxmlformats.org/officeDocument/2006/relationships/image" Target="../media/image13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wmf"/><Relationship Id="rId1" Type="http://schemas.openxmlformats.org/officeDocument/2006/relationships/image" Target="../media/image137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image" Target="../media/image142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wmf"/><Relationship Id="rId1" Type="http://schemas.openxmlformats.org/officeDocument/2006/relationships/image" Target="../media/image144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wmf"/><Relationship Id="rId2" Type="http://schemas.openxmlformats.org/officeDocument/2006/relationships/image" Target="../media/image148.wmf"/><Relationship Id="rId1" Type="http://schemas.openxmlformats.org/officeDocument/2006/relationships/image" Target="../media/image36.png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wmf"/><Relationship Id="rId1" Type="http://schemas.openxmlformats.org/officeDocument/2006/relationships/image" Target="../media/image156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9.w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wmf"/><Relationship Id="rId3" Type="http://schemas.openxmlformats.org/officeDocument/2006/relationships/image" Target="../media/image163.wmf"/><Relationship Id="rId7" Type="http://schemas.openxmlformats.org/officeDocument/2006/relationships/image" Target="../media/image167.wmf"/><Relationship Id="rId2" Type="http://schemas.openxmlformats.org/officeDocument/2006/relationships/image" Target="../media/image162.wmf"/><Relationship Id="rId1" Type="http://schemas.openxmlformats.org/officeDocument/2006/relationships/image" Target="../media/image161.wmf"/><Relationship Id="rId6" Type="http://schemas.openxmlformats.org/officeDocument/2006/relationships/image" Target="../media/image166.wmf"/><Relationship Id="rId5" Type="http://schemas.openxmlformats.org/officeDocument/2006/relationships/image" Target="../media/image165.wmf"/><Relationship Id="rId10" Type="http://schemas.openxmlformats.org/officeDocument/2006/relationships/image" Target="../media/image170.wmf"/><Relationship Id="rId4" Type="http://schemas.openxmlformats.org/officeDocument/2006/relationships/image" Target="../media/image164.wmf"/><Relationship Id="rId9" Type="http://schemas.openxmlformats.org/officeDocument/2006/relationships/image" Target="../media/image169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2.wmf"/><Relationship Id="rId1" Type="http://schemas.openxmlformats.org/officeDocument/2006/relationships/image" Target="../media/image17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7" Type="http://schemas.openxmlformats.org/officeDocument/2006/relationships/image" Target="../media/image34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image" Target="../media/image38.wmf"/><Relationship Id="rId7" Type="http://schemas.openxmlformats.org/officeDocument/2006/relationships/image" Target="../media/image42.wmf"/><Relationship Id="rId12" Type="http://schemas.openxmlformats.org/officeDocument/2006/relationships/image" Target="../media/image47.wmf"/><Relationship Id="rId2" Type="http://schemas.openxmlformats.org/officeDocument/2006/relationships/image" Target="../media/image37.wmf"/><Relationship Id="rId1" Type="http://schemas.openxmlformats.org/officeDocument/2006/relationships/image" Target="../media/image36.png"/><Relationship Id="rId6" Type="http://schemas.openxmlformats.org/officeDocument/2006/relationships/image" Target="../media/image41.wmf"/><Relationship Id="rId11" Type="http://schemas.openxmlformats.org/officeDocument/2006/relationships/image" Target="../media/image46.wmf"/><Relationship Id="rId5" Type="http://schemas.openxmlformats.org/officeDocument/2006/relationships/image" Target="../media/image40.wmf"/><Relationship Id="rId10" Type="http://schemas.openxmlformats.org/officeDocument/2006/relationships/image" Target="../media/image45.wmf"/><Relationship Id="rId4" Type="http://schemas.openxmlformats.org/officeDocument/2006/relationships/image" Target="../media/image39.wmf"/><Relationship Id="rId9" Type="http://schemas.openxmlformats.org/officeDocument/2006/relationships/image" Target="../media/image44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image" Target="../media/image49.wmf"/><Relationship Id="rId7" Type="http://schemas.openxmlformats.org/officeDocument/2006/relationships/image" Target="../media/image36.png"/><Relationship Id="rId2" Type="http://schemas.openxmlformats.org/officeDocument/2006/relationships/image" Target="../media/image37.wmf"/><Relationship Id="rId1" Type="http://schemas.openxmlformats.org/officeDocument/2006/relationships/image" Target="../media/image48.wmf"/><Relationship Id="rId6" Type="http://schemas.openxmlformats.org/officeDocument/2006/relationships/image" Target="../media/image52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Relationship Id="rId9" Type="http://schemas.openxmlformats.org/officeDocument/2006/relationships/image" Target="../media/image5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13" Type="http://schemas.openxmlformats.org/officeDocument/2006/relationships/image" Target="../media/image68.wmf"/><Relationship Id="rId3" Type="http://schemas.openxmlformats.org/officeDocument/2006/relationships/image" Target="../media/image45.wmf"/><Relationship Id="rId7" Type="http://schemas.openxmlformats.org/officeDocument/2006/relationships/image" Target="../media/image62.wmf"/><Relationship Id="rId12" Type="http://schemas.openxmlformats.org/officeDocument/2006/relationships/image" Target="../media/image67.wmf"/><Relationship Id="rId2" Type="http://schemas.openxmlformats.org/officeDocument/2006/relationships/image" Target="../media/image44.wmf"/><Relationship Id="rId1" Type="http://schemas.openxmlformats.org/officeDocument/2006/relationships/image" Target="../media/image60.wmf"/><Relationship Id="rId6" Type="http://schemas.openxmlformats.org/officeDocument/2006/relationships/image" Target="../media/image61.wmf"/><Relationship Id="rId11" Type="http://schemas.openxmlformats.org/officeDocument/2006/relationships/image" Target="../media/image66.wmf"/><Relationship Id="rId5" Type="http://schemas.openxmlformats.org/officeDocument/2006/relationships/image" Target="../media/image47.wmf"/><Relationship Id="rId10" Type="http://schemas.openxmlformats.org/officeDocument/2006/relationships/image" Target="../media/image65.wmf"/><Relationship Id="rId4" Type="http://schemas.openxmlformats.org/officeDocument/2006/relationships/image" Target="../media/image46.wmf"/><Relationship Id="rId9" Type="http://schemas.openxmlformats.org/officeDocument/2006/relationships/image" Target="../media/image64.wmf"/><Relationship Id="rId14" Type="http://schemas.openxmlformats.org/officeDocument/2006/relationships/image" Target="../media/image6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139AE88-6047-4512-B5CD-C15E45C41877}" type="datetimeFigureOut">
              <a:rPr lang="ko-KR" altLang="en-US" smtClean="0"/>
              <a:pPr/>
              <a:t>2016-08-26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6FCF354-AC2B-490C-8C73-420731BBDDE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04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CF354-AC2B-490C-8C73-420731BBDDE2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0646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3E3C-3146-4674-8AAD-867E48845855}" type="datetime1">
              <a:rPr lang="ko-KR" altLang="en-US" smtClean="0"/>
              <a:pPr/>
              <a:t>2016-08-26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796118" y="6356350"/>
            <a:ext cx="2133600" cy="365125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B8203-58E7-41E8-8B0B-0A860B0DA16C}" type="datetime1">
              <a:rPr lang="ko-KR" altLang="en-US" smtClean="0"/>
              <a:pPr/>
              <a:t>2016-08-26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13" Type="http://schemas.openxmlformats.org/officeDocument/2006/relationships/oleObject" Target="../embeddings/oleObject51.bin"/><Relationship Id="rId18" Type="http://schemas.openxmlformats.org/officeDocument/2006/relationships/image" Target="../media/image63.wmf"/><Relationship Id="rId26" Type="http://schemas.openxmlformats.org/officeDocument/2006/relationships/image" Target="../media/image67.wmf"/><Relationship Id="rId3" Type="http://schemas.openxmlformats.org/officeDocument/2006/relationships/oleObject" Target="../embeddings/oleObject46.bin"/><Relationship Id="rId21" Type="http://schemas.openxmlformats.org/officeDocument/2006/relationships/oleObject" Target="../embeddings/oleObject55.bin"/><Relationship Id="rId7" Type="http://schemas.openxmlformats.org/officeDocument/2006/relationships/oleObject" Target="../embeddings/oleObject48.bin"/><Relationship Id="rId12" Type="http://schemas.openxmlformats.org/officeDocument/2006/relationships/image" Target="../media/image47.wmf"/><Relationship Id="rId17" Type="http://schemas.openxmlformats.org/officeDocument/2006/relationships/oleObject" Target="../embeddings/oleObject53.bin"/><Relationship Id="rId25" Type="http://schemas.openxmlformats.org/officeDocument/2006/relationships/oleObject" Target="../embeddings/oleObject57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62.wmf"/><Relationship Id="rId20" Type="http://schemas.openxmlformats.org/officeDocument/2006/relationships/image" Target="../media/image64.wmf"/><Relationship Id="rId29" Type="http://schemas.openxmlformats.org/officeDocument/2006/relationships/oleObject" Target="../embeddings/oleObject59.bin"/><Relationship Id="rId1" Type="http://schemas.openxmlformats.org/officeDocument/2006/relationships/vmlDrawing" Target="../drawings/vmlDrawing8.vml"/><Relationship Id="rId6" Type="http://schemas.openxmlformats.org/officeDocument/2006/relationships/image" Target="../media/image44.wmf"/><Relationship Id="rId11" Type="http://schemas.openxmlformats.org/officeDocument/2006/relationships/oleObject" Target="../embeddings/oleObject50.bin"/><Relationship Id="rId24" Type="http://schemas.openxmlformats.org/officeDocument/2006/relationships/image" Target="../media/image66.wmf"/><Relationship Id="rId5" Type="http://schemas.openxmlformats.org/officeDocument/2006/relationships/oleObject" Target="../embeddings/oleObject47.bin"/><Relationship Id="rId15" Type="http://schemas.openxmlformats.org/officeDocument/2006/relationships/oleObject" Target="../embeddings/oleObject52.bin"/><Relationship Id="rId23" Type="http://schemas.openxmlformats.org/officeDocument/2006/relationships/oleObject" Target="../embeddings/oleObject56.bin"/><Relationship Id="rId28" Type="http://schemas.openxmlformats.org/officeDocument/2006/relationships/image" Target="../media/image68.wmf"/><Relationship Id="rId10" Type="http://schemas.openxmlformats.org/officeDocument/2006/relationships/image" Target="../media/image46.wmf"/><Relationship Id="rId19" Type="http://schemas.openxmlformats.org/officeDocument/2006/relationships/oleObject" Target="../embeddings/oleObject54.bin"/><Relationship Id="rId4" Type="http://schemas.openxmlformats.org/officeDocument/2006/relationships/image" Target="../media/image60.wmf"/><Relationship Id="rId9" Type="http://schemas.openxmlformats.org/officeDocument/2006/relationships/oleObject" Target="../embeddings/oleObject49.bin"/><Relationship Id="rId14" Type="http://schemas.openxmlformats.org/officeDocument/2006/relationships/image" Target="../media/image61.wmf"/><Relationship Id="rId22" Type="http://schemas.openxmlformats.org/officeDocument/2006/relationships/image" Target="../media/image65.wmf"/><Relationship Id="rId27" Type="http://schemas.openxmlformats.org/officeDocument/2006/relationships/oleObject" Target="../embeddings/oleObject58.bin"/><Relationship Id="rId30" Type="http://schemas.openxmlformats.org/officeDocument/2006/relationships/image" Target="../media/image69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13" Type="http://schemas.openxmlformats.org/officeDocument/2006/relationships/oleObject" Target="../embeddings/oleObject64.bin"/><Relationship Id="rId3" Type="http://schemas.openxmlformats.org/officeDocument/2006/relationships/oleObject" Target="../embeddings/oleObject60.bin"/><Relationship Id="rId7" Type="http://schemas.openxmlformats.org/officeDocument/2006/relationships/image" Target="../media/image71.wmf"/><Relationship Id="rId12" Type="http://schemas.openxmlformats.org/officeDocument/2006/relationships/image" Target="../media/image76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75.wmf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61.bin"/><Relationship Id="rId11" Type="http://schemas.openxmlformats.org/officeDocument/2006/relationships/image" Target="../media/image73.wmf"/><Relationship Id="rId5" Type="http://schemas.openxmlformats.org/officeDocument/2006/relationships/image" Target="../media/image5.gif"/><Relationship Id="rId15" Type="http://schemas.openxmlformats.org/officeDocument/2006/relationships/oleObject" Target="../embeddings/oleObject65.bin"/><Relationship Id="rId10" Type="http://schemas.openxmlformats.org/officeDocument/2006/relationships/oleObject" Target="../embeddings/oleObject63.bin"/><Relationship Id="rId4" Type="http://schemas.openxmlformats.org/officeDocument/2006/relationships/image" Target="../media/image70.wmf"/><Relationship Id="rId9" Type="http://schemas.openxmlformats.org/officeDocument/2006/relationships/image" Target="../media/image72.wmf"/><Relationship Id="rId14" Type="http://schemas.openxmlformats.org/officeDocument/2006/relationships/image" Target="../media/image74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wmf"/><Relationship Id="rId3" Type="http://schemas.openxmlformats.org/officeDocument/2006/relationships/oleObject" Target="../embeddings/oleObject66.bin"/><Relationship Id="rId7" Type="http://schemas.openxmlformats.org/officeDocument/2006/relationships/oleObject" Target="../embeddings/oleObject6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67.bin"/><Relationship Id="rId10" Type="http://schemas.openxmlformats.org/officeDocument/2006/relationships/image" Target="../media/image80.wmf"/><Relationship Id="rId4" Type="http://schemas.openxmlformats.org/officeDocument/2006/relationships/image" Target="../media/image77.wmf"/><Relationship Id="rId9" Type="http://schemas.openxmlformats.org/officeDocument/2006/relationships/oleObject" Target="../embeddings/oleObject69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81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3.bin"/><Relationship Id="rId13" Type="http://schemas.openxmlformats.org/officeDocument/2006/relationships/image" Target="../media/image88.wmf"/><Relationship Id="rId3" Type="http://schemas.openxmlformats.org/officeDocument/2006/relationships/image" Target="../media/image89.png"/><Relationship Id="rId7" Type="http://schemas.openxmlformats.org/officeDocument/2006/relationships/image" Target="../media/image85.wmf"/><Relationship Id="rId12" Type="http://schemas.openxmlformats.org/officeDocument/2006/relationships/oleObject" Target="../embeddings/oleObject7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72.bin"/><Relationship Id="rId11" Type="http://schemas.openxmlformats.org/officeDocument/2006/relationships/image" Target="../media/image87.wmf"/><Relationship Id="rId5" Type="http://schemas.openxmlformats.org/officeDocument/2006/relationships/image" Target="../media/image84.wmf"/><Relationship Id="rId10" Type="http://schemas.openxmlformats.org/officeDocument/2006/relationships/oleObject" Target="../embeddings/oleObject74.bin"/><Relationship Id="rId4" Type="http://schemas.openxmlformats.org/officeDocument/2006/relationships/oleObject" Target="../embeddings/oleObject71.bin"/><Relationship Id="rId9" Type="http://schemas.openxmlformats.org/officeDocument/2006/relationships/image" Target="../media/image86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13" Type="http://schemas.openxmlformats.org/officeDocument/2006/relationships/oleObject" Target="../embeddings/oleObject82.bin"/><Relationship Id="rId18" Type="http://schemas.openxmlformats.org/officeDocument/2006/relationships/image" Target="../media/image94.wmf"/><Relationship Id="rId26" Type="http://schemas.openxmlformats.org/officeDocument/2006/relationships/oleObject" Target="../embeddings/oleObject92.bin"/><Relationship Id="rId3" Type="http://schemas.openxmlformats.org/officeDocument/2006/relationships/oleObject" Target="../embeddings/oleObject76.bin"/><Relationship Id="rId21" Type="http://schemas.openxmlformats.org/officeDocument/2006/relationships/oleObject" Target="../embeddings/oleObject87.bin"/><Relationship Id="rId7" Type="http://schemas.openxmlformats.org/officeDocument/2006/relationships/oleObject" Target="../embeddings/oleObject78.bin"/><Relationship Id="rId12" Type="http://schemas.openxmlformats.org/officeDocument/2006/relationships/oleObject" Target="../embeddings/oleObject81.bin"/><Relationship Id="rId17" Type="http://schemas.openxmlformats.org/officeDocument/2006/relationships/oleObject" Target="../embeddings/oleObject84.bin"/><Relationship Id="rId25" Type="http://schemas.openxmlformats.org/officeDocument/2006/relationships/oleObject" Target="../embeddings/oleObject91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93.wmf"/><Relationship Id="rId20" Type="http://schemas.openxmlformats.org/officeDocument/2006/relationships/oleObject" Target="../embeddings/oleObject86.bin"/><Relationship Id="rId29" Type="http://schemas.openxmlformats.org/officeDocument/2006/relationships/image" Target="../media/image96.wm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86.wmf"/><Relationship Id="rId11" Type="http://schemas.openxmlformats.org/officeDocument/2006/relationships/oleObject" Target="../embeddings/oleObject80.bin"/><Relationship Id="rId24" Type="http://schemas.openxmlformats.org/officeDocument/2006/relationships/oleObject" Target="../embeddings/oleObject90.bin"/><Relationship Id="rId5" Type="http://schemas.openxmlformats.org/officeDocument/2006/relationships/oleObject" Target="../embeddings/oleObject77.bin"/><Relationship Id="rId15" Type="http://schemas.openxmlformats.org/officeDocument/2006/relationships/oleObject" Target="../embeddings/oleObject83.bin"/><Relationship Id="rId23" Type="http://schemas.openxmlformats.org/officeDocument/2006/relationships/oleObject" Target="../embeddings/oleObject89.bin"/><Relationship Id="rId28" Type="http://schemas.openxmlformats.org/officeDocument/2006/relationships/oleObject" Target="../embeddings/oleObject93.bin"/><Relationship Id="rId10" Type="http://schemas.openxmlformats.org/officeDocument/2006/relationships/image" Target="../media/image91.wmf"/><Relationship Id="rId19" Type="http://schemas.openxmlformats.org/officeDocument/2006/relationships/oleObject" Target="../embeddings/oleObject85.bin"/><Relationship Id="rId4" Type="http://schemas.openxmlformats.org/officeDocument/2006/relationships/image" Target="../media/image90.wmf"/><Relationship Id="rId9" Type="http://schemas.openxmlformats.org/officeDocument/2006/relationships/oleObject" Target="../embeddings/oleObject79.bin"/><Relationship Id="rId14" Type="http://schemas.openxmlformats.org/officeDocument/2006/relationships/image" Target="../media/image92.wmf"/><Relationship Id="rId22" Type="http://schemas.openxmlformats.org/officeDocument/2006/relationships/oleObject" Target="../embeddings/oleObject88.bin"/><Relationship Id="rId27" Type="http://schemas.openxmlformats.org/officeDocument/2006/relationships/image" Target="../media/image95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13" Type="http://schemas.openxmlformats.org/officeDocument/2006/relationships/oleObject" Target="../embeddings/oleObject99.bin"/><Relationship Id="rId18" Type="http://schemas.openxmlformats.org/officeDocument/2006/relationships/image" Target="../media/image104.wmf"/><Relationship Id="rId3" Type="http://schemas.openxmlformats.org/officeDocument/2006/relationships/oleObject" Target="../embeddings/oleObject94.bin"/><Relationship Id="rId21" Type="http://schemas.openxmlformats.org/officeDocument/2006/relationships/oleObject" Target="../embeddings/oleObject103.bin"/><Relationship Id="rId7" Type="http://schemas.openxmlformats.org/officeDocument/2006/relationships/oleObject" Target="../embeddings/oleObject96.bin"/><Relationship Id="rId12" Type="http://schemas.openxmlformats.org/officeDocument/2006/relationships/image" Target="../media/image101.wmf"/><Relationship Id="rId17" Type="http://schemas.openxmlformats.org/officeDocument/2006/relationships/oleObject" Target="../embeddings/oleObject101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03.wmf"/><Relationship Id="rId20" Type="http://schemas.openxmlformats.org/officeDocument/2006/relationships/image" Target="../media/image105.w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98.wmf"/><Relationship Id="rId11" Type="http://schemas.openxmlformats.org/officeDocument/2006/relationships/oleObject" Target="../embeddings/oleObject98.bin"/><Relationship Id="rId24" Type="http://schemas.openxmlformats.org/officeDocument/2006/relationships/image" Target="../media/image107.wmf"/><Relationship Id="rId5" Type="http://schemas.openxmlformats.org/officeDocument/2006/relationships/oleObject" Target="../embeddings/oleObject95.bin"/><Relationship Id="rId15" Type="http://schemas.openxmlformats.org/officeDocument/2006/relationships/oleObject" Target="../embeddings/oleObject100.bin"/><Relationship Id="rId23" Type="http://schemas.openxmlformats.org/officeDocument/2006/relationships/oleObject" Target="../embeddings/oleObject104.bin"/><Relationship Id="rId10" Type="http://schemas.openxmlformats.org/officeDocument/2006/relationships/image" Target="../media/image100.wmf"/><Relationship Id="rId19" Type="http://schemas.openxmlformats.org/officeDocument/2006/relationships/oleObject" Target="../embeddings/oleObject102.bin"/><Relationship Id="rId4" Type="http://schemas.openxmlformats.org/officeDocument/2006/relationships/image" Target="../media/image97.wmf"/><Relationship Id="rId9" Type="http://schemas.openxmlformats.org/officeDocument/2006/relationships/oleObject" Target="../embeddings/oleObject97.bin"/><Relationship Id="rId14" Type="http://schemas.openxmlformats.org/officeDocument/2006/relationships/image" Target="../media/image102.wmf"/><Relationship Id="rId22" Type="http://schemas.openxmlformats.org/officeDocument/2006/relationships/image" Target="../media/image106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7.bin"/><Relationship Id="rId3" Type="http://schemas.openxmlformats.org/officeDocument/2006/relationships/oleObject" Target="../embeddings/oleObject105.bin"/><Relationship Id="rId7" Type="http://schemas.openxmlformats.org/officeDocument/2006/relationships/image" Target="../media/image11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08.wmf"/><Relationship Id="rId5" Type="http://schemas.openxmlformats.org/officeDocument/2006/relationships/oleObject" Target="../embeddings/oleObject106.bin"/><Relationship Id="rId4" Type="http://schemas.openxmlformats.org/officeDocument/2006/relationships/image" Target="../media/image97.wmf"/><Relationship Id="rId9" Type="http://schemas.openxmlformats.org/officeDocument/2006/relationships/image" Target="../media/image109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wmf"/><Relationship Id="rId13" Type="http://schemas.openxmlformats.org/officeDocument/2006/relationships/oleObject" Target="../embeddings/oleObject113.bin"/><Relationship Id="rId18" Type="http://schemas.openxmlformats.org/officeDocument/2006/relationships/image" Target="../media/image122.wmf"/><Relationship Id="rId26" Type="http://schemas.openxmlformats.org/officeDocument/2006/relationships/oleObject" Target="../embeddings/oleObject120.bin"/><Relationship Id="rId3" Type="http://schemas.openxmlformats.org/officeDocument/2006/relationships/oleObject" Target="../embeddings/oleObject108.bin"/><Relationship Id="rId21" Type="http://schemas.openxmlformats.org/officeDocument/2006/relationships/oleObject" Target="../embeddings/oleObject117.bin"/><Relationship Id="rId7" Type="http://schemas.openxmlformats.org/officeDocument/2006/relationships/oleObject" Target="../embeddings/oleObject110.bin"/><Relationship Id="rId12" Type="http://schemas.openxmlformats.org/officeDocument/2006/relationships/image" Target="../media/image120.wmf"/><Relationship Id="rId17" Type="http://schemas.openxmlformats.org/officeDocument/2006/relationships/oleObject" Target="../embeddings/oleObject115.bin"/><Relationship Id="rId25" Type="http://schemas.openxmlformats.org/officeDocument/2006/relationships/oleObject" Target="../embeddings/oleObject119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92.wmf"/><Relationship Id="rId20" Type="http://schemas.openxmlformats.org/officeDocument/2006/relationships/image" Target="../media/image123.wmf"/><Relationship Id="rId29" Type="http://schemas.openxmlformats.org/officeDocument/2006/relationships/image" Target="../media/image127.wmf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17.wmf"/><Relationship Id="rId11" Type="http://schemas.openxmlformats.org/officeDocument/2006/relationships/oleObject" Target="../embeddings/oleObject112.bin"/><Relationship Id="rId24" Type="http://schemas.openxmlformats.org/officeDocument/2006/relationships/image" Target="../media/image125.wmf"/><Relationship Id="rId5" Type="http://schemas.openxmlformats.org/officeDocument/2006/relationships/oleObject" Target="../embeddings/oleObject109.bin"/><Relationship Id="rId15" Type="http://schemas.openxmlformats.org/officeDocument/2006/relationships/oleObject" Target="../embeddings/oleObject114.bin"/><Relationship Id="rId23" Type="http://schemas.openxmlformats.org/officeDocument/2006/relationships/oleObject" Target="../embeddings/oleObject118.bin"/><Relationship Id="rId28" Type="http://schemas.openxmlformats.org/officeDocument/2006/relationships/oleObject" Target="../embeddings/oleObject121.bin"/><Relationship Id="rId10" Type="http://schemas.openxmlformats.org/officeDocument/2006/relationships/image" Target="../media/image119.wmf"/><Relationship Id="rId19" Type="http://schemas.openxmlformats.org/officeDocument/2006/relationships/oleObject" Target="../embeddings/oleObject116.bin"/><Relationship Id="rId31" Type="http://schemas.openxmlformats.org/officeDocument/2006/relationships/image" Target="../media/image128.wmf"/><Relationship Id="rId4" Type="http://schemas.openxmlformats.org/officeDocument/2006/relationships/image" Target="../media/image116.wmf"/><Relationship Id="rId9" Type="http://schemas.openxmlformats.org/officeDocument/2006/relationships/oleObject" Target="../embeddings/oleObject111.bin"/><Relationship Id="rId14" Type="http://schemas.openxmlformats.org/officeDocument/2006/relationships/image" Target="../media/image121.wmf"/><Relationship Id="rId22" Type="http://schemas.openxmlformats.org/officeDocument/2006/relationships/image" Target="../media/image124.wmf"/><Relationship Id="rId27" Type="http://schemas.openxmlformats.org/officeDocument/2006/relationships/image" Target="../media/image126.wmf"/><Relationship Id="rId30" Type="http://schemas.openxmlformats.org/officeDocument/2006/relationships/oleObject" Target="../embeddings/oleObject122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5.bin"/><Relationship Id="rId3" Type="http://schemas.openxmlformats.org/officeDocument/2006/relationships/oleObject" Target="../embeddings/oleObject123.bin"/><Relationship Id="rId7" Type="http://schemas.openxmlformats.org/officeDocument/2006/relationships/image" Target="../media/image11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24.bin"/><Relationship Id="rId11" Type="http://schemas.openxmlformats.org/officeDocument/2006/relationships/image" Target="../media/image131.wmf"/><Relationship Id="rId5" Type="http://schemas.openxmlformats.org/officeDocument/2006/relationships/image" Target="../media/image132.png"/><Relationship Id="rId10" Type="http://schemas.openxmlformats.org/officeDocument/2006/relationships/oleObject" Target="../embeddings/oleObject126.bin"/><Relationship Id="rId4" Type="http://schemas.openxmlformats.org/officeDocument/2006/relationships/image" Target="../media/image129.wmf"/><Relationship Id="rId9" Type="http://schemas.openxmlformats.org/officeDocument/2006/relationships/image" Target="../media/image130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34.wmf"/><Relationship Id="rId5" Type="http://schemas.openxmlformats.org/officeDocument/2006/relationships/oleObject" Target="../embeddings/oleObject128.bin"/><Relationship Id="rId4" Type="http://schemas.openxmlformats.org/officeDocument/2006/relationships/image" Target="../media/image133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1.bin"/><Relationship Id="rId3" Type="http://schemas.openxmlformats.org/officeDocument/2006/relationships/image" Target="../media/image89.png"/><Relationship Id="rId7" Type="http://schemas.openxmlformats.org/officeDocument/2006/relationships/image" Target="../media/image8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30.bin"/><Relationship Id="rId11" Type="http://schemas.openxmlformats.org/officeDocument/2006/relationships/image" Target="../media/image136.wmf"/><Relationship Id="rId5" Type="http://schemas.openxmlformats.org/officeDocument/2006/relationships/image" Target="../media/image84.wmf"/><Relationship Id="rId10" Type="http://schemas.openxmlformats.org/officeDocument/2006/relationships/oleObject" Target="../embeddings/oleObject132.bin"/><Relationship Id="rId4" Type="http://schemas.openxmlformats.org/officeDocument/2006/relationships/oleObject" Target="../embeddings/oleObject129.bin"/><Relationship Id="rId9" Type="http://schemas.openxmlformats.org/officeDocument/2006/relationships/image" Target="../media/image135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gif"/><Relationship Id="rId7" Type="http://schemas.openxmlformats.org/officeDocument/2006/relationships/image" Target="../media/image7.wmf"/><Relationship Id="rId12" Type="http://schemas.openxmlformats.org/officeDocument/2006/relationships/image" Target="../media/image1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gif"/><Relationship Id="rId5" Type="http://schemas.openxmlformats.org/officeDocument/2006/relationships/image" Target="../media/image6.wmf"/><Relationship Id="rId10" Type="http://schemas.openxmlformats.org/officeDocument/2006/relationships/image" Target="../media/image11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4.bin"/><Relationship Id="rId3" Type="http://schemas.openxmlformats.org/officeDocument/2006/relationships/image" Target="../media/image139.wmf"/><Relationship Id="rId7" Type="http://schemas.openxmlformats.org/officeDocument/2006/relationships/image" Target="../media/image13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133.bin"/><Relationship Id="rId5" Type="http://schemas.openxmlformats.org/officeDocument/2006/relationships/image" Target="../media/image141.wmf"/><Relationship Id="rId4" Type="http://schemas.openxmlformats.org/officeDocument/2006/relationships/image" Target="../media/image140.wmf"/><Relationship Id="rId9" Type="http://schemas.openxmlformats.org/officeDocument/2006/relationships/image" Target="../media/image138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5.bin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136.bin"/><Relationship Id="rId5" Type="http://schemas.openxmlformats.org/officeDocument/2006/relationships/image" Target="../media/image143.png"/><Relationship Id="rId4" Type="http://schemas.openxmlformats.org/officeDocument/2006/relationships/image" Target="../media/image142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7" Type="http://schemas.openxmlformats.org/officeDocument/2006/relationships/image" Target="../media/image14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138.bin"/><Relationship Id="rId5" Type="http://schemas.openxmlformats.org/officeDocument/2006/relationships/image" Target="../media/image144.wmf"/><Relationship Id="rId4" Type="http://schemas.openxmlformats.org/officeDocument/2006/relationships/oleObject" Target="../embeddings/oleObject137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47.wmf"/><Relationship Id="rId5" Type="http://schemas.openxmlformats.org/officeDocument/2006/relationships/image" Target="../media/image146.png"/><Relationship Id="rId4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png"/><Relationship Id="rId13" Type="http://schemas.openxmlformats.org/officeDocument/2006/relationships/image" Target="../media/image149.wmf"/><Relationship Id="rId3" Type="http://schemas.openxmlformats.org/officeDocument/2006/relationships/oleObject" Target="../embeddings/oleObject140.bin"/><Relationship Id="rId7" Type="http://schemas.openxmlformats.org/officeDocument/2006/relationships/image" Target="../media/image152.png"/><Relationship Id="rId12" Type="http://schemas.openxmlformats.org/officeDocument/2006/relationships/oleObject" Target="../embeddings/oleObject14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51.png"/><Relationship Id="rId11" Type="http://schemas.openxmlformats.org/officeDocument/2006/relationships/image" Target="../media/image154.png"/><Relationship Id="rId5" Type="http://schemas.openxmlformats.org/officeDocument/2006/relationships/image" Target="../media/image150.png"/><Relationship Id="rId10" Type="http://schemas.openxmlformats.org/officeDocument/2006/relationships/image" Target="../media/image148.wmf"/><Relationship Id="rId4" Type="http://schemas.openxmlformats.org/officeDocument/2006/relationships/image" Target="../media/image36.png"/><Relationship Id="rId9" Type="http://schemas.openxmlformats.org/officeDocument/2006/relationships/oleObject" Target="../embeddings/oleObject141.bin"/><Relationship Id="rId14" Type="http://schemas.openxmlformats.org/officeDocument/2006/relationships/image" Target="../media/image15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3.bin"/><Relationship Id="rId7" Type="http://schemas.openxmlformats.org/officeDocument/2006/relationships/image" Target="../media/image158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57.wmf"/><Relationship Id="rId5" Type="http://schemas.openxmlformats.org/officeDocument/2006/relationships/oleObject" Target="../embeddings/oleObject144.bin"/><Relationship Id="rId4" Type="http://schemas.openxmlformats.org/officeDocument/2006/relationships/image" Target="../media/image156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159.wmf"/><Relationship Id="rId4" Type="http://schemas.openxmlformats.org/officeDocument/2006/relationships/oleObject" Target="../embeddings/oleObject145.bin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wmf"/><Relationship Id="rId13" Type="http://schemas.openxmlformats.org/officeDocument/2006/relationships/oleObject" Target="../embeddings/oleObject151.bin"/><Relationship Id="rId18" Type="http://schemas.openxmlformats.org/officeDocument/2006/relationships/image" Target="../media/image168.wmf"/><Relationship Id="rId3" Type="http://schemas.openxmlformats.org/officeDocument/2006/relationships/oleObject" Target="../embeddings/oleObject146.bin"/><Relationship Id="rId21" Type="http://schemas.openxmlformats.org/officeDocument/2006/relationships/oleObject" Target="../embeddings/oleObject155.bin"/><Relationship Id="rId7" Type="http://schemas.openxmlformats.org/officeDocument/2006/relationships/oleObject" Target="../embeddings/oleObject148.bin"/><Relationship Id="rId12" Type="http://schemas.openxmlformats.org/officeDocument/2006/relationships/image" Target="../media/image165.wmf"/><Relationship Id="rId17" Type="http://schemas.openxmlformats.org/officeDocument/2006/relationships/oleObject" Target="../embeddings/oleObject153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67.wmf"/><Relationship Id="rId20" Type="http://schemas.openxmlformats.org/officeDocument/2006/relationships/image" Target="../media/image169.wmf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62.wmf"/><Relationship Id="rId11" Type="http://schemas.openxmlformats.org/officeDocument/2006/relationships/oleObject" Target="../embeddings/oleObject150.bin"/><Relationship Id="rId5" Type="http://schemas.openxmlformats.org/officeDocument/2006/relationships/oleObject" Target="../embeddings/oleObject147.bin"/><Relationship Id="rId15" Type="http://schemas.openxmlformats.org/officeDocument/2006/relationships/oleObject" Target="../embeddings/oleObject152.bin"/><Relationship Id="rId10" Type="http://schemas.openxmlformats.org/officeDocument/2006/relationships/image" Target="../media/image164.wmf"/><Relationship Id="rId19" Type="http://schemas.openxmlformats.org/officeDocument/2006/relationships/oleObject" Target="../embeddings/oleObject154.bin"/><Relationship Id="rId4" Type="http://schemas.openxmlformats.org/officeDocument/2006/relationships/image" Target="../media/image161.wmf"/><Relationship Id="rId9" Type="http://schemas.openxmlformats.org/officeDocument/2006/relationships/oleObject" Target="../embeddings/oleObject149.bin"/><Relationship Id="rId14" Type="http://schemas.openxmlformats.org/officeDocument/2006/relationships/image" Target="../media/image166.wmf"/><Relationship Id="rId22" Type="http://schemas.openxmlformats.org/officeDocument/2006/relationships/image" Target="../media/image170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oleObject" Target="../embeddings/oleObject6.bin"/><Relationship Id="rId3" Type="http://schemas.openxmlformats.org/officeDocument/2006/relationships/image" Target="../media/image17.png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gif"/><Relationship Id="rId11" Type="http://schemas.openxmlformats.org/officeDocument/2006/relationships/oleObject" Target="../embeddings/oleObject5.bin"/><Relationship Id="rId5" Type="http://schemas.openxmlformats.org/officeDocument/2006/relationships/image" Target="../media/image19.png"/><Relationship Id="rId10" Type="http://schemas.openxmlformats.org/officeDocument/2006/relationships/image" Target="../media/image14.wmf"/><Relationship Id="rId4" Type="http://schemas.openxmlformats.org/officeDocument/2006/relationships/image" Target="../media/image18.png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6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72.wmf"/><Relationship Id="rId5" Type="http://schemas.openxmlformats.org/officeDocument/2006/relationships/oleObject" Target="../embeddings/oleObject157.bin"/><Relationship Id="rId4" Type="http://schemas.openxmlformats.org/officeDocument/2006/relationships/image" Target="../media/image171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image" Target="../media/image24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oleObject" Target="../embeddings/oleObject11.bin"/><Relationship Id="rId17" Type="http://schemas.openxmlformats.org/officeDocument/2006/relationships/image" Target="../media/image26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3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wmf"/><Relationship Id="rId11" Type="http://schemas.openxmlformats.org/officeDocument/2006/relationships/image" Target="../media/image23.wmf"/><Relationship Id="rId5" Type="http://schemas.openxmlformats.org/officeDocument/2006/relationships/oleObject" Target="../embeddings/oleObject8.bin"/><Relationship Id="rId15" Type="http://schemas.openxmlformats.org/officeDocument/2006/relationships/image" Target="../media/image25.wmf"/><Relationship Id="rId10" Type="http://schemas.openxmlformats.org/officeDocument/2006/relationships/oleObject" Target="../embeddings/oleObject10.bin"/><Relationship Id="rId4" Type="http://schemas.openxmlformats.org/officeDocument/2006/relationships/image" Target="../media/image20.wmf"/><Relationship Id="rId9" Type="http://schemas.openxmlformats.org/officeDocument/2006/relationships/image" Target="../media/image27.png"/><Relationship Id="rId14" Type="http://schemas.openxmlformats.org/officeDocument/2006/relationships/oleObject" Target="../embeddings/oleObject12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image" Target="../media/image32.wmf"/><Relationship Id="rId18" Type="http://schemas.openxmlformats.org/officeDocument/2006/relationships/image" Target="../media/image17.png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12" Type="http://schemas.openxmlformats.org/officeDocument/2006/relationships/oleObject" Target="../embeddings/oleObject18.bin"/><Relationship Id="rId17" Type="http://schemas.openxmlformats.org/officeDocument/2006/relationships/image" Target="../media/image34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20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29.wmf"/><Relationship Id="rId11" Type="http://schemas.openxmlformats.org/officeDocument/2006/relationships/image" Target="../media/image35.png"/><Relationship Id="rId5" Type="http://schemas.openxmlformats.org/officeDocument/2006/relationships/oleObject" Target="../embeddings/oleObject15.bin"/><Relationship Id="rId15" Type="http://schemas.openxmlformats.org/officeDocument/2006/relationships/image" Target="../media/image33.wmf"/><Relationship Id="rId10" Type="http://schemas.openxmlformats.org/officeDocument/2006/relationships/image" Target="../media/image31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17.bin"/><Relationship Id="rId14" Type="http://schemas.openxmlformats.org/officeDocument/2006/relationships/oleObject" Target="../embeddings/oleObject19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13" Type="http://schemas.openxmlformats.org/officeDocument/2006/relationships/oleObject" Target="../embeddings/oleObject26.bin"/><Relationship Id="rId18" Type="http://schemas.openxmlformats.org/officeDocument/2006/relationships/image" Target="../media/image43.wmf"/><Relationship Id="rId26" Type="http://schemas.openxmlformats.org/officeDocument/2006/relationships/image" Target="../media/image47.wmf"/><Relationship Id="rId3" Type="http://schemas.openxmlformats.org/officeDocument/2006/relationships/oleObject" Target="../embeddings/oleObject21.bin"/><Relationship Id="rId21" Type="http://schemas.openxmlformats.org/officeDocument/2006/relationships/oleObject" Target="../embeddings/oleObject30.bin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40.wmf"/><Relationship Id="rId17" Type="http://schemas.openxmlformats.org/officeDocument/2006/relationships/oleObject" Target="../embeddings/oleObject28.bin"/><Relationship Id="rId25" Type="http://schemas.openxmlformats.org/officeDocument/2006/relationships/oleObject" Target="../embeddings/oleObject32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42.wmf"/><Relationship Id="rId20" Type="http://schemas.openxmlformats.org/officeDocument/2006/relationships/image" Target="../media/image44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37.wmf"/><Relationship Id="rId11" Type="http://schemas.openxmlformats.org/officeDocument/2006/relationships/oleObject" Target="../embeddings/oleObject25.bin"/><Relationship Id="rId24" Type="http://schemas.openxmlformats.org/officeDocument/2006/relationships/image" Target="../media/image46.wmf"/><Relationship Id="rId5" Type="http://schemas.openxmlformats.org/officeDocument/2006/relationships/oleObject" Target="../embeddings/oleObject22.bin"/><Relationship Id="rId15" Type="http://schemas.openxmlformats.org/officeDocument/2006/relationships/oleObject" Target="../embeddings/oleObject27.bin"/><Relationship Id="rId23" Type="http://schemas.openxmlformats.org/officeDocument/2006/relationships/oleObject" Target="../embeddings/oleObject31.bin"/><Relationship Id="rId10" Type="http://schemas.openxmlformats.org/officeDocument/2006/relationships/image" Target="../media/image39.wmf"/><Relationship Id="rId19" Type="http://schemas.openxmlformats.org/officeDocument/2006/relationships/oleObject" Target="../embeddings/oleObject29.bin"/><Relationship Id="rId4" Type="http://schemas.openxmlformats.org/officeDocument/2006/relationships/image" Target="../media/image36.png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41.wmf"/><Relationship Id="rId22" Type="http://schemas.openxmlformats.org/officeDocument/2006/relationships/image" Target="../media/image4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13" Type="http://schemas.openxmlformats.org/officeDocument/2006/relationships/oleObject" Target="../embeddings/oleObject38.bin"/><Relationship Id="rId18" Type="http://schemas.openxmlformats.org/officeDocument/2006/relationships/image" Target="../media/image53.wmf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51.wmf"/><Relationship Id="rId17" Type="http://schemas.openxmlformats.org/officeDocument/2006/relationships/oleObject" Target="../embeddings/oleObject40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6.png"/><Relationship Id="rId20" Type="http://schemas.openxmlformats.org/officeDocument/2006/relationships/image" Target="../media/image54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37.wmf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4.bin"/><Relationship Id="rId15" Type="http://schemas.openxmlformats.org/officeDocument/2006/relationships/oleObject" Target="../embeddings/oleObject39.bin"/><Relationship Id="rId10" Type="http://schemas.openxmlformats.org/officeDocument/2006/relationships/image" Target="../media/image50.wmf"/><Relationship Id="rId19" Type="http://schemas.openxmlformats.org/officeDocument/2006/relationships/oleObject" Target="../embeddings/oleObject41.bin"/><Relationship Id="rId4" Type="http://schemas.openxmlformats.org/officeDocument/2006/relationships/image" Target="../media/image48.wmf"/><Relationship Id="rId9" Type="http://schemas.openxmlformats.org/officeDocument/2006/relationships/oleObject" Target="../embeddings/oleObject36.bin"/><Relationship Id="rId14" Type="http://schemas.openxmlformats.org/officeDocument/2006/relationships/image" Target="../media/image52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3" Type="http://schemas.openxmlformats.org/officeDocument/2006/relationships/image" Target="../media/image58.emf"/><Relationship Id="rId7" Type="http://schemas.openxmlformats.org/officeDocument/2006/relationships/image" Target="../media/image5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3.bin"/><Relationship Id="rId11" Type="http://schemas.openxmlformats.org/officeDocument/2006/relationships/image" Target="../media/image59.emf"/><Relationship Id="rId5" Type="http://schemas.openxmlformats.org/officeDocument/2006/relationships/image" Target="../media/image55.wmf"/><Relationship Id="rId10" Type="http://schemas.openxmlformats.org/officeDocument/2006/relationships/oleObject" Target="../embeddings/oleObject45.bin"/><Relationship Id="rId4" Type="http://schemas.openxmlformats.org/officeDocument/2006/relationships/oleObject" Target="../embeddings/oleObject42.bin"/><Relationship Id="rId9" Type="http://schemas.openxmlformats.org/officeDocument/2006/relationships/image" Target="../media/image5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214414" y="2430578"/>
            <a:ext cx="6786610" cy="2870630"/>
          </a:xfrm>
          <a:prstGeom prst="rect">
            <a:avLst/>
          </a:prstGeom>
          <a:solidFill>
            <a:schemeClr val="tx2">
              <a:lumMod val="75000"/>
              <a:alpha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2000" b="1" dirty="0" smtClean="0">
                <a:solidFill>
                  <a:schemeClr val="bg1"/>
                </a:solidFill>
                <a:latin typeface="Verdana" pitchFamily="34" charset="0"/>
              </a:rPr>
              <a:t>               Su </a:t>
            </a:r>
            <a:r>
              <a:rPr lang="en-US" altLang="ko-KR" sz="2000" b="1" dirty="0" err="1">
                <a:solidFill>
                  <a:schemeClr val="bg1"/>
                </a:solidFill>
                <a:latin typeface="Verdana" pitchFamily="34" charset="0"/>
              </a:rPr>
              <a:t>Houng</a:t>
            </a:r>
            <a:r>
              <a:rPr lang="en-US" altLang="ko-KR" sz="20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n-US" altLang="ko-KR" sz="2000" b="1" dirty="0" smtClean="0">
                <a:solidFill>
                  <a:schemeClr val="bg1"/>
                </a:solidFill>
                <a:latin typeface="Verdana" pitchFamily="34" charset="0"/>
              </a:rPr>
              <a:t>Lee </a:t>
            </a:r>
          </a:p>
          <a:p>
            <a:pPr algn="ctr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dirty="0" smtClean="0">
                <a:solidFill>
                  <a:schemeClr val="bg1"/>
                </a:solidFill>
                <a:latin typeface="Verdana" pitchFamily="34" charset="0"/>
              </a:rPr>
              <a:t>           </a:t>
            </a: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dirty="0" smtClean="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en-US" altLang="ko-KR" sz="1600" dirty="0" smtClean="0">
                <a:solidFill>
                  <a:schemeClr val="bg1"/>
                </a:solidFill>
                <a:latin typeface="Verdana" pitchFamily="34" charset="0"/>
              </a:rPr>
              <a:t>1. Few words on </a:t>
            </a:r>
            <a:r>
              <a:rPr lang="en-US" altLang="ko-KR" sz="1600" dirty="0" err="1" smtClean="0">
                <a:solidFill>
                  <a:schemeClr val="bg1"/>
                </a:solidFill>
                <a:latin typeface="Verdana" pitchFamily="34" charset="0"/>
              </a:rPr>
              <a:t>Multiquark</a:t>
            </a:r>
            <a:r>
              <a:rPr lang="en-US" altLang="ko-KR" sz="1600" dirty="0" smtClean="0">
                <a:solidFill>
                  <a:schemeClr val="bg1"/>
                </a:solidFill>
                <a:latin typeface="Verdana" pitchFamily="34" charset="0"/>
              </a:rPr>
              <a:t> configurations</a:t>
            </a: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1600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Verdana" pitchFamily="34" charset="0"/>
              </a:rPr>
              <a:t> 2. Particle production in heavy ion collision    </a:t>
            </a:r>
            <a:endParaRPr lang="en-US" altLang="ko-KR" sz="1600" dirty="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1600" dirty="0" smtClean="0">
                <a:solidFill>
                  <a:schemeClr val="bg1"/>
                </a:solidFill>
                <a:latin typeface="Verdana" pitchFamily="34" charset="0"/>
              </a:rPr>
              <a:t>  3. Exotics from heavy ion collisions </a:t>
            </a: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1600" dirty="0" smtClean="0">
                <a:solidFill>
                  <a:schemeClr val="bg1"/>
                </a:solidFill>
                <a:latin typeface="Verdana" pitchFamily="34" charset="0"/>
              </a:rPr>
              <a:t>  4. Summary</a:t>
            </a:r>
          </a:p>
        </p:txBody>
      </p:sp>
      <p:pic>
        <p:nvPicPr>
          <p:cNvPr id="6" name="Picture 20" descr="영문_좌우_백색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7728" y="2492896"/>
            <a:ext cx="1714512" cy="479425"/>
          </a:xfrm>
          <a:prstGeom prst="rect">
            <a:avLst/>
          </a:prstGeom>
          <a:noFill/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</a:t>
            </a:fld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6300028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S. Cho, SHL, arXiv:1509.04092; S. Cho, T. Song, SHL, arXiv:1511.08019</a:t>
            </a:r>
            <a:endParaRPr lang="ko-KR" alt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84213" y="417502"/>
            <a:ext cx="7634287" cy="15113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tIns="118800" bIns="118800" anchor="ctr" anchorCtr="1"/>
          <a:lstStyle/>
          <a:p>
            <a:pPr algn="ctr"/>
            <a:r>
              <a:rPr lang="en-US" altLang="ko-KR" sz="3200" b="1" dirty="0" smtClean="0">
                <a:solidFill>
                  <a:schemeClr val="bg1"/>
                </a:solidFill>
                <a:latin typeface="Californian FB" pitchFamily="18" charset="0"/>
                <a:ea typeface="MS Mincho" pitchFamily="49" charset="-128"/>
                <a:cs typeface="Microsoft Himalaya" pitchFamily="2" charset="0"/>
              </a:rPr>
              <a:t>Resonance  and exotics production from heavy </a:t>
            </a:r>
            <a:r>
              <a:rPr lang="en-US" altLang="ko-KR" sz="3200" b="1" smtClean="0">
                <a:solidFill>
                  <a:schemeClr val="bg1"/>
                </a:solidFill>
                <a:latin typeface="Californian FB" pitchFamily="18" charset="0"/>
                <a:ea typeface="MS Mincho" pitchFamily="49" charset="-128"/>
                <a:cs typeface="Microsoft Himalaya" pitchFamily="2" charset="0"/>
              </a:rPr>
              <a:t>ion collisions</a:t>
            </a:r>
            <a:endParaRPr lang="en-US" altLang="ko-KR" sz="3200" b="1" baseline="-25000" dirty="0">
              <a:solidFill>
                <a:schemeClr val="bg1"/>
              </a:solidFill>
              <a:latin typeface="Californian FB" pitchFamily="18" charset="0"/>
              <a:ea typeface="MS Mincho" pitchFamily="49" charset="-128"/>
              <a:cs typeface="Microsoft Himalaya" pitchFamily="2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3438" y="5374562"/>
            <a:ext cx="74771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4638" y="5373216"/>
            <a:ext cx="26098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2040" y="5373216"/>
            <a:ext cx="166687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5607472" y="6033011"/>
            <a:ext cx="19888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+T. Song, K. Morita, Maeda</a:t>
            </a:r>
            <a:endParaRPr lang="ko-KR" altLang="en-US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195736" y="25135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en-US" altLang="ko-KR" dirty="0" err="1" smtClean="0"/>
              <a:t>Woosung</a:t>
            </a:r>
            <a:r>
              <a:rPr lang="en-US" altLang="ko-KR" dirty="0" smtClean="0"/>
              <a:t> Park, SHL 14)  </a:t>
            </a:r>
            <a:endParaRPr lang="ko-KR" altLang="en-US" dirty="0"/>
          </a:p>
        </p:txBody>
      </p:sp>
      <p:graphicFrame>
        <p:nvGraphicFramePr>
          <p:cNvPr id="167949" name="Object 13"/>
          <p:cNvGraphicFramePr>
            <a:graphicFrameLocks noChangeAspect="1"/>
          </p:cNvGraphicFramePr>
          <p:nvPr/>
        </p:nvGraphicFramePr>
        <p:xfrm>
          <a:off x="4572000" y="3333158"/>
          <a:ext cx="9525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472" name="Equation" r:id="rId3" imgW="545760" imgH="253800" progId="Equation.3">
                  <p:embed/>
                </p:oleObj>
              </mc:Choice>
              <mc:Fallback>
                <p:oleObj name="Equation" r:id="rId3" imgW="54576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333158"/>
                        <a:ext cx="952500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28596" y="5319294"/>
            <a:ext cx="7743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ym typeface="Wingdings" pitchFamily="2" charset="2"/>
              </a:rPr>
              <a:t>             Or                              is  molecular states</a:t>
            </a:r>
            <a:endParaRPr lang="ko-KR" altLang="en-US" dirty="0"/>
          </a:p>
        </p:txBody>
      </p:sp>
      <p:graphicFrame>
        <p:nvGraphicFramePr>
          <p:cNvPr id="185353" name="Object 9"/>
          <p:cNvGraphicFramePr>
            <a:graphicFrameLocks noChangeAspect="1"/>
          </p:cNvGraphicFramePr>
          <p:nvPr/>
        </p:nvGraphicFramePr>
        <p:xfrm>
          <a:off x="2285984" y="3310920"/>
          <a:ext cx="15748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473" name="Equation" r:id="rId5" imgW="901440" imgH="279360" progId="Equation.3">
                  <p:embed/>
                </p:oleObj>
              </mc:Choice>
              <mc:Fallback>
                <p:oleObj name="Equation" r:id="rId5" imgW="90144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5984" y="3310920"/>
                        <a:ext cx="157480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5354" name="Object 10"/>
          <p:cNvGraphicFramePr>
            <a:graphicFrameLocks noChangeAspect="1"/>
          </p:cNvGraphicFramePr>
          <p:nvPr/>
        </p:nvGraphicFramePr>
        <p:xfrm>
          <a:off x="2285984" y="4668242"/>
          <a:ext cx="164147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474" name="Equation" r:id="rId7" imgW="939600" imgH="279360" progId="Equation.3">
                  <p:embed/>
                </p:oleObj>
              </mc:Choice>
              <mc:Fallback>
                <p:oleObj name="Equation" r:id="rId7" imgW="93960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5984" y="4668242"/>
                        <a:ext cx="1641475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5355" name="Object 11"/>
          <p:cNvGraphicFramePr>
            <a:graphicFrameLocks noChangeAspect="1"/>
          </p:cNvGraphicFramePr>
          <p:nvPr/>
        </p:nvGraphicFramePr>
        <p:xfrm>
          <a:off x="2285984" y="2596540"/>
          <a:ext cx="15748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475" name="Equation" r:id="rId9" imgW="901440" imgH="279360" progId="Equation.3">
                  <p:embed/>
                </p:oleObj>
              </mc:Choice>
              <mc:Fallback>
                <p:oleObj name="Equation" r:id="rId9" imgW="90144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5984" y="2596540"/>
                        <a:ext cx="157480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5356" name="Object 12"/>
          <p:cNvGraphicFramePr>
            <a:graphicFrameLocks noChangeAspect="1"/>
          </p:cNvGraphicFramePr>
          <p:nvPr/>
        </p:nvGraphicFramePr>
        <p:xfrm>
          <a:off x="2285984" y="3953862"/>
          <a:ext cx="164147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476" name="Equation" r:id="rId11" imgW="939600" imgH="279360" progId="Equation.3">
                  <p:embed/>
                </p:oleObj>
              </mc:Choice>
              <mc:Fallback>
                <p:oleObj name="Equation" r:id="rId11" imgW="93960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5984" y="3953862"/>
                        <a:ext cx="1641475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5357" name="Object 13"/>
          <p:cNvGraphicFramePr>
            <a:graphicFrameLocks noChangeAspect="1"/>
          </p:cNvGraphicFramePr>
          <p:nvPr/>
        </p:nvGraphicFramePr>
        <p:xfrm>
          <a:off x="4597407" y="4746033"/>
          <a:ext cx="97472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477" name="Equation" r:id="rId13" imgW="558720" imgH="203040" progId="Equation.3">
                  <p:embed/>
                </p:oleObj>
              </mc:Choice>
              <mc:Fallback>
                <p:oleObj name="Equation" r:id="rId13" imgW="5587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7407" y="4746033"/>
                        <a:ext cx="974725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5358" name="Object 14"/>
          <p:cNvGraphicFramePr>
            <a:graphicFrameLocks noChangeAspect="1"/>
          </p:cNvGraphicFramePr>
          <p:nvPr/>
        </p:nvGraphicFramePr>
        <p:xfrm>
          <a:off x="4500562" y="2618783"/>
          <a:ext cx="108585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478" name="Equation" r:id="rId15" imgW="622080" imgH="253800" progId="Equation.3">
                  <p:embed/>
                </p:oleObj>
              </mc:Choice>
              <mc:Fallback>
                <p:oleObj name="Equation" r:id="rId15" imgW="622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2" y="2618783"/>
                        <a:ext cx="1085850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5359" name="Object 15"/>
          <p:cNvGraphicFramePr>
            <a:graphicFrameLocks noChangeAspect="1"/>
          </p:cNvGraphicFramePr>
          <p:nvPr/>
        </p:nvGraphicFramePr>
        <p:xfrm>
          <a:off x="2051720" y="5323854"/>
          <a:ext cx="1839913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479" name="Equation" r:id="rId17" imgW="1054080" imgH="228600" progId="Equation.3">
                  <p:embed/>
                </p:oleObj>
              </mc:Choice>
              <mc:Fallback>
                <p:oleObj name="Equation" r:id="rId17" imgW="1054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5323854"/>
                        <a:ext cx="1839913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5361" name="Object 17"/>
          <p:cNvGraphicFramePr>
            <a:graphicFrameLocks noChangeAspect="1"/>
          </p:cNvGraphicFramePr>
          <p:nvPr/>
        </p:nvGraphicFramePr>
        <p:xfrm>
          <a:off x="4282678" y="4016375"/>
          <a:ext cx="144145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480" name="Equation" r:id="rId19" imgW="825480" imgH="203040" progId="Equation.3">
                  <p:embed/>
                </p:oleObj>
              </mc:Choice>
              <mc:Fallback>
                <p:oleObj name="Equation" r:id="rId19" imgW="8254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2678" y="4016375"/>
                        <a:ext cx="144145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40248" y="5999364"/>
            <a:ext cx="8308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ym typeface="Wingdings" pitchFamily="2" charset="2"/>
              </a:rPr>
              <a:t>    Or               is 2s of                in </a:t>
            </a:r>
            <a:r>
              <a:rPr lang="en-US" altLang="ko-KR" dirty="0" err="1" smtClean="0">
                <a:sym typeface="Wingdings" pitchFamily="2" charset="2"/>
              </a:rPr>
              <a:t>diquark</a:t>
            </a:r>
            <a:r>
              <a:rPr lang="en-US" altLang="ko-KR" dirty="0" smtClean="0">
                <a:sym typeface="Wingdings" pitchFamily="2" charset="2"/>
              </a:rPr>
              <a:t> picture (</a:t>
            </a:r>
            <a:r>
              <a:rPr lang="en-US" altLang="ko-KR" dirty="0" err="1" smtClean="0">
                <a:sym typeface="Wingdings" pitchFamily="2" charset="2"/>
              </a:rPr>
              <a:t>Maiani</a:t>
            </a:r>
            <a:r>
              <a:rPr lang="en-US" altLang="ko-KR" dirty="0" smtClean="0">
                <a:sym typeface="Wingdings" pitchFamily="2" charset="2"/>
              </a:rPr>
              <a:t>, </a:t>
            </a:r>
            <a:r>
              <a:rPr lang="en-US" altLang="ko-KR" dirty="0" err="1" smtClean="0">
                <a:sym typeface="Wingdings" pitchFamily="2" charset="2"/>
              </a:rPr>
              <a:t>Polosa</a:t>
            </a:r>
            <a:r>
              <a:rPr lang="en-US" altLang="ko-KR" dirty="0" smtClean="0">
                <a:sym typeface="Wingdings" pitchFamily="2" charset="2"/>
              </a:rPr>
              <a:t>, </a:t>
            </a:r>
            <a:r>
              <a:rPr lang="en-US" altLang="ko-KR" dirty="0" err="1" smtClean="0">
                <a:sym typeface="Wingdings" pitchFamily="2" charset="2"/>
              </a:rPr>
              <a:t>Riquer</a:t>
            </a:r>
            <a:r>
              <a:rPr lang="en-US" altLang="ko-KR" dirty="0" smtClean="0">
                <a:sym typeface="Wingdings" pitchFamily="2" charset="2"/>
              </a:rPr>
              <a:t>)</a:t>
            </a:r>
            <a:endParaRPr lang="ko-KR" altLang="en-US" dirty="0"/>
          </a:p>
        </p:txBody>
      </p:sp>
      <p:graphicFrame>
        <p:nvGraphicFramePr>
          <p:cNvPr id="18" name="Object 15"/>
          <p:cNvGraphicFramePr>
            <a:graphicFrameLocks noChangeAspect="1"/>
          </p:cNvGraphicFramePr>
          <p:nvPr/>
        </p:nvGraphicFramePr>
        <p:xfrm>
          <a:off x="3203848" y="6025728"/>
          <a:ext cx="101917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481" name="Equation" r:id="rId21" imgW="583920" imgH="203040" progId="Equation.3">
                  <p:embed/>
                </p:oleObj>
              </mc:Choice>
              <mc:Fallback>
                <p:oleObj name="Equation" r:id="rId21" imgW="5839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6025728"/>
                        <a:ext cx="1019175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6"/>
          <p:cNvGraphicFramePr>
            <a:graphicFrameLocks noChangeAspect="1"/>
          </p:cNvGraphicFramePr>
          <p:nvPr/>
        </p:nvGraphicFramePr>
        <p:xfrm>
          <a:off x="1221011" y="6025728"/>
          <a:ext cx="97472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482" name="Equation" r:id="rId23" imgW="558720" imgH="203040" progId="Equation.3">
                  <p:embed/>
                </p:oleObj>
              </mc:Choice>
              <mc:Fallback>
                <p:oleObj name="Equation" r:id="rId23" imgW="5587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1011" y="6025728"/>
                        <a:ext cx="974725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2"/>
          <p:cNvGraphicFramePr>
            <a:graphicFrameLocks noChangeAspect="1"/>
          </p:cNvGraphicFramePr>
          <p:nvPr/>
        </p:nvGraphicFramePr>
        <p:xfrm>
          <a:off x="2216620" y="779810"/>
          <a:ext cx="28384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483" name="Equation" r:id="rId25" imgW="1625400" imgH="279360" progId="Equation.3">
                  <p:embed/>
                </p:oleObj>
              </mc:Choice>
              <mc:Fallback>
                <p:oleObj name="Equation" r:id="rId25" imgW="162540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6620" y="779810"/>
                        <a:ext cx="283845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13"/>
          <p:cNvGraphicFramePr>
            <a:graphicFrameLocks noChangeAspect="1"/>
          </p:cNvGraphicFramePr>
          <p:nvPr/>
        </p:nvGraphicFramePr>
        <p:xfrm>
          <a:off x="2008970" y="1876822"/>
          <a:ext cx="478790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484" name="Equation" r:id="rId27" imgW="2743200" imgH="228600" progId="Equation.3">
                  <p:embed/>
                </p:oleObj>
              </mc:Choice>
              <mc:Fallback>
                <p:oleObj name="Equation" r:id="rId27" imgW="2743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8970" y="1876822"/>
                        <a:ext cx="478790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475656" y="1894542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ym typeface="Wingdings" pitchFamily="2" charset="2"/>
              </a:rPr>
              <a:t>Or                                                               (</a:t>
            </a:r>
            <a:r>
              <a:rPr lang="en-US" altLang="ko-KR" dirty="0" err="1" smtClean="0">
                <a:sym typeface="Wingdings" pitchFamily="2" charset="2"/>
              </a:rPr>
              <a:t>Tornqvist</a:t>
            </a:r>
            <a:r>
              <a:rPr lang="en-US" altLang="ko-KR" dirty="0" smtClean="0">
                <a:sym typeface="Wingdings" pitchFamily="2" charset="2"/>
              </a:rPr>
              <a:t> 94)</a:t>
            </a:r>
            <a:endParaRPr lang="ko-KR" altLang="en-US" dirty="0"/>
          </a:p>
        </p:txBody>
      </p:sp>
      <p:graphicFrame>
        <p:nvGraphicFramePr>
          <p:cNvPr id="25" name="Object 15"/>
          <p:cNvGraphicFramePr>
            <a:graphicFrameLocks noChangeAspect="1"/>
          </p:cNvGraphicFramePr>
          <p:nvPr/>
        </p:nvGraphicFramePr>
        <p:xfrm>
          <a:off x="2128838" y="1327150"/>
          <a:ext cx="3325812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485" name="Equation" r:id="rId29" imgW="1904760" imgH="279360" progId="Equation.3">
                  <p:embed/>
                </p:oleObj>
              </mc:Choice>
              <mc:Fallback>
                <p:oleObj name="Equation" r:id="rId29" imgW="190476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8838" y="1327150"/>
                        <a:ext cx="3325812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직사각형 25"/>
          <p:cNvSpPr/>
          <p:nvPr/>
        </p:nvSpPr>
        <p:spPr>
          <a:xfrm>
            <a:off x="179512" y="260648"/>
            <a:ext cx="1846980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C=+ state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179512" y="2683020"/>
            <a:ext cx="1762021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C=- state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50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graphicFrame>
        <p:nvGraphicFramePr>
          <p:cNvPr id="156681" name="Object 9"/>
          <p:cNvGraphicFramePr>
            <a:graphicFrameLocks noChangeAspect="1"/>
          </p:cNvGraphicFramePr>
          <p:nvPr/>
        </p:nvGraphicFramePr>
        <p:xfrm>
          <a:off x="1763688" y="260648"/>
          <a:ext cx="14414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64" name="Equation" r:id="rId3" imgW="825480" imgH="228600" progId="Equation.3">
                  <p:embed/>
                </p:oleObj>
              </mc:Choice>
              <mc:Fallback>
                <p:oleObj name="Equation" r:id="rId3" imgW="825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260648"/>
                        <a:ext cx="144145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5720" y="857232"/>
            <a:ext cx="2054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WASA-at-COSY-</a:t>
            </a:r>
            <a:endParaRPr lang="ko-KR" altLang="en-US" dirty="0"/>
          </a:p>
        </p:txBody>
      </p:sp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285720" y="214290"/>
            <a:ext cx="1285884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d*(2380)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pic>
        <p:nvPicPr>
          <p:cNvPr id="164874" name="Picture 10" descr="Particle Data Grou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164876" name="Picture 12" descr="Particle Data Grou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164878" name="Picture 14" descr="Particle Data Grou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sp>
        <p:nvSpPr>
          <p:cNvPr id="19" name="Oval 26"/>
          <p:cNvSpPr>
            <a:spLocks noChangeArrowheads="1"/>
          </p:cNvSpPr>
          <p:nvPr/>
        </p:nvSpPr>
        <p:spPr bwMode="auto">
          <a:xfrm>
            <a:off x="1260500" y="2029197"/>
            <a:ext cx="287337" cy="303212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>
                <a:latin typeface="+mn-lt"/>
                <a:ea typeface="굴림" pitchFamily="50" charset="-127"/>
              </a:rPr>
              <a:t>u</a:t>
            </a:r>
          </a:p>
        </p:txBody>
      </p:sp>
      <p:sp>
        <p:nvSpPr>
          <p:cNvPr id="20" name="Oval 27"/>
          <p:cNvSpPr>
            <a:spLocks noChangeArrowheads="1"/>
          </p:cNvSpPr>
          <p:nvPr/>
        </p:nvSpPr>
        <p:spPr bwMode="auto">
          <a:xfrm>
            <a:off x="1631975" y="2029197"/>
            <a:ext cx="276225" cy="303212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>
                <a:latin typeface="+mn-lt"/>
                <a:ea typeface="굴림" pitchFamily="50" charset="-127"/>
              </a:rPr>
              <a:t>d</a:t>
            </a:r>
          </a:p>
        </p:txBody>
      </p:sp>
      <p:sp>
        <p:nvSpPr>
          <p:cNvPr id="21" name="Oval 28"/>
          <p:cNvSpPr>
            <a:spLocks noChangeArrowheads="1"/>
          </p:cNvSpPr>
          <p:nvPr/>
        </p:nvSpPr>
        <p:spPr bwMode="auto">
          <a:xfrm>
            <a:off x="1187475" y="1881559"/>
            <a:ext cx="792162" cy="582613"/>
          </a:xfrm>
          <a:prstGeom prst="ellipse">
            <a:avLst/>
          </a:prstGeom>
          <a:noFill/>
          <a:ln w="25400">
            <a:solidFill>
              <a:srgbClr val="00B05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22" name="Text Box 31"/>
          <p:cNvSpPr txBox="1">
            <a:spLocks noChangeArrowheads="1"/>
          </p:cNvSpPr>
          <p:nvPr/>
        </p:nvSpPr>
        <p:spPr bwMode="auto">
          <a:xfrm>
            <a:off x="3533800" y="2027609"/>
            <a:ext cx="677862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>
                <a:latin typeface="+mn-lt"/>
                <a:ea typeface="굴림" pitchFamily="50" charset="-127"/>
                <a:sym typeface="Wingdings" pitchFamily="2" charset="2"/>
              </a:rPr>
              <a:t>       </a:t>
            </a:r>
            <a:endParaRPr lang="en-US" altLang="ko-KR" sz="2000" baseline="30000">
              <a:latin typeface="+mn-lt"/>
              <a:ea typeface="굴림" pitchFamily="50" charset="-127"/>
            </a:endParaRPr>
          </a:p>
        </p:txBody>
      </p:sp>
      <p:sp>
        <p:nvSpPr>
          <p:cNvPr id="24" name="Oval 34"/>
          <p:cNvSpPr>
            <a:spLocks noChangeArrowheads="1"/>
          </p:cNvSpPr>
          <p:nvPr/>
        </p:nvSpPr>
        <p:spPr bwMode="auto">
          <a:xfrm>
            <a:off x="2341587" y="2029197"/>
            <a:ext cx="287338" cy="303212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>
                <a:latin typeface="+mn-lt"/>
                <a:ea typeface="굴림" pitchFamily="50" charset="-127"/>
              </a:rPr>
              <a:t>u</a:t>
            </a:r>
          </a:p>
        </p:txBody>
      </p:sp>
      <p:sp>
        <p:nvSpPr>
          <p:cNvPr id="25" name="Oval 35"/>
          <p:cNvSpPr>
            <a:spLocks noChangeArrowheads="1"/>
          </p:cNvSpPr>
          <p:nvPr/>
        </p:nvSpPr>
        <p:spPr bwMode="auto">
          <a:xfrm>
            <a:off x="2713062" y="2029197"/>
            <a:ext cx="276225" cy="303212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ea typeface="굴림" pitchFamily="50" charset="-127"/>
              </a:rPr>
              <a:t>u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26" name="Oval 36"/>
          <p:cNvSpPr>
            <a:spLocks noChangeArrowheads="1"/>
          </p:cNvSpPr>
          <p:nvPr/>
        </p:nvSpPr>
        <p:spPr bwMode="auto">
          <a:xfrm>
            <a:off x="2268562" y="1881559"/>
            <a:ext cx="792163" cy="582613"/>
          </a:xfrm>
          <a:prstGeom prst="ellipse">
            <a:avLst/>
          </a:prstGeom>
          <a:noFill/>
          <a:ln w="25400">
            <a:solidFill>
              <a:srgbClr val="0033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27" name="Oval 37"/>
          <p:cNvSpPr>
            <a:spLocks noChangeArrowheads="1"/>
          </p:cNvSpPr>
          <p:nvPr/>
        </p:nvSpPr>
        <p:spPr bwMode="auto">
          <a:xfrm>
            <a:off x="4645050" y="1732334"/>
            <a:ext cx="1008062" cy="109378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28" name="Oval 40"/>
          <p:cNvSpPr>
            <a:spLocks noChangeArrowheads="1"/>
          </p:cNvSpPr>
          <p:nvPr/>
        </p:nvSpPr>
        <p:spPr bwMode="auto">
          <a:xfrm>
            <a:off x="1836762" y="2750051"/>
            <a:ext cx="287338" cy="302955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d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29" name="Oval 41"/>
          <p:cNvSpPr>
            <a:spLocks noChangeArrowheads="1"/>
          </p:cNvSpPr>
          <p:nvPr/>
        </p:nvSpPr>
        <p:spPr bwMode="auto">
          <a:xfrm>
            <a:off x="2208237" y="2749922"/>
            <a:ext cx="276225" cy="303212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d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30" name="Oval 42"/>
          <p:cNvSpPr>
            <a:spLocks noChangeArrowheads="1"/>
          </p:cNvSpPr>
          <p:nvPr/>
        </p:nvSpPr>
        <p:spPr bwMode="auto">
          <a:xfrm>
            <a:off x="1763737" y="2602284"/>
            <a:ext cx="792163" cy="582613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31" name="Oval 43"/>
          <p:cNvSpPr>
            <a:spLocks noChangeArrowheads="1"/>
          </p:cNvSpPr>
          <p:nvPr/>
        </p:nvSpPr>
        <p:spPr bwMode="auto">
          <a:xfrm>
            <a:off x="1016025" y="1481509"/>
            <a:ext cx="2232025" cy="18938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2" name="Oval 44"/>
          <p:cNvSpPr>
            <a:spLocks noChangeArrowheads="1"/>
          </p:cNvSpPr>
          <p:nvPr/>
        </p:nvSpPr>
        <p:spPr bwMode="auto">
          <a:xfrm>
            <a:off x="4818087" y="1967284"/>
            <a:ext cx="287338" cy="303213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>
                <a:latin typeface="+mn-lt"/>
                <a:ea typeface="굴림" pitchFamily="50" charset="-127"/>
              </a:rPr>
              <a:t>u</a:t>
            </a:r>
          </a:p>
        </p:txBody>
      </p:sp>
      <p:sp>
        <p:nvSpPr>
          <p:cNvPr id="33" name="Oval 45"/>
          <p:cNvSpPr>
            <a:spLocks noChangeArrowheads="1"/>
          </p:cNvSpPr>
          <p:nvPr/>
        </p:nvSpPr>
        <p:spPr bwMode="auto">
          <a:xfrm>
            <a:off x="5189562" y="1967413"/>
            <a:ext cx="276225" cy="302955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u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34" name="Oval 46"/>
          <p:cNvSpPr>
            <a:spLocks noChangeArrowheads="1"/>
          </p:cNvSpPr>
          <p:nvPr/>
        </p:nvSpPr>
        <p:spPr bwMode="auto">
          <a:xfrm>
            <a:off x="4745062" y="1819647"/>
            <a:ext cx="792163" cy="582612"/>
          </a:xfrm>
          <a:prstGeom prst="ellipse">
            <a:avLst/>
          </a:prstGeom>
          <a:noFill/>
          <a:ln w="25400">
            <a:solidFill>
              <a:srgbClr val="00B05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35" name="Oval 47"/>
          <p:cNvSpPr>
            <a:spLocks noChangeArrowheads="1"/>
          </p:cNvSpPr>
          <p:nvPr/>
        </p:nvSpPr>
        <p:spPr bwMode="auto">
          <a:xfrm>
            <a:off x="5005412" y="2460997"/>
            <a:ext cx="287338" cy="303212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>
                <a:latin typeface="+mn-lt"/>
                <a:ea typeface="굴림" pitchFamily="50" charset="-127"/>
              </a:rPr>
              <a:t>u</a:t>
            </a:r>
          </a:p>
        </p:txBody>
      </p:sp>
      <p:sp>
        <p:nvSpPr>
          <p:cNvPr id="36" name="Oval 48"/>
          <p:cNvSpPr>
            <a:spLocks noChangeArrowheads="1"/>
          </p:cNvSpPr>
          <p:nvPr/>
        </p:nvSpPr>
        <p:spPr bwMode="auto">
          <a:xfrm>
            <a:off x="6084912" y="1732334"/>
            <a:ext cx="1008063" cy="109378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37" name="Oval 49"/>
          <p:cNvSpPr>
            <a:spLocks noChangeArrowheads="1"/>
          </p:cNvSpPr>
          <p:nvPr/>
        </p:nvSpPr>
        <p:spPr bwMode="auto">
          <a:xfrm>
            <a:off x="6257950" y="1967413"/>
            <a:ext cx="287337" cy="302955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d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38" name="Oval 50"/>
          <p:cNvSpPr>
            <a:spLocks noChangeArrowheads="1"/>
          </p:cNvSpPr>
          <p:nvPr/>
        </p:nvSpPr>
        <p:spPr bwMode="auto">
          <a:xfrm>
            <a:off x="6445275" y="2461126"/>
            <a:ext cx="276225" cy="302955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d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39" name="Oval 51"/>
          <p:cNvSpPr>
            <a:spLocks noChangeArrowheads="1"/>
          </p:cNvSpPr>
          <p:nvPr/>
        </p:nvSpPr>
        <p:spPr bwMode="auto">
          <a:xfrm>
            <a:off x="6184925" y="1819647"/>
            <a:ext cx="792162" cy="582612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40" name="Oval 52"/>
          <p:cNvSpPr>
            <a:spLocks noChangeArrowheads="1"/>
          </p:cNvSpPr>
          <p:nvPr/>
        </p:nvSpPr>
        <p:spPr bwMode="auto">
          <a:xfrm>
            <a:off x="6588150" y="1957888"/>
            <a:ext cx="287337" cy="302955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d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41" name="Text Box 56"/>
          <p:cNvSpPr txBox="1">
            <a:spLocks noChangeArrowheads="1"/>
          </p:cNvSpPr>
          <p:nvPr/>
        </p:nvSpPr>
        <p:spPr bwMode="auto">
          <a:xfrm>
            <a:off x="1763688" y="1340768"/>
            <a:ext cx="576064" cy="33855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dirty="0" smtClean="0">
                <a:latin typeface="Arial" charset="0"/>
              </a:rPr>
              <a:t>  d* </a:t>
            </a:r>
            <a:endParaRPr lang="en-US" altLang="ko-KR" sz="1600" dirty="0">
              <a:latin typeface="Arial" charset="0"/>
            </a:endParaRPr>
          </a:p>
        </p:txBody>
      </p:sp>
      <p:sp>
        <p:nvSpPr>
          <p:cNvPr id="42" name="Text Box 57"/>
          <p:cNvSpPr txBox="1">
            <a:spLocks noChangeArrowheads="1"/>
          </p:cNvSpPr>
          <p:nvPr/>
        </p:nvSpPr>
        <p:spPr bwMode="auto">
          <a:xfrm>
            <a:off x="4975250" y="1432297"/>
            <a:ext cx="3603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b="1" dirty="0" smtClean="0">
                <a:latin typeface="Symbol" pitchFamily="18" charset="2"/>
              </a:rPr>
              <a:t>D</a:t>
            </a:r>
            <a:endParaRPr lang="en-US" altLang="ko-KR" sz="1600" b="1" dirty="0"/>
          </a:p>
        </p:txBody>
      </p:sp>
      <p:graphicFrame>
        <p:nvGraphicFramePr>
          <p:cNvPr id="44" name="Object 3"/>
          <p:cNvGraphicFramePr>
            <a:graphicFrameLocks noChangeAspect="1"/>
          </p:cNvGraphicFramePr>
          <p:nvPr/>
        </p:nvGraphicFramePr>
        <p:xfrm>
          <a:off x="1497013" y="3608388"/>
          <a:ext cx="14001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65" name="Equation" r:id="rId6" imgW="1002960" imgH="228600" progId="Equation.3">
                  <p:embed/>
                </p:oleObj>
              </mc:Choice>
              <mc:Fallback>
                <p:oleObj name="Equation" r:id="rId6" imgW="1002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7013" y="3608388"/>
                        <a:ext cx="1400175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"/>
          <p:cNvGraphicFramePr>
            <a:graphicFrameLocks noChangeAspect="1"/>
          </p:cNvGraphicFramePr>
          <p:nvPr/>
        </p:nvGraphicFramePr>
        <p:xfrm>
          <a:off x="4708525" y="3033713"/>
          <a:ext cx="833438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66" name="Equation" r:id="rId8" imgW="596880" imgH="228600" progId="Equation.3">
                  <p:embed/>
                </p:oleObj>
              </mc:Choice>
              <mc:Fallback>
                <p:oleObj name="Equation" r:id="rId8" imgW="596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8525" y="3033713"/>
                        <a:ext cx="833438" cy="322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표 45"/>
          <p:cNvGraphicFramePr>
            <a:graphicFrameLocks noGrp="1"/>
          </p:cNvGraphicFramePr>
          <p:nvPr/>
        </p:nvGraphicFramePr>
        <p:xfrm>
          <a:off x="179512" y="4437112"/>
          <a:ext cx="4071965" cy="1785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412"/>
                <a:gridCol w="648072"/>
                <a:gridCol w="648072"/>
                <a:gridCol w="792088"/>
                <a:gridCol w="1369321"/>
              </a:tblGrid>
              <a:tr h="35719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ko-KR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bg1"/>
                          </a:solidFill>
                        </a:rPr>
                        <a:t>Color</a:t>
                      </a:r>
                      <a:endParaRPr lang="ko-KR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bg1"/>
                          </a:solidFill>
                        </a:rPr>
                        <a:t>Spin</a:t>
                      </a:r>
                      <a:endParaRPr lang="ko-KR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bg1"/>
                          </a:solidFill>
                        </a:rPr>
                        <a:t>Favor  </a:t>
                      </a:r>
                      <a:endParaRPr lang="ko-KR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i="1" baseline="0" dirty="0" smtClean="0">
                          <a:solidFill>
                            <a:schemeClr val="bg1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V</a:t>
                      </a:r>
                      <a:endParaRPr lang="ko-KR" altLang="en-US" sz="1600" i="1" dirty="0">
                        <a:solidFill>
                          <a:schemeClr val="bg1"/>
                        </a:solidFill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(QQ)</a:t>
                      </a:r>
                      <a:r>
                        <a:rPr lang="en-US" altLang="ko-KR" sz="1200" baseline="-250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ko-KR" altLang="en-US" sz="1200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3bar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0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3bar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-2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(QQ)</a:t>
                      </a:r>
                      <a:r>
                        <a:rPr lang="en-US" altLang="ko-KR" sz="1200" baseline="-250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ko-KR" altLang="en-US" sz="1200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2/3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(QQ)</a:t>
                      </a:r>
                      <a:r>
                        <a:rPr lang="en-US" altLang="ko-KR" sz="1200" baseline="-250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ko-KR" altLang="en-US" sz="1200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0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(QQ)</a:t>
                      </a:r>
                      <a:r>
                        <a:rPr lang="en-US" altLang="ko-KR" sz="1200" baseline="-250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ko-KR" altLang="en-US" sz="1200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3bar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-1/3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0" name="Text Box 57"/>
          <p:cNvSpPr txBox="1">
            <a:spLocks noChangeArrowheads="1"/>
          </p:cNvSpPr>
          <p:nvPr/>
        </p:nvSpPr>
        <p:spPr bwMode="auto">
          <a:xfrm>
            <a:off x="6443886" y="1426424"/>
            <a:ext cx="3603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b="1" dirty="0" smtClean="0">
                <a:latin typeface="Symbol" pitchFamily="18" charset="2"/>
              </a:rPr>
              <a:t>D</a:t>
            </a:r>
            <a:endParaRPr lang="en-US" altLang="ko-KR" sz="1600" b="1" dirty="0"/>
          </a:p>
        </p:txBody>
      </p:sp>
      <p:graphicFrame>
        <p:nvGraphicFramePr>
          <p:cNvPr id="243719" name="Object 4"/>
          <p:cNvGraphicFramePr>
            <a:graphicFrameLocks noChangeAspect="1"/>
          </p:cNvGraphicFramePr>
          <p:nvPr/>
        </p:nvGraphicFramePr>
        <p:xfrm>
          <a:off x="6267450" y="3035300"/>
          <a:ext cx="831850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67" name="Equation" r:id="rId10" imgW="596880" imgH="228600" progId="Equation.3">
                  <p:embed/>
                </p:oleObj>
              </mc:Choice>
              <mc:Fallback>
                <p:oleObj name="Equation" r:id="rId10" imgW="596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7450" y="3035300"/>
                        <a:ext cx="831850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5463" name="Picture 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69296" y="4879429"/>
            <a:ext cx="42672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75464" name="Object 8"/>
          <p:cNvGraphicFramePr>
            <a:graphicFrameLocks noChangeAspect="1"/>
          </p:cNvGraphicFramePr>
          <p:nvPr/>
        </p:nvGraphicFramePr>
        <p:xfrm>
          <a:off x="3795713" y="71438"/>
          <a:ext cx="2417762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68" name="Equation" r:id="rId13" imgW="1384200" imgH="444240" progId="Equation.3">
                  <p:embed/>
                </p:oleObj>
              </mc:Choice>
              <mc:Fallback>
                <p:oleObj name="Equation" r:id="rId13" imgW="13842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5713" y="71438"/>
                        <a:ext cx="2417762" cy="777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5465" name="Object 9"/>
          <p:cNvGraphicFramePr>
            <a:graphicFrameLocks noChangeAspect="1"/>
          </p:cNvGraphicFramePr>
          <p:nvPr/>
        </p:nvGraphicFramePr>
        <p:xfrm>
          <a:off x="5116140" y="4446885"/>
          <a:ext cx="341630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69" name="Equation" r:id="rId15" imgW="1955520" imgH="241200" progId="Equation.3">
                  <p:embed/>
                </p:oleObj>
              </mc:Choice>
              <mc:Fallback>
                <p:oleObj name="Equation" r:id="rId15" imgW="19555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6140" y="4446885"/>
                        <a:ext cx="3416300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4750216" y="6165304"/>
            <a:ext cx="3350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/>
              <a:t>W.Park</a:t>
            </a:r>
            <a:r>
              <a:rPr lang="en-US" altLang="ko-KR" sz="1600" dirty="0" smtClean="0"/>
              <a:t>,  A. Park, SHL, (PRD 15)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85823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13" name="Rectangle 25"/>
          <p:cNvSpPr>
            <a:spLocks noChangeArrowheads="1"/>
          </p:cNvSpPr>
          <p:nvPr/>
        </p:nvSpPr>
        <p:spPr bwMode="auto">
          <a:xfrm>
            <a:off x="285720" y="214290"/>
            <a:ext cx="4357718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Real compact </a:t>
            </a:r>
            <a:r>
              <a:rPr kumimoji="1" lang="en-US" altLang="ko-KR" sz="2000" dirty="0" err="1" smtClean="0">
                <a:latin typeface="Comic Sans MS" pitchFamily="66" charset="0"/>
              </a:rPr>
              <a:t>multiquark</a:t>
            </a:r>
            <a:r>
              <a:rPr kumimoji="1" lang="en-US" altLang="ko-KR" sz="2000" dirty="0" smtClean="0">
                <a:latin typeface="Comic Sans MS" pitchFamily="66" charset="0"/>
              </a:rPr>
              <a:t> states 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graphicFrame>
        <p:nvGraphicFramePr>
          <p:cNvPr id="282633" name="Object 9"/>
          <p:cNvGraphicFramePr>
            <a:graphicFrameLocks noChangeAspect="1"/>
          </p:cNvGraphicFramePr>
          <p:nvPr/>
        </p:nvGraphicFramePr>
        <p:xfrm>
          <a:off x="5364088" y="1124744"/>
          <a:ext cx="976313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326" name="Equation" r:id="rId3" imgW="558720" imgH="228600" progId="Equation.3">
                  <p:embed/>
                </p:oleObj>
              </mc:Choice>
              <mc:Fallback>
                <p:oleObj name="Equation" r:id="rId3" imgW="558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1124744"/>
                        <a:ext cx="976313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그룹 18"/>
          <p:cNvGrpSpPr/>
          <p:nvPr/>
        </p:nvGrpSpPr>
        <p:grpSpPr>
          <a:xfrm>
            <a:off x="323528" y="4232275"/>
            <a:ext cx="8376394" cy="1848593"/>
            <a:chOff x="323528" y="890737"/>
            <a:chExt cx="8376394" cy="1848593"/>
          </a:xfrm>
        </p:grpSpPr>
        <p:sp>
          <p:nvSpPr>
            <p:cNvPr id="25" name="타원 24"/>
            <p:cNvSpPr>
              <a:spLocks noChangeAspect="1"/>
            </p:cNvSpPr>
            <p:nvPr/>
          </p:nvSpPr>
          <p:spPr>
            <a:xfrm>
              <a:off x="3846717" y="1775250"/>
              <a:ext cx="232174" cy="23217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/>
                <a:t>1</a:t>
              </a:r>
              <a:endParaRPr lang="ko-KR" altLang="en-US" b="1" dirty="0"/>
            </a:p>
          </p:txBody>
        </p:sp>
        <p:sp>
          <p:nvSpPr>
            <p:cNvPr id="26" name="타원 25"/>
            <p:cNvSpPr>
              <a:spLocks noChangeAspect="1"/>
            </p:cNvSpPr>
            <p:nvPr/>
          </p:nvSpPr>
          <p:spPr>
            <a:xfrm>
              <a:off x="3846717" y="2327442"/>
              <a:ext cx="232174" cy="23217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</a:rPr>
                <a:t>3</a:t>
              </a:r>
              <a:endParaRPr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타원 26"/>
            <p:cNvSpPr>
              <a:spLocks noChangeAspect="1"/>
            </p:cNvSpPr>
            <p:nvPr/>
          </p:nvSpPr>
          <p:spPr>
            <a:xfrm>
              <a:off x="5275477" y="1775250"/>
              <a:ext cx="232174" cy="23217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/>
                <a:t>2</a:t>
              </a:r>
              <a:endParaRPr lang="ko-KR" altLang="en-US" b="1" dirty="0"/>
            </a:p>
          </p:txBody>
        </p:sp>
        <p:sp>
          <p:nvSpPr>
            <p:cNvPr id="28" name="타원 27"/>
            <p:cNvSpPr>
              <a:spLocks noChangeAspect="1"/>
            </p:cNvSpPr>
            <p:nvPr/>
          </p:nvSpPr>
          <p:spPr>
            <a:xfrm>
              <a:off x="5275477" y="2341956"/>
              <a:ext cx="232174" cy="23217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</a:rPr>
                <a:t>4</a:t>
              </a:r>
              <a:endParaRPr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29" name="타원 28"/>
            <p:cNvSpPr>
              <a:spLocks noChangeAspect="1"/>
            </p:cNvSpPr>
            <p:nvPr/>
          </p:nvSpPr>
          <p:spPr>
            <a:xfrm>
              <a:off x="3707904" y="1638680"/>
              <a:ext cx="514354" cy="1100650"/>
            </a:xfrm>
            <a:prstGeom prst="ellipse">
              <a:avLst/>
            </a:prstGeom>
            <a:noFill/>
            <a:ln>
              <a:solidFill>
                <a:srgbClr val="FF0000">
                  <a:alpha val="98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타원 29"/>
            <p:cNvSpPr>
              <a:spLocks noChangeAspect="1"/>
            </p:cNvSpPr>
            <p:nvPr/>
          </p:nvSpPr>
          <p:spPr>
            <a:xfrm>
              <a:off x="5122523" y="1625032"/>
              <a:ext cx="514354" cy="1100650"/>
            </a:xfrm>
            <a:prstGeom prst="ellipse">
              <a:avLst/>
            </a:prstGeom>
            <a:noFill/>
            <a:ln>
              <a:solidFill>
                <a:srgbClr val="FF0000">
                  <a:alpha val="98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aphicFrame>
          <p:nvGraphicFramePr>
            <p:cNvPr id="21" name="Object 28"/>
            <p:cNvGraphicFramePr>
              <a:graphicFrameLocks noChangeAspect="1"/>
            </p:cNvGraphicFramePr>
            <p:nvPr/>
          </p:nvGraphicFramePr>
          <p:xfrm>
            <a:off x="3594100" y="890737"/>
            <a:ext cx="1920875" cy="742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2327" name="Equation" r:id="rId5" imgW="1117440" imgH="431640" progId="Equation.3">
                    <p:embed/>
                  </p:oleObj>
                </mc:Choice>
                <mc:Fallback>
                  <p:oleObj name="Equation" r:id="rId5" imgW="111744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94100" y="890737"/>
                          <a:ext cx="1920875" cy="742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AutoShape 36"/>
            <p:cNvSpPr>
              <a:spLocks noChangeArrowheads="1"/>
            </p:cNvSpPr>
            <p:nvPr/>
          </p:nvSpPr>
          <p:spPr bwMode="auto">
            <a:xfrm>
              <a:off x="3914544" y="2031012"/>
              <a:ext cx="71437" cy="215900"/>
            </a:xfrm>
            <a:prstGeom prst="upDownArrow">
              <a:avLst>
                <a:gd name="adj1" fmla="val 50000"/>
                <a:gd name="adj2" fmla="val 60445"/>
              </a:avLst>
            </a:prstGeom>
            <a:solidFill>
              <a:srgbClr val="FF0000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ko-KR" altLang="en-US"/>
            </a:p>
          </p:txBody>
        </p:sp>
        <p:sp>
          <p:nvSpPr>
            <p:cNvPr id="24" name="Line 40"/>
            <p:cNvSpPr>
              <a:spLocks noChangeShapeType="1"/>
            </p:cNvSpPr>
            <p:nvPr/>
          </p:nvSpPr>
          <p:spPr bwMode="auto">
            <a:xfrm>
              <a:off x="4283968" y="1821278"/>
              <a:ext cx="719138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graphicFrame>
          <p:nvGraphicFramePr>
            <p:cNvPr id="36" name="Object 27"/>
            <p:cNvGraphicFramePr>
              <a:graphicFrameLocks noChangeAspect="1"/>
            </p:cNvGraphicFramePr>
            <p:nvPr/>
          </p:nvGraphicFramePr>
          <p:xfrm>
            <a:off x="1603375" y="1679725"/>
            <a:ext cx="1901825" cy="742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2328" name="Equation" r:id="rId7" imgW="1104840" imgH="431640" progId="Equation.3">
                    <p:embed/>
                  </p:oleObj>
                </mc:Choice>
                <mc:Fallback>
                  <p:oleObj name="Equation" r:id="rId7" imgW="110484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3375" y="1679725"/>
                          <a:ext cx="1901825" cy="742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ct 6"/>
            <p:cNvGraphicFramePr>
              <a:graphicFrameLocks noChangeAspect="1"/>
            </p:cNvGraphicFramePr>
            <p:nvPr/>
          </p:nvGraphicFramePr>
          <p:xfrm>
            <a:off x="6228184" y="2125812"/>
            <a:ext cx="2471738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2329" name="Equation" r:id="rId9" imgW="1434960" imgH="228600" progId="Equation.3">
                    <p:embed/>
                  </p:oleObj>
                </mc:Choice>
                <mc:Fallback>
                  <p:oleObj name="Equation" r:id="rId9" imgW="14349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28184" y="2125812"/>
                          <a:ext cx="2471738" cy="393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" name="직사각형 37"/>
            <p:cNvSpPr/>
            <p:nvPr/>
          </p:nvSpPr>
          <p:spPr>
            <a:xfrm>
              <a:off x="323528" y="980728"/>
              <a:ext cx="2501006" cy="3139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457200" indent="-457200">
                <a:lnSpc>
                  <a:spcPct val="80000"/>
                </a:lnSpc>
                <a:spcBef>
                  <a:spcPct val="50000"/>
                </a:spcBef>
                <a:buFont typeface="Wingdings" pitchFamily="2" charset="2"/>
                <a:buChar char="Ø"/>
              </a:pPr>
              <a:r>
                <a:rPr kumimoji="1" lang="en-US" altLang="ko-KR" dirty="0" smtClean="0">
                  <a:latin typeface="Verdana" pitchFamily="34" charset="0"/>
                </a:rPr>
                <a:t>Color Spin force</a:t>
              </a:r>
              <a:endParaRPr kumimoji="1" lang="en-US" altLang="ko-KR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</p:grpSp>
      <p:sp>
        <p:nvSpPr>
          <p:cNvPr id="39" name="직사각형 38"/>
          <p:cNvSpPr/>
          <p:nvPr/>
        </p:nvSpPr>
        <p:spPr>
          <a:xfrm>
            <a:off x="323528" y="1170852"/>
            <a:ext cx="6840760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A 3-body or 4 body force could favor</a:t>
            </a:r>
          </a:p>
          <a:p>
            <a:pPr marL="457200" indent="-457200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dirty="0" smtClean="0">
                <a:latin typeface="Verdana" pitchFamily="34" charset="0"/>
              </a:rPr>
              <a:t>      and lead to compact 4 quark state    </a:t>
            </a:r>
          </a:p>
          <a:p>
            <a:pPr marL="457200" indent="-457200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dirty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kumimoji="1" lang="en-US" altLang="ko-KR" dirty="0" smtClean="0">
                <a:solidFill>
                  <a:srgbClr val="FF0000"/>
                </a:solidFill>
                <a:latin typeface="Verdana" pitchFamily="34" charset="0"/>
              </a:rPr>
              <a:t>     </a:t>
            </a:r>
            <a:r>
              <a:rPr kumimoji="1" lang="en-US" altLang="ko-KR" dirty="0" smtClean="0">
                <a:solidFill>
                  <a:schemeClr val="tx2"/>
                </a:solidFill>
                <a:latin typeface="Verdana" pitchFamily="34" charset="0"/>
              </a:rPr>
              <a:t>or artificially increase </a:t>
            </a:r>
            <a:r>
              <a:rPr kumimoji="1" lang="en-US" altLang="ko-KR" dirty="0" err="1" smtClean="0">
                <a:solidFill>
                  <a:schemeClr val="tx2"/>
                </a:solidFill>
                <a:latin typeface="Verdana" pitchFamily="34" charset="0"/>
              </a:rPr>
              <a:t>diquark</a:t>
            </a:r>
            <a:r>
              <a:rPr kumimoji="1" lang="en-US" altLang="ko-KR" dirty="0" smtClean="0">
                <a:solidFill>
                  <a:schemeClr val="tx2"/>
                </a:solidFill>
                <a:latin typeface="Verdana" pitchFamily="34" charset="0"/>
              </a:rPr>
              <a:t> correlation</a:t>
            </a:r>
          </a:p>
        </p:txBody>
      </p:sp>
      <p:grpSp>
        <p:nvGrpSpPr>
          <p:cNvPr id="43" name="그룹 42"/>
          <p:cNvGrpSpPr/>
          <p:nvPr/>
        </p:nvGrpSpPr>
        <p:grpSpPr>
          <a:xfrm>
            <a:off x="3435115" y="2530726"/>
            <a:ext cx="1928973" cy="1114298"/>
            <a:chOff x="3579131" y="2420888"/>
            <a:chExt cx="1928973" cy="1114298"/>
          </a:xfrm>
        </p:grpSpPr>
        <p:sp>
          <p:nvSpPr>
            <p:cNvPr id="20" name="타원 19"/>
            <p:cNvSpPr>
              <a:spLocks noChangeAspect="1"/>
            </p:cNvSpPr>
            <p:nvPr/>
          </p:nvSpPr>
          <p:spPr>
            <a:xfrm>
              <a:off x="3717944" y="2571106"/>
              <a:ext cx="232174" cy="23217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/>
                <a:t>1</a:t>
              </a:r>
              <a:endParaRPr lang="ko-KR" altLang="en-US" b="1" dirty="0"/>
            </a:p>
          </p:txBody>
        </p:sp>
        <p:sp>
          <p:nvSpPr>
            <p:cNvPr id="31" name="타원 30"/>
            <p:cNvSpPr>
              <a:spLocks noChangeAspect="1"/>
            </p:cNvSpPr>
            <p:nvPr/>
          </p:nvSpPr>
          <p:spPr>
            <a:xfrm>
              <a:off x="3717944" y="3123298"/>
              <a:ext cx="232174" cy="23217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</a:rPr>
                <a:t>3</a:t>
              </a:r>
              <a:endParaRPr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32" name="타원 31"/>
            <p:cNvSpPr>
              <a:spLocks noChangeAspect="1"/>
            </p:cNvSpPr>
            <p:nvPr/>
          </p:nvSpPr>
          <p:spPr>
            <a:xfrm>
              <a:off x="5146704" y="2571106"/>
              <a:ext cx="232174" cy="23217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/>
                <a:t>2</a:t>
              </a:r>
              <a:endParaRPr lang="ko-KR" altLang="en-US" b="1" dirty="0"/>
            </a:p>
          </p:txBody>
        </p:sp>
        <p:sp>
          <p:nvSpPr>
            <p:cNvPr id="33" name="타원 32"/>
            <p:cNvSpPr>
              <a:spLocks noChangeAspect="1"/>
            </p:cNvSpPr>
            <p:nvPr/>
          </p:nvSpPr>
          <p:spPr>
            <a:xfrm>
              <a:off x="5146704" y="3137812"/>
              <a:ext cx="232174" cy="23217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</a:rPr>
                <a:t>4</a:t>
              </a:r>
              <a:endParaRPr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타원 33"/>
            <p:cNvSpPr>
              <a:spLocks noChangeAspect="1"/>
            </p:cNvSpPr>
            <p:nvPr/>
          </p:nvSpPr>
          <p:spPr>
            <a:xfrm>
              <a:off x="3579131" y="2434536"/>
              <a:ext cx="514354" cy="1100650"/>
            </a:xfrm>
            <a:prstGeom prst="ellipse">
              <a:avLst/>
            </a:prstGeom>
            <a:noFill/>
            <a:ln>
              <a:solidFill>
                <a:srgbClr val="FF0000">
                  <a:alpha val="98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타원 34"/>
            <p:cNvSpPr>
              <a:spLocks noChangeAspect="1"/>
            </p:cNvSpPr>
            <p:nvPr/>
          </p:nvSpPr>
          <p:spPr>
            <a:xfrm>
              <a:off x="4993750" y="2420888"/>
              <a:ext cx="514354" cy="1100650"/>
            </a:xfrm>
            <a:prstGeom prst="ellipse">
              <a:avLst/>
            </a:prstGeom>
            <a:noFill/>
            <a:ln>
              <a:solidFill>
                <a:srgbClr val="FF0000">
                  <a:alpha val="98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0" name="직선 연결선 39"/>
            <p:cNvCxnSpPr/>
            <p:nvPr/>
          </p:nvCxnSpPr>
          <p:spPr>
            <a:xfrm>
              <a:off x="3995936" y="2743098"/>
              <a:ext cx="1080120" cy="43204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직선 연결선 40"/>
            <p:cNvCxnSpPr/>
            <p:nvPr/>
          </p:nvCxnSpPr>
          <p:spPr>
            <a:xfrm flipV="1">
              <a:off x="3995936" y="2743098"/>
              <a:ext cx="1080120" cy="504056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4486344" y="2914410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47" name="직선 연결선 46"/>
          <p:cNvCxnSpPr/>
          <p:nvPr/>
        </p:nvCxnSpPr>
        <p:spPr>
          <a:xfrm>
            <a:off x="3896632" y="2763512"/>
            <a:ext cx="1008000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187624" y="6237312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en-US" altLang="ko-KR" dirty="0" err="1" smtClean="0">
                <a:sym typeface="Wingdings" panose="05000000000000000000" pitchFamily="2" charset="2"/>
              </a:rPr>
              <a:t>T</a:t>
            </a:r>
            <a:r>
              <a:rPr lang="en-US" altLang="ko-KR" baseline="-25000" dirty="0" err="1" smtClean="0">
                <a:sym typeface="Wingdings" panose="05000000000000000000" pitchFamily="2" charset="2"/>
              </a:rPr>
              <a:t>cc</a:t>
            </a:r>
            <a:r>
              <a:rPr lang="en-US" altLang="ko-KR" dirty="0" smtClean="0">
                <a:sym typeface="Wingdings" panose="05000000000000000000" pitchFamily="2" charset="2"/>
              </a:rPr>
              <a:t>  </a:t>
            </a:r>
            <a:r>
              <a:rPr lang="en-US" altLang="ko-KR" dirty="0" err="1" smtClean="0">
                <a:sym typeface="Wingdings" panose="05000000000000000000" pitchFamily="2" charset="2"/>
              </a:rPr>
              <a:t>T</a:t>
            </a:r>
            <a:r>
              <a:rPr lang="en-US" altLang="ko-KR" baseline="-25000" dirty="0" err="1" smtClean="0">
                <a:sym typeface="Wingdings" panose="05000000000000000000" pitchFamily="2" charset="2"/>
              </a:rPr>
              <a:t>cb</a:t>
            </a:r>
            <a:r>
              <a:rPr lang="en-US" altLang="ko-KR" dirty="0" smtClean="0">
                <a:sym typeface="Wingdings" panose="05000000000000000000" pitchFamily="2" charset="2"/>
              </a:rPr>
              <a:t>   :   real compact flavor exotic </a:t>
            </a:r>
            <a:r>
              <a:rPr lang="en-US" altLang="ko-KR" dirty="0" err="1" smtClean="0">
                <a:sym typeface="Wingdings" panose="05000000000000000000" pitchFamily="2" charset="2"/>
              </a:rPr>
              <a:t>tetraquarks</a:t>
            </a: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948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39552" y="2103239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400" dirty="0" smtClean="0">
                <a:latin typeface="Verdana" pitchFamily="34" charset="0"/>
              </a:rPr>
              <a:t>II:  Particle production in Heavy Ion Collision </a:t>
            </a:r>
            <a:endParaRPr lang="en-US" altLang="ko-KR" sz="1600" dirty="0" smtClean="0">
              <a:latin typeface="Verdana" pitchFamily="34" charset="0"/>
            </a:endParaRPr>
          </a:p>
        </p:txBody>
      </p:sp>
      <p:pic>
        <p:nvPicPr>
          <p:cNvPr id="140290" name="Picture 2" descr="Particle Data Gro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140292" name="Picture 4" descr="Particle Data Gro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140294" name="Picture 6" descr="Particle Data Gro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utoShape 7"/>
          <p:cNvSpPr>
            <a:spLocks noChangeArrowheads="1"/>
          </p:cNvSpPr>
          <p:nvPr/>
        </p:nvSpPr>
        <p:spPr bwMode="auto">
          <a:xfrm>
            <a:off x="797849" y="3948131"/>
            <a:ext cx="785818" cy="7191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7" name="AutoShape 51"/>
          <p:cNvSpPr>
            <a:spLocks noChangeArrowheads="1"/>
          </p:cNvSpPr>
          <p:nvPr/>
        </p:nvSpPr>
        <p:spPr bwMode="auto">
          <a:xfrm>
            <a:off x="1068366" y="2400245"/>
            <a:ext cx="431800" cy="7191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4" name="AutoShape 51"/>
          <p:cNvSpPr>
            <a:spLocks noChangeArrowheads="1"/>
          </p:cNvSpPr>
          <p:nvPr/>
        </p:nvSpPr>
        <p:spPr bwMode="auto">
          <a:xfrm>
            <a:off x="8140728" y="1411988"/>
            <a:ext cx="431800" cy="7191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14</a:t>
            </a:fld>
            <a:endParaRPr lang="ko-KR" altLang="en-US" dirty="0"/>
          </a:p>
        </p:txBody>
      </p:sp>
      <p:sp>
        <p:nvSpPr>
          <p:cNvPr id="22" name="Oval 5"/>
          <p:cNvSpPr>
            <a:spLocks noChangeArrowheads="1"/>
          </p:cNvSpPr>
          <p:nvPr/>
        </p:nvSpPr>
        <p:spPr bwMode="auto">
          <a:xfrm>
            <a:off x="1153453" y="4340946"/>
            <a:ext cx="287338" cy="2873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23" name="Oval 6"/>
          <p:cNvSpPr>
            <a:spLocks noChangeArrowheads="1"/>
          </p:cNvSpPr>
          <p:nvPr/>
        </p:nvSpPr>
        <p:spPr bwMode="auto">
          <a:xfrm>
            <a:off x="1083413" y="3983944"/>
            <a:ext cx="287338" cy="287338"/>
          </a:xfrm>
          <a:prstGeom prst="ellipse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45" name="Oval 47"/>
          <p:cNvSpPr>
            <a:spLocks noChangeArrowheads="1"/>
          </p:cNvSpPr>
          <p:nvPr/>
        </p:nvSpPr>
        <p:spPr bwMode="auto">
          <a:xfrm>
            <a:off x="857224" y="4232297"/>
            <a:ext cx="287337" cy="287338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c</a:t>
            </a:r>
          </a:p>
        </p:txBody>
      </p:sp>
      <p:sp>
        <p:nvSpPr>
          <p:cNvPr id="48" name="Oval 52"/>
          <p:cNvSpPr>
            <a:spLocks noChangeArrowheads="1"/>
          </p:cNvSpPr>
          <p:nvPr/>
        </p:nvSpPr>
        <p:spPr bwMode="auto">
          <a:xfrm>
            <a:off x="1138176" y="2447933"/>
            <a:ext cx="287337" cy="28733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9" name="Oval 53"/>
          <p:cNvSpPr>
            <a:spLocks noChangeArrowheads="1"/>
          </p:cNvSpPr>
          <p:nvPr/>
        </p:nvSpPr>
        <p:spPr bwMode="auto">
          <a:xfrm>
            <a:off x="1138176" y="2793060"/>
            <a:ext cx="287337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50" name="Text Box 57"/>
          <p:cNvSpPr txBox="1">
            <a:spLocks noChangeArrowheads="1"/>
          </p:cNvSpPr>
          <p:nvPr/>
        </p:nvSpPr>
        <p:spPr bwMode="auto">
          <a:xfrm>
            <a:off x="714348" y="2590809"/>
            <a:ext cx="31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rgbClr val="FF0000"/>
                </a:solidFill>
                <a:latin typeface="Symbol" pitchFamily="18" charset="2"/>
              </a:rPr>
              <a:t>p</a:t>
            </a:r>
            <a:endParaRPr kumimoji="1" lang="en-US" altLang="ko-KR" dirty="0">
              <a:solidFill>
                <a:srgbClr val="FF0000"/>
              </a:solidFill>
              <a:latin typeface="Symbol" pitchFamily="18" charset="2"/>
            </a:endParaRPr>
          </a:p>
        </p:txBody>
      </p:sp>
      <p:cxnSp>
        <p:nvCxnSpPr>
          <p:cNvPr id="54" name="직선 화살표 연결선 53"/>
          <p:cNvCxnSpPr>
            <a:stCxn id="48" idx="6"/>
          </p:cNvCxnSpPr>
          <p:nvPr/>
        </p:nvCxnSpPr>
        <p:spPr>
          <a:xfrm flipV="1">
            <a:off x="1425513" y="2590809"/>
            <a:ext cx="1717727" cy="79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 flipV="1">
            <a:off x="1437388" y="2947206"/>
            <a:ext cx="1717727" cy="79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/>
          <p:nvPr/>
        </p:nvCxnSpPr>
        <p:spPr>
          <a:xfrm flipV="1">
            <a:off x="3643306" y="1662115"/>
            <a:ext cx="1857388" cy="92869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직선 화살표 연결선 58"/>
          <p:cNvCxnSpPr/>
          <p:nvPr/>
        </p:nvCxnSpPr>
        <p:spPr>
          <a:xfrm>
            <a:off x="3711529" y="2948000"/>
            <a:ext cx="1074785" cy="50006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직선 화살표 연결선 60"/>
          <p:cNvCxnSpPr/>
          <p:nvPr/>
        </p:nvCxnSpPr>
        <p:spPr>
          <a:xfrm flipV="1">
            <a:off x="1428728" y="4114757"/>
            <a:ext cx="1717727" cy="79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화살표 연결선 62"/>
          <p:cNvCxnSpPr/>
          <p:nvPr/>
        </p:nvCxnSpPr>
        <p:spPr>
          <a:xfrm flipV="1">
            <a:off x="1440603" y="4471154"/>
            <a:ext cx="1717727" cy="79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직선 화살표 연결선 63"/>
          <p:cNvCxnSpPr/>
          <p:nvPr/>
        </p:nvCxnSpPr>
        <p:spPr>
          <a:xfrm flipV="1">
            <a:off x="3711529" y="3590941"/>
            <a:ext cx="1074785" cy="524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직선 화살표 연결선 65"/>
          <p:cNvCxnSpPr/>
          <p:nvPr/>
        </p:nvCxnSpPr>
        <p:spPr>
          <a:xfrm rot="16140000" flipH="1">
            <a:off x="2089590" y="3287267"/>
            <a:ext cx="22067" cy="199628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화살표 연결선 69"/>
          <p:cNvCxnSpPr/>
          <p:nvPr/>
        </p:nvCxnSpPr>
        <p:spPr>
          <a:xfrm>
            <a:off x="3714744" y="4306115"/>
            <a:ext cx="1928826" cy="85646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직선 화살표 연결선 70"/>
          <p:cNvCxnSpPr/>
          <p:nvPr/>
        </p:nvCxnSpPr>
        <p:spPr>
          <a:xfrm>
            <a:off x="3655181" y="4484804"/>
            <a:ext cx="1893201" cy="8325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직선 화살표 연결선 74"/>
          <p:cNvCxnSpPr>
            <a:stCxn id="68" idx="7"/>
            <a:endCxn id="74" idx="2"/>
          </p:cNvCxnSpPr>
          <p:nvPr/>
        </p:nvCxnSpPr>
        <p:spPr>
          <a:xfrm rot="5400000" flipH="1" flipV="1">
            <a:off x="5603689" y="2491075"/>
            <a:ext cx="580278" cy="107111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직선 화살표 연결선 75"/>
          <p:cNvCxnSpPr/>
          <p:nvPr/>
        </p:nvCxnSpPr>
        <p:spPr>
          <a:xfrm>
            <a:off x="5381568" y="3651110"/>
            <a:ext cx="1833638" cy="72564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직선 화살표 연결선 82"/>
          <p:cNvCxnSpPr/>
          <p:nvPr/>
        </p:nvCxnSpPr>
        <p:spPr>
          <a:xfrm flipV="1">
            <a:off x="6917579" y="1757491"/>
            <a:ext cx="1214446" cy="64373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직선 화살표 연결선 83"/>
          <p:cNvCxnSpPr/>
          <p:nvPr/>
        </p:nvCxnSpPr>
        <p:spPr>
          <a:xfrm>
            <a:off x="7000892" y="2805917"/>
            <a:ext cx="1643074" cy="42783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직선 화살표 연결선 86"/>
          <p:cNvCxnSpPr/>
          <p:nvPr/>
        </p:nvCxnSpPr>
        <p:spPr>
          <a:xfrm>
            <a:off x="6941329" y="2889230"/>
            <a:ext cx="1619324" cy="61839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직선 화살표 연결선 87"/>
          <p:cNvCxnSpPr/>
          <p:nvPr/>
        </p:nvCxnSpPr>
        <p:spPr>
          <a:xfrm rot="-120000" flipV="1">
            <a:off x="7036716" y="1948495"/>
            <a:ext cx="1152000" cy="5715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52"/>
          <p:cNvSpPr>
            <a:spLocks noChangeArrowheads="1"/>
          </p:cNvSpPr>
          <p:nvPr/>
        </p:nvSpPr>
        <p:spPr bwMode="auto">
          <a:xfrm>
            <a:off x="8215338" y="1447801"/>
            <a:ext cx="287337" cy="28733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latin typeface="Comic Sans MS" pitchFamily="66" charset="0"/>
              </a:rPr>
              <a:t>c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93" name="Oval 53"/>
          <p:cNvSpPr>
            <a:spLocks noChangeArrowheads="1"/>
          </p:cNvSpPr>
          <p:nvPr/>
        </p:nvSpPr>
        <p:spPr bwMode="auto">
          <a:xfrm>
            <a:off x="8215338" y="1792928"/>
            <a:ext cx="287337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95" name="Text Box 57"/>
          <p:cNvSpPr txBox="1">
            <a:spLocks noChangeArrowheads="1"/>
          </p:cNvSpPr>
          <p:nvPr/>
        </p:nvSpPr>
        <p:spPr bwMode="auto">
          <a:xfrm>
            <a:off x="500034" y="4078865"/>
            <a:ext cx="31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rgbClr val="FF0000"/>
                </a:solidFill>
              </a:rPr>
              <a:t>p</a:t>
            </a:r>
            <a:endParaRPr kumimoji="1" lang="en-US" altLang="ko-KR" dirty="0">
              <a:solidFill>
                <a:srgbClr val="FF0000"/>
              </a:solidFill>
            </a:endParaRPr>
          </a:p>
        </p:txBody>
      </p:sp>
      <p:sp>
        <p:nvSpPr>
          <p:cNvPr id="96" name="Text Box 57"/>
          <p:cNvSpPr txBox="1">
            <a:spLocks noChangeArrowheads="1"/>
          </p:cNvSpPr>
          <p:nvPr/>
        </p:nvSpPr>
        <p:spPr bwMode="auto">
          <a:xfrm>
            <a:off x="3968775" y="1947867"/>
            <a:ext cx="31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chemeClr val="tx1"/>
                </a:solidFill>
                <a:latin typeface="Symbol" pitchFamily="18" charset="2"/>
              </a:rPr>
              <a:t>b</a:t>
            </a:r>
            <a:endParaRPr kumimoji="1" lang="en-US" altLang="ko-KR" dirty="0">
              <a:solidFill>
                <a:schemeClr val="tx1"/>
              </a:solidFill>
              <a:latin typeface="Symbol" pitchFamily="18" charset="2"/>
            </a:endParaRPr>
          </a:p>
        </p:txBody>
      </p:sp>
      <p:sp>
        <p:nvSpPr>
          <p:cNvPr id="97" name="Text Box 57"/>
          <p:cNvSpPr txBox="1">
            <a:spLocks noChangeArrowheads="1"/>
          </p:cNvSpPr>
          <p:nvPr/>
        </p:nvSpPr>
        <p:spPr bwMode="auto">
          <a:xfrm>
            <a:off x="4500562" y="4376759"/>
            <a:ext cx="31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chemeClr val="tx1"/>
                </a:solidFill>
                <a:latin typeface="Symbol" pitchFamily="18" charset="2"/>
              </a:rPr>
              <a:t>a</a:t>
            </a:r>
            <a:endParaRPr kumimoji="1" lang="en-US" altLang="ko-KR" dirty="0">
              <a:solidFill>
                <a:schemeClr val="tx1"/>
              </a:solidFill>
              <a:latin typeface="Symbol" pitchFamily="18" charset="2"/>
            </a:endParaRPr>
          </a:p>
        </p:txBody>
      </p:sp>
      <p:sp>
        <p:nvSpPr>
          <p:cNvPr id="98" name="Text Box 57"/>
          <p:cNvSpPr txBox="1">
            <a:spLocks noChangeArrowheads="1"/>
          </p:cNvSpPr>
          <p:nvPr/>
        </p:nvSpPr>
        <p:spPr bwMode="auto">
          <a:xfrm>
            <a:off x="8683683" y="1519239"/>
            <a:ext cx="31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endParaRPr kumimoji="1" lang="en-US" altLang="ko-KR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Text Box 57"/>
          <p:cNvSpPr txBox="1">
            <a:spLocks noChangeArrowheads="1"/>
          </p:cNvSpPr>
          <p:nvPr/>
        </p:nvSpPr>
        <p:spPr bwMode="auto">
          <a:xfrm>
            <a:off x="4143372" y="3519503"/>
            <a:ext cx="2857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chemeClr val="tx1"/>
                </a:solidFill>
              </a:rPr>
              <a:t>a</a:t>
            </a:r>
            <a:endParaRPr kumimoji="1" lang="en-US" altLang="ko-KR" dirty="0">
              <a:solidFill>
                <a:schemeClr val="tx1"/>
              </a:solidFill>
            </a:endParaRPr>
          </a:p>
        </p:txBody>
      </p:sp>
      <p:sp>
        <p:nvSpPr>
          <p:cNvPr id="100" name="Text Box 57"/>
          <p:cNvSpPr txBox="1">
            <a:spLocks noChangeArrowheads="1"/>
          </p:cNvSpPr>
          <p:nvPr/>
        </p:nvSpPr>
        <p:spPr bwMode="auto">
          <a:xfrm>
            <a:off x="5683287" y="2662247"/>
            <a:ext cx="31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chemeClr val="tx1"/>
                </a:solidFill>
              </a:rPr>
              <a:t>c</a:t>
            </a:r>
            <a:endParaRPr kumimoji="1" lang="en-US" altLang="ko-KR" dirty="0">
              <a:solidFill>
                <a:schemeClr val="tx1"/>
              </a:solidFill>
            </a:endParaRPr>
          </a:p>
        </p:txBody>
      </p:sp>
      <p:sp>
        <p:nvSpPr>
          <p:cNvPr id="101" name="Text Box 57"/>
          <p:cNvSpPr txBox="1">
            <a:spLocks noChangeArrowheads="1"/>
          </p:cNvSpPr>
          <p:nvPr/>
        </p:nvSpPr>
        <p:spPr bwMode="auto">
          <a:xfrm>
            <a:off x="5715008" y="3519503"/>
            <a:ext cx="31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chemeClr val="tx1"/>
                </a:solidFill>
              </a:rPr>
              <a:t>d</a:t>
            </a:r>
            <a:endParaRPr kumimoji="1" lang="en-US" altLang="ko-KR" dirty="0">
              <a:solidFill>
                <a:schemeClr val="tx1"/>
              </a:solidFill>
            </a:endParaRPr>
          </a:p>
        </p:txBody>
      </p:sp>
      <p:sp>
        <p:nvSpPr>
          <p:cNvPr id="102" name="Text Box 57"/>
          <p:cNvSpPr txBox="1">
            <a:spLocks noChangeArrowheads="1"/>
          </p:cNvSpPr>
          <p:nvPr/>
        </p:nvSpPr>
        <p:spPr bwMode="auto">
          <a:xfrm>
            <a:off x="8612245" y="3233751"/>
            <a:ext cx="31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chemeClr val="tx1"/>
                </a:solidFill>
                <a:latin typeface="Symbol" pitchFamily="18" charset="2"/>
              </a:rPr>
              <a:t>g</a:t>
            </a:r>
            <a:endParaRPr kumimoji="1" lang="en-US" altLang="ko-KR" dirty="0">
              <a:solidFill>
                <a:schemeClr val="tx1"/>
              </a:solidFill>
              <a:latin typeface="Symbol" pitchFamily="18" charset="2"/>
            </a:endParaRPr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1270000" y="5865813"/>
          <a:ext cx="5945188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343" name="수식" r:id="rId3" imgW="3454200" imgH="291960" progId="Equation.3">
                  <p:embed/>
                </p:oleObj>
              </mc:Choice>
              <mc:Fallback>
                <p:oleObj name="수식" r:id="rId3" imgW="345420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0" y="5865813"/>
                        <a:ext cx="5945188" cy="5032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" name="Text Box 57"/>
          <p:cNvSpPr txBox="1">
            <a:spLocks noChangeArrowheads="1"/>
          </p:cNvSpPr>
          <p:nvPr/>
        </p:nvSpPr>
        <p:spPr bwMode="auto">
          <a:xfrm>
            <a:off x="4143372" y="2864419"/>
            <a:ext cx="2857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chemeClr val="tx1"/>
                </a:solidFill>
              </a:rPr>
              <a:t>b</a:t>
            </a:r>
            <a:endParaRPr kumimoji="1" lang="en-US" altLang="ko-KR" dirty="0">
              <a:solidFill>
                <a:schemeClr val="tx1"/>
              </a:solidFill>
            </a:endParaRPr>
          </a:p>
        </p:txBody>
      </p:sp>
      <p:sp>
        <p:nvSpPr>
          <p:cNvPr id="62" name="타원 61"/>
          <p:cNvSpPr/>
          <p:nvPr/>
        </p:nvSpPr>
        <p:spPr>
          <a:xfrm>
            <a:off x="3098767" y="3936444"/>
            <a:ext cx="792000" cy="72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</a:t>
            </a:r>
            <a:r>
              <a:rPr lang="en-US" altLang="ko-KR" baseline="-250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</a:t>
            </a:r>
            <a:r>
              <a:rPr lang="en-US" altLang="ko-KR" baseline="-25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/p</a:t>
            </a:r>
            <a:endParaRPr lang="ko-KR" altLang="en-US" baseline="-250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55" name="타원 54"/>
          <p:cNvSpPr/>
          <p:nvPr/>
        </p:nvSpPr>
        <p:spPr>
          <a:xfrm>
            <a:off x="3095552" y="2388746"/>
            <a:ext cx="828000" cy="75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</a:t>
            </a:r>
            <a:r>
              <a:rPr lang="en-US" altLang="ko-KR" baseline="-250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</a:t>
            </a:r>
            <a:r>
              <a:rPr lang="en-US" altLang="ko-KR" baseline="-25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/</a:t>
            </a:r>
            <a:r>
              <a:rPr lang="en-US" altLang="ko-KR" baseline="-25000" dirty="0" smtClean="0">
                <a:latin typeface="Symbol" pitchFamily="18" charset="2"/>
                <a:ea typeface="Arial Unicode MS" pitchFamily="50" charset="-127"/>
                <a:cs typeface="Arial Unicode MS" pitchFamily="50" charset="-127"/>
              </a:rPr>
              <a:t>p</a:t>
            </a:r>
            <a:endParaRPr lang="ko-KR" altLang="en-US" baseline="-25000" dirty="0">
              <a:latin typeface="Symbol" pitchFamily="18" charset="2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68" name="타원 67"/>
          <p:cNvSpPr/>
          <p:nvPr/>
        </p:nvSpPr>
        <p:spPr>
          <a:xfrm>
            <a:off x="4774439" y="3221876"/>
            <a:ext cx="684000" cy="6480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  <a:scene3d>
            <a:camera prst="orthographicFront"/>
            <a:lightRig rig="sunset" dir="t"/>
          </a:scene3d>
          <a:sp3d extrusionH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d</a:t>
            </a:r>
            <a:r>
              <a:rPr lang="en-US" altLang="ko-KR" dirty="0" err="1" smtClean="0">
                <a:latin typeface="Symbol" pitchFamily="18" charset="2"/>
              </a:rPr>
              <a:t>s</a:t>
            </a:r>
            <a:endParaRPr lang="ko-KR" altLang="en-US" dirty="0">
              <a:latin typeface="Symbol" pitchFamily="18" charset="2"/>
            </a:endParaRPr>
          </a:p>
        </p:txBody>
      </p:sp>
      <p:sp>
        <p:nvSpPr>
          <p:cNvPr id="74" name="타원 73"/>
          <p:cNvSpPr/>
          <p:nvPr/>
        </p:nvSpPr>
        <p:spPr>
          <a:xfrm>
            <a:off x="6429388" y="2376495"/>
            <a:ext cx="828000" cy="72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D</a:t>
            </a:r>
            <a:r>
              <a:rPr lang="en-US" altLang="ko-KR" baseline="-25000" dirty="0" smtClean="0"/>
              <a:t>C/c</a:t>
            </a:r>
            <a:endParaRPr lang="ko-KR" altLang="en-US" dirty="0"/>
          </a:p>
        </p:txBody>
      </p:sp>
      <p:sp>
        <p:nvSpPr>
          <p:cNvPr id="52" name="Text Box 57"/>
          <p:cNvSpPr txBox="1">
            <a:spLocks noChangeArrowheads="1"/>
          </p:cNvSpPr>
          <p:nvPr/>
        </p:nvSpPr>
        <p:spPr bwMode="auto">
          <a:xfrm>
            <a:off x="7740352" y="4869160"/>
            <a:ext cx="31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</a:t>
            </a:r>
            <a:endParaRPr kumimoji="1" lang="en-US" altLang="ko-KR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25"/>
          <p:cNvSpPr>
            <a:spLocks noChangeArrowheads="1"/>
          </p:cNvSpPr>
          <p:nvPr/>
        </p:nvSpPr>
        <p:spPr bwMode="auto">
          <a:xfrm>
            <a:off x="285720" y="285728"/>
            <a:ext cx="5929354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err="1" smtClean="0">
                <a:latin typeface="Comic Sans MS" pitchFamily="66" charset="0"/>
              </a:rPr>
              <a:t>Hadron</a:t>
            </a:r>
            <a:r>
              <a:rPr kumimoji="1" lang="en-US" altLang="ko-KR" sz="2000" dirty="0" smtClean="0">
                <a:latin typeface="Comic Sans MS" pitchFamily="66" charset="0"/>
              </a:rPr>
              <a:t> production in ( </a:t>
            </a:r>
            <a:r>
              <a:rPr kumimoji="1" lang="en-US" altLang="ko-KR" sz="2000" dirty="0" err="1" smtClean="0">
                <a:latin typeface="Comic Sans MS" pitchFamily="66" charset="0"/>
              </a:rPr>
              <a:t>p+</a:t>
            </a:r>
            <a:r>
              <a:rPr kumimoji="1" lang="en-US" altLang="ko-KR" sz="2000" dirty="0" err="1" smtClean="0">
                <a:latin typeface="Symbol" pitchFamily="18" charset="2"/>
              </a:rPr>
              <a:t>p</a:t>
            </a:r>
            <a:r>
              <a:rPr kumimoji="1" lang="en-US" altLang="ko-KR" sz="2000" dirty="0" err="1" smtClean="0">
                <a:latin typeface="Comic Sans MS" pitchFamily="66" charset="0"/>
                <a:sym typeface="Wingdings" pitchFamily="2" charset="2"/>
              </a:rPr>
              <a:t></a:t>
            </a:r>
            <a:r>
              <a:rPr kumimoji="1" lang="en-US" altLang="ko-KR" sz="2000" dirty="0" err="1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C</a:t>
            </a:r>
            <a:r>
              <a:rPr kumimoji="1" lang="en-US" altLang="ko-KR" sz="2000" dirty="0" err="1" smtClean="0">
                <a:latin typeface="Arial" pitchFamily="34" charset="0"/>
                <a:cs typeface="Arial" pitchFamily="34" charset="0"/>
              </a:rPr>
              <a:t>+X</a:t>
            </a:r>
            <a:r>
              <a:rPr kumimoji="1" lang="en-US" altLang="ko-KR" sz="2000" dirty="0" smtClean="0">
                <a:latin typeface="Comic Sans MS" pitchFamily="66" charset="0"/>
              </a:rPr>
              <a:t> ) collision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58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모서리가 둥근 직사각형 102"/>
          <p:cNvSpPr/>
          <p:nvPr/>
        </p:nvSpPr>
        <p:spPr>
          <a:xfrm>
            <a:off x="2987824" y="1412776"/>
            <a:ext cx="1656184" cy="1368152"/>
          </a:xfrm>
          <a:prstGeom prst="roundRect">
            <a:avLst/>
          </a:prstGeom>
          <a:solidFill>
            <a:srgbClr val="FFCCFF">
              <a:alpha val="86000"/>
            </a:srgbClr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37E04-1561-49C7-B18C-697432C9090D}" type="slidenum">
              <a:rPr lang="en-US" altLang="ko-KR" smtClean="0"/>
              <a:pPr>
                <a:defRPr/>
              </a:pPr>
              <a:t>15</a:t>
            </a:fld>
            <a:endParaRPr lang="en-US" altLang="ko-KR" dirty="0"/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auto">
          <a:xfrm>
            <a:off x="2428860" y="1153665"/>
            <a:ext cx="1571625" cy="1928812"/>
          </a:xfrm>
          <a:prstGeom prst="rect">
            <a:avLst/>
          </a:prstGeom>
          <a:noFill/>
          <a:ln w="28575" algn="ctr">
            <a:noFill/>
            <a:prstDash val="sysDot"/>
            <a:round/>
            <a:headEnd/>
            <a:tailEnd/>
          </a:ln>
        </p:spPr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  <a:defRPr/>
            </a:pPr>
            <a:endParaRPr lang="ko-KR" altLang="en-US" sz="1800" b="0" i="0">
              <a:solidFill>
                <a:schemeClr val="tx1"/>
              </a:solidFill>
              <a:latin typeface="굴림" pitchFamily="50" charset="-127"/>
            </a:endParaRPr>
          </a:p>
        </p:txBody>
      </p:sp>
      <p:sp>
        <p:nvSpPr>
          <p:cNvPr id="45" name="Oval 30"/>
          <p:cNvSpPr>
            <a:spLocks noChangeAspect="1" noChangeArrowheads="1"/>
          </p:cNvSpPr>
          <p:nvPr/>
        </p:nvSpPr>
        <p:spPr bwMode="auto">
          <a:xfrm>
            <a:off x="4355976" y="1844824"/>
            <a:ext cx="108000" cy="108000"/>
          </a:xfrm>
          <a:prstGeom prst="ellipse">
            <a:avLst/>
          </a:prstGeom>
          <a:noFill/>
          <a:ln w="25400" algn="ctr">
            <a:solidFill>
              <a:srgbClr val="00FF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46" name="Oval 14"/>
          <p:cNvSpPr>
            <a:spLocks noChangeAspect="1" noChangeArrowheads="1"/>
          </p:cNvSpPr>
          <p:nvPr/>
        </p:nvSpPr>
        <p:spPr bwMode="auto">
          <a:xfrm>
            <a:off x="3447921" y="1899428"/>
            <a:ext cx="108000" cy="108000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47" name="Oval 16"/>
          <p:cNvSpPr>
            <a:spLocks noChangeAspect="1" noChangeArrowheads="1"/>
          </p:cNvSpPr>
          <p:nvPr/>
        </p:nvSpPr>
        <p:spPr bwMode="auto">
          <a:xfrm>
            <a:off x="3286116" y="1500174"/>
            <a:ext cx="108000" cy="108000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48" name="Oval 17"/>
          <p:cNvSpPr>
            <a:spLocks noChangeAspect="1" noChangeArrowheads="1"/>
          </p:cNvSpPr>
          <p:nvPr/>
        </p:nvSpPr>
        <p:spPr bwMode="auto">
          <a:xfrm>
            <a:off x="3749058" y="2357430"/>
            <a:ext cx="108000" cy="108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49" name="Oval 18"/>
          <p:cNvSpPr>
            <a:spLocks noChangeAspect="1" noChangeArrowheads="1"/>
          </p:cNvSpPr>
          <p:nvPr/>
        </p:nvSpPr>
        <p:spPr bwMode="auto">
          <a:xfrm>
            <a:off x="3599904" y="2132856"/>
            <a:ext cx="108000" cy="108000"/>
          </a:xfrm>
          <a:prstGeom prst="ellipse">
            <a:avLst/>
          </a:prstGeom>
          <a:noFill/>
          <a:ln w="25400" algn="ctr">
            <a:solidFill>
              <a:srgbClr val="00FF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50" name="Oval 19"/>
          <p:cNvSpPr>
            <a:spLocks noChangeAspect="1" noChangeArrowheads="1"/>
          </p:cNvSpPr>
          <p:nvPr/>
        </p:nvSpPr>
        <p:spPr bwMode="auto">
          <a:xfrm>
            <a:off x="3527896" y="2528912"/>
            <a:ext cx="108000" cy="108000"/>
          </a:xfrm>
          <a:prstGeom prst="ellips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51" name="Oval 20"/>
          <p:cNvSpPr>
            <a:spLocks noChangeAspect="1" noChangeArrowheads="1"/>
          </p:cNvSpPr>
          <p:nvPr/>
        </p:nvSpPr>
        <p:spPr bwMode="auto">
          <a:xfrm>
            <a:off x="3167856" y="1801003"/>
            <a:ext cx="108000" cy="10800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52" name="Oval 21"/>
          <p:cNvSpPr>
            <a:spLocks noChangeAspect="1" noChangeArrowheads="1"/>
          </p:cNvSpPr>
          <p:nvPr/>
        </p:nvSpPr>
        <p:spPr bwMode="auto">
          <a:xfrm>
            <a:off x="3635896" y="1736824"/>
            <a:ext cx="108000" cy="108000"/>
          </a:xfrm>
          <a:prstGeom prst="ellipse">
            <a:avLst/>
          </a:prstGeom>
          <a:solidFill>
            <a:schemeClr val="tx2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58" name="Oval 27"/>
          <p:cNvSpPr>
            <a:spLocks noChangeAspect="1" noChangeArrowheads="1"/>
          </p:cNvSpPr>
          <p:nvPr/>
        </p:nvSpPr>
        <p:spPr bwMode="auto">
          <a:xfrm>
            <a:off x="4067944" y="2428868"/>
            <a:ext cx="108000" cy="108000"/>
          </a:xfrm>
          <a:prstGeom prst="ellipse">
            <a:avLst/>
          </a:prstGeom>
          <a:solidFill>
            <a:schemeClr val="tx2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59" name="Oval 28"/>
          <p:cNvSpPr>
            <a:spLocks noChangeAspect="1" noChangeArrowheads="1"/>
          </p:cNvSpPr>
          <p:nvPr/>
        </p:nvSpPr>
        <p:spPr bwMode="auto">
          <a:xfrm>
            <a:off x="3779912" y="2060848"/>
            <a:ext cx="108000" cy="108000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60" name="Oval 29"/>
          <p:cNvSpPr>
            <a:spLocks noChangeAspect="1" noChangeArrowheads="1"/>
          </p:cNvSpPr>
          <p:nvPr/>
        </p:nvSpPr>
        <p:spPr bwMode="auto">
          <a:xfrm>
            <a:off x="4336936" y="2240734"/>
            <a:ext cx="108000" cy="108000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61" name="Oval 31"/>
          <p:cNvSpPr>
            <a:spLocks noChangeAspect="1" noChangeArrowheads="1"/>
          </p:cNvSpPr>
          <p:nvPr/>
        </p:nvSpPr>
        <p:spPr bwMode="auto">
          <a:xfrm>
            <a:off x="3997196" y="2162953"/>
            <a:ext cx="108000" cy="108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68" name="Text Box 6"/>
          <p:cNvSpPr txBox="1">
            <a:spLocks noChangeArrowheads="1"/>
          </p:cNvSpPr>
          <p:nvPr/>
        </p:nvSpPr>
        <p:spPr bwMode="auto">
          <a:xfrm>
            <a:off x="8360733" y="5399865"/>
            <a:ext cx="5794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2400" dirty="0" smtClean="0">
                <a:solidFill>
                  <a:schemeClr val="tx1"/>
                </a:solidFill>
                <a:latin typeface="Symbol" pitchFamily="18" charset="2"/>
              </a:rPr>
              <a:t>t</a:t>
            </a:r>
            <a:endParaRPr kumimoji="1" lang="ko-KR" altLang="en-US" sz="24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9" name="Line 11"/>
          <p:cNvSpPr>
            <a:spLocks noChangeShapeType="1"/>
          </p:cNvSpPr>
          <p:nvPr/>
        </p:nvSpPr>
        <p:spPr bwMode="auto">
          <a:xfrm>
            <a:off x="828424" y="5661248"/>
            <a:ext cx="756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lg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1" name="Line 15"/>
          <p:cNvSpPr>
            <a:spLocks noChangeShapeType="1"/>
          </p:cNvSpPr>
          <p:nvPr/>
        </p:nvSpPr>
        <p:spPr bwMode="auto">
          <a:xfrm>
            <a:off x="1714480" y="5655269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2" name="Line 16"/>
          <p:cNvSpPr>
            <a:spLocks noChangeShapeType="1"/>
          </p:cNvSpPr>
          <p:nvPr/>
        </p:nvSpPr>
        <p:spPr bwMode="auto">
          <a:xfrm>
            <a:off x="3428992" y="5655269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5" name="Line 17"/>
          <p:cNvSpPr>
            <a:spLocks noChangeShapeType="1"/>
          </p:cNvSpPr>
          <p:nvPr/>
        </p:nvSpPr>
        <p:spPr bwMode="auto">
          <a:xfrm>
            <a:off x="4429124" y="5655269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6" name="Line 18"/>
          <p:cNvSpPr>
            <a:spLocks noChangeShapeType="1"/>
          </p:cNvSpPr>
          <p:nvPr/>
        </p:nvSpPr>
        <p:spPr bwMode="auto">
          <a:xfrm>
            <a:off x="7092950" y="5655269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7" name="Text Box 19"/>
          <p:cNvSpPr txBox="1">
            <a:spLocks noChangeArrowheads="1"/>
          </p:cNvSpPr>
          <p:nvPr/>
        </p:nvSpPr>
        <p:spPr bwMode="auto">
          <a:xfrm>
            <a:off x="1214414" y="5942607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1800" dirty="0">
                <a:solidFill>
                  <a:schemeClr val="tx1"/>
                </a:solidFill>
                <a:latin typeface="Arial" pitchFamily="34" charset="0"/>
              </a:rPr>
              <a:t>1 </a:t>
            </a:r>
            <a:r>
              <a:rPr kumimoji="1" lang="en-US" altLang="ko-KR" sz="1800" dirty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fm/c</a:t>
            </a:r>
            <a:endParaRPr kumimoji="1" lang="ko-KR" altLang="en-US" sz="1800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78" name="Text Box 20"/>
          <p:cNvSpPr txBox="1">
            <a:spLocks noChangeArrowheads="1"/>
          </p:cNvSpPr>
          <p:nvPr/>
        </p:nvSpPr>
        <p:spPr bwMode="auto">
          <a:xfrm>
            <a:off x="2928926" y="5942607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1800" dirty="0" smtClean="0">
                <a:solidFill>
                  <a:schemeClr val="tx1"/>
                </a:solidFill>
                <a:latin typeface="Arial" pitchFamily="34" charset="0"/>
              </a:rPr>
              <a:t>5 </a:t>
            </a:r>
            <a:r>
              <a:rPr kumimoji="1" lang="en-US" altLang="ko-KR" sz="1800" dirty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fm/c</a:t>
            </a:r>
            <a:endParaRPr kumimoji="1" lang="ko-KR" altLang="en-US" sz="1800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79" name="Text Box 21"/>
          <p:cNvSpPr txBox="1">
            <a:spLocks noChangeArrowheads="1"/>
          </p:cNvSpPr>
          <p:nvPr/>
        </p:nvSpPr>
        <p:spPr bwMode="auto">
          <a:xfrm>
            <a:off x="4071934" y="5936257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>
                <a:latin typeface="Arial" pitchFamily="34" charset="0"/>
              </a:rPr>
              <a:t>7</a:t>
            </a:r>
            <a:r>
              <a:rPr kumimoji="1" lang="en-US" altLang="ko-KR" sz="1800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1" lang="en-US" altLang="ko-KR" sz="1800" dirty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fm/c</a:t>
            </a:r>
            <a:endParaRPr kumimoji="1" lang="ko-KR" altLang="en-US" sz="1800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80" name="Text Box 22"/>
          <p:cNvSpPr txBox="1">
            <a:spLocks noChangeArrowheads="1"/>
          </p:cNvSpPr>
          <p:nvPr/>
        </p:nvSpPr>
        <p:spPr bwMode="auto">
          <a:xfrm>
            <a:off x="6661150" y="5936257"/>
            <a:ext cx="1366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1800" dirty="0" smtClean="0">
                <a:solidFill>
                  <a:schemeClr val="tx1"/>
                </a:solidFill>
                <a:latin typeface="Arial" pitchFamily="34" charset="0"/>
              </a:rPr>
              <a:t>17 </a:t>
            </a:r>
            <a:r>
              <a:rPr kumimoji="1" lang="en-US" altLang="ko-KR" sz="1800" dirty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fm/c</a:t>
            </a:r>
            <a:endParaRPr kumimoji="1" lang="ko-KR" altLang="en-US" sz="1800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82" name="Text Box 27"/>
          <p:cNvSpPr txBox="1">
            <a:spLocks noChangeArrowheads="1"/>
          </p:cNvSpPr>
          <p:nvPr/>
        </p:nvSpPr>
        <p:spPr bwMode="auto">
          <a:xfrm>
            <a:off x="2060566" y="5655269"/>
            <a:ext cx="1225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QGP</a:t>
            </a:r>
            <a:endParaRPr kumimoji="1" lang="ko-KR" altLang="en-US" dirty="0">
              <a:solidFill>
                <a:schemeClr val="tx1"/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86" name="타원 85"/>
          <p:cNvSpPr/>
          <p:nvPr/>
        </p:nvSpPr>
        <p:spPr>
          <a:xfrm>
            <a:off x="642910" y="1428736"/>
            <a:ext cx="142876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타원 86"/>
          <p:cNvSpPr/>
          <p:nvPr/>
        </p:nvSpPr>
        <p:spPr>
          <a:xfrm>
            <a:off x="842710" y="1428736"/>
            <a:ext cx="142876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오른쪽 화살표 87"/>
          <p:cNvSpPr/>
          <p:nvPr/>
        </p:nvSpPr>
        <p:spPr>
          <a:xfrm>
            <a:off x="142876" y="1857364"/>
            <a:ext cx="35715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오른쪽 화살표 88"/>
          <p:cNvSpPr/>
          <p:nvPr/>
        </p:nvSpPr>
        <p:spPr>
          <a:xfrm>
            <a:off x="1114150" y="1885260"/>
            <a:ext cx="357158" cy="357190"/>
          </a:xfrm>
          <a:prstGeom prst="rightArrow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Text Box 27"/>
          <p:cNvSpPr txBox="1">
            <a:spLocks noChangeArrowheads="1"/>
          </p:cNvSpPr>
          <p:nvPr/>
        </p:nvSpPr>
        <p:spPr bwMode="auto">
          <a:xfrm>
            <a:off x="5000628" y="5652113"/>
            <a:ext cx="18684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latinLnBrk="1">
              <a:spcBef>
                <a:spcPct val="50000"/>
              </a:spcBef>
            </a:pPr>
            <a:r>
              <a:rPr kumimoji="1" lang="en-US" altLang="ko-KR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Hadron</a:t>
            </a:r>
            <a:r>
              <a:rPr kumimoji="1"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phase</a:t>
            </a:r>
            <a:endParaRPr kumimoji="1" lang="ko-KR" altLang="en-US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grpSp>
        <p:nvGrpSpPr>
          <p:cNvPr id="5" name="그룹 123"/>
          <p:cNvGrpSpPr>
            <a:grpSpLocks noChangeAspect="1"/>
          </p:cNvGrpSpPr>
          <p:nvPr/>
        </p:nvGrpSpPr>
        <p:grpSpPr>
          <a:xfrm>
            <a:off x="6300192" y="2306078"/>
            <a:ext cx="442290" cy="432000"/>
            <a:chOff x="7020272" y="5532310"/>
            <a:chExt cx="648072" cy="632994"/>
          </a:xfrm>
        </p:grpSpPr>
        <p:sp>
          <p:nvSpPr>
            <p:cNvPr id="125" name="Oval 15"/>
            <p:cNvSpPr>
              <a:spLocks noChangeArrowheads="1"/>
            </p:cNvSpPr>
            <p:nvPr/>
          </p:nvSpPr>
          <p:spPr bwMode="auto">
            <a:xfrm>
              <a:off x="7020272" y="5532310"/>
              <a:ext cx="648072" cy="632994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6" name="Oval 17"/>
            <p:cNvSpPr>
              <a:spLocks noChangeArrowheads="1"/>
            </p:cNvSpPr>
            <p:nvPr/>
          </p:nvSpPr>
          <p:spPr bwMode="auto">
            <a:xfrm>
              <a:off x="7379760" y="5661248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27" name="Oval 20"/>
            <p:cNvSpPr>
              <a:spLocks noChangeArrowheads="1"/>
            </p:cNvSpPr>
            <p:nvPr/>
          </p:nvSpPr>
          <p:spPr bwMode="auto">
            <a:xfrm>
              <a:off x="7151544" y="5816904"/>
              <a:ext cx="180000" cy="18000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6" name="그룹 102"/>
          <p:cNvGrpSpPr>
            <a:grpSpLocks noChangeAspect="1"/>
          </p:cNvGrpSpPr>
          <p:nvPr/>
        </p:nvGrpSpPr>
        <p:grpSpPr>
          <a:xfrm>
            <a:off x="6912780" y="1560749"/>
            <a:ext cx="495868" cy="486451"/>
            <a:chOff x="6496546" y="2133738"/>
            <a:chExt cx="718660" cy="705002"/>
          </a:xfrm>
        </p:grpSpPr>
        <p:sp>
          <p:nvSpPr>
            <p:cNvPr id="128" name="Oval 15"/>
            <p:cNvSpPr>
              <a:spLocks noChangeArrowheads="1"/>
            </p:cNvSpPr>
            <p:nvPr/>
          </p:nvSpPr>
          <p:spPr bwMode="auto">
            <a:xfrm>
              <a:off x="6496546" y="2133738"/>
              <a:ext cx="718660" cy="705002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0" name="Oval 16"/>
            <p:cNvSpPr>
              <a:spLocks noChangeArrowheads="1"/>
            </p:cNvSpPr>
            <p:nvPr/>
          </p:nvSpPr>
          <p:spPr bwMode="auto">
            <a:xfrm>
              <a:off x="6624908" y="2267289"/>
              <a:ext cx="180000" cy="180000"/>
            </a:xfrm>
            <a:prstGeom prst="ellipse">
              <a:avLst/>
            </a:prstGeom>
            <a:solidFill>
              <a:srgbClr val="00FF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31" name="Oval 17"/>
            <p:cNvSpPr>
              <a:spLocks noChangeArrowheads="1"/>
            </p:cNvSpPr>
            <p:nvPr/>
          </p:nvSpPr>
          <p:spPr bwMode="auto">
            <a:xfrm>
              <a:off x="6935284" y="2259775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32" name="Oval 27"/>
            <p:cNvSpPr>
              <a:spLocks noChangeArrowheads="1"/>
            </p:cNvSpPr>
            <p:nvPr/>
          </p:nvSpPr>
          <p:spPr bwMode="auto">
            <a:xfrm>
              <a:off x="6791268" y="2544892"/>
              <a:ext cx="180000" cy="180000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7" name="그룹 133"/>
          <p:cNvGrpSpPr>
            <a:grpSpLocks/>
          </p:cNvGrpSpPr>
          <p:nvPr/>
        </p:nvGrpSpPr>
        <p:grpSpPr>
          <a:xfrm>
            <a:off x="3110237" y="2111304"/>
            <a:ext cx="453651" cy="453600"/>
            <a:chOff x="7020272" y="5532310"/>
            <a:chExt cx="648072" cy="632994"/>
          </a:xfrm>
        </p:grpSpPr>
        <p:sp>
          <p:nvSpPr>
            <p:cNvPr id="135" name="Oval 15"/>
            <p:cNvSpPr>
              <a:spLocks noChangeArrowheads="1"/>
            </p:cNvSpPr>
            <p:nvPr/>
          </p:nvSpPr>
          <p:spPr bwMode="auto">
            <a:xfrm>
              <a:off x="7020272" y="5532310"/>
              <a:ext cx="648072" cy="632994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6" name="Oval 17"/>
            <p:cNvSpPr>
              <a:spLocks noChangeArrowheads="1"/>
            </p:cNvSpPr>
            <p:nvPr/>
          </p:nvSpPr>
          <p:spPr bwMode="auto">
            <a:xfrm>
              <a:off x="7379760" y="5661248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37" name="Oval 20"/>
            <p:cNvSpPr>
              <a:spLocks noChangeArrowheads="1"/>
            </p:cNvSpPr>
            <p:nvPr/>
          </p:nvSpPr>
          <p:spPr bwMode="auto">
            <a:xfrm>
              <a:off x="7151544" y="5816904"/>
              <a:ext cx="180000" cy="18000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138" name="Text Box 28"/>
          <p:cNvSpPr txBox="1">
            <a:spLocks noChangeArrowheads="1"/>
          </p:cNvSpPr>
          <p:nvPr/>
        </p:nvSpPr>
        <p:spPr bwMode="auto">
          <a:xfrm>
            <a:off x="6000760" y="5228615"/>
            <a:ext cx="2071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dirty="0" smtClean="0"/>
              <a:t>T</a:t>
            </a:r>
            <a:r>
              <a:rPr lang="en-US" altLang="ko-KR" baseline="-25000" dirty="0" smtClean="0"/>
              <a:t>F</a:t>
            </a:r>
            <a:endParaRPr kumimoji="1"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Rectangle 25"/>
          <p:cNvSpPr>
            <a:spLocks noChangeArrowheads="1"/>
          </p:cNvSpPr>
          <p:nvPr/>
        </p:nvSpPr>
        <p:spPr bwMode="auto">
          <a:xfrm>
            <a:off x="285720" y="152381"/>
            <a:ext cx="7858180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Particle production in heavy ion collision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cxnSp>
        <p:nvCxnSpPr>
          <p:cNvPr id="94" name="직선 화살표 연결선 93"/>
          <p:cNvCxnSpPr/>
          <p:nvPr/>
        </p:nvCxnSpPr>
        <p:spPr>
          <a:xfrm flipV="1">
            <a:off x="850052" y="3789040"/>
            <a:ext cx="0" cy="187220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666152" y="335699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T</a:t>
            </a:r>
            <a:endParaRPr lang="ko-KR" altLang="en-US" b="1" dirty="0"/>
          </a:p>
        </p:txBody>
      </p:sp>
      <p:sp>
        <p:nvSpPr>
          <p:cNvPr id="105" name="자유형 104"/>
          <p:cNvSpPr/>
          <p:nvPr/>
        </p:nvSpPr>
        <p:spPr>
          <a:xfrm>
            <a:off x="4427984" y="4772715"/>
            <a:ext cx="2592288" cy="600501"/>
          </a:xfrm>
          <a:custGeom>
            <a:avLst/>
            <a:gdLst>
              <a:gd name="connsiteX0" fmla="*/ 0 w 1787857"/>
              <a:gd name="connsiteY0" fmla="*/ 0 h 600501"/>
              <a:gd name="connsiteX1" fmla="*/ 641445 w 1787857"/>
              <a:gd name="connsiteY1" fmla="*/ 368489 h 600501"/>
              <a:gd name="connsiteX2" fmla="*/ 1787857 w 1787857"/>
              <a:gd name="connsiteY2" fmla="*/ 600501 h 600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87857" h="600501">
                <a:moveTo>
                  <a:pt x="0" y="0"/>
                </a:moveTo>
                <a:cubicBezTo>
                  <a:pt x="171734" y="134203"/>
                  <a:pt x="343469" y="268406"/>
                  <a:pt x="641445" y="368489"/>
                </a:cubicBezTo>
                <a:cubicBezTo>
                  <a:pt x="939421" y="468572"/>
                  <a:pt x="1578591" y="555008"/>
                  <a:pt x="1787857" y="600501"/>
                </a:cubicBezTo>
              </a:path>
            </a:pathLst>
          </a:cu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자유형 105"/>
          <p:cNvSpPr/>
          <p:nvPr/>
        </p:nvSpPr>
        <p:spPr>
          <a:xfrm>
            <a:off x="1706364" y="3847918"/>
            <a:ext cx="1610436" cy="818866"/>
          </a:xfrm>
          <a:custGeom>
            <a:avLst/>
            <a:gdLst>
              <a:gd name="connsiteX0" fmla="*/ 0 w 1610436"/>
              <a:gd name="connsiteY0" fmla="*/ 0 h 818866"/>
              <a:gd name="connsiteX1" fmla="*/ 928048 w 1610436"/>
              <a:gd name="connsiteY1" fmla="*/ 586854 h 818866"/>
              <a:gd name="connsiteX2" fmla="*/ 1610436 w 1610436"/>
              <a:gd name="connsiteY2" fmla="*/ 818866 h 818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10436" h="818866">
                <a:moveTo>
                  <a:pt x="0" y="0"/>
                </a:moveTo>
                <a:cubicBezTo>
                  <a:pt x="329821" y="225188"/>
                  <a:pt x="659642" y="450376"/>
                  <a:pt x="928048" y="586854"/>
                </a:cubicBezTo>
                <a:cubicBezTo>
                  <a:pt x="1196454" y="723332"/>
                  <a:pt x="1403445" y="771099"/>
                  <a:pt x="1610436" y="818866"/>
                </a:cubicBezTo>
              </a:path>
            </a:pathLst>
          </a:cu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7" name="직선 연결선 106"/>
          <p:cNvCxnSpPr>
            <a:endCxn id="105" idx="0"/>
          </p:cNvCxnSpPr>
          <p:nvPr/>
        </p:nvCxnSpPr>
        <p:spPr>
          <a:xfrm>
            <a:off x="3303152" y="4667534"/>
            <a:ext cx="1124832" cy="105181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3059832" y="471585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</a:t>
            </a:r>
            <a:r>
              <a:rPr lang="en-US" altLang="ko-KR" baseline="-25000" dirty="0" smtClean="0"/>
              <a:t>C</a:t>
            </a:r>
            <a:endParaRPr lang="ko-KR" altLang="en-US" baseline="-25000" dirty="0"/>
          </a:p>
        </p:txBody>
      </p:sp>
      <p:sp>
        <p:nvSpPr>
          <p:cNvPr id="84" name="Text Box 28"/>
          <p:cNvSpPr txBox="1">
            <a:spLocks noChangeArrowheads="1"/>
          </p:cNvSpPr>
          <p:nvPr/>
        </p:nvSpPr>
        <p:spPr bwMode="auto">
          <a:xfrm>
            <a:off x="4067944" y="4931876"/>
            <a:ext cx="7075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dirty="0" smtClean="0"/>
              <a:t>T</a:t>
            </a:r>
            <a:r>
              <a:rPr lang="en-US" altLang="ko-KR" baseline="-25000" dirty="0" smtClean="0">
                <a:latin typeface="Symbol" pitchFamily="18" charset="2"/>
              </a:rPr>
              <a:t>m</a:t>
            </a:r>
            <a:endParaRPr kumimoji="1" lang="ko-KR" altLang="en-US" dirty="0">
              <a:solidFill>
                <a:schemeClr val="tx1"/>
              </a:solidFill>
              <a:latin typeface="Symbol" pitchFamily="18" charset="2"/>
              <a:cs typeface="Arial" pitchFamily="34" charset="0"/>
            </a:endParaRPr>
          </a:p>
        </p:txBody>
      </p:sp>
      <p:cxnSp>
        <p:nvCxnSpPr>
          <p:cNvPr id="99" name="직선 화살표 연결선 98"/>
          <p:cNvCxnSpPr/>
          <p:nvPr/>
        </p:nvCxnSpPr>
        <p:spPr>
          <a:xfrm>
            <a:off x="4441632" y="4645600"/>
            <a:ext cx="648072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오른쪽 화살표 108"/>
          <p:cNvSpPr/>
          <p:nvPr/>
        </p:nvSpPr>
        <p:spPr>
          <a:xfrm>
            <a:off x="4790906" y="1872120"/>
            <a:ext cx="35715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" name="오른쪽 화살표 110"/>
          <p:cNvSpPr/>
          <p:nvPr/>
        </p:nvSpPr>
        <p:spPr>
          <a:xfrm>
            <a:off x="2486650" y="1889536"/>
            <a:ext cx="357158" cy="357190"/>
          </a:xfrm>
          <a:prstGeom prst="rightArrow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2" name="그룹 102"/>
          <p:cNvGrpSpPr>
            <a:grpSpLocks noChangeAspect="1"/>
          </p:cNvGrpSpPr>
          <p:nvPr/>
        </p:nvGrpSpPr>
        <p:grpSpPr>
          <a:xfrm>
            <a:off x="3851920" y="1484784"/>
            <a:ext cx="495868" cy="486451"/>
            <a:chOff x="6496546" y="2133738"/>
            <a:chExt cx="718660" cy="705002"/>
          </a:xfrm>
        </p:grpSpPr>
        <p:sp>
          <p:nvSpPr>
            <p:cNvPr id="113" name="Oval 15"/>
            <p:cNvSpPr>
              <a:spLocks noChangeArrowheads="1"/>
            </p:cNvSpPr>
            <p:nvPr/>
          </p:nvSpPr>
          <p:spPr bwMode="auto">
            <a:xfrm>
              <a:off x="6496546" y="2133738"/>
              <a:ext cx="718660" cy="705002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4" name="Oval 16"/>
            <p:cNvSpPr>
              <a:spLocks noChangeArrowheads="1"/>
            </p:cNvSpPr>
            <p:nvPr/>
          </p:nvSpPr>
          <p:spPr bwMode="auto">
            <a:xfrm>
              <a:off x="6624908" y="2267289"/>
              <a:ext cx="180000" cy="180000"/>
            </a:xfrm>
            <a:prstGeom prst="ellipse">
              <a:avLst/>
            </a:prstGeom>
            <a:solidFill>
              <a:srgbClr val="00FF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15" name="Oval 17"/>
            <p:cNvSpPr>
              <a:spLocks noChangeArrowheads="1"/>
            </p:cNvSpPr>
            <p:nvPr/>
          </p:nvSpPr>
          <p:spPr bwMode="auto">
            <a:xfrm>
              <a:off x="6935284" y="2259775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16" name="Oval 27"/>
            <p:cNvSpPr>
              <a:spLocks noChangeArrowheads="1"/>
            </p:cNvSpPr>
            <p:nvPr/>
          </p:nvSpPr>
          <p:spPr bwMode="auto">
            <a:xfrm>
              <a:off x="6791268" y="2544892"/>
              <a:ext cx="180000" cy="180000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129" name="모서리가 둥근 직사각형 128"/>
          <p:cNvSpPr/>
          <p:nvPr/>
        </p:nvSpPr>
        <p:spPr>
          <a:xfrm>
            <a:off x="6156176" y="1412776"/>
            <a:ext cx="2160240" cy="13681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33" name="그룹 102"/>
          <p:cNvGrpSpPr>
            <a:grpSpLocks noChangeAspect="1"/>
          </p:cNvGrpSpPr>
          <p:nvPr/>
        </p:nvGrpSpPr>
        <p:grpSpPr>
          <a:xfrm>
            <a:off x="7676532" y="2132856"/>
            <a:ext cx="495868" cy="486451"/>
            <a:chOff x="6496546" y="2133738"/>
            <a:chExt cx="718660" cy="705002"/>
          </a:xfrm>
        </p:grpSpPr>
        <p:sp>
          <p:nvSpPr>
            <p:cNvPr id="134" name="Oval 15"/>
            <p:cNvSpPr>
              <a:spLocks noChangeArrowheads="1"/>
            </p:cNvSpPr>
            <p:nvPr/>
          </p:nvSpPr>
          <p:spPr bwMode="auto">
            <a:xfrm>
              <a:off x="6496546" y="2133738"/>
              <a:ext cx="718660" cy="705002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" name="Oval 16"/>
            <p:cNvSpPr>
              <a:spLocks noChangeArrowheads="1"/>
            </p:cNvSpPr>
            <p:nvPr/>
          </p:nvSpPr>
          <p:spPr bwMode="auto">
            <a:xfrm>
              <a:off x="6624908" y="2267289"/>
              <a:ext cx="180000" cy="180000"/>
            </a:xfrm>
            <a:prstGeom prst="ellipse">
              <a:avLst/>
            </a:prstGeom>
            <a:solidFill>
              <a:srgbClr val="00FF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41" name="Oval 17"/>
            <p:cNvSpPr>
              <a:spLocks noChangeArrowheads="1"/>
            </p:cNvSpPr>
            <p:nvPr/>
          </p:nvSpPr>
          <p:spPr bwMode="auto">
            <a:xfrm>
              <a:off x="6935284" y="2259775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42" name="Oval 27"/>
            <p:cNvSpPr>
              <a:spLocks noChangeArrowheads="1"/>
            </p:cNvSpPr>
            <p:nvPr/>
          </p:nvSpPr>
          <p:spPr bwMode="auto">
            <a:xfrm>
              <a:off x="6791268" y="2544892"/>
              <a:ext cx="180000" cy="180000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143" name="그룹 133"/>
          <p:cNvGrpSpPr>
            <a:grpSpLocks/>
          </p:cNvGrpSpPr>
          <p:nvPr/>
        </p:nvGrpSpPr>
        <p:grpSpPr>
          <a:xfrm>
            <a:off x="7070677" y="2255320"/>
            <a:ext cx="453651" cy="453600"/>
            <a:chOff x="7020272" y="5532310"/>
            <a:chExt cx="648072" cy="632994"/>
          </a:xfrm>
        </p:grpSpPr>
        <p:sp>
          <p:nvSpPr>
            <p:cNvPr id="144" name="Oval 15"/>
            <p:cNvSpPr>
              <a:spLocks noChangeArrowheads="1"/>
            </p:cNvSpPr>
            <p:nvPr/>
          </p:nvSpPr>
          <p:spPr bwMode="auto">
            <a:xfrm>
              <a:off x="7020272" y="5532310"/>
              <a:ext cx="648072" cy="632994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5" name="Oval 17"/>
            <p:cNvSpPr>
              <a:spLocks noChangeArrowheads="1"/>
            </p:cNvSpPr>
            <p:nvPr/>
          </p:nvSpPr>
          <p:spPr bwMode="auto">
            <a:xfrm>
              <a:off x="7379760" y="5661248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46" name="Oval 20"/>
            <p:cNvSpPr>
              <a:spLocks noChangeArrowheads="1"/>
            </p:cNvSpPr>
            <p:nvPr/>
          </p:nvSpPr>
          <p:spPr bwMode="auto">
            <a:xfrm>
              <a:off x="7151544" y="5816904"/>
              <a:ext cx="180000" cy="18000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147" name="그룹 102"/>
          <p:cNvGrpSpPr>
            <a:grpSpLocks noChangeAspect="1"/>
          </p:cNvGrpSpPr>
          <p:nvPr/>
        </p:nvGrpSpPr>
        <p:grpSpPr>
          <a:xfrm>
            <a:off x="6372200" y="1574397"/>
            <a:ext cx="495868" cy="486451"/>
            <a:chOff x="6496546" y="2133738"/>
            <a:chExt cx="718660" cy="705002"/>
          </a:xfrm>
        </p:grpSpPr>
        <p:sp>
          <p:nvSpPr>
            <p:cNvPr id="148" name="Oval 15"/>
            <p:cNvSpPr>
              <a:spLocks noChangeArrowheads="1"/>
            </p:cNvSpPr>
            <p:nvPr/>
          </p:nvSpPr>
          <p:spPr bwMode="auto">
            <a:xfrm>
              <a:off x="6496546" y="2133738"/>
              <a:ext cx="718660" cy="705002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9" name="Oval 16"/>
            <p:cNvSpPr>
              <a:spLocks noChangeArrowheads="1"/>
            </p:cNvSpPr>
            <p:nvPr/>
          </p:nvSpPr>
          <p:spPr bwMode="auto">
            <a:xfrm>
              <a:off x="6624908" y="2267289"/>
              <a:ext cx="180000" cy="180000"/>
            </a:xfrm>
            <a:prstGeom prst="ellipse">
              <a:avLst/>
            </a:prstGeom>
            <a:solidFill>
              <a:srgbClr val="00FF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50" name="Oval 17"/>
            <p:cNvSpPr>
              <a:spLocks noChangeArrowheads="1"/>
            </p:cNvSpPr>
            <p:nvPr/>
          </p:nvSpPr>
          <p:spPr bwMode="auto">
            <a:xfrm>
              <a:off x="6935284" y="2259775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51" name="Oval 27"/>
            <p:cNvSpPr>
              <a:spLocks noChangeArrowheads="1"/>
            </p:cNvSpPr>
            <p:nvPr/>
          </p:nvSpPr>
          <p:spPr bwMode="auto">
            <a:xfrm>
              <a:off x="6791268" y="2544892"/>
              <a:ext cx="180000" cy="180000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152" name="그룹 133"/>
          <p:cNvGrpSpPr>
            <a:grpSpLocks/>
          </p:cNvGrpSpPr>
          <p:nvPr/>
        </p:nvGrpSpPr>
        <p:grpSpPr>
          <a:xfrm>
            <a:off x="7718749" y="1556792"/>
            <a:ext cx="453651" cy="453600"/>
            <a:chOff x="7020272" y="5532310"/>
            <a:chExt cx="648072" cy="632994"/>
          </a:xfrm>
        </p:grpSpPr>
        <p:sp>
          <p:nvSpPr>
            <p:cNvPr id="153" name="Oval 15"/>
            <p:cNvSpPr>
              <a:spLocks noChangeArrowheads="1"/>
            </p:cNvSpPr>
            <p:nvPr/>
          </p:nvSpPr>
          <p:spPr bwMode="auto">
            <a:xfrm>
              <a:off x="7020272" y="5532310"/>
              <a:ext cx="648072" cy="632994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4" name="Oval 17"/>
            <p:cNvSpPr>
              <a:spLocks noChangeArrowheads="1"/>
            </p:cNvSpPr>
            <p:nvPr/>
          </p:nvSpPr>
          <p:spPr bwMode="auto">
            <a:xfrm>
              <a:off x="7379760" y="5661248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55" name="Oval 20"/>
            <p:cNvSpPr>
              <a:spLocks noChangeArrowheads="1"/>
            </p:cNvSpPr>
            <p:nvPr/>
          </p:nvSpPr>
          <p:spPr bwMode="auto">
            <a:xfrm>
              <a:off x="7151544" y="5816904"/>
              <a:ext cx="180000" cy="18000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157" name="오른쪽 화살표 156"/>
          <p:cNvSpPr/>
          <p:nvPr/>
        </p:nvSpPr>
        <p:spPr>
          <a:xfrm>
            <a:off x="8463314" y="1885768"/>
            <a:ext cx="35715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오른쪽 화살표 157"/>
          <p:cNvSpPr/>
          <p:nvPr/>
        </p:nvSpPr>
        <p:spPr>
          <a:xfrm>
            <a:off x="5655002" y="1903184"/>
            <a:ext cx="357158" cy="357190"/>
          </a:xfrm>
          <a:prstGeom prst="rightArrow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TextBox 89"/>
          <p:cNvSpPr txBox="1"/>
          <p:nvPr/>
        </p:nvSpPr>
        <p:spPr>
          <a:xfrm>
            <a:off x="3357554" y="3275661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Hadron</a:t>
            </a:r>
            <a:r>
              <a:rPr lang="en-US" altLang="ko-KR" dirty="0" smtClean="0"/>
              <a:t> </a:t>
            </a:r>
          </a:p>
          <a:p>
            <a:r>
              <a:rPr lang="en-US" altLang="ko-KR" dirty="0" err="1" smtClean="0"/>
              <a:t>Multiquark</a:t>
            </a:r>
            <a:r>
              <a:rPr lang="en-US" altLang="ko-KR" dirty="0" smtClean="0"/>
              <a:t> formation</a:t>
            </a:r>
            <a:endParaRPr lang="ko-KR" alt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6357950" y="3212976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Light nuclei</a:t>
            </a:r>
          </a:p>
          <a:p>
            <a:r>
              <a:rPr lang="en-US" altLang="ko-KR" dirty="0" smtClean="0"/>
              <a:t>Molecular structure formation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표 22"/>
          <p:cNvGraphicFramePr>
            <a:graphicFrameLocks noGrp="1"/>
          </p:cNvGraphicFramePr>
          <p:nvPr/>
        </p:nvGraphicFramePr>
        <p:xfrm>
          <a:off x="611560" y="1268761"/>
          <a:ext cx="7704855" cy="4896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0971"/>
                <a:gridCol w="1540971"/>
                <a:gridCol w="1540971"/>
                <a:gridCol w="1540971"/>
                <a:gridCol w="1540971"/>
              </a:tblGrid>
              <a:tr h="666799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Normal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</a:rPr>
                        <a:t> meson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Compact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ko-KR" baseline="0" dirty="0" err="1" smtClean="0">
                          <a:solidFill>
                            <a:srgbClr val="FF0000"/>
                          </a:solidFill>
                        </a:rPr>
                        <a:t>multiquark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Molecules</a:t>
                      </a:r>
                      <a:endParaRPr lang="ko-KR" alt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Resonance</a:t>
                      </a:r>
                      <a:endParaRPr lang="ko-KR" altLang="en-US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855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/>
                        <a:t>Geometrical configuration</a:t>
                      </a:r>
                      <a:endParaRPr lang="ko-KR" alt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4421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/>
                        <a:t>Examples</a:t>
                      </a:r>
                      <a:endParaRPr lang="ko-KR" alt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Nucleon, </a:t>
                      </a:r>
                      <a:r>
                        <a:rPr lang="en-US" altLang="ko-KR" dirty="0" err="1" smtClean="0"/>
                        <a:t>pion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en-US" altLang="ko-KR" dirty="0" err="1" smtClean="0"/>
                        <a:t>kaon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Deuteron,</a:t>
                      </a:r>
                      <a:r>
                        <a:rPr lang="en-US" altLang="ko-KR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 light nuclei</a:t>
                      </a:r>
                      <a:endParaRPr lang="ko-KR" altLang="en-US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K*, rho meson</a:t>
                      </a:r>
                      <a:endParaRPr lang="ko-KR" altLang="en-US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16</a:t>
            </a:fld>
            <a:endParaRPr lang="ko-KR" altLang="en-US" dirty="0"/>
          </a:p>
        </p:txBody>
      </p:sp>
      <p:sp>
        <p:nvSpPr>
          <p:cNvPr id="7" name="AutoShape 41"/>
          <p:cNvSpPr>
            <a:spLocks noChangeArrowheads="1"/>
          </p:cNvSpPr>
          <p:nvPr/>
        </p:nvSpPr>
        <p:spPr bwMode="auto">
          <a:xfrm>
            <a:off x="3968640" y="2825443"/>
            <a:ext cx="895350" cy="72027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" name="Oval 39"/>
          <p:cNvSpPr>
            <a:spLocks noChangeArrowheads="1"/>
          </p:cNvSpPr>
          <p:nvPr/>
        </p:nvSpPr>
        <p:spPr bwMode="auto">
          <a:xfrm>
            <a:off x="4046427" y="2857193"/>
            <a:ext cx="287338" cy="28779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6" name="Oval 40"/>
          <p:cNvSpPr>
            <a:spLocks noChangeArrowheads="1"/>
          </p:cNvSpPr>
          <p:nvPr/>
        </p:nvSpPr>
        <p:spPr bwMode="auto">
          <a:xfrm>
            <a:off x="4433902" y="2857193"/>
            <a:ext cx="287338" cy="28779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4446500" y="3181046"/>
            <a:ext cx="287338" cy="28779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9" name="Oval 25"/>
          <p:cNvSpPr>
            <a:spLocks noChangeArrowheads="1"/>
          </p:cNvSpPr>
          <p:nvPr/>
        </p:nvSpPr>
        <p:spPr bwMode="auto">
          <a:xfrm>
            <a:off x="4075849" y="3192921"/>
            <a:ext cx="287338" cy="287793"/>
          </a:xfrm>
          <a:prstGeom prst="ellipse">
            <a:avLst/>
          </a:prstGeom>
          <a:noFill/>
          <a:ln w="38100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4" name="그룹 27"/>
          <p:cNvGrpSpPr/>
          <p:nvPr/>
        </p:nvGrpSpPr>
        <p:grpSpPr>
          <a:xfrm>
            <a:off x="2411760" y="2780928"/>
            <a:ext cx="895350" cy="720277"/>
            <a:chOff x="3388618" y="2924944"/>
            <a:chExt cx="895350" cy="720277"/>
          </a:xfrm>
        </p:grpSpPr>
        <p:sp>
          <p:nvSpPr>
            <p:cNvPr id="12" name="AutoShape 41"/>
            <p:cNvSpPr>
              <a:spLocks noChangeArrowheads="1"/>
            </p:cNvSpPr>
            <p:nvPr/>
          </p:nvSpPr>
          <p:spPr bwMode="auto">
            <a:xfrm>
              <a:off x="3388618" y="2924944"/>
              <a:ext cx="895350" cy="72027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Oval 39"/>
            <p:cNvSpPr>
              <a:spLocks noChangeArrowheads="1"/>
            </p:cNvSpPr>
            <p:nvPr/>
          </p:nvSpPr>
          <p:spPr bwMode="auto">
            <a:xfrm>
              <a:off x="3504310" y="3031934"/>
              <a:ext cx="287338" cy="2877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>
                  <a:solidFill>
                    <a:schemeClr val="bg1"/>
                  </a:solidFill>
                  <a:latin typeface="Comic Sans MS" pitchFamily="66" charset="0"/>
                </a:rPr>
                <a:t>u</a:t>
              </a:r>
            </a:p>
          </p:txBody>
        </p:sp>
        <p:sp>
          <p:nvSpPr>
            <p:cNvPr id="14" name="Oval 25"/>
            <p:cNvSpPr>
              <a:spLocks noChangeArrowheads="1"/>
            </p:cNvSpPr>
            <p:nvPr/>
          </p:nvSpPr>
          <p:spPr bwMode="auto">
            <a:xfrm>
              <a:off x="3867214" y="3262373"/>
              <a:ext cx="287338" cy="28779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  <a:endParaRPr kumimoji="1" lang="en-US" altLang="ko-KR" sz="2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</p:grpSp>
      <p:sp>
        <p:nvSpPr>
          <p:cNvPr id="15" name="AutoShape 41"/>
          <p:cNvSpPr>
            <a:spLocks noChangeArrowheads="1"/>
          </p:cNvSpPr>
          <p:nvPr/>
        </p:nvSpPr>
        <p:spPr bwMode="auto">
          <a:xfrm>
            <a:off x="5508104" y="2060848"/>
            <a:ext cx="895350" cy="7191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" name="Oval 39"/>
          <p:cNvSpPr>
            <a:spLocks noChangeArrowheads="1"/>
          </p:cNvSpPr>
          <p:nvPr/>
        </p:nvSpPr>
        <p:spPr bwMode="auto">
          <a:xfrm>
            <a:off x="5621516" y="2136552"/>
            <a:ext cx="287338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18" name="AutoShape 41"/>
          <p:cNvSpPr>
            <a:spLocks noChangeArrowheads="1"/>
          </p:cNvSpPr>
          <p:nvPr/>
        </p:nvSpPr>
        <p:spPr bwMode="auto">
          <a:xfrm>
            <a:off x="5508292" y="3357935"/>
            <a:ext cx="895350" cy="7191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" name="Oval 39"/>
          <p:cNvSpPr>
            <a:spLocks noChangeArrowheads="1"/>
          </p:cNvSpPr>
          <p:nvPr/>
        </p:nvSpPr>
        <p:spPr bwMode="auto">
          <a:xfrm>
            <a:off x="5621704" y="3429695"/>
            <a:ext cx="287338" cy="28733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cxnSp>
        <p:nvCxnSpPr>
          <p:cNvPr id="22" name="직선 연결선 21"/>
          <p:cNvCxnSpPr/>
          <p:nvPr/>
        </p:nvCxnSpPr>
        <p:spPr>
          <a:xfrm rot="16200000" flipH="1">
            <a:off x="5703873" y="3050441"/>
            <a:ext cx="504000" cy="188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500034" y="285728"/>
            <a:ext cx="7456342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2000" dirty="0" smtClean="0">
                <a:latin typeface="Comic Sans MS" pitchFamily="66" charset="0"/>
              </a:rPr>
              <a:t>Normal meson, compact </a:t>
            </a:r>
            <a:r>
              <a:rPr lang="en-US" altLang="ko-KR" sz="2000" dirty="0" err="1" smtClean="0">
                <a:latin typeface="Comic Sans MS" pitchFamily="66" charset="0"/>
              </a:rPr>
              <a:t>multiquark</a:t>
            </a:r>
            <a:r>
              <a:rPr lang="en-US" altLang="ko-KR" sz="2000" dirty="0" smtClean="0">
                <a:latin typeface="Comic Sans MS" pitchFamily="66" charset="0"/>
              </a:rPr>
              <a:t>,  molecules, resonances</a:t>
            </a:r>
            <a:endParaRPr lang="en-US" altLang="ko-KR" sz="2000" baseline="30000" dirty="0">
              <a:latin typeface="Comic Sans MS" pitchFamily="66" charset="0"/>
            </a:endParaRPr>
          </a:p>
        </p:txBody>
      </p:sp>
      <p:sp>
        <p:nvSpPr>
          <p:cNvPr id="36" name="AutoShape 41"/>
          <p:cNvSpPr>
            <a:spLocks noChangeArrowheads="1"/>
          </p:cNvSpPr>
          <p:nvPr/>
        </p:nvSpPr>
        <p:spPr bwMode="auto">
          <a:xfrm>
            <a:off x="7236296" y="2564904"/>
            <a:ext cx="576064" cy="122413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7" name="Oval 39"/>
          <p:cNvSpPr>
            <a:spLocks noChangeArrowheads="1"/>
          </p:cNvSpPr>
          <p:nvPr/>
        </p:nvSpPr>
        <p:spPr bwMode="auto">
          <a:xfrm>
            <a:off x="7353710" y="2650560"/>
            <a:ext cx="287338" cy="28779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38" name="Oval 25"/>
          <p:cNvSpPr>
            <a:spLocks noChangeArrowheads="1"/>
          </p:cNvSpPr>
          <p:nvPr/>
        </p:nvSpPr>
        <p:spPr bwMode="auto">
          <a:xfrm>
            <a:off x="7380312" y="3357231"/>
            <a:ext cx="287338" cy="28779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7" name="Oval 39"/>
          <p:cNvSpPr>
            <a:spLocks noChangeArrowheads="1"/>
          </p:cNvSpPr>
          <p:nvPr/>
        </p:nvSpPr>
        <p:spPr bwMode="auto">
          <a:xfrm>
            <a:off x="6012854" y="2132856"/>
            <a:ext cx="287338" cy="28733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28" name="Oval 39"/>
          <p:cNvSpPr>
            <a:spLocks noChangeArrowheads="1"/>
          </p:cNvSpPr>
          <p:nvPr/>
        </p:nvSpPr>
        <p:spPr bwMode="auto">
          <a:xfrm>
            <a:off x="5855190" y="2434536"/>
            <a:ext cx="287338" cy="287337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30" name="Oval 39"/>
          <p:cNvSpPr>
            <a:spLocks noChangeArrowheads="1"/>
          </p:cNvSpPr>
          <p:nvPr/>
        </p:nvSpPr>
        <p:spPr bwMode="auto">
          <a:xfrm>
            <a:off x="5995204" y="3419743"/>
            <a:ext cx="287338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bg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1" name="Oval 39"/>
          <p:cNvSpPr>
            <a:spLocks noChangeArrowheads="1"/>
          </p:cNvSpPr>
          <p:nvPr/>
        </p:nvSpPr>
        <p:spPr bwMode="auto">
          <a:xfrm>
            <a:off x="5868144" y="3717727"/>
            <a:ext cx="287338" cy="287337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17</a:t>
            </a:fld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764704"/>
            <a:ext cx="35283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RHIC – Statistical model (PBM ..)</a:t>
            </a:r>
            <a:endParaRPr lang="ko-KR" altLang="en-US" dirty="0"/>
          </a:p>
        </p:txBody>
      </p:sp>
      <p:pic>
        <p:nvPicPr>
          <p:cNvPr id="1064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434" y="1414881"/>
            <a:ext cx="455295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250282" y="776674"/>
            <a:ext cx="32821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ALICE – Statistical model</a:t>
            </a:r>
            <a:endParaRPr lang="ko-KR" altLang="en-US" dirty="0"/>
          </a:p>
        </p:txBody>
      </p:sp>
      <p:pic>
        <p:nvPicPr>
          <p:cNvPr id="2867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12776"/>
            <a:ext cx="4611053" cy="39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285720" y="152381"/>
            <a:ext cx="7858180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Production of hadrons  near Tc 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3203848" y="5343363"/>
            <a:ext cx="3375750" cy="1045452"/>
            <a:chOff x="3203848" y="5343363"/>
            <a:chExt cx="3375750" cy="1045452"/>
          </a:xfrm>
        </p:grpSpPr>
        <p:cxnSp>
          <p:nvCxnSpPr>
            <p:cNvPr id="4" name="직선 화살표 연결선 3"/>
            <p:cNvCxnSpPr/>
            <p:nvPr/>
          </p:nvCxnSpPr>
          <p:spPr>
            <a:xfrm flipV="1">
              <a:off x="3563888" y="5343363"/>
              <a:ext cx="0" cy="605917"/>
            </a:xfrm>
            <a:prstGeom prst="straightConnector1">
              <a:avLst/>
            </a:prstGeom>
            <a:ln w="222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화살표 연결선 9"/>
            <p:cNvCxnSpPr/>
            <p:nvPr/>
          </p:nvCxnSpPr>
          <p:spPr>
            <a:xfrm flipV="1">
              <a:off x="6579598" y="5347338"/>
              <a:ext cx="0" cy="605917"/>
            </a:xfrm>
            <a:prstGeom prst="straightConnector1">
              <a:avLst/>
            </a:prstGeom>
            <a:ln w="222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3203848" y="6019483"/>
              <a:ext cx="12425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resonance</a:t>
              </a:r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18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776674"/>
            <a:ext cx="32821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ALICE  (2015 </a:t>
            </a:r>
            <a:r>
              <a:rPr lang="en-US" altLang="ko-KR" dirty="0" err="1" smtClean="0"/>
              <a:t>prc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285720" y="152381"/>
            <a:ext cx="7858180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Production of  resonances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pic>
        <p:nvPicPr>
          <p:cNvPr id="303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775"/>
            <a:ext cx="39052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5397574" y="1751013"/>
          <a:ext cx="29908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06" name="Equation" r:id="rId4" imgW="1714320" imgH="228600" progId="Equation.3">
                  <p:embed/>
                </p:oleObj>
              </mc:Choice>
              <mc:Fallback>
                <p:oleObj name="Equation" r:id="rId4" imgW="1714320" imgH="2286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74" y="1751013"/>
                        <a:ext cx="299085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직사각형 10"/>
          <p:cNvSpPr/>
          <p:nvPr/>
        </p:nvSpPr>
        <p:spPr>
          <a:xfrm>
            <a:off x="4788024" y="1268760"/>
            <a:ext cx="36004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 Reconstruction 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  <p:graphicFrame>
        <p:nvGraphicFramePr>
          <p:cNvPr id="30720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8576756"/>
              </p:ext>
            </p:extLst>
          </p:nvPr>
        </p:nvGraphicFramePr>
        <p:xfrm>
          <a:off x="5430838" y="2330450"/>
          <a:ext cx="292417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07" name="수식" r:id="rId6" imgW="1676160" imgH="203040" progId="Equation.3">
                  <p:embed/>
                </p:oleObj>
              </mc:Choice>
              <mc:Fallback>
                <p:oleObj name="수식" r:id="rId6" imgW="167616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0838" y="2330450"/>
                        <a:ext cx="2924175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모서리가 둥근 직사각형 11"/>
          <p:cNvSpPr/>
          <p:nvPr/>
        </p:nvSpPr>
        <p:spPr>
          <a:xfrm>
            <a:off x="5508104" y="3212976"/>
            <a:ext cx="2160240" cy="13681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>
            <a:spLocks noChangeAspect="1"/>
          </p:cNvSpPr>
          <p:nvPr/>
        </p:nvSpPr>
        <p:spPr>
          <a:xfrm>
            <a:off x="6876256" y="3450816"/>
            <a:ext cx="108552" cy="1085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/>
          <p:cNvCxnSpPr/>
          <p:nvPr/>
        </p:nvCxnSpPr>
        <p:spPr>
          <a:xfrm>
            <a:off x="6099336" y="3977768"/>
            <a:ext cx="416880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타원 14"/>
          <p:cNvSpPr>
            <a:spLocks noChangeAspect="1"/>
          </p:cNvSpPr>
          <p:nvPr/>
        </p:nvSpPr>
        <p:spPr>
          <a:xfrm>
            <a:off x="6002912" y="3919408"/>
            <a:ext cx="108552" cy="1085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7203" name="Object 3"/>
          <p:cNvGraphicFramePr>
            <a:graphicFrameLocks noChangeAspect="1"/>
          </p:cNvGraphicFramePr>
          <p:nvPr/>
        </p:nvGraphicFramePr>
        <p:xfrm>
          <a:off x="5624824" y="3761744"/>
          <a:ext cx="377825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08" name="Equation" r:id="rId8" imgW="215640" imgH="190440" progId="Equation.3">
                  <p:embed/>
                </p:oleObj>
              </mc:Choice>
              <mc:Fallback>
                <p:oleObj name="Equation" r:id="rId8" imgW="215640" imgH="1904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4824" y="3761744"/>
                        <a:ext cx="377825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04" name="Object 4"/>
          <p:cNvGraphicFramePr>
            <a:graphicFrameLocks noChangeAspect="1"/>
          </p:cNvGraphicFramePr>
          <p:nvPr/>
        </p:nvGraphicFramePr>
        <p:xfrm>
          <a:off x="7956376" y="4797152"/>
          <a:ext cx="287337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09" name="Equation" r:id="rId10" imgW="164880" imgH="164880" progId="Equation.3">
                  <p:embed/>
                </p:oleObj>
              </mc:Choice>
              <mc:Fallback>
                <p:oleObj name="Equation" r:id="rId10" imgW="16488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6376" y="4797152"/>
                        <a:ext cx="287337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직선 화살표 연결선 18"/>
          <p:cNvCxnSpPr/>
          <p:nvPr/>
        </p:nvCxnSpPr>
        <p:spPr>
          <a:xfrm flipV="1">
            <a:off x="6516216" y="3645024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화살표 연결선 20"/>
          <p:cNvCxnSpPr/>
          <p:nvPr/>
        </p:nvCxnSpPr>
        <p:spPr>
          <a:xfrm>
            <a:off x="6516216" y="4005064"/>
            <a:ext cx="129614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7205" name="Object 5"/>
          <p:cNvGraphicFramePr>
            <a:graphicFrameLocks noChangeAspect="1"/>
          </p:cNvGraphicFramePr>
          <p:nvPr/>
        </p:nvGraphicFramePr>
        <p:xfrm>
          <a:off x="8316416" y="3472557"/>
          <a:ext cx="244475" cy="24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10" name="Equation" r:id="rId12" imgW="139680" imgH="139680" progId="Equation.3">
                  <p:embed/>
                </p:oleObj>
              </mc:Choice>
              <mc:Fallback>
                <p:oleObj name="Equation" r:id="rId12" imgW="139680" imgH="1396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6416" y="3472557"/>
                        <a:ext cx="244475" cy="244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직선 화살표 연결선 25"/>
          <p:cNvCxnSpPr/>
          <p:nvPr/>
        </p:nvCxnSpPr>
        <p:spPr>
          <a:xfrm>
            <a:off x="7020272" y="3645024"/>
            <a:ext cx="1512168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37E04-1561-49C7-B18C-697432C9090D}" type="slidenum">
              <a:rPr lang="en-US" altLang="ko-KR" smtClean="0"/>
              <a:pPr>
                <a:defRPr/>
              </a:pPr>
              <a:t>19</a:t>
            </a:fld>
            <a:endParaRPr lang="en-US" altLang="ko-KR" dirty="0"/>
          </a:p>
        </p:txBody>
      </p:sp>
      <p:sp>
        <p:nvSpPr>
          <p:cNvPr id="139" name="Rectangle 25"/>
          <p:cNvSpPr>
            <a:spLocks noChangeArrowheads="1"/>
          </p:cNvSpPr>
          <p:nvPr/>
        </p:nvSpPr>
        <p:spPr bwMode="auto">
          <a:xfrm>
            <a:off x="285720" y="152381"/>
            <a:ext cx="7858180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Rate equation for  K* (resonance) production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graphicFrame>
        <p:nvGraphicFramePr>
          <p:cNvPr id="260102" name="Object 6"/>
          <p:cNvGraphicFramePr>
            <a:graphicFrameLocks noChangeAspect="1"/>
          </p:cNvGraphicFramePr>
          <p:nvPr/>
        </p:nvGraphicFramePr>
        <p:xfrm>
          <a:off x="2483768" y="836712"/>
          <a:ext cx="2170112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64" name="Equation" r:id="rId3" imgW="1244520" imgH="393480" progId="Equation.3">
                  <p:embed/>
                </p:oleObj>
              </mc:Choice>
              <mc:Fallback>
                <p:oleObj name="Equation" r:id="rId3" imgW="124452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836712"/>
                        <a:ext cx="2170112" cy="688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직사각형 53"/>
          <p:cNvSpPr/>
          <p:nvPr/>
        </p:nvSpPr>
        <p:spPr>
          <a:xfrm>
            <a:off x="251520" y="3768898"/>
            <a:ext cx="36004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Creation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251520" y="1784648"/>
            <a:ext cx="36004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Destruction:  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  <p:cxnSp>
        <p:nvCxnSpPr>
          <p:cNvPr id="40" name="직선 화살표 연결선 39"/>
          <p:cNvCxnSpPr/>
          <p:nvPr/>
        </p:nvCxnSpPr>
        <p:spPr>
          <a:xfrm>
            <a:off x="1994880" y="2980595"/>
            <a:ext cx="416880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1" name="Object 3"/>
          <p:cNvGraphicFramePr>
            <a:graphicFrameLocks noChangeAspect="1"/>
          </p:cNvGraphicFramePr>
          <p:nvPr/>
        </p:nvGraphicFramePr>
        <p:xfrm>
          <a:off x="1520368" y="2764571"/>
          <a:ext cx="377825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65" name="Equation" r:id="rId5" imgW="215640" imgH="190440" progId="Equation.3">
                  <p:embed/>
                </p:oleObj>
              </mc:Choice>
              <mc:Fallback>
                <p:oleObj name="Equation" r:id="rId5" imgW="215640" imgH="1904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0368" y="2764571"/>
                        <a:ext cx="377825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4"/>
          <p:cNvGraphicFramePr>
            <a:graphicFrameLocks noChangeAspect="1"/>
          </p:cNvGraphicFramePr>
          <p:nvPr/>
        </p:nvGraphicFramePr>
        <p:xfrm>
          <a:off x="2987824" y="3079899"/>
          <a:ext cx="287337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66" name="Equation" r:id="rId7" imgW="164880" imgH="164880" progId="Equation.3">
                  <p:embed/>
                </p:oleObj>
              </mc:Choice>
              <mc:Fallback>
                <p:oleObj name="Equation" r:id="rId7" imgW="164880" imgH="1648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3079899"/>
                        <a:ext cx="287337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3" name="직선 화살표 연결선 52"/>
          <p:cNvCxnSpPr/>
          <p:nvPr/>
        </p:nvCxnSpPr>
        <p:spPr>
          <a:xfrm flipV="1">
            <a:off x="2411760" y="2647851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>
            <a:cxnSpLocks noChangeAspect="1"/>
          </p:cNvCxnSpPr>
          <p:nvPr/>
        </p:nvCxnSpPr>
        <p:spPr>
          <a:xfrm>
            <a:off x="2411767" y="3007899"/>
            <a:ext cx="466612" cy="285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8" name="Object 5"/>
          <p:cNvGraphicFramePr>
            <a:graphicFrameLocks noChangeAspect="1"/>
          </p:cNvGraphicFramePr>
          <p:nvPr/>
        </p:nvGraphicFramePr>
        <p:xfrm>
          <a:off x="2959373" y="2547392"/>
          <a:ext cx="244475" cy="24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67" name="Equation" r:id="rId9" imgW="139680" imgH="139680" progId="Equation.3">
                  <p:embed/>
                </p:oleObj>
              </mc:Choice>
              <mc:Fallback>
                <p:oleObj name="Equation" r:id="rId9" imgW="139680" imgH="1396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9373" y="2547392"/>
                        <a:ext cx="244475" cy="244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0" name="직선 화살표 연결선 59"/>
          <p:cNvCxnSpPr/>
          <p:nvPr/>
        </p:nvCxnSpPr>
        <p:spPr>
          <a:xfrm>
            <a:off x="5181343" y="2980595"/>
            <a:ext cx="416880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3" name="Object 3"/>
          <p:cNvGraphicFramePr>
            <a:graphicFrameLocks noChangeAspect="1"/>
          </p:cNvGraphicFramePr>
          <p:nvPr/>
        </p:nvGraphicFramePr>
        <p:xfrm>
          <a:off x="4761423" y="2764571"/>
          <a:ext cx="377825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68" name="Equation" r:id="rId11" imgW="215640" imgH="190440" progId="Equation.3">
                  <p:embed/>
                </p:oleObj>
              </mc:Choice>
              <mc:Fallback>
                <p:oleObj name="Equation" r:id="rId11" imgW="215640" imgH="1904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1423" y="2764571"/>
                        <a:ext cx="377825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Object 4"/>
          <p:cNvGraphicFramePr>
            <a:graphicFrameLocks noChangeAspect="1"/>
          </p:cNvGraphicFramePr>
          <p:nvPr/>
        </p:nvGraphicFramePr>
        <p:xfrm>
          <a:off x="6300882" y="3079899"/>
          <a:ext cx="287337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69" name="Equation" r:id="rId12" imgW="164880" imgH="164880" progId="Equation.3">
                  <p:embed/>
                </p:oleObj>
              </mc:Choice>
              <mc:Fallback>
                <p:oleObj name="Equation" r:id="rId12" imgW="164880" imgH="1648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882" y="3079899"/>
                        <a:ext cx="287337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7" name="직선 화살표 연결선 66"/>
          <p:cNvCxnSpPr/>
          <p:nvPr/>
        </p:nvCxnSpPr>
        <p:spPr>
          <a:xfrm flipV="1">
            <a:off x="5724818" y="2647851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화살표 연결선 69"/>
          <p:cNvCxnSpPr>
            <a:cxnSpLocks noChangeAspect="1"/>
          </p:cNvCxnSpPr>
          <p:nvPr/>
        </p:nvCxnSpPr>
        <p:spPr>
          <a:xfrm>
            <a:off x="5761572" y="3007899"/>
            <a:ext cx="466612" cy="285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1" name="Object 5"/>
          <p:cNvGraphicFramePr>
            <a:graphicFrameLocks noChangeAspect="1"/>
          </p:cNvGraphicFramePr>
          <p:nvPr/>
        </p:nvGraphicFramePr>
        <p:xfrm>
          <a:off x="4831581" y="2404269"/>
          <a:ext cx="244475" cy="24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70" name="Equation" r:id="rId13" imgW="139680" imgH="139680" progId="Equation.3">
                  <p:embed/>
                </p:oleObj>
              </mc:Choice>
              <mc:Fallback>
                <p:oleObj name="Equation" r:id="rId13" imgW="139680" imgH="1396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1581" y="2404269"/>
                        <a:ext cx="244475" cy="244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2" name="직선 화살표 연결선 71"/>
          <p:cNvCxnSpPr/>
          <p:nvPr/>
        </p:nvCxnSpPr>
        <p:spPr>
          <a:xfrm>
            <a:off x="5148064" y="2547392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7693" name="Object 13"/>
          <p:cNvGraphicFramePr>
            <a:graphicFrameLocks noChangeAspect="1"/>
          </p:cNvGraphicFramePr>
          <p:nvPr/>
        </p:nvGraphicFramePr>
        <p:xfrm>
          <a:off x="6084163" y="2330475"/>
          <a:ext cx="266700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71" name="Equation" r:id="rId15" imgW="152280" imgH="164880" progId="Equation.3">
                  <p:embed/>
                </p:oleObj>
              </mc:Choice>
              <mc:Fallback>
                <p:oleObj name="Equation" r:id="rId15" imgW="152280" imgH="1648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3" y="2330475"/>
                        <a:ext cx="266700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694" name="Object 14"/>
          <p:cNvGraphicFramePr>
            <a:graphicFrameLocks noChangeAspect="1"/>
          </p:cNvGraphicFramePr>
          <p:nvPr/>
        </p:nvGraphicFramePr>
        <p:xfrm>
          <a:off x="2629470" y="1772816"/>
          <a:ext cx="2014538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72" name="Equation" r:id="rId17" imgW="1155600" imgH="228600" progId="Equation.3">
                  <p:embed/>
                </p:oleObj>
              </mc:Choice>
              <mc:Fallback>
                <p:oleObj name="Equation" r:id="rId17" imgW="1155600" imgH="22860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9470" y="1772816"/>
                        <a:ext cx="2014538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타원 22"/>
          <p:cNvSpPr>
            <a:spLocks noChangeAspect="1"/>
          </p:cNvSpPr>
          <p:nvPr/>
        </p:nvSpPr>
        <p:spPr>
          <a:xfrm>
            <a:off x="5630585" y="2874653"/>
            <a:ext cx="138255" cy="1382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화살표 연결선 23"/>
          <p:cNvCxnSpPr/>
          <p:nvPr/>
        </p:nvCxnSpPr>
        <p:spPr>
          <a:xfrm>
            <a:off x="2645200" y="4889962"/>
            <a:ext cx="416880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Object 3"/>
          <p:cNvGraphicFramePr>
            <a:graphicFrameLocks noChangeAspect="1"/>
          </p:cNvGraphicFramePr>
          <p:nvPr/>
        </p:nvGraphicFramePr>
        <p:xfrm>
          <a:off x="3158767" y="4731667"/>
          <a:ext cx="377825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73" name="Equation" r:id="rId19" imgW="215640" imgH="190440" progId="Equation.3">
                  <p:embed/>
                </p:oleObj>
              </mc:Choice>
              <mc:Fallback>
                <p:oleObj name="Equation" r:id="rId19" imgW="215640" imgH="19044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8767" y="4731667"/>
                        <a:ext cx="377825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4"/>
          <p:cNvGraphicFramePr>
            <a:graphicFrameLocks noChangeAspect="1"/>
          </p:cNvGraphicFramePr>
          <p:nvPr/>
        </p:nvGraphicFramePr>
        <p:xfrm>
          <a:off x="1692375" y="4992141"/>
          <a:ext cx="287337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74" name="Equation" r:id="rId20" imgW="164880" imgH="164880" progId="Equation.3">
                  <p:embed/>
                </p:oleObj>
              </mc:Choice>
              <mc:Fallback>
                <p:oleObj name="Equation" r:id="rId20" imgW="164880" imgH="16488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375" y="4992141"/>
                        <a:ext cx="287337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직선 화살표 연결선 26"/>
          <p:cNvCxnSpPr/>
          <p:nvPr/>
        </p:nvCxnSpPr>
        <p:spPr>
          <a:xfrm flipV="1">
            <a:off x="1979712" y="4921026"/>
            <a:ext cx="56241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/>
          <p:cNvCxnSpPr>
            <a:cxnSpLocks noChangeAspect="1"/>
          </p:cNvCxnSpPr>
          <p:nvPr/>
        </p:nvCxnSpPr>
        <p:spPr>
          <a:xfrm>
            <a:off x="2089164" y="4563866"/>
            <a:ext cx="466612" cy="285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Object 5"/>
          <p:cNvGraphicFramePr>
            <a:graphicFrameLocks noChangeAspect="1"/>
          </p:cNvGraphicFramePr>
          <p:nvPr/>
        </p:nvGraphicFramePr>
        <p:xfrm>
          <a:off x="1835696" y="4387626"/>
          <a:ext cx="244475" cy="24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75" name="Equation" r:id="rId21" imgW="139680" imgH="139680" progId="Equation.3">
                  <p:embed/>
                </p:oleObj>
              </mc:Choice>
              <mc:Fallback>
                <p:oleObj name="Equation" r:id="rId21" imgW="139680" imgH="13968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4387626"/>
                        <a:ext cx="244475" cy="244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2" name="직선 화살표 연결선 31"/>
          <p:cNvCxnSpPr/>
          <p:nvPr/>
        </p:nvCxnSpPr>
        <p:spPr>
          <a:xfrm>
            <a:off x="6029576" y="4851066"/>
            <a:ext cx="416880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Object 3"/>
          <p:cNvGraphicFramePr>
            <a:graphicFrameLocks noChangeAspect="1"/>
          </p:cNvGraphicFramePr>
          <p:nvPr/>
        </p:nvGraphicFramePr>
        <p:xfrm>
          <a:off x="6642447" y="4635042"/>
          <a:ext cx="377825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76" name="Equation" r:id="rId22" imgW="215640" imgH="190440" progId="Equation.3">
                  <p:embed/>
                </p:oleObj>
              </mc:Choice>
              <mc:Fallback>
                <p:oleObj name="Equation" r:id="rId22" imgW="215640" imgH="19044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2447" y="4635042"/>
                        <a:ext cx="377825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4"/>
          <p:cNvGraphicFramePr>
            <a:graphicFrameLocks noChangeAspect="1"/>
          </p:cNvGraphicFramePr>
          <p:nvPr/>
        </p:nvGraphicFramePr>
        <p:xfrm>
          <a:off x="4874375" y="4882130"/>
          <a:ext cx="287337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77" name="Equation" r:id="rId23" imgW="164880" imgH="164880" progId="Equation.3">
                  <p:embed/>
                </p:oleObj>
              </mc:Choice>
              <mc:Fallback>
                <p:oleObj name="Equation" r:id="rId23" imgW="164880" imgH="16488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4375" y="4882130"/>
                        <a:ext cx="287337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5" name="직선 화살표 연결선 34"/>
          <p:cNvCxnSpPr/>
          <p:nvPr/>
        </p:nvCxnSpPr>
        <p:spPr>
          <a:xfrm flipV="1">
            <a:off x="5175360" y="4880082"/>
            <a:ext cx="517704" cy="1576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>
            <a:cxnSpLocks noChangeAspect="1"/>
          </p:cNvCxnSpPr>
          <p:nvPr/>
        </p:nvCxnSpPr>
        <p:spPr>
          <a:xfrm>
            <a:off x="5226452" y="4464562"/>
            <a:ext cx="466612" cy="285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Object 5"/>
          <p:cNvGraphicFramePr>
            <a:graphicFrameLocks noChangeAspect="1"/>
          </p:cNvGraphicFramePr>
          <p:nvPr/>
        </p:nvGraphicFramePr>
        <p:xfrm>
          <a:off x="6487770" y="4274740"/>
          <a:ext cx="244475" cy="24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78" name="Equation" r:id="rId24" imgW="139680" imgH="139680" progId="Equation.3">
                  <p:embed/>
                </p:oleObj>
              </mc:Choice>
              <mc:Fallback>
                <p:oleObj name="Equation" r:id="rId24" imgW="139680" imgH="13968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7770" y="4274740"/>
                        <a:ext cx="244475" cy="244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8" name="직선 화살표 연결선 37"/>
          <p:cNvCxnSpPr/>
          <p:nvPr/>
        </p:nvCxnSpPr>
        <p:spPr>
          <a:xfrm flipV="1">
            <a:off x="5940152" y="4488978"/>
            <a:ext cx="43204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Object 13"/>
          <p:cNvGraphicFramePr>
            <a:graphicFrameLocks noChangeAspect="1"/>
          </p:cNvGraphicFramePr>
          <p:nvPr/>
        </p:nvGraphicFramePr>
        <p:xfrm>
          <a:off x="4932040" y="4344069"/>
          <a:ext cx="266700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79" name="Equation" r:id="rId25" imgW="152280" imgH="164880" progId="Equation.3">
                  <p:embed/>
                </p:oleObj>
              </mc:Choice>
              <mc:Fallback>
                <p:oleObj name="Equation" r:id="rId25" imgW="152280" imgH="16488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4344069"/>
                        <a:ext cx="266700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타원 40"/>
          <p:cNvSpPr>
            <a:spLocks noChangeAspect="1"/>
          </p:cNvSpPr>
          <p:nvPr/>
        </p:nvSpPr>
        <p:spPr>
          <a:xfrm>
            <a:off x="5729889" y="4745124"/>
            <a:ext cx="138255" cy="1382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27702" name="Object 22"/>
          <p:cNvGraphicFramePr>
            <a:graphicFrameLocks noChangeAspect="1"/>
          </p:cNvGraphicFramePr>
          <p:nvPr/>
        </p:nvGraphicFramePr>
        <p:xfrm>
          <a:off x="2195736" y="3717032"/>
          <a:ext cx="263525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80" name="Equation" r:id="rId26" imgW="1511280" imgH="241200" progId="Equation.3">
                  <p:embed/>
                </p:oleObj>
              </mc:Choice>
              <mc:Fallback>
                <p:oleObj name="Equation" r:id="rId26" imgW="1511280" imgH="24120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3717032"/>
                        <a:ext cx="2635250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직사각형 43"/>
          <p:cNvSpPr/>
          <p:nvPr/>
        </p:nvSpPr>
        <p:spPr>
          <a:xfrm>
            <a:off x="251520" y="5707356"/>
            <a:ext cx="36004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Thermal Equilibrium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  <p:graphicFrame>
        <p:nvGraphicFramePr>
          <p:cNvPr id="327703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3518558"/>
              </p:ext>
            </p:extLst>
          </p:nvPr>
        </p:nvGraphicFramePr>
        <p:xfrm>
          <a:off x="3929782" y="5505450"/>
          <a:ext cx="3738562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81" name="수식" r:id="rId28" imgW="2145960" imgH="457200" progId="Equation.3">
                  <p:embed/>
                </p:oleObj>
              </mc:Choice>
              <mc:Fallback>
                <p:oleObj name="수식" r:id="rId28" imgW="2145960" imgH="45720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782" y="5505450"/>
                        <a:ext cx="3738562" cy="800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39552" y="2103239"/>
            <a:ext cx="806489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400" dirty="0" smtClean="0">
                <a:latin typeface="Verdana" pitchFamily="34" charset="0"/>
              </a:rPr>
              <a:t>I:  Few words on “</a:t>
            </a:r>
            <a:r>
              <a:rPr lang="en-US" altLang="ko-KR" sz="2400" dirty="0" err="1" smtClean="0">
                <a:latin typeface="Verdana" pitchFamily="34" charset="0"/>
              </a:rPr>
              <a:t>Multiquark</a:t>
            </a:r>
            <a:r>
              <a:rPr lang="en-US" altLang="ko-KR" sz="2400" dirty="0" smtClean="0">
                <a:latin typeface="Verdana" pitchFamily="34" charset="0"/>
              </a:rPr>
              <a:t> states”</a:t>
            </a:r>
          </a:p>
          <a:p>
            <a:pPr algn="ctr">
              <a:spcBef>
                <a:spcPct val="50000"/>
              </a:spcBef>
            </a:pPr>
            <a:endParaRPr lang="en-US" altLang="ko-KR" sz="2400" dirty="0" smtClean="0">
              <a:latin typeface="Verdana" pitchFamily="34" charset="0"/>
            </a:endParaRPr>
          </a:p>
          <a:p>
            <a:pPr algn="r">
              <a:spcBef>
                <a:spcPct val="50000"/>
              </a:spcBef>
            </a:pPr>
            <a:r>
              <a:rPr lang="en-US" altLang="ko-KR" sz="1600" dirty="0" smtClean="0">
                <a:latin typeface="Verdana" pitchFamily="34" charset="0"/>
              </a:rPr>
              <a:t>X(3872), </a:t>
            </a:r>
            <a:r>
              <a:rPr lang="en-US" altLang="ko-KR" sz="1600" dirty="0" err="1" smtClean="0">
                <a:latin typeface="Verdana" pitchFamily="34" charset="0"/>
              </a:rPr>
              <a:t>Zc</a:t>
            </a:r>
            <a:r>
              <a:rPr lang="en-US" altLang="ko-KR" sz="1600" dirty="0" smtClean="0">
                <a:latin typeface="Verdana" pitchFamily="34" charset="0"/>
              </a:rPr>
              <a:t>(3900), …  </a:t>
            </a:r>
            <a:r>
              <a:rPr lang="en-US" altLang="ko-KR" sz="1600" dirty="0" err="1" smtClean="0">
                <a:latin typeface="Verdana" pitchFamily="34" charset="0"/>
              </a:rPr>
              <a:t>Zb</a:t>
            </a:r>
            <a:r>
              <a:rPr lang="en-US" altLang="ko-KR" sz="1600" dirty="0" smtClean="0">
                <a:latin typeface="Verdana" pitchFamily="34" charset="0"/>
              </a:rPr>
              <a:t>(10610), </a:t>
            </a:r>
            <a:r>
              <a:rPr lang="en-US" altLang="ko-KR" sz="1600" dirty="0" err="1" smtClean="0">
                <a:latin typeface="Verdana" pitchFamily="34" charset="0"/>
              </a:rPr>
              <a:t>Zb</a:t>
            </a:r>
            <a:r>
              <a:rPr lang="en-US" altLang="ko-KR" sz="1600" dirty="0" smtClean="0">
                <a:latin typeface="Verdana" pitchFamily="34" charset="0"/>
              </a:rPr>
              <a:t>(10650) </a:t>
            </a:r>
          </a:p>
          <a:p>
            <a:pPr algn="r">
              <a:spcBef>
                <a:spcPct val="50000"/>
              </a:spcBef>
            </a:pPr>
            <a:r>
              <a:rPr lang="en-US" altLang="ko-KR" sz="1600" dirty="0" smtClean="0">
                <a:latin typeface="Verdana" pitchFamily="34" charset="0"/>
              </a:rPr>
              <a:t>+ </a:t>
            </a:r>
            <a:r>
              <a:rPr lang="en-US" altLang="ko-KR" sz="1600" dirty="0" err="1" smtClean="0">
                <a:latin typeface="Verdana" pitchFamily="34" charset="0"/>
              </a:rPr>
              <a:t>LHCb</a:t>
            </a:r>
            <a:r>
              <a:rPr lang="en-US" altLang="ko-KR" sz="1600" dirty="0" smtClean="0">
                <a:latin typeface="Verdana" pitchFamily="34" charset="0"/>
              </a:rPr>
              <a:t>   J/</a:t>
            </a:r>
            <a:r>
              <a:rPr lang="en-US" altLang="ko-KR" sz="1600" dirty="0" smtClean="0">
                <a:latin typeface="Symbol" pitchFamily="18" charset="2"/>
              </a:rPr>
              <a:t>y</a:t>
            </a:r>
            <a:r>
              <a:rPr lang="en-US" altLang="ko-KR" sz="1600" dirty="0" smtClean="0">
                <a:latin typeface="Verdana" pitchFamily="34" charset="0"/>
              </a:rPr>
              <a:t> p   PRL  115, 072001 (2015)</a:t>
            </a:r>
          </a:p>
        </p:txBody>
      </p:sp>
      <p:pic>
        <p:nvPicPr>
          <p:cNvPr id="140290" name="Picture 2" descr="Particle Data Gro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140292" name="Picture 4" descr="Particle Data Gro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140294" name="Picture 6" descr="Particle Data Gro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6736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37E04-1561-49C7-B18C-697432C9090D}" type="slidenum">
              <a:rPr lang="en-US" altLang="ko-KR" smtClean="0"/>
              <a:pPr>
                <a:defRPr/>
              </a:pPr>
              <a:t>20</a:t>
            </a:fld>
            <a:endParaRPr lang="en-US" altLang="ko-KR" dirty="0"/>
          </a:p>
        </p:txBody>
      </p:sp>
      <p:sp>
        <p:nvSpPr>
          <p:cNvPr id="68" name="Text Box 6"/>
          <p:cNvSpPr txBox="1">
            <a:spLocks noChangeArrowheads="1"/>
          </p:cNvSpPr>
          <p:nvPr/>
        </p:nvSpPr>
        <p:spPr bwMode="auto">
          <a:xfrm>
            <a:off x="8313045" y="5111833"/>
            <a:ext cx="5794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2400" dirty="0" smtClean="0">
                <a:solidFill>
                  <a:schemeClr val="tx1"/>
                </a:solidFill>
                <a:latin typeface="Symbol" pitchFamily="18" charset="2"/>
              </a:rPr>
              <a:t>t</a:t>
            </a:r>
            <a:endParaRPr kumimoji="1" lang="ko-KR" altLang="en-US" sz="24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9" name="Line 11"/>
          <p:cNvSpPr>
            <a:spLocks noChangeAspect="1" noChangeShapeType="1"/>
          </p:cNvSpPr>
          <p:nvPr/>
        </p:nvSpPr>
        <p:spPr bwMode="auto">
          <a:xfrm>
            <a:off x="4424693" y="5373216"/>
            <a:ext cx="360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lg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5" name="Line 17"/>
          <p:cNvSpPr>
            <a:spLocks noChangeShapeType="1"/>
          </p:cNvSpPr>
          <p:nvPr/>
        </p:nvSpPr>
        <p:spPr bwMode="auto">
          <a:xfrm>
            <a:off x="4785793" y="5367237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6" name="Line 18"/>
          <p:cNvSpPr>
            <a:spLocks noChangeShapeType="1"/>
          </p:cNvSpPr>
          <p:nvPr/>
        </p:nvSpPr>
        <p:spPr bwMode="auto">
          <a:xfrm>
            <a:off x="7449619" y="5367237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9" name="Text Box 21"/>
          <p:cNvSpPr txBox="1">
            <a:spLocks noChangeArrowheads="1"/>
          </p:cNvSpPr>
          <p:nvPr/>
        </p:nvSpPr>
        <p:spPr bwMode="auto">
          <a:xfrm>
            <a:off x="4428603" y="5648225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>
                <a:latin typeface="Arial" pitchFamily="34" charset="0"/>
              </a:rPr>
              <a:t>7</a:t>
            </a:r>
            <a:r>
              <a:rPr kumimoji="1" lang="en-US" altLang="ko-KR" sz="1800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1" lang="en-US" altLang="ko-KR" sz="1800" dirty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fm/c</a:t>
            </a:r>
            <a:endParaRPr kumimoji="1" lang="ko-KR" altLang="en-US" sz="1800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80" name="Text Box 22"/>
          <p:cNvSpPr txBox="1">
            <a:spLocks noChangeArrowheads="1"/>
          </p:cNvSpPr>
          <p:nvPr/>
        </p:nvSpPr>
        <p:spPr bwMode="auto">
          <a:xfrm>
            <a:off x="7017819" y="5648225"/>
            <a:ext cx="1366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1800" dirty="0" smtClean="0">
                <a:solidFill>
                  <a:schemeClr val="tx1"/>
                </a:solidFill>
                <a:latin typeface="Arial" pitchFamily="34" charset="0"/>
              </a:rPr>
              <a:t>17 </a:t>
            </a:r>
            <a:r>
              <a:rPr kumimoji="1" lang="en-US" altLang="ko-KR" sz="1800" dirty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fm/c</a:t>
            </a:r>
            <a:endParaRPr kumimoji="1" lang="ko-KR" altLang="en-US" sz="1800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104" name="Text Box 27"/>
          <p:cNvSpPr txBox="1">
            <a:spLocks noChangeArrowheads="1"/>
          </p:cNvSpPr>
          <p:nvPr/>
        </p:nvSpPr>
        <p:spPr bwMode="auto">
          <a:xfrm>
            <a:off x="5357297" y="5364081"/>
            <a:ext cx="18684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latinLnBrk="1">
              <a:spcBef>
                <a:spcPct val="50000"/>
              </a:spcBef>
            </a:pPr>
            <a:r>
              <a:rPr kumimoji="1" lang="en-US" altLang="ko-KR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Hadron</a:t>
            </a:r>
            <a:r>
              <a:rPr kumimoji="1" lang="en-US" altLang="ko-KR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phase</a:t>
            </a:r>
            <a:endParaRPr kumimoji="1" lang="ko-KR" altLang="en-US" dirty="0">
              <a:solidFill>
                <a:schemeClr val="tx1"/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38" name="Text Box 28"/>
          <p:cNvSpPr txBox="1">
            <a:spLocks noChangeArrowheads="1"/>
          </p:cNvSpPr>
          <p:nvPr/>
        </p:nvSpPr>
        <p:spPr bwMode="auto">
          <a:xfrm>
            <a:off x="6357429" y="4940583"/>
            <a:ext cx="2071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dirty="0" smtClean="0"/>
              <a:t>T</a:t>
            </a:r>
            <a:r>
              <a:rPr lang="en-US" altLang="ko-KR" baseline="-25000" dirty="0" smtClean="0"/>
              <a:t>F</a:t>
            </a:r>
            <a:endParaRPr kumimoji="1"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Rectangle 25"/>
          <p:cNvSpPr>
            <a:spLocks noChangeArrowheads="1"/>
          </p:cNvSpPr>
          <p:nvPr/>
        </p:nvSpPr>
        <p:spPr bwMode="auto">
          <a:xfrm>
            <a:off x="285720" y="152381"/>
            <a:ext cx="7858180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Freeze out condition for a particle 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cxnSp>
        <p:nvCxnSpPr>
          <p:cNvPr id="94" name="직선 화살표 연결선 93"/>
          <p:cNvCxnSpPr>
            <a:cxnSpLocks noChangeAspect="1"/>
          </p:cNvCxnSpPr>
          <p:nvPr/>
        </p:nvCxnSpPr>
        <p:spPr>
          <a:xfrm flipV="1">
            <a:off x="4432673" y="3501008"/>
            <a:ext cx="0" cy="187220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자유형 104"/>
          <p:cNvSpPr/>
          <p:nvPr/>
        </p:nvSpPr>
        <p:spPr>
          <a:xfrm>
            <a:off x="4784653" y="4365105"/>
            <a:ext cx="2592288" cy="603360"/>
          </a:xfrm>
          <a:custGeom>
            <a:avLst/>
            <a:gdLst>
              <a:gd name="connsiteX0" fmla="*/ 0 w 1787857"/>
              <a:gd name="connsiteY0" fmla="*/ 0 h 600501"/>
              <a:gd name="connsiteX1" fmla="*/ 641445 w 1787857"/>
              <a:gd name="connsiteY1" fmla="*/ 368489 h 600501"/>
              <a:gd name="connsiteX2" fmla="*/ 1787857 w 1787857"/>
              <a:gd name="connsiteY2" fmla="*/ 600501 h 600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87857" h="600501">
                <a:moveTo>
                  <a:pt x="0" y="0"/>
                </a:moveTo>
                <a:cubicBezTo>
                  <a:pt x="171734" y="134203"/>
                  <a:pt x="343469" y="268406"/>
                  <a:pt x="641445" y="368489"/>
                </a:cubicBezTo>
                <a:cubicBezTo>
                  <a:pt x="939421" y="468572"/>
                  <a:pt x="1578591" y="555008"/>
                  <a:pt x="1787857" y="600501"/>
                </a:cubicBezTo>
              </a:path>
            </a:pathLst>
          </a:cu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Text Box 28"/>
          <p:cNvSpPr txBox="1">
            <a:spLocks noChangeArrowheads="1"/>
          </p:cNvSpPr>
          <p:nvPr/>
        </p:nvSpPr>
        <p:spPr bwMode="auto">
          <a:xfrm>
            <a:off x="4424613" y="4427820"/>
            <a:ext cx="7075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dirty="0" smtClean="0"/>
              <a:t>T</a:t>
            </a:r>
            <a:r>
              <a:rPr lang="en-US" altLang="ko-KR" baseline="-25000" dirty="0" smtClean="0"/>
              <a:t>H</a:t>
            </a:r>
            <a:endParaRPr kumimoji="1"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1" name="직선 화살표 연결선 100"/>
          <p:cNvCxnSpPr/>
          <p:nvPr/>
        </p:nvCxnSpPr>
        <p:spPr>
          <a:xfrm>
            <a:off x="5936781" y="4752440"/>
            <a:ext cx="648072" cy="0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직선 화살표 연결선 101"/>
          <p:cNvCxnSpPr/>
          <p:nvPr/>
        </p:nvCxnSpPr>
        <p:spPr>
          <a:xfrm>
            <a:off x="6728869" y="4869160"/>
            <a:ext cx="648072" cy="0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9074" name="Object 2"/>
          <p:cNvGraphicFramePr>
            <a:graphicFrameLocks noChangeAspect="1"/>
          </p:cNvGraphicFramePr>
          <p:nvPr/>
        </p:nvGraphicFramePr>
        <p:xfrm>
          <a:off x="899592" y="1400175"/>
          <a:ext cx="1573212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07" name="Equation" r:id="rId3" imgW="901440" imgH="393480" progId="Equation.3">
                  <p:embed/>
                </p:oleObj>
              </mc:Choice>
              <mc:Fallback>
                <p:oleObj name="Equation" r:id="rId3" imgW="9014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1400175"/>
                        <a:ext cx="1573212" cy="688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0102" name="Object 6"/>
          <p:cNvGraphicFramePr>
            <a:graphicFrameLocks noChangeAspect="1"/>
          </p:cNvGraphicFramePr>
          <p:nvPr/>
        </p:nvGraphicFramePr>
        <p:xfrm>
          <a:off x="611560" y="3618086"/>
          <a:ext cx="2813050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08" name="Equation" r:id="rId5" imgW="1612800" imgH="431640" progId="Equation.3">
                  <p:embed/>
                </p:oleObj>
              </mc:Choice>
              <mc:Fallback>
                <p:oleObj name="Equation" r:id="rId5" imgW="161280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3618086"/>
                        <a:ext cx="2813050" cy="755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0103" name="Object 7"/>
          <p:cNvGraphicFramePr>
            <a:graphicFrameLocks noChangeAspect="1"/>
          </p:cNvGraphicFramePr>
          <p:nvPr/>
        </p:nvGraphicFramePr>
        <p:xfrm>
          <a:off x="5652120" y="980728"/>
          <a:ext cx="287338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09" name="Equation" r:id="rId7" imgW="164880" imgH="164880" progId="Equation.3">
                  <p:embed/>
                </p:oleObj>
              </mc:Choice>
              <mc:Fallback>
                <p:oleObj name="Equation" r:id="rId7" imgW="16488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980728"/>
                        <a:ext cx="287338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0104" name="Object 8"/>
          <p:cNvGraphicFramePr>
            <a:graphicFrameLocks noChangeAspect="1"/>
          </p:cNvGraphicFramePr>
          <p:nvPr/>
        </p:nvGraphicFramePr>
        <p:xfrm>
          <a:off x="5148064" y="2636912"/>
          <a:ext cx="287338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10" name="Equation" r:id="rId9" imgW="164880" imgH="190440" progId="Equation.3">
                  <p:embed/>
                </p:oleObj>
              </mc:Choice>
              <mc:Fallback>
                <p:oleObj name="Equation" r:id="rId9" imgW="164880" imgH="1904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2636912"/>
                        <a:ext cx="287338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정육면체 38"/>
          <p:cNvSpPr/>
          <p:nvPr/>
        </p:nvSpPr>
        <p:spPr>
          <a:xfrm>
            <a:off x="5724128" y="1124744"/>
            <a:ext cx="1728192" cy="1656184"/>
          </a:xfrm>
          <a:prstGeom prst="cube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타원 39"/>
          <p:cNvSpPr/>
          <p:nvPr/>
        </p:nvSpPr>
        <p:spPr>
          <a:xfrm>
            <a:off x="6012160" y="1988840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2" name="직선 화살표 연결선 41"/>
          <p:cNvCxnSpPr/>
          <p:nvPr/>
        </p:nvCxnSpPr>
        <p:spPr>
          <a:xfrm flipH="1">
            <a:off x="5364088" y="2780928"/>
            <a:ext cx="360040" cy="288032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타원 42"/>
          <p:cNvSpPr>
            <a:spLocks noChangeAspect="1"/>
          </p:cNvSpPr>
          <p:nvPr/>
        </p:nvSpPr>
        <p:spPr>
          <a:xfrm>
            <a:off x="6155464" y="2132144"/>
            <a:ext cx="108552" cy="1085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타원 43"/>
          <p:cNvSpPr>
            <a:spLocks noChangeAspect="1"/>
          </p:cNvSpPr>
          <p:nvPr/>
        </p:nvSpPr>
        <p:spPr>
          <a:xfrm>
            <a:off x="5940152" y="1700808"/>
            <a:ext cx="108552" cy="1085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타원 44"/>
          <p:cNvSpPr>
            <a:spLocks noChangeAspect="1"/>
          </p:cNvSpPr>
          <p:nvPr/>
        </p:nvSpPr>
        <p:spPr>
          <a:xfrm>
            <a:off x="6307864" y="1736272"/>
            <a:ext cx="108552" cy="1085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타원 45"/>
          <p:cNvSpPr>
            <a:spLocks noChangeAspect="1"/>
          </p:cNvSpPr>
          <p:nvPr/>
        </p:nvSpPr>
        <p:spPr>
          <a:xfrm>
            <a:off x="6695696" y="1736272"/>
            <a:ext cx="108552" cy="1085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타원 46"/>
          <p:cNvSpPr>
            <a:spLocks noChangeAspect="1"/>
          </p:cNvSpPr>
          <p:nvPr/>
        </p:nvSpPr>
        <p:spPr>
          <a:xfrm>
            <a:off x="6551680" y="2132856"/>
            <a:ext cx="108552" cy="1085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타원 47"/>
          <p:cNvSpPr>
            <a:spLocks noChangeAspect="1"/>
          </p:cNvSpPr>
          <p:nvPr/>
        </p:nvSpPr>
        <p:spPr>
          <a:xfrm>
            <a:off x="5796136" y="2168320"/>
            <a:ext cx="108552" cy="1085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타원 48"/>
          <p:cNvSpPr>
            <a:spLocks noChangeAspect="1"/>
          </p:cNvSpPr>
          <p:nvPr/>
        </p:nvSpPr>
        <p:spPr>
          <a:xfrm>
            <a:off x="5868144" y="2528360"/>
            <a:ext cx="108552" cy="1085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타원 49"/>
          <p:cNvSpPr>
            <a:spLocks noChangeAspect="1"/>
          </p:cNvSpPr>
          <p:nvPr/>
        </p:nvSpPr>
        <p:spPr>
          <a:xfrm>
            <a:off x="6228184" y="2528360"/>
            <a:ext cx="108552" cy="1085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타원 50"/>
          <p:cNvSpPr>
            <a:spLocks noChangeAspect="1"/>
          </p:cNvSpPr>
          <p:nvPr/>
        </p:nvSpPr>
        <p:spPr>
          <a:xfrm>
            <a:off x="7186104" y="2002488"/>
            <a:ext cx="108552" cy="1085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260105" name="Object 9"/>
          <p:cNvGraphicFramePr>
            <a:graphicFrameLocks noChangeAspect="1"/>
          </p:cNvGraphicFramePr>
          <p:nvPr/>
        </p:nvGraphicFramePr>
        <p:xfrm>
          <a:off x="865188" y="5476329"/>
          <a:ext cx="2149475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11" name="Equation" r:id="rId11" imgW="1231560" imgH="393480" progId="Equation.3">
                  <p:embed/>
                </p:oleObj>
              </mc:Choice>
              <mc:Fallback>
                <p:oleObj name="Equation" r:id="rId11" imgW="123156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5188" y="5476329"/>
                        <a:ext cx="2149475" cy="688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타원 55"/>
          <p:cNvSpPr>
            <a:spLocks noChangeAspect="1"/>
          </p:cNvSpPr>
          <p:nvPr/>
        </p:nvSpPr>
        <p:spPr>
          <a:xfrm>
            <a:off x="6740408" y="2389824"/>
            <a:ext cx="108552" cy="1085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8" name="직선 연결선 57"/>
          <p:cNvCxnSpPr>
            <a:cxnSpLocks noChangeAspect="1"/>
          </p:cNvCxnSpPr>
          <p:nvPr/>
        </p:nvCxnSpPr>
        <p:spPr>
          <a:xfrm flipH="1">
            <a:off x="6759536" y="2088144"/>
            <a:ext cx="488933" cy="41908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직선 연결선 58"/>
          <p:cNvCxnSpPr/>
          <p:nvPr/>
        </p:nvCxnSpPr>
        <p:spPr>
          <a:xfrm flipH="1">
            <a:off x="6732240" y="1988840"/>
            <a:ext cx="504056" cy="43204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/>
          <p:nvPr/>
        </p:nvCxnSpPr>
        <p:spPr>
          <a:xfrm flipH="1">
            <a:off x="6804248" y="1673512"/>
            <a:ext cx="375208" cy="34414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2391" name="Object 7"/>
          <p:cNvGraphicFramePr>
            <a:graphicFrameLocks noChangeAspect="1"/>
          </p:cNvGraphicFramePr>
          <p:nvPr/>
        </p:nvGraphicFramePr>
        <p:xfrm>
          <a:off x="7452320" y="1400324"/>
          <a:ext cx="841375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12" name="Equation" r:id="rId13" imgW="482400" imgH="253800" progId="Equation.3">
                  <p:embed/>
                </p:oleObj>
              </mc:Choice>
              <mc:Fallback>
                <p:oleObj name="Equation" r:id="rId13" imgW="482400" imgH="2538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2320" y="1400324"/>
                        <a:ext cx="841375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9"/>
          <p:cNvGraphicFramePr>
            <a:graphicFrameLocks noChangeAspect="1"/>
          </p:cNvGraphicFramePr>
          <p:nvPr/>
        </p:nvGraphicFramePr>
        <p:xfrm>
          <a:off x="5724128" y="4270375"/>
          <a:ext cx="124142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13" name="Equation" r:id="rId15" imgW="711000" imgH="203040" progId="Equation.3">
                  <p:embed/>
                </p:oleObj>
              </mc:Choice>
              <mc:Fallback>
                <p:oleObj name="Equation" r:id="rId15" imgW="711000" imgH="203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4270375"/>
                        <a:ext cx="1241425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93" name="Object 6"/>
          <p:cNvGraphicFramePr>
            <a:graphicFrameLocks noChangeAspect="1"/>
          </p:cNvGraphicFramePr>
          <p:nvPr/>
        </p:nvGraphicFramePr>
        <p:xfrm>
          <a:off x="7334250" y="4537075"/>
          <a:ext cx="1150938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14" name="Equation" r:id="rId17" imgW="660240" imgH="203040" progId="Equation.3">
                  <p:embed/>
                </p:oleObj>
              </mc:Choice>
              <mc:Fallback>
                <p:oleObj name="Equation" r:id="rId17" imgW="660240" imgH="203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4250" y="4537075"/>
                        <a:ext cx="1150938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TextBox 61"/>
          <p:cNvSpPr txBox="1"/>
          <p:nvPr/>
        </p:nvSpPr>
        <p:spPr>
          <a:xfrm>
            <a:off x="4252904" y="314096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T</a:t>
            </a:r>
            <a:endParaRPr lang="ko-KR" altLang="en-US" b="1" dirty="0"/>
          </a:p>
        </p:txBody>
      </p:sp>
      <p:sp>
        <p:nvSpPr>
          <p:cNvPr id="53" name="직사각형 52"/>
          <p:cNvSpPr/>
          <p:nvPr/>
        </p:nvSpPr>
        <p:spPr>
          <a:xfrm>
            <a:off x="251520" y="908720"/>
            <a:ext cx="4968552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Two time scale (=cosmology)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251520" y="4995387"/>
            <a:ext cx="36004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Freeze out density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  <p:graphicFrame>
        <p:nvGraphicFramePr>
          <p:cNvPr id="272395" name="Object 11"/>
          <p:cNvGraphicFramePr>
            <a:graphicFrameLocks noChangeAspect="1"/>
          </p:cNvGraphicFramePr>
          <p:nvPr/>
        </p:nvGraphicFramePr>
        <p:xfrm>
          <a:off x="5963071" y="1816373"/>
          <a:ext cx="265113" cy="24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15" name="Equation" r:id="rId19" imgW="152280" imgH="139680" progId="Equation.3">
                  <p:embed/>
                </p:oleObj>
              </mc:Choice>
              <mc:Fallback>
                <p:oleObj name="Equation" r:id="rId19" imgW="152280" imgH="1396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3071" y="1816373"/>
                        <a:ext cx="265113" cy="244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96" name="Object 12"/>
          <p:cNvGraphicFramePr>
            <a:graphicFrameLocks noChangeAspect="1"/>
          </p:cNvGraphicFramePr>
          <p:nvPr/>
        </p:nvGraphicFramePr>
        <p:xfrm>
          <a:off x="6034088" y="2951163"/>
          <a:ext cx="241617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16" name="Equation" r:id="rId21" imgW="1384200" imgH="203040" progId="Equation.3">
                  <p:embed/>
                </p:oleObj>
              </mc:Choice>
              <mc:Fallback>
                <p:oleObj name="Equation" r:id="rId21" imgW="1384200" imgH="2030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4088" y="2951163"/>
                        <a:ext cx="2416175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타원 64"/>
          <p:cNvSpPr>
            <a:spLocks noChangeAspect="1"/>
          </p:cNvSpPr>
          <p:nvPr/>
        </p:nvSpPr>
        <p:spPr>
          <a:xfrm>
            <a:off x="7155040" y="1615152"/>
            <a:ext cx="108552" cy="1085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272397" name="Object 13"/>
          <p:cNvGraphicFramePr>
            <a:graphicFrameLocks noChangeAspect="1"/>
          </p:cNvGraphicFramePr>
          <p:nvPr/>
        </p:nvGraphicFramePr>
        <p:xfrm>
          <a:off x="949673" y="2146300"/>
          <a:ext cx="1462087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17" name="Equation" r:id="rId23" imgW="838080" imgH="444240" progId="Equation.3">
                  <p:embed/>
                </p:oleObj>
              </mc:Choice>
              <mc:Fallback>
                <p:oleObj name="Equation" r:id="rId23" imgW="838080" imgH="44424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9673" y="2146300"/>
                        <a:ext cx="1462087" cy="777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직사각형 65"/>
          <p:cNvSpPr/>
          <p:nvPr/>
        </p:nvSpPr>
        <p:spPr>
          <a:xfrm>
            <a:off x="251520" y="3140968"/>
            <a:ext cx="36004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Freeze out condition 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37E04-1561-49C7-B18C-697432C9090D}" type="slidenum">
              <a:rPr lang="en-US" altLang="ko-KR" smtClean="0"/>
              <a:pPr>
                <a:defRPr/>
              </a:pPr>
              <a:t>21</a:t>
            </a:fld>
            <a:endParaRPr lang="en-US" altLang="ko-KR" dirty="0"/>
          </a:p>
        </p:txBody>
      </p:sp>
      <p:sp>
        <p:nvSpPr>
          <p:cNvPr id="139" name="Rectangle 25"/>
          <p:cNvSpPr>
            <a:spLocks noChangeArrowheads="1"/>
          </p:cNvSpPr>
          <p:nvPr/>
        </p:nvSpPr>
        <p:spPr bwMode="auto">
          <a:xfrm>
            <a:off x="285720" y="152381"/>
            <a:ext cx="7858180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Detailed  hydrodynamic calculation - 1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764704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S. Cho, SHL, arXiv:1509.04092; S. Cho, T. Song, SHL, arXiv:1511.08019</a:t>
            </a:r>
            <a:endParaRPr lang="ko-KR" altLang="en-US" dirty="0"/>
          </a:p>
        </p:txBody>
      </p:sp>
      <p:graphicFrame>
        <p:nvGraphicFramePr>
          <p:cNvPr id="338950" name="Object 6"/>
          <p:cNvGraphicFramePr>
            <a:graphicFrameLocks noChangeAspect="1"/>
          </p:cNvGraphicFramePr>
          <p:nvPr/>
        </p:nvGraphicFramePr>
        <p:xfrm>
          <a:off x="900113" y="1340768"/>
          <a:ext cx="1573212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055" name="Equation" r:id="rId3" imgW="901440" imgH="393480" progId="Equation.3">
                  <p:embed/>
                </p:oleObj>
              </mc:Choice>
              <mc:Fallback>
                <p:oleObj name="Equation" r:id="rId3" imgW="9014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1340768"/>
                        <a:ext cx="1573212" cy="688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951" name="Object 7"/>
          <p:cNvGraphicFramePr>
            <a:graphicFrameLocks noChangeAspect="1"/>
          </p:cNvGraphicFramePr>
          <p:nvPr/>
        </p:nvGraphicFramePr>
        <p:xfrm>
          <a:off x="6593855" y="1268413"/>
          <a:ext cx="1506537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056" name="Equation" r:id="rId5" imgW="863280" imgH="444240" progId="Equation.3">
                  <p:embed/>
                </p:oleObj>
              </mc:Choice>
              <mc:Fallback>
                <p:oleObj name="Equation" r:id="rId5" imgW="863280" imgH="4442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3855" y="1268413"/>
                        <a:ext cx="1506537" cy="777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0996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57363" y="2302718"/>
            <a:ext cx="562927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40997" name="Object 5"/>
          <p:cNvGraphicFramePr>
            <a:graphicFrameLocks noChangeAspect="1"/>
          </p:cNvGraphicFramePr>
          <p:nvPr/>
        </p:nvGraphicFramePr>
        <p:xfrm>
          <a:off x="4644008" y="1268413"/>
          <a:ext cx="1573212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057" name="Equation" r:id="rId8" imgW="901440" imgH="444240" progId="Equation.3">
                  <p:embed/>
                </p:oleObj>
              </mc:Choice>
              <mc:Fallback>
                <p:oleObj name="Equation" r:id="rId8" imgW="901440" imgH="4442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1268413"/>
                        <a:ext cx="1573212" cy="777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직선 화살표 연결선 13"/>
          <p:cNvCxnSpPr/>
          <p:nvPr/>
        </p:nvCxnSpPr>
        <p:spPr>
          <a:xfrm flipV="1">
            <a:off x="7812360" y="4365104"/>
            <a:ext cx="0" cy="158417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460704" y="3563724"/>
            <a:ext cx="1503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Low density</a:t>
            </a:r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16" name="직선 화살표 연결선 15"/>
          <p:cNvCxnSpPr/>
          <p:nvPr/>
        </p:nvCxnSpPr>
        <p:spPr>
          <a:xfrm flipV="1">
            <a:off x="531168" y="4367376"/>
            <a:ext cx="0" cy="1584176"/>
          </a:xfrm>
          <a:prstGeom prst="straightConnector1">
            <a:avLst/>
          </a:prstGeom>
          <a:ln w="190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79512" y="3565996"/>
            <a:ext cx="1503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tx2">
                    <a:lumMod val="75000"/>
                  </a:schemeClr>
                </a:solidFill>
              </a:rPr>
              <a:t>Later time</a:t>
            </a:r>
            <a:endParaRPr lang="ko-KR" alt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9" name="직선 화살표 연결선 18"/>
          <p:cNvCxnSpPr/>
          <p:nvPr/>
        </p:nvCxnSpPr>
        <p:spPr>
          <a:xfrm>
            <a:off x="5364088" y="2132856"/>
            <a:ext cx="0" cy="6480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/>
          <p:nvPr/>
        </p:nvCxnSpPr>
        <p:spPr>
          <a:xfrm flipH="1">
            <a:off x="6372200" y="2132856"/>
            <a:ext cx="504056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37E04-1561-49C7-B18C-697432C9090D}" type="slidenum">
              <a:rPr lang="en-US" altLang="ko-KR" smtClean="0"/>
              <a:pPr>
                <a:defRPr/>
              </a:pPr>
              <a:t>22</a:t>
            </a:fld>
            <a:endParaRPr lang="en-US" altLang="ko-KR" dirty="0"/>
          </a:p>
        </p:txBody>
      </p:sp>
      <p:sp>
        <p:nvSpPr>
          <p:cNvPr id="139" name="Rectangle 25"/>
          <p:cNvSpPr>
            <a:spLocks noChangeArrowheads="1"/>
          </p:cNvSpPr>
          <p:nvPr/>
        </p:nvSpPr>
        <p:spPr bwMode="auto">
          <a:xfrm>
            <a:off x="285720" y="152381"/>
            <a:ext cx="7858180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Detailed calculation - 2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pic>
        <p:nvPicPr>
          <p:cNvPr id="3389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96530"/>
            <a:ext cx="38385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9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3091" y="2897088"/>
            <a:ext cx="374332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39552" y="764704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S. Cho, SHL, arXiv:1509.04092; S. Cho, T. Song, SHL, arXiv:1511.08019</a:t>
            </a:r>
            <a:endParaRPr lang="ko-KR" altLang="en-US" dirty="0"/>
          </a:p>
        </p:txBody>
      </p:sp>
      <p:pic>
        <p:nvPicPr>
          <p:cNvPr id="34508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138792"/>
            <a:ext cx="4767634" cy="1714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509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5582" y="1155808"/>
            <a:ext cx="196083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37E04-1561-49C7-B18C-697432C9090D}" type="slidenum">
              <a:rPr lang="en-US" altLang="ko-KR" smtClean="0"/>
              <a:pPr>
                <a:defRPr/>
              </a:pPr>
              <a:t>23</a:t>
            </a:fld>
            <a:endParaRPr lang="en-US" altLang="ko-KR" dirty="0"/>
          </a:p>
        </p:txBody>
      </p:sp>
      <p:sp>
        <p:nvSpPr>
          <p:cNvPr id="139" name="Rectangle 25"/>
          <p:cNvSpPr>
            <a:spLocks noChangeArrowheads="1"/>
          </p:cNvSpPr>
          <p:nvPr/>
        </p:nvSpPr>
        <p:spPr bwMode="auto">
          <a:xfrm>
            <a:off x="285720" y="152381"/>
            <a:ext cx="7858180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Detailed calculation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251520" y="908720"/>
            <a:ext cx="4968552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Two time scale (=cosmology)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23528" y="1424721"/>
            <a:ext cx="32821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ALICE  (2015 </a:t>
            </a:r>
            <a:r>
              <a:rPr lang="en-US" altLang="ko-KR" dirty="0" err="1" smtClean="0"/>
              <a:t>prc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76822"/>
            <a:ext cx="39052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24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50282" y="776674"/>
            <a:ext cx="32821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ALICE – Statistical model</a:t>
            </a:r>
            <a:endParaRPr lang="ko-KR" altLang="en-US" dirty="0"/>
          </a:p>
        </p:txBody>
      </p:sp>
      <p:pic>
        <p:nvPicPr>
          <p:cNvPr id="2867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12776"/>
            <a:ext cx="4611053" cy="39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285720" y="152381"/>
            <a:ext cx="7858180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Production of light nuclear 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634" y="1414881"/>
            <a:ext cx="432435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1103766" y="776674"/>
            <a:ext cx="264320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RHIC/STAR (</a:t>
            </a:r>
            <a:r>
              <a:rPr lang="en-US" altLang="ko-KR" dirty="0" err="1" smtClean="0"/>
              <a:t>Yugang</a:t>
            </a:r>
            <a:r>
              <a:rPr lang="en-US" altLang="ko-KR" dirty="0" smtClean="0"/>
              <a:t> Ma)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0924" y="4509120"/>
            <a:ext cx="4461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S/N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 conserved (Siemens, </a:t>
            </a:r>
            <a:r>
              <a:rPr lang="en-US" altLang="ko-KR" dirty="0" err="1" smtClean="0"/>
              <a:t>Kapusta</a:t>
            </a:r>
            <a:r>
              <a:rPr lang="en-US" altLang="ko-KR" dirty="0" smtClean="0"/>
              <a:t> 79)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4275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37E04-1561-49C7-B18C-697432C9090D}" type="slidenum">
              <a:rPr lang="en-US" altLang="ko-KR" smtClean="0"/>
              <a:pPr>
                <a:defRPr/>
              </a:pPr>
              <a:t>25</a:t>
            </a:fld>
            <a:endParaRPr lang="en-US" altLang="ko-KR" dirty="0"/>
          </a:p>
        </p:txBody>
      </p:sp>
      <p:sp>
        <p:nvSpPr>
          <p:cNvPr id="139" name="Rectangle 25"/>
          <p:cNvSpPr>
            <a:spLocks noChangeArrowheads="1"/>
          </p:cNvSpPr>
          <p:nvPr/>
        </p:nvSpPr>
        <p:spPr bwMode="auto">
          <a:xfrm>
            <a:off x="285720" y="152381"/>
            <a:ext cx="7858180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Rate equation for deuteron (bound states) production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graphicFrame>
        <p:nvGraphicFramePr>
          <p:cNvPr id="260102" name="Object 6"/>
          <p:cNvGraphicFramePr>
            <a:graphicFrameLocks noChangeAspect="1"/>
          </p:cNvGraphicFramePr>
          <p:nvPr/>
        </p:nvGraphicFramePr>
        <p:xfrm>
          <a:off x="2573338" y="836613"/>
          <a:ext cx="1992312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106" name="Equation" r:id="rId3" imgW="1143000" imgH="393480" progId="Equation.3">
                  <p:embed/>
                </p:oleObj>
              </mc:Choice>
              <mc:Fallback>
                <p:oleObj name="Equation" r:id="rId3" imgW="11430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3338" y="836613"/>
                        <a:ext cx="1992312" cy="688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직사각형 53"/>
          <p:cNvSpPr/>
          <p:nvPr/>
        </p:nvSpPr>
        <p:spPr>
          <a:xfrm>
            <a:off x="251520" y="3768898"/>
            <a:ext cx="36004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Creation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251520" y="1784648"/>
            <a:ext cx="36004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Destruction:  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  <p:cxnSp>
        <p:nvCxnSpPr>
          <p:cNvPr id="40" name="직선 화살표 연결선 39"/>
          <p:cNvCxnSpPr/>
          <p:nvPr/>
        </p:nvCxnSpPr>
        <p:spPr>
          <a:xfrm>
            <a:off x="1994880" y="2980595"/>
            <a:ext cx="416880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1" name="Object 3"/>
          <p:cNvGraphicFramePr>
            <a:graphicFrameLocks noChangeAspect="1"/>
          </p:cNvGraphicFramePr>
          <p:nvPr/>
        </p:nvGraphicFramePr>
        <p:xfrm>
          <a:off x="1587500" y="2774950"/>
          <a:ext cx="244475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107" name="Equation" r:id="rId5" imgW="139680" imgH="177480" progId="Equation.3">
                  <p:embed/>
                </p:oleObj>
              </mc:Choice>
              <mc:Fallback>
                <p:oleObj name="Equation" r:id="rId5" imgW="13968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500" y="2774950"/>
                        <a:ext cx="244475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4"/>
          <p:cNvGraphicFramePr>
            <a:graphicFrameLocks noChangeAspect="1"/>
          </p:cNvGraphicFramePr>
          <p:nvPr/>
        </p:nvGraphicFramePr>
        <p:xfrm>
          <a:off x="2976563" y="3068638"/>
          <a:ext cx="309562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108" name="Equation" r:id="rId7" imgW="177480" imgH="177480" progId="Equation.3">
                  <p:embed/>
                </p:oleObj>
              </mc:Choice>
              <mc:Fallback>
                <p:oleObj name="Equation" r:id="rId7" imgW="17748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6563" y="3068638"/>
                        <a:ext cx="309562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3" name="직선 화살표 연결선 52"/>
          <p:cNvCxnSpPr/>
          <p:nvPr/>
        </p:nvCxnSpPr>
        <p:spPr>
          <a:xfrm flipV="1">
            <a:off x="2411760" y="2647851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>
            <a:cxnSpLocks noChangeAspect="1"/>
          </p:cNvCxnSpPr>
          <p:nvPr/>
        </p:nvCxnSpPr>
        <p:spPr>
          <a:xfrm>
            <a:off x="2411767" y="3007899"/>
            <a:ext cx="466612" cy="285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8" name="Object 5"/>
          <p:cNvGraphicFramePr>
            <a:graphicFrameLocks noChangeAspect="1"/>
          </p:cNvGraphicFramePr>
          <p:nvPr/>
        </p:nvGraphicFramePr>
        <p:xfrm>
          <a:off x="2925763" y="2514600"/>
          <a:ext cx="31115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109" name="Equation" r:id="rId9" imgW="177480" imgH="177480" progId="Equation.3">
                  <p:embed/>
                </p:oleObj>
              </mc:Choice>
              <mc:Fallback>
                <p:oleObj name="Equation" r:id="rId9" imgW="17748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5763" y="2514600"/>
                        <a:ext cx="311150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0" name="직선 화살표 연결선 59"/>
          <p:cNvCxnSpPr/>
          <p:nvPr/>
        </p:nvCxnSpPr>
        <p:spPr>
          <a:xfrm>
            <a:off x="5181343" y="2980595"/>
            <a:ext cx="416880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3" name="Object 3"/>
          <p:cNvGraphicFramePr>
            <a:graphicFrameLocks noChangeAspect="1"/>
          </p:cNvGraphicFramePr>
          <p:nvPr/>
        </p:nvGraphicFramePr>
        <p:xfrm>
          <a:off x="4827588" y="2774950"/>
          <a:ext cx="244475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110" name="Equation" r:id="rId11" imgW="139680" imgH="177480" progId="Equation.3">
                  <p:embed/>
                </p:oleObj>
              </mc:Choice>
              <mc:Fallback>
                <p:oleObj name="Equation" r:id="rId11" imgW="13968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7588" y="2774950"/>
                        <a:ext cx="244475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Object 4"/>
          <p:cNvGraphicFramePr>
            <a:graphicFrameLocks noChangeAspect="1"/>
          </p:cNvGraphicFramePr>
          <p:nvPr/>
        </p:nvGraphicFramePr>
        <p:xfrm>
          <a:off x="6289675" y="3068638"/>
          <a:ext cx="309563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111" name="Equation" r:id="rId13" imgW="177480" imgH="177480" progId="Equation.3">
                  <p:embed/>
                </p:oleObj>
              </mc:Choice>
              <mc:Fallback>
                <p:oleObj name="Equation" r:id="rId13" imgW="17748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9675" y="3068638"/>
                        <a:ext cx="309563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7" name="직선 화살표 연결선 66"/>
          <p:cNvCxnSpPr/>
          <p:nvPr/>
        </p:nvCxnSpPr>
        <p:spPr>
          <a:xfrm flipV="1">
            <a:off x="5724818" y="2647851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화살표 연결선 69"/>
          <p:cNvCxnSpPr>
            <a:cxnSpLocks noChangeAspect="1"/>
          </p:cNvCxnSpPr>
          <p:nvPr/>
        </p:nvCxnSpPr>
        <p:spPr>
          <a:xfrm>
            <a:off x="5761572" y="3007899"/>
            <a:ext cx="466612" cy="285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1" name="Object 5"/>
          <p:cNvGraphicFramePr>
            <a:graphicFrameLocks noChangeAspect="1"/>
          </p:cNvGraphicFramePr>
          <p:nvPr/>
        </p:nvGraphicFramePr>
        <p:xfrm>
          <a:off x="4831581" y="2404269"/>
          <a:ext cx="244475" cy="24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112" name="Equation" r:id="rId15" imgW="139680" imgH="139680" progId="Equation.3">
                  <p:embed/>
                </p:oleObj>
              </mc:Choice>
              <mc:Fallback>
                <p:oleObj name="Equation" r:id="rId15" imgW="139680" imgH="1396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1581" y="2404269"/>
                        <a:ext cx="244475" cy="244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2" name="직선 화살표 연결선 71"/>
          <p:cNvCxnSpPr/>
          <p:nvPr/>
        </p:nvCxnSpPr>
        <p:spPr>
          <a:xfrm>
            <a:off x="5148064" y="2547392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7693" name="Object 13"/>
          <p:cNvGraphicFramePr>
            <a:graphicFrameLocks noChangeAspect="1"/>
          </p:cNvGraphicFramePr>
          <p:nvPr/>
        </p:nvGraphicFramePr>
        <p:xfrm>
          <a:off x="6062663" y="2319338"/>
          <a:ext cx="31115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113" name="Equation" r:id="rId17" imgW="177480" imgH="177480" progId="Equation.3">
                  <p:embed/>
                </p:oleObj>
              </mc:Choice>
              <mc:Fallback>
                <p:oleObj name="Equation" r:id="rId17" imgW="177480" imgH="177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2663" y="2319338"/>
                        <a:ext cx="311150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694" name="Object 14"/>
          <p:cNvGraphicFramePr>
            <a:graphicFrameLocks noChangeAspect="1"/>
          </p:cNvGraphicFramePr>
          <p:nvPr/>
        </p:nvGraphicFramePr>
        <p:xfrm>
          <a:off x="2673350" y="1773238"/>
          <a:ext cx="1925638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114" name="Equation" r:id="rId19" imgW="1104840" imgH="228600" progId="Equation.3">
                  <p:embed/>
                </p:oleObj>
              </mc:Choice>
              <mc:Fallback>
                <p:oleObj name="Equation" r:id="rId19" imgW="110484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3350" y="1773238"/>
                        <a:ext cx="1925638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타원 22"/>
          <p:cNvSpPr>
            <a:spLocks noChangeAspect="1"/>
          </p:cNvSpPr>
          <p:nvPr/>
        </p:nvSpPr>
        <p:spPr>
          <a:xfrm>
            <a:off x="5630585" y="2874653"/>
            <a:ext cx="138255" cy="1382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2" name="직선 화살표 연결선 31"/>
          <p:cNvCxnSpPr/>
          <p:nvPr/>
        </p:nvCxnSpPr>
        <p:spPr>
          <a:xfrm>
            <a:off x="6029576" y="4851066"/>
            <a:ext cx="416880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Object 3"/>
          <p:cNvGraphicFramePr>
            <a:graphicFrameLocks noChangeAspect="1"/>
          </p:cNvGraphicFramePr>
          <p:nvPr/>
        </p:nvGraphicFramePr>
        <p:xfrm>
          <a:off x="6588224" y="4702026"/>
          <a:ext cx="244475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115" name="Equation" r:id="rId21" imgW="139680" imgH="177480" progId="Equation.3">
                  <p:embed/>
                </p:oleObj>
              </mc:Choice>
              <mc:Fallback>
                <p:oleObj name="Equation" r:id="rId21" imgW="139680" imgH="1774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4702026"/>
                        <a:ext cx="244475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4"/>
          <p:cNvGraphicFramePr>
            <a:graphicFrameLocks noChangeAspect="1"/>
          </p:cNvGraphicFramePr>
          <p:nvPr/>
        </p:nvGraphicFramePr>
        <p:xfrm>
          <a:off x="4862513" y="4870450"/>
          <a:ext cx="309562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116" name="Equation" r:id="rId23" imgW="177480" imgH="177480" progId="Equation.3">
                  <p:embed/>
                </p:oleObj>
              </mc:Choice>
              <mc:Fallback>
                <p:oleObj name="Equation" r:id="rId23" imgW="177480" imgH="17748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2513" y="4870450"/>
                        <a:ext cx="309562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5" name="직선 화살표 연결선 34"/>
          <p:cNvCxnSpPr/>
          <p:nvPr/>
        </p:nvCxnSpPr>
        <p:spPr>
          <a:xfrm flipV="1">
            <a:off x="5175360" y="4880082"/>
            <a:ext cx="517704" cy="1576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>
            <a:cxnSpLocks noChangeAspect="1"/>
          </p:cNvCxnSpPr>
          <p:nvPr/>
        </p:nvCxnSpPr>
        <p:spPr>
          <a:xfrm>
            <a:off x="5226452" y="4464562"/>
            <a:ext cx="466612" cy="285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Object 5"/>
          <p:cNvGraphicFramePr>
            <a:graphicFrameLocks noChangeAspect="1"/>
          </p:cNvGraphicFramePr>
          <p:nvPr/>
        </p:nvGraphicFramePr>
        <p:xfrm>
          <a:off x="6487770" y="4274740"/>
          <a:ext cx="244475" cy="24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117" name="Equation" r:id="rId25" imgW="139680" imgH="139680" progId="Equation.3">
                  <p:embed/>
                </p:oleObj>
              </mc:Choice>
              <mc:Fallback>
                <p:oleObj name="Equation" r:id="rId25" imgW="139680" imgH="13968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7770" y="4274740"/>
                        <a:ext cx="244475" cy="244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8" name="직선 화살표 연결선 37"/>
          <p:cNvCxnSpPr/>
          <p:nvPr/>
        </p:nvCxnSpPr>
        <p:spPr>
          <a:xfrm flipV="1">
            <a:off x="5940152" y="4488978"/>
            <a:ext cx="43204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Object 13"/>
          <p:cNvGraphicFramePr>
            <a:graphicFrameLocks noChangeAspect="1"/>
          </p:cNvGraphicFramePr>
          <p:nvPr/>
        </p:nvGraphicFramePr>
        <p:xfrm>
          <a:off x="4910138" y="4332288"/>
          <a:ext cx="31115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118" name="Equation" r:id="rId26" imgW="177480" imgH="177480" progId="Equation.3">
                  <p:embed/>
                </p:oleObj>
              </mc:Choice>
              <mc:Fallback>
                <p:oleObj name="Equation" r:id="rId26" imgW="177480" imgH="17748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0138" y="4332288"/>
                        <a:ext cx="311150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타원 40"/>
          <p:cNvSpPr>
            <a:spLocks noChangeAspect="1"/>
          </p:cNvSpPr>
          <p:nvPr/>
        </p:nvSpPr>
        <p:spPr>
          <a:xfrm>
            <a:off x="5729889" y="4745124"/>
            <a:ext cx="138255" cy="1382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27702" name="Object 22"/>
          <p:cNvGraphicFramePr>
            <a:graphicFrameLocks noChangeAspect="1"/>
          </p:cNvGraphicFramePr>
          <p:nvPr/>
        </p:nvGraphicFramePr>
        <p:xfrm>
          <a:off x="2555776" y="3727450"/>
          <a:ext cx="1573212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119" name="Equation" r:id="rId28" imgW="901440" imgH="228600" progId="Equation.3">
                  <p:embed/>
                </p:oleObj>
              </mc:Choice>
              <mc:Fallback>
                <p:oleObj name="Equation" r:id="rId28" imgW="901440" imgH="22860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3727450"/>
                        <a:ext cx="1573212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직사각형 43"/>
          <p:cNvSpPr/>
          <p:nvPr/>
        </p:nvSpPr>
        <p:spPr>
          <a:xfrm>
            <a:off x="251520" y="5707356"/>
            <a:ext cx="36004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Thermal Equilibrium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  <p:graphicFrame>
        <p:nvGraphicFramePr>
          <p:cNvPr id="327703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9582014"/>
              </p:ext>
            </p:extLst>
          </p:nvPr>
        </p:nvGraphicFramePr>
        <p:xfrm>
          <a:off x="3491880" y="5517232"/>
          <a:ext cx="4157663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120" name="수식" r:id="rId30" imgW="2387520" imgH="444240" progId="Equation.3">
                  <p:embed/>
                </p:oleObj>
              </mc:Choice>
              <mc:Fallback>
                <p:oleObj name="수식" r:id="rId30" imgW="2387520" imgH="44424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5517232"/>
                        <a:ext cx="4157663" cy="777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6" name="직선 연결선 45"/>
          <p:cNvCxnSpPr/>
          <p:nvPr/>
        </p:nvCxnSpPr>
        <p:spPr>
          <a:xfrm>
            <a:off x="2915816" y="1628800"/>
            <a:ext cx="360040" cy="50405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 47"/>
          <p:cNvCxnSpPr/>
          <p:nvPr/>
        </p:nvCxnSpPr>
        <p:spPr>
          <a:xfrm flipH="1">
            <a:off x="2987824" y="1628800"/>
            <a:ext cx="288032" cy="50405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연결선 49"/>
          <p:cNvCxnSpPr/>
          <p:nvPr/>
        </p:nvCxnSpPr>
        <p:spPr>
          <a:xfrm>
            <a:off x="2195736" y="2708920"/>
            <a:ext cx="360040" cy="50405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연결선 55"/>
          <p:cNvCxnSpPr/>
          <p:nvPr/>
        </p:nvCxnSpPr>
        <p:spPr>
          <a:xfrm flipH="1">
            <a:off x="2267744" y="2708920"/>
            <a:ext cx="288032" cy="50405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37E04-1561-49C7-B18C-697432C9090D}" type="slidenum">
              <a:rPr lang="en-US" altLang="ko-KR" smtClean="0"/>
              <a:pPr>
                <a:defRPr/>
              </a:pPr>
              <a:t>26</a:t>
            </a:fld>
            <a:endParaRPr lang="en-US" altLang="ko-KR" dirty="0"/>
          </a:p>
        </p:txBody>
      </p:sp>
      <p:sp>
        <p:nvSpPr>
          <p:cNvPr id="139" name="Rectangle 25"/>
          <p:cNvSpPr>
            <a:spLocks noChangeArrowheads="1"/>
          </p:cNvSpPr>
          <p:nvPr/>
        </p:nvSpPr>
        <p:spPr bwMode="auto">
          <a:xfrm>
            <a:off x="285720" y="152381"/>
            <a:ext cx="7858180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Non equilibrium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251520" y="908720"/>
            <a:ext cx="792088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Number of Ground state particles remain almost constant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179512" y="2852936"/>
            <a:ext cx="36004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Deuteron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  <p:graphicFrame>
        <p:nvGraphicFramePr>
          <p:cNvPr id="333835" name="Object 11"/>
          <p:cNvGraphicFramePr>
            <a:graphicFrameLocks noChangeAspect="1"/>
          </p:cNvGraphicFramePr>
          <p:nvPr/>
        </p:nvGraphicFramePr>
        <p:xfrm>
          <a:off x="1236663" y="1196975"/>
          <a:ext cx="4710112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101" name="Equation" r:id="rId3" imgW="2705040" imgH="761760" progId="Equation.3">
                  <p:embed/>
                </p:oleObj>
              </mc:Choice>
              <mc:Fallback>
                <p:oleObj name="Equation" r:id="rId3" imgW="2705040" imgH="7617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6663" y="1196975"/>
                        <a:ext cx="4710112" cy="133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3836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6380" y="2460992"/>
            <a:ext cx="5346100" cy="4345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42020" name="Object 4"/>
          <p:cNvGraphicFramePr>
            <a:graphicFrameLocks noChangeAspect="1"/>
          </p:cNvGraphicFramePr>
          <p:nvPr/>
        </p:nvGraphicFramePr>
        <p:xfrm>
          <a:off x="917055" y="3234457"/>
          <a:ext cx="1992312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102" name="Equation" r:id="rId6" imgW="1143000" imgH="393480" progId="Equation.3">
                  <p:embed/>
                </p:oleObj>
              </mc:Choice>
              <mc:Fallback>
                <p:oleObj name="Equation" r:id="rId6" imgW="114300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7055" y="3234457"/>
                        <a:ext cx="1992312" cy="688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2023" name="Object 7"/>
          <p:cNvGraphicFramePr>
            <a:graphicFrameLocks noChangeAspect="1"/>
          </p:cNvGraphicFramePr>
          <p:nvPr/>
        </p:nvGraphicFramePr>
        <p:xfrm>
          <a:off x="1043608" y="4221088"/>
          <a:ext cx="1349375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103" name="Equation" r:id="rId8" imgW="774360" imgH="228600" progId="Equation.3">
                  <p:embed/>
                </p:oleObj>
              </mc:Choice>
              <mc:Fallback>
                <p:oleObj name="Equation" r:id="rId8" imgW="77436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4221088"/>
                        <a:ext cx="1349375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2024" name="Object 8"/>
          <p:cNvGraphicFramePr>
            <a:graphicFrameLocks noChangeAspect="1"/>
          </p:cNvGraphicFramePr>
          <p:nvPr/>
        </p:nvGraphicFramePr>
        <p:xfrm>
          <a:off x="1653753" y="5238973"/>
          <a:ext cx="1262063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104" name="Equation" r:id="rId10" imgW="723600" imgH="241200" progId="Equation.3">
                  <p:embed/>
                </p:oleObj>
              </mc:Choice>
              <mc:Fallback>
                <p:oleObj name="Equation" r:id="rId10" imgW="723600" imgH="2412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3753" y="5238973"/>
                        <a:ext cx="1262063" cy="4222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직선 화살표 연결선 12"/>
          <p:cNvCxnSpPr/>
          <p:nvPr/>
        </p:nvCxnSpPr>
        <p:spPr>
          <a:xfrm flipV="1">
            <a:off x="3131840" y="5157192"/>
            <a:ext cx="144016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/>
          <p:nvPr/>
        </p:nvCxnSpPr>
        <p:spPr>
          <a:xfrm flipH="1">
            <a:off x="4788024" y="2348880"/>
            <a:ext cx="720080" cy="25202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37E04-1561-49C7-B18C-697432C9090D}" type="slidenum">
              <a:rPr lang="en-US" altLang="ko-KR" smtClean="0"/>
              <a:pPr>
                <a:defRPr/>
              </a:pPr>
              <a:t>27</a:t>
            </a:fld>
            <a:endParaRPr lang="en-US" altLang="ko-KR" dirty="0"/>
          </a:p>
        </p:txBody>
      </p:sp>
      <p:sp>
        <p:nvSpPr>
          <p:cNvPr id="139" name="Rectangle 25"/>
          <p:cNvSpPr>
            <a:spLocks noChangeArrowheads="1"/>
          </p:cNvSpPr>
          <p:nvPr/>
        </p:nvSpPr>
        <p:spPr bwMode="auto">
          <a:xfrm>
            <a:off x="285720" y="152381"/>
            <a:ext cx="7858180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Comparison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251520" y="908720"/>
            <a:ext cx="792088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K*  (Resonance) production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179512" y="3068960"/>
            <a:ext cx="4896544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Deuteron (bound state) production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  <p:graphicFrame>
        <p:nvGraphicFramePr>
          <p:cNvPr id="333835" name="Object 11"/>
          <p:cNvGraphicFramePr>
            <a:graphicFrameLocks noChangeAspect="1"/>
          </p:cNvGraphicFramePr>
          <p:nvPr/>
        </p:nvGraphicFramePr>
        <p:xfrm>
          <a:off x="862607" y="3895725"/>
          <a:ext cx="6589713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091" name="Equation" r:id="rId3" imgW="3784320" imgH="761760" progId="Equation.3">
                  <p:embed/>
                </p:oleObj>
              </mc:Choice>
              <mc:Fallback>
                <p:oleObj name="Equation" r:id="rId3" imgW="3784320" imgH="7617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2607" y="3895725"/>
                        <a:ext cx="6589713" cy="133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50" name="Object 10"/>
          <p:cNvGraphicFramePr>
            <a:graphicFrameLocks noChangeAspect="1"/>
          </p:cNvGraphicFramePr>
          <p:nvPr/>
        </p:nvGraphicFramePr>
        <p:xfrm>
          <a:off x="822325" y="1341438"/>
          <a:ext cx="5440363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092" name="Equation" r:id="rId5" imgW="3124080" imgH="761760" progId="Equation.3">
                  <p:embed/>
                </p:oleObj>
              </mc:Choice>
              <mc:Fallback>
                <p:oleObj name="Equation" r:id="rId5" imgW="3124080" imgH="76176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2325" y="1341438"/>
                        <a:ext cx="5440363" cy="133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표 22"/>
          <p:cNvGraphicFramePr>
            <a:graphicFrameLocks noGrp="1"/>
          </p:cNvGraphicFramePr>
          <p:nvPr/>
        </p:nvGraphicFramePr>
        <p:xfrm>
          <a:off x="611560" y="1268761"/>
          <a:ext cx="7704855" cy="4896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0971"/>
                <a:gridCol w="1540971"/>
                <a:gridCol w="1540971"/>
                <a:gridCol w="1540971"/>
                <a:gridCol w="1540971"/>
              </a:tblGrid>
              <a:tr h="666799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Normal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</a:rPr>
                        <a:t> meson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Compact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ko-KR" baseline="0" dirty="0" err="1" smtClean="0">
                          <a:solidFill>
                            <a:srgbClr val="FF0000"/>
                          </a:solidFill>
                        </a:rPr>
                        <a:t>multiquark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Molecules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Resonance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855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/>
                        <a:t>Geometrical configuration</a:t>
                      </a:r>
                      <a:endParaRPr lang="ko-KR" alt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4421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/>
                        <a:t>Yields</a:t>
                      </a:r>
                    </a:p>
                    <a:p>
                      <a:pPr algn="ctr" latinLnBrk="1"/>
                      <a:r>
                        <a:rPr lang="en-US" altLang="ko-KR" sz="1600" b="1" dirty="0" smtClean="0"/>
                        <a:t>/Statistical</a:t>
                      </a:r>
                      <a:r>
                        <a:rPr lang="en-US" altLang="ko-KR" sz="1600" b="1" baseline="0" dirty="0" smtClean="0"/>
                        <a:t> model</a:t>
                      </a:r>
                      <a:endParaRPr lang="ko-KR" alt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&lt; 0.1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~ 1</a:t>
                      </a:r>
                      <a:endParaRPr lang="ko-KR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Times New Roman"/>
                          <a:cs typeface="Times New Roman"/>
                        </a:rPr>
                        <a:t>~ 0.5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28</a:t>
            </a:fld>
            <a:endParaRPr lang="ko-KR" altLang="en-US" dirty="0"/>
          </a:p>
        </p:txBody>
      </p:sp>
      <p:grpSp>
        <p:nvGrpSpPr>
          <p:cNvPr id="3" name="그룹 31"/>
          <p:cNvGrpSpPr/>
          <p:nvPr/>
        </p:nvGrpSpPr>
        <p:grpSpPr>
          <a:xfrm>
            <a:off x="3968640" y="2825443"/>
            <a:ext cx="895350" cy="720277"/>
            <a:chOff x="4891096" y="2852739"/>
            <a:chExt cx="895350" cy="720277"/>
          </a:xfrm>
        </p:grpSpPr>
        <p:sp>
          <p:nvSpPr>
            <p:cNvPr id="7" name="AutoShape 41"/>
            <p:cNvSpPr>
              <a:spLocks noChangeArrowheads="1"/>
            </p:cNvSpPr>
            <p:nvPr/>
          </p:nvSpPr>
          <p:spPr bwMode="auto">
            <a:xfrm>
              <a:off x="4891096" y="2852739"/>
              <a:ext cx="895350" cy="72027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" name="Oval 39"/>
            <p:cNvSpPr>
              <a:spLocks noChangeArrowheads="1"/>
            </p:cNvSpPr>
            <p:nvPr/>
          </p:nvSpPr>
          <p:spPr bwMode="auto">
            <a:xfrm>
              <a:off x="4968883" y="2884489"/>
              <a:ext cx="287338" cy="2877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>
                  <a:solidFill>
                    <a:schemeClr val="bg1"/>
                  </a:solidFill>
                  <a:latin typeface="Comic Sans MS" pitchFamily="66" charset="0"/>
                </a:rPr>
                <a:t>u</a:t>
              </a:r>
            </a:p>
          </p:txBody>
        </p:sp>
        <p:sp>
          <p:nvSpPr>
            <p:cNvPr id="6" name="Oval 40"/>
            <p:cNvSpPr>
              <a:spLocks noChangeArrowheads="1"/>
            </p:cNvSpPr>
            <p:nvPr/>
          </p:nvSpPr>
          <p:spPr bwMode="auto">
            <a:xfrm>
              <a:off x="5356358" y="2884489"/>
              <a:ext cx="287338" cy="28779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>
                  <a:solidFill>
                    <a:schemeClr val="bg1"/>
                  </a:solidFill>
                  <a:latin typeface="Comic Sans MS" pitchFamily="66" charset="0"/>
                </a:rPr>
                <a:t>u</a:t>
              </a:r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368956" y="3208342"/>
              <a:ext cx="287338" cy="28779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>
                  <a:solidFill>
                    <a:schemeClr val="tx1"/>
                  </a:solidFill>
                  <a:latin typeface="Comic Sans MS" pitchFamily="66" charset="0"/>
                </a:rPr>
                <a:t>u</a:t>
              </a:r>
            </a:p>
          </p:txBody>
        </p:sp>
        <p:sp>
          <p:nvSpPr>
            <p:cNvPr id="9" name="Oval 25"/>
            <p:cNvSpPr>
              <a:spLocks noChangeArrowheads="1"/>
            </p:cNvSpPr>
            <p:nvPr/>
          </p:nvSpPr>
          <p:spPr bwMode="auto">
            <a:xfrm>
              <a:off x="4998305" y="3220217"/>
              <a:ext cx="287338" cy="287793"/>
            </a:xfrm>
            <a:prstGeom prst="ellipse">
              <a:avLst/>
            </a:prstGeom>
            <a:noFill/>
            <a:ln w="381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  <a:endParaRPr kumimoji="1" lang="en-US" altLang="ko-KR" sz="2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4" name="그룹 27"/>
          <p:cNvGrpSpPr/>
          <p:nvPr/>
        </p:nvGrpSpPr>
        <p:grpSpPr>
          <a:xfrm>
            <a:off x="2411760" y="2780928"/>
            <a:ext cx="895350" cy="720277"/>
            <a:chOff x="3388618" y="2924944"/>
            <a:chExt cx="895350" cy="720277"/>
          </a:xfrm>
        </p:grpSpPr>
        <p:sp>
          <p:nvSpPr>
            <p:cNvPr id="12" name="AutoShape 41"/>
            <p:cNvSpPr>
              <a:spLocks noChangeArrowheads="1"/>
            </p:cNvSpPr>
            <p:nvPr/>
          </p:nvSpPr>
          <p:spPr bwMode="auto">
            <a:xfrm>
              <a:off x="3388618" y="2924944"/>
              <a:ext cx="895350" cy="72027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Oval 39"/>
            <p:cNvSpPr>
              <a:spLocks noChangeArrowheads="1"/>
            </p:cNvSpPr>
            <p:nvPr/>
          </p:nvSpPr>
          <p:spPr bwMode="auto">
            <a:xfrm>
              <a:off x="3504310" y="3031934"/>
              <a:ext cx="287338" cy="2877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>
                  <a:solidFill>
                    <a:schemeClr val="bg1"/>
                  </a:solidFill>
                  <a:latin typeface="Comic Sans MS" pitchFamily="66" charset="0"/>
                </a:rPr>
                <a:t>u</a:t>
              </a:r>
            </a:p>
          </p:txBody>
        </p:sp>
        <p:sp>
          <p:nvSpPr>
            <p:cNvPr id="14" name="Oval 25"/>
            <p:cNvSpPr>
              <a:spLocks noChangeArrowheads="1"/>
            </p:cNvSpPr>
            <p:nvPr/>
          </p:nvSpPr>
          <p:spPr bwMode="auto">
            <a:xfrm>
              <a:off x="3867214" y="3262373"/>
              <a:ext cx="287338" cy="28779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  <a:endParaRPr kumimoji="1" lang="en-US" altLang="ko-KR" sz="2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11" name="그룹 33"/>
          <p:cNvGrpSpPr/>
          <p:nvPr/>
        </p:nvGrpSpPr>
        <p:grpSpPr>
          <a:xfrm>
            <a:off x="5508104" y="2060848"/>
            <a:ext cx="895538" cy="2005591"/>
            <a:chOff x="6319668" y="2214554"/>
            <a:chExt cx="895538" cy="2005591"/>
          </a:xfrm>
        </p:grpSpPr>
        <p:sp>
          <p:nvSpPr>
            <p:cNvPr id="15" name="AutoShape 41"/>
            <p:cNvSpPr>
              <a:spLocks noChangeArrowheads="1"/>
            </p:cNvSpPr>
            <p:nvPr/>
          </p:nvSpPr>
          <p:spPr bwMode="auto">
            <a:xfrm>
              <a:off x="6319668" y="2214554"/>
              <a:ext cx="895350" cy="71913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" name="Oval 39"/>
            <p:cNvSpPr>
              <a:spLocks noChangeArrowheads="1"/>
            </p:cNvSpPr>
            <p:nvPr/>
          </p:nvSpPr>
          <p:spPr bwMode="auto">
            <a:xfrm>
              <a:off x="6433080" y="2317554"/>
              <a:ext cx="287338" cy="2873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>
                  <a:solidFill>
                    <a:schemeClr val="bg1"/>
                  </a:solidFill>
                  <a:latin typeface="Comic Sans MS" pitchFamily="66" charset="0"/>
                </a:rPr>
                <a:t>u</a:t>
              </a:r>
            </a:p>
          </p:txBody>
        </p:sp>
        <p:sp>
          <p:nvSpPr>
            <p:cNvPr id="17" name="Oval 25"/>
            <p:cNvSpPr>
              <a:spLocks noChangeArrowheads="1"/>
            </p:cNvSpPr>
            <p:nvPr/>
          </p:nvSpPr>
          <p:spPr bwMode="auto">
            <a:xfrm>
              <a:off x="6795984" y="2547994"/>
              <a:ext cx="287338" cy="28733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 smtClean="0">
                  <a:latin typeface="Comic Sans MS" pitchFamily="66" charset="0"/>
                </a:rPr>
                <a:t>u</a:t>
              </a:r>
              <a:endParaRPr kumimoji="1" lang="en-US" altLang="ko-KR" sz="2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18" name="AutoShape 41"/>
            <p:cNvSpPr>
              <a:spLocks noChangeArrowheads="1"/>
            </p:cNvSpPr>
            <p:nvPr/>
          </p:nvSpPr>
          <p:spPr bwMode="auto">
            <a:xfrm>
              <a:off x="6319856" y="3501008"/>
              <a:ext cx="895350" cy="71913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" name="Oval 39"/>
            <p:cNvSpPr>
              <a:spLocks noChangeArrowheads="1"/>
            </p:cNvSpPr>
            <p:nvPr/>
          </p:nvSpPr>
          <p:spPr bwMode="auto">
            <a:xfrm>
              <a:off x="6433268" y="3604008"/>
              <a:ext cx="287338" cy="287337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>
                  <a:solidFill>
                    <a:schemeClr val="bg1"/>
                  </a:solidFill>
                  <a:latin typeface="Comic Sans MS" pitchFamily="66" charset="0"/>
                </a:rPr>
                <a:t>u</a:t>
              </a:r>
            </a:p>
          </p:txBody>
        </p:sp>
        <p:sp>
          <p:nvSpPr>
            <p:cNvPr id="20" name="Oval 25"/>
            <p:cNvSpPr>
              <a:spLocks noChangeArrowheads="1"/>
            </p:cNvSpPr>
            <p:nvPr/>
          </p:nvSpPr>
          <p:spPr bwMode="auto">
            <a:xfrm>
              <a:off x="6796172" y="3834448"/>
              <a:ext cx="287338" cy="287338"/>
            </a:xfrm>
            <a:prstGeom prst="ellipse">
              <a:avLst/>
            </a:prstGeom>
            <a:noFill/>
            <a:ln w="381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  <a:endParaRPr kumimoji="1" lang="en-US" altLang="ko-KR" sz="2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cxnSp>
          <p:nvCxnSpPr>
            <p:cNvPr id="22" name="직선 연결선 21"/>
            <p:cNvCxnSpPr/>
            <p:nvPr/>
          </p:nvCxnSpPr>
          <p:spPr>
            <a:xfrm rot="16200000" flipH="1">
              <a:off x="6515437" y="3204147"/>
              <a:ext cx="504000" cy="188"/>
            </a:xfrm>
            <a:prstGeom prst="line">
              <a:avLst/>
            </a:prstGeom>
            <a:ln w="317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500034" y="285728"/>
            <a:ext cx="7456342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2000" dirty="0" smtClean="0">
                <a:latin typeface="Comic Sans MS" pitchFamily="66" charset="0"/>
              </a:rPr>
              <a:t>Normal meson, compact </a:t>
            </a:r>
            <a:r>
              <a:rPr lang="en-US" altLang="ko-KR" sz="2000" dirty="0" err="1" smtClean="0">
                <a:latin typeface="Comic Sans MS" pitchFamily="66" charset="0"/>
              </a:rPr>
              <a:t>multiquark</a:t>
            </a:r>
            <a:r>
              <a:rPr lang="en-US" altLang="ko-KR" sz="2000" dirty="0" smtClean="0">
                <a:latin typeface="Comic Sans MS" pitchFamily="66" charset="0"/>
              </a:rPr>
              <a:t>,  molecules, resonances</a:t>
            </a:r>
            <a:endParaRPr lang="en-US" altLang="ko-KR" sz="2000" baseline="30000" dirty="0">
              <a:latin typeface="Comic Sans MS" pitchFamily="66" charset="0"/>
            </a:endParaRPr>
          </a:p>
        </p:txBody>
      </p:sp>
      <p:sp>
        <p:nvSpPr>
          <p:cNvPr id="36" name="AutoShape 41"/>
          <p:cNvSpPr>
            <a:spLocks noChangeArrowheads="1"/>
          </p:cNvSpPr>
          <p:nvPr/>
        </p:nvSpPr>
        <p:spPr bwMode="auto">
          <a:xfrm>
            <a:off x="7236296" y="2564904"/>
            <a:ext cx="576064" cy="122413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7" name="Oval 39"/>
          <p:cNvSpPr>
            <a:spLocks noChangeArrowheads="1"/>
          </p:cNvSpPr>
          <p:nvPr/>
        </p:nvSpPr>
        <p:spPr bwMode="auto">
          <a:xfrm>
            <a:off x="7353710" y="2650560"/>
            <a:ext cx="287338" cy="28779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38" name="Oval 25"/>
          <p:cNvSpPr>
            <a:spLocks noChangeArrowheads="1"/>
          </p:cNvSpPr>
          <p:nvPr/>
        </p:nvSpPr>
        <p:spPr bwMode="auto">
          <a:xfrm>
            <a:off x="7380312" y="3357231"/>
            <a:ext cx="287338" cy="28779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29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776674"/>
            <a:ext cx="32821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ALICE  (2015 </a:t>
            </a:r>
            <a:r>
              <a:rPr lang="en-US" altLang="ko-KR" dirty="0" err="1" smtClean="0"/>
              <a:t>prc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285720" y="152381"/>
            <a:ext cx="7858180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Production of  resonances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pic>
        <p:nvPicPr>
          <p:cNvPr id="303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775"/>
            <a:ext cx="39052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5397574" y="1751013"/>
          <a:ext cx="29908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65" name="Equation" r:id="rId4" imgW="1714320" imgH="228600" progId="Equation.3">
                  <p:embed/>
                </p:oleObj>
              </mc:Choice>
              <mc:Fallback>
                <p:oleObj name="Equation" r:id="rId4" imgW="17143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74" y="1751013"/>
                        <a:ext cx="299085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직사각형 10"/>
          <p:cNvSpPr/>
          <p:nvPr/>
        </p:nvSpPr>
        <p:spPr>
          <a:xfrm>
            <a:off x="4788024" y="1268760"/>
            <a:ext cx="36004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 Reconstruction 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  <p:graphicFrame>
        <p:nvGraphicFramePr>
          <p:cNvPr id="307202" name="Object 2"/>
          <p:cNvGraphicFramePr>
            <a:graphicFrameLocks noChangeAspect="1"/>
          </p:cNvGraphicFramePr>
          <p:nvPr>
            <p:extLst/>
          </p:nvPr>
        </p:nvGraphicFramePr>
        <p:xfrm>
          <a:off x="5430838" y="2330450"/>
          <a:ext cx="292417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66" name="수식" r:id="rId6" imgW="1676160" imgH="203040" progId="Equation.3">
                  <p:embed/>
                </p:oleObj>
              </mc:Choice>
              <mc:Fallback>
                <p:oleObj name="수식" r:id="rId6" imgW="16761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0838" y="2330450"/>
                        <a:ext cx="2924175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직사각형 28"/>
          <p:cNvSpPr/>
          <p:nvPr/>
        </p:nvSpPr>
        <p:spPr>
          <a:xfrm>
            <a:off x="4940424" y="3861048"/>
            <a:ext cx="3952056" cy="264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1400" dirty="0" smtClean="0">
                <a:latin typeface="Verdana" pitchFamily="34" charset="0"/>
              </a:rPr>
              <a:t>STAR collaboration (PRL 2006) find </a:t>
            </a:r>
            <a:endParaRPr kumimoji="1" lang="en-US" altLang="ko-KR" sz="1400" dirty="0">
              <a:solidFill>
                <a:srgbClr val="FF0000"/>
              </a:solidFill>
              <a:latin typeface="Verdana" pitchFamily="34" charset="0"/>
            </a:endParaRPr>
          </a:p>
        </p:txBody>
      </p:sp>
      <p:graphicFrame>
        <p:nvGraphicFramePr>
          <p:cNvPr id="2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8289018"/>
              </p:ext>
            </p:extLst>
          </p:nvPr>
        </p:nvGraphicFramePr>
        <p:xfrm>
          <a:off x="4992688" y="3111500"/>
          <a:ext cx="387667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67" name="수식" r:id="rId8" imgW="2222280" imgH="215640" progId="Equation.3">
                  <p:embed/>
                </p:oleObj>
              </mc:Choice>
              <mc:Fallback>
                <p:oleObj name="수식" r:id="rId8" imgW="22222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2688" y="3111500"/>
                        <a:ext cx="387667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6569846"/>
              </p:ext>
            </p:extLst>
          </p:nvPr>
        </p:nvGraphicFramePr>
        <p:xfrm>
          <a:off x="5580112" y="4219575"/>
          <a:ext cx="2305050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68" name="수식" r:id="rId10" imgW="1320480" imgH="444240" progId="Equation.3">
                  <p:embed/>
                </p:oleObj>
              </mc:Choice>
              <mc:Fallback>
                <p:oleObj name="수식" r:id="rId10" imgW="13204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4219575"/>
                        <a:ext cx="2305050" cy="777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932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pic>
        <p:nvPicPr>
          <p:cNvPr id="156680" name="Picture 8" descr="http://belle.kek.jp/image/B-logo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890577"/>
            <a:ext cx="1352550" cy="1038225"/>
          </a:xfrm>
          <a:prstGeom prst="rect">
            <a:avLst/>
          </a:prstGeom>
          <a:noFill/>
        </p:spPr>
      </p:pic>
      <p:graphicFrame>
        <p:nvGraphicFramePr>
          <p:cNvPr id="156681" name="Object 9"/>
          <p:cNvGraphicFramePr>
            <a:graphicFrameLocks noChangeAspect="1"/>
          </p:cNvGraphicFramePr>
          <p:nvPr/>
        </p:nvGraphicFramePr>
        <p:xfrm>
          <a:off x="3679834" y="823917"/>
          <a:ext cx="2106612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00" name="Equation" r:id="rId4" imgW="1206360" imgH="228600" progId="Equation.3">
                  <p:embed/>
                </p:oleObj>
              </mc:Choice>
              <mc:Fallback>
                <p:oleObj name="Equation" r:id="rId4" imgW="1206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9834" y="823917"/>
                        <a:ext cx="2106612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82" name="Object 10"/>
          <p:cNvGraphicFramePr>
            <a:graphicFrameLocks noChangeAspect="1"/>
          </p:cNvGraphicFramePr>
          <p:nvPr/>
        </p:nvGraphicFramePr>
        <p:xfrm>
          <a:off x="3633803" y="1325567"/>
          <a:ext cx="3081337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01" name="Equation" r:id="rId6" imgW="1765080" imgH="177480" progId="Equation.3">
                  <p:embed/>
                </p:oleObj>
              </mc:Choice>
              <mc:Fallback>
                <p:oleObj name="Equation" r:id="rId6" imgW="17650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3803" y="1325567"/>
                        <a:ext cx="3081337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5720" y="85723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- 2003 -</a:t>
            </a:r>
            <a:endParaRPr lang="ko-KR" altLang="en-US" dirty="0"/>
          </a:p>
        </p:txBody>
      </p:sp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285720" y="214290"/>
            <a:ext cx="1285884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X(3872)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4714876" y="819139"/>
            <a:ext cx="1000132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6486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62097" y="235743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4871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57422" y="2357430"/>
            <a:ext cx="67056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285720" y="235743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- 2013 -</a:t>
            </a:r>
            <a:endParaRPr lang="ko-KR" altLang="en-US" dirty="0"/>
          </a:p>
        </p:txBody>
      </p:sp>
      <p:pic>
        <p:nvPicPr>
          <p:cNvPr id="164872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09889" y="5172098"/>
            <a:ext cx="564832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4874" name="Picture 10" descr="Particle Data Group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164876" name="Picture 12" descr="Particle Data Group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164878" name="Picture 14" descr="Particle Data Group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68275" y="-136525"/>
            <a:ext cx="9525" cy="9525"/>
          </a:xfrm>
          <a:prstGeom prst="rect">
            <a:avLst/>
          </a:prstGeom>
          <a:noFill/>
        </p:spPr>
      </p:pic>
      <p:pic>
        <p:nvPicPr>
          <p:cNvPr id="164880" name="Picture 16" descr="http://nicadd.niu.edu/~dhiman/logos/logo_pdg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68275" y="5214950"/>
            <a:ext cx="2238375" cy="742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525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4"/>
          <p:cNvSpPr>
            <a:spLocks noChangeArrowheads="1"/>
          </p:cNvSpPr>
          <p:nvPr/>
        </p:nvSpPr>
        <p:spPr bwMode="auto">
          <a:xfrm>
            <a:off x="4500562" y="928670"/>
            <a:ext cx="4286280" cy="235745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30</a:t>
            </a:fld>
            <a:endParaRPr lang="ko-KR" altLang="en-US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4198956"/>
            <a:ext cx="22098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4198956"/>
            <a:ext cx="2519363" cy="175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475" y="4198956"/>
            <a:ext cx="2305050" cy="170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563938" y="3767156"/>
            <a:ext cx="2592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1400" dirty="0">
                <a:solidFill>
                  <a:schemeClr val="tx1"/>
                </a:solidFill>
                <a:latin typeface="Arial" pitchFamily="34" charset="0"/>
              </a:rPr>
              <a:t>Quark number scaling of v2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827088" y="3767156"/>
            <a:ext cx="25923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1600" dirty="0">
                <a:solidFill>
                  <a:schemeClr val="tx1"/>
                </a:solidFill>
                <a:latin typeface="Arial" pitchFamily="34" charset="0"/>
              </a:rPr>
              <a:t> P</a:t>
            </a:r>
            <a:r>
              <a:rPr kumimoji="1" lang="en-US" altLang="ko-KR" sz="1600" baseline="-25000" dirty="0">
                <a:solidFill>
                  <a:schemeClr val="tx1"/>
                </a:solidFill>
                <a:latin typeface="Arial" pitchFamily="34" charset="0"/>
              </a:rPr>
              <a:t>T</a:t>
            </a:r>
            <a:r>
              <a:rPr kumimoji="1" lang="en-US" altLang="ko-KR" sz="1600" dirty="0">
                <a:solidFill>
                  <a:schemeClr val="tx1"/>
                </a:solidFill>
                <a:latin typeface="Arial" pitchFamily="34" charset="0"/>
              </a:rPr>
              <a:t> dependence of ratio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7092950" y="3767156"/>
            <a:ext cx="719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>
                <a:solidFill>
                  <a:schemeClr val="tx1"/>
                </a:solidFill>
                <a:latin typeface="Arial" pitchFamily="34" charset="0"/>
              </a:rPr>
              <a:t> v4</a:t>
            </a: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539750" y="3695719"/>
            <a:ext cx="2663825" cy="24479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3355975" y="3695719"/>
            <a:ext cx="2663825" cy="24479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6219825" y="3695719"/>
            <a:ext cx="2663825" cy="24479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2123728" y="5856307"/>
            <a:ext cx="93538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1000" dirty="0" smtClean="0">
                <a:solidFill>
                  <a:schemeClr val="tx1"/>
                </a:solidFill>
              </a:rPr>
              <a:t>Greco, et </a:t>
            </a:r>
            <a:r>
              <a:rPr kumimoji="1" lang="en-US" altLang="ko-KR" sz="1000" dirty="0">
                <a:solidFill>
                  <a:schemeClr val="tx1"/>
                </a:solidFill>
              </a:rPr>
              <a:t>al</a:t>
            </a: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5076056" y="5877272"/>
            <a:ext cx="9361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1000" dirty="0" smtClean="0">
                <a:solidFill>
                  <a:schemeClr val="tx1"/>
                </a:solidFill>
              </a:rPr>
              <a:t>Greco </a:t>
            </a:r>
            <a:r>
              <a:rPr kumimoji="1" lang="en-US" altLang="ko-KR" sz="1000" dirty="0">
                <a:solidFill>
                  <a:schemeClr val="tx1"/>
                </a:solidFill>
              </a:rPr>
              <a:t>et al</a:t>
            </a:r>
          </a:p>
        </p:txBody>
      </p:sp>
      <p:sp>
        <p:nvSpPr>
          <p:cNvPr id="25" name="Oval 8"/>
          <p:cNvSpPr>
            <a:spLocks noChangeArrowheads="1"/>
          </p:cNvSpPr>
          <p:nvPr/>
        </p:nvSpPr>
        <p:spPr bwMode="auto">
          <a:xfrm>
            <a:off x="6497652" y="2211383"/>
            <a:ext cx="287338" cy="28733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26" name="Oval 9"/>
          <p:cNvSpPr>
            <a:spLocks noChangeArrowheads="1"/>
          </p:cNvSpPr>
          <p:nvPr/>
        </p:nvSpPr>
        <p:spPr bwMode="auto">
          <a:xfrm>
            <a:off x="5561027" y="1274758"/>
            <a:ext cx="287338" cy="2873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27" name="Oval 10"/>
          <p:cNvSpPr>
            <a:spLocks noChangeArrowheads="1"/>
          </p:cNvSpPr>
          <p:nvPr/>
        </p:nvSpPr>
        <p:spPr bwMode="auto">
          <a:xfrm>
            <a:off x="7507302" y="1346196"/>
            <a:ext cx="287338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28" name="Oval 11"/>
          <p:cNvSpPr>
            <a:spLocks noChangeArrowheads="1"/>
          </p:cNvSpPr>
          <p:nvPr/>
        </p:nvSpPr>
        <p:spPr bwMode="auto">
          <a:xfrm>
            <a:off x="5056202" y="2284408"/>
            <a:ext cx="287338" cy="287338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29" name="Oval 12"/>
          <p:cNvSpPr>
            <a:spLocks noChangeArrowheads="1"/>
          </p:cNvSpPr>
          <p:nvPr/>
        </p:nvSpPr>
        <p:spPr bwMode="auto">
          <a:xfrm>
            <a:off x="5929322" y="2643182"/>
            <a:ext cx="287337" cy="2873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30" name="Oval 13"/>
          <p:cNvSpPr>
            <a:spLocks noChangeArrowheads="1"/>
          </p:cNvSpPr>
          <p:nvPr/>
        </p:nvSpPr>
        <p:spPr bwMode="auto">
          <a:xfrm>
            <a:off x="6064265" y="1851021"/>
            <a:ext cx="287337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s</a:t>
            </a:r>
          </a:p>
        </p:txBody>
      </p:sp>
      <p:sp>
        <p:nvSpPr>
          <p:cNvPr id="31" name="Oval 14"/>
          <p:cNvSpPr>
            <a:spLocks noChangeArrowheads="1"/>
          </p:cNvSpPr>
          <p:nvPr/>
        </p:nvSpPr>
        <p:spPr bwMode="auto">
          <a:xfrm>
            <a:off x="6713552" y="2787646"/>
            <a:ext cx="287338" cy="287337"/>
          </a:xfrm>
          <a:prstGeom prst="ellips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32" name="Oval 16"/>
          <p:cNvSpPr>
            <a:spLocks noChangeArrowheads="1"/>
          </p:cNvSpPr>
          <p:nvPr/>
        </p:nvSpPr>
        <p:spPr bwMode="auto">
          <a:xfrm>
            <a:off x="6858016" y="1714488"/>
            <a:ext cx="287337" cy="28733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c</a:t>
            </a:r>
          </a:p>
        </p:txBody>
      </p:sp>
      <p:sp>
        <p:nvSpPr>
          <p:cNvPr id="33" name="Oval 17"/>
          <p:cNvSpPr>
            <a:spLocks noChangeArrowheads="1"/>
          </p:cNvSpPr>
          <p:nvPr/>
        </p:nvSpPr>
        <p:spPr bwMode="auto">
          <a:xfrm>
            <a:off x="5348302" y="1777996"/>
            <a:ext cx="287338" cy="287337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4" name="Oval 19"/>
          <p:cNvSpPr>
            <a:spLocks noChangeArrowheads="1"/>
          </p:cNvSpPr>
          <p:nvPr/>
        </p:nvSpPr>
        <p:spPr bwMode="auto">
          <a:xfrm>
            <a:off x="7435865" y="1849433"/>
            <a:ext cx="287337" cy="2873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35" name="Oval 21"/>
          <p:cNvSpPr>
            <a:spLocks noChangeArrowheads="1"/>
          </p:cNvSpPr>
          <p:nvPr/>
        </p:nvSpPr>
        <p:spPr bwMode="auto">
          <a:xfrm>
            <a:off x="6143636" y="1142984"/>
            <a:ext cx="287338" cy="287337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tx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36" name="Oval 24"/>
          <p:cNvSpPr>
            <a:spLocks noChangeArrowheads="1"/>
          </p:cNvSpPr>
          <p:nvPr/>
        </p:nvSpPr>
        <p:spPr bwMode="auto">
          <a:xfrm>
            <a:off x="6961200" y="1254107"/>
            <a:ext cx="287337" cy="287337"/>
          </a:xfrm>
          <a:prstGeom prst="ellips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37" name="Oval 25"/>
          <p:cNvSpPr>
            <a:spLocks noChangeArrowheads="1"/>
          </p:cNvSpPr>
          <p:nvPr/>
        </p:nvSpPr>
        <p:spPr bwMode="auto">
          <a:xfrm>
            <a:off x="6502412" y="1255694"/>
            <a:ext cx="287338" cy="287338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s</a:t>
            </a:r>
          </a:p>
        </p:txBody>
      </p:sp>
      <p:sp>
        <p:nvSpPr>
          <p:cNvPr id="38" name="Oval 26"/>
          <p:cNvSpPr>
            <a:spLocks noChangeArrowheads="1"/>
          </p:cNvSpPr>
          <p:nvPr/>
        </p:nvSpPr>
        <p:spPr bwMode="auto">
          <a:xfrm>
            <a:off x="7651765" y="2714621"/>
            <a:ext cx="287337" cy="28733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c</a:t>
            </a:r>
          </a:p>
        </p:txBody>
      </p:sp>
      <p:sp>
        <p:nvSpPr>
          <p:cNvPr id="42" name="Oval 38"/>
          <p:cNvSpPr>
            <a:spLocks noChangeArrowheads="1"/>
          </p:cNvSpPr>
          <p:nvPr/>
        </p:nvSpPr>
        <p:spPr bwMode="auto">
          <a:xfrm>
            <a:off x="7362840" y="2281233"/>
            <a:ext cx="287337" cy="2873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c</a:t>
            </a:r>
          </a:p>
        </p:txBody>
      </p:sp>
      <p:sp>
        <p:nvSpPr>
          <p:cNvPr id="44" name="Oval 46"/>
          <p:cNvSpPr>
            <a:spLocks noChangeArrowheads="1"/>
          </p:cNvSpPr>
          <p:nvPr/>
        </p:nvSpPr>
        <p:spPr bwMode="auto">
          <a:xfrm>
            <a:off x="5507038" y="2500306"/>
            <a:ext cx="287337" cy="287337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c</a:t>
            </a:r>
          </a:p>
        </p:txBody>
      </p:sp>
      <p:sp>
        <p:nvSpPr>
          <p:cNvPr id="47" name="AutoShape 51"/>
          <p:cNvSpPr>
            <a:spLocks noChangeArrowheads="1"/>
          </p:cNvSpPr>
          <p:nvPr/>
        </p:nvSpPr>
        <p:spPr bwMode="auto">
          <a:xfrm>
            <a:off x="3140068" y="1209665"/>
            <a:ext cx="431800" cy="7191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587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8" name="Oval 52"/>
          <p:cNvSpPr>
            <a:spLocks noChangeArrowheads="1"/>
          </p:cNvSpPr>
          <p:nvPr/>
        </p:nvSpPr>
        <p:spPr bwMode="auto">
          <a:xfrm>
            <a:off x="3209878" y="1579552"/>
            <a:ext cx="287337" cy="287338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9" name="Oval 53"/>
          <p:cNvSpPr>
            <a:spLocks noChangeArrowheads="1"/>
          </p:cNvSpPr>
          <p:nvPr/>
        </p:nvSpPr>
        <p:spPr bwMode="auto">
          <a:xfrm>
            <a:off x="3209878" y="1247765"/>
            <a:ext cx="287337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51" name="Line 59"/>
          <p:cNvSpPr>
            <a:spLocks noChangeShapeType="1"/>
          </p:cNvSpPr>
          <p:nvPr/>
        </p:nvSpPr>
        <p:spPr bwMode="auto">
          <a:xfrm flipH="1">
            <a:off x="3714743" y="1357298"/>
            <a:ext cx="1773887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52" name="Line 60"/>
          <p:cNvSpPr>
            <a:spLocks noChangeShapeType="1"/>
          </p:cNvSpPr>
          <p:nvPr/>
        </p:nvSpPr>
        <p:spPr bwMode="auto">
          <a:xfrm flipH="1" flipV="1">
            <a:off x="3714743" y="1714487"/>
            <a:ext cx="1560532" cy="1349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graphicFrame>
        <p:nvGraphicFramePr>
          <p:cNvPr id="29697" name="Object 1"/>
          <p:cNvGraphicFramePr>
            <a:graphicFrameLocks noChangeAspect="1"/>
          </p:cNvGraphicFramePr>
          <p:nvPr/>
        </p:nvGraphicFramePr>
        <p:xfrm>
          <a:off x="115888" y="2000250"/>
          <a:ext cx="4416425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468" name="수식" r:id="rId6" imgW="2565360" imgH="279360" progId="Equation.3">
                  <p:embed/>
                </p:oleObj>
              </mc:Choice>
              <mc:Fallback>
                <p:oleObj name="수식" r:id="rId6" imgW="256536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888" y="2000250"/>
                        <a:ext cx="4416425" cy="4810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Text Box 57"/>
          <p:cNvSpPr txBox="1">
            <a:spLocks noChangeArrowheads="1"/>
          </p:cNvSpPr>
          <p:nvPr/>
        </p:nvSpPr>
        <p:spPr bwMode="auto">
          <a:xfrm>
            <a:off x="2643174" y="1416594"/>
            <a:ext cx="31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rgbClr val="FF0000"/>
                </a:solidFill>
              </a:rPr>
              <a:t>M</a:t>
            </a:r>
            <a:endParaRPr kumimoji="1" lang="en-US" altLang="ko-KR" dirty="0">
              <a:solidFill>
                <a:srgbClr val="FF0000"/>
              </a:solidFill>
            </a:endParaRPr>
          </a:p>
        </p:txBody>
      </p:sp>
      <p:grpSp>
        <p:nvGrpSpPr>
          <p:cNvPr id="3" name="그룹 57"/>
          <p:cNvGrpSpPr/>
          <p:nvPr/>
        </p:nvGrpSpPr>
        <p:grpSpPr>
          <a:xfrm>
            <a:off x="17463" y="3019425"/>
            <a:ext cx="5510212" cy="1624021"/>
            <a:chOff x="17463" y="3019425"/>
            <a:chExt cx="5510212" cy="1624021"/>
          </a:xfrm>
        </p:grpSpPr>
        <p:graphicFrame>
          <p:nvGraphicFramePr>
            <p:cNvPr id="29698" name="Object 2"/>
            <p:cNvGraphicFramePr>
              <a:graphicFrameLocks noChangeAspect="1"/>
            </p:cNvGraphicFramePr>
            <p:nvPr/>
          </p:nvGraphicFramePr>
          <p:xfrm>
            <a:off x="17463" y="3019425"/>
            <a:ext cx="5510212" cy="481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0469" name="수식" r:id="rId8" imgW="3200400" imgH="279360" progId="Equation.3">
                    <p:embed/>
                  </p:oleObj>
                </mc:Choice>
                <mc:Fallback>
                  <p:oleObj name="수식" r:id="rId8" imgW="3200400" imgH="2793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463" y="3019425"/>
                          <a:ext cx="5510212" cy="48101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5" name="직선 화살표 연결선 54"/>
            <p:cNvCxnSpPr/>
            <p:nvPr/>
          </p:nvCxnSpPr>
          <p:spPr>
            <a:xfrm rot="16200000" flipH="1">
              <a:off x="4000496" y="3929066"/>
              <a:ext cx="1071570" cy="35719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직선 화살표 연결선 56"/>
          <p:cNvCxnSpPr/>
          <p:nvPr/>
        </p:nvCxnSpPr>
        <p:spPr>
          <a:xfrm rot="16200000" flipH="1">
            <a:off x="2536017" y="3107529"/>
            <a:ext cx="2428892" cy="1214446"/>
          </a:xfrm>
          <a:prstGeom prst="straightConnector1">
            <a:avLst/>
          </a:prstGeom>
          <a:ln w="127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25"/>
          <p:cNvSpPr>
            <a:spLocks noChangeArrowheads="1"/>
          </p:cNvSpPr>
          <p:nvPr/>
        </p:nvSpPr>
        <p:spPr bwMode="auto">
          <a:xfrm>
            <a:off x="323851" y="223819"/>
            <a:ext cx="3390893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2000" dirty="0" smtClean="0">
                <a:latin typeface="Comic Sans MS" pitchFamily="66" charset="0"/>
              </a:rPr>
              <a:t>Coalescence model</a:t>
            </a:r>
            <a:endParaRPr lang="en-US" altLang="ko-KR" sz="1200" baseline="30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92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31</a:t>
            </a:fld>
            <a:endParaRPr lang="ko-KR" altLang="en-US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84213" y="2994027"/>
            <a:ext cx="2952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 latinLnBrk="1">
              <a:spcBef>
                <a:spcPct val="50000"/>
              </a:spcBef>
              <a:spcAft>
                <a:spcPts val="0"/>
              </a:spcAft>
              <a:defRPr/>
            </a:pPr>
            <a:r>
              <a:rPr kumimoji="1" lang="en-US" altLang="ko-KR" sz="1400" kern="0" dirty="0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Suppression of p-wave resonance (Muller and </a:t>
            </a:r>
            <a:r>
              <a:rPr kumimoji="1" lang="en-US" altLang="ko-KR" sz="1400" kern="0" dirty="0" err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Kadana</a:t>
            </a:r>
            <a:r>
              <a:rPr kumimoji="1" lang="en-US" altLang="ko-KR" sz="1400" kern="0" dirty="0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 </a:t>
            </a:r>
            <a:r>
              <a:rPr kumimoji="1" lang="en-US" altLang="ko-KR" sz="1400" kern="0" dirty="0" err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En’yo</a:t>
            </a:r>
            <a:r>
              <a:rPr kumimoji="1" lang="en-US" altLang="ko-KR" sz="1400" kern="0" dirty="0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)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01727" y="2994025"/>
          <a:ext cx="4238625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492" name="수식" r:id="rId3" imgW="2958840" imgH="431640" progId="Equation.3">
                  <p:embed/>
                </p:oleObj>
              </mc:Choice>
              <mc:Fallback>
                <p:oleObj name="수식" r:id="rId3" imgW="29588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1727" y="2994025"/>
                        <a:ext cx="4238625" cy="615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9750" y="1071546"/>
            <a:ext cx="72723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 latinLnBrk="1">
              <a:spcBef>
                <a:spcPct val="50000"/>
              </a:spcBef>
              <a:spcAft>
                <a:spcPts val="0"/>
              </a:spcAft>
              <a:defRPr/>
            </a:pPr>
            <a:r>
              <a:rPr kumimoji="1" lang="en-US" altLang="ko-KR" sz="1800" kern="0" dirty="0">
                <a:solidFill>
                  <a:srgbClr val="FF0000"/>
                </a:solidFill>
                <a:latin typeface="Arial" charset="0"/>
                <a:ea typeface="굴림" pitchFamily="50" charset="-127"/>
              </a:rPr>
              <a:t>Coalescence model = Statistical model + overlap 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938" y="1698627"/>
            <a:ext cx="66103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523875" y="2922589"/>
            <a:ext cx="7200900" cy="792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800" kern="0">
              <a:solidFill>
                <a:sysClr val="windowText" lastClr="000000"/>
              </a:solidFill>
              <a:ea typeface="굴림" pitchFamily="50" charset="-127"/>
            </a:endParaRPr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2756980" y="4095882"/>
            <a:ext cx="4286280" cy="235745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4754070" y="5378595"/>
            <a:ext cx="287338" cy="28733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3817445" y="4441970"/>
            <a:ext cx="287338" cy="2873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13" name="Oval 10"/>
          <p:cNvSpPr>
            <a:spLocks noChangeArrowheads="1"/>
          </p:cNvSpPr>
          <p:nvPr/>
        </p:nvSpPr>
        <p:spPr bwMode="auto">
          <a:xfrm>
            <a:off x="5763720" y="4513408"/>
            <a:ext cx="287338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14" name="Oval 11"/>
          <p:cNvSpPr>
            <a:spLocks noChangeArrowheads="1"/>
          </p:cNvSpPr>
          <p:nvPr/>
        </p:nvSpPr>
        <p:spPr bwMode="auto">
          <a:xfrm>
            <a:off x="3312620" y="5451620"/>
            <a:ext cx="287338" cy="287338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15" name="Oval 12"/>
          <p:cNvSpPr>
            <a:spLocks noChangeArrowheads="1"/>
          </p:cNvSpPr>
          <p:nvPr/>
        </p:nvSpPr>
        <p:spPr bwMode="auto">
          <a:xfrm>
            <a:off x="4185740" y="5810394"/>
            <a:ext cx="287337" cy="2873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16" name="Oval 13"/>
          <p:cNvSpPr>
            <a:spLocks noChangeArrowheads="1"/>
          </p:cNvSpPr>
          <p:nvPr/>
        </p:nvSpPr>
        <p:spPr bwMode="auto">
          <a:xfrm>
            <a:off x="4320683" y="5018233"/>
            <a:ext cx="287337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s</a:t>
            </a: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4969970" y="5954858"/>
            <a:ext cx="287338" cy="287337"/>
          </a:xfrm>
          <a:prstGeom prst="ellips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5114434" y="4881700"/>
            <a:ext cx="287337" cy="28733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c</a:t>
            </a: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3604720" y="4945208"/>
            <a:ext cx="287338" cy="287337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5692283" y="5016645"/>
            <a:ext cx="287337" cy="2873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>
            <a:off x="4400054" y="4310196"/>
            <a:ext cx="287338" cy="287337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tx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22" name="Oval 24"/>
          <p:cNvSpPr>
            <a:spLocks noChangeArrowheads="1"/>
          </p:cNvSpPr>
          <p:nvPr/>
        </p:nvSpPr>
        <p:spPr bwMode="auto">
          <a:xfrm>
            <a:off x="5217618" y="4421319"/>
            <a:ext cx="287337" cy="287337"/>
          </a:xfrm>
          <a:prstGeom prst="ellips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23" name="Oval 25"/>
          <p:cNvSpPr>
            <a:spLocks noChangeArrowheads="1"/>
          </p:cNvSpPr>
          <p:nvPr/>
        </p:nvSpPr>
        <p:spPr bwMode="auto">
          <a:xfrm>
            <a:off x="4758830" y="4422906"/>
            <a:ext cx="287338" cy="287338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s</a:t>
            </a:r>
          </a:p>
        </p:txBody>
      </p:sp>
      <p:sp>
        <p:nvSpPr>
          <p:cNvPr id="24" name="Oval 26"/>
          <p:cNvSpPr>
            <a:spLocks noChangeArrowheads="1"/>
          </p:cNvSpPr>
          <p:nvPr/>
        </p:nvSpPr>
        <p:spPr bwMode="auto">
          <a:xfrm>
            <a:off x="5908183" y="5881833"/>
            <a:ext cx="287337" cy="28733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c</a:t>
            </a:r>
          </a:p>
        </p:txBody>
      </p:sp>
      <p:sp>
        <p:nvSpPr>
          <p:cNvPr id="25" name="Oval 38"/>
          <p:cNvSpPr>
            <a:spLocks noChangeArrowheads="1"/>
          </p:cNvSpPr>
          <p:nvPr/>
        </p:nvSpPr>
        <p:spPr bwMode="auto">
          <a:xfrm>
            <a:off x="5619258" y="5448445"/>
            <a:ext cx="287337" cy="2873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c</a:t>
            </a:r>
          </a:p>
        </p:txBody>
      </p:sp>
      <p:sp>
        <p:nvSpPr>
          <p:cNvPr id="26" name="Oval 46"/>
          <p:cNvSpPr>
            <a:spLocks noChangeArrowheads="1"/>
          </p:cNvSpPr>
          <p:nvPr/>
        </p:nvSpPr>
        <p:spPr bwMode="auto">
          <a:xfrm>
            <a:off x="3763456" y="5667518"/>
            <a:ext cx="287337" cy="287337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c</a:t>
            </a:r>
          </a:p>
        </p:txBody>
      </p:sp>
      <p:sp>
        <p:nvSpPr>
          <p:cNvPr id="27" name="AutoShape 51"/>
          <p:cNvSpPr>
            <a:spLocks noChangeArrowheads="1"/>
          </p:cNvSpPr>
          <p:nvPr/>
        </p:nvSpPr>
        <p:spPr bwMode="auto">
          <a:xfrm>
            <a:off x="1403648" y="4376877"/>
            <a:ext cx="424638" cy="14283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587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8" name="Oval 52"/>
          <p:cNvSpPr>
            <a:spLocks noChangeArrowheads="1"/>
          </p:cNvSpPr>
          <p:nvPr/>
        </p:nvSpPr>
        <p:spPr bwMode="auto">
          <a:xfrm>
            <a:off x="1466296" y="5301902"/>
            <a:ext cx="287337" cy="287338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9" name="Oval 53"/>
          <p:cNvSpPr>
            <a:spLocks noChangeArrowheads="1"/>
          </p:cNvSpPr>
          <p:nvPr/>
        </p:nvSpPr>
        <p:spPr bwMode="auto">
          <a:xfrm>
            <a:off x="1466296" y="4414977"/>
            <a:ext cx="287337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30" name="Line 59"/>
          <p:cNvSpPr>
            <a:spLocks noChangeShapeType="1"/>
          </p:cNvSpPr>
          <p:nvPr/>
        </p:nvSpPr>
        <p:spPr bwMode="auto">
          <a:xfrm flipH="1">
            <a:off x="1971161" y="4524510"/>
            <a:ext cx="1773887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" name="Line 60"/>
          <p:cNvSpPr>
            <a:spLocks noChangeShapeType="1"/>
          </p:cNvSpPr>
          <p:nvPr/>
        </p:nvSpPr>
        <p:spPr bwMode="auto">
          <a:xfrm flipH="1">
            <a:off x="1979711" y="5016641"/>
            <a:ext cx="1551981" cy="3565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2" name="Text Box 57"/>
          <p:cNvSpPr txBox="1">
            <a:spLocks noChangeArrowheads="1"/>
          </p:cNvSpPr>
          <p:nvPr/>
        </p:nvSpPr>
        <p:spPr bwMode="auto">
          <a:xfrm>
            <a:off x="899592" y="4583806"/>
            <a:ext cx="3174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rgbClr val="FF0000"/>
                </a:solidFill>
              </a:rPr>
              <a:t>M</a:t>
            </a:r>
            <a:endParaRPr kumimoji="1" lang="en-US" altLang="ko-KR" dirty="0">
              <a:solidFill>
                <a:srgbClr val="FF0000"/>
              </a:solidFill>
            </a:endParaRPr>
          </a:p>
        </p:txBody>
      </p:sp>
      <p:graphicFrame>
        <p:nvGraphicFramePr>
          <p:cNvPr id="33" name="Object 11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493" name="Image" r:id="rId6" imgW="8857143" imgH="2409524" progId="">
                  <p:embed/>
                </p:oleObj>
              </mc:Choice>
              <mc:Fallback>
                <p:oleObj name="Image" r:id="rId6" imgW="8857143" imgH="24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lum bright="-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59314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250825" y="115888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i="1" dirty="0" err="1" smtClean="0">
                <a:solidFill>
                  <a:schemeClr val="bg1"/>
                </a:solidFill>
                <a:latin typeface="Verdana" pitchFamily="34" charset="0"/>
              </a:rPr>
              <a:t>Hadron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production near phase </a:t>
            </a:r>
            <a:r>
              <a:rPr lang="en-US" altLang="ko-KR" sz="2000" b="1" i="1" dirty="0" err="1" smtClean="0">
                <a:solidFill>
                  <a:schemeClr val="bg1"/>
                </a:solidFill>
                <a:latin typeface="Verdana" pitchFamily="34" charset="0"/>
              </a:rPr>
              <a:t>bounday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(T</a:t>
            </a:r>
            <a:r>
              <a:rPr lang="en-US" altLang="ko-KR" sz="2000" b="1" i="1" baseline="-25000" dirty="0" smtClean="0">
                <a:solidFill>
                  <a:schemeClr val="bg1"/>
                </a:solidFill>
                <a:latin typeface="Verdana" pitchFamily="34" charset="0"/>
              </a:rPr>
              <a:t>H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)</a:t>
            </a:r>
            <a:endParaRPr lang="en-US" altLang="ko-KR" sz="2000" b="1" i="1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0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32</a:t>
            </a:fld>
            <a:endParaRPr lang="ko-KR" alt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9750" y="836613"/>
            <a:ext cx="72723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 latinLnBrk="1">
              <a:spcBef>
                <a:spcPct val="50000"/>
              </a:spcBef>
              <a:spcAft>
                <a:spcPts val="0"/>
              </a:spcAft>
              <a:defRPr/>
            </a:pPr>
            <a:r>
              <a:rPr kumimoji="1" lang="en-US" altLang="ko-KR" sz="1800" kern="0">
                <a:solidFill>
                  <a:srgbClr val="FF0000"/>
                </a:solidFill>
                <a:latin typeface="Arial" charset="0"/>
                <a:ea typeface="굴림" pitchFamily="50" charset="-127"/>
              </a:rPr>
              <a:t>Coalescence model = Statistical model + overlap 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938" y="1341438"/>
            <a:ext cx="66103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0"/>
          <p:cNvSpPr>
            <a:spLocks noChangeArrowheads="1"/>
          </p:cNvSpPr>
          <p:nvPr/>
        </p:nvSpPr>
        <p:spPr bwMode="auto">
          <a:xfrm>
            <a:off x="250825" y="207963"/>
            <a:ext cx="4249738" cy="48418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ko-KR" sz="2000" kern="0">
                <a:solidFill>
                  <a:srgbClr val="000000"/>
                </a:solidFill>
                <a:latin typeface="Comic Sans MS" pitchFamily="66" charset="0"/>
                <a:ea typeface="굴림" pitchFamily="50" charset="-127"/>
              </a:rPr>
              <a:t>Success of Coalescence model</a:t>
            </a:r>
            <a:endParaRPr kumimoji="1" lang="en-US" altLang="ko-KR" sz="2000" kern="0" baseline="30000">
              <a:solidFill>
                <a:srgbClr val="000000"/>
              </a:solidFill>
              <a:latin typeface="Comic Sans MS" pitchFamily="66" charset="0"/>
              <a:ea typeface="굴림" pitchFamily="50" charset="-127"/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252601" y="194438"/>
            <a:ext cx="6176975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2000" dirty="0" smtClean="0">
                <a:latin typeface="Comic Sans MS" pitchFamily="66" charset="0"/>
              </a:rPr>
              <a:t>Production of </a:t>
            </a:r>
            <a:r>
              <a:rPr lang="en-US" altLang="ko-KR" sz="2000" dirty="0" err="1" smtClean="0">
                <a:latin typeface="Comic Sans MS" pitchFamily="66" charset="0"/>
              </a:rPr>
              <a:t>multiquark</a:t>
            </a:r>
            <a:r>
              <a:rPr lang="en-US" altLang="ko-KR" sz="2000" dirty="0" smtClean="0">
                <a:latin typeface="Comic Sans MS" pitchFamily="66" charset="0"/>
              </a:rPr>
              <a:t> states are suppressed</a:t>
            </a:r>
            <a:endParaRPr lang="en-US" altLang="ko-KR" sz="2000" baseline="30000" dirty="0">
              <a:latin typeface="Comic Sans MS" pitchFamily="66" charset="0"/>
            </a:endParaRPr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2174830" y="3714752"/>
            <a:ext cx="4286280" cy="235745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4171920" y="4997465"/>
            <a:ext cx="287338" cy="28733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2532019" y="4333754"/>
            <a:ext cx="287338" cy="2873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13" name="Oval 10"/>
          <p:cNvSpPr>
            <a:spLocks noChangeArrowheads="1"/>
          </p:cNvSpPr>
          <p:nvPr/>
        </p:nvSpPr>
        <p:spPr bwMode="auto">
          <a:xfrm>
            <a:off x="5181570" y="4132278"/>
            <a:ext cx="287338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14" name="Oval 11"/>
          <p:cNvSpPr>
            <a:spLocks noChangeArrowheads="1"/>
          </p:cNvSpPr>
          <p:nvPr/>
        </p:nvSpPr>
        <p:spPr bwMode="auto">
          <a:xfrm>
            <a:off x="2730470" y="5070490"/>
            <a:ext cx="287338" cy="287338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15" name="Oval 12"/>
          <p:cNvSpPr>
            <a:spLocks noChangeArrowheads="1"/>
          </p:cNvSpPr>
          <p:nvPr/>
        </p:nvSpPr>
        <p:spPr bwMode="auto">
          <a:xfrm>
            <a:off x="3603590" y="5429264"/>
            <a:ext cx="287337" cy="2873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16" name="Oval 13"/>
          <p:cNvSpPr>
            <a:spLocks noChangeArrowheads="1"/>
          </p:cNvSpPr>
          <p:nvPr/>
        </p:nvSpPr>
        <p:spPr bwMode="auto">
          <a:xfrm>
            <a:off x="3738533" y="4637103"/>
            <a:ext cx="287337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s</a:t>
            </a: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4387820" y="5573728"/>
            <a:ext cx="287338" cy="287337"/>
          </a:xfrm>
          <a:prstGeom prst="ellips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4532284" y="4500570"/>
            <a:ext cx="287337" cy="28733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c</a:t>
            </a: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2817771" y="4619506"/>
            <a:ext cx="287338" cy="28733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5110133" y="4635515"/>
            <a:ext cx="287337" cy="2873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>
            <a:off x="3817904" y="3929066"/>
            <a:ext cx="287338" cy="287337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tx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22" name="Oval 24"/>
          <p:cNvSpPr>
            <a:spLocks noChangeArrowheads="1"/>
          </p:cNvSpPr>
          <p:nvPr/>
        </p:nvSpPr>
        <p:spPr bwMode="auto">
          <a:xfrm>
            <a:off x="4635468" y="4040189"/>
            <a:ext cx="287337" cy="287337"/>
          </a:xfrm>
          <a:prstGeom prst="ellips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23" name="Oval 25"/>
          <p:cNvSpPr>
            <a:spLocks noChangeArrowheads="1"/>
          </p:cNvSpPr>
          <p:nvPr/>
        </p:nvSpPr>
        <p:spPr bwMode="auto">
          <a:xfrm>
            <a:off x="4176680" y="4041776"/>
            <a:ext cx="287338" cy="287338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s</a:t>
            </a:r>
          </a:p>
        </p:txBody>
      </p:sp>
      <p:sp>
        <p:nvSpPr>
          <p:cNvPr id="24" name="Oval 26"/>
          <p:cNvSpPr>
            <a:spLocks noChangeArrowheads="1"/>
          </p:cNvSpPr>
          <p:nvPr/>
        </p:nvSpPr>
        <p:spPr bwMode="auto">
          <a:xfrm>
            <a:off x="5326033" y="5500703"/>
            <a:ext cx="287337" cy="28733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c</a:t>
            </a:r>
          </a:p>
        </p:txBody>
      </p:sp>
      <p:sp>
        <p:nvSpPr>
          <p:cNvPr id="25" name="Oval 38"/>
          <p:cNvSpPr>
            <a:spLocks noChangeArrowheads="1"/>
          </p:cNvSpPr>
          <p:nvPr/>
        </p:nvSpPr>
        <p:spPr bwMode="auto">
          <a:xfrm>
            <a:off x="5037108" y="5067315"/>
            <a:ext cx="287337" cy="2873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c</a:t>
            </a:r>
          </a:p>
        </p:txBody>
      </p:sp>
      <p:sp>
        <p:nvSpPr>
          <p:cNvPr id="26" name="Oval 46"/>
          <p:cNvSpPr>
            <a:spLocks noChangeArrowheads="1"/>
          </p:cNvSpPr>
          <p:nvPr/>
        </p:nvSpPr>
        <p:spPr bwMode="auto">
          <a:xfrm>
            <a:off x="3181306" y="5286388"/>
            <a:ext cx="287337" cy="287337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c</a:t>
            </a:r>
          </a:p>
        </p:txBody>
      </p:sp>
      <p:sp>
        <p:nvSpPr>
          <p:cNvPr id="31" name="Line 60"/>
          <p:cNvSpPr>
            <a:spLocks noChangeShapeType="1"/>
          </p:cNvSpPr>
          <p:nvPr/>
        </p:nvSpPr>
        <p:spPr bwMode="auto">
          <a:xfrm flipH="1">
            <a:off x="1397561" y="4762382"/>
            <a:ext cx="1348772" cy="22970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3" name="Oval 17"/>
          <p:cNvSpPr>
            <a:spLocks noChangeArrowheads="1"/>
          </p:cNvSpPr>
          <p:nvPr/>
        </p:nvSpPr>
        <p:spPr bwMode="auto">
          <a:xfrm>
            <a:off x="5675291" y="5119572"/>
            <a:ext cx="287338" cy="28733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u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4" name="Oval 20"/>
          <p:cNvSpPr>
            <a:spLocks noChangeArrowheads="1"/>
          </p:cNvSpPr>
          <p:nvPr/>
        </p:nvSpPr>
        <p:spPr bwMode="auto">
          <a:xfrm>
            <a:off x="3602004" y="4177820"/>
            <a:ext cx="287337" cy="287338"/>
          </a:xfrm>
          <a:prstGeom prst="ellipse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35" name="Oval 22"/>
          <p:cNvSpPr>
            <a:spLocks noChangeArrowheads="1"/>
          </p:cNvSpPr>
          <p:nvPr/>
        </p:nvSpPr>
        <p:spPr bwMode="auto">
          <a:xfrm>
            <a:off x="3030499" y="4189293"/>
            <a:ext cx="287338" cy="287337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36" name="Oval 35"/>
          <p:cNvSpPr>
            <a:spLocks noChangeArrowheads="1"/>
          </p:cNvSpPr>
          <p:nvPr/>
        </p:nvSpPr>
        <p:spPr bwMode="auto">
          <a:xfrm>
            <a:off x="3317837" y="4762382"/>
            <a:ext cx="287338" cy="287338"/>
          </a:xfrm>
          <a:prstGeom prst="ellipse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37" name="Oval 36"/>
          <p:cNvSpPr>
            <a:spLocks noChangeArrowheads="1"/>
          </p:cNvSpPr>
          <p:nvPr/>
        </p:nvSpPr>
        <p:spPr bwMode="auto">
          <a:xfrm>
            <a:off x="5460977" y="4690944"/>
            <a:ext cx="287338" cy="2873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6944274" y="5262448"/>
            <a:ext cx="21283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latinLnBrk="1">
              <a:spcBef>
                <a:spcPct val="50000"/>
              </a:spcBef>
            </a:pPr>
            <a:r>
              <a:rPr kumimoji="1" lang="en-US" altLang="ko-KR" sz="1200" dirty="0" err="1" smtClean="0">
                <a:solidFill>
                  <a:schemeClr val="tx1"/>
                </a:solidFill>
              </a:rPr>
              <a:t>Tetraquark</a:t>
            </a:r>
            <a:r>
              <a:rPr kumimoji="1" lang="en-US" altLang="ko-KR" sz="1200" dirty="0" smtClean="0">
                <a:solidFill>
                  <a:schemeClr val="tx1"/>
                </a:solidFill>
              </a:rPr>
              <a:t> configuration [overlap]&lt;&lt;1 </a:t>
            </a:r>
            <a:endParaRPr kumimoji="1" lang="en-US" altLang="ko-KR" sz="1200" dirty="0">
              <a:solidFill>
                <a:schemeClr val="tx1"/>
              </a:solidFill>
            </a:endParaRPr>
          </a:p>
        </p:txBody>
      </p:sp>
      <p:sp>
        <p:nvSpPr>
          <p:cNvPr id="39" name="Text Box 57"/>
          <p:cNvSpPr txBox="1">
            <a:spLocks noChangeArrowheads="1"/>
          </p:cNvSpPr>
          <p:nvPr/>
        </p:nvSpPr>
        <p:spPr bwMode="auto">
          <a:xfrm>
            <a:off x="142844" y="5443725"/>
            <a:ext cx="1584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>
              <a:spcBef>
                <a:spcPct val="50000"/>
              </a:spcBef>
            </a:pPr>
            <a:r>
              <a:rPr kumimoji="1" lang="en-US" altLang="ko-KR" sz="1200" dirty="0" smtClean="0">
                <a:solidFill>
                  <a:schemeClr val="tx1"/>
                </a:solidFill>
              </a:rPr>
              <a:t>Normal meson [overlap]=1</a:t>
            </a:r>
            <a:endParaRPr kumimoji="1" lang="en-US" altLang="ko-KR" sz="1200" dirty="0">
              <a:solidFill>
                <a:schemeClr val="tx1"/>
              </a:solidFill>
            </a:endParaRPr>
          </a:p>
        </p:txBody>
      </p:sp>
      <p:sp>
        <p:nvSpPr>
          <p:cNvPr id="42" name="Oval 62"/>
          <p:cNvSpPr>
            <a:spLocks noChangeArrowheads="1"/>
          </p:cNvSpPr>
          <p:nvPr/>
        </p:nvSpPr>
        <p:spPr bwMode="auto">
          <a:xfrm>
            <a:off x="5889605" y="4833820"/>
            <a:ext cx="287338" cy="287337"/>
          </a:xfrm>
          <a:prstGeom prst="ellipse">
            <a:avLst/>
          </a:prstGeom>
          <a:noFill/>
          <a:ln w="38100">
            <a:solidFill>
              <a:srgbClr val="00206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3" name="Line 59"/>
          <p:cNvSpPr>
            <a:spLocks noChangeShapeType="1"/>
          </p:cNvSpPr>
          <p:nvPr/>
        </p:nvSpPr>
        <p:spPr bwMode="auto">
          <a:xfrm>
            <a:off x="6072198" y="4308032"/>
            <a:ext cx="1500198" cy="971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44" name="Line 60"/>
          <p:cNvSpPr>
            <a:spLocks noChangeShapeType="1"/>
          </p:cNvSpPr>
          <p:nvPr/>
        </p:nvSpPr>
        <p:spPr bwMode="auto">
          <a:xfrm flipV="1">
            <a:off x="5929322" y="4548067"/>
            <a:ext cx="1571636" cy="1428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45" name="Oval 22"/>
          <p:cNvSpPr>
            <a:spLocks noChangeArrowheads="1"/>
          </p:cNvSpPr>
          <p:nvPr/>
        </p:nvSpPr>
        <p:spPr bwMode="auto">
          <a:xfrm>
            <a:off x="5675291" y="4262316"/>
            <a:ext cx="287338" cy="287337"/>
          </a:xfrm>
          <a:prstGeom prst="ellipse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bg1"/>
                </a:solidFill>
                <a:latin typeface="Comic Sans MS" pitchFamily="66" charset="0"/>
              </a:rPr>
              <a:t>u</a:t>
            </a:r>
            <a:endParaRPr kumimoji="1" lang="en-US" altLang="ko-KR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6" name="Line 59"/>
          <p:cNvSpPr>
            <a:spLocks noChangeShapeType="1"/>
          </p:cNvSpPr>
          <p:nvPr/>
        </p:nvSpPr>
        <p:spPr bwMode="auto">
          <a:xfrm flipV="1">
            <a:off x="6072198" y="5048133"/>
            <a:ext cx="1428760" cy="2143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47" name="Line 60"/>
          <p:cNvSpPr>
            <a:spLocks noChangeShapeType="1"/>
          </p:cNvSpPr>
          <p:nvPr/>
        </p:nvSpPr>
        <p:spPr bwMode="auto">
          <a:xfrm flipV="1">
            <a:off x="6215074" y="4833819"/>
            <a:ext cx="1285884" cy="1428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48" name="AutoShape 41"/>
          <p:cNvSpPr>
            <a:spLocks noChangeArrowheads="1"/>
          </p:cNvSpPr>
          <p:nvPr/>
        </p:nvSpPr>
        <p:spPr bwMode="auto">
          <a:xfrm>
            <a:off x="398853" y="4499510"/>
            <a:ext cx="895350" cy="7191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9" name="Oval 39"/>
          <p:cNvSpPr>
            <a:spLocks noChangeArrowheads="1"/>
          </p:cNvSpPr>
          <p:nvPr/>
        </p:nvSpPr>
        <p:spPr bwMode="auto">
          <a:xfrm>
            <a:off x="512265" y="4606500"/>
            <a:ext cx="287338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50" name="Oval 25"/>
          <p:cNvSpPr>
            <a:spLocks noChangeArrowheads="1"/>
          </p:cNvSpPr>
          <p:nvPr/>
        </p:nvSpPr>
        <p:spPr bwMode="auto">
          <a:xfrm>
            <a:off x="875169" y="4836940"/>
            <a:ext cx="287338" cy="28733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1" name="AutoShape 41"/>
          <p:cNvSpPr>
            <a:spLocks noChangeArrowheads="1"/>
          </p:cNvSpPr>
          <p:nvPr/>
        </p:nvSpPr>
        <p:spPr bwMode="auto">
          <a:xfrm>
            <a:off x="7643834" y="4333754"/>
            <a:ext cx="895350" cy="7191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2" name="Oval 39"/>
          <p:cNvSpPr>
            <a:spLocks noChangeArrowheads="1"/>
          </p:cNvSpPr>
          <p:nvPr/>
        </p:nvSpPr>
        <p:spPr bwMode="auto">
          <a:xfrm>
            <a:off x="7728406" y="4377896"/>
            <a:ext cx="287338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53" name="Oval 40"/>
          <p:cNvSpPr>
            <a:spLocks noChangeArrowheads="1"/>
          </p:cNvSpPr>
          <p:nvPr/>
        </p:nvSpPr>
        <p:spPr bwMode="auto">
          <a:xfrm>
            <a:off x="8189492" y="4351710"/>
            <a:ext cx="287338" cy="28733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54" name="Oval 11"/>
          <p:cNvSpPr>
            <a:spLocks noChangeArrowheads="1"/>
          </p:cNvSpPr>
          <p:nvPr/>
        </p:nvSpPr>
        <p:spPr bwMode="auto">
          <a:xfrm>
            <a:off x="8143900" y="4716654"/>
            <a:ext cx="287338" cy="28733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55" name="Oval 25"/>
          <p:cNvSpPr>
            <a:spLocks noChangeArrowheads="1"/>
          </p:cNvSpPr>
          <p:nvPr/>
        </p:nvSpPr>
        <p:spPr bwMode="auto">
          <a:xfrm>
            <a:off x="7757828" y="4713625"/>
            <a:ext cx="287338" cy="287338"/>
          </a:xfrm>
          <a:prstGeom prst="ellipse">
            <a:avLst/>
          </a:prstGeom>
          <a:noFill/>
          <a:ln w="38100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6" name="Oval 21"/>
          <p:cNvSpPr>
            <a:spLocks noChangeArrowheads="1"/>
          </p:cNvSpPr>
          <p:nvPr/>
        </p:nvSpPr>
        <p:spPr bwMode="auto">
          <a:xfrm>
            <a:off x="2477682" y="5017608"/>
            <a:ext cx="287338" cy="28733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30" name="Line 59"/>
          <p:cNvSpPr>
            <a:spLocks noChangeShapeType="1"/>
          </p:cNvSpPr>
          <p:nvPr/>
        </p:nvSpPr>
        <p:spPr bwMode="auto">
          <a:xfrm flipH="1">
            <a:off x="888945" y="4476630"/>
            <a:ext cx="1643074" cy="2143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graphicFrame>
        <p:nvGraphicFramePr>
          <p:cNvPr id="208897" name="Object 1"/>
          <p:cNvGraphicFramePr>
            <a:graphicFrameLocks noChangeAspect="1"/>
          </p:cNvGraphicFramePr>
          <p:nvPr/>
        </p:nvGraphicFramePr>
        <p:xfrm>
          <a:off x="785787" y="2168531"/>
          <a:ext cx="3960537" cy="735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516" name="Equation" r:id="rId4" imgW="2603160" imgH="482400" progId="Equation.3">
                  <p:embed/>
                </p:oleObj>
              </mc:Choice>
              <mc:Fallback>
                <p:oleObj name="Equation" r:id="rId4" imgW="26031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7" y="2168531"/>
                        <a:ext cx="3960537" cy="7359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8898" name="Object 2"/>
          <p:cNvGraphicFramePr>
            <a:graphicFrameLocks noChangeAspect="1"/>
          </p:cNvGraphicFramePr>
          <p:nvPr/>
        </p:nvGraphicFramePr>
        <p:xfrm>
          <a:off x="3946552" y="2786058"/>
          <a:ext cx="44831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517" name="Equation" r:id="rId6" imgW="2946240" imgH="482400" progId="Equation.3">
                  <p:embed/>
                </p:oleObj>
              </mc:Choice>
              <mc:Fallback>
                <p:oleObj name="Equation" r:id="rId6" imgW="29462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6552" y="2786058"/>
                        <a:ext cx="4483100" cy="73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323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33</a:t>
            </a:fld>
            <a:endParaRPr lang="ko-KR" altLang="en-US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39552" y="2103239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400" dirty="0" smtClean="0">
                <a:latin typeface="Verdana" pitchFamily="34" charset="0"/>
              </a:rPr>
              <a:t>III:  Exotics from Heavy Ion Collision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438" y="3609411"/>
            <a:ext cx="74771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6432" y="3356992"/>
            <a:ext cx="26098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385567"/>
            <a:ext cx="166687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34</a:t>
            </a:fld>
            <a:endParaRPr lang="ko-KR" altLang="en-US" dirty="0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79388" y="857232"/>
            <a:ext cx="8536016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sz="1600" dirty="0">
                <a:latin typeface="Verdana" pitchFamily="34" charset="0"/>
              </a:rPr>
              <a:t> large number of c , b quark production</a:t>
            </a:r>
            <a:endParaRPr kumimoji="1" lang="en-US" altLang="ko-KR" sz="1600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14313" y="3573016"/>
            <a:ext cx="8215339" cy="6093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sz="1600" dirty="0">
                <a:solidFill>
                  <a:srgbClr val="002060"/>
                </a:solidFill>
                <a:latin typeface="Verdana" pitchFamily="34" charset="0"/>
              </a:rPr>
              <a:t> Vertex detector:   weakly decaying 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exotics : FAIR  10</a:t>
            </a:r>
            <a:r>
              <a:rPr kumimoji="1" lang="en-US" altLang="ko-KR" sz="1600" baseline="30000" dirty="0" smtClean="0">
                <a:solidFill>
                  <a:srgbClr val="002060"/>
                </a:solidFill>
                <a:latin typeface="Verdana" pitchFamily="34" charset="0"/>
              </a:rPr>
              <a:t>4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 D</a:t>
            </a:r>
            <a:r>
              <a:rPr kumimoji="1" lang="en-US" altLang="ko-KR" sz="1600" baseline="30000" dirty="0" smtClean="0">
                <a:solidFill>
                  <a:srgbClr val="002060"/>
                </a:solidFill>
                <a:latin typeface="Verdana" pitchFamily="34" charset="0"/>
              </a:rPr>
              <a:t>0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 /month,</a:t>
            </a:r>
          </a:p>
          <a:p>
            <a:pPr marL="457200" indent="-457200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                                                                        LHC 10</a:t>
            </a:r>
            <a:r>
              <a:rPr kumimoji="1" lang="en-US" altLang="ko-KR" sz="1600" baseline="30000" dirty="0" smtClean="0">
                <a:solidFill>
                  <a:srgbClr val="002060"/>
                </a:solidFill>
                <a:latin typeface="Verdana" pitchFamily="34" charset="0"/>
              </a:rPr>
              <a:t>5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 D</a:t>
            </a:r>
            <a:r>
              <a:rPr kumimoji="1" lang="en-US" altLang="ko-KR" sz="1600" baseline="30000" dirty="0" smtClean="0">
                <a:solidFill>
                  <a:srgbClr val="002060"/>
                </a:solidFill>
                <a:latin typeface="Verdana" pitchFamily="34" charset="0"/>
              </a:rPr>
              <a:t>0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/month</a:t>
            </a:r>
            <a:endParaRPr kumimoji="1" lang="en-US" altLang="ko-KR" sz="1600" dirty="0">
              <a:solidFill>
                <a:srgbClr val="002060"/>
              </a:solidFill>
              <a:latin typeface="Verdana" pitchFamily="34" charset="0"/>
            </a:endParaRP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70" name="Image" r:id="rId3" imgW="8857143" imgH="2409524" progId="">
                  <p:embed/>
                </p:oleObj>
              </mc:Choice>
              <mc:Fallback>
                <p:oleObj name="Image" r:id="rId3" imgW="8857143" imgH="2409524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59314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500034" y="115888"/>
            <a:ext cx="86439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800" b="1" i="1" kern="0" dirty="0" smtClean="0">
                <a:solidFill>
                  <a:srgbClr val="FFFFFF"/>
                </a:solidFill>
                <a:latin typeface="Verdana" pitchFamily="34" charset="0"/>
                <a:ea typeface="굴림" pitchFamily="50" charset="-127"/>
              </a:rPr>
              <a:t>New perspective of </a:t>
            </a:r>
            <a:r>
              <a:rPr lang="en-US" altLang="ko-KR" sz="1800" b="1" i="1" kern="0" dirty="0" err="1" smtClean="0">
                <a:solidFill>
                  <a:srgbClr val="FFFFFF"/>
                </a:solidFill>
                <a:latin typeface="Verdana" pitchFamily="34" charset="0"/>
                <a:ea typeface="굴림" pitchFamily="50" charset="-127"/>
              </a:rPr>
              <a:t>Hadron</a:t>
            </a:r>
            <a:r>
              <a:rPr lang="en-US" altLang="ko-KR" sz="1800" b="1" i="1" kern="0" dirty="0" smtClean="0">
                <a:solidFill>
                  <a:srgbClr val="FFFFFF"/>
                </a:solidFill>
                <a:latin typeface="Verdana" pitchFamily="34" charset="0"/>
                <a:ea typeface="굴림" pitchFamily="50" charset="-127"/>
              </a:rPr>
              <a:t> Physics from Heavy Ion Collision</a:t>
            </a:r>
            <a:endParaRPr lang="en-US" altLang="ko-KR" sz="1800" b="1" kern="0" baseline="-25000" dirty="0">
              <a:solidFill>
                <a:srgbClr val="FFFFFF"/>
              </a:solidFill>
              <a:latin typeface="Verdana" pitchFamily="34" charset="0"/>
              <a:ea typeface="굴림" pitchFamily="50" charset="-127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857232"/>
            <a:ext cx="261937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직선 연결선 8"/>
          <p:cNvCxnSpPr/>
          <p:nvPr/>
        </p:nvCxnSpPr>
        <p:spPr bwMode="auto">
          <a:xfrm>
            <a:off x="5214942" y="3286124"/>
            <a:ext cx="2500330" cy="15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323850" y="5383213"/>
            <a:ext cx="4176713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 latinLnBrk="1">
              <a:spcBef>
                <a:spcPct val="50000"/>
              </a:spcBef>
              <a:spcAft>
                <a:spcPts val="0"/>
              </a:spcAft>
              <a:defRPr/>
            </a:pPr>
            <a:r>
              <a:rPr kumimoji="1" lang="en-US" altLang="ko-KR" sz="2000" kern="0" dirty="0" err="1">
                <a:solidFill>
                  <a:srgbClr val="FF0000"/>
                </a:solidFill>
                <a:latin typeface="+mj-lt"/>
                <a:ea typeface="굴림" pitchFamily="50" charset="-127"/>
              </a:rPr>
              <a:t>T</a:t>
            </a:r>
            <a:r>
              <a:rPr kumimoji="1" lang="en-US" altLang="ko-KR" sz="2000" kern="0" baseline="-25000" dirty="0" err="1">
                <a:solidFill>
                  <a:srgbClr val="FF0000"/>
                </a:solidFill>
                <a:latin typeface="+mj-lt"/>
                <a:ea typeface="굴림" pitchFamily="50" charset="-127"/>
              </a:rPr>
              <a:t>cc</a:t>
            </a:r>
            <a:r>
              <a:rPr kumimoji="1" lang="en-US" altLang="ko-KR" sz="2000" kern="0" dirty="0">
                <a:solidFill>
                  <a:srgbClr val="FF0000"/>
                </a:solidFill>
                <a:latin typeface="+mj-lt"/>
                <a:ea typeface="굴림" pitchFamily="50" charset="-127"/>
              </a:rPr>
              <a:t>/D  &gt; 0.34 x 10 </a:t>
            </a:r>
            <a:r>
              <a:rPr kumimoji="1" lang="en-US" altLang="ko-KR" sz="2000" kern="0" baseline="30000" dirty="0">
                <a:solidFill>
                  <a:srgbClr val="FF0000"/>
                </a:solidFill>
                <a:latin typeface="+mj-lt"/>
                <a:ea typeface="굴림" pitchFamily="50" charset="-127"/>
              </a:rPr>
              <a:t>-4</a:t>
            </a:r>
            <a:r>
              <a:rPr kumimoji="1" lang="en-US" altLang="ko-KR" sz="2000" kern="0" dirty="0">
                <a:solidFill>
                  <a:srgbClr val="FF0000"/>
                </a:solidFill>
                <a:latin typeface="+mj-lt"/>
                <a:ea typeface="굴림" pitchFamily="50" charset="-127"/>
              </a:rPr>
              <a:t>    RHIC</a:t>
            </a:r>
          </a:p>
          <a:p>
            <a:pPr fontAlgn="auto" latinLnBrk="1">
              <a:spcBef>
                <a:spcPct val="50000"/>
              </a:spcBef>
              <a:spcAft>
                <a:spcPts val="0"/>
              </a:spcAft>
              <a:defRPr/>
            </a:pPr>
            <a:r>
              <a:rPr kumimoji="1" lang="en-US" altLang="ko-KR" sz="2000" kern="0" dirty="0">
                <a:solidFill>
                  <a:srgbClr val="FF0000"/>
                </a:solidFill>
                <a:latin typeface="+mj-lt"/>
                <a:ea typeface="굴림" pitchFamily="50" charset="-127"/>
              </a:rPr>
              <a:t>         &gt; 0.8 x   10 </a:t>
            </a:r>
            <a:r>
              <a:rPr kumimoji="1" lang="en-US" altLang="ko-KR" sz="2000" kern="0" baseline="30000" dirty="0">
                <a:solidFill>
                  <a:srgbClr val="FF0000"/>
                </a:solidFill>
                <a:latin typeface="+mj-lt"/>
                <a:ea typeface="굴림" pitchFamily="50" charset="-127"/>
              </a:rPr>
              <a:t>-4</a:t>
            </a:r>
            <a:r>
              <a:rPr kumimoji="1" lang="en-US" altLang="ko-KR" sz="2000" kern="0" dirty="0">
                <a:solidFill>
                  <a:srgbClr val="FF0000"/>
                </a:solidFill>
                <a:latin typeface="+mj-lt"/>
                <a:ea typeface="굴림" pitchFamily="50" charset="-127"/>
              </a:rPr>
              <a:t>    LHC</a:t>
            </a:r>
          </a:p>
        </p:txBody>
      </p:sp>
      <p:pic>
        <p:nvPicPr>
          <p:cNvPr id="11" name="Picture 2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25913" y="5373688"/>
            <a:ext cx="49466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71"/>
          <p:cNvSpPr txBox="1">
            <a:spLocks noChangeArrowheads="1"/>
          </p:cNvSpPr>
          <p:nvPr/>
        </p:nvSpPr>
        <p:spPr bwMode="auto">
          <a:xfrm>
            <a:off x="179388" y="4870450"/>
            <a:ext cx="7416800" cy="287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fontAlgn="auto" latinLnBrk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kumimoji="1" lang="en-US" altLang="ko-KR" sz="1600" kern="0" dirty="0">
                <a:solidFill>
                  <a:srgbClr val="FF0000"/>
                </a:solidFill>
                <a:latin typeface="Verdana" pitchFamily="34" charset="0"/>
                <a:ea typeface="굴림" pitchFamily="50" charset="-127"/>
              </a:rPr>
              <a:t> </a:t>
            </a:r>
            <a:r>
              <a:rPr kumimoji="1" lang="en-US" altLang="ko-KR" sz="1600" kern="0" dirty="0" err="1">
                <a:solidFill>
                  <a:srgbClr val="FF0000"/>
                </a:solidFill>
                <a:latin typeface="Verdana" pitchFamily="34" charset="0"/>
                <a:ea typeface="굴림" pitchFamily="50" charset="-127"/>
              </a:rPr>
              <a:t>T</a:t>
            </a:r>
            <a:r>
              <a:rPr kumimoji="1" lang="en-US" altLang="ko-KR" sz="1600" kern="0" baseline="-25000" dirty="0" err="1">
                <a:solidFill>
                  <a:srgbClr val="FF0000"/>
                </a:solidFill>
                <a:latin typeface="Verdana" pitchFamily="34" charset="0"/>
                <a:ea typeface="굴림" pitchFamily="50" charset="-127"/>
              </a:rPr>
              <a:t>cc</a:t>
            </a:r>
            <a:r>
              <a:rPr kumimoji="1" lang="en-US" altLang="ko-KR" sz="1600" kern="0" dirty="0">
                <a:solidFill>
                  <a:srgbClr val="FF0000"/>
                </a:solidFill>
                <a:latin typeface="Verdana" pitchFamily="34" charset="0"/>
                <a:ea typeface="굴림" pitchFamily="50" charset="-127"/>
              </a:rPr>
              <a:t> production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35</a:t>
            </a:fld>
            <a:endParaRPr lang="ko-KR" altLang="en-US" dirty="0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79388" y="857232"/>
            <a:ext cx="8536016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sz="1600" dirty="0">
                <a:latin typeface="Verdana" pitchFamily="34" charset="0"/>
              </a:rPr>
              <a:t> </a:t>
            </a:r>
            <a:r>
              <a:rPr kumimoji="1" lang="en-US" altLang="ko-KR" sz="1600" dirty="0" smtClean="0">
                <a:latin typeface="Verdana" pitchFamily="34" charset="0"/>
              </a:rPr>
              <a:t>Model central rapidity, central collision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14313" y="1500174"/>
            <a:ext cx="8215339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sz="1600" dirty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Introduce charm fugacity                                    LHC 10</a:t>
            </a:r>
            <a:r>
              <a:rPr kumimoji="1" lang="en-US" altLang="ko-KR" sz="1600" baseline="30000" dirty="0" smtClean="0">
                <a:solidFill>
                  <a:srgbClr val="002060"/>
                </a:solidFill>
                <a:latin typeface="Verdana" pitchFamily="34" charset="0"/>
              </a:rPr>
              <a:t>5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 D</a:t>
            </a:r>
            <a:r>
              <a:rPr kumimoji="1" lang="en-US" altLang="ko-KR" sz="1600" baseline="30000" dirty="0" smtClean="0">
                <a:solidFill>
                  <a:srgbClr val="002060"/>
                </a:solidFill>
                <a:latin typeface="Verdana" pitchFamily="34" charset="0"/>
              </a:rPr>
              <a:t>0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/month</a:t>
            </a:r>
            <a:endParaRPr kumimoji="1" lang="en-US" altLang="ko-KR" sz="1600" dirty="0">
              <a:solidFill>
                <a:srgbClr val="002060"/>
              </a:solidFill>
              <a:latin typeface="Verdana" pitchFamily="34" charset="0"/>
            </a:endParaRP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7" name="Image" r:id="rId3" imgW="8857143" imgH="2409524" progId="">
                  <p:embed/>
                </p:oleObj>
              </mc:Choice>
              <mc:Fallback>
                <p:oleObj name="Image" r:id="rId3" imgW="8857143" imgH="2409524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59314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85720" y="115888"/>
            <a:ext cx="86439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800" b="1" i="1" kern="0" dirty="0" smtClean="0">
                <a:solidFill>
                  <a:srgbClr val="FFFFFF"/>
                </a:solidFill>
                <a:latin typeface="Verdana" pitchFamily="34" charset="0"/>
                <a:ea typeface="굴림" pitchFamily="50" charset="-127"/>
              </a:rPr>
              <a:t>Details of coalescence model calculation  (</a:t>
            </a:r>
            <a:r>
              <a:rPr lang="en-US" altLang="ko-KR" sz="1800" b="1" i="1" kern="0" dirty="0" err="1" smtClean="0">
                <a:solidFill>
                  <a:srgbClr val="FFFFFF"/>
                </a:solidFill>
                <a:latin typeface="Verdana" pitchFamily="34" charset="0"/>
                <a:ea typeface="굴림" pitchFamily="50" charset="-127"/>
              </a:rPr>
              <a:t>ExHIC</a:t>
            </a:r>
            <a:r>
              <a:rPr lang="en-US" altLang="ko-KR" sz="1800" b="1" i="1" kern="0" dirty="0" smtClean="0">
                <a:solidFill>
                  <a:srgbClr val="FFFFFF"/>
                </a:solidFill>
                <a:latin typeface="Verdana" pitchFamily="34" charset="0"/>
                <a:ea typeface="굴림" pitchFamily="50" charset="-127"/>
              </a:rPr>
              <a:t> PRL, PRC 2011)</a:t>
            </a:r>
            <a:endParaRPr lang="en-US" altLang="ko-KR" sz="1800" b="1" kern="0" baseline="-25000" dirty="0">
              <a:solidFill>
                <a:srgbClr val="FFFFFF"/>
              </a:solidFill>
              <a:latin typeface="Verdana" pitchFamily="34" charset="0"/>
              <a:ea typeface="굴림" pitchFamily="50" charset="-127"/>
            </a:endParaRPr>
          </a:p>
        </p:txBody>
      </p:sp>
      <p:pic>
        <p:nvPicPr>
          <p:cNvPr id="21504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642918"/>
            <a:ext cx="3429024" cy="213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4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86" y="1781169"/>
            <a:ext cx="33623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14282" y="2786058"/>
            <a:ext cx="8215339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sz="1600" dirty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Coalescence model </a:t>
            </a:r>
            <a:r>
              <a:rPr kumimoji="1" lang="en-US" altLang="ko-KR" sz="1600" dirty="0" err="1" smtClean="0">
                <a:solidFill>
                  <a:srgbClr val="002060"/>
                </a:solidFill>
                <a:latin typeface="Verdana" pitchFamily="34" charset="0"/>
              </a:rPr>
              <a:t>model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 and Wigner function</a:t>
            </a:r>
            <a:endParaRPr kumimoji="1" lang="en-US" altLang="ko-KR" sz="1600" dirty="0">
              <a:solidFill>
                <a:srgbClr val="002060"/>
              </a:solidFill>
              <a:latin typeface="Verdana" pitchFamily="34" charset="0"/>
            </a:endParaRPr>
          </a:p>
        </p:txBody>
      </p:sp>
      <p:pic>
        <p:nvPicPr>
          <p:cNvPr id="215045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1046" y="3143248"/>
            <a:ext cx="32194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46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3143251"/>
            <a:ext cx="22193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214282" y="3929066"/>
            <a:ext cx="8215339" cy="486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Parameters to fit normal </a:t>
            </a:r>
            <a:r>
              <a:rPr kumimoji="1" lang="en-US" altLang="ko-KR" sz="1600" dirty="0" err="1" smtClean="0">
                <a:solidFill>
                  <a:srgbClr val="002060"/>
                </a:solidFill>
                <a:latin typeface="Verdana" pitchFamily="34" charset="0"/>
              </a:rPr>
              <a:t>hadron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 production including resonance </a:t>
            </a:r>
            <a:r>
              <a:rPr kumimoji="1" lang="en-US" altLang="ko-KR" sz="1600" dirty="0" err="1" smtClean="0">
                <a:solidFill>
                  <a:srgbClr val="002060"/>
                </a:solidFill>
                <a:latin typeface="Verdana" pitchFamily="34" charset="0"/>
              </a:rPr>
              <a:t>feedown</a:t>
            </a:r>
            <a:r>
              <a:rPr kumimoji="1" lang="en-US" altLang="ko-KR" sz="1600" dirty="0" smtClean="0">
                <a:solidFill>
                  <a:srgbClr val="002060"/>
                </a:solidFill>
                <a:latin typeface="Verdana" pitchFamily="34" charset="0"/>
              </a:rPr>
              <a:t> from statistical model</a:t>
            </a:r>
            <a:endParaRPr kumimoji="1" lang="en-US" altLang="ko-KR" sz="1600" dirty="0">
              <a:solidFill>
                <a:srgbClr val="002060"/>
              </a:solidFill>
              <a:latin typeface="Verdana" pitchFamily="34" charset="0"/>
            </a:endParaRPr>
          </a:p>
        </p:txBody>
      </p:sp>
      <p:graphicFrame>
        <p:nvGraphicFramePr>
          <p:cNvPr id="215047" name="Object 7"/>
          <p:cNvGraphicFramePr>
            <a:graphicFrameLocks noChangeAspect="1"/>
          </p:cNvGraphicFramePr>
          <p:nvPr/>
        </p:nvGraphicFramePr>
        <p:xfrm>
          <a:off x="5000628" y="4357694"/>
          <a:ext cx="3867155" cy="314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8" name="Equation" r:id="rId9" imgW="2971800" imgH="241200" progId="Equation.3">
                  <p:embed/>
                </p:oleObj>
              </mc:Choice>
              <mc:Fallback>
                <p:oleObj name="Equation" r:id="rId9" imgW="2971800" imgH="241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28" y="4357694"/>
                        <a:ext cx="3867155" cy="3143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A2C6F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5048" name="Picture 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210450" y="3219450"/>
            <a:ext cx="9334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15049" name="Object 9"/>
          <p:cNvGraphicFramePr>
            <a:graphicFrameLocks noChangeAspect="1"/>
          </p:cNvGraphicFramePr>
          <p:nvPr/>
        </p:nvGraphicFramePr>
        <p:xfrm>
          <a:off x="884238" y="4357686"/>
          <a:ext cx="3946525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9" name="Equation" r:id="rId12" imgW="3060360" imgH="241200" progId="Equation.3">
                  <p:embed/>
                </p:oleObj>
              </mc:Choice>
              <mc:Fallback>
                <p:oleObj name="Equation" r:id="rId12" imgW="3060360" imgH="2412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4238" y="4357686"/>
                        <a:ext cx="3946525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5050" name="Picture 1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85852" y="4643446"/>
            <a:ext cx="6238891" cy="2112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36</a:t>
            </a:fld>
            <a:endParaRPr lang="ko-KR" altLang="en-US" dirty="0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06684" y="214290"/>
            <a:ext cx="8536016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sz="1600" dirty="0">
                <a:latin typeface="Verdana" pitchFamily="34" charset="0"/>
              </a:rPr>
              <a:t> </a:t>
            </a:r>
            <a:r>
              <a:rPr kumimoji="1" lang="en-US" altLang="ko-KR" sz="1600" dirty="0" err="1" smtClean="0">
                <a:latin typeface="Verdana" pitchFamily="34" charset="0"/>
              </a:rPr>
              <a:t>Hadron</a:t>
            </a:r>
            <a:r>
              <a:rPr kumimoji="1" lang="en-US" altLang="ko-KR" sz="1600" dirty="0" smtClean="0">
                <a:latin typeface="Verdana" pitchFamily="34" charset="0"/>
              </a:rPr>
              <a:t> coalescence</a:t>
            </a:r>
          </a:p>
        </p:txBody>
      </p:sp>
      <p:graphicFrame>
        <p:nvGraphicFramePr>
          <p:cNvPr id="215047" name="Object 7"/>
          <p:cNvGraphicFramePr>
            <a:graphicFrameLocks noChangeAspect="1"/>
          </p:cNvGraphicFramePr>
          <p:nvPr/>
        </p:nvGraphicFramePr>
        <p:xfrm>
          <a:off x="1285852" y="571480"/>
          <a:ext cx="1090613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08" name="Equation" r:id="rId3" imgW="838080" imgH="469800" progId="Equation.3">
                  <p:embed/>
                </p:oleObj>
              </mc:Choice>
              <mc:Fallback>
                <p:oleObj name="Equation" r:id="rId3" imgW="838080" imgH="469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52" y="571480"/>
                        <a:ext cx="1090613" cy="611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A2C6F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6069" name="Object 5"/>
          <p:cNvGraphicFramePr>
            <a:graphicFrameLocks noChangeAspect="1"/>
          </p:cNvGraphicFramePr>
          <p:nvPr/>
        </p:nvGraphicFramePr>
        <p:xfrm>
          <a:off x="3068638" y="584180"/>
          <a:ext cx="2346325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09" name="Equation" r:id="rId5" imgW="1803240" imgH="457200" progId="Equation.3">
                  <p:embed/>
                </p:oleObj>
              </mc:Choice>
              <mc:Fallback>
                <p:oleObj name="Equation" r:id="rId5" imgW="1803240" imgH="457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8638" y="584180"/>
                        <a:ext cx="2346325" cy="593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A2C6F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607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0550" y="1428736"/>
            <a:ext cx="79629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37</a:t>
            </a:fld>
            <a:endParaRPr lang="ko-KR" altLang="en-US" dirty="0"/>
          </a:p>
        </p:txBody>
      </p:sp>
      <p:pic>
        <p:nvPicPr>
          <p:cNvPr id="133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2550" y="1185863"/>
            <a:ext cx="64389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2227339" y="373045"/>
            <a:ext cx="4678365" cy="484187"/>
          </a:xfrm>
          <a:prstGeom prst="rect">
            <a:avLst/>
          </a:prstGeom>
          <a:solidFill>
            <a:schemeClr val="bg1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1"/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Expectations [overlap] at LHC</a:t>
            </a:r>
            <a:endParaRPr kumimoji="1" lang="en-US" altLang="ko-KR" sz="2000" baseline="30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142844" y="313024"/>
            <a:ext cx="3170568" cy="2474158"/>
            <a:chOff x="142844" y="313024"/>
            <a:chExt cx="3170568" cy="2474158"/>
          </a:xfrm>
        </p:grpSpPr>
        <p:sp>
          <p:nvSpPr>
            <p:cNvPr id="9" name="타원 8"/>
            <p:cNvSpPr/>
            <p:nvPr/>
          </p:nvSpPr>
          <p:spPr>
            <a:xfrm>
              <a:off x="3170536" y="2643182"/>
              <a:ext cx="142876" cy="144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0590" y="313024"/>
              <a:ext cx="2071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err="1" smtClean="0"/>
                <a:t>Fachini</a:t>
              </a:r>
              <a:r>
                <a:rPr lang="en-US" altLang="ko-KR" dirty="0" smtClean="0"/>
                <a:t> [STAR]</a:t>
              </a:r>
              <a:endParaRPr lang="ko-KR" altLang="en-US" dirty="0"/>
            </a:p>
          </p:txBody>
        </p:sp>
        <p:cxnSp>
          <p:nvCxnSpPr>
            <p:cNvPr id="7" name="직선 화살표 연결선 6"/>
            <p:cNvCxnSpPr>
              <a:stCxn id="8" idx="2"/>
              <a:endCxn id="9" idx="1"/>
            </p:cNvCxnSpPr>
            <p:nvPr/>
          </p:nvCxnSpPr>
          <p:spPr>
            <a:xfrm rot="16200000" flipH="1">
              <a:off x="1069237" y="542047"/>
              <a:ext cx="2023922" cy="2220524"/>
            </a:xfrm>
            <a:prstGeom prst="straightConnector1">
              <a:avLst/>
            </a:prstGeom>
            <a:ln w="19050">
              <a:solidFill>
                <a:srgbClr val="FF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모서리가 둥근 직사각형 7"/>
            <p:cNvSpPr/>
            <p:nvPr/>
          </p:nvSpPr>
          <p:spPr>
            <a:xfrm>
              <a:off x="142844" y="352316"/>
              <a:ext cx="1656184" cy="288032"/>
            </a:xfrm>
            <a:prstGeom prst="roundRect">
              <a:avLst/>
            </a:prstGeom>
            <a:noFill/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aphicFrame>
        <p:nvGraphicFramePr>
          <p:cNvPr id="217090" name="Object 2"/>
          <p:cNvGraphicFramePr>
            <a:graphicFrameLocks noChangeAspect="1"/>
          </p:cNvGraphicFramePr>
          <p:nvPr/>
        </p:nvGraphicFramePr>
        <p:xfrm>
          <a:off x="474663" y="2156764"/>
          <a:ext cx="711200" cy="280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10" name="Equation" r:id="rId4" imgW="545760" imgH="215640" progId="Equation.3">
                  <p:embed/>
                </p:oleObj>
              </mc:Choice>
              <mc:Fallback>
                <p:oleObj name="Equation" r:id="rId4" imgW="54576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663" y="2156764"/>
                        <a:ext cx="711200" cy="280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A2C6F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38</a:t>
            </a:fld>
            <a:endParaRPr lang="ko-KR" altLang="en-US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14282" y="214290"/>
            <a:ext cx="7000892" cy="369332"/>
          </a:xfrm>
          <a:prstGeom prst="rect">
            <a:avLst/>
          </a:prstGeom>
          <a:solidFill>
            <a:srgbClr val="FFFFCC"/>
          </a:solidFill>
          <a:ln w="15875" algn="ctr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SzPct val="80000"/>
            </a:pPr>
            <a:r>
              <a:rPr kumimoji="1" lang="en-US" altLang="ko-KR" sz="1800" dirty="0" smtClean="0">
                <a:latin typeface="Arial" charset="0"/>
              </a:rPr>
              <a:t>Summary</a:t>
            </a:r>
            <a:endParaRPr kumimoji="1" lang="en-US" altLang="ja-JP" sz="1600" i="1" dirty="0">
              <a:latin typeface="Arial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1052736"/>
            <a:ext cx="7848600" cy="9294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marR="0" lvl="0" indent="-457200" defTabSz="914400" eaLnBrk="1" fontAlgn="auto" latinLnBrk="1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ko-K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Whats</a:t>
            </a:r>
            <a:r>
              <a:rPr kumimoji="1" lang="en-US" altLang="ko-KR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 the difference between compact </a:t>
            </a:r>
            <a:r>
              <a:rPr kumimoji="1" lang="en-US" altLang="ko-KR" sz="1600" b="0" i="0" u="none" strike="noStrike" kern="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multiquark</a:t>
            </a:r>
            <a:r>
              <a:rPr kumimoji="1" lang="en-US" altLang="ko-KR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 states and molecular states</a:t>
            </a:r>
          </a:p>
          <a:p>
            <a:pPr marL="457200" marR="0" lvl="0" indent="-457200" defTabSz="914400" eaLnBrk="1" fontAlgn="auto" latinLnBrk="1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ko-KR" sz="1600" kern="0" dirty="0" smtClean="0">
                <a:solidFill>
                  <a:sysClr val="windowText" lastClr="000000"/>
                </a:solidFill>
                <a:latin typeface="Arial" charset="0"/>
              </a:rPr>
              <a:t>      </a:t>
            </a:r>
            <a:r>
              <a:rPr kumimoji="1" lang="en-US" altLang="ko-KR" sz="1600" kern="0" dirty="0" smtClean="0">
                <a:solidFill>
                  <a:sysClr val="windowText" lastClr="000000"/>
                </a:solidFill>
                <a:latin typeface="Arial" charset="0"/>
                <a:sym typeface="Wingdings" pitchFamily="2" charset="2"/>
              </a:rPr>
              <a:t></a:t>
            </a:r>
            <a:r>
              <a:rPr kumimoji="1" lang="en-US" altLang="ko-KR" sz="1600" kern="0" dirty="0" smtClean="0">
                <a:solidFill>
                  <a:sysClr val="windowText" lastClr="000000"/>
                </a:solidFill>
                <a:latin typeface="Arial" charset="0"/>
              </a:rPr>
              <a:t>    Need heavy quarks to enhance </a:t>
            </a:r>
            <a:r>
              <a:rPr kumimoji="1" lang="en-US" altLang="ko-KR" sz="1600" kern="0" dirty="0" err="1" smtClean="0">
                <a:solidFill>
                  <a:sysClr val="windowText" lastClr="000000"/>
                </a:solidFill>
                <a:latin typeface="Arial" charset="0"/>
              </a:rPr>
              <a:t>diquark</a:t>
            </a:r>
            <a:r>
              <a:rPr kumimoji="1" lang="en-US" altLang="ko-KR" sz="1600" kern="0" dirty="0" smtClean="0">
                <a:solidFill>
                  <a:sysClr val="windowText" lastClr="000000"/>
                </a:solidFill>
                <a:latin typeface="Arial" charset="0"/>
              </a:rPr>
              <a:t> correlation</a:t>
            </a:r>
          </a:p>
          <a:p>
            <a:pPr marL="457200" marR="0" lvl="0" indent="-457200" defTabSz="914400" eaLnBrk="1" fontAlgn="auto" latinLnBrk="1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ko-KR" sz="1600" kern="0" dirty="0" smtClean="0">
                <a:solidFill>
                  <a:sysClr val="windowText" lastClr="000000"/>
                </a:solidFill>
                <a:latin typeface="Arial" charset="0"/>
              </a:rPr>
              <a:t>      </a:t>
            </a:r>
            <a:r>
              <a:rPr kumimoji="1" lang="en-US" altLang="ko-KR" sz="1600" kern="0" dirty="0" smtClean="0">
                <a:solidFill>
                  <a:sysClr val="windowText" lastClr="000000"/>
                </a:solidFill>
                <a:latin typeface="Arial" charset="0"/>
                <a:sym typeface="Wingdings" pitchFamily="2" charset="2"/>
              </a:rPr>
              <a:t>    </a:t>
            </a:r>
            <a:r>
              <a:rPr kumimoji="1" lang="en-US" altLang="ko-KR" sz="1600" kern="0" dirty="0" err="1" smtClean="0">
                <a:solidFill>
                  <a:sysClr val="windowText" lastClr="000000"/>
                </a:solidFill>
                <a:latin typeface="Arial" charset="0"/>
                <a:sym typeface="Wingdings" pitchFamily="2" charset="2"/>
              </a:rPr>
              <a:t>Multiquarks</a:t>
            </a:r>
            <a:r>
              <a:rPr kumimoji="1" lang="en-US" altLang="ko-KR" sz="1600" kern="0" dirty="0" smtClean="0">
                <a:solidFill>
                  <a:sysClr val="windowText" lastClr="000000"/>
                </a:solidFill>
                <a:latin typeface="Arial" charset="0"/>
                <a:sym typeface="Wingdings" pitchFamily="2" charset="2"/>
              </a:rPr>
              <a:t> will tell us about 3,4-body QCD force </a:t>
            </a:r>
            <a:endParaRPr kumimoji="1" lang="en-US" altLang="ko-KR" sz="1600" kern="0" baseline="0" dirty="0" smtClea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10" name="Line 2"/>
          <p:cNvSpPr>
            <a:spLocks noChangeShapeType="1"/>
          </p:cNvSpPr>
          <p:nvPr/>
        </p:nvSpPr>
        <p:spPr bwMode="auto">
          <a:xfrm flipV="1">
            <a:off x="5724128" y="5525516"/>
            <a:ext cx="0" cy="4318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6" name="Line 2"/>
          <p:cNvSpPr>
            <a:spLocks noChangeShapeType="1"/>
          </p:cNvSpPr>
          <p:nvPr/>
        </p:nvSpPr>
        <p:spPr bwMode="auto">
          <a:xfrm flipV="1">
            <a:off x="8244408" y="5525516"/>
            <a:ext cx="0" cy="4318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2419610"/>
            <a:ext cx="7848600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marR="0" lvl="0" indent="-457200" defTabSz="914400" eaLnBrk="1" fontAlgn="auto" latinLnBrk="1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Measurements</a:t>
            </a:r>
            <a:r>
              <a:rPr kumimoji="1" lang="en-US" altLang="ko-KR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 from Heavy Ion can discriminate the structures</a:t>
            </a:r>
            <a:endParaRPr kumimoji="1" lang="en-US" altLang="ko-KR" sz="1600" kern="0" baseline="0" dirty="0" smtClean="0">
              <a:solidFill>
                <a:sysClr val="windowText" lastClr="000000"/>
              </a:solidFill>
              <a:latin typeface="Arial" charset="0"/>
            </a:endParaRPr>
          </a:p>
        </p:txBody>
      </p:sp>
      <p:grpSp>
        <p:nvGrpSpPr>
          <p:cNvPr id="4" name="그룹 94"/>
          <p:cNvGrpSpPr/>
          <p:nvPr/>
        </p:nvGrpSpPr>
        <p:grpSpPr>
          <a:xfrm>
            <a:off x="6235358" y="1556792"/>
            <a:ext cx="442290" cy="432000"/>
            <a:chOff x="4777782" y="1556792"/>
            <a:chExt cx="442290" cy="432000"/>
          </a:xfrm>
        </p:grpSpPr>
        <p:grpSp>
          <p:nvGrpSpPr>
            <p:cNvPr id="5" name="그룹 123"/>
            <p:cNvGrpSpPr>
              <a:grpSpLocks noChangeAspect="1"/>
            </p:cNvGrpSpPr>
            <p:nvPr/>
          </p:nvGrpSpPr>
          <p:grpSpPr>
            <a:xfrm>
              <a:off x="4777782" y="1556792"/>
              <a:ext cx="442290" cy="432000"/>
              <a:chOff x="7020272" y="5532310"/>
              <a:chExt cx="648072" cy="632994"/>
            </a:xfrm>
          </p:grpSpPr>
          <p:sp>
            <p:nvSpPr>
              <p:cNvPr id="71" name="Oval 15"/>
              <p:cNvSpPr>
                <a:spLocks noChangeArrowheads="1"/>
              </p:cNvSpPr>
              <p:nvPr/>
            </p:nvSpPr>
            <p:spPr bwMode="auto">
              <a:xfrm>
                <a:off x="7020272" y="5532310"/>
                <a:ext cx="648072" cy="632994"/>
              </a:xfrm>
              <a:prstGeom prst="ellipse">
                <a:avLst/>
              </a:prstGeom>
              <a:solidFill>
                <a:schemeClr val="bg1"/>
              </a:solidFill>
              <a:ln w="25400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2" name="Oval 17"/>
              <p:cNvSpPr>
                <a:spLocks noChangeArrowheads="1"/>
              </p:cNvSpPr>
              <p:nvPr/>
            </p:nvSpPr>
            <p:spPr bwMode="auto">
              <a:xfrm>
                <a:off x="7379760" y="5661248"/>
                <a:ext cx="180000" cy="1800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ko-KR" altLang="en-US"/>
              </a:p>
            </p:txBody>
          </p:sp>
          <p:sp>
            <p:nvSpPr>
              <p:cNvPr id="73" name="Oval 20"/>
              <p:cNvSpPr>
                <a:spLocks noChangeArrowheads="1"/>
              </p:cNvSpPr>
              <p:nvPr/>
            </p:nvSpPr>
            <p:spPr bwMode="auto">
              <a:xfrm>
                <a:off x="7151544" y="5816904"/>
                <a:ext cx="180000" cy="180000"/>
              </a:xfrm>
              <a:prstGeom prst="ellipse">
                <a:avLst/>
              </a:prstGeom>
              <a:noFill/>
              <a:ln w="25400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81" name="Oval 17"/>
            <p:cNvSpPr>
              <a:spLocks noChangeArrowheads="1"/>
            </p:cNvSpPr>
            <p:nvPr/>
          </p:nvSpPr>
          <p:spPr bwMode="auto">
            <a:xfrm>
              <a:off x="4877086" y="1595826"/>
              <a:ext cx="126000" cy="128987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2" name="Oval 20"/>
            <p:cNvSpPr>
              <a:spLocks noChangeArrowheads="1"/>
            </p:cNvSpPr>
            <p:nvPr/>
          </p:nvSpPr>
          <p:spPr bwMode="auto">
            <a:xfrm>
              <a:off x="5007454" y="1789703"/>
              <a:ext cx="126000" cy="128987"/>
            </a:xfrm>
            <a:prstGeom prst="ellips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6" name="그룹 123"/>
          <p:cNvGrpSpPr>
            <a:grpSpLocks noChangeAspect="1"/>
          </p:cNvGrpSpPr>
          <p:nvPr/>
        </p:nvGrpSpPr>
        <p:grpSpPr>
          <a:xfrm>
            <a:off x="7757768" y="1535542"/>
            <a:ext cx="442290" cy="432000"/>
            <a:chOff x="7020272" y="5532310"/>
            <a:chExt cx="648072" cy="632994"/>
          </a:xfrm>
        </p:grpSpPr>
        <p:sp>
          <p:nvSpPr>
            <p:cNvPr id="84" name="Oval 15"/>
            <p:cNvSpPr>
              <a:spLocks noChangeArrowheads="1"/>
            </p:cNvSpPr>
            <p:nvPr/>
          </p:nvSpPr>
          <p:spPr bwMode="auto">
            <a:xfrm>
              <a:off x="7020272" y="5532310"/>
              <a:ext cx="648072" cy="632994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5" name="Oval 17"/>
            <p:cNvSpPr>
              <a:spLocks noChangeArrowheads="1"/>
            </p:cNvSpPr>
            <p:nvPr/>
          </p:nvSpPr>
          <p:spPr bwMode="auto">
            <a:xfrm>
              <a:off x="7379760" y="5661248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6" name="Oval 20"/>
            <p:cNvSpPr>
              <a:spLocks noChangeArrowheads="1"/>
            </p:cNvSpPr>
            <p:nvPr/>
          </p:nvSpPr>
          <p:spPr bwMode="auto">
            <a:xfrm>
              <a:off x="7151544" y="5816904"/>
              <a:ext cx="180000" cy="18000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88" name="Oval 15"/>
          <p:cNvSpPr>
            <a:spLocks noChangeArrowheads="1"/>
          </p:cNvSpPr>
          <p:nvPr/>
        </p:nvSpPr>
        <p:spPr bwMode="auto">
          <a:xfrm>
            <a:off x="8312229" y="1535240"/>
            <a:ext cx="453651" cy="453600"/>
          </a:xfrm>
          <a:prstGeom prst="ellipse">
            <a:avLst/>
          </a:prstGeom>
          <a:solidFill>
            <a:schemeClr val="bg1"/>
          </a:solidFill>
          <a:ln w="254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1" name="타원 90"/>
          <p:cNvSpPr/>
          <p:nvPr/>
        </p:nvSpPr>
        <p:spPr>
          <a:xfrm>
            <a:off x="7668344" y="1412776"/>
            <a:ext cx="1224136" cy="6556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Oval 17"/>
          <p:cNvSpPr>
            <a:spLocks noChangeArrowheads="1"/>
          </p:cNvSpPr>
          <p:nvPr/>
        </p:nvSpPr>
        <p:spPr bwMode="auto">
          <a:xfrm>
            <a:off x="8423856" y="1607616"/>
            <a:ext cx="126000" cy="128987"/>
          </a:xfrm>
          <a:prstGeom prst="ellipse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93" name="Oval 20"/>
          <p:cNvSpPr>
            <a:spLocks noChangeArrowheads="1"/>
          </p:cNvSpPr>
          <p:nvPr/>
        </p:nvSpPr>
        <p:spPr bwMode="auto">
          <a:xfrm>
            <a:off x="8554224" y="1801493"/>
            <a:ext cx="126000" cy="128987"/>
          </a:xfrm>
          <a:prstGeom prst="ellipse">
            <a:avLst/>
          </a:prstGeom>
          <a:noFill/>
          <a:ln w="25400" algn="ctr">
            <a:solidFill>
              <a:srgbClr val="0000FF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graphicFrame>
        <p:nvGraphicFramePr>
          <p:cNvPr id="74" name="표 73"/>
          <p:cNvGraphicFramePr>
            <a:graphicFrameLocks noGrp="1"/>
          </p:cNvGraphicFramePr>
          <p:nvPr/>
        </p:nvGraphicFramePr>
        <p:xfrm>
          <a:off x="611560" y="2924944"/>
          <a:ext cx="7704855" cy="16727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0971"/>
                <a:gridCol w="1540971"/>
                <a:gridCol w="1540971"/>
                <a:gridCol w="1540971"/>
                <a:gridCol w="1540971"/>
              </a:tblGrid>
              <a:tr h="354180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Normal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</a:rPr>
                        <a:t> meson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Compact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ko-KR" baseline="0" dirty="0" err="1" smtClean="0">
                          <a:solidFill>
                            <a:srgbClr val="FF0000"/>
                          </a:solidFill>
                        </a:rPr>
                        <a:t>multiquark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Molecules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Resonance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326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/>
                        <a:t>Yields</a:t>
                      </a:r>
                    </a:p>
                    <a:p>
                      <a:pPr algn="ctr" latinLnBrk="1"/>
                      <a:r>
                        <a:rPr lang="en-US" altLang="ko-KR" sz="1600" b="1" dirty="0" smtClean="0"/>
                        <a:t>/Statistical</a:t>
                      </a:r>
                      <a:r>
                        <a:rPr lang="en-US" altLang="ko-KR" sz="1600" b="1" baseline="0" dirty="0" smtClean="0"/>
                        <a:t> model</a:t>
                      </a:r>
                      <a:endParaRPr lang="ko-KR" alt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&lt; 0.1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1~ 2</a:t>
                      </a:r>
                      <a:endParaRPr lang="ko-KR" alt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Times New Roman"/>
                          <a:cs typeface="Times New Roman"/>
                        </a:rPr>
                        <a:t>~ 0.5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5" name="Text Box 5"/>
          <p:cNvSpPr txBox="1">
            <a:spLocks noChangeArrowheads="1"/>
          </p:cNvSpPr>
          <p:nvPr/>
        </p:nvSpPr>
        <p:spPr bwMode="auto">
          <a:xfrm>
            <a:off x="323528" y="5083906"/>
            <a:ext cx="7848600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marR="0" lvl="0" indent="-457200" defTabSz="914400" eaLnBrk="1" fontAlgn="auto" latinLnBrk="1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Flavor exotics will</a:t>
            </a:r>
            <a:r>
              <a:rPr kumimoji="1" lang="en-US" altLang="ko-KR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 involves two heavy quarks</a:t>
            </a:r>
            <a:r>
              <a:rPr kumimoji="1" lang="en-US" altLang="ko-KR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sym typeface="Wingdings" pitchFamily="2" charset="2"/>
              </a:rPr>
              <a:t> Heavy ion </a:t>
            </a:r>
            <a:r>
              <a:rPr kumimoji="1" lang="en-US" altLang="ko-KR" sz="1600" kern="0" noProof="0" dirty="0" smtClean="0">
                <a:solidFill>
                  <a:sysClr val="windowText" lastClr="000000"/>
                </a:solidFill>
                <a:latin typeface="Arial" charset="0"/>
                <a:sym typeface="Wingdings" pitchFamily="2" charset="2"/>
              </a:rPr>
              <a:t>can easily produce</a:t>
            </a:r>
            <a:endParaRPr kumimoji="1" lang="en-US" altLang="ko-KR" sz="1600" kern="0" baseline="0" dirty="0" smtClean="0">
              <a:solidFill>
                <a:sysClr val="windowText" lastClr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39</a:t>
            </a:fld>
            <a:endParaRPr lang="ko-KR" alt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979712" y="188640"/>
            <a:ext cx="4680520" cy="64912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txBody>
          <a:bodyPr/>
          <a:lstStyle/>
          <a:p>
            <a:pPr marL="0" marR="0" lvl="0" indent="0" algn="ctr" defTabSz="914400" rtl="0" eaLnBrk="1" fontAlgn="auto" latinLnBrk="1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Suggestions</a:t>
            </a:r>
            <a:endParaRPr kumimoji="0" lang="ko-KR" altLang="en-US" sz="3200" b="0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+mj-cs"/>
            </a:endParaRPr>
          </a:p>
        </p:txBody>
      </p:sp>
      <p:graphicFrame>
        <p:nvGraphicFramePr>
          <p:cNvPr id="230401" name="Object 1"/>
          <p:cNvGraphicFramePr>
            <a:graphicFrameLocks noChangeAspect="1"/>
          </p:cNvGraphicFramePr>
          <p:nvPr/>
        </p:nvGraphicFramePr>
        <p:xfrm>
          <a:off x="3745363" y="2420888"/>
          <a:ext cx="3634949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835" name="Equation" r:id="rId3" imgW="2438280" imgH="241200" progId="Equation.3">
                  <p:embed/>
                </p:oleObj>
              </mc:Choice>
              <mc:Fallback>
                <p:oleObj name="Equation" r:id="rId3" imgW="243828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5363" y="2420888"/>
                        <a:ext cx="3634949" cy="3600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A2C6F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0403" name="Object 3"/>
          <p:cNvGraphicFramePr>
            <a:graphicFrameLocks noChangeAspect="1"/>
          </p:cNvGraphicFramePr>
          <p:nvPr/>
        </p:nvGraphicFramePr>
        <p:xfrm>
          <a:off x="2725071" y="3068960"/>
          <a:ext cx="6239417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836" name="Equation" r:id="rId5" imgW="3974760" imgH="228600" progId="Equation.3">
                  <p:embed/>
                </p:oleObj>
              </mc:Choice>
              <mc:Fallback>
                <p:oleObj name="Equation" r:id="rId5" imgW="397476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5071" y="3068960"/>
                        <a:ext cx="6239417" cy="3600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A2C6F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36" name="Object 2"/>
          <p:cNvGraphicFramePr>
            <a:graphicFrameLocks noChangeAspect="1"/>
          </p:cNvGraphicFramePr>
          <p:nvPr/>
        </p:nvGraphicFramePr>
        <p:xfrm>
          <a:off x="2856306" y="4129531"/>
          <a:ext cx="4104456" cy="3906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837" name="Equation" r:id="rId7" imgW="2552400" imgH="241200" progId="Equation.3">
                  <p:embed/>
                </p:oleObj>
              </mc:Choice>
              <mc:Fallback>
                <p:oleObj name="Equation" r:id="rId7" imgW="2552400" imgH="241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6306" y="4129531"/>
                        <a:ext cx="4104456" cy="3906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37" name="Object 2"/>
          <p:cNvGraphicFramePr>
            <a:graphicFrameLocks noChangeAspect="1"/>
          </p:cNvGraphicFramePr>
          <p:nvPr/>
        </p:nvGraphicFramePr>
        <p:xfrm>
          <a:off x="2843808" y="5342629"/>
          <a:ext cx="4451999" cy="3906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838" name="Equation" r:id="rId9" imgW="2768400" imgH="241200" progId="Equation.3">
                  <p:embed/>
                </p:oleObj>
              </mc:Choice>
              <mc:Fallback>
                <p:oleObj name="Equation" r:id="rId9" imgW="2768400" imgH="241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5342629"/>
                        <a:ext cx="4451999" cy="3906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38" name="Object 2"/>
          <p:cNvGraphicFramePr>
            <a:graphicFrameLocks noChangeAspect="1"/>
          </p:cNvGraphicFramePr>
          <p:nvPr/>
        </p:nvGraphicFramePr>
        <p:xfrm>
          <a:off x="3166169" y="5829325"/>
          <a:ext cx="1693863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839" name="Equation" r:id="rId11" imgW="952200" imgH="228600" progId="Equation.3">
                  <p:embed/>
                </p:oleObj>
              </mc:Choice>
              <mc:Fallback>
                <p:oleObj name="Equation" r:id="rId11" imgW="95220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6169" y="5829325"/>
                        <a:ext cx="1693863" cy="407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39" name="Object 2"/>
          <p:cNvGraphicFramePr>
            <a:graphicFrameLocks noChangeAspect="1"/>
          </p:cNvGraphicFramePr>
          <p:nvPr/>
        </p:nvGraphicFramePr>
        <p:xfrm>
          <a:off x="3791447" y="908720"/>
          <a:ext cx="38608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840" name="Equation" r:id="rId13" imgW="2171520" imgH="228600" progId="Equation.3">
                  <p:embed/>
                </p:oleObj>
              </mc:Choice>
              <mc:Fallback>
                <p:oleObj name="Equation" r:id="rId13" imgW="217152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1447" y="908720"/>
                        <a:ext cx="3860800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40" name="Object 2"/>
          <p:cNvGraphicFramePr>
            <a:graphicFrameLocks noChangeAspect="1"/>
          </p:cNvGraphicFramePr>
          <p:nvPr/>
        </p:nvGraphicFramePr>
        <p:xfrm>
          <a:off x="3698255" y="1361952"/>
          <a:ext cx="4402137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841" name="Equation" r:id="rId15" imgW="2476440" imgH="228600" progId="Equation.3">
                  <p:embed/>
                </p:oleObj>
              </mc:Choice>
              <mc:Fallback>
                <p:oleObj name="Equation" r:id="rId15" imgW="247644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8255" y="1361952"/>
                        <a:ext cx="4402137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25"/>
          <p:cNvSpPr txBox="1">
            <a:spLocks noChangeArrowheads="1"/>
          </p:cNvSpPr>
          <p:nvPr/>
        </p:nvSpPr>
        <p:spPr bwMode="auto">
          <a:xfrm>
            <a:off x="395536" y="980728"/>
            <a:ext cx="33123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dirty="0" smtClean="0">
                <a:latin typeface="Arial" charset="0"/>
              </a:rPr>
              <a:t>1. Lambda (1405): two poles?</a:t>
            </a:r>
            <a:endParaRPr lang="en-US" altLang="ko-KR" sz="1600" dirty="0">
              <a:latin typeface="Arial" charset="0"/>
            </a:endParaRPr>
          </a:p>
        </p:txBody>
      </p:sp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395536" y="1938318"/>
            <a:ext cx="66967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dirty="0" smtClean="0">
                <a:latin typeface="Arial" charset="0"/>
              </a:rPr>
              <a:t>2. </a:t>
            </a:r>
            <a:r>
              <a:rPr lang="en-US" altLang="ko-KR" sz="1600" dirty="0" err="1" smtClean="0">
                <a:latin typeface="Arial" charset="0"/>
              </a:rPr>
              <a:t>Dibayrons</a:t>
            </a:r>
            <a:r>
              <a:rPr lang="en-US" altLang="ko-KR" sz="1600" dirty="0" smtClean="0">
                <a:latin typeface="Arial" charset="0"/>
              </a:rPr>
              <a:t>: d*(2323)</a:t>
            </a:r>
            <a:r>
              <a:rPr lang="en-US" altLang="ko-KR" sz="1600" dirty="0" smtClean="0">
                <a:latin typeface="Arial" charset="0"/>
                <a:sym typeface="Wingdings" pitchFamily="2" charset="2"/>
              </a:rPr>
              <a:t> </a:t>
            </a:r>
            <a:r>
              <a:rPr lang="en-US" altLang="ko-KR" sz="1600" dirty="0" smtClean="0">
                <a:latin typeface="Symbol" pitchFamily="18" charset="2"/>
                <a:sym typeface="Wingdings" pitchFamily="2" charset="2"/>
              </a:rPr>
              <a:t>D+D</a:t>
            </a:r>
            <a:r>
              <a:rPr lang="en-US" altLang="ko-KR" sz="1600" dirty="0" smtClean="0">
                <a:latin typeface="Arial" charset="0"/>
              </a:rPr>
              <a:t>       H, N-Omega,  </a:t>
            </a:r>
            <a:r>
              <a:rPr lang="en-US" altLang="ko-KR" sz="1600" dirty="0" err="1" smtClean="0">
                <a:latin typeface="Arial" charset="0"/>
              </a:rPr>
              <a:t>Hc</a:t>
            </a:r>
            <a:r>
              <a:rPr lang="en-US" altLang="ko-KR" sz="1600" dirty="0" smtClean="0">
                <a:latin typeface="Arial" charset="0"/>
              </a:rPr>
              <a:t>(</a:t>
            </a:r>
            <a:r>
              <a:rPr lang="en-US" altLang="ko-KR" sz="1600" dirty="0" err="1" smtClean="0">
                <a:latin typeface="Arial" charset="0"/>
              </a:rPr>
              <a:t>uuudsc</a:t>
            </a:r>
            <a:r>
              <a:rPr lang="en-US" altLang="ko-KR" sz="1600" dirty="0" smtClean="0">
                <a:latin typeface="Arial" charset="0"/>
              </a:rPr>
              <a:t>)</a:t>
            </a:r>
            <a:endParaRPr lang="en-US" altLang="ko-KR" sz="1600" dirty="0">
              <a:latin typeface="Arial" charset="0"/>
            </a:endParaRPr>
          </a:p>
        </p:txBody>
      </p:sp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395536" y="2442374"/>
            <a:ext cx="66967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dirty="0" smtClean="0">
                <a:latin typeface="Arial" charset="0"/>
              </a:rPr>
              <a:t>3. Light molecules or </a:t>
            </a:r>
            <a:r>
              <a:rPr lang="en-US" altLang="ko-KR" sz="1600" dirty="0" err="1" smtClean="0">
                <a:latin typeface="Arial" charset="0"/>
              </a:rPr>
              <a:t>tetraquarks</a:t>
            </a:r>
            <a:endParaRPr lang="en-US" altLang="ko-KR" sz="1600" dirty="0">
              <a:latin typeface="Arial" charset="0"/>
            </a:endParaRPr>
          </a:p>
        </p:txBody>
      </p:sp>
      <p:sp>
        <p:nvSpPr>
          <p:cNvPr id="16" name="Text Box 25"/>
          <p:cNvSpPr txBox="1">
            <a:spLocks noChangeArrowheads="1"/>
          </p:cNvSpPr>
          <p:nvPr/>
        </p:nvSpPr>
        <p:spPr bwMode="auto">
          <a:xfrm>
            <a:off x="395536" y="3068960"/>
            <a:ext cx="66967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dirty="0" smtClean="0">
                <a:latin typeface="Arial" charset="0"/>
              </a:rPr>
              <a:t>4.  Heavy </a:t>
            </a:r>
            <a:r>
              <a:rPr lang="en-US" altLang="ko-KR" sz="1600" dirty="0" err="1" smtClean="0">
                <a:latin typeface="Arial" charset="0"/>
              </a:rPr>
              <a:t>Tetraquarks</a:t>
            </a:r>
            <a:endParaRPr lang="en-US" altLang="ko-KR" sz="1600" dirty="0">
              <a:latin typeface="Arial" charset="0"/>
            </a:endParaRPr>
          </a:p>
        </p:txBody>
      </p:sp>
      <p:sp>
        <p:nvSpPr>
          <p:cNvPr id="17" name="Text Box 25"/>
          <p:cNvSpPr txBox="1">
            <a:spLocks noChangeArrowheads="1"/>
          </p:cNvSpPr>
          <p:nvPr/>
        </p:nvSpPr>
        <p:spPr bwMode="auto">
          <a:xfrm>
            <a:off x="395536" y="5877272"/>
            <a:ext cx="66967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dirty="0" smtClean="0">
                <a:latin typeface="Arial" charset="0"/>
              </a:rPr>
              <a:t>5.  Heavy </a:t>
            </a:r>
            <a:r>
              <a:rPr lang="en-US" altLang="ko-KR" sz="1600" dirty="0" err="1" smtClean="0">
                <a:latin typeface="Arial" charset="0"/>
              </a:rPr>
              <a:t>Pentaquarks</a:t>
            </a:r>
            <a:endParaRPr lang="en-US" altLang="ko-KR" sz="1600" dirty="0">
              <a:latin typeface="Arial" charset="0"/>
            </a:endParaRPr>
          </a:p>
        </p:txBody>
      </p:sp>
      <p:graphicFrame>
        <p:nvGraphicFramePr>
          <p:cNvPr id="325641" name="Object 2"/>
          <p:cNvGraphicFramePr>
            <a:graphicFrameLocks noChangeAspect="1"/>
          </p:cNvGraphicFramePr>
          <p:nvPr/>
        </p:nvGraphicFramePr>
        <p:xfrm>
          <a:off x="2860898" y="4520158"/>
          <a:ext cx="394335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842" name="Equation" r:id="rId17" imgW="2450880" imgH="482400" progId="Equation.3">
                  <p:embed/>
                </p:oleObj>
              </mc:Choice>
              <mc:Fallback>
                <p:oleObj name="Equation" r:id="rId17" imgW="2450880" imgH="4824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0898" y="4520158"/>
                        <a:ext cx="3943350" cy="781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43" name="Object 11"/>
          <p:cNvGraphicFramePr>
            <a:graphicFrameLocks noChangeAspect="1"/>
          </p:cNvGraphicFramePr>
          <p:nvPr/>
        </p:nvGraphicFramePr>
        <p:xfrm>
          <a:off x="2771800" y="3501009"/>
          <a:ext cx="1856804" cy="406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843" name="Equation" r:id="rId19" imgW="1104840" imgH="241200" progId="Equation.3">
                  <p:embed/>
                </p:oleObj>
              </mc:Choice>
              <mc:Fallback>
                <p:oleObj name="Equation" r:id="rId19" imgW="1104840" imgH="2412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501009"/>
                        <a:ext cx="1856804" cy="4065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44" name="Object 12"/>
          <p:cNvGraphicFramePr>
            <a:graphicFrameLocks noChangeAspect="1"/>
          </p:cNvGraphicFramePr>
          <p:nvPr/>
        </p:nvGraphicFramePr>
        <p:xfrm>
          <a:off x="4860032" y="3512120"/>
          <a:ext cx="835819" cy="347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844" name="Equation" r:id="rId21" imgW="520560" imgH="215640" progId="Equation.3">
                  <p:embed/>
                </p:oleObj>
              </mc:Choice>
              <mc:Fallback>
                <p:oleObj name="Equation" r:id="rId21" imgW="520560" imgH="2156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3512120"/>
                        <a:ext cx="835819" cy="34777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직사각형 19"/>
          <p:cNvSpPr/>
          <p:nvPr/>
        </p:nvSpPr>
        <p:spPr>
          <a:xfrm>
            <a:off x="2771800" y="4077072"/>
            <a:ext cx="4824536" cy="16561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419872" y="1916832"/>
            <a:ext cx="2520280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pic>
        <p:nvPicPr>
          <p:cNvPr id="156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857628"/>
            <a:ext cx="928694" cy="64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66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643314"/>
            <a:ext cx="441007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66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9253" y="214290"/>
            <a:ext cx="334327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6680" name="Picture 8" descr="http://belle.kek.jp/image/B-logo-small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1285860"/>
            <a:ext cx="1352550" cy="1038225"/>
          </a:xfrm>
          <a:prstGeom prst="rect">
            <a:avLst/>
          </a:prstGeom>
          <a:noFill/>
        </p:spPr>
      </p:pic>
      <p:graphicFrame>
        <p:nvGraphicFramePr>
          <p:cNvPr id="156681" name="Object 9"/>
          <p:cNvGraphicFramePr>
            <a:graphicFrameLocks noChangeAspect="1"/>
          </p:cNvGraphicFramePr>
          <p:nvPr/>
        </p:nvGraphicFramePr>
        <p:xfrm>
          <a:off x="2000232" y="1219176"/>
          <a:ext cx="13525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158" name="Equation" r:id="rId7" imgW="774360" imgH="228600" progId="Equation.3">
                  <p:embed/>
                </p:oleObj>
              </mc:Choice>
              <mc:Fallback>
                <p:oleObj name="Equation" r:id="rId7" imgW="774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32" y="1219176"/>
                        <a:ext cx="135255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82" name="Object 10"/>
          <p:cNvGraphicFramePr>
            <a:graphicFrameLocks noChangeAspect="1"/>
          </p:cNvGraphicFramePr>
          <p:nvPr/>
        </p:nvGraphicFramePr>
        <p:xfrm>
          <a:off x="1938339" y="1720843"/>
          <a:ext cx="248285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159" name="Equation" r:id="rId9" imgW="1422360" imgH="177480" progId="Equation.3">
                  <p:embed/>
                </p:oleObj>
              </mc:Choice>
              <mc:Fallback>
                <p:oleObj name="Equation" r:id="rId9" imgW="14223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8339" y="1720843"/>
                        <a:ext cx="2482850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83" name="Object 11"/>
          <p:cNvGraphicFramePr>
            <a:graphicFrameLocks noChangeAspect="1"/>
          </p:cNvGraphicFramePr>
          <p:nvPr/>
        </p:nvGraphicFramePr>
        <p:xfrm>
          <a:off x="1962153" y="2055806"/>
          <a:ext cx="3038475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160" name="Equation" r:id="rId11" imgW="1739880" imgH="253800" progId="Equation.3">
                  <p:embed/>
                </p:oleObj>
              </mc:Choice>
              <mc:Fallback>
                <p:oleObj name="Equation" r:id="rId11" imgW="17398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2153" y="2055806"/>
                        <a:ext cx="3038475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5720" y="84509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- 2007 -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57158" y="3286124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- 2014 -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643042" y="38576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Spin parity = 1+</a:t>
            </a:r>
            <a:endParaRPr lang="ko-KR" altLang="en-US" dirty="0"/>
          </a:p>
        </p:txBody>
      </p:sp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285720" y="214290"/>
            <a:ext cx="1285884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Z(4430)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2786050" y="1214422"/>
            <a:ext cx="642942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56687" name="Object 15"/>
          <p:cNvGraphicFramePr>
            <a:graphicFrameLocks noChangeAspect="1"/>
          </p:cNvGraphicFramePr>
          <p:nvPr/>
        </p:nvGraphicFramePr>
        <p:xfrm>
          <a:off x="500034" y="4770450"/>
          <a:ext cx="13970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161" name="Equation" r:id="rId13" imgW="799920" imgH="253800" progId="Equation.3">
                  <p:embed/>
                </p:oleObj>
              </mc:Choice>
              <mc:Fallback>
                <p:oleObj name="Equation" r:id="rId13" imgW="7999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34" y="4770450"/>
                        <a:ext cx="1397000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00034" y="5488560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G=+  </a:t>
            </a:r>
            <a:r>
              <a:rPr lang="en-US" altLang="ko-KR" dirty="0" smtClean="0">
                <a:sym typeface="Wingdings" pitchFamily="2" charset="2"/>
              </a:rPr>
              <a:t> will look at C=-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3420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40</a:t>
            </a:fld>
            <a:endParaRPr lang="ko-KR" altLang="en-US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39552" y="2103239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400" dirty="0" smtClean="0">
                <a:latin typeface="Verdana" pitchFamily="34" charset="0"/>
              </a:rPr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315925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41</a:t>
            </a:fld>
            <a:endParaRPr lang="ko-KR" altLang="en-US" dirty="0"/>
          </a:p>
        </p:txBody>
      </p:sp>
      <p:sp>
        <p:nvSpPr>
          <p:cNvPr id="3" name="Oval 4"/>
          <p:cNvSpPr>
            <a:spLocks noChangeArrowheads="1"/>
          </p:cNvSpPr>
          <p:nvPr/>
        </p:nvSpPr>
        <p:spPr bwMode="auto">
          <a:xfrm>
            <a:off x="2195513" y="1052737"/>
            <a:ext cx="4679950" cy="42484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" name="Oval 8"/>
          <p:cNvSpPr>
            <a:spLocks noChangeAspect="1" noChangeArrowheads="1"/>
          </p:cNvSpPr>
          <p:nvPr/>
        </p:nvSpPr>
        <p:spPr bwMode="auto">
          <a:xfrm>
            <a:off x="4211968" y="1628809"/>
            <a:ext cx="215504" cy="215504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8" name="Oval 9"/>
          <p:cNvSpPr>
            <a:spLocks noChangeAspect="1" noChangeArrowheads="1"/>
          </p:cNvSpPr>
          <p:nvPr/>
        </p:nvSpPr>
        <p:spPr bwMode="auto">
          <a:xfrm>
            <a:off x="3489333" y="1629677"/>
            <a:ext cx="215504" cy="215504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9" name="Oval 10"/>
          <p:cNvSpPr>
            <a:spLocks noChangeAspect="1" noChangeArrowheads="1"/>
          </p:cNvSpPr>
          <p:nvPr/>
        </p:nvSpPr>
        <p:spPr bwMode="auto">
          <a:xfrm>
            <a:off x="5868846" y="2925648"/>
            <a:ext cx="215503" cy="215503"/>
          </a:xfrm>
          <a:prstGeom prst="ellipse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10" name="Oval 11"/>
          <p:cNvSpPr>
            <a:spLocks noChangeAspect="1" noChangeArrowheads="1"/>
          </p:cNvSpPr>
          <p:nvPr/>
        </p:nvSpPr>
        <p:spPr bwMode="auto">
          <a:xfrm>
            <a:off x="5436096" y="4581128"/>
            <a:ext cx="215503" cy="21550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tx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11" name="Oval 12"/>
          <p:cNvSpPr>
            <a:spLocks noChangeAspect="1" noChangeArrowheads="1"/>
          </p:cNvSpPr>
          <p:nvPr/>
        </p:nvSpPr>
        <p:spPr bwMode="auto">
          <a:xfrm>
            <a:off x="4713296" y="2061477"/>
            <a:ext cx="215503" cy="215503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12" name="Oval 13"/>
          <p:cNvSpPr>
            <a:spLocks noChangeAspect="1" noChangeArrowheads="1"/>
          </p:cNvSpPr>
          <p:nvPr/>
        </p:nvSpPr>
        <p:spPr bwMode="auto">
          <a:xfrm>
            <a:off x="3992571" y="2205940"/>
            <a:ext cx="215504" cy="215504"/>
          </a:xfrm>
          <a:prstGeom prst="ellipse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s</a:t>
            </a:r>
          </a:p>
        </p:txBody>
      </p:sp>
      <p:sp>
        <p:nvSpPr>
          <p:cNvPr id="13" name="Oval 14"/>
          <p:cNvSpPr>
            <a:spLocks noChangeAspect="1" noChangeArrowheads="1"/>
          </p:cNvSpPr>
          <p:nvPr/>
        </p:nvSpPr>
        <p:spPr bwMode="auto">
          <a:xfrm>
            <a:off x="4641858" y="3142565"/>
            <a:ext cx="215503" cy="215503"/>
          </a:xfrm>
          <a:prstGeom prst="ellips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14" name="Oval 15"/>
          <p:cNvSpPr>
            <a:spLocks noChangeAspect="1" noChangeArrowheads="1"/>
          </p:cNvSpPr>
          <p:nvPr/>
        </p:nvSpPr>
        <p:spPr bwMode="auto">
          <a:xfrm>
            <a:off x="3959233" y="2926665"/>
            <a:ext cx="215503" cy="21550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tx1"/>
                </a:solidFill>
                <a:latin typeface="Comic Sans MS" pitchFamily="66" charset="0"/>
              </a:rPr>
              <a:t>s</a:t>
            </a:r>
          </a:p>
        </p:txBody>
      </p:sp>
      <p:sp>
        <p:nvSpPr>
          <p:cNvPr id="15" name="Oval 16"/>
          <p:cNvSpPr>
            <a:spLocks noChangeAspect="1" noChangeArrowheads="1"/>
          </p:cNvSpPr>
          <p:nvPr/>
        </p:nvSpPr>
        <p:spPr bwMode="auto">
          <a:xfrm>
            <a:off x="4932743" y="3717240"/>
            <a:ext cx="215503" cy="21550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6" name="Oval 17"/>
          <p:cNvSpPr>
            <a:spLocks noChangeAspect="1" noChangeArrowheads="1"/>
          </p:cNvSpPr>
          <p:nvPr/>
        </p:nvSpPr>
        <p:spPr bwMode="auto">
          <a:xfrm>
            <a:off x="3275864" y="2060857"/>
            <a:ext cx="215504" cy="215504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7" name="Oval 18"/>
          <p:cNvSpPr>
            <a:spLocks noChangeAspect="1" noChangeArrowheads="1"/>
          </p:cNvSpPr>
          <p:nvPr/>
        </p:nvSpPr>
        <p:spPr bwMode="auto">
          <a:xfrm>
            <a:off x="3776671" y="3934727"/>
            <a:ext cx="215503" cy="21550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18" name="Oval 19"/>
          <p:cNvSpPr>
            <a:spLocks noChangeAspect="1" noChangeArrowheads="1"/>
          </p:cNvSpPr>
          <p:nvPr/>
        </p:nvSpPr>
        <p:spPr bwMode="auto">
          <a:xfrm>
            <a:off x="5364171" y="2204352"/>
            <a:ext cx="215503" cy="21550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19" name="Oval 20"/>
          <p:cNvSpPr>
            <a:spLocks noChangeAspect="1" noChangeArrowheads="1"/>
          </p:cNvSpPr>
          <p:nvPr/>
        </p:nvSpPr>
        <p:spPr bwMode="auto">
          <a:xfrm>
            <a:off x="3287721" y="3677552"/>
            <a:ext cx="215503" cy="215503"/>
          </a:xfrm>
          <a:prstGeom prst="ellipse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20" name="Oval 21"/>
          <p:cNvSpPr>
            <a:spLocks noChangeAspect="1" noChangeArrowheads="1"/>
          </p:cNvSpPr>
          <p:nvPr/>
        </p:nvSpPr>
        <p:spPr bwMode="auto">
          <a:xfrm>
            <a:off x="4356108" y="4364940"/>
            <a:ext cx="215503" cy="21550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21" name="Oval 22"/>
          <p:cNvSpPr>
            <a:spLocks noChangeAspect="1" noChangeArrowheads="1"/>
          </p:cNvSpPr>
          <p:nvPr/>
        </p:nvSpPr>
        <p:spPr bwMode="auto">
          <a:xfrm>
            <a:off x="3419483" y="3069540"/>
            <a:ext cx="215504" cy="215504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22" name="Oval 23"/>
          <p:cNvSpPr>
            <a:spLocks noChangeAspect="1" noChangeArrowheads="1"/>
          </p:cNvSpPr>
          <p:nvPr/>
        </p:nvSpPr>
        <p:spPr bwMode="auto">
          <a:xfrm>
            <a:off x="3992571" y="3429902"/>
            <a:ext cx="215503" cy="215503"/>
          </a:xfrm>
          <a:prstGeom prst="ellipse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s</a:t>
            </a:r>
          </a:p>
        </p:txBody>
      </p:sp>
      <p:sp>
        <p:nvSpPr>
          <p:cNvPr id="23" name="Oval 24"/>
          <p:cNvSpPr>
            <a:spLocks noChangeAspect="1" noChangeArrowheads="1"/>
          </p:cNvSpPr>
          <p:nvPr/>
        </p:nvSpPr>
        <p:spPr bwMode="auto">
          <a:xfrm>
            <a:off x="5868847" y="3933065"/>
            <a:ext cx="215503" cy="215503"/>
          </a:xfrm>
          <a:prstGeom prst="ellipse">
            <a:avLst/>
          </a:prstGeom>
          <a:noFill/>
          <a:ln w="38100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24" name="Oval 25"/>
          <p:cNvSpPr>
            <a:spLocks noChangeAspect="1" noChangeArrowheads="1"/>
          </p:cNvSpPr>
          <p:nvPr/>
        </p:nvSpPr>
        <p:spPr bwMode="auto">
          <a:xfrm>
            <a:off x="4572008" y="4763402"/>
            <a:ext cx="215503" cy="21550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s</a:t>
            </a:r>
          </a:p>
        </p:txBody>
      </p:sp>
      <p:sp>
        <p:nvSpPr>
          <p:cNvPr id="25" name="Oval 26"/>
          <p:cNvSpPr>
            <a:spLocks noChangeAspect="1" noChangeArrowheads="1"/>
          </p:cNvSpPr>
          <p:nvPr/>
        </p:nvSpPr>
        <p:spPr bwMode="auto">
          <a:xfrm>
            <a:off x="5436104" y="1773520"/>
            <a:ext cx="215503" cy="21550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u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6" name="Line 27"/>
          <p:cNvSpPr>
            <a:spLocks noChangeShapeType="1"/>
          </p:cNvSpPr>
          <p:nvPr/>
        </p:nvSpPr>
        <p:spPr bwMode="auto">
          <a:xfrm>
            <a:off x="5796136" y="1916832"/>
            <a:ext cx="1512168" cy="50405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7" name="Line 28"/>
          <p:cNvSpPr>
            <a:spLocks noChangeShapeType="1"/>
          </p:cNvSpPr>
          <p:nvPr/>
        </p:nvSpPr>
        <p:spPr bwMode="auto">
          <a:xfrm>
            <a:off x="5796136" y="2348880"/>
            <a:ext cx="1440160" cy="2160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" name="Oval 31"/>
          <p:cNvSpPr>
            <a:spLocks noChangeAspect="1" noChangeArrowheads="1"/>
          </p:cNvSpPr>
          <p:nvPr/>
        </p:nvSpPr>
        <p:spPr bwMode="auto">
          <a:xfrm>
            <a:off x="5500702" y="3498167"/>
            <a:ext cx="215503" cy="215503"/>
          </a:xfrm>
          <a:prstGeom prst="ellipse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bg1"/>
                </a:solidFill>
                <a:latin typeface="Comic Sans MS" pitchFamily="66" charset="0"/>
              </a:rPr>
              <a:t>u</a:t>
            </a:r>
            <a:endParaRPr kumimoji="1" lang="en-US" altLang="ko-KR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1" name="Oval 32"/>
          <p:cNvSpPr>
            <a:spLocks noChangeAspect="1" noChangeArrowheads="1"/>
          </p:cNvSpPr>
          <p:nvPr/>
        </p:nvSpPr>
        <p:spPr bwMode="auto">
          <a:xfrm>
            <a:off x="5426083" y="4029977"/>
            <a:ext cx="215503" cy="21550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34" name="Oval 35"/>
          <p:cNvSpPr>
            <a:spLocks noChangeAspect="1" noChangeArrowheads="1"/>
          </p:cNvSpPr>
          <p:nvPr/>
        </p:nvSpPr>
        <p:spPr bwMode="auto">
          <a:xfrm>
            <a:off x="3260734" y="4080777"/>
            <a:ext cx="215503" cy="215503"/>
          </a:xfrm>
          <a:prstGeom prst="ellipse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bg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35" name="Oval 36"/>
          <p:cNvSpPr>
            <a:spLocks noChangeAspect="1" noChangeArrowheads="1"/>
          </p:cNvSpPr>
          <p:nvPr/>
        </p:nvSpPr>
        <p:spPr bwMode="auto">
          <a:xfrm>
            <a:off x="2714620" y="3498167"/>
            <a:ext cx="215503" cy="21550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37" name="Oval 38"/>
          <p:cNvSpPr>
            <a:spLocks noChangeAspect="1" noChangeArrowheads="1"/>
          </p:cNvSpPr>
          <p:nvPr/>
        </p:nvSpPr>
        <p:spPr bwMode="auto">
          <a:xfrm>
            <a:off x="5291146" y="2636152"/>
            <a:ext cx="215503" cy="215503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bg1"/>
                </a:solidFill>
                <a:latin typeface="Comic Sans MS" pitchFamily="66" charset="0"/>
              </a:rPr>
              <a:t>s</a:t>
            </a:r>
            <a:endParaRPr kumimoji="1" lang="en-US" altLang="ko-KR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2" name="Line 43"/>
          <p:cNvSpPr>
            <a:spLocks noChangeShapeType="1"/>
          </p:cNvSpPr>
          <p:nvPr/>
        </p:nvSpPr>
        <p:spPr bwMode="auto">
          <a:xfrm>
            <a:off x="6228184" y="4005064"/>
            <a:ext cx="1141773" cy="9575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43" name="Text Box 44"/>
          <p:cNvSpPr txBox="1">
            <a:spLocks noChangeArrowheads="1"/>
          </p:cNvSpPr>
          <p:nvPr/>
        </p:nvSpPr>
        <p:spPr bwMode="auto">
          <a:xfrm>
            <a:off x="251520" y="5517232"/>
            <a:ext cx="21283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latinLnBrk="1">
              <a:spcBef>
                <a:spcPct val="50000"/>
              </a:spcBef>
            </a:pPr>
            <a:r>
              <a:rPr kumimoji="1" lang="en-US" altLang="ko-KR" sz="1200" dirty="0" err="1" smtClean="0">
                <a:solidFill>
                  <a:schemeClr val="tx1"/>
                </a:solidFill>
              </a:rPr>
              <a:t>Tetraquark</a:t>
            </a:r>
            <a:r>
              <a:rPr kumimoji="1" lang="en-US" altLang="ko-KR" sz="1200" dirty="0" smtClean="0">
                <a:solidFill>
                  <a:schemeClr val="tx1"/>
                </a:solidFill>
              </a:rPr>
              <a:t> configuration [overlap]&lt;&lt;1 </a:t>
            </a:r>
            <a:endParaRPr kumimoji="1" lang="en-US" altLang="ko-KR" sz="1200" dirty="0">
              <a:solidFill>
                <a:schemeClr val="tx1"/>
              </a:solidFill>
            </a:endParaRPr>
          </a:p>
        </p:txBody>
      </p:sp>
      <p:sp>
        <p:nvSpPr>
          <p:cNvPr id="44" name="Text Box 45"/>
          <p:cNvSpPr txBox="1">
            <a:spLocks noChangeArrowheads="1"/>
          </p:cNvSpPr>
          <p:nvPr/>
        </p:nvSpPr>
        <p:spPr bwMode="auto">
          <a:xfrm>
            <a:off x="6876256" y="4660900"/>
            <a:ext cx="20169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latinLnBrk="1">
              <a:spcBef>
                <a:spcPct val="50000"/>
              </a:spcBef>
            </a:pPr>
            <a:r>
              <a:rPr kumimoji="1" lang="en-US" altLang="ko-KR" sz="1200" dirty="0" smtClean="0"/>
              <a:t>Molecular configuration: [overlap]=1 </a:t>
            </a:r>
            <a:endParaRPr kumimoji="1" lang="en-US" altLang="ko-KR" sz="1200" dirty="0">
              <a:solidFill>
                <a:schemeClr val="tx1"/>
              </a:solidFill>
            </a:endParaRPr>
          </a:p>
        </p:txBody>
      </p:sp>
      <p:sp>
        <p:nvSpPr>
          <p:cNvPr id="45" name="Oval 46"/>
          <p:cNvSpPr>
            <a:spLocks noChangeAspect="1" noChangeArrowheads="1"/>
          </p:cNvSpPr>
          <p:nvPr/>
        </p:nvSpPr>
        <p:spPr bwMode="auto">
          <a:xfrm>
            <a:off x="5143512" y="3140977"/>
            <a:ext cx="215503" cy="215503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bg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9" name="Line 50"/>
          <p:cNvSpPr>
            <a:spLocks noChangeShapeType="1"/>
          </p:cNvSpPr>
          <p:nvPr/>
        </p:nvSpPr>
        <p:spPr bwMode="auto">
          <a:xfrm>
            <a:off x="5796136" y="3577204"/>
            <a:ext cx="1584176" cy="21183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56" name="Text Box 57"/>
          <p:cNvSpPr txBox="1">
            <a:spLocks noChangeArrowheads="1"/>
          </p:cNvSpPr>
          <p:nvPr/>
        </p:nvSpPr>
        <p:spPr bwMode="auto">
          <a:xfrm>
            <a:off x="468313" y="2212975"/>
            <a:ext cx="1584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>
              <a:spcBef>
                <a:spcPct val="50000"/>
              </a:spcBef>
            </a:pPr>
            <a:r>
              <a:rPr kumimoji="1" lang="en-US" altLang="ko-KR" sz="1200" dirty="0" smtClean="0">
                <a:solidFill>
                  <a:schemeClr val="tx1"/>
                </a:solidFill>
              </a:rPr>
              <a:t>Normal meson [overlap]=1</a:t>
            </a:r>
            <a:endParaRPr kumimoji="1" lang="en-US" altLang="ko-KR" sz="1200" dirty="0">
              <a:solidFill>
                <a:schemeClr val="tx1"/>
              </a:solidFill>
            </a:endParaRPr>
          </a:p>
        </p:txBody>
      </p:sp>
      <p:sp>
        <p:nvSpPr>
          <p:cNvPr id="58" name="Line 59"/>
          <p:cNvSpPr>
            <a:spLocks noChangeShapeType="1"/>
          </p:cNvSpPr>
          <p:nvPr/>
        </p:nvSpPr>
        <p:spPr bwMode="auto">
          <a:xfrm flipH="1" flipV="1">
            <a:off x="1763687" y="1556791"/>
            <a:ext cx="1656183" cy="1440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59" name="Line 60"/>
          <p:cNvSpPr>
            <a:spLocks noChangeShapeType="1"/>
          </p:cNvSpPr>
          <p:nvPr/>
        </p:nvSpPr>
        <p:spPr bwMode="auto">
          <a:xfrm flipH="1" flipV="1">
            <a:off x="1692275" y="1844675"/>
            <a:ext cx="1439565" cy="2881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1" name="Oval 62"/>
          <p:cNvSpPr>
            <a:spLocks noChangeAspect="1" noChangeArrowheads="1"/>
          </p:cNvSpPr>
          <p:nvPr/>
        </p:nvSpPr>
        <p:spPr bwMode="auto">
          <a:xfrm>
            <a:off x="2786058" y="3998233"/>
            <a:ext cx="215503" cy="215503"/>
          </a:xfrm>
          <a:prstGeom prst="ellipse">
            <a:avLst/>
          </a:prstGeom>
          <a:noFill/>
          <a:ln w="38100">
            <a:solidFill>
              <a:srgbClr val="00206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9" name="Oval 18"/>
          <p:cNvSpPr>
            <a:spLocks noChangeAspect="1" noChangeArrowheads="1"/>
          </p:cNvSpPr>
          <p:nvPr/>
        </p:nvSpPr>
        <p:spPr bwMode="auto">
          <a:xfrm>
            <a:off x="3571876" y="2569473"/>
            <a:ext cx="215504" cy="215504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71" name="Line 59"/>
          <p:cNvSpPr>
            <a:spLocks noChangeShapeType="1"/>
          </p:cNvSpPr>
          <p:nvPr/>
        </p:nvSpPr>
        <p:spPr bwMode="auto">
          <a:xfrm flipH="1">
            <a:off x="1619672" y="2996952"/>
            <a:ext cx="797936" cy="13681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2" name="Line 60"/>
          <p:cNvSpPr>
            <a:spLocks noChangeShapeType="1"/>
          </p:cNvSpPr>
          <p:nvPr/>
        </p:nvSpPr>
        <p:spPr bwMode="auto">
          <a:xfrm flipH="1">
            <a:off x="1785918" y="3789040"/>
            <a:ext cx="841866" cy="7829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3" name="Oval 22"/>
          <p:cNvSpPr>
            <a:spLocks noChangeAspect="1" noChangeArrowheads="1"/>
          </p:cNvSpPr>
          <p:nvPr/>
        </p:nvSpPr>
        <p:spPr bwMode="auto">
          <a:xfrm>
            <a:off x="2500306" y="2783787"/>
            <a:ext cx="215504" cy="215504"/>
          </a:xfrm>
          <a:prstGeom prst="ellipse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bg1"/>
                </a:solidFill>
                <a:latin typeface="Comic Sans MS" pitchFamily="66" charset="0"/>
              </a:rPr>
              <a:t>u</a:t>
            </a:r>
            <a:endParaRPr kumimoji="1" lang="en-US" altLang="ko-KR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5" name="Line 59"/>
          <p:cNvSpPr>
            <a:spLocks noChangeShapeType="1"/>
          </p:cNvSpPr>
          <p:nvPr/>
        </p:nvSpPr>
        <p:spPr bwMode="auto">
          <a:xfrm flipH="1">
            <a:off x="1835696" y="4653136"/>
            <a:ext cx="1080120" cy="4320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7" name="Line 60"/>
          <p:cNvSpPr>
            <a:spLocks noChangeShapeType="1"/>
          </p:cNvSpPr>
          <p:nvPr/>
        </p:nvSpPr>
        <p:spPr bwMode="auto">
          <a:xfrm flipH="1">
            <a:off x="1835696" y="4293096"/>
            <a:ext cx="864096" cy="5760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8" name="Text Box 30"/>
          <p:cNvSpPr txBox="1">
            <a:spLocks noChangeArrowheads="1"/>
          </p:cNvSpPr>
          <p:nvPr/>
        </p:nvSpPr>
        <p:spPr bwMode="auto">
          <a:xfrm>
            <a:off x="381096" y="266558"/>
            <a:ext cx="5295532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dirty="0" err="1" smtClean="0">
                <a:latin typeface="Verdana" pitchFamily="34" charset="0"/>
              </a:rPr>
              <a:t>Hadron</a:t>
            </a:r>
            <a:r>
              <a:rPr lang="en-US" altLang="ko-KR" sz="2000" dirty="0" smtClean="0">
                <a:latin typeface="Verdana" pitchFamily="34" charset="0"/>
              </a:rPr>
              <a:t> production through coalescence</a:t>
            </a:r>
            <a:endParaRPr lang="ko-KR" altLang="en-US" sz="2000" dirty="0">
              <a:latin typeface="Verdana" pitchFamily="34" charset="0"/>
            </a:endParaRPr>
          </a:p>
        </p:txBody>
      </p:sp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5724128" y="116632"/>
          <a:ext cx="305752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536" name="수식" r:id="rId3" imgW="1815840" imgH="431640" progId="Equation.3">
                  <p:embed/>
                </p:oleObj>
              </mc:Choice>
              <mc:Fallback>
                <p:oleObj name="수식" r:id="rId3" imgW="18158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116632"/>
                        <a:ext cx="3057525" cy="727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A2C6F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" name="AutoShape 41"/>
          <p:cNvSpPr>
            <a:spLocks noChangeArrowheads="1"/>
          </p:cNvSpPr>
          <p:nvPr/>
        </p:nvSpPr>
        <p:spPr bwMode="auto">
          <a:xfrm>
            <a:off x="724322" y="1268760"/>
            <a:ext cx="895350" cy="7191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0" name="Oval 39"/>
          <p:cNvSpPr>
            <a:spLocks noChangeAspect="1" noChangeArrowheads="1"/>
          </p:cNvSpPr>
          <p:nvPr/>
        </p:nvSpPr>
        <p:spPr bwMode="auto">
          <a:xfrm>
            <a:off x="837742" y="1375758"/>
            <a:ext cx="215504" cy="215504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81" name="Oval 25"/>
          <p:cNvSpPr>
            <a:spLocks noChangeAspect="1" noChangeArrowheads="1"/>
          </p:cNvSpPr>
          <p:nvPr/>
        </p:nvSpPr>
        <p:spPr bwMode="auto">
          <a:xfrm>
            <a:off x="1200646" y="1606198"/>
            <a:ext cx="215504" cy="215504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2" name="AutoShape 41"/>
          <p:cNvSpPr>
            <a:spLocks noChangeArrowheads="1"/>
          </p:cNvSpPr>
          <p:nvPr/>
        </p:nvSpPr>
        <p:spPr bwMode="auto">
          <a:xfrm>
            <a:off x="796330" y="4582071"/>
            <a:ext cx="895350" cy="7191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3" name="Oval 39"/>
          <p:cNvSpPr>
            <a:spLocks noChangeAspect="1" noChangeArrowheads="1"/>
          </p:cNvSpPr>
          <p:nvPr/>
        </p:nvSpPr>
        <p:spPr bwMode="auto">
          <a:xfrm>
            <a:off x="874125" y="4613829"/>
            <a:ext cx="215504" cy="215504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84" name="Oval 40"/>
          <p:cNvSpPr>
            <a:spLocks noChangeAspect="1" noChangeArrowheads="1"/>
          </p:cNvSpPr>
          <p:nvPr/>
        </p:nvSpPr>
        <p:spPr bwMode="auto">
          <a:xfrm>
            <a:off x="1261600" y="4613829"/>
            <a:ext cx="215504" cy="215504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85" name="Oval 11"/>
          <p:cNvSpPr>
            <a:spLocks noChangeAspect="1" noChangeArrowheads="1"/>
          </p:cNvSpPr>
          <p:nvPr/>
        </p:nvSpPr>
        <p:spPr bwMode="auto">
          <a:xfrm>
            <a:off x="1274198" y="4937683"/>
            <a:ext cx="215504" cy="215504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86" name="Oval 25"/>
          <p:cNvSpPr>
            <a:spLocks noChangeAspect="1" noChangeArrowheads="1"/>
          </p:cNvSpPr>
          <p:nvPr/>
        </p:nvSpPr>
        <p:spPr bwMode="auto">
          <a:xfrm>
            <a:off x="903547" y="4949558"/>
            <a:ext cx="215504" cy="215504"/>
          </a:xfrm>
          <a:prstGeom prst="ellipse">
            <a:avLst/>
          </a:prstGeom>
          <a:noFill/>
          <a:ln w="38100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7" name="AutoShape 41"/>
          <p:cNvSpPr>
            <a:spLocks noChangeArrowheads="1"/>
          </p:cNvSpPr>
          <p:nvPr/>
        </p:nvSpPr>
        <p:spPr bwMode="auto">
          <a:xfrm>
            <a:off x="7524328" y="2214554"/>
            <a:ext cx="895350" cy="7191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8" name="Oval 39"/>
          <p:cNvSpPr>
            <a:spLocks noChangeAspect="1" noChangeArrowheads="1"/>
          </p:cNvSpPr>
          <p:nvPr/>
        </p:nvSpPr>
        <p:spPr bwMode="auto">
          <a:xfrm>
            <a:off x="7637748" y="2317562"/>
            <a:ext cx="215503" cy="21550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89" name="Oval 25"/>
          <p:cNvSpPr>
            <a:spLocks noChangeAspect="1" noChangeArrowheads="1"/>
          </p:cNvSpPr>
          <p:nvPr/>
        </p:nvSpPr>
        <p:spPr bwMode="auto">
          <a:xfrm>
            <a:off x="8000652" y="2548002"/>
            <a:ext cx="215503" cy="21550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latin typeface="Comic Sans MS" pitchFamily="66" charset="0"/>
              </a:rPr>
              <a:t>u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90" name="AutoShape 41"/>
          <p:cNvSpPr>
            <a:spLocks noChangeArrowheads="1"/>
          </p:cNvSpPr>
          <p:nvPr/>
        </p:nvSpPr>
        <p:spPr bwMode="auto">
          <a:xfrm>
            <a:off x="7524516" y="3709995"/>
            <a:ext cx="895350" cy="7191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1" name="Oval 39"/>
          <p:cNvSpPr>
            <a:spLocks noChangeAspect="1" noChangeArrowheads="1"/>
          </p:cNvSpPr>
          <p:nvPr/>
        </p:nvSpPr>
        <p:spPr bwMode="auto">
          <a:xfrm>
            <a:off x="7637936" y="3813003"/>
            <a:ext cx="215503" cy="21550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92" name="Oval 25"/>
          <p:cNvSpPr>
            <a:spLocks noChangeAspect="1" noChangeArrowheads="1"/>
          </p:cNvSpPr>
          <p:nvPr/>
        </p:nvSpPr>
        <p:spPr bwMode="auto">
          <a:xfrm>
            <a:off x="8000840" y="4043443"/>
            <a:ext cx="215503" cy="215503"/>
          </a:xfrm>
          <a:prstGeom prst="ellipse">
            <a:avLst/>
          </a:prstGeom>
          <a:noFill/>
          <a:ln w="38100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cxnSp>
        <p:nvCxnSpPr>
          <p:cNvPr id="93" name="직선 연결선 92"/>
          <p:cNvCxnSpPr>
            <a:stCxn id="87" idx="2"/>
            <a:endCxn id="90" idx="0"/>
          </p:cNvCxnSpPr>
          <p:nvPr/>
        </p:nvCxnSpPr>
        <p:spPr>
          <a:xfrm rot="16200000" flipH="1">
            <a:off x="7583945" y="3321749"/>
            <a:ext cx="776304" cy="188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Oval 21"/>
          <p:cNvSpPr>
            <a:spLocks noChangeAspect="1" noChangeArrowheads="1"/>
          </p:cNvSpPr>
          <p:nvPr/>
        </p:nvSpPr>
        <p:spPr bwMode="auto">
          <a:xfrm>
            <a:off x="3059840" y="4517340"/>
            <a:ext cx="215503" cy="21550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>
                <a:solidFill>
                  <a:schemeClr val="tx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95" name="Oval 9"/>
          <p:cNvSpPr>
            <a:spLocks noChangeAspect="1" noChangeArrowheads="1"/>
          </p:cNvSpPr>
          <p:nvPr/>
        </p:nvSpPr>
        <p:spPr bwMode="auto">
          <a:xfrm>
            <a:off x="4356678" y="2564913"/>
            <a:ext cx="215503" cy="21550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bg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6" name="Oval 19"/>
          <p:cNvSpPr>
            <a:spLocks noChangeAspect="1" noChangeArrowheads="1"/>
          </p:cNvSpPr>
          <p:nvPr/>
        </p:nvSpPr>
        <p:spPr bwMode="auto">
          <a:xfrm>
            <a:off x="6166974" y="2612190"/>
            <a:ext cx="215503" cy="21550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bg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7" name="Oval 32"/>
          <p:cNvSpPr>
            <a:spLocks noChangeAspect="1" noChangeArrowheads="1"/>
          </p:cNvSpPr>
          <p:nvPr/>
        </p:nvSpPr>
        <p:spPr bwMode="auto">
          <a:xfrm>
            <a:off x="4355984" y="3789049"/>
            <a:ext cx="215503" cy="21550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98" name="Oval 36"/>
          <p:cNvSpPr>
            <a:spLocks noChangeAspect="1" noChangeArrowheads="1"/>
          </p:cNvSpPr>
          <p:nvPr/>
        </p:nvSpPr>
        <p:spPr bwMode="auto">
          <a:xfrm>
            <a:off x="3780614" y="4437815"/>
            <a:ext cx="215503" cy="21550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bg1"/>
                </a:solidFill>
                <a:latin typeface="Comic Sans MS" pitchFamily="66" charset="0"/>
              </a:rPr>
              <a:t>d</a:t>
            </a:r>
            <a:endParaRPr kumimoji="1" lang="en-US" altLang="ko-KR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7" name="Text Box 44"/>
          <p:cNvSpPr txBox="1">
            <a:spLocks noChangeArrowheads="1"/>
          </p:cNvSpPr>
          <p:nvPr/>
        </p:nvSpPr>
        <p:spPr bwMode="auto">
          <a:xfrm>
            <a:off x="2267744" y="5805264"/>
            <a:ext cx="51845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chemeClr val="tx1"/>
                </a:solidFill>
              </a:rPr>
              <a:t>Coalescence model at </a:t>
            </a:r>
            <a:r>
              <a:rPr kumimoji="1" lang="en-US" altLang="ko-KR" dirty="0" err="1" smtClean="0">
                <a:solidFill>
                  <a:schemeClr val="tx1"/>
                </a:solidFill>
              </a:rPr>
              <a:t>Tc</a:t>
            </a:r>
            <a:r>
              <a:rPr kumimoji="1" lang="en-US" altLang="ko-KR" dirty="0" smtClean="0">
                <a:solidFill>
                  <a:schemeClr val="tx1"/>
                </a:solidFill>
              </a:rPr>
              <a:t>  </a:t>
            </a:r>
            <a:r>
              <a:rPr kumimoji="1" lang="en-US" altLang="ko-KR" dirty="0" smtClean="0">
                <a:solidFill>
                  <a:schemeClr val="tx1"/>
                </a:solidFill>
                <a:sym typeface="Wingdings" pitchFamily="2" charset="2"/>
              </a:rPr>
              <a:t>  </a:t>
            </a:r>
            <a:r>
              <a:rPr kumimoji="1" lang="en-US" altLang="ko-KR" dirty="0" smtClean="0">
                <a:sym typeface="Wingdings" pitchFamily="2" charset="2"/>
              </a:rPr>
              <a:t>ratio of yield</a:t>
            </a:r>
            <a:endParaRPr kumimoji="1" lang="en-US" altLang="ko-KR" dirty="0">
              <a:solidFill>
                <a:schemeClr val="tx1"/>
              </a:solidFill>
            </a:endParaRPr>
          </a:p>
        </p:txBody>
      </p:sp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7164288" y="5599261"/>
          <a:ext cx="1474788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537" name="Equation" r:id="rId5" imgW="876240" imgH="507960" progId="Equation.3">
                  <p:embed/>
                </p:oleObj>
              </mc:Choice>
              <mc:Fallback>
                <p:oleObj name="Equation" r:id="rId5" imgW="8762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288" y="5599261"/>
                        <a:ext cx="1474788" cy="854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A2C6F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" name="아래쪽 화살표 69"/>
          <p:cNvSpPr/>
          <p:nvPr/>
        </p:nvSpPr>
        <p:spPr>
          <a:xfrm>
            <a:off x="7740352" y="5229200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오른쪽 화살표 75"/>
          <p:cNvSpPr/>
          <p:nvPr/>
        </p:nvSpPr>
        <p:spPr>
          <a:xfrm>
            <a:off x="2051720" y="5877272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886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graphicFrame>
        <p:nvGraphicFramePr>
          <p:cNvPr id="156681" name="Object 9"/>
          <p:cNvGraphicFramePr>
            <a:graphicFrameLocks noChangeAspect="1"/>
          </p:cNvGraphicFramePr>
          <p:nvPr/>
        </p:nvGraphicFramePr>
        <p:xfrm>
          <a:off x="1712913" y="1219200"/>
          <a:ext cx="1928812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233" name="Equation" r:id="rId3" imgW="1104840" imgH="228600" progId="Equation.3">
                  <p:embed/>
                </p:oleObj>
              </mc:Choice>
              <mc:Fallback>
                <p:oleObj name="Equation" r:id="rId3" imgW="11048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2913" y="1219200"/>
                        <a:ext cx="1928812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82" name="Object 10"/>
          <p:cNvGraphicFramePr>
            <a:graphicFrameLocks noChangeAspect="1"/>
          </p:cNvGraphicFramePr>
          <p:nvPr/>
        </p:nvGraphicFramePr>
        <p:xfrm>
          <a:off x="1639888" y="1720850"/>
          <a:ext cx="3081337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234" name="Equation" r:id="rId5" imgW="1765080" imgH="177480" progId="Equation.3">
                  <p:embed/>
                </p:oleObj>
              </mc:Choice>
              <mc:Fallback>
                <p:oleObj name="Equation" r:id="rId5" imgW="17650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9888" y="1720850"/>
                        <a:ext cx="3081337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83" name="Object 11"/>
          <p:cNvGraphicFramePr>
            <a:graphicFrameLocks noChangeAspect="1"/>
          </p:cNvGraphicFramePr>
          <p:nvPr/>
        </p:nvGraphicFramePr>
        <p:xfrm>
          <a:off x="1714480" y="2189156"/>
          <a:ext cx="2351088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235" name="Equation" r:id="rId7" imgW="1346040" imgH="177480" progId="Equation.3">
                  <p:embed/>
                </p:oleObj>
              </mc:Choice>
              <mc:Fallback>
                <p:oleObj name="Equation" r:id="rId7" imgW="1346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480" y="2189156"/>
                        <a:ext cx="2351088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5720" y="91652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- 2013 -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00034" y="1273718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BESIII</a:t>
            </a:r>
          </a:p>
          <a:p>
            <a:r>
              <a:rPr lang="en-US" altLang="ko-KR" dirty="0" smtClean="0"/>
              <a:t>(Belle)</a:t>
            </a:r>
            <a:endParaRPr lang="ko-KR" altLang="en-US" dirty="0"/>
          </a:p>
        </p:txBody>
      </p:sp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285720" y="214290"/>
            <a:ext cx="1285884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Z(3900)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5720" y="2928934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Probably the same Quantum Number as Z(4430)</a:t>
            </a:r>
            <a:endParaRPr lang="ko-KR" altLang="en-US" dirty="0"/>
          </a:p>
        </p:txBody>
      </p:sp>
      <p:pic>
        <p:nvPicPr>
          <p:cNvPr id="165894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29256" y="928670"/>
            <a:ext cx="336232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65895" name="Object 7"/>
          <p:cNvGraphicFramePr>
            <a:graphicFrameLocks noChangeAspect="1"/>
          </p:cNvGraphicFramePr>
          <p:nvPr/>
        </p:nvGraphicFramePr>
        <p:xfrm>
          <a:off x="1069975" y="4755590"/>
          <a:ext cx="2128838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236" name="Equation" r:id="rId10" imgW="1218960" imgH="228600" progId="Equation.3">
                  <p:embed/>
                </p:oleObj>
              </mc:Choice>
              <mc:Fallback>
                <p:oleObj name="Equation" r:id="rId10" imgW="1218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9975" y="4755590"/>
                        <a:ext cx="2128838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5896" name="Object 8"/>
          <p:cNvGraphicFramePr>
            <a:graphicFrameLocks noChangeAspect="1"/>
          </p:cNvGraphicFramePr>
          <p:nvPr/>
        </p:nvGraphicFramePr>
        <p:xfrm>
          <a:off x="1059833" y="5225176"/>
          <a:ext cx="1928813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237" name="Equation" r:id="rId12" imgW="1104840" imgH="228600" progId="Equation.3">
                  <p:embed/>
                </p:oleObj>
              </mc:Choice>
              <mc:Fallback>
                <p:oleObj name="Equation" r:id="rId12" imgW="11048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9833" y="5225176"/>
                        <a:ext cx="1928813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5897" name="Object 9"/>
          <p:cNvGraphicFramePr>
            <a:graphicFrameLocks noChangeAspect="1"/>
          </p:cNvGraphicFramePr>
          <p:nvPr/>
        </p:nvGraphicFramePr>
        <p:xfrm>
          <a:off x="1142998" y="3969786"/>
          <a:ext cx="3214688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238" name="Equation" r:id="rId14" imgW="1841400" imgH="228600" progId="Equation.3">
                  <p:embed/>
                </p:oleObj>
              </mc:Choice>
              <mc:Fallback>
                <p:oleObj name="Equation" r:id="rId14" imgW="1841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98" y="3969786"/>
                        <a:ext cx="3214688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오른쪽 중괄호 15"/>
          <p:cNvSpPr/>
          <p:nvPr/>
        </p:nvSpPr>
        <p:spPr>
          <a:xfrm>
            <a:off x="3255956" y="4927958"/>
            <a:ext cx="214314" cy="57150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65898" name="Object 10"/>
          <p:cNvGraphicFramePr>
            <a:graphicFrameLocks noChangeAspect="1"/>
          </p:cNvGraphicFramePr>
          <p:nvPr/>
        </p:nvGraphicFramePr>
        <p:xfrm>
          <a:off x="3321502" y="4998264"/>
          <a:ext cx="1065212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239" name="Equation" r:id="rId16" imgW="609480" imgH="228600" progId="Equation.3">
                  <p:embed/>
                </p:oleObj>
              </mc:Choice>
              <mc:Fallback>
                <p:oleObj name="Equation" r:id="rId16" imgW="609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1502" y="4998264"/>
                        <a:ext cx="1065212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타원 17"/>
          <p:cNvSpPr/>
          <p:nvPr/>
        </p:nvSpPr>
        <p:spPr>
          <a:xfrm>
            <a:off x="2870870" y="1214422"/>
            <a:ext cx="772436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299102" y="3429000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Hence,</a:t>
            </a:r>
            <a:endParaRPr lang="ko-KR" altLang="en-US" dirty="0"/>
          </a:p>
        </p:txBody>
      </p:sp>
      <p:sp>
        <p:nvSpPr>
          <p:cNvPr id="22" name="왼쪽 대괄호 21"/>
          <p:cNvSpPr/>
          <p:nvPr/>
        </p:nvSpPr>
        <p:spPr>
          <a:xfrm>
            <a:off x="611560" y="4090720"/>
            <a:ext cx="360040" cy="1368152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920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graphicFrame>
        <p:nvGraphicFramePr>
          <p:cNvPr id="156681" name="Object 9"/>
          <p:cNvGraphicFramePr>
            <a:graphicFrameLocks noChangeAspect="1"/>
          </p:cNvGraphicFramePr>
          <p:nvPr/>
        </p:nvGraphicFramePr>
        <p:xfrm>
          <a:off x="1701800" y="1208088"/>
          <a:ext cx="1951038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57" name="Equation" r:id="rId3" imgW="1117440" imgH="241200" progId="Equation.3">
                  <p:embed/>
                </p:oleObj>
              </mc:Choice>
              <mc:Fallback>
                <p:oleObj name="Equation" r:id="rId3" imgW="11174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1800" y="1208088"/>
                        <a:ext cx="1951038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82" name="Object 10"/>
          <p:cNvGraphicFramePr>
            <a:graphicFrameLocks noChangeAspect="1"/>
          </p:cNvGraphicFramePr>
          <p:nvPr/>
        </p:nvGraphicFramePr>
        <p:xfrm>
          <a:off x="1979712" y="2007493"/>
          <a:ext cx="268287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58" name="Equation" r:id="rId5" imgW="1536480" imgH="215640" progId="Equation.3">
                  <p:embed/>
                </p:oleObj>
              </mc:Choice>
              <mc:Fallback>
                <p:oleObj name="Equation" r:id="rId5" imgW="1536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2007493"/>
                        <a:ext cx="268287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83" name="Object 11"/>
          <p:cNvGraphicFramePr>
            <a:graphicFrameLocks noChangeAspect="1"/>
          </p:cNvGraphicFramePr>
          <p:nvPr/>
        </p:nvGraphicFramePr>
        <p:xfrm>
          <a:off x="2044700" y="2475805"/>
          <a:ext cx="252730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59" name="Equation" r:id="rId7" imgW="1447560" imgH="215640" progId="Equation.3">
                  <p:embed/>
                </p:oleObj>
              </mc:Choice>
              <mc:Fallback>
                <p:oleObj name="Equation" r:id="rId7" imgW="1447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4700" y="2475805"/>
                        <a:ext cx="2527300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5720" y="91652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- 2015 -</a:t>
            </a:r>
            <a:endParaRPr lang="ko-KR" altLang="en-US" dirty="0"/>
          </a:p>
        </p:txBody>
      </p:sp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285720" y="214290"/>
            <a:ext cx="3350176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err="1" smtClean="0">
                <a:latin typeface="Comic Sans MS" pitchFamily="66" charset="0"/>
              </a:rPr>
              <a:t>Pentaquark</a:t>
            </a:r>
            <a:r>
              <a:rPr kumimoji="1" lang="en-US" altLang="ko-KR" sz="2000" dirty="0" smtClean="0">
                <a:latin typeface="Comic Sans MS" pitchFamily="66" charset="0"/>
              </a:rPr>
              <a:t> - Pc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graphicFrame>
        <p:nvGraphicFramePr>
          <p:cNvPr id="165897" name="Object 9"/>
          <p:cNvGraphicFramePr>
            <a:graphicFrameLocks noChangeAspect="1"/>
          </p:cNvGraphicFramePr>
          <p:nvPr/>
        </p:nvGraphicFramePr>
        <p:xfrm>
          <a:off x="539552" y="2325762"/>
          <a:ext cx="90805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60" name="Equation" r:id="rId9" imgW="520560" imgH="177480" progId="Equation.3">
                  <p:embed/>
                </p:oleObj>
              </mc:Choice>
              <mc:Fallback>
                <p:oleObj name="Equation" r:id="rId9" imgW="5205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2325762"/>
                        <a:ext cx="908050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타원 17"/>
          <p:cNvSpPr/>
          <p:nvPr/>
        </p:nvSpPr>
        <p:spPr>
          <a:xfrm>
            <a:off x="2339752" y="1214422"/>
            <a:ext cx="772436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4137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54563" y="980728"/>
            <a:ext cx="320992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4138" name="Object 10"/>
          <p:cNvGraphicFramePr>
            <a:graphicFrameLocks noChangeAspect="1"/>
          </p:cNvGraphicFramePr>
          <p:nvPr/>
        </p:nvGraphicFramePr>
        <p:xfrm>
          <a:off x="2000051" y="3014910"/>
          <a:ext cx="3148013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61" name="Equation" r:id="rId12" imgW="1803240" imgH="215640" progId="Equation.3">
                  <p:embed/>
                </p:oleObj>
              </mc:Choice>
              <mc:Fallback>
                <p:oleObj name="Equation" r:id="rId12" imgW="18032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051" y="3014910"/>
                        <a:ext cx="3148013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4139" name="Object 11"/>
          <p:cNvGraphicFramePr>
            <a:graphicFrameLocks noChangeAspect="1"/>
          </p:cNvGraphicFramePr>
          <p:nvPr/>
        </p:nvGraphicFramePr>
        <p:xfrm>
          <a:off x="2051720" y="3483223"/>
          <a:ext cx="2284412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62" name="Equation" r:id="rId14" imgW="1307880" imgH="215640" progId="Equation.3">
                  <p:embed/>
                </p:oleObj>
              </mc:Choice>
              <mc:Fallback>
                <p:oleObj name="Equation" r:id="rId14" imgW="1307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3483223"/>
                        <a:ext cx="2284412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4140" name="Object 12"/>
          <p:cNvGraphicFramePr>
            <a:graphicFrameLocks noChangeAspect="1"/>
          </p:cNvGraphicFramePr>
          <p:nvPr/>
        </p:nvGraphicFramePr>
        <p:xfrm>
          <a:off x="542286" y="3333874"/>
          <a:ext cx="930275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63" name="Equation" r:id="rId16" imgW="533160" imgH="177480" progId="Equation.3">
                  <p:embed/>
                </p:oleObj>
              </mc:Choice>
              <mc:Fallback>
                <p:oleObj name="Equation" r:id="rId16" imgW="533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286" y="3333874"/>
                        <a:ext cx="930275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왼쪽 중괄호 22"/>
          <p:cNvSpPr/>
          <p:nvPr/>
        </p:nvSpPr>
        <p:spPr>
          <a:xfrm>
            <a:off x="1691680" y="2204864"/>
            <a:ext cx="144016" cy="5040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왼쪽 중괄호 23"/>
          <p:cNvSpPr/>
          <p:nvPr/>
        </p:nvSpPr>
        <p:spPr>
          <a:xfrm>
            <a:off x="1691680" y="3212976"/>
            <a:ext cx="144016" cy="5040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28596" y="1268760"/>
            <a:ext cx="928694" cy="64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2684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3" name="타원 2"/>
          <p:cNvSpPr>
            <a:spLocks noChangeAspect="1"/>
          </p:cNvSpPr>
          <p:nvPr/>
        </p:nvSpPr>
        <p:spPr>
          <a:xfrm>
            <a:off x="3717944" y="1155128"/>
            <a:ext cx="232174" cy="23217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c</a:t>
            </a:r>
            <a:endParaRPr lang="ko-KR" altLang="en-US" b="1" dirty="0"/>
          </a:p>
        </p:txBody>
      </p:sp>
      <p:sp>
        <p:nvSpPr>
          <p:cNvPr id="4" name="타원 3"/>
          <p:cNvSpPr>
            <a:spLocks noChangeAspect="1"/>
          </p:cNvSpPr>
          <p:nvPr/>
        </p:nvSpPr>
        <p:spPr>
          <a:xfrm>
            <a:off x="3731592" y="1639080"/>
            <a:ext cx="232174" cy="2321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c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5" name="타원 4"/>
          <p:cNvSpPr>
            <a:spLocks noChangeAspect="1"/>
          </p:cNvSpPr>
          <p:nvPr/>
        </p:nvSpPr>
        <p:spPr>
          <a:xfrm>
            <a:off x="5146704" y="1155128"/>
            <a:ext cx="232174" cy="23217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q</a:t>
            </a:r>
            <a:endParaRPr lang="ko-KR" altLang="en-US" b="1" dirty="0"/>
          </a:p>
        </p:txBody>
      </p:sp>
      <p:sp>
        <p:nvSpPr>
          <p:cNvPr id="6" name="타원 5"/>
          <p:cNvSpPr>
            <a:spLocks noChangeAspect="1"/>
          </p:cNvSpPr>
          <p:nvPr/>
        </p:nvSpPr>
        <p:spPr>
          <a:xfrm>
            <a:off x="5160352" y="1653594"/>
            <a:ext cx="232174" cy="2321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q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11" name="Object 11"/>
          <p:cNvGraphicFramePr>
            <a:graphicFrameLocks noChangeAspect="1"/>
          </p:cNvGraphicFramePr>
          <p:nvPr/>
        </p:nvGraphicFramePr>
        <p:xfrm>
          <a:off x="0" y="0"/>
          <a:ext cx="9144000" cy="692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02" name="Image" r:id="rId3" imgW="8857143" imgH="2409524" progId="">
                  <p:embed/>
                </p:oleObj>
              </mc:Choice>
              <mc:Fallback>
                <p:oleObj name="Image" r:id="rId3" imgW="8857143" imgH="24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59314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926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250825" y="115888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Comact </a:t>
            </a:r>
            <a:r>
              <a:rPr lang="en-US" altLang="ko-KR" sz="2000" b="1" i="1" dirty="0" err="1" smtClean="0">
                <a:solidFill>
                  <a:schemeClr val="bg1"/>
                </a:solidFill>
                <a:latin typeface="Verdana" pitchFamily="34" charset="0"/>
              </a:rPr>
              <a:t>multiquark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configuration? Not so easy        </a:t>
            </a:r>
            <a:endParaRPr lang="en-US" altLang="ko-KR" sz="2000" b="1" i="1" dirty="0">
              <a:solidFill>
                <a:schemeClr val="bg1"/>
              </a:solidFill>
              <a:latin typeface="Verdana" pitchFamily="34" charset="0"/>
            </a:endParaRPr>
          </a:p>
        </p:txBody>
      </p:sp>
      <p:graphicFrame>
        <p:nvGraphicFramePr>
          <p:cNvPr id="139268" name="Object 4"/>
          <p:cNvGraphicFramePr>
            <a:graphicFrameLocks noChangeAspect="1"/>
          </p:cNvGraphicFramePr>
          <p:nvPr/>
        </p:nvGraphicFramePr>
        <p:xfrm>
          <a:off x="5611911" y="2492896"/>
          <a:ext cx="976313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03" name="Equation" r:id="rId5" imgW="558720" imgH="228600" progId="Equation.3">
                  <p:embed/>
                </p:oleObj>
              </mc:Choice>
              <mc:Fallback>
                <p:oleObj name="Equation" r:id="rId5" imgW="558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1911" y="2492896"/>
                        <a:ext cx="976313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5940152" y="105273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quark</a:t>
            </a:r>
            <a:endParaRPr lang="ko-KR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011590" y="168203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antiquark</a:t>
            </a:r>
            <a:endParaRPr lang="ko-KR" altLang="en-US" dirty="0"/>
          </a:p>
        </p:txBody>
      </p:sp>
      <p:sp>
        <p:nvSpPr>
          <p:cNvPr id="32" name="타원 31"/>
          <p:cNvSpPr>
            <a:spLocks noChangeAspect="1"/>
          </p:cNvSpPr>
          <p:nvPr/>
        </p:nvSpPr>
        <p:spPr>
          <a:xfrm>
            <a:off x="3579131" y="1018558"/>
            <a:ext cx="514354" cy="1100650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타원 32"/>
          <p:cNvSpPr>
            <a:spLocks noChangeAspect="1"/>
          </p:cNvSpPr>
          <p:nvPr/>
        </p:nvSpPr>
        <p:spPr>
          <a:xfrm>
            <a:off x="4993750" y="1004910"/>
            <a:ext cx="514354" cy="1100650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39277" name="Object 13"/>
          <p:cNvGraphicFramePr>
            <a:graphicFrameLocks noChangeAspect="1"/>
          </p:cNvGraphicFramePr>
          <p:nvPr/>
        </p:nvGraphicFramePr>
        <p:xfrm>
          <a:off x="4383272" y="1508312"/>
          <a:ext cx="200025" cy="22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04" name="Equation" r:id="rId7" imgW="114120" imgH="126720" progId="Equation.3">
                  <p:embed/>
                </p:oleObj>
              </mc:Choice>
              <mc:Fallback>
                <p:oleObj name="Equation" r:id="rId7" imgW="114120" imgH="126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3272" y="1508312"/>
                        <a:ext cx="200025" cy="222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9278" name="Object 14"/>
          <p:cNvGraphicFramePr>
            <a:graphicFrameLocks noChangeAspect="1"/>
          </p:cNvGraphicFramePr>
          <p:nvPr/>
        </p:nvGraphicFramePr>
        <p:xfrm>
          <a:off x="3955727" y="2524894"/>
          <a:ext cx="909637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05" name="Equation" r:id="rId9" imgW="520560" imgH="228600" progId="Equation.3">
                  <p:embed/>
                </p:oleObj>
              </mc:Choice>
              <mc:Fallback>
                <p:oleObj name="Equation" r:id="rId9" imgW="520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727" y="2524894"/>
                        <a:ext cx="909637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285720" y="2487372"/>
            <a:ext cx="6734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 Color singlet configuration:                    or  </a:t>
            </a:r>
            <a:endParaRPr lang="ko-KR" altLang="en-US" dirty="0">
              <a:latin typeface="Symbol" pitchFamily="18" charset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2464" y="3059668"/>
            <a:ext cx="6734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 Spin 1  configuration from :                                where  </a:t>
            </a:r>
            <a:endParaRPr lang="ko-KR" altLang="en-US" dirty="0">
              <a:latin typeface="Symbol" pitchFamily="18" charset="2"/>
            </a:endParaRPr>
          </a:p>
        </p:txBody>
      </p:sp>
      <p:graphicFrame>
        <p:nvGraphicFramePr>
          <p:cNvPr id="36" name="Object 6"/>
          <p:cNvGraphicFramePr>
            <a:graphicFrameLocks noChangeAspect="1"/>
          </p:cNvGraphicFramePr>
          <p:nvPr/>
        </p:nvGraphicFramePr>
        <p:xfrm>
          <a:off x="3923928" y="3068960"/>
          <a:ext cx="197167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06" name="Equation" r:id="rId11" imgW="1130040" imgH="215640" progId="Equation.3">
                  <p:embed/>
                </p:oleObj>
              </mc:Choice>
              <mc:Fallback>
                <p:oleObj name="Equation" r:id="rId11" imgW="11300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3068960"/>
                        <a:ext cx="197167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9280" name="Object 6"/>
          <p:cNvGraphicFramePr>
            <a:graphicFrameLocks noChangeAspect="1"/>
          </p:cNvGraphicFramePr>
          <p:nvPr/>
        </p:nvGraphicFramePr>
        <p:xfrm>
          <a:off x="6876256" y="3055312"/>
          <a:ext cx="201612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07" name="Equation" r:id="rId13" imgW="1155600" imgH="215640" progId="Equation.3">
                  <p:embed/>
                </p:oleObj>
              </mc:Choice>
              <mc:Fallback>
                <p:oleObj name="Equation" r:id="rId13" imgW="11556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6256" y="3055312"/>
                        <a:ext cx="201612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Rectangle 25"/>
          <p:cNvSpPr>
            <a:spLocks noChangeArrowheads="1"/>
          </p:cNvSpPr>
          <p:nvPr/>
        </p:nvSpPr>
        <p:spPr bwMode="auto">
          <a:xfrm>
            <a:off x="285720" y="3676783"/>
            <a:ext cx="1000132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C=+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sp>
        <p:nvSpPr>
          <p:cNvPr id="39" name="Rectangle 25"/>
          <p:cNvSpPr>
            <a:spLocks noChangeArrowheads="1"/>
          </p:cNvSpPr>
          <p:nvPr/>
        </p:nvSpPr>
        <p:spPr bwMode="auto">
          <a:xfrm>
            <a:off x="285720" y="5176981"/>
            <a:ext cx="1000132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C=-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sp>
        <p:nvSpPr>
          <p:cNvPr id="40" name="오른쪽 중괄호 39"/>
          <p:cNvSpPr/>
          <p:nvPr/>
        </p:nvSpPr>
        <p:spPr>
          <a:xfrm>
            <a:off x="2400964" y="4235386"/>
            <a:ext cx="252000" cy="432000"/>
          </a:xfrm>
          <a:prstGeom prst="rightBrace">
            <a:avLst/>
          </a:prstGeom>
          <a:ln>
            <a:solidFill>
              <a:srgbClr val="FF0000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2059420" y="4583806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Color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42" name="오른쪽 중괄호 41"/>
          <p:cNvSpPr/>
          <p:nvPr/>
        </p:nvSpPr>
        <p:spPr>
          <a:xfrm>
            <a:off x="3100830" y="4238758"/>
            <a:ext cx="252000" cy="432000"/>
          </a:xfrm>
          <a:prstGeom prst="rightBrace">
            <a:avLst/>
          </a:prstGeom>
          <a:ln>
            <a:solidFill>
              <a:srgbClr val="0070C0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0070C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00364" y="4595948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Spin </a:t>
            </a:r>
            <a:endParaRPr lang="ko-KR" altLang="en-US" dirty="0">
              <a:solidFill>
                <a:srgbClr val="0070C0"/>
              </a:solidFill>
            </a:endParaRPr>
          </a:p>
        </p:txBody>
      </p:sp>
      <p:graphicFrame>
        <p:nvGraphicFramePr>
          <p:cNvPr id="44" name="Object 7"/>
          <p:cNvGraphicFramePr>
            <a:graphicFrameLocks noChangeAspect="1"/>
          </p:cNvGraphicFramePr>
          <p:nvPr/>
        </p:nvGraphicFramePr>
        <p:xfrm>
          <a:off x="2143108" y="3738692"/>
          <a:ext cx="15748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08" name="Equation" r:id="rId15" imgW="901440" imgH="279360" progId="Equation.3">
                  <p:embed/>
                </p:oleObj>
              </mc:Choice>
              <mc:Fallback>
                <p:oleObj name="Equation" r:id="rId15" imgW="90144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08" y="3738692"/>
                        <a:ext cx="157480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9"/>
          <p:cNvGraphicFramePr>
            <a:graphicFrameLocks noChangeAspect="1"/>
          </p:cNvGraphicFramePr>
          <p:nvPr/>
        </p:nvGraphicFramePr>
        <p:xfrm>
          <a:off x="4392613" y="3738698"/>
          <a:ext cx="164147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09" name="Equation" r:id="rId17" imgW="939600" imgH="279360" progId="Equation.3">
                  <p:embed/>
                </p:oleObj>
              </mc:Choice>
              <mc:Fallback>
                <p:oleObj name="Equation" r:id="rId17" imgW="93960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2613" y="3738698"/>
                        <a:ext cx="1641475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10"/>
          <p:cNvGraphicFramePr>
            <a:graphicFrameLocks noChangeAspect="1"/>
          </p:cNvGraphicFramePr>
          <p:nvPr/>
        </p:nvGraphicFramePr>
        <p:xfrm>
          <a:off x="2143108" y="5167452"/>
          <a:ext cx="15748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10" name="Equation" r:id="rId19" imgW="901440" imgH="279360" progId="Equation.3">
                  <p:embed/>
                </p:oleObj>
              </mc:Choice>
              <mc:Fallback>
                <p:oleObj name="Equation" r:id="rId19" imgW="90144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08" y="5167452"/>
                        <a:ext cx="157480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11"/>
          <p:cNvGraphicFramePr>
            <a:graphicFrameLocks noChangeAspect="1"/>
          </p:cNvGraphicFramePr>
          <p:nvPr/>
        </p:nvGraphicFramePr>
        <p:xfrm>
          <a:off x="4392596" y="5167452"/>
          <a:ext cx="164147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11" name="Equation" r:id="rId21" imgW="939600" imgH="279360" progId="Equation.3">
                  <p:embed/>
                </p:oleObj>
              </mc:Choice>
              <mc:Fallback>
                <p:oleObj name="Equation" r:id="rId21" imgW="93960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2596" y="5167452"/>
                        <a:ext cx="1641475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12"/>
          <p:cNvGraphicFramePr>
            <a:graphicFrameLocks noChangeAspect="1"/>
          </p:cNvGraphicFramePr>
          <p:nvPr/>
        </p:nvGraphicFramePr>
        <p:xfrm>
          <a:off x="2143108" y="5964386"/>
          <a:ext cx="15748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12" name="Equation" r:id="rId23" imgW="901440" imgH="279360" progId="Equation.3">
                  <p:embed/>
                </p:oleObj>
              </mc:Choice>
              <mc:Fallback>
                <p:oleObj name="Equation" r:id="rId23" imgW="90144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08" y="5964386"/>
                        <a:ext cx="157480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13"/>
          <p:cNvGraphicFramePr>
            <a:graphicFrameLocks noChangeAspect="1"/>
          </p:cNvGraphicFramePr>
          <p:nvPr/>
        </p:nvGraphicFramePr>
        <p:xfrm>
          <a:off x="4392596" y="5964386"/>
          <a:ext cx="164147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13" name="Equation" r:id="rId25" imgW="939600" imgH="279360" progId="Equation.3">
                  <p:embed/>
                </p:oleObj>
              </mc:Choice>
              <mc:Fallback>
                <p:oleObj name="Equation" r:id="rId25" imgW="93960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2596" y="5964386"/>
                        <a:ext cx="1641475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9251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graphicFrame>
        <p:nvGraphicFramePr>
          <p:cNvPr id="13927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3889645"/>
              </p:ext>
            </p:extLst>
          </p:nvPr>
        </p:nvGraphicFramePr>
        <p:xfrm>
          <a:off x="827584" y="4581128"/>
          <a:ext cx="3881437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395" name="수식" r:id="rId3" imgW="2222280" imgH="482400" progId="Equation.3">
                  <p:embed/>
                </p:oleObj>
              </mc:Choice>
              <mc:Fallback>
                <p:oleObj name="수식" r:id="rId3" imgW="22222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581128"/>
                        <a:ext cx="3881437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타원 24"/>
          <p:cNvSpPr>
            <a:spLocks noChangeAspect="1"/>
          </p:cNvSpPr>
          <p:nvPr/>
        </p:nvSpPr>
        <p:spPr>
          <a:xfrm>
            <a:off x="5100755" y="1274962"/>
            <a:ext cx="232174" cy="23217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c</a:t>
            </a:r>
            <a:endParaRPr lang="ko-KR" altLang="en-US" b="1" dirty="0"/>
          </a:p>
        </p:txBody>
      </p:sp>
      <p:sp>
        <p:nvSpPr>
          <p:cNvPr id="26" name="타원 25"/>
          <p:cNvSpPr>
            <a:spLocks noChangeAspect="1"/>
          </p:cNvSpPr>
          <p:nvPr/>
        </p:nvSpPr>
        <p:spPr>
          <a:xfrm>
            <a:off x="5114403" y="1758914"/>
            <a:ext cx="232174" cy="2321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c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27" name="타원 26"/>
          <p:cNvSpPr>
            <a:spLocks noChangeAspect="1"/>
          </p:cNvSpPr>
          <p:nvPr/>
        </p:nvSpPr>
        <p:spPr>
          <a:xfrm>
            <a:off x="6529515" y="1274962"/>
            <a:ext cx="232174" cy="23217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q</a:t>
            </a:r>
            <a:endParaRPr lang="ko-KR" altLang="en-US" b="1" dirty="0"/>
          </a:p>
        </p:txBody>
      </p:sp>
      <p:sp>
        <p:nvSpPr>
          <p:cNvPr id="28" name="타원 27"/>
          <p:cNvSpPr>
            <a:spLocks noChangeAspect="1"/>
          </p:cNvSpPr>
          <p:nvPr/>
        </p:nvSpPr>
        <p:spPr>
          <a:xfrm>
            <a:off x="6543163" y="1773428"/>
            <a:ext cx="232174" cy="2321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q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29" name="타원 28"/>
          <p:cNvSpPr>
            <a:spLocks noChangeAspect="1"/>
          </p:cNvSpPr>
          <p:nvPr/>
        </p:nvSpPr>
        <p:spPr>
          <a:xfrm>
            <a:off x="4961942" y="1138392"/>
            <a:ext cx="514354" cy="1100650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타원 29"/>
          <p:cNvSpPr>
            <a:spLocks noChangeAspect="1"/>
          </p:cNvSpPr>
          <p:nvPr/>
        </p:nvSpPr>
        <p:spPr>
          <a:xfrm>
            <a:off x="6376561" y="1124744"/>
            <a:ext cx="514354" cy="1100650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4003668" y="2682224"/>
            <a:ext cx="4672788" cy="418194"/>
            <a:chOff x="3859652" y="4098214"/>
            <a:chExt cx="4672788" cy="418194"/>
          </a:xfrm>
        </p:grpSpPr>
        <p:sp>
          <p:nvSpPr>
            <p:cNvPr id="34" name="TextBox 33"/>
            <p:cNvSpPr txBox="1"/>
            <p:nvPr/>
          </p:nvSpPr>
          <p:spPr>
            <a:xfrm>
              <a:off x="3859652" y="4098214"/>
              <a:ext cx="4032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Wingdings"/>
                <a:buChar char="à"/>
              </a:pPr>
              <a:r>
                <a:rPr lang="en-US" altLang="ko-KR" dirty="0" smtClean="0">
                  <a:sym typeface="Wingdings" pitchFamily="2" charset="2"/>
                </a:rPr>
                <a:t>  Favors                     over </a:t>
              </a:r>
            </a:p>
          </p:txBody>
        </p:sp>
        <p:graphicFrame>
          <p:nvGraphicFramePr>
            <p:cNvPr id="167954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48913184"/>
                </p:ext>
              </p:extLst>
            </p:nvPr>
          </p:nvGraphicFramePr>
          <p:xfrm>
            <a:off x="7556128" y="4098214"/>
            <a:ext cx="976312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0396" name="Equation" r:id="rId5" imgW="558720" imgH="228600" progId="Equation.3">
                    <p:embed/>
                  </p:oleObj>
                </mc:Choice>
                <mc:Fallback>
                  <p:oleObj name="Equation" r:id="rId5" imgW="5587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56128" y="4098214"/>
                          <a:ext cx="976312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7955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00250205"/>
                </p:ext>
              </p:extLst>
            </p:nvPr>
          </p:nvGraphicFramePr>
          <p:xfrm>
            <a:off x="5340715" y="4116358"/>
            <a:ext cx="909638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0397" name="Equation" r:id="rId7" imgW="520560" imgH="228600" progId="Equation.3">
                    <p:embed/>
                  </p:oleObj>
                </mc:Choice>
                <mc:Fallback>
                  <p:oleObj name="Equation" r:id="rId7" imgW="520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40715" y="4116358"/>
                          <a:ext cx="909638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6" name="Line 40"/>
          <p:cNvSpPr>
            <a:spLocks noChangeShapeType="1"/>
          </p:cNvSpPr>
          <p:nvPr/>
        </p:nvSpPr>
        <p:spPr bwMode="auto">
          <a:xfrm>
            <a:off x="5563707" y="1668537"/>
            <a:ext cx="719138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graphicFrame>
        <p:nvGraphicFramePr>
          <p:cNvPr id="37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5881821"/>
              </p:ext>
            </p:extLst>
          </p:nvPr>
        </p:nvGraphicFramePr>
        <p:xfrm>
          <a:off x="5624089" y="692696"/>
          <a:ext cx="633413" cy="83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398" name="Equation" r:id="rId9" imgW="368280" imgH="482400" progId="Equation.3">
                  <p:embed/>
                </p:oleObj>
              </mc:Choice>
              <mc:Fallback>
                <p:oleObj name="Equation" r:id="rId9" imgW="3682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4089" y="692696"/>
                        <a:ext cx="633413" cy="831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1533942"/>
              </p:ext>
            </p:extLst>
          </p:nvPr>
        </p:nvGraphicFramePr>
        <p:xfrm>
          <a:off x="4191496" y="1164481"/>
          <a:ext cx="611187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399" name="Equation" r:id="rId11" imgW="355320" imgH="457200" progId="Equation.3">
                  <p:embed/>
                </p:oleObj>
              </mc:Choice>
              <mc:Fallback>
                <p:oleObj name="Equation" r:id="rId11" imgW="3553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496" y="1164481"/>
                        <a:ext cx="611187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597055"/>
              </p:ext>
            </p:extLst>
          </p:nvPr>
        </p:nvGraphicFramePr>
        <p:xfrm>
          <a:off x="6962923" y="1236489"/>
          <a:ext cx="633413" cy="83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400" name="Equation" r:id="rId13" imgW="368280" imgH="482400" progId="Equation.3">
                  <p:embed/>
                </p:oleObj>
              </mc:Choice>
              <mc:Fallback>
                <p:oleObj name="Equation" r:id="rId13" imgW="3682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2923" y="1236489"/>
                        <a:ext cx="633413" cy="831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직사각형 39"/>
          <p:cNvSpPr/>
          <p:nvPr/>
        </p:nvSpPr>
        <p:spPr>
          <a:xfrm>
            <a:off x="323528" y="1314868"/>
            <a:ext cx="3775393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                                    : 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323528" y="2714478"/>
            <a:ext cx="3775393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                                    : </a:t>
            </a: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42" name="타원 41"/>
          <p:cNvSpPr/>
          <p:nvPr/>
        </p:nvSpPr>
        <p:spPr>
          <a:xfrm rot="20396606">
            <a:off x="4889221" y="3410871"/>
            <a:ext cx="2095822" cy="576064"/>
          </a:xfrm>
          <a:prstGeom prst="ellipse">
            <a:avLst/>
          </a:prstGeom>
          <a:noFill/>
          <a:ln>
            <a:solidFill>
              <a:srgbClr val="0070C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/>
        </p:nvSpPr>
        <p:spPr>
          <a:xfrm>
            <a:off x="5006250" y="3757028"/>
            <a:ext cx="1942056" cy="432048"/>
          </a:xfrm>
          <a:prstGeom prst="ellipse">
            <a:avLst/>
          </a:prstGeom>
          <a:noFill/>
          <a:ln>
            <a:solidFill>
              <a:srgbClr val="0070C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타원 43"/>
          <p:cNvSpPr>
            <a:spLocks noChangeAspect="1"/>
          </p:cNvSpPr>
          <p:nvPr/>
        </p:nvSpPr>
        <p:spPr>
          <a:xfrm>
            <a:off x="5070895" y="3369012"/>
            <a:ext cx="232174" cy="23217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c</a:t>
            </a:r>
            <a:endParaRPr lang="ko-KR" altLang="en-US" b="1" dirty="0"/>
          </a:p>
        </p:txBody>
      </p:sp>
      <p:sp>
        <p:nvSpPr>
          <p:cNvPr id="45" name="타원 44"/>
          <p:cNvSpPr>
            <a:spLocks noChangeAspect="1"/>
          </p:cNvSpPr>
          <p:nvPr/>
        </p:nvSpPr>
        <p:spPr>
          <a:xfrm>
            <a:off x="5084543" y="3852964"/>
            <a:ext cx="232174" cy="2321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c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46" name="타원 45"/>
          <p:cNvSpPr>
            <a:spLocks noChangeAspect="1"/>
          </p:cNvSpPr>
          <p:nvPr/>
        </p:nvSpPr>
        <p:spPr>
          <a:xfrm>
            <a:off x="6499655" y="3369012"/>
            <a:ext cx="232174" cy="23217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q</a:t>
            </a:r>
            <a:endParaRPr lang="ko-KR" altLang="en-US" b="1" dirty="0"/>
          </a:p>
        </p:txBody>
      </p:sp>
      <p:sp>
        <p:nvSpPr>
          <p:cNvPr id="47" name="타원 46"/>
          <p:cNvSpPr>
            <a:spLocks noChangeAspect="1"/>
          </p:cNvSpPr>
          <p:nvPr/>
        </p:nvSpPr>
        <p:spPr>
          <a:xfrm>
            <a:off x="6513303" y="3867478"/>
            <a:ext cx="232174" cy="2321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q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48" name="타원 47"/>
          <p:cNvSpPr>
            <a:spLocks noChangeAspect="1"/>
          </p:cNvSpPr>
          <p:nvPr/>
        </p:nvSpPr>
        <p:spPr>
          <a:xfrm>
            <a:off x="4932082" y="3232442"/>
            <a:ext cx="514354" cy="1100650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타원 48"/>
          <p:cNvSpPr>
            <a:spLocks noChangeAspect="1"/>
          </p:cNvSpPr>
          <p:nvPr/>
        </p:nvSpPr>
        <p:spPr>
          <a:xfrm>
            <a:off x="6346701" y="3218794"/>
            <a:ext cx="514354" cy="1100650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1" name="Object 11"/>
          <p:cNvGraphicFramePr>
            <a:graphicFrameLocks noChangeAspect="1"/>
          </p:cNvGraphicFramePr>
          <p:nvPr/>
        </p:nvGraphicFramePr>
        <p:xfrm>
          <a:off x="0" y="0"/>
          <a:ext cx="9144000" cy="692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401" name="Image" r:id="rId15" imgW="8857143" imgH="2409524" progId="">
                  <p:embed/>
                </p:oleObj>
              </mc:Choice>
              <mc:Fallback>
                <p:oleObj name="Image" r:id="rId15" imgW="8857143" imgH="24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lum bright="-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59314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926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250825" y="115888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Comact </a:t>
            </a:r>
            <a:r>
              <a:rPr lang="en-US" altLang="ko-KR" sz="2000" b="1" i="1" dirty="0" err="1" smtClean="0">
                <a:solidFill>
                  <a:schemeClr val="bg1"/>
                </a:solidFill>
                <a:latin typeface="Verdana" pitchFamily="34" charset="0"/>
              </a:rPr>
              <a:t>multiquark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configuration? Not so easy        </a:t>
            </a:r>
            <a:endParaRPr lang="en-US" altLang="ko-KR" sz="2000" b="1" i="1" dirty="0">
              <a:solidFill>
                <a:schemeClr val="bg1"/>
              </a:solidFill>
              <a:latin typeface="Verdana" pitchFamily="34" charset="0"/>
            </a:endParaRPr>
          </a:p>
        </p:txBody>
      </p:sp>
      <p:graphicFrame>
        <p:nvGraphicFramePr>
          <p:cNvPr id="3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9360021"/>
              </p:ext>
            </p:extLst>
          </p:nvPr>
        </p:nvGraphicFramePr>
        <p:xfrm>
          <a:off x="827584" y="1052736"/>
          <a:ext cx="2795587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402" name="수식" r:id="rId17" imgW="1600200" imgH="482400" progId="Equation.3">
                  <p:embed/>
                </p:oleObj>
              </mc:Choice>
              <mc:Fallback>
                <p:oleObj name="수식" r:id="rId17" imgW="16002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1052736"/>
                        <a:ext cx="2795587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0493663"/>
              </p:ext>
            </p:extLst>
          </p:nvPr>
        </p:nvGraphicFramePr>
        <p:xfrm>
          <a:off x="730460" y="2492896"/>
          <a:ext cx="2795587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403" name="수식" r:id="rId19" imgW="1600200" imgH="457200" progId="Equation.3">
                  <p:embed/>
                </p:oleObj>
              </mc:Choice>
              <mc:Fallback>
                <p:oleObj name="수식" r:id="rId19" imgW="16002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460" y="2492896"/>
                        <a:ext cx="2795587" cy="800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직사각형 3"/>
          <p:cNvSpPr/>
          <p:nvPr/>
        </p:nvSpPr>
        <p:spPr>
          <a:xfrm>
            <a:off x="315524" y="4843260"/>
            <a:ext cx="8348247" cy="13942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1" lang="en-US" altLang="ko-KR" dirty="0" smtClean="0">
                <a:latin typeface="Verdana" pitchFamily="34" charset="0"/>
              </a:rPr>
              <a:t>     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endParaRPr kumimoji="1" lang="en-US" altLang="ko-KR" dirty="0">
              <a:solidFill>
                <a:srgbClr val="FF0000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dirty="0" smtClean="0">
                <a:latin typeface="Verdana" pitchFamily="34" charset="0"/>
              </a:rPr>
              <a:t>    :</a:t>
            </a:r>
            <a:r>
              <a:rPr kumimoji="1" lang="en-US" altLang="ko-KR" dirty="0" smtClean="0">
                <a:latin typeface="Verdana" pitchFamily="34" charset="0"/>
                <a:sym typeface="Wingdings" panose="05000000000000000000" pitchFamily="2" charset="2"/>
              </a:rPr>
              <a:t> should be strong enough to overcome repulsion from kinetic term</a:t>
            </a:r>
          </a:p>
          <a:p>
            <a:pPr marL="285750" indent="-285750">
              <a:lnSpc>
                <a:spcPct val="80000"/>
              </a:lnSpc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kumimoji="1" lang="en-US" altLang="ko-KR" dirty="0" smtClean="0">
                <a:solidFill>
                  <a:srgbClr val="FF0000"/>
                </a:solidFill>
                <a:latin typeface="Verdana" pitchFamily="34" charset="0"/>
                <a:sym typeface="Wingdings" panose="05000000000000000000" pitchFamily="2" charset="2"/>
              </a:rPr>
              <a:t>Otherwise can form molecular configuration</a:t>
            </a:r>
          </a:p>
        </p:txBody>
      </p:sp>
    </p:spTree>
    <p:extLst>
      <p:ext uri="{BB962C8B-B14F-4D97-AF65-F5344CB8AC3E}">
        <p14:creationId xmlns:p14="http://schemas.microsoft.com/office/powerpoint/2010/main" val="324338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285719" y="214290"/>
            <a:ext cx="1693917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H </a:t>
            </a:r>
            <a:r>
              <a:rPr kumimoji="1" lang="en-US" altLang="ko-KR" sz="2000" dirty="0" err="1" smtClean="0">
                <a:latin typeface="Comic Sans MS" pitchFamily="66" charset="0"/>
              </a:rPr>
              <a:t>dibaryon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sp>
        <p:nvSpPr>
          <p:cNvPr id="6" name="Oval 26"/>
          <p:cNvSpPr>
            <a:spLocks noChangeArrowheads="1"/>
          </p:cNvSpPr>
          <p:nvPr/>
        </p:nvSpPr>
        <p:spPr bwMode="auto">
          <a:xfrm>
            <a:off x="1475829" y="1813173"/>
            <a:ext cx="287337" cy="303212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>
                <a:latin typeface="+mn-lt"/>
                <a:ea typeface="굴림" pitchFamily="50" charset="-127"/>
              </a:rPr>
              <a:t>u</a:t>
            </a:r>
          </a:p>
        </p:txBody>
      </p:sp>
      <p:sp>
        <p:nvSpPr>
          <p:cNvPr id="7" name="Oval 27"/>
          <p:cNvSpPr>
            <a:spLocks noChangeArrowheads="1"/>
          </p:cNvSpPr>
          <p:nvPr/>
        </p:nvSpPr>
        <p:spPr bwMode="auto">
          <a:xfrm>
            <a:off x="1847304" y="1813173"/>
            <a:ext cx="276225" cy="303212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>
                <a:latin typeface="+mn-lt"/>
                <a:ea typeface="굴림" pitchFamily="50" charset="-127"/>
              </a:rPr>
              <a:t>d</a:t>
            </a:r>
          </a:p>
        </p:txBody>
      </p:sp>
      <p:sp>
        <p:nvSpPr>
          <p:cNvPr id="8" name="Oval 28"/>
          <p:cNvSpPr>
            <a:spLocks noChangeArrowheads="1"/>
          </p:cNvSpPr>
          <p:nvPr/>
        </p:nvSpPr>
        <p:spPr bwMode="auto">
          <a:xfrm>
            <a:off x="1402804" y="1665535"/>
            <a:ext cx="792162" cy="582613"/>
          </a:xfrm>
          <a:prstGeom prst="ellipse">
            <a:avLst/>
          </a:prstGeom>
          <a:noFill/>
          <a:ln w="25400">
            <a:solidFill>
              <a:srgbClr val="00B05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9" name="Text Box 31"/>
          <p:cNvSpPr txBox="1">
            <a:spLocks noChangeArrowheads="1"/>
          </p:cNvSpPr>
          <p:nvPr/>
        </p:nvSpPr>
        <p:spPr bwMode="auto">
          <a:xfrm>
            <a:off x="3894138" y="1813173"/>
            <a:ext cx="677862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 smtClean="0">
                <a:ea typeface="굴림" pitchFamily="50" charset="-127"/>
                <a:sym typeface="Wingdings" pitchFamily="2" charset="2"/>
              </a:rPr>
              <a:t>vs</a:t>
            </a:r>
            <a:r>
              <a:rPr lang="en-US" altLang="ko-KR" sz="2000" dirty="0" smtClean="0">
                <a:latin typeface="+mn-lt"/>
                <a:ea typeface="굴림" pitchFamily="50" charset="-127"/>
                <a:sym typeface="Wingdings" pitchFamily="2" charset="2"/>
              </a:rPr>
              <a:t>       </a:t>
            </a:r>
            <a:endParaRPr lang="en-US" altLang="ko-KR" sz="2000" baseline="30000" dirty="0">
              <a:latin typeface="+mn-lt"/>
              <a:ea typeface="굴림" pitchFamily="50" charset="-127"/>
            </a:endParaRPr>
          </a:p>
        </p:txBody>
      </p:sp>
      <p:sp>
        <p:nvSpPr>
          <p:cNvPr id="10" name="Oval 34"/>
          <p:cNvSpPr>
            <a:spLocks noChangeArrowheads="1"/>
          </p:cNvSpPr>
          <p:nvPr/>
        </p:nvSpPr>
        <p:spPr bwMode="auto">
          <a:xfrm>
            <a:off x="2556916" y="1813173"/>
            <a:ext cx="287338" cy="303212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>
                <a:latin typeface="+mn-lt"/>
                <a:ea typeface="굴림" pitchFamily="50" charset="-127"/>
              </a:rPr>
              <a:t>u</a:t>
            </a:r>
          </a:p>
        </p:txBody>
      </p:sp>
      <p:sp>
        <p:nvSpPr>
          <p:cNvPr id="11" name="Oval 35"/>
          <p:cNvSpPr>
            <a:spLocks noChangeArrowheads="1"/>
          </p:cNvSpPr>
          <p:nvPr/>
        </p:nvSpPr>
        <p:spPr bwMode="auto">
          <a:xfrm>
            <a:off x="2928391" y="1813302"/>
            <a:ext cx="276225" cy="302955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ea typeface="굴림" pitchFamily="50" charset="-127"/>
              </a:rPr>
              <a:t>s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12" name="Oval 36"/>
          <p:cNvSpPr>
            <a:spLocks noChangeArrowheads="1"/>
          </p:cNvSpPr>
          <p:nvPr/>
        </p:nvSpPr>
        <p:spPr bwMode="auto">
          <a:xfrm>
            <a:off x="2483891" y="1665535"/>
            <a:ext cx="792163" cy="582613"/>
          </a:xfrm>
          <a:prstGeom prst="ellipse">
            <a:avLst/>
          </a:prstGeom>
          <a:noFill/>
          <a:ln w="25400">
            <a:solidFill>
              <a:srgbClr val="0033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13" name="Oval 37"/>
          <p:cNvSpPr>
            <a:spLocks noChangeArrowheads="1"/>
          </p:cNvSpPr>
          <p:nvPr/>
        </p:nvSpPr>
        <p:spPr bwMode="auto">
          <a:xfrm>
            <a:off x="4860379" y="1516310"/>
            <a:ext cx="1008062" cy="109378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14" name="Oval 40"/>
          <p:cNvSpPr>
            <a:spLocks noChangeArrowheads="1"/>
          </p:cNvSpPr>
          <p:nvPr/>
        </p:nvSpPr>
        <p:spPr bwMode="auto">
          <a:xfrm>
            <a:off x="2052091" y="2534027"/>
            <a:ext cx="287338" cy="302955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d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15" name="Oval 41"/>
          <p:cNvSpPr>
            <a:spLocks noChangeArrowheads="1"/>
          </p:cNvSpPr>
          <p:nvPr/>
        </p:nvSpPr>
        <p:spPr bwMode="auto">
          <a:xfrm>
            <a:off x="2423566" y="2533898"/>
            <a:ext cx="276225" cy="303212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s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16" name="Oval 42"/>
          <p:cNvSpPr>
            <a:spLocks noChangeArrowheads="1"/>
          </p:cNvSpPr>
          <p:nvPr/>
        </p:nvSpPr>
        <p:spPr bwMode="auto">
          <a:xfrm>
            <a:off x="1979066" y="2386260"/>
            <a:ext cx="792163" cy="582613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17" name="Oval 43"/>
          <p:cNvSpPr>
            <a:spLocks noChangeArrowheads="1"/>
          </p:cNvSpPr>
          <p:nvPr/>
        </p:nvSpPr>
        <p:spPr bwMode="auto">
          <a:xfrm>
            <a:off x="1231354" y="1265485"/>
            <a:ext cx="2232025" cy="18938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" name="Oval 44"/>
          <p:cNvSpPr>
            <a:spLocks noChangeArrowheads="1"/>
          </p:cNvSpPr>
          <p:nvPr/>
        </p:nvSpPr>
        <p:spPr bwMode="auto">
          <a:xfrm>
            <a:off x="5033416" y="1751260"/>
            <a:ext cx="287338" cy="303213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>
                <a:latin typeface="+mn-lt"/>
                <a:ea typeface="굴림" pitchFamily="50" charset="-127"/>
              </a:rPr>
              <a:t>u</a:t>
            </a:r>
          </a:p>
        </p:txBody>
      </p:sp>
      <p:sp>
        <p:nvSpPr>
          <p:cNvPr id="19" name="Oval 45"/>
          <p:cNvSpPr>
            <a:spLocks noChangeArrowheads="1"/>
          </p:cNvSpPr>
          <p:nvPr/>
        </p:nvSpPr>
        <p:spPr bwMode="auto">
          <a:xfrm>
            <a:off x="5404891" y="1751389"/>
            <a:ext cx="276225" cy="302955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u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20" name="Oval 46"/>
          <p:cNvSpPr>
            <a:spLocks noChangeArrowheads="1"/>
          </p:cNvSpPr>
          <p:nvPr/>
        </p:nvSpPr>
        <p:spPr bwMode="auto">
          <a:xfrm>
            <a:off x="4960391" y="1603623"/>
            <a:ext cx="792163" cy="582612"/>
          </a:xfrm>
          <a:prstGeom prst="ellipse">
            <a:avLst/>
          </a:prstGeom>
          <a:noFill/>
          <a:ln w="25400">
            <a:solidFill>
              <a:srgbClr val="00B05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21" name="Oval 47"/>
          <p:cNvSpPr>
            <a:spLocks noChangeArrowheads="1"/>
          </p:cNvSpPr>
          <p:nvPr/>
        </p:nvSpPr>
        <p:spPr bwMode="auto">
          <a:xfrm>
            <a:off x="5220741" y="2244973"/>
            <a:ext cx="287338" cy="303212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s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22" name="Oval 48"/>
          <p:cNvSpPr>
            <a:spLocks noChangeArrowheads="1"/>
          </p:cNvSpPr>
          <p:nvPr/>
        </p:nvSpPr>
        <p:spPr bwMode="auto">
          <a:xfrm>
            <a:off x="6300241" y="1516310"/>
            <a:ext cx="1008063" cy="109378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23" name="Oval 49"/>
          <p:cNvSpPr>
            <a:spLocks noChangeArrowheads="1"/>
          </p:cNvSpPr>
          <p:nvPr/>
        </p:nvSpPr>
        <p:spPr bwMode="auto">
          <a:xfrm>
            <a:off x="6473279" y="1751389"/>
            <a:ext cx="287337" cy="302955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u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24" name="Oval 50"/>
          <p:cNvSpPr>
            <a:spLocks noChangeArrowheads="1"/>
          </p:cNvSpPr>
          <p:nvPr/>
        </p:nvSpPr>
        <p:spPr bwMode="auto">
          <a:xfrm>
            <a:off x="6660604" y="2245102"/>
            <a:ext cx="276225" cy="302955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>
                <a:ea typeface="굴림" pitchFamily="50" charset="-127"/>
              </a:rPr>
              <a:t>s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25" name="Oval 51"/>
          <p:cNvSpPr>
            <a:spLocks noChangeArrowheads="1"/>
          </p:cNvSpPr>
          <p:nvPr/>
        </p:nvSpPr>
        <p:spPr bwMode="auto">
          <a:xfrm>
            <a:off x="6400254" y="1603623"/>
            <a:ext cx="792162" cy="582612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26" name="Oval 52"/>
          <p:cNvSpPr>
            <a:spLocks noChangeArrowheads="1"/>
          </p:cNvSpPr>
          <p:nvPr/>
        </p:nvSpPr>
        <p:spPr bwMode="auto">
          <a:xfrm>
            <a:off x="6803479" y="1741864"/>
            <a:ext cx="287337" cy="302955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d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27" name="Text Box 56"/>
          <p:cNvSpPr txBox="1">
            <a:spLocks noChangeArrowheads="1"/>
          </p:cNvSpPr>
          <p:nvPr/>
        </p:nvSpPr>
        <p:spPr bwMode="auto">
          <a:xfrm>
            <a:off x="1979017" y="1124744"/>
            <a:ext cx="576064" cy="33855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dirty="0" smtClean="0">
                <a:latin typeface="Arial" charset="0"/>
              </a:rPr>
              <a:t>  H</a:t>
            </a:r>
            <a:endParaRPr lang="en-US" altLang="ko-KR" sz="1600" dirty="0">
              <a:latin typeface="Arial" charset="0"/>
            </a:endParaRPr>
          </a:p>
        </p:txBody>
      </p:sp>
      <p:sp>
        <p:nvSpPr>
          <p:cNvPr id="28" name="Text Box 57"/>
          <p:cNvSpPr txBox="1">
            <a:spLocks noChangeArrowheads="1"/>
          </p:cNvSpPr>
          <p:nvPr/>
        </p:nvSpPr>
        <p:spPr bwMode="auto">
          <a:xfrm>
            <a:off x="5190579" y="1216273"/>
            <a:ext cx="3603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b="1" dirty="0" smtClean="0">
                <a:latin typeface="Symbol" pitchFamily="18" charset="2"/>
              </a:rPr>
              <a:t>L</a:t>
            </a:r>
            <a:endParaRPr lang="en-US" altLang="ko-KR" sz="1600" b="1" dirty="0"/>
          </a:p>
        </p:txBody>
      </p:sp>
      <p:sp>
        <p:nvSpPr>
          <p:cNvPr id="33" name="Text Box 57"/>
          <p:cNvSpPr txBox="1">
            <a:spLocks noChangeArrowheads="1"/>
          </p:cNvSpPr>
          <p:nvPr/>
        </p:nvSpPr>
        <p:spPr bwMode="auto">
          <a:xfrm>
            <a:off x="6659215" y="1210400"/>
            <a:ext cx="3603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b="1" dirty="0" smtClean="0">
                <a:latin typeface="Symbol" pitchFamily="18" charset="2"/>
              </a:rPr>
              <a:t>L</a:t>
            </a:r>
            <a:endParaRPr lang="en-US" altLang="ko-KR" sz="1600" b="1" dirty="0"/>
          </a:p>
        </p:txBody>
      </p:sp>
      <p:pic>
        <p:nvPicPr>
          <p:cNvPr id="35" name="그림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3663" y="4488869"/>
            <a:ext cx="5235107" cy="2232606"/>
          </a:xfrm>
          <a:prstGeom prst="rect">
            <a:avLst/>
          </a:prstGeom>
        </p:spPr>
      </p:pic>
      <p:graphicFrame>
        <p:nvGraphicFramePr>
          <p:cNvPr id="3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6132597"/>
              </p:ext>
            </p:extLst>
          </p:nvPr>
        </p:nvGraphicFramePr>
        <p:xfrm>
          <a:off x="3074988" y="107950"/>
          <a:ext cx="2022475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344" name="수식" r:id="rId4" imgW="1358640" imgH="457200" progId="Equation.3">
                  <p:embed/>
                </p:oleObj>
              </mc:Choice>
              <mc:Fallback>
                <p:oleObj name="수식" r:id="rId4" imgW="13586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4988" y="107950"/>
                        <a:ext cx="2022475" cy="6826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4892511"/>
              </p:ext>
            </p:extLst>
          </p:nvPr>
        </p:nvGraphicFramePr>
        <p:xfrm>
          <a:off x="1891753" y="3431106"/>
          <a:ext cx="1063625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345" name="수식" r:id="rId6" imgW="609480" imgH="164880" progId="Equation.3">
                  <p:embed/>
                </p:oleObj>
              </mc:Choice>
              <mc:Fallback>
                <p:oleObj name="수식" r:id="rId6" imgW="6094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1753" y="3431106"/>
                        <a:ext cx="1063625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4566419"/>
              </p:ext>
            </p:extLst>
          </p:nvPr>
        </p:nvGraphicFramePr>
        <p:xfrm>
          <a:off x="4937125" y="3429000"/>
          <a:ext cx="908050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346" name="수식" r:id="rId8" imgW="520560" imgH="164880" progId="Equation.3">
                  <p:embed/>
                </p:oleObj>
              </mc:Choice>
              <mc:Fallback>
                <p:oleObj name="수식" r:id="rId8" imgW="520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7125" y="3429000"/>
                        <a:ext cx="908050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7609096"/>
              </p:ext>
            </p:extLst>
          </p:nvPr>
        </p:nvGraphicFramePr>
        <p:xfrm>
          <a:off x="6328246" y="3429000"/>
          <a:ext cx="908050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347" name="수식" r:id="rId10" imgW="520560" imgH="164880" progId="Equation.3">
                  <p:embed/>
                </p:oleObj>
              </mc:Choice>
              <mc:Fallback>
                <p:oleObj name="수식" r:id="rId10" imgW="520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8246" y="3429000"/>
                        <a:ext cx="908050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" name="그림 3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98700" y="4475148"/>
            <a:ext cx="4085546" cy="2246327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6084168" y="414908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Park, Park, SHL (PRD2016)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1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46882</TotalTime>
  <Words>1259</Words>
  <Application>Microsoft Office PowerPoint</Application>
  <PresentationFormat>화면 슬라이드 쇼(4:3)</PresentationFormat>
  <Paragraphs>487</Paragraphs>
  <Slides>41</Slides>
  <Notes>1</Notes>
  <HiddenSlides>0</HiddenSlides>
  <MMClips>0</MMClips>
  <ScaleCrop>false</ScaleCrop>
  <HeadingPairs>
    <vt:vector size="8" baseType="variant">
      <vt:variant>
        <vt:lpstr>사용한 글꼴</vt:lpstr>
      </vt:variant>
      <vt:variant>
        <vt:i4>14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3</vt:i4>
      </vt:variant>
      <vt:variant>
        <vt:lpstr>슬라이드 제목</vt:lpstr>
      </vt:variant>
      <vt:variant>
        <vt:i4>41</vt:i4>
      </vt:variant>
    </vt:vector>
  </HeadingPairs>
  <TitlesOfParts>
    <vt:vector size="59" baseType="lpstr">
      <vt:lpstr>MS Mincho</vt:lpstr>
      <vt:lpstr>Times New Roman</vt:lpstr>
      <vt:lpstr>Wingdings</vt:lpstr>
      <vt:lpstr>Californian FB</vt:lpstr>
      <vt:lpstr>ＭＳ Ｐゴシック</vt:lpstr>
      <vt:lpstr>Microsoft Himalaya</vt:lpstr>
      <vt:lpstr>Arial Unicode MS</vt:lpstr>
      <vt:lpstr>Symbol</vt:lpstr>
      <vt:lpstr>굴림</vt:lpstr>
      <vt:lpstr>맑은 고딕</vt:lpstr>
      <vt:lpstr>Comic Sans MS</vt:lpstr>
      <vt:lpstr>Arial</vt:lpstr>
      <vt:lpstr>Verdana</vt:lpstr>
      <vt:lpstr>HY헤드라인M</vt:lpstr>
      <vt:lpstr>Office 테마</vt:lpstr>
      <vt:lpstr>Equation</vt:lpstr>
      <vt:lpstr>Image</vt:lpstr>
      <vt:lpstr>수식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R&amp;D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이수형교수님10</cp:lastModifiedBy>
  <cp:revision>2482</cp:revision>
  <dcterms:created xsi:type="dcterms:W3CDTF">2006-10-05T04:04:58Z</dcterms:created>
  <dcterms:modified xsi:type="dcterms:W3CDTF">2016-08-26T07:21:16Z</dcterms:modified>
</cp:coreProperties>
</file>