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9" r:id="rId4"/>
    <p:sldId id="263" r:id="rId5"/>
    <p:sldId id="260" r:id="rId6"/>
    <p:sldId id="261" r:id="rId7"/>
    <p:sldId id="266" r:id="rId8"/>
    <p:sldId id="269" r:id="rId9"/>
    <p:sldId id="262" r:id="rId10"/>
    <p:sldId id="264" r:id="rId11"/>
    <p:sldId id="265" r:id="rId12"/>
    <p:sldId id="270" r:id="rId13"/>
    <p:sldId id="271" r:id="rId14"/>
    <p:sldId id="267" r:id="rId15"/>
    <p:sldId id="268" r:id="rId16"/>
    <p:sldId id="276" r:id="rId17"/>
    <p:sldId id="275" r:id="rId18"/>
    <p:sldId id="273" r:id="rId19"/>
    <p:sldId id="274" r:id="rId20"/>
    <p:sldId id="258" r:id="rId2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346">
          <p15:clr>
            <a:srgbClr val="A4A3A4"/>
          </p15:clr>
        </p15:guide>
        <p15:guide id="3" orient="horz" pos="3974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pos="2880">
          <p15:clr>
            <a:srgbClr val="A4A3A4"/>
          </p15:clr>
        </p15:guide>
        <p15:guide id="6" pos="521">
          <p15:clr>
            <a:srgbClr val="A4A3A4"/>
          </p15:clr>
        </p15:guide>
        <p15:guide id="7" pos="52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8D4"/>
    <a:srgbClr val="ED7703"/>
    <a:srgbClr val="132577"/>
    <a:srgbClr val="F4F4F4"/>
    <a:srgbClr val="D1D2D4"/>
    <a:srgbClr val="B7B9BA"/>
    <a:srgbClr val="AF007C"/>
    <a:srgbClr val="51A026"/>
    <a:srgbClr val="FFDD00"/>
    <a:srgbClr val="F4A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000" autoAdjust="0"/>
    <p:restoredTop sz="94660"/>
  </p:normalViewPr>
  <p:slideViewPr>
    <p:cSldViewPr showGuides="1">
      <p:cViewPr varScale="1">
        <p:scale>
          <a:sx n="90" d="100"/>
          <a:sy n="90" d="100"/>
        </p:scale>
        <p:origin x="-576" y="-77"/>
      </p:cViewPr>
      <p:guideLst>
        <p:guide orient="horz" pos="2160"/>
        <p:guide orient="horz" pos="346"/>
        <p:guide orient="horz" pos="3974"/>
        <p:guide orient="horz" pos="1026"/>
        <p:guide pos="2880"/>
        <p:guide pos="521"/>
        <p:guide pos="523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C43DE-ED1F-134D-8D6C-A8D3D14CCDE7}" type="datetimeFigureOut">
              <a:rPr lang="fr-FR" smtClean="0"/>
              <a:pPr/>
              <a:t>20/06/2016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A1B4AA-4DB0-144F-9D57-A85B07B6169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2632072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20/06/2016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4084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 descr="logo_cou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2000" y="1990800"/>
            <a:ext cx="7200000" cy="2880000"/>
          </a:xfrm>
          <a:prstGeom prst="rect">
            <a:avLst/>
          </a:prstGeom>
        </p:spPr>
      </p:pic>
      <p:pic>
        <p:nvPicPr>
          <p:cNvPr id="3" name="Image 14" descr="logo_couv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72000" y="1990800"/>
            <a:ext cx="7200000" cy="288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727200" y="126000"/>
            <a:ext cx="8236800" cy="496800"/>
          </a:xfrm>
          <a:solidFill>
            <a:schemeClr val="accent1"/>
          </a:solidFill>
        </p:spPr>
        <p:txBody>
          <a:bodyPr lIns="108000" tIns="0" rIns="108000" anchor="ctr" anchorCtr="0"/>
          <a:lstStyle>
            <a:lvl1pPr>
              <a:lnSpc>
                <a:spcPct val="85000"/>
              </a:lnSpc>
              <a:defRPr sz="2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3351600" y="1098000"/>
            <a:ext cx="5612400" cy="3564000"/>
          </a:xfrm>
          <a:solidFill>
            <a:srgbClr val="4E5B99"/>
          </a:solidFill>
        </p:spPr>
        <p:txBody>
          <a:bodyPr lIns="216000" tIns="252000"/>
          <a:lstStyle>
            <a:lvl1pPr marL="0" indent="0">
              <a:spcAft>
                <a:spcPts val="300"/>
              </a:spcAft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0" indent="0">
              <a:spcBef>
                <a:spcPts val="400"/>
              </a:spcBef>
              <a:spcAft>
                <a:spcPts val="0"/>
              </a:spcAft>
              <a:buFont typeface="Arial" pitchFamily="34" charset="0"/>
              <a:buNone/>
              <a:defRPr sz="2600" b="1">
                <a:solidFill>
                  <a:schemeClr val="bg1"/>
                </a:solidFill>
              </a:defRPr>
            </a:lvl2pPr>
            <a:lvl3pPr marL="0" indent="0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 sz="225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SzPct val="80000"/>
              <a:buNone/>
              <a:defRPr sz="1750">
                <a:solidFill>
                  <a:schemeClr val="bg1"/>
                </a:solidFill>
              </a:defRPr>
            </a:lvl4pPr>
            <a:lvl5pPr marL="0" indent="0">
              <a:lnSpc>
                <a:spcPct val="80000"/>
              </a:lnSpc>
              <a:spcAft>
                <a:spcPts val="0"/>
              </a:spcAft>
              <a:buNone/>
              <a:defRPr sz="1500" b="1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dirty="0"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727200" y="1098000"/>
            <a:ext cx="2574000" cy="35640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smtClean="0"/>
              <a:t>Faire glisser l'image vers l'espace réservé ou cliquer sur l'icône pour l'ajouter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9th CWRF workshop, ESRF / Grenoble, 21-24 June 2016                        J. Jacob et al.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727688" y="764704"/>
            <a:ext cx="8236800" cy="5400000"/>
          </a:xfrm>
        </p:spPr>
        <p:txBody>
          <a:bodyPr/>
          <a:lstStyle>
            <a:lvl1pPr>
              <a:defRPr baseline="0"/>
            </a:lvl1pPr>
            <a:lvl2pPr>
              <a:defRPr>
                <a:solidFill>
                  <a:schemeClr val="tx1"/>
                </a:solidFill>
              </a:defRPr>
            </a:lvl2pPr>
            <a:lvl4pPr>
              <a:spcBef>
                <a:spcPts val="0"/>
              </a:spcBef>
              <a:spcAft>
                <a:spcPts val="300"/>
              </a:spcAft>
              <a:buSzPct val="80000"/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9th CWRF workshop, ESRF / Grenoble, 21-24 June 2016                        J. Jacob et al.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importing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9th CWRF workshop, ESRF / Grenoble, 21-24 June 2016                        J. Jacob et al.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729597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ESRF COLOUR PALETTE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9th CWRF workshop, ESRF / Grenoble, 21-24 June 2016                        J. Jacob et al.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751223" y="1016732"/>
            <a:ext cx="6421177" cy="4780955"/>
            <a:chOff x="977503" y="761588"/>
            <a:chExt cx="6421177" cy="4780955"/>
          </a:xfrm>
        </p:grpSpPr>
        <p:sp>
          <p:nvSpPr>
            <p:cNvPr id="6" name="Oval 5"/>
            <p:cNvSpPr/>
            <p:nvPr/>
          </p:nvSpPr>
          <p:spPr>
            <a:xfrm>
              <a:off x="2803893" y="1812730"/>
              <a:ext cx="2628292" cy="26282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4175956" y="1016392"/>
              <a:ext cx="576404" cy="576404"/>
            </a:xfrm>
            <a:prstGeom prst="ellipse">
              <a:avLst/>
            </a:prstGeom>
            <a:solidFill>
              <a:srgbClr val="ED77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5003708" y="1393465"/>
              <a:ext cx="576404" cy="576404"/>
            </a:xfrm>
            <a:prstGeom prst="ellipse">
              <a:avLst/>
            </a:prstGeom>
            <a:solidFill>
              <a:srgbClr val="F4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5507764" y="1980062"/>
              <a:ext cx="576404" cy="576404"/>
            </a:xfrm>
            <a:prstGeom prst="ellipse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5688124" y="2740535"/>
              <a:ext cx="576404" cy="576404"/>
            </a:xfrm>
            <a:prstGeom prst="ellipse">
              <a:avLst/>
            </a:prstGeom>
            <a:solidFill>
              <a:srgbClr val="51A0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/>
            <p:nvPr/>
          </p:nvSpPr>
          <p:spPr>
            <a:xfrm>
              <a:off x="5580282" y="3501008"/>
              <a:ext cx="576404" cy="576404"/>
            </a:xfrm>
            <a:prstGeom prst="ellipse">
              <a:avLst/>
            </a:prstGeom>
            <a:solidFill>
              <a:srgbClr val="009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/>
            <p:nvPr/>
          </p:nvSpPr>
          <p:spPr>
            <a:xfrm>
              <a:off x="5148064" y="4169035"/>
              <a:ext cx="576404" cy="576404"/>
            </a:xfrm>
            <a:prstGeom prst="ellipse">
              <a:avLst/>
            </a:prstGeom>
            <a:solidFill>
              <a:srgbClr val="AF00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2367594" y="1709154"/>
              <a:ext cx="576404" cy="576404"/>
            </a:xfrm>
            <a:prstGeom prst="ellipse">
              <a:avLst/>
            </a:prstGeom>
            <a:solidFill>
              <a:srgbClr val="132577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2079392" y="2433493"/>
              <a:ext cx="576404" cy="576404"/>
            </a:xfrm>
            <a:prstGeom prst="ellipse">
              <a:avLst/>
            </a:prstGeom>
            <a:solidFill>
              <a:srgbClr val="132577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3491370" y="4689140"/>
              <a:ext cx="576404" cy="576404"/>
            </a:xfrm>
            <a:prstGeom prst="ellipse">
              <a:avLst/>
            </a:prstGeom>
            <a:solidFill>
              <a:srgbClr val="B7B9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2706262" y="4329100"/>
              <a:ext cx="576404" cy="576404"/>
            </a:xfrm>
            <a:prstGeom prst="ellipse">
              <a:avLst/>
            </a:prstGeom>
            <a:solidFill>
              <a:srgbClr val="D1D2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2113415" y="3746995"/>
              <a:ext cx="576404" cy="576404"/>
            </a:xfrm>
            <a:prstGeom prst="ellipse">
              <a:avLst/>
            </a:prstGeom>
            <a:solidFill>
              <a:srgbClr val="F4F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45461" y="3053707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chemeClr val="bg1"/>
                  </a:solidFill>
                </a:rPr>
                <a:t>R019G037B119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339537" y="761588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R237G119B003</a:t>
              </a:r>
              <a:endParaRPr lang="en-GB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73712" y="116293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R244G163B000</a:t>
              </a:r>
              <a:endParaRPr lang="en-GB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95966" y="1756869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R255G221B000</a:t>
              </a:r>
              <a:endParaRPr lang="en-GB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84168" y="257054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R081G160B038</a:t>
              </a:r>
              <a:endParaRPr lang="en-GB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84168" y="3409385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R000G152B212</a:t>
              </a:r>
              <a:endParaRPr lang="en-GB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77172" y="4159448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R175G000B124</a:t>
              </a:r>
              <a:endParaRPr lang="en-GB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12568" y="1497250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ESRF </a:t>
              </a:r>
              <a:r>
                <a:rPr lang="fr-FR" sz="1200" dirty="0" err="1" smtClean="0"/>
                <a:t>blue</a:t>
              </a:r>
              <a:r>
                <a:rPr lang="fr-FR" sz="1200" dirty="0" smtClean="0"/>
                <a:t> 75%</a:t>
              </a:r>
              <a:endParaRPr lang="en-GB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77503" y="227946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ESRF </a:t>
              </a:r>
              <a:r>
                <a:rPr lang="fr-FR" sz="1200" dirty="0" err="1" smtClean="0"/>
                <a:t>blue</a:t>
              </a:r>
              <a:r>
                <a:rPr lang="fr-FR" sz="1200" dirty="0" smtClean="0"/>
                <a:t> 50%</a:t>
              </a:r>
              <a:endParaRPr lang="en-GB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878263" y="5265544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R183G185B186</a:t>
              </a:r>
              <a:endParaRPr lang="en-GB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68154" y="4899336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R209G210B212</a:t>
              </a:r>
              <a:endParaRPr lang="en-GB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238010" y="431192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R244G244B244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874857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logo_text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64000" y="6210000"/>
            <a:ext cx="1975944" cy="64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727200" y="126000"/>
            <a:ext cx="8236800" cy="4968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fr-FR" dirty="0" smtClean="0"/>
              <a:t>CLICK TO MODIFY THE STYLE OF THE TITLE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727200" y="764704"/>
            <a:ext cx="8236800" cy="54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modify</a:t>
            </a:r>
            <a:r>
              <a:rPr lang="fr-FR" dirty="0" smtClean="0"/>
              <a:t> </a:t>
            </a:r>
            <a:r>
              <a:rPr lang="fr-FR" dirty="0" err="1" smtClean="0"/>
              <a:t>attributes</a:t>
            </a:r>
            <a:endParaRPr lang="fr-FR" dirty="0" smtClean="0"/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err="1" smtClean="0"/>
              <a:t>Fourth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4"/>
            <a:r>
              <a:rPr lang="fr-FR" dirty="0" err="1" smtClean="0"/>
              <a:t>Fifth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719572" y="6483349"/>
            <a:ext cx="6120000" cy="21248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9th CWRF workshop, ESRF / Grenoble, 21-24 June 2016                        J. Jacob et al.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179512" y="6483438"/>
            <a:ext cx="413559" cy="2124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180000" y="126000"/>
            <a:ext cx="4968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8" descr="logo_text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64000" y="6210000"/>
            <a:ext cx="1975944" cy="648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80000" y="126000"/>
            <a:ext cx="4968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1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16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Font typeface="Arial" pitchFamily="34" charset="0"/>
        <a:buNone/>
        <a:defRPr sz="1800" b="1" kern="1200" baseline="0">
          <a:solidFill>
            <a:schemeClr val="accent6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1500"/>
        </a:spcAft>
        <a:buFont typeface="Arial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5000"/>
        </a:lnSpc>
        <a:spcBef>
          <a:spcPts val="0"/>
        </a:spcBef>
        <a:spcAft>
          <a:spcPts val="500"/>
        </a:spcAft>
        <a:buFont typeface="Arial" pitchFamily="34" charset="0"/>
        <a:buNone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4625" algn="l" defTabSz="914400" rtl="0" eaLnBrk="1" latinLnBrk="0" hangingPunct="1">
        <a:lnSpc>
          <a:spcPct val="110000"/>
        </a:lnSpc>
        <a:spcBef>
          <a:spcPts val="0"/>
        </a:spcBef>
        <a:spcAft>
          <a:spcPts val="400"/>
        </a:spcAft>
        <a:buClr>
          <a:schemeClr val="accent6"/>
        </a:buClr>
        <a:buFont typeface="Wingdings" pitchFamily="2" charset="2"/>
        <a:buChar char="l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62050" indent="-174625" algn="l" defTabSz="914400" rtl="0" eaLnBrk="1" latinLnBrk="0" hangingPunct="1">
        <a:spcBef>
          <a:spcPts val="0"/>
        </a:spcBef>
        <a:spcAft>
          <a:spcPts val="600"/>
        </a:spcAft>
        <a:buClr>
          <a:schemeClr val="accent6"/>
        </a:buClr>
        <a:buFont typeface="ITCOfficinaSans LT Book" pitchFamily="2" charset="0"/>
        <a:buChar char="&gt;"/>
        <a:defRPr sz="12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3884" userDrawn="1">
          <p15:clr>
            <a:srgbClr val="F26B43"/>
          </p15:clr>
        </p15:guide>
        <p15:guide id="2" pos="113" userDrawn="1">
          <p15:clr>
            <a:srgbClr val="F26B43"/>
          </p15:clr>
        </p15:guide>
        <p15:guide id="3" orient="horz" pos="482" userDrawn="1">
          <p15:clr>
            <a:srgbClr val="F26B43"/>
          </p15:clr>
        </p15:guide>
        <p15:guide id="4" pos="453" userDrawn="1">
          <p15:clr>
            <a:srgbClr val="F26B43"/>
          </p15:clr>
        </p15:guide>
        <p15:guide id="5" pos="564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7"/>
          <p:cNvSpPr txBox="1">
            <a:spLocks/>
          </p:cNvSpPr>
          <p:nvPr/>
        </p:nvSpPr>
        <p:spPr>
          <a:xfrm>
            <a:off x="179512" y="193204"/>
            <a:ext cx="8661648" cy="172819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E5B99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9</a:t>
            </a:r>
            <a:r>
              <a:rPr kumimoji="0" lang="en-US" sz="24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4E5B99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th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E5B99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CWRF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E5B99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/>
            </a:r>
            <a:b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E5B99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en-US" sz="2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E5B99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ESRF/ Grenoble,</a:t>
            </a:r>
            <a:r>
              <a:rPr kumimoji="0" lang="en-US" sz="2200" b="1" i="1" u="none" strike="noStrike" kern="1200" cap="none" spc="0" normalizeH="0" noProof="0" dirty="0" smtClean="0">
                <a:ln>
                  <a:noFill/>
                </a:ln>
                <a:solidFill>
                  <a:srgbClr val="4E5B99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</a:t>
            </a:r>
            <a:r>
              <a:rPr kumimoji="0" lang="en-US" sz="2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E5B99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20</a:t>
            </a:r>
            <a:r>
              <a:rPr kumimoji="0" lang="en-US" sz="2200" b="1" i="1" u="none" strike="noStrike" kern="1200" cap="none" spc="0" normalizeH="0" baseline="30000" noProof="0" dirty="0" smtClean="0">
                <a:ln>
                  <a:noFill/>
                </a:ln>
                <a:solidFill>
                  <a:srgbClr val="4E5B99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th</a:t>
            </a:r>
            <a:r>
              <a:rPr lang="en-US" sz="2200" b="1" i="1" dirty="0" smtClean="0">
                <a:solidFill>
                  <a:srgbClr val="4E5B99"/>
                </a:solidFill>
                <a:latin typeface="Arial"/>
                <a:ea typeface="+mj-ea"/>
                <a:cs typeface="+mj-cs"/>
              </a:rPr>
              <a:t> </a:t>
            </a:r>
            <a:r>
              <a:rPr kumimoji="0" lang="en-US" sz="2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E5B99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– 24</a:t>
            </a:r>
            <a:r>
              <a:rPr kumimoji="0" lang="en-US" sz="2200" b="1" i="1" u="none" strike="noStrike" kern="1200" cap="none" spc="0" normalizeH="0" baseline="30000" noProof="0" dirty="0" smtClean="0">
                <a:ln>
                  <a:noFill/>
                </a:ln>
                <a:solidFill>
                  <a:srgbClr val="4E5B99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th</a:t>
            </a:r>
            <a:r>
              <a:rPr kumimoji="0" lang="en-US" sz="2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E5B99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June 2016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/>
            </a:r>
            <a:b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/>
            </a:r>
            <a:b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RF System Upgrade for the New Extremely Brilliant Light Source at the ESRF, Operation Experience with Klystrons and Solid State Amplifiers 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4" name="Title 7"/>
          <p:cNvSpPr txBox="1">
            <a:spLocks/>
          </p:cNvSpPr>
          <p:nvPr/>
        </p:nvSpPr>
        <p:spPr>
          <a:xfrm>
            <a:off x="3635896" y="1849388"/>
            <a:ext cx="489654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1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J</a:t>
            </a:r>
            <a:r>
              <a:rPr kumimoji="0" lang="en-GB" sz="2200" b="0" i="1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. Jacob</a:t>
            </a:r>
            <a:r>
              <a:rPr kumimoji="0" lang="en-GB" sz="2200" b="0" i="1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, </a:t>
            </a:r>
            <a:r>
              <a:rPr kumimoji="0" lang="en-GB" sz="2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J.-M. Mercier, V. Serrière, 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M. Langlois, G. Gautier, A. </a:t>
            </a:r>
            <a:r>
              <a:rPr kumimoji="0" lang="en-GB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D’Elia</a:t>
            </a:r>
            <a:endParaRPr kumimoji="0" lang="en-GB" sz="4400" b="1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Picture 2" descr="C:\Users\jacob\Documents\WORKSHOPS\ESLS\2011\DSC_0152 Resiz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7060" y="4072774"/>
            <a:ext cx="3243432" cy="25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6"/>
          <p:cNvGrpSpPr>
            <a:grpSpLocks noChangeAspect="1"/>
          </p:cNvGrpSpPr>
          <p:nvPr/>
        </p:nvGrpSpPr>
        <p:grpSpPr bwMode="auto">
          <a:xfrm>
            <a:off x="120728" y="4087157"/>
            <a:ext cx="5567396" cy="2582203"/>
            <a:chOff x="2673" y="2523"/>
            <a:chExt cx="3019" cy="1299"/>
          </a:xfrm>
        </p:grpSpPr>
        <p:pic>
          <p:nvPicPr>
            <p:cNvPr id="7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73" y="2523"/>
              <a:ext cx="3019" cy="1299"/>
            </a:xfrm>
            <a:prstGeom prst="rect">
              <a:avLst/>
            </a:prstGeom>
            <a:noFill/>
            <a:ln w="9525">
              <a:solidFill>
                <a:srgbClr val="006600"/>
              </a:solidFill>
              <a:miter lim="800000"/>
              <a:headEnd/>
              <a:tailEnd/>
            </a:ln>
            <a:effectLst/>
          </p:spPr>
        </p:pic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2719" y="2568"/>
              <a:ext cx="1814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r>
                <a:rPr lang="en-GB" sz="1800" dirty="0">
                  <a:solidFill>
                    <a:schemeClr val="tx1"/>
                  </a:solidFill>
                </a:rPr>
                <a:t>352 MHz 1.3 MW Klystron</a:t>
              </a:r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3989" y="3510"/>
              <a:ext cx="1088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r>
                <a:rPr lang="en-GB" sz="1400" i="1">
                  <a:solidFill>
                    <a:schemeClr val="tx1"/>
                  </a:solidFill>
                </a:rPr>
                <a:t>Thales TH 2089</a:t>
              </a:r>
            </a:p>
          </p:txBody>
        </p:sp>
      </p:grpSp>
      <p:sp>
        <p:nvSpPr>
          <p:cNvPr id="10" name="TextBox 24"/>
          <p:cNvSpPr txBox="1"/>
          <p:nvPr/>
        </p:nvSpPr>
        <p:spPr>
          <a:xfrm>
            <a:off x="7560332" y="6093296"/>
            <a:ext cx="14761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</a:rPr>
              <a:t>150 kW SSA</a:t>
            </a:r>
          </a:p>
          <a:p>
            <a:r>
              <a:rPr lang="en-US" sz="1400" dirty="0" smtClean="0">
                <a:solidFill>
                  <a:srgbClr val="FFC000"/>
                </a:solidFill>
              </a:rPr>
              <a:t>SOLEIL / ELTA</a:t>
            </a:r>
            <a:endParaRPr lang="en-GB" sz="1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649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9th CWRF workshop, ESRF / Grenoble, 21-24 June 2016                        J. Jacob et al.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764704"/>
            <a:ext cx="8160907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Oval 8"/>
          <p:cNvSpPr/>
          <p:nvPr/>
        </p:nvSpPr>
        <p:spPr>
          <a:xfrm rot="2240067">
            <a:off x="3106106" y="2870135"/>
            <a:ext cx="2022143" cy="5338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9"/>
          <p:cNvSpPr/>
          <p:nvPr/>
        </p:nvSpPr>
        <p:spPr>
          <a:xfrm>
            <a:off x="3173770" y="3645024"/>
            <a:ext cx="1872208" cy="504056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10"/>
          <p:cNvSpPr txBox="1"/>
          <p:nvPr/>
        </p:nvSpPr>
        <p:spPr>
          <a:xfrm>
            <a:off x="755576" y="5733256"/>
            <a:ext cx="813690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400" b="1" dirty="0" smtClean="0">
                <a:solidFill>
                  <a:srgbClr val="0098D4"/>
                </a:solidFill>
              </a:rPr>
              <a:t>Even with 5 cavities in fault (1 complete cell) </a:t>
            </a:r>
            <a:r>
              <a:rPr lang="en-US" sz="1400" b="1" dirty="0" smtClean="0">
                <a:solidFill>
                  <a:srgbClr val="0098D4"/>
                </a:solidFill>
                <a:sym typeface="Wingdings"/>
              </a:rPr>
              <a:t></a:t>
            </a:r>
            <a:r>
              <a:rPr lang="en-US" sz="1400" b="1" dirty="0" smtClean="0">
                <a:solidFill>
                  <a:srgbClr val="0098D4"/>
                </a:solidFill>
              </a:rPr>
              <a:t> operation at 4.5 MV / 200 mA still possible</a:t>
            </a:r>
          </a:p>
          <a:p>
            <a:pPr marL="266700" indent="-266700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400" b="1" dirty="0" smtClean="0">
                <a:solidFill>
                  <a:srgbClr val="0098D4"/>
                </a:solidFill>
              </a:rPr>
              <a:t>Also room left for performance upgrade</a:t>
            </a:r>
            <a:endParaRPr lang="en-GB" sz="1400" b="1" dirty="0">
              <a:solidFill>
                <a:srgbClr val="0098D4"/>
              </a:solidFill>
            </a:endParaRPr>
          </a:p>
        </p:txBody>
      </p:sp>
      <p:sp>
        <p:nvSpPr>
          <p:cNvPr id="9" name="Oval 11"/>
          <p:cNvSpPr/>
          <p:nvPr/>
        </p:nvSpPr>
        <p:spPr>
          <a:xfrm rot="5400000">
            <a:off x="683568" y="1988840"/>
            <a:ext cx="2520280" cy="1224136"/>
          </a:xfrm>
          <a:prstGeom prst="ellipse">
            <a:avLst/>
          </a:prstGeom>
          <a:noFill/>
          <a:ln>
            <a:solidFill>
              <a:srgbClr val="0098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31705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Lifetime </a:t>
            </a:r>
            <a:r>
              <a:rPr lang="en-US" dirty="0"/>
              <a:t>in the new </a:t>
            </a:r>
            <a:r>
              <a:rPr lang="en-US" dirty="0" smtClean="0"/>
              <a:t>machine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>
          <a:ln>
            <a:solidFill>
              <a:srgbClr val="008000"/>
            </a:solidFill>
          </a:ln>
        </p:spPr>
        <p:txBody>
          <a:bodyPr/>
          <a:lstStyle/>
          <a:p>
            <a:r>
              <a:rPr lang="en-US" smtClean="0"/>
              <a:t>9th CWRF workshop, ESRF / Grenoble, 21-24 June 2016                        J. Jacob et al.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19572" y="728700"/>
            <a:ext cx="7977572" cy="720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6"/>
              </a:buClr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dirty="0" smtClean="0"/>
              <a:t>New lattice: same operation modes as existing machine:</a:t>
            </a:r>
            <a:endParaRPr lang="en-GB" dirty="0"/>
          </a:p>
        </p:txBody>
      </p:sp>
      <p:graphicFrame>
        <p:nvGraphicFramePr>
          <p:cNvPr id="1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6453237"/>
              </p:ext>
            </p:extLst>
          </p:nvPr>
        </p:nvGraphicFramePr>
        <p:xfrm>
          <a:off x="827584" y="1268760"/>
          <a:ext cx="7596844" cy="22753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5692"/>
                <a:gridCol w="1666796"/>
                <a:gridCol w="1620180"/>
                <a:gridCol w="1584176"/>
              </a:tblGrid>
              <a:tr h="31325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Multibunch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16-bunches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4-bunches</a:t>
                      </a:r>
                      <a:endParaRPr lang="en-GB" dirty="0"/>
                    </a:p>
                  </a:txBody>
                  <a:tcPr/>
                </a:tc>
              </a:tr>
              <a:tr h="426327">
                <a:tc>
                  <a:txBody>
                    <a:bodyPr/>
                    <a:lstStyle/>
                    <a:p>
                      <a:r>
                        <a:rPr lang="en-US" dirty="0" smtClean="0"/>
                        <a:t>Total current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 mA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 mA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x 10 mA</a:t>
                      </a:r>
                      <a:endParaRPr lang="en-GB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dirty="0" smtClean="0"/>
                        <a:t>Nb. 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868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dirty="0" smtClean="0"/>
                        <a:t>Bunch length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 </a:t>
                      </a:r>
                      <a:r>
                        <a:rPr lang="en-US" dirty="0" err="1" smtClean="0"/>
                        <a:t>ps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 </a:t>
                      </a:r>
                      <a:r>
                        <a:rPr lang="en-US" dirty="0" err="1" smtClean="0"/>
                        <a:t>ps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77 </a:t>
                      </a:r>
                      <a:r>
                        <a:rPr lang="en-US" dirty="0" err="1" smtClean="0"/>
                        <a:t>ps</a:t>
                      </a:r>
                      <a:endParaRPr lang="en-GB" dirty="0"/>
                    </a:p>
                  </a:txBody>
                  <a:tcPr/>
                </a:tc>
              </a:tr>
              <a:tr h="6192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Lifetime </a:t>
                      </a:r>
                      <a:r>
                        <a:rPr lang="en-US" sz="1800" dirty="0" smtClean="0">
                          <a:solidFill>
                            <a:srgbClr val="C00000"/>
                          </a:solidFill>
                        </a:rPr>
                        <a:t>for </a:t>
                      </a:r>
                      <a:r>
                        <a:rPr lang="en-US" sz="1800" dirty="0" smtClean="0">
                          <a:solidFill>
                            <a:srgbClr val="C00000"/>
                          </a:solidFill>
                          <a:sym typeface="Symbol"/>
                        </a:rPr>
                        <a:t></a:t>
                      </a:r>
                      <a:r>
                        <a:rPr lang="en-US" sz="1800" baseline="-25000" dirty="0" err="1" smtClean="0">
                          <a:solidFill>
                            <a:srgbClr val="C00000"/>
                          </a:solidFill>
                          <a:sym typeface="Symbol"/>
                        </a:rPr>
                        <a:t>vert</a:t>
                      </a:r>
                      <a:r>
                        <a:rPr lang="en-US" sz="1800" dirty="0" smtClean="0">
                          <a:solidFill>
                            <a:srgbClr val="C00000"/>
                          </a:solidFill>
                          <a:sym typeface="Symbol"/>
                        </a:rPr>
                        <a:t> = 5 pm</a:t>
                      </a:r>
                      <a:endParaRPr lang="en-GB" sz="1800" dirty="0" smtClean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19 h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1.8 h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1.2 h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8" name="Content Placeholder 2"/>
          <p:cNvSpPr txBox="1">
            <a:spLocks/>
          </p:cNvSpPr>
          <p:nvPr/>
        </p:nvSpPr>
        <p:spPr>
          <a:xfrm>
            <a:off x="611560" y="4797152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03548" y="3645024"/>
            <a:ext cx="5256584" cy="2808312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lvl="0" indent="-34290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F"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Implementation of 3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rd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harmonic cavities at 1057.1 MHz for bunch lengthening and increased 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Touschek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lifetime under study.</a:t>
            </a:r>
          </a:p>
          <a:p>
            <a:pPr marL="342900" lvl="0" indent="-34290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F"/>
            </a:pPr>
            <a:r>
              <a:rPr lang="en-US" sz="3200" dirty="0">
                <a:solidFill>
                  <a:srgbClr val="008000"/>
                </a:solidFill>
              </a:rPr>
              <a:t>A</a:t>
            </a:r>
            <a:r>
              <a:rPr lang="en-US" sz="3200" dirty="0" smtClean="0">
                <a:solidFill>
                  <a:srgbClr val="008000"/>
                </a:solidFill>
              </a:rPr>
              <a:t>lternatives:</a:t>
            </a: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  <a:p>
            <a:pPr marL="971550" lvl="1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eriod"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Passive 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0098D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 cavity, 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Super3HC </a:t>
            </a:r>
            <a:r>
              <a:rPr lang="en-US" sz="3200" dirty="0" smtClean="0">
                <a:solidFill>
                  <a:srgbClr val="132577"/>
                </a:solidFill>
              </a:rPr>
              <a:t>type like at </a:t>
            </a:r>
            <a:r>
              <a:rPr lang="en-US" sz="3200" dirty="0" err="1" smtClean="0">
                <a:solidFill>
                  <a:srgbClr val="132577"/>
                </a:solidFill>
              </a:rPr>
              <a:t>Elettra</a:t>
            </a:r>
            <a:r>
              <a:rPr lang="en-US" sz="3200" dirty="0" smtClean="0">
                <a:solidFill>
                  <a:srgbClr val="132577"/>
                </a:solidFill>
              </a:rPr>
              <a:t> or SLS:  collaboration with CEA / IRFU / SACM in </a:t>
            </a:r>
            <a:r>
              <a:rPr lang="en-US" sz="3200" dirty="0" err="1" smtClean="0">
                <a:solidFill>
                  <a:srgbClr val="132577"/>
                </a:solidFill>
              </a:rPr>
              <a:t>Saclay</a:t>
            </a:r>
            <a:r>
              <a:rPr lang="en-US" sz="3200" dirty="0" smtClean="0">
                <a:solidFill>
                  <a:srgbClr val="132577"/>
                </a:solidFill>
              </a:rPr>
              <a:t>, France</a:t>
            </a:r>
          </a:p>
          <a:p>
            <a:pPr marL="971550" lvl="1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eriod"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Active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D770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NC cavities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scaling of ESRF HOM damped accelerating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cavity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13257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" name="Picture 11" descr="s3hcfin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681028"/>
            <a:ext cx="3177404" cy="1434282"/>
          </a:xfrm>
          <a:prstGeom prst="rect">
            <a:avLst/>
          </a:prstGeom>
          <a:noFill/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2220" y="5190882"/>
            <a:ext cx="1908212" cy="1267598"/>
          </a:xfrm>
          <a:prstGeom prst="rect">
            <a:avLst/>
          </a:prstGeom>
        </p:spPr>
      </p:pic>
      <p:cxnSp>
        <p:nvCxnSpPr>
          <p:cNvPr id="23" name="Connecteur droit 22"/>
          <p:cNvCxnSpPr/>
          <p:nvPr/>
        </p:nvCxnSpPr>
        <p:spPr>
          <a:xfrm flipV="1">
            <a:off x="4427984" y="4473116"/>
            <a:ext cx="2088232" cy="432048"/>
          </a:xfrm>
          <a:prstGeom prst="line">
            <a:avLst/>
          </a:prstGeom>
          <a:ln>
            <a:solidFill>
              <a:srgbClr val="132577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 flipV="1">
            <a:off x="5040052" y="6129300"/>
            <a:ext cx="1404156" cy="144016"/>
          </a:xfrm>
          <a:prstGeom prst="line">
            <a:avLst/>
          </a:prstGeom>
          <a:ln>
            <a:solidFill>
              <a:srgbClr val="132577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158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Operation</a:t>
            </a:r>
            <a:r>
              <a:rPr lang="fr-FR" dirty="0" smtClean="0"/>
              <a:t> of passive SC </a:t>
            </a:r>
            <a:r>
              <a:rPr lang="fr-FR" dirty="0" err="1" smtClean="0"/>
              <a:t>harmonic</a:t>
            </a:r>
            <a:r>
              <a:rPr lang="fr-FR" dirty="0" smtClean="0"/>
              <a:t> </a:t>
            </a:r>
            <a:r>
              <a:rPr lang="fr-FR" dirty="0" err="1" smtClean="0"/>
              <a:t>cavity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9th CWRF workshop, ESRF / Grenoble, 21-24 June 2016                        J. Jacob et al.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63" name="Picture 2" descr="N:\ESRF\LowEmit\LowEmit_S28B\AT\HarmCav\3rdharmcav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7644" y="4365104"/>
            <a:ext cx="3221290" cy="1992888"/>
          </a:xfrm>
          <a:prstGeom prst="rect">
            <a:avLst/>
          </a:prstGeom>
          <a:noFill/>
        </p:spPr>
      </p:pic>
      <p:sp>
        <p:nvSpPr>
          <p:cNvPr id="65" name="Content Placeholder 2"/>
          <p:cNvSpPr txBox="1">
            <a:spLocks/>
          </p:cNvSpPr>
          <p:nvPr/>
        </p:nvSpPr>
        <p:spPr>
          <a:xfrm>
            <a:off x="4535996" y="4257092"/>
            <a:ext cx="4680520" cy="2196244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176213" lvl="0" indent="-176213">
              <a:lnSpc>
                <a:spcPct val="120000"/>
              </a:lnSpc>
              <a:spcAft>
                <a:spcPts val="600"/>
              </a:spcAft>
              <a:buFont typeface="Wingdings" charset="2"/>
              <a:buChar char="Ø"/>
            </a:pPr>
            <a:r>
              <a:rPr lang="en-US" sz="3200" noProof="0" dirty="0" smtClean="0">
                <a:solidFill>
                  <a:srgbClr val="132577"/>
                </a:solidFill>
              </a:rPr>
              <a:t>Strong detuning </a:t>
            </a:r>
            <a:r>
              <a:rPr lang="en-US" sz="3200" noProof="0" dirty="0" err="1" smtClean="0">
                <a:solidFill>
                  <a:srgbClr val="132577"/>
                </a:solidFill>
                <a:latin typeface="Symbol" charset="2"/>
                <a:cs typeface="Symbol" charset="2"/>
              </a:rPr>
              <a:t>D</a:t>
            </a:r>
            <a:r>
              <a:rPr lang="en-US" sz="3200" noProof="0" dirty="0" err="1" smtClean="0">
                <a:solidFill>
                  <a:srgbClr val="132577"/>
                </a:solidFill>
              </a:rPr>
              <a:t>f</a:t>
            </a:r>
            <a:r>
              <a:rPr lang="en-US" sz="3200" noProof="0" dirty="0" smtClean="0">
                <a:solidFill>
                  <a:srgbClr val="132577"/>
                </a:solidFill>
              </a:rPr>
              <a:t> of Super3HC like cavity: </a:t>
            </a:r>
          </a:p>
          <a:p>
            <a:pPr marL="447675" lvl="1" indent="-176213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sz="3200" noProof="0" dirty="0" err="1" smtClean="0">
                <a:solidFill>
                  <a:srgbClr val="132577"/>
                </a:solidFill>
              </a:rPr>
              <a:t>Zcav</a:t>
            </a:r>
            <a:r>
              <a:rPr lang="en-US" sz="3200" noProof="0" dirty="0" smtClean="0">
                <a:solidFill>
                  <a:srgbClr val="132577"/>
                </a:solidFill>
              </a:rPr>
              <a:t> ≈ </a:t>
            </a:r>
            <a:r>
              <a:rPr lang="en-US" sz="3200" noProof="0" dirty="0" err="1" smtClean="0">
                <a:solidFill>
                  <a:srgbClr val="132577"/>
                </a:solidFill>
              </a:rPr>
              <a:t>jX</a:t>
            </a:r>
            <a:r>
              <a:rPr lang="en-US" sz="3200" dirty="0" smtClean="0">
                <a:solidFill>
                  <a:srgbClr val="132577"/>
                </a:solidFill>
              </a:rPr>
              <a:t>,      with </a:t>
            </a:r>
            <a:r>
              <a:rPr lang="en-US" sz="3200" noProof="0" dirty="0" smtClean="0">
                <a:solidFill>
                  <a:srgbClr val="132577"/>
                </a:solidFill>
              </a:rPr>
              <a:t>X &gt;&gt; R,  X ≠ f(QL)</a:t>
            </a:r>
          </a:p>
          <a:p>
            <a:pPr marL="447675" lvl="1" indent="-176213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sz="3200" dirty="0" err="1" smtClean="0">
                <a:solidFill>
                  <a:srgbClr val="132577"/>
                </a:solidFill>
                <a:latin typeface="Symbol" charset="2"/>
                <a:cs typeface="Symbol" charset="2"/>
              </a:rPr>
              <a:t>D</a:t>
            </a:r>
            <a:r>
              <a:rPr lang="en-US" sz="3200" dirty="0" err="1" smtClean="0">
                <a:solidFill>
                  <a:srgbClr val="132577"/>
                </a:solidFill>
              </a:rPr>
              <a:t>f</a:t>
            </a:r>
            <a:r>
              <a:rPr lang="en-US" sz="3200" dirty="0" smtClean="0">
                <a:solidFill>
                  <a:srgbClr val="132577"/>
                </a:solidFill>
              </a:rPr>
              <a:t> such that: 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</a:t>
            </a:r>
            <a:r>
              <a:rPr lang="en-US" sz="3200" dirty="0" err="1" smtClean="0">
                <a:solidFill>
                  <a:srgbClr val="132577"/>
                </a:solidFill>
              </a:rPr>
              <a:t>I</a:t>
            </a:r>
            <a:r>
              <a:rPr lang="en-US" sz="3200" baseline="-25000" dirty="0" err="1" smtClean="0">
                <a:solidFill>
                  <a:srgbClr val="132577"/>
                </a:solidFill>
              </a:rPr>
              <a:t>beam</a:t>
            </a:r>
            <a:r>
              <a:rPr lang="en-US" sz="3200" dirty="0" smtClean="0">
                <a:solidFill>
                  <a:srgbClr val="132577"/>
                </a:solidFill>
              </a:rPr>
              <a:t> X  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</a:t>
            </a:r>
            <a:r>
              <a:rPr kumimoji="0" lang="en-US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harm</a:t>
            </a:r>
            <a:endParaRPr kumimoji="0" lang="en-US" sz="3200" b="0" i="0" u="none" strike="noStrike" kern="1200" cap="none" spc="0" normalizeH="0" baseline="-25000" noProof="0" dirty="0" smtClean="0">
              <a:ln>
                <a:noFill/>
              </a:ln>
              <a:solidFill>
                <a:srgbClr val="13257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7675" lvl="1" indent="-176213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sz="3200" dirty="0" err="1" smtClean="0">
                <a:solidFill>
                  <a:srgbClr val="132577"/>
                </a:solidFill>
                <a:latin typeface="Symbol" charset="2"/>
                <a:cs typeface="Symbol" charset="2"/>
              </a:rPr>
              <a:t>D</a:t>
            </a:r>
            <a:r>
              <a:rPr lang="en-US" sz="3200" dirty="0" err="1" smtClean="0">
                <a:solidFill>
                  <a:srgbClr val="132577"/>
                </a:solidFill>
              </a:rPr>
              <a:t>f</a:t>
            </a:r>
            <a:r>
              <a:rPr lang="en-US" sz="3200" dirty="0" smtClean="0">
                <a:solidFill>
                  <a:srgbClr val="132577"/>
                </a:solidFill>
              </a:rPr>
              <a:t> </a:t>
            </a:r>
            <a:r>
              <a:rPr lang="en-US" sz="3200" dirty="0">
                <a:solidFill>
                  <a:srgbClr val="132577"/>
                </a:solidFill>
              </a:rPr>
              <a:t>≈ </a:t>
            </a:r>
            <a:r>
              <a:rPr lang="en-US" sz="3200" dirty="0" smtClean="0">
                <a:solidFill>
                  <a:srgbClr val="132577"/>
                </a:solidFill>
              </a:rPr>
              <a:t>3.5 kHz for </a:t>
            </a:r>
            <a:r>
              <a:rPr lang="en-US" sz="3200" dirty="0" err="1" smtClean="0">
                <a:solidFill>
                  <a:srgbClr val="132577"/>
                </a:solidFill>
              </a:rPr>
              <a:t>I</a:t>
            </a:r>
            <a:r>
              <a:rPr lang="en-US" sz="3200" baseline="-25000" dirty="0" err="1" smtClean="0">
                <a:solidFill>
                  <a:srgbClr val="132577"/>
                </a:solidFill>
              </a:rPr>
              <a:t>beam</a:t>
            </a:r>
            <a:r>
              <a:rPr lang="en-US" sz="3200" dirty="0" smtClean="0">
                <a:solidFill>
                  <a:srgbClr val="132577"/>
                </a:solidFill>
              </a:rPr>
              <a:t> = 70 mA</a:t>
            </a:r>
          </a:p>
          <a:p>
            <a:pPr marL="176213" indent="-176213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US" sz="3200" dirty="0" smtClean="0">
                <a:solidFill>
                  <a:srgbClr val="132577"/>
                </a:solidFill>
              </a:rPr>
              <a:t>Smaller </a:t>
            </a:r>
            <a:r>
              <a:rPr lang="en-US" sz="3200" dirty="0" err="1" smtClean="0">
                <a:solidFill>
                  <a:srgbClr val="132577"/>
                </a:solidFill>
              </a:rPr>
              <a:t>I</a:t>
            </a:r>
            <a:r>
              <a:rPr lang="en-US" sz="3200" baseline="-25000" dirty="0" err="1" smtClean="0">
                <a:solidFill>
                  <a:srgbClr val="132577"/>
                </a:solidFill>
              </a:rPr>
              <a:t>beam</a:t>
            </a:r>
            <a:r>
              <a:rPr lang="en-US" sz="3200" dirty="0">
                <a:solidFill>
                  <a:srgbClr val="132577"/>
                </a:solidFill>
              </a:rPr>
              <a:t> </a:t>
            </a:r>
            <a:r>
              <a:rPr lang="en-US" sz="3200" dirty="0" smtClean="0">
                <a:solidFill>
                  <a:srgbClr val="132577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3200" dirty="0" smtClean="0">
                <a:solidFill>
                  <a:srgbClr val="132577"/>
                </a:solidFill>
              </a:rPr>
              <a:t> larger X </a:t>
            </a:r>
            <a:r>
              <a:rPr lang="en-US" sz="3200" dirty="0" smtClean="0">
                <a:solidFill>
                  <a:srgbClr val="132577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3200" dirty="0" smtClean="0">
                <a:solidFill>
                  <a:srgbClr val="132577"/>
                </a:solidFill>
              </a:rPr>
              <a:t> smaller </a:t>
            </a:r>
            <a:r>
              <a:rPr lang="en-US" sz="3200" dirty="0" err="1" smtClean="0">
                <a:solidFill>
                  <a:srgbClr val="132577"/>
                </a:solidFill>
                <a:latin typeface="Symbol" charset="2"/>
                <a:cs typeface="Symbol" charset="2"/>
              </a:rPr>
              <a:t>D</a:t>
            </a:r>
            <a:r>
              <a:rPr lang="en-US" sz="3200" dirty="0" err="1" smtClean="0">
                <a:solidFill>
                  <a:srgbClr val="132577"/>
                </a:solidFill>
              </a:rPr>
              <a:t>f</a:t>
            </a:r>
            <a:r>
              <a:rPr lang="en-US" sz="3200" dirty="0" smtClean="0">
                <a:solidFill>
                  <a:srgbClr val="132577"/>
                </a:solidFill>
              </a:rPr>
              <a:t> </a:t>
            </a:r>
            <a:r>
              <a:rPr lang="en-US" sz="3200" dirty="0" smtClean="0">
                <a:solidFill>
                  <a:srgbClr val="132577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3200" dirty="0" smtClean="0">
                <a:solidFill>
                  <a:srgbClr val="132577"/>
                </a:solidFill>
              </a:rPr>
              <a:t> larger R</a:t>
            </a:r>
            <a:r>
              <a:rPr lang="en-US" sz="3200" baseline="30000" dirty="0" smtClean="0">
                <a:solidFill>
                  <a:srgbClr val="132577"/>
                </a:solidFill>
              </a:rPr>
              <a:t>+</a:t>
            </a:r>
            <a:r>
              <a:rPr lang="en-US" sz="3200" dirty="0" smtClean="0">
                <a:solidFill>
                  <a:srgbClr val="132577"/>
                </a:solidFill>
              </a:rPr>
              <a:t>  </a:t>
            </a:r>
          </a:p>
          <a:p>
            <a:pPr marL="176213" lvl="1" indent="1588">
              <a:lnSpc>
                <a:spcPct val="120000"/>
              </a:lnSpc>
              <a:spcAft>
                <a:spcPts val="600"/>
              </a:spcAft>
              <a:tabLst>
                <a:tab pos="176213" algn="l"/>
              </a:tabLst>
            </a:pPr>
            <a:r>
              <a:rPr lang="en-US" sz="3200" dirty="0" smtClean="0">
                <a:solidFill>
                  <a:srgbClr val="C00000"/>
                </a:solidFill>
              </a:rPr>
              <a:t>=&gt; Problem of AC Robinson instability for </a:t>
            </a:r>
            <a:r>
              <a:rPr lang="en-US" sz="3200" dirty="0" err="1" smtClean="0">
                <a:solidFill>
                  <a:srgbClr val="C00000"/>
                </a:solidFill>
              </a:rPr>
              <a:t>I</a:t>
            </a:r>
            <a:r>
              <a:rPr lang="en-US" sz="3200" baseline="-25000" dirty="0" err="1" smtClean="0">
                <a:solidFill>
                  <a:srgbClr val="C00000"/>
                </a:solidFill>
              </a:rPr>
              <a:t>beam</a:t>
            </a:r>
            <a:r>
              <a:rPr lang="en-US" sz="3200" dirty="0" smtClean="0">
                <a:solidFill>
                  <a:srgbClr val="C00000"/>
                </a:solidFill>
              </a:rPr>
              <a:t> &lt; 70 mA !</a:t>
            </a:r>
          </a:p>
          <a:p>
            <a:pPr marL="177800" lvl="1">
              <a:lnSpc>
                <a:spcPct val="120000"/>
              </a:lnSpc>
              <a:spcAft>
                <a:spcPts val="600"/>
              </a:spcAft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(off resonance,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F</a:t>
            </a:r>
            <a:r>
              <a:rPr kumimoji="0" lang="en-GB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harm</a:t>
            </a:r>
            <a:r>
              <a:rPr kumimoji="0" lang="en-GB" sz="3200" b="0" i="0" u="none" strike="noStrike" kern="1200" cap="none" spc="0" normalizeH="0" noProof="0" dirty="0" smtClean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follows rigid bunch motion at f</a:t>
            </a:r>
            <a:r>
              <a:rPr kumimoji="0" lang="en-GB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GB" sz="3200" b="0" i="0" u="none" strike="noStrike" kern="1200" cap="none" spc="0" normalizeH="0" noProof="0" dirty="0" smtClean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≠0)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13257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179512" y="5661248"/>
            <a:ext cx="2736304" cy="684076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lvl="0">
              <a:lnSpc>
                <a:spcPct val="120000"/>
              </a:lnSpc>
              <a:spcAft>
                <a:spcPts val="600"/>
              </a:spcAft>
            </a:pPr>
            <a:r>
              <a:rPr lang="en-GB" sz="3200" dirty="0" smtClean="0">
                <a:solidFill>
                  <a:srgbClr val="0098D4"/>
                </a:solidFill>
              </a:rPr>
              <a:t>Bunch lengthening:</a:t>
            </a:r>
          </a:p>
          <a:p>
            <a:pPr lvl="0">
              <a:lnSpc>
                <a:spcPct val="120000"/>
              </a:lnSpc>
              <a:spcAft>
                <a:spcPts val="600"/>
              </a:spcAft>
            </a:pP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98D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</a:t>
            </a:r>
            <a:r>
              <a:rPr kumimoji="0" lang="en-GB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098D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harm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8D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1.7 MV for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98D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</a:t>
            </a:r>
            <a:r>
              <a:rPr kumimoji="0" lang="en-GB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098D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acc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8D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6 MV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98D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73" name="Grouper 72"/>
          <p:cNvGrpSpPr/>
          <p:nvPr/>
        </p:nvGrpSpPr>
        <p:grpSpPr>
          <a:xfrm>
            <a:off x="791580" y="656692"/>
            <a:ext cx="6171100" cy="3384376"/>
            <a:chOff x="791580" y="836712"/>
            <a:chExt cx="6171100" cy="3384376"/>
          </a:xfrm>
        </p:grpSpPr>
        <p:pic>
          <p:nvPicPr>
            <p:cNvPr id="13" name="Image 12" descr="Resonance HHC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1580" y="836712"/>
              <a:ext cx="6171100" cy="3384376"/>
            </a:xfrm>
            <a:prstGeom prst="rect">
              <a:avLst/>
            </a:prstGeom>
          </p:spPr>
        </p:pic>
        <p:sp>
          <p:nvSpPr>
            <p:cNvPr id="14" name="ZoneTexte 13"/>
            <p:cNvSpPr txBox="1"/>
            <p:nvPr/>
          </p:nvSpPr>
          <p:spPr>
            <a:xfrm>
              <a:off x="1655676" y="1052736"/>
              <a:ext cx="8280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rgbClr val="132577"/>
                  </a:solidFill>
                </a:rPr>
                <a:t>Z / [</a:t>
              </a:r>
              <a:r>
                <a:rPr lang="fr-FR" sz="1400" dirty="0" smtClean="0">
                  <a:solidFill>
                    <a:srgbClr val="132577"/>
                  </a:solidFill>
                  <a:latin typeface="Symbol" charset="2"/>
                  <a:cs typeface="Symbol" charset="2"/>
                </a:rPr>
                <a:t>W</a:t>
              </a:r>
              <a:r>
                <a:rPr lang="fr-FR" sz="1400" dirty="0" smtClean="0">
                  <a:solidFill>
                    <a:srgbClr val="132577"/>
                  </a:solidFill>
                </a:rPr>
                <a:t>]</a:t>
              </a:r>
              <a:endParaRPr lang="fr-FR" sz="1400" dirty="0">
                <a:solidFill>
                  <a:srgbClr val="132577"/>
                </a:solidFill>
              </a:endParaRP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5436096" y="3897052"/>
              <a:ext cx="14041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rgbClr val="132577"/>
                  </a:solidFill>
                </a:rPr>
                <a:t>f - 3f</a:t>
              </a:r>
              <a:r>
                <a:rPr lang="fr-FR" sz="1400" baseline="-25000" dirty="0" smtClean="0">
                  <a:solidFill>
                    <a:srgbClr val="132577"/>
                  </a:solidFill>
                </a:rPr>
                <a:t>res</a:t>
              </a:r>
              <a:r>
                <a:rPr lang="fr-FR" sz="1400" dirty="0" smtClean="0">
                  <a:solidFill>
                    <a:srgbClr val="132577"/>
                  </a:solidFill>
                </a:rPr>
                <a:t> [kHz] -&gt;</a:t>
              </a:r>
              <a:endParaRPr lang="fr-FR" sz="1400" dirty="0">
                <a:solidFill>
                  <a:srgbClr val="132577"/>
                </a:solidFill>
              </a:endParaRPr>
            </a:p>
          </p:txBody>
        </p:sp>
        <p:cxnSp>
          <p:nvCxnSpPr>
            <p:cNvPr id="18" name="Connecteur droit 17"/>
            <p:cNvCxnSpPr/>
            <p:nvPr/>
          </p:nvCxnSpPr>
          <p:spPr>
            <a:xfrm>
              <a:off x="2015716" y="1772816"/>
              <a:ext cx="0" cy="2088232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ZoneTexte 21"/>
            <p:cNvSpPr txBox="1"/>
            <p:nvPr/>
          </p:nvSpPr>
          <p:spPr>
            <a:xfrm>
              <a:off x="1835696" y="3861048"/>
              <a:ext cx="4680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rgbClr val="FF0000"/>
                  </a:solidFill>
                </a:rPr>
                <a:t>3f</a:t>
              </a:r>
              <a:r>
                <a:rPr lang="fr-FR" sz="1400" baseline="-25000" dirty="0" smtClean="0">
                  <a:solidFill>
                    <a:srgbClr val="FF0000"/>
                  </a:solidFill>
                </a:rPr>
                <a:t>rf</a:t>
              </a:r>
              <a:endParaRPr lang="fr-FR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55" name="Connecteur droit 54"/>
            <p:cNvCxnSpPr/>
            <p:nvPr/>
          </p:nvCxnSpPr>
          <p:spPr>
            <a:xfrm flipH="1">
              <a:off x="2015716" y="1844824"/>
              <a:ext cx="2556284" cy="0"/>
            </a:xfrm>
            <a:prstGeom prst="line">
              <a:avLst/>
            </a:prstGeom>
            <a:ln>
              <a:solidFill>
                <a:srgbClr val="132577"/>
              </a:solidFill>
              <a:prstDash val="solid"/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ZoneTexte 55"/>
            <p:cNvSpPr txBox="1"/>
            <p:nvPr/>
          </p:nvSpPr>
          <p:spPr>
            <a:xfrm>
              <a:off x="2267744" y="1664804"/>
              <a:ext cx="111612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 err="1" smtClean="0">
                  <a:solidFill>
                    <a:srgbClr val="132577"/>
                  </a:solidFill>
                </a:rPr>
                <a:t>detuning</a:t>
              </a:r>
              <a:r>
                <a:rPr lang="fr-FR" sz="1400" dirty="0" smtClean="0">
                  <a:solidFill>
                    <a:srgbClr val="132577"/>
                  </a:solidFill>
                </a:rPr>
                <a:t> </a:t>
              </a:r>
              <a:r>
                <a:rPr lang="fr-FR" sz="1400" dirty="0" err="1" smtClean="0">
                  <a:solidFill>
                    <a:srgbClr val="132577"/>
                  </a:solidFill>
                  <a:latin typeface="Symbol" charset="2"/>
                  <a:cs typeface="Symbol" charset="2"/>
                </a:rPr>
                <a:t>D</a:t>
              </a:r>
              <a:r>
                <a:rPr lang="fr-FR" sz="1400" dirty="0" err="1" smtClean="0">
                  <a:solidFill>
                    <a:srgbClr val="132577"/>
                  </a:solidFill>
                </a:rPr>
                <a:t>f</a:t>
              </a:r>
              <a:endParaRPr lang="fr-FR" sz="1400" dirty="0">
                <a:solidFill>
                  <a:srgbClr val="132577"/>
                </a:solidFill>
              </a:endParaRPr>
            </a:p>
          </p:txBody>
        </p:sp>
        <p:sp>
          <p:nvSpPr>
            <p:cNvPr id="61" name="Ellipse 60"/>
            <p:cNvSpPr/>
            <p:nvPr/>
          </p:nvSpPr>
          <p:spPr>
            <a:xfrm>
              <a:off x="1962635" y="2505322"/>
              <a:ext cx="108012" cy="10801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67" name="Connecteur droit 66"/>
            <p:cNvCxnSpPr/>
            <p:nvPr/>
          </p:nvCxnSpPr>
          <p:spPr>
            <a:xfrm>
              <a:off x="2843808" y="2168860"/>
              <a:ext cx="0" cy="1692188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/>
            <p:cNvCxnSpPr/>
            <p:nvPr/>
          </p:nvCxnSpPr>
          <p:spPr>
            <a:xfrm flipH="1">
              <a:off x="2015716" y="2240868"/>
              <a:ext cx="828092" cy="0"/>
            </a:xfrm>
            <a:prstGeom prst="line">
              <a:avLst/>
            </a:prstGeom>
            <a:ln>
              <a:solidFill>
                <a:srgbClr val="132577"/>
              </a:solidFill>
              <a:prstDash val="solid"/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ZoneTexte 68"/>
            <p:cNvSpPr txBox="1"/>
            <p:nvPr/>
          </p:nvSpPr>
          <p:spPr>
            <a:xfrm>
              <a:off x="2267744" y="2096853"/>
              <a:ext cx="32403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 err="1" smtClean="0">
                  <a:solidFill>
                    <a:srgbClr val="132577"/>
                  </a:solidFill>
                </a:rPr>
                <a:t>f</a:t>
              </a:r>
              <a:r>
                <a:rPr lang="fr-FR" sz="1400" baseline="-25000" dirty="0" err="1" smtClean="0">
                  <a:solidFill>
                    <a:srgbClr val="132577"/>
                  </a:solidFill>
                </a:rPr>
                <a:t>s</a:t>
              </a:r>
              <a:endParaRPr lang="fr-FR" sz="1400" dirty="0">
                <a:solidFill>
                  <a:srgbClr val="132577"/>
                </a:solidFill>
              </a:endParaRPr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2807804" y="2996952"/>
              <a:ext cx="3960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rgbClr val="132577"/>
                  </a:solidFill>
                </a:rPr>
                <a:t>R</a:t>
              </a:r>
              <a:r>
                <a:rPr lang="fr-FR" sz="1400" baseline="30000" dirty="0" smtClean="0">
                  <a:solidFill>
                    <a:srgbClr val="132577"/>
                  </a:solidFill>
                </a:rPr>
                <a:t>+</a:t>
              </a:r>
              <a:endParaRPr lang="fr-FR" sz="1400" dirty="0">
                <a:solidFill>
                  <a:srgbClr val="132577"/>
                </a:solidFill>
              </a:endParaRPr>
            </a:p>
          </p:txBody>
        </p:sp>
        <p:sp>
          <p:nvSpPr>
            <p:cNvPr id="72" name="Ellipse 71"/>
            <p:cNvSpPr/>
            <p:nvPr/>
          </p:nvSpPr>
          <p:spPr>
            <a:xfrm>
              <a:off x="2783840" y="3284984"/>
              <a:ext cx="108012" cy="108012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xmlns="" val="147598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Example</a:t>
            </a:r>
            <a:r>
              <a:rPr lang="fr-FR" dirty="0" smtClean="0"/>
              <a:t> of AC Robinson </a:t>
            </a:r>
            <a:r>
              <a:rPr lang="fr-FR" dirty="0" err="1" smtClean="0"/>
              <a:t>instability</a:t>
            </a:r>
            <a:r>
              <a:rPr lang="fr-FR" dirty="0" smtClean="0"/>
              <a:t> on 3rd synchrotron satellite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9th CWRF workshop, ESRF / Grenoble, 21-24 June 2016                        J. Jacob et al.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13</a:t>
            </a:fld>
            <a:endParaRPr lang="fr-FR" dirty="0"/>
          </a:p>
        </p:txBody>
      </p:sp>
      <p:pic>
        <p:nvPicPr>
          <p:cNvPr id="5" name="Image 4" descr="PhaseVoltageHC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3507" y="764704"/>
            <a:ext cx="4223999" cy="2916324"/>
          </a:xfrm>
          <a:prstGeom prst="rect">
            <a:avLst/>
          </a:prstGeom>
        </p:spPr>
      </p:pic>
      <p:grpSp>
        <p:nvGrpSpPr>
          <p:cNvPr id="7" name="Grouper 6"/>
          <p:cNvGrpSpPr/>
          <p:nvPr/>
        </p:nvGrpSpPr>
        <p:grpSpPr>
          <a:xfrm>
            <a:off x="3095836" y="2924944"/>
            <a:ext cx="6171100" cy="3384376"/>
            <a:chOff x="791580" y="836712"/>
            <a:chExt cx="6171100" cy="3384376"/>
          </a:xfrm>
        </p:grpSpPr>
        <p:pic>
          <p:nvPicPr>
            <p:cNvPr id="13" name="Image 12" descr="Resonance HHC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1580" y="836712"/>
              <a:ext cx="6171100" cy="3384376"/>
            </a:xfrm>
            <a:prstGeom prst="rect">
              <a:avLst/>
            </a:prstGeom>
          </p:spPr>
        </p:pic>
        <p:sp>
          <p:nvSpPr>
            <p:cNvPr id="14" name="ZoneTexte 13"/>
            <p:cNvSpPr txBox="1"/>
            <p:nvPr/>
          </p:nvSpPr>
          <p:spPr>
            <a:xfrm>
              <a:off x="1655676" y="1052736"/>
              <a:ext cx="8280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rgbClr val="132577"/>
                  </a:solidFill>
                </a:rPr>
                <a:t>Z / [</a:t>
              </a:r>
              <a:r>
                <a:rPr lang="fr-FR" sz="1400" dirty="0" smtClean="0">
                  <a:solidFill>
                    <a:srgbClr val="132577"/>
                  </a:solidFill>
                  <a:latin typeface="Symbol" charset="2"/>
                  <a:cs typeface="Symbol" charset="2"/>
                </a:rPr>
                <a:t>W</a:t>
              </a:r>
              <a:r>
                <a:rPr lang="fr-FR" sz="1400" dirty="0" smtClean="0">
                  <a:solidFill>
                    <a:srgbClr val="132577"/>
                  </a:solidFill>
                </a:rPr>
                <a:t>]</a:t>
              </a:r>
              <a:endParaRPr lang="fr-FR" sz="1400" dirty="0">
                <a:solidFill>
                  <a:srgbClr val="132577"/>
                </a:solidFill>
              </a:endParaRP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5436096" y="3897052"/>
              <a:ext cx="14041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rgbClr val="132577"/>
                  </a:solidFill>
                </a:rPr>
                <a:t>f - 3f</a:t>
              </a:r>
              <a:r>
                <a:rPr lang="fr-FR" sz="1400" baseline="-25000" dirty="0" smtClean="0">
                  <a:solidFill>
                    <a:srgbClr val="132577"/>
                  </a:solidFill>
                </a:rPr>
                <a:t>res</a:t>
              </a:r>
              <a:r>
                <a:rPr lang="fr-FR" sz="1400" dirty="0" smtClean="0">
                  <a:solidFill>
                    <a:srgbClr val="132577"/>
                  </a:solidFill>
                </a:rPr>
                <a:t> [kHz] -&gt;</a:t>
              </a:r>
              <a:endParaRPr lang="fr-FR" sz="1400" dirty="0">
                <a:solidFill>
                  <a:srgbClr val="132577"/>
                </a:solidFill>
              </a:endParaRPr>
            </a:p>
          </p:txBody>
        </p:sp>
        <p:cxnSp>
          <p:nvCxnSpPr>
            <p:cNvPr id="18" name="Connecteur droit 17"/>
            <p:cNvCxnSpPr/>
            <p:nvPr/>
          </p:nvCxnSpPr>
          <p:spPr>
            <a:xfrm>
              <a:off x="2015716" y="1484784"/>
              <a:ext cx="0" cy="2376264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ZoneTexte 21"/>
            <p:cNvSpPr txBox="1"/>
            <p:nvPr/>
          </p:nvSpPr>
          <p:spPr>
            <a:xfrm>
              <a:off x="1835696" y="3861048"/>
              <a:ext cx="4680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rgbClr val="FF0000"/>
                  </a:solidFill>
                </a:rPr>
                <a:t>3f</a:t>
              </a:r>
              <a:r>
                <a:rPr lang="fr-FR" sz="1400" baseline="-25000" dirty="0" smtClean="0">
                  <a:solidFill>
                    <a:srgbClr val="FF0000"/>
                  </a:solidFill>
                </a:rPr>
                <a:t>rf</a:t>
              </a:r>
              <a:endParaRPr lang="fr-FR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23" name="Connecteur droit 22"/>
            <p:cNvCxnSpPr/>
            <p:nvPr/>
          </p:nvCxnSpPr>
          <p:spPr>
            <a:xfrm>
              <a:off x="2843808" y="1772816"/>
              <a:ext cx="0" cy="2088232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/>
            <p:nvPr/>
          </p:nvCxnSpPr>
          <p:spPr>
            <a:xfrm>
              <a:off x="3707904" y="1772816"/>
              <a:ext cx="0" cy="2088232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/>
            <p:cNvCxnSpPr/>
            <p:nvPr/>
          </p:nvCxnSpPr>
          <p:spPr>
            <a:xfrm flipH="1">
              <a:off x="2015716" y="1844824"/>
              <a:ext cx="828092" cy="0"/>
            </a:xfrm>
            <a:prstGeom prst="line">
              <a:avLst/>
            </a:prstGeom>
            <a:ln>
              <a:solidFill>
                <a:srgbClr val="132577"/>
              </a:solidFill>
              <a:prstDash val="solid"/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ZoneTexte 55"/>
            <p:cNvSpPr txBox="1"/>
            <p:nvPr/>
          </p:nvSpPr>
          <p:spPr>
            <a:xfrm>
              <a:off x="2267744" y="1700808"/>
              <a:ext cx="32403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 err="1" smtClean="0">
                  <a:solidFill>
                    <a:srgbClr val="132577"/>
                  </a:solidFill>
                </a:rPr>
                <a:t>f</a:t>
              </a:r>
              <a:r>
                <a:rPr lang="fr-FR" sz="1400" baseline="-25000" dirty="0" err="1">
                  <a:solidFill>
                    <a:srgbClr val="132577"/>
                  </a:solidFill>
                </a:rPr>
                <a:t>s</a:t>
              </a:r>
              <a:endParaRPr lang="fr-FR" sz="1400" dirty="0">
                <a:solidFill>
                  <a:srgbClr val="132577"/>
                </a:solidFill>
              </a:endParaRPr>
            </a:p>
          </p:txBody>
        </p:sp>
        <p:cxnSp>
          <p:nvCxnSpPr>
            <p:cNvPr id="57" name="Connecteur droit 56"/>
            <p:cNvCxnSpPr/>
            <p:nvPr/>
          </p:nvCxnSpPr>
          <p:spPr>
            <a:xfrm flipH="1">
              <a:off x="2879812" y="1844824"/>
              <a:ext cx="828092" cy="0"/>
            </a:xfrm>
            <a:prstGeom prst="line">
              <a:avLst/>
            </a:prstGeom>
            <a:ln>
              <a:solidFill>
                <a:srgbClr val="132577"/>
              </a:solidFill>
              <a:prstDash val="solid"/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ZoneTexte 57"/>
            <p:cNvSpPr txBox="1"/>
            <p:nvPr/>
          </p:nvSpPr>
          <p:spPr>
            <a:xfrm>
              <a:off x="3131840" y="1700808"/>
              <a:ext cx="32403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 err="1" smtClean="0">
                  <a:solidFill>
                    <a:srgbClr val="132577"/>
                  </a:solidFill>
                </a:rPr>
                <a:t>f</a:t>
              </a:r>
              <a:r>
                <a:rPr lang="fr-FR" sz="1400" baseline="-25000" dirty="0" err="1">
                  <a:solidFill>
                    <a:srgbClr val="132577"/>
                  </a:solidFill>
                </a:rPr>
                <a:t>s</a:t>
              </a:r>
              <a:endParaRPr lang="fr-FR" sz="1400" dirty="0">
                <a:solidFill>
                  <a:srgbClr val="132577"/>
                </a:solidFill>
              </a:endParaRPr>
            </a:p>
          </p:txBody>
        </p:sp>
        <p:cxnSp>
          <p:nvCxnSpPr>
            <p:cNvPr id="59" name="Connecteur droit 58"/>
            <p:cNvCxnSpPr/>
            <p:nvPr/>
          </p:nvCxnSpPr>
          <p:spPr>
            <a:xfrm flipH="1">
              <a:off x="3743908" y="1844824"/>
              <a:ext cx="828092" cy="0"/>
            </a:xfrm>
            <a:prstGeom prst="line">
              <a:avLst/>
            </a:prstGeom>
            <a:ln>
              <a:solidFill>
                <a:srgbClr val="132577"/>
              </a:solidFill>
              <a:prstDash val="solid"/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ZoneTexte 59"/>
            <p:cNvSpPr txBox="1"/>
            <p:nvPr/>
          </p:nvSpPr>
          <p:spPr>
            <a:xfrm>
              <a:off x="3995936" y="1700808"/>
              <a:ext cx="32403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 err="1" smtClean="0">
                  <a:solidFill>
                    <a:srgbClr val="132577"/>
                  </a:solidFill>
                </a:rPr>
                <a:t>f</a:t>
              </a:r>
              <a:r>
                <a:rPr lang="fr-FR" sz="1400" baseline="-25000" dirty="0" err="1">
                  <a:solidFill>
                    <a:srgbClr val="132577"/>
                  </a:solidFill>
                </a:rPr>
                <a:t>s</a:t>
              </a:r>
              <a:endParaRPr lang="fr-FR" sz="1400" dirty="0">
                <a:solidFill>
                  <a:srgbClr val="132577"/>
                </a:solidFill>
              </a:endParaRPr>
            </a:p>
          </p:txBody>
        </p:sp>
      </p:grpSp>
      <p:pic>
        <p:nvPicPr>
          <p:cNvPr id="6" name="Image 5" descr="PhaseVoltageHC_com.pd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63988" y="620688"/>
            <a:ext cx="3063017" cy="2297263"/>
          </a:xfrm>
          <a:prstGeom prst="rect">
            <a:avLst/>
          </a:prstGeom>
        </p:spPr>
      </p:pic>
      <p:sp>
        <p:nvSpPr>
          <p:cNvPr id="21" name="Content Placeholder 2"/>
          <p:cNvSpPr txBox="1">
            <a:spLocks/>
          </p:cNvSpPr>
          <p:nvPr/>
        </p:nvSpPr>
        <p:spPr>
          <a:xfrm>
            <a:off x="143508" y="3537012"/>
            <a:ext cx="2952328" cy="306034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271463" lvl="0" indent="-271463">
              <a:lnSpc>
                <a:spcPct val="120000"/>
              </a:lnSpc>
              <a:spcAft>
                <a:spcPts val="600"/>
              </a:spcAft>
              <a:buFont typeface="Wingdings" charset="2"/>
              <a:buChar char="Ø"/>
            </a:pPr>
            <a:r>
              <a:rPr lang="en-US" sz="3200" noProof="0" dirty="0" smtClean="0">
                <a:solidFill>
                  <a:srgbClr val="132577"/>
                </a:solidFill>
              </a:rPr>
              <a:t>SIMULATION:</a:t>
            </a:r>
          </a:p>
          <a:p>
            <a:pPr marL="534988" lvl="1" indent="-263525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sz="3200" noProof="0" dirty="0" smtClean="0">
                <a:solidFill>
                  <a:srgbClr val="132577"/>
                </a:solidFill>
              </a:rPr>
              <a:t>Bunch center of mass: unstable oscillation at 3f</a:t>
            </a:r>
            <a:r>
              <a:rPr lang="en-US" sz="3200" baseline="-25000" noProof="0" dirty="0" smtClean="0">
                <a:solidFill>
                  <a:srgbClr val="132577"/>
                </a:solidFill>
              </a:rPr>
              <a:t>s</a:t>
            </a:r>
            <a:r>
              <a:rPr lang="en-US" sz="3200" noProof="0" dirty="0" smtClean="0">
                <a:solidFill>
                  <a:srgbClr val="132577"/>
                </a:solidFill>
              </a:rPr>
              <a:t> for large QL</a:t>
            </a:r>
          </a:p>
          <a:p>
            <a:pPr marL="534988" lvl="1" indent="-263525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sz="3200" dirty="0" smtClean="0">
                <a:solidFill>
                  <a:srgbClr val="132577"/>
                </a:solidFill>
              </a:rPr>
              <a:t>Strong Amplitude &amp; phase oscillation of </a:t>
            </a:r>
            <a:r>
              <a:rPr lang="en-US" sz="3200" dirty="0" err="1" smtClean="0">
                <a:solidFill>
                  <a:srgbClr val="132577"/>
                </a:solidFill>
              </a:rPr>
              <a:t>V</a:t>
            </a:r>
            <a:r>
              <a:rPr lang="en-US" sz="3200" baseline="-25000" dirty="0" err="1" smtClean="0">
                <a:solidFill>
                  <a:srgbClr val="132577"/>
                </a:solidFill>
              </a:rPr>
              <a:t>harm</a:t>
            </a:r>
            <a:r>
              <a:rPr lang="en-US" sz="3200" baseline="-25000" dirty="0" smtClean="0">
                <a:solidFill>
                  <a:srgbClr val="132577"/>
                </a:solidFill>
              </a:rPr>
              <a:t> </a:t>
            </a:r>
            <a:r>
              <a:rPr lang="en-US" sz="3200" dirty="0">
                <a:solidFill>
                  <a:srgbClr val="132577"/>
                </a:solidFill>
              </a:rPr>
              <a:t>at </a:t>
            </a:r>
            <a:r>
              <a:rPr lang="en-US" sz="3200" dirty="0" smtClean="0">
                <a:solidFill>
                  <a:srgbClr val="132577"/>
                </a:solidFill>
              </a:rPr>
              <a:t>3f</a:t>
            </a:r>
            <a:r>
              <a:rPr lang="en-US" sz="3200" baseline="-25000" dirty="0" smtClean="0">
                <a:solidFill>
                  <a:srgbClr val="132577"/>
                </a:solidFill>
              </a:rPr>
              <a:t>s</a:t>
            </a:r>
            <a:endParaRPr lang="en-US" sz="3200" dirty="0" smtClean="0">
              <a:solidFill>
                <a:srgbClr val="132577"/>
              </a:solidFill>
            </a:endParaRPr>
          </a:p>
          <a:p>
            <a:pPr marL="271463" indent="-271463">
              <a:lnSpc>
                <a:spcPct val="120000"/>
              </a:lnSpc>
              <a:spcAft>
                <a:spcPts val="600"/>
              </a:spcAft>
              <a:buFont typeface="Wingdings" charset="2"/>
              <a:buChar char="Ø"/>
            </a:pPr>
            <a:r>
              <a:rPr lang="en-US" sz="3200" dirty="0" smtClean="0">
                <a:solidFill>
                  <a:srgbClr val="132577"/>
                </a:solidFill>
              </a:rPr>
              <a:t>Tentative explanation: beating between</a:t>
            </a:r>
          </a:p>
          <a:p>
            <a:pPr marL="534988" lvl="1" indent="-263525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sz="3100" dirty="0" smtClean="0">
                <a:solidFill>
                  <a:srgbClr val="132577"/>
                </a:solidFill>
              </a:rPr>
              <a:t>Nominal harmonic voltage driven by the beam at 3f</a:t>
            </a:r>
            <a:r>
              <a:rPr lang="en-US" sz="3100" baseline="-25000" dirty="0" smtClean="0">
                <a:solidFill>
                  <a:srgbClr val="132577"/>
                </a:solidFill>
              </a:rPr>
              <a:t>rf</a:t>
            </a:r>
          </a:p>
          <a:p>
            <a:pPr marL="534988" lvl="1" indent="-263525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sz="3100" dirty="0" smtClean="0">
                <a:solidFill>
                  <a:srgbClr val="132577"/>
                </a:solidFill>
              </a:rPr>
              <a:t>Strong voltage from tiny 3f</a:t>
            </a:r>
            <a:r>
              <a:rPr lang="en-US" sz="3100" baseline="-25000" dirty="0" smtClean="0">
                <a:solidFill>
                  <a:srgbClr val="132577"/>
                </a:solidFill>
              </a:rPr>
              <a:t>s</a:t>
            </a:r>
            <a:r>
              <a:rPr lang="en-US" sz="3100" dirty="0" smtClean="0">
                <a:solidFill>
                  <a:srgbClr val="132577"/>
                </a:solidFill>
              </a:rPr>
              <a:t> synchrotron sideband close to SC-cavity resonance</a:t>
            </a:r>
            <a:endParaRPr lang="en-US" sz="3100" dirty="0">
              <a:solidFill>
                <a:srgbClr val="132577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452320" y="836712"/>
            <a:ext cx="14761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AF007C"/>
                </a:solidFill>
              </a:rPr>
              <a:t>[</a:t>
            </a:r>
            <a:r>
              <a:rPr lang="fr-FR" sz="1200" dirty="0" err="1" smtClean="0">
                <a:solidFill>
                  <a:srgbClr val="AF007C"/>
                </a:solidFill>
              </a:rPr>
              <a:t>Multiparticle</a:t>
            </a:r>
            <a:r>
              <a:rPr lang="fr-FR" sz="1200" dirty="0" smtClean="0">
                <a:solidFill>
                  <a:srgbClr val="AF007C"/>
                </a:solidFill>
              </a:rPr>
              <a:t> </a:t>
            </a:r>
            <a:r>
              <a:rPr lang="fr-FR" sz="1200" dirty="0" err="1" smtClean="0">
                <a:solidFill>
                  <a:srgbClr val="AF007C"/>
                </a:solidFill>
              </a:rPr>
              <a:t>tracking</a:t>
            </a:r>
            <a:r>
              <a:rPr lang="fr-FR" sz="1200" dirty="0" smtClean="0">
                <a:solidFill>
                  <a:srgbClr val="AF007C"/>
                </a:solidFill>
              </a:rPr>
              <a:t> simulation </a:t>
            </a:r>
            <a:r>
              <a:rPr lang="fr-FR" sz="1200" dirty="0" err="1" smtClean="0">
                <a:solidFill>
                  <a:srgbClr val="AF007C"/>
                </a:solidFill>
              </a:rPr>
              <a:t>using</a:t>
            </a:r>
            <a:r>
              <a:rPr lang="fr-FR" sz="1200" dirty="0" smtClean="0">
                <a:solidFill>
                  <a:srgbClr val="AF007C"/>
                </a:solidFill>
              </a:rPr>
              <a:t> AT </a:t>
            </a:r>
            <a:r>
              <a:rPr lang="fr-FR" sz="1200" dirty="0" err="1" smtClean="0">
                <a:solidFill>
                  <a:srgbClr val="AF007C"/>
                </a:solidFill>
              </a:rPr>
              <a:t>with</a:t>
            </a:r>
            <a:r>
              <a:rPr lang="fr-FR" sz="1200" dirty="0" smtClean="0">
                <a:solidFill>
                  <a:srgbClr val="AF007C"/>
                </a:solidFill>
              </a:rPr>
              <a:t> </a:t>
            </a:r>
            <a:r>
              <a:rPr lang="fr-FR" sz="1200" dirty="0" err="1" smtClean="0">
                <a:solidFill>
                  <a:srgbClr val="AF007C"/>
                </a:solidFill>
              </a:rPr>
              <a:t>beam</a:t>
            </a:r>
            <a:r>
              <a:rPr lang="fr-FR" sz="1200" dirty="0" smtClean="0">
                <a:solidFill>
                  <a:srgbClr val="AF007C"/>
                </a:solidFill>
              </a:rPr>
              <a:t> </a:t>
            </a:r>
            <a:r>
              <a:rPr lang="fr-FR" sz="1200" dirty="0" err="1" smtClean="0">
                <a:solidFill>
                  <a:srgbClr val="AF007C"/>
                </a:solidFill>
              </a:rPr>
              <a:t>loading</a:t>
            </a:r>
            <a:r>
              <a:rPr lang="fr-FR" sz="1200" dirty="0" smtClean="0">
                <a:solidFill>
                  <a:srgbClr val="AF007C"/>
                </a:solidFill>
              </a:rPr>
              <a:t> </a:t>
            </a:r>
            <a:r>
              <a:rPr lang="fr-FR" sz="1200" dirty="0" err="1" smtClean="0">
                <a:solidFill>
                  <a:srgbClr val="AF007C"/>
                </a:solidFill>
              </a:rPr>
              <a:t>effects</a:t>
            </a:r>
            <a:r>
              <a:rPr lang="fr-FR" sz="1200" dirty="0" smtClean="0">
                <a:solidFill>
                  <a:srgbClr val="AF007C"/>
                </a:solidFill>
              </a:rPr>
              <a:t> in </a:t>
            </a:r>
            <a:r>
              <a:rPr lang="fr-FR" sz="1200" dirty="0" err="1" smtClean="0">
                <a:solidFill>
                  <a:srgbClr val="AF007C"/>
                </a:solidFill>
              </a:rPr>
              <a:t>cavities</a:t>
            </a:r>
            <a:r>
              <a:rPr lang="fr-FR" sz="1200" dirty="0" smtClean="0">
                <a:solidFill>
                  <a:srgbClr val="AF007C"/>
                </a:solidFill>
              </a:rPr>
              <a:t> by N. </a:t>
            </a:r>
            <a:r>
              <a:rPr lang="fr-FR" sz="1200" dirty="0" err="1" smtClean="0">
                <a:solidFill>
                  <a:srgbClr val="AF007C"/>
                </a:solidFill>
              </a:rPr>
              <a:t>Carmignani</a:t>
            </a:r>
            <a:r>
              <a:rPr lang="fr-FR" sz="1200" dirty="0" smtClean="0">
                <a:solidFill>
                  <a:srgbClr val="AF007C"/>
                </a:solidFill>
              </a:rPr>
              <a:t> in </a:t>
            </a:r>
            <a:r>
              <a:rPr lang="fr-FR" sz="1200" dirty="0" err="1" smtClean="0">
                <a:solidFill>
                  <a:srgbClr val="AF007C"/>
                </a:solidFill>
              </a:rPr>
              <a:t>collabopration</a:t>
            </a:r>
            <a:r>
              <a:rPr lang="fr-FR" sz="1200" dirty="0" smtClean="0">
                <a:solidFill>
                  <a:srgbClr val="AF007C"/>
                </a:solidFill>
              </a:rPr>
              <a:t> </a:t>
            </a:r>
            <a:r>
              <a:rPr lang="fr-FR" sz="1200" dirty="0" err="1" smtClean="0">
                <a:solidFill>
                  <a:srgbClr val="AF007C"/>
                </a:solidFill>
              </a:rPr>
              <a:t>with</a:t>
            </a:r>
            <a:r>
              <a:rPr lang="fr-FR" sz="1200" dirty="0" smtClean="0">
                <a:solidFill>
                  <a:srgbClr val="AF007C"/>
                </a:solidFill>
              </a:rPr>
              <a:t> B. Nash, ESRF ]</a:t>
            </a:r>
            <a:endParaRPr lang="fr-FR" sz="1200" dirty="0">
              <a:solidFill>
                <a:srgbClr val="AF007C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19572" y="836712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rgbClr val="FF0000"/>
                </a:solidFill>
              </a:rPr>
              <a:t>f</a:t>
            </a:r>
            <a:r>
              <a:rPr lang="fr-FR" sz="1400" baseline="-25000" dirty="0" err="1" smtClean="0">
                <a:solidFill>
                  <a:srgbClr val="FF0000"/>
                </a:solidFill>
              </a:rPr>
              <a:t>s</a:t>
            </a:r>
            <a:endParaRPr lang="fr-FR" sz="1400" baseline="-25000" dirty="0">
              <a:solidFill>
                <a:srgbClr val="FF0000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2735796" y="1736812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3f</a:t>
            </a:r>
            <a:r>
              <a:rPr lang="fr-FR" sz="1400" baseline="-25000" dirty="0" smtClean="0">
                <a:solidFill>
                  <a:srgbClr val="FF0000"/>
                </a:solidFill>
              </a:rPr>
              <a:t>s</a:t>
            </a:r>
            <a:endParaRPr lang="fr-FR" sz="1400" baseline="-25000" dirty="0">
              <a:solidFill>
                <a:srgbClr val="FF0000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6804248" y="1556792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3f</a:t>
            </a:r>
            <a:r>
              <a:rPr lang="fr-FR" sz="1400" baseline="-25000" dirty="0" smtClean="0">
                <a:solidFill>
                  <a:srgbClr val="FF0000"/>
                </a:solidFill>
              </a:rPr>
              <a:t>s</a:t>
            </a:r>
            <a:endParaRPr lang="fr-FR" sz="1400" baseline="-25000" dirty="0">
              <a:solidFill>
                <a:srgbClr val="FF0000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4427984" y="1592796"/>
            <a:ext cx="10441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Zoom out</a:t>
            </a:r>
            <a:endParaRPr lang="fr-FR" sz="1400" baseline="-25000" dirty="0">
              <a:solidFill>
                <a:srgbClr val="FF0000"/>
              </a:solidFill>
            </a:endParaRPr>
          </a:p>
        </p:txBody>
      </p:sp>
      <p:cxnSp>
        <p:nvCxnSpPr>
          <p:cNvPr id="29" name="Connecteur droit 28"/>
          <p:cNvCxnSpPr/>
          <p:nvPr/>
        </p:nvCxnSpPr>
        <p:spPr>
          <a:xfrm flipV="1">
            <a:off x="3743908" y="1556792"/>
            <a:ext cx="1224136" cy="324036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54"/>
          <p:cNvCxnSpPr/>
          <p:nvPr/>
        </p:nvCxnSpPr>
        <p:spPr>
          <a:xfrm flipH="1">
            <a:off x="4319972" y="3609020"/>
            <a:ext cx="2556284" cy="0"/>
          </a:xfrm>
          <a:prstGeom prst="line">
            <a:avLst/>
          </a:prstGeom>
          <a:ln>
            <a:solidFill>
              <a:srgbClr val="132577"/>
            </a:solidFill>
            <a:prstDash val="solid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ZoneTexte 55"/>
          <p:cNvSpPr txBox="1"/>
          <p:nvPr/>
        </p:nvSpPr>
        <p:spPr>
          <a:xfrm>
            <a:off x="4572000" y="3429000"/>
            <a:ext cx="111612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rgbClr val="132577"/>
                </a:solidFill>
              </a:rPr>
              <a:t>detuning</a:t>
            </a:r>
            <a:r>
              <a:rPr lang="fr-FR" sz="1400" dirty="0" smtClean="0">
                <a:solidFill>
                  <a:srgbClr val="132577"/>
                </a:solidFill>
              </a:rPr>
              <a:t> </a:t>
            </a:r>
            <a:r>
              <a:rPr lang="fr-FR" sz="1400" dirty="0" err="1" smtClean="0">
                <a:solidFill>
                  <a:srgbClr val="132577"/>
                </a:solidFill>
                <a:latin typeface="Symbol" charset="2"/>
                <a:cs typeface="Symbol" charset="2"/>
              </a:rPr>
              <a:t>D</a:t>
            </a:r>
            <a:r>
              <a:rPr lang="fr-FR" sz="1400" dirty="0" err="1" smtClean="0">
                <a:solidFill>
                  <a:srgbClr val="132577"/>
                </a:solidFill>
              </a:rPr>
              <a:t>f</a:t>
            </a:r>
            <a:endParaRPr lang="fr-FR" sz="1400" dirty="0">
              <a:solidFill>
                <a:srgbClr val="13257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621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Booster RF </a:t>
            </a:r>
            <a:r>
              <a:rPr lang="fr-FR" dirty="0" err="1"/>
              <a:t>already</a:t>
            </a:r>
            <a:r>
              <a:rPr lang="fr-FR" dirty="0"/>
              <a:t> </a:t>
            </a:r>
            <a:r>
              <a:rPr lang="fr-FR" dirty="0" err="1" smtClean="0"/>
              <a:t>upgraded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727688" y="764704"/>
            <a:ext cx="4528388" cy="54000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Initially since 1991: </a:t>
            </a:r>
          </a:p>
          <a:p>
            <a:pPr marL="285750" lvl="1" indent="-285750">
              <a:lnSpc>
                <a:spcPct val="110000"/>
              </a:lnSpc>
              <a:spcAft>
                <a:spcPts val="600"/>
              </a:spcAft>
              <a:buFont typeface="Arial"/>
              <a:buChar char="•"/>
            </a:pPr>
            <a:r>
              <a:rPr lang="en-GB" dirty="0" smtClean="0"/>
              <a:t>1 klystron powered 2 five-cell cavities </a:t>
            </a:r>
          </a:p>
          <a:p>
            <a:pPr marL="285750" lvl="1" indent="-285750">
              <a:lnSpc>
                <a:spcPct val="110000"/>
              </a:lnSpc>
              <a:spcAft>
                <a:spcPts val="600"/>
              </a:spcAft>
              <a:buFont typeface="Arial"/>
              <a:buChar char="•"/>
            </a:pPr>
            <a:r>
              <a:rPr lang="en-GB" dirty="0" smtClean="0"/>
              <a:t>via 2 couplers/cavity </a:t>
            </a:r>
          </a:p>
          <a:p>
            <a:pPr marL="285750" lvl="1" indent="-285750">
              <a:lnSpc>
                <a:spcPct val="110000"/>
              </a:lnSpc>
              <a:spcAft>
                <a:spcPts val="600"/>
              </a:spcAft>
              <a:buFont typeface="Arial"/>
              <a:buChar char="•"/>
            </a:pPr>
            <a:r>
              <a:rPr lang="en-GB" dirty="0" smtClean="0"/>
              <a:t>600 kW in total</a:t>
            </a:r>
          </a:p>
          <a:p>
            <a:pPr marL="285750" lvl="1" indent="-285750">
              <a:lnSpc>
                <a:spcPct val="110000"/>
              </a:lnSpc>
              <a:spcAft>
                <a:spcPts val="600"/>
              </a:spcAft>
              <a:buFont typeface="Arial"/>
              <a:buChar char="•"/>
            </a:pPr>
            <a:r>
              <a:rPr lang="en-GB" dirty="0" smtClean="0"/>
              <a:t>Total </a:t>
            </a:r>
            <a:r>
              <a:rPr lang="en-GB" dirty="0" err="1" smtClean="0"/>
              <a:t>V</a:t>
            </a:r>
            <a:r>
              <a:rPr lang="en-GB" baseline="-25000" dirty="0" err="1" smtClean="0"/>
              <a:t>acc</a:t>
            </a:r>
            <a:r>
              <a:rPr lang="en-GB" dirty="0" smtClean="0"/>
              <a:t> up to </a:t>
            </a:r>
            <a:r>
              <a:rPr lang="en-GB" b="1" dirty="0" smtClean="0">
                <a:solidFill>
                  <a:srgbClr val="008000"/>
                </a:solidFill>
              </a:rPr>
              <a:t>8 MV</a:t>
            </a:r>
          </a:p>
          <a:p>
            <a:endParaRPr lang="en-GB" dirty="0" smtClean="0"/>
          </a:p>
          <a:p>
            <a:r>
              <a:rPr lang="en-GB" dirty="0" smtClean="0"/>
              <a:t>April 2012 upgrade: </a:t>
            </a:r>
          </a:p>
          <a:p>
            <a:pPr marL="285750" lvl="1" indent="-285750">
              <a:spcAft>
                <a:spcPts val="600"/>
              </a:spcAft>
              <a:buFont typeface="Arial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4 x 150 kW SSAs </a:t>
            </a:r>
            <a:r>
              <a:rPr lang="en-GB" dirty="0" smtClean="0"/>
              <a:t>powered 2 cavities</a:t>
            </a:r>
          </a:p>
          <a:p>
            <a:pPr marL="285750" lvl="1" indent="-285750">
              <a:spcAft>
                <a:spcPts val="600"/>
              </a:spcAft>
              <a:buFont typeface="Arial"/>
              <a:buChar char="•"/>
            </a:pPr>
            <a:endParaRPr lang="en-GB" dirty="0"/>
          </a:p>
          <a:p>
            <a:pPr lvl="0"/>
            <a:r>
              <a:rPr lang="en-GB" dirty="0" smtClean="0">
                <a:solidFill>
                  <a:srgbClr val="0098D4"/>
                </a:solidFill>
              </a:rPr>
              <a:t>January 2016 upgrade:</a:t>
            </a:r>
          </a:p>
          <a:p>
            <a:pPr marL="285750" lvl="1" indent="-28575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GB" dirty="0" smtClean="0"/>
              <a:t>4 </a:t>
            </a:r>
            <a:r>
              <a:rPr lang="en-GB" dirty="0"/>
              <a:t>x 150 kW SSAs </a:t>
            </a:r>
            <a:r>
              <a:rPr lang="en-GB" dirty="0" smtClean="0">
                <a:solidFill>
                  <a:prstClr val="black"/>
                </a:solidFill>
              </a:rPr>
              <a:t>feed </a:t>
            </a:r>
            <a:r>
              <a:rPr lang="en-GB" dirty="0" smtClean="0">
                <a:solidFill>
                  <a:srgbClr val="FF0000"/>
                </a:solidFill>
              </a:rPr>
              <a:t>4 cavities</a:t>
            </a:r>
          </a:p>
          <a:p>
            <a:pPr marL="285750" lvl="1" indent="-28575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1 SSA/cavity via 1 coupler/cavity</a:t>
            </a:r>
          </a:p>
          <a:p>
            <a:pPr marL="285750" lvl="1" indent="-28575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GB" dirty="0"/>
              <a:t>Total </a:t>
            </a:r>
            <a:r>
              <a:rPr lang="en-GB" dirty="0" err="1"/>
              <a:t>V</a:t>
            </a:r>
            <a:r>
              <a:rPr lang="en-GB" baseline="-25000" dirty="0" err="1"/>
              <a:t>acc</a:t>
            </a:r>
            <a:r>
              <a:rPr lang="en-GB" dirty="0"/>
              <a:t> </a:t>
            </a:r>
            <a:r>
              <a:rPr lang="en-GB" dirty="0" smtClean="0"/>
              <a:t>up to </a:t>
            </a:r>
            <a:r>
              <a:rPr lang="en-GB" b="1" dirty="0" smtClean="0">
                <a:solidFill>
                  <a:srgbClr val="008000"/>
                </a:solidFill>
              </a:rPr>
              <a:t>11 MV</a:t>
            </a:r>
          </a:p>
          <a:p>
            <a:pPr marL="285750" lvl="1" indent="-28575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GB" dirty="0" smtClean="0"/>
              <a:t>Redundancy: 8 MV operation with 3 systems (i.e. if 1 cavity or SSA fails)</a:t>
            </a:r>
          </a:p>
          <a:p>
            <a:pPr marL="285750" lvl="1" indent="-285750">
              <a:spcAft>
                <a:spcPts val="600"/>
              </a:spcAft>
              <a:buFont typeface="Arial"/>
              <a:buChar char="•"/>
            </a:pPr>
            <a:endParaRPr lang="en-GB" dirty="0" smtClean="0"/>
          </a:p>
          <a:p>
            <a:pPr lvl="0">
              <a:lnSpc>
                <a:spcPct val="120000"/>
              </a:lnSpc>
            </a:pPr>
            <a:r>
              <a:rPr lang="en-GB" dirty="0" smtClean="0">
                <a:solidFill>
                  <a:srgbClr val="0098D4"/>
                </a:solidFill>
              </a:rPr>
              <a:t>Ready for </a:t>
            </a:r>
            <a:r>
              <a:rPr lang="en-GB" dirty="0">
                <a:solidFill>
                  <a:srgbClr val="0098D4"/>
                </a:solidFill>
              </a:rPr>
              <a:t>safe </a:t>
            </a:r>
            <a:r>
              <a:rPr lang="en-GB" dirty="0" smtClean="0">
                <a:solidFill>
                  <a:srgbClr val="0098D4"/>
                </a:solidFill>
              </a:rPr>
              <a:t>frequent top up operation started in 16 bunch in April 2016</a:t>
            </a:r>
            <a:endParaRPr lang="en-GB" dirty="0"/>
          </a:p>
          <a:p>
            <a:endParaRPr lang="en-GB" dirty="0">
              <a:solidFill>
                <a:srgbClr val="0098D4"/>
              </a:solidFill>
            </a:endParaRPr>
          </a:p>
          <a:p>
            <a:pPr marL="285750" lvl="1" indent="-285750">
              <a:spcAft>
                <a:spcPts val="600"/>
              </a:spcAft>
              <a:buFont typeface="Arial"/>
              <a:buChar char="•"/>
            </a:pP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9th CWRF workshop, ESRF / Grenoble, 21-24 June 2016                        J. Jacob et al.</a:t>
            </a:r>
            <a:endParaRPr lang="fr-FR" dirty="0"/>
          </a:p>
        </p:txBody>
      </p:sp>
      <p:pic>
        <p:nvPicPr>
          <p:cNvPr id="5" name="Picture 2" descr="C:\Users\jacob\Documents\WORKSHOPS\ESLS\2011\DSC_0152 Resiz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728700"/>
            <a:ext cx="36004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750"/>
          <p:cNvGrpSpPr>
            <a:grpSpLocks noChangeAspect="1"/>
          </p:cNvGrpSpPr>
          <p:nvPr/>
        </p:nvGrpSpPr>
        <p:grpSpPr bwMode="auto">
          <a:xfrm>
            <a:off x="5351263" y="3673969"/>
            <a:ext cx="3649229" cy="2671356"/>
            <a:chOff x="3967" y="2970"/>
            <a:chExt cx="1652" cy="1140"/>
          </a:xfrm>
        </p:grpSpPr>
        <p:pic>
          <p:nvPicPr>
            <p:cNvPr id="8" name="Picture 746" descr="BoosterR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7" y="2970"/>
              <a:ext cx="1635" cy="1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 Box 749"/>
            <p:cNvSpPr txBox="1">
              <a:spLocks noChangeArrowheads="1"/>
            </p:cNvSpPr>
            <p:nvPr/>
          </p:nvSpPr>
          <p:spPr bwMode="auto">
            <a:xfrm>
              <a:off x="3986" y="3938"/>
              <a:ext cx="1633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66700" indent="-2667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 b="1" dirty="0">
                  <a:solidFill>
                    <a:srgbClr val="FFDD00"/>
                  </a:solidFill>
                </a:rPr>
                <a:t>5-cell </a:t>
              </a:r>
              <a:r>
                <a:rPr lang="en-US" sz="1400" b="1" dirty="0" smtClean="0">
                  <a:solidFill>
                    <a:srgbClr val="FFDD00"/>
                  </a:solidFill>
                </a:rPr>
                <a:t>cavities</a:t>
              </a:r>
              <a:endParaRPr lang="en-US" sz="1400" b="1" dirty="0">
                <a:solidFill>
                  <a:srgbClr val="FFDD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26819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Operation</a:t>
            </a:r>
            <a:r>
              <a:rPr lang="fr-FR" dirty="0" smtClean="0"/>
              <a:t> </a:t>
            </a:r>
            <a:r>
              <a:rPr lang="fr-FR" dirty="0" err="1" smtClean="0"/>
              <a:t>experience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   7 x 150 kW SSA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9th CWRF workshop, ESRF / Grenoble, 21-24 June 2016                        J. Jacob et al.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19572" y="656692"/>
            <a:ext cx="8244916" cy="15481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6"/>
              </a:buClr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>
              <a:spcAft>
                <a:spcPts val="300"/>
              </a:spcAft>
              <a:buFont typeface="Arial" pitchFamily="34" charset="0"/>
              <a:buBlip>
                <a:blip r:embed="rId2"/>
              </a:buBlip>
            </a:pPr>
            <a:r>
              <a:rPr lang="en-US" sz="1400" dirty="0" smtClean="0"/>
              <a:t>Booster </a:t>
            </a:r>
            <a:r>
              <a:rPr lang="en-US" sz="1400" dirty="0" smtClean="0">
                <a:sym typeface="Wingdings" pitchFamily="2" charset="2"/>
              </a:rPr>
              <a:t> 4 SSA 150 kW each. In operation since January 2012 (4500 hours)</a:t>
            </a:r>
          </a:p>
          <a:p>
            <a:pPr marL="715963" lvl="1" indent="-266700">
              <a:spcAft>
                <a:spcPts val="300"/>
              </a:spcAft>
              <a:buFont typeface="Wingdings" pitchFamily="2" charset="2"/>
              <a:buChar char="Ø"/>
            </a:pPr>
            <a:r>
              <a:rPr lang="en-US" sz="1400" dirty="0" smtClean="0">
                <a:sym typeface="Wingdings" pitchFamily="2" charset="2"/>
              </a:rPr>
              <a:t>Top-up since April 2016</a:t>
            </a:r>
            <a:endParaRPr lang="en-US" sz="1400" dirty="0" smtClean="0"/>
          </a:p>
          <a:p>
            <a:pPr marL="361950" indent="-361950">
              <a:spcAft>
                <a:spcPts val="300"/>
              </a:spcAft>
              <a:buFont typeface="Arial" pitchFamily="34" charset="0"/>
              <a:buBlip>
                <a:blip r:embed="rId2"/>
              </a:buBlip>
            </a:pPr>
            <a:r>
              <a:rPr lang="en-US" sz="1400" dirty="0" smtClean="0"/>
              <a:t>SR </a:t>
            </a:r>
            <a:r>
              <a:rPr lang="en-US" sz="1400" dirty="0" smtClean="0">
                <a:sym typeface="Wingdings" pitchFamily="2" charset="2"/>
              </a:rPr>
              <a:t> </a:t>
            </a:r>
            <a:r>
              <a:rPr lang="en-US" sz="1400" dirty="0" smtClean="0"/>
              <a:t>3 x SSA 150 kW each.  In operation since October 2013 (17400 hours)</a:t>
            </a:r>
          </a:p>
          <a:p>
            <a:pPr marL="715963" lvl="1" indent="-266700">
              <a:spcAft>
                <a:spcPts val="300"/>
              </a:spcAft>
              <a:buFont typeface="Wingdings" pitchFamily="2" charset="2"/>
              <a:buChar char="Ø"/>
            </a:pPr>
            <a:r>
              <a:rPr lang="en-US" sz="1400" dirty="0" smtClean="0"/>
              <a:t>1 is out of operation because of cavity failure</a:t>
            </a:r>
          </a:p>
          <a:p>
            <a:pPr marL="361950" indent="-361950">
              <a:spcAft>
                <a:spcPts val="300"/>
              </a:spcAft>
              <a:buFont typeface="Arial" pitchFamily="34" charset="0"/>
              <a:buBlip>
                <a:blip r:embed="rId2"/>
              </a:buBlip>
            </a:pPr>
            <a:r>
              <a:rPr lang="en-US" sz="1400" dirty="0" smtClean="0"/>
              <a:t>So far no transistor failure (BLF578 from NXP, now produced by AMPLEON)</a:t>
            </a:r>
            <a:endParaRPr lang="en-US" dirty="0" smtClean="0"/>
          </a:p>
          <a:p>
            <a:pPr marL="361950" indent="-361950">
              <a:spcAft>
                <a:spcPts val="300"/>
              </a:spcAft>
              <a:buFont typeface="Arial" pitchFamily="34" charset="0"/>
              <a:buBlip>
                <a:blip r:embed="rId2"/>
              </a:buBlip>
            </a:pPr>
            <a:r>
              <a:rPr lang="en-US" sz="1400" dirty="0" smtClean="0"/>
              <a:t>Nominal Power Efficiency 58% Gain 63.3 dB – No variation in time (last control March 2016)</a:t>
            </a:r>
          </a:p>
        </p:txBody>
      </p:sp>
      <p:graphicFrame>
        <p:nvGraphicFramePr>
          <p:cNvPr id="6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74228467"/>
              </p:ext>
            </p:extLst>
          </p:nvPr>
        </p:nvGraphicFramePr>
        <p:xfrm>
          <a:off x="395536" y="2276872"/>
          <a:ext cx="8388932" cy="410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900100"/>
                <a:gridCol w="1044116"/>
                <a:gridCol w="4788532"/>
              </a:tblGrid>
              <a:tr h="48721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Component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Event</a:t>
                      </a:r>
                    </a:p>
                    <a:p>
                      <a:pPr algn="ctr"/>
                      <a:r>
                        <a:rPr lang="en-US" sz="1400" dirty="0" smtClean="0"/>
                        <a:t>count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Disturb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Operation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</a:t>
                      </a:r>
                      <a:endParaRPr lang="en-GB" sz="1400" dirty="0"/>
                    </a:p>
                  </a:txBody>
                  <a:tcPr anchor="ctr"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HPA  650W (filter)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SR 10</a:t>
                      </a:r>
                    </a:p>
                    <a:p>
                      <a:pPr algn="ctr"/>
                      <a:r>
                        <a:rPr lang="en-US" sz="1400" dirty="0" smtClean="0"/>
                        <a:t>SY   9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</a:t>
                      </a:r>
                    </a:p>
                    <a:p>
                      <a:pPr algn="ctr"/>
                      <a:r>
                        <a:rPr lang="en-US" sz="1400" dirty="0" smtClean="0"/>
                        <a:t>No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CMS</a:t>
                      </a:r>
                      <a:r>
                        <a:rPr lang="en-US" sz="1400" baseline="0" dirty="0" smtClean="0"/>
                        <a:t> filters stressed when soldering on the PCB.</a:t>
                      </a:r>
                    </a:p>
                    <a:p>
                      <a:r>
                        <a:rPr lang="en-US" sz="1400" baseline="0" dirty="0" smtClean="0"/>
                        <a:t>Youth problem, now fixed with time.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Last failure:  Apr</a:t>
                      </a:r>
                      <a:r>
                        <a:rPr lang="en-US" sz="1400" baseline="0" dirty="0" smtClean="0"/>
                        <a:t>il 27 2015.</a:t>
                      </a:r>
                    </a:p>
                  </a:txBody>
                  <a:tcPr anchor="ctr"/>
                </a:tc>
              </a:tr>
              <a:tr h="28632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DC/DC Converter  280V/50V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SR   4</a:t>
                      </a:r>
                    </a:p>
                    <a:p>
                      <a:pPr algn="ctr"/>
                      <a:r>
                        <a:rPr lang="en-US" sz="1400" dirty="0" smtClean="0"/>
                        <a:t>SY   3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</a:t>
                      </a:r>
                    </a:p>
                    <a:p>
                      <a:pPr algn="ctr"/>
                      <a:r>
                        <a:rPr lang="en-US" sz="1400" dirty="0" smtClean="0"/>
                        <a:t>No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Fuse blown. OK after replacing the fuse</a:t>
                      </a:r>
                      <a:endParaRPr lang="en-GB" sz="1400" dirty="0"/>
                    </a:p>
                  </a:txBody>
                  <a:tcPr anchor="ctr"/>
                </a:tc>
              </a:tr>
              <a:tr h="28632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Pre-Driver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SR   0</a:t>
                      </a:r>
                    </a:p>
                    <a:p>
                      <a:pPr algn="ctr"/>
                      <a:r>
                        <a:rPr lang="en-US" sz="1400" dirty="0" smtClean="0"/>
                        <a:t>SY</a:t>
                      </a:r>
                      <a:r>
                        <a:rPr lang="en-US" sz="1400" baseline="0" dirty="0" smtClean="0"/>
                        <a:t>   5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Yes  1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Conception problems,</a:t>
                      </a:r>
                      <a:r>
                        <a:rPr lang="en-US" sz="1400" baseline="0" dirty="0" smtClean="0"/>
                        <a:t> which have been fixed:</a:t>
                      </a:r>
                    </a:p>
                    <a:p>
                      <a:r>
                        <a:rPr lang="en-US" sz="1400" baseline="0" dirty="0" smtClean="0"/>
                        <a:t>Gain loss, bad soldering, bad logic circuitry …</a:t>
                      </a:r>
                      <a:endParaRPr lang="en-GB" sz="1400" dirty="0"/>
                    </a:p>
                  </a:txBody>
                  <a:tcPr anchor="ctr"/>
                </a:tc>
              </a:tr>
              <a:tr h="39940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MUXBOX Control Interface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SR   3</a:t>
                      </a:r>
                    </a:p>
                    <a:p>
                      <a:pPr algn="ctr"/>
                      <a:r>
                        <a:rPr lang="en-US" sz="1400" dirty="0" smtClean="0"/>
                        <a:t>SY   4  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Yes   2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dirty="0" smtClean="0"/>
                        <a:t>The SSA trips when the fuse blows because the relays for  cooling interlocks are fed by this interface. </a:t>
                      </a:r>
                      <a:r>
                        <a:rPr lang="en-US" sz="1400" i="1" dirty="0" smtClean="0"/>
                        <a:t>This is a weakness of the system, which can be improved.</a:t>
                      </a:r>
                      <a:endParaRPr lang="en-GB" sz="1400" i="1" dirty="0"/>
                    </a:p>
                  </a:txBody>
                  <a:tcPr anchor="ctr"/>
                </a:tc>
              </a:tr>
              <a:tr h="32696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Water Cooling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SR   1</a:t>
                      </a:r>
                    </a:p>
                    <a:p>
                      <a:pPr algn="ctr"/>
                      <a:r>
                        <a:rPr lang="en-US" sz="1400" dirty="0" smtClean="0"/>
                        <a:t>SY   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Yes  1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dirty="0" smtClean="0"/>
                        <a:t>Fortunately it happened outside of machine operation</a:t>
                      </a:r>
                      <a:endParaRPr lang="en-GB" sz="1400" dirty="0"/>
                    </a:p>
                  </a:txBody>
                  <a:tcPr anchor="ctr"/>
                </a:tc>
              </a:tr>
              <a:tr h="39940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TOTAL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SR 18</a:t>
                      </a:r>
                    </a:p>
                    <a:p>
                      <a:pPr algn="ctr"/>
                      <a:r>
                        <a:rPr lang="en-US" sz="1400" b="1" dirty="0" smtClean="0"/>
                        <a:t>SY 23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350"/>
                        </a:spcAft>
                      </a:pPr>
                      <a:r>
                        <a:rPr lang="en-US" sz="1400" b="1" dirty="0" smtClean="0"/>
                        <a:t>1 in 2014 + 1 in 2015 </a:t>
                      </a:r>
                      <a:r>
                        <a:rPr lang="en-US" sz="1400" b="1" dirty="0" smtClean="0">
                          <a:sym typeface="Wingdings" pitchFamily="2" charset="2"/>
                        </a:rPr>
                        <a:t></a:t>
                      </a:r>
                      <a:r>
                        <a:rPr lang="en-US" sz="1400" b="1" baseline="0" dirty="0" smtClean="0">
                          <a:sym typeface="Wingdings" pitchFamily="2" charset="2"/>
                        </a:rPr>
                        <a:t> Beam loss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350"/>
                        </a:spcAft>
                      </a:pPr>
                      <a:r>
                        <a:rPr lang="en-US" sz="1400" b="1" baseline="0" dirty="0" smtClean="0">
                          <a:sym typeface="Wingdings" pitchFamily="2" charset="2"/>
                        </a:rPr>
                        <a:t>2 in 2012  Refill postponed</a:t>
                      </a:r>
                      <a:endParaRPr lang="en-GB" sz="1400" b="1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8505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Klystron </a:t>
            </a:r>
            <a:r>
              <a:rPr lang="fr-FR" dirty="0" err="1" smtClean="0"/>
              <a:t>transmitters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27688" y="764704"/>
            <a:ext cx="8236800" cy="3528392"/>
          </a:xfrm>
        </p:spPr>
        <p:txBody>
          <a:bodyPr>
            <a:normAutofit fontScale="85000" lnSpcReduction="10000"/>
          </a:bodyPr>
          <a:lstStyle/>
          <a:p>
            <a:pPr marL="534988" lvl="0" indent="-354013" fontAlgn="base">
              <a:lnSpc>
                <a:spcPct val="120000"/>
              </a:lnSpc>
              <a:spcAft>
                <a:spcPts val="600"/>
              </a:spcAft>
              <a:buClr>
                <a:srgbClr val="7DA9DA"/>
              </a:buClr>
              <a:buBlip>
                <a:blip r:embed="rId2"/>
              </a:buBlip>
              <a:defRPr/>
            </a:pPr>
            <a:r>
              <a:rPr lang="en-US" kern="0" dirty="0" smtClean="0">
                <a:solidFill>
                  <a:srgbClr val="0098D4"/>
                </a:solidFill>
              </a:rPr>
              <a:t>STORAGE RING </a:t>
            </a:r>
            <a:r>
              <a:rPr lang="en-US" b="0" kern="0" dirty="0" smtClean="0">
                <a:solidFill>
                  <a:srgbClr val="0098D4"/>
                </a:solidFill>
              </a:rPr>
              <a:t>- 3 RF stations with </a:t>
            </a:r>
            <a:r>
              <a:rPr lang="en-US" kern="0" dirty="0" smtClean="0">
                <a:solidFill>
                  <a:srgbClr val="0098D4"/>
                </a:solidFill>
              </a:rPr>
              <a:t>1.1 </a:t>
            </a:r>
            <a:r>
              <a:rPr lang="en-US" kern="0" dirty="0" smtClean="0"/>
              <a:t>MW and 1.3 MW klystrons </a:t>
            </a:r>
            <a:endParaRPr lang="en-US" b="0" kern="0" dirty="0" smtClean="0">
              <a:solidFill>
                <a:schemeClr val="tx1"/>
              </a:solidFill>
            </a:endParaRPr>
          </a:p>
          <a:p>
            <a:pPr marL="982663" lvl="0" indent="-352425" fontAlgn="base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en-US" b="0" kern="0" dirty="0" smtClean="0">
                <a:solidFill>
                  <a:schemeClr val="tx1"/>
                </a:solidFill>
              </a:rPr>
              <a:t>RF station #1 feeding 4 five-cell cavities</a:t>
            </a:r>
          </a:p>
          <a:p>
            <a:pPr marL="982663" lvl="0" indent="-352425" fontAlgn="base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en-US" b="0" kern="0" dirty="0" smtClean="0">
                <a:solidFill>
                  <a:schemeClr val="tx1"/>
                </a:solidFill>
              </a:rPr>
              <a:t>RF station #2 as backup for #1 or for  RF Power Test Stand</a:t>
            </a:r>
          </a:p>
          <a:p>
            <a:pPr marL="982663" lvl="0" indent="-352425" fontAlgn="base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en-US" b="0" kern="0" dirty="0" smtClean="0">
                <a:solidFill>
                  <a:schemeClr val="tx1"/>
                </a:solidFill>
              </a:rPr>
              <a:t>RF station #3 feeding 1 five-cell cavity (formerly 2 cavities)</a:t>
            </a:r>
          </a:p>
          <a:p>
            <a:pPr marL="534988" lvl="0" indent="-354013" fontAlgn="base">
              <a:lnSpc>
                <a:spcPct val="120000"/>
              </a:lnSpc>
              <a:spcAft>
                <a:spcPts val="600"/>
              </a:spcAft>
              <a:buClr>
                <a:srgbClr val="7DA9DA"/>
              </a:buClr>
              <a:buBlip>
                <a:blip r:embed="rId2"/>
              </a:buBlip>
              <a:defRPr/>
            </a:pPr>
            <a:r>
              <a:rPr lang="en-US" b="0" kern="0" dirty="0" smtClean="0">
                <a:solidFill>
                  <a:srgbClr val="0098D4"/>
                </a:solidFill>
              </a:rPr>
              <a:t>Stations #1 and #2 in operation since 1991, station #3 since 1997</a:t>
            </a:r>
          </a:p>
          <a:p>
            <a:pPr marL="534988" lvl="0" indent="-354013">
              <a:lnSpc>
                <a:spcPct val="120000"/>
              </a:lnSpc>
              <a:spcAft>
                <a:spcPts val="600"/>
              </a:spcAft>
              <a:buClr>
                <a:srgbClr val="7DA9DA"/>
              </a:buClr>
              <a:buBlip>
                <a:blip r:embed="rId2"/>
              </a:buBlip>
            </a:pPr>
            <a:r>
              <a:rPr lang="en-US" b="0" kern="0" dirty="0" smtClean="0"/>
              <a:t>Stations #1 and #2: control refurbished year 2000 following the standard of station #3</a:t>
            </a:r>
          </a:p>
          <a:p>
            <a:pPr marL="534988" lvl="0" indent="-354013">
              <a:lnSpc>
                <a:spcPct val="120000"/>
              </a:lnSpc>
              <a:spcAft>
                <a:spcPts val="600"/>
              </a:spcAft>
              <a:buClr>
                <a:srgbClr val="7DA9DA"/>
              </a:buClr>
              <a:buBlip>
                <a:blip r:embed="rId2"/>
              </a:buBlip>
            </a:pPr>
            <a:r>
              <a:rPr lang="en-US" b="0" kern="0" dirty="0" smtClean="0"/>
              <a:t>Obsolescence of VME / </a:t>
            </a:r>
            <a:r>
              <a:rPr lang="en-US" b="0" kern="0" dirty="0" err="1" smtClean="0"/>
              <a:t>linux</a:t>
            </a:r>
            <a:r>
              <a:rPr lang="en-US" b="0" kern="0" dirty="0" smtClean="0"/>
              <a:t> computers comprising measurement and digital I/O boards</a:t>
            </a:r>
          </a:p>
          <a:p>
            <a:pPr marL="982663" lvl="1" indent="-354013">
              <a:lnSpc>
                <a:spcPct val="120000"/>
              </a:lnSpc>
              <a:spcAft>
                <a:spcPts val="600"/>
              </a:spcAft>
              <a:buFont typeface="Symbol" pitchFamily="18" charset="2"/>
              <a:buChar char="Þ"/>
            </a:pPr>
            <a:r>
              <a:rPr lang="en-US" b="0" kern="0" dirty="0" smtClean="0"/>
              <a:t>New control is under refurbishment using PCI and independent measurements and digital I/O</a:t>
            </a:r>
          </a:p>
          <a:p>
            <a:pPr marL="534988" lvl="0" indent="-354013">
              <a:lnSpc>
                <a:spcPct val="120000"/>
              </a:lnSpc>
              <a:spcAft>
                <a:spcPts val="600"/>
              </a:spcAft>
              <a:buClr>
                <a:srgbClr val="7DA9DA"/>
              </a:buClr>
              <a:buBlip>
                <a:blip r:embed="rId2"/>
              </a:buBlip>
            </a:pPr>
            <a:r>
              <a:rPr lang="en-US" b="0" kern="0" dirty="0" smtClean="0"/>
              <a:t>Klystron EEV2-2 dead at 21770 hours in October 2015 </a:t>
            </a:r>
          </a:p>
          <a:p>
            <a:pPr marL="534988" lvl="0" indent="-354013">
              <a:lnSpc>
                <a:spcPct val="120000"/>
              </a:lnSpc>
              <a:spcAft>
                <a:spcPts val="600"/>
              </a:spcAft>
              <a:buClr>
                <a:srgbClr val="7DA9DA"/>
              </a:buClr>
              <a:buBlip>
                <a:blip r:embed="rId2"/>
              </a:buBlip>
            </a:pPr>
            <a:r>
              <a:rPr lang="en-US" b="0" kern="0" dirty="0" smtClean="0"/>
              <a:t>Station #3 will be dismantled end of 2018 for new ESRF-EBS machine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9th CWRF workshop, ESRF / Grenoble, 21-24 June 2016                        J. Jacob et al.</a:t>
            </a:r>
            <a:endParaRPr lang="fr-FR" dirty="0"/>
          </a:p>
        </p:txBody>
      </p:sp>
      <p:grpSp>
        <p:nvGrpSpPr>
          <p:cNvPr id="6" name="Group 6"/>
          <p:cNvGrpSpPr>
            <a:grpSpLocks noChangeAspect="1"/>
          </p:cNvGrpSpPr>
          <p:nvPr/>
        </p:nvGrpSpPr>
        <p:grpSpPr bwMode="auto">
          <a:xfrm>
            <a:off x="3707904" y="4365104"/>
            <a:ext cx="4467825" cy="2072212"/>
            <a:chOff x="2673" y="2523"/>
            <a:chExt cx="3019" cy="1299"/>
          </a:xfrm>
        </p:grpSpPr>
        <p:pic>
          <p:nvPicPr>
            <p:cNvPr id="7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73" y="2523"/>
              <a:ext cx="3019" cy="1299"/>
            </a:xfrm>
            <a:prstGeom prst="rect">
              <a:avLst/>
            </a:prstGeom>
            <a:noFill/>
            <a:ln w="9525">
              <a:solidFill>
                <a:srgbClr val="006600"/>
              </a:solidFill>
              <a:miter lim="800000"/>
              <a:headEnd/>
              <a:tailEnd/>
            </a:ln>
            <a:effectLst/>
          </p:spPr>
        </p:pic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2719" y="2568"/>
              <a:ext cx="1814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r>
                <a:rPr lang="en-GB" sz="1400" dirty="0">
                  <a:solidFill>
                    <a:schemeClr val="tx1"/>
                  </a:solidFill>
                </a:rPr>
                <a:t>352 MHz 1.3 MW Klystron</a:t>
              </a:r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3421" y="3510"/>
              <a:ext cx="1656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r>
                <a:rPr lang="en-GB" sz="1400" i="1" dirty="0">
                  <a:solidFill>
                    <a:schemeClr val="tx1"/>
                  </a:solidFill>
                </a:rPr>
                <a:t>Thales TH 2089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Available klystrons -  Status  March 2016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9th CWRF workshop, ESRF / Grenoble, 21-24 June 2016                        J. Jacob et al.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17</a:t>
            </a:fld>
            <a:endParaRPr lang="fr-FR" dirty="0"/>
          </a:p>
        </p:txBody>
      </p:sp>
      <p:graphicFrame>
        <p:nvGraphicFramePr>
          <p:cNvPr id="6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51589432"/>
              </p:ext>
            </p:extLst>
          </p:nvPr>
        </p:nvGraphicFramePr>
        <p:xfrm>
          <a:off x="1043608" y="1556792"/>
          <a:ext cx="7272808" cy="3744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8781"/>
                <a:gridCol w="1684007"/>
                <a:gridCol w="1599808"/>
                <a:gridCol w="2610212"/>
              </a:tblGrid>
              <a:tr h="42058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RF Station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Klystron Id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HV</a:t>
                      </a:r>
                      <a:r>
                        <a:rPr lang="en-US" sz="1600" baseline="0" dirty="0" smtClean="0"/>
                        <a:t> time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Average/year</a:t>
                      </a:r>
                      <a:endParaRPr lang="en-GB" sz="1600" dirty="0"/>
                    </a:p>
                  </a:txBody>
                  <a:tcPr anchor="ctr"/>
                </a:tc>
              </a:tr>
              <a:tr h="51748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#1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EEV4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65,087</a:t>
                      </a:r>
                      <a:endParaRPr lang="en-GB" sz="16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6,100</a:t>
                      </a:r>
                      <a:endParaRPr lang="en-GB" sz="1600" dirty="0"/>
                    </a:p>
                  </a:txBody>
                  <a:tcPr anchor="ctr"/>
                </a:tc>
              </a:tr>
              <a:tr h="61500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#2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EEV1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34,121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5,000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next  2 years</a:t>
                      </a:r>
                      <a:endParaRPr lang="en-GB" sz="1600" dirty="0"/>
                    </a:p>
                  </a:txBody>
                  <a:tcPr anchor="ctr"/>
                </a:tc>
              </a:tr>
              <a:tr h="53529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#3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PHILIPS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22,775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4,500</a:t>
                      </a:r>
                      <a:endParaRPr lang="en-GB" sz="1600" dirty="0"/>
                    </a:p>
                  </a:txBody>
                  <a:tcPr anchor="ctr"/>
                </a:tc>
              </a:tr>
              <a:tr h="356057">
                <a:tc rowSpan="4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Spare Klystrons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EEV3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8,374</a:t>
                      </a:r>
                      <a:endParaRPr lang="en-GB" sz="1600" dirty="0"/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Potential time of 110,000 hours assuming a life time of 40,000 hours</a:t>
                      </a:r>
                      <a:r>
                        <a:rPr lang="en-US" sz="1600" baseline="0" dirty="0" smtClean="0"/>
                        <a:t> / </a:t>
                      </a:r>
                      <a:r>
                        <a:rPr lang="en-US" sz="1600" dirty="0" smtClean="0"/>
                        <a:t>klystron</a:t>
                      </a:r>
                      <a:r>
                        <a:rPr lang="en-US" sz="1600" baseline="0" dirty="0" smtClean="0"/>
                        <a:t> corresponding to </a:t>
                      </a:r>
                      <a:r>
                        <a:rPr lang="en-US" sz="1600" b="1" baseline="0" dirty="0" smtClean="0"/>
                        <a:t>11 years of operation </a:t>
                      </a:r>
                    </a:p>
                    <a:p>
                      <a:pPr algn="l"/>
                      <a:r>
                        <a:rPr lang="en-US" sz="1600" b="0" baseline="0" dirty="0" smtClean="0"/>
                        <a:t>(9 years on EBS)</a:t>
                      </a:r>
                      <a:endParaRPr lang="en-GB" sz="1600" b="1" dirty="0"/>
                    </a:p>
                  </a:txBody>
                  <a:tcPr anchor="ctr"/>
                </a:tc>
              </a:tr>
              <a:tr h="458821"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TH89022-2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18,428</a:t>
                      </a:r>
                      <a:endParaRPr lang="en-GB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</a:tr>
              <a:tr h="420585"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TH89018-2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36,340</a:t>
                      </a:r>
                      <a:endParaRPr lang="en-GB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</a:tr>
              <a:tr h="420585"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EEV5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10,631</a:t>
                      </a:r>
                      <a:endParaRPr lang="en-GB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4839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Klystron versus SSA </a:t>
            </a:r>
            <a:r>
              <a:rPr lang="fr-FR" dirty="0" err="1" smtClean="0"/>
              <a:t>Failures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9th CWRF workshop, ESRF / Grenoble, 21-24 June 2016                        J. Jacob et al.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18</a:t>
            </a:fld>
            <a:endParaRPr lang="fr-FR" dirty="0"/>
          </a:p>
        </p:txBody>
      </p:sp>
      <p:graphicFrame>
        <p:nvGraphicFramePr>
          <p:cNvPr id="5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03952570"/>
              </p:ext>
            </p:extLst>
          </p:nvPr>
        </p:nvGraphicFramePr>
        <p:xfrm>
          <a:off x="903462" y="1300747"/>
          <a:ext cx="6584862" cy="32443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3504"/>
                <a:gridCol w="1254024"/>
                <a:gridCol w="1577213"/>
                <a:gridCol w="1153336"/>
                <a:gridCol w="1606785"/>
              </a:tblGrid>
              <a:tr h="517103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Year</a:t>
                      </a:r>
                      <a:endParaRPr lang="en-GB" sz="16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Klystrons + ancillaries*</a:t>
                      </a:r>
                      <a:endParaRPr lang="en-GB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SSA</a:t>
                      </a:r>
                      <a:endParaRPr lang="en-GB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58864"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Beam losses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% of total</a:t>
                      </a:r>
                      <a:r>
                        <a:rPr lang="en-US" sz="1600" baseline="0" dirty="0" smtClean="0"/>
                        <a:t> RF</a:t>
                      </a:r>
                      <a:br>
                        <a:rPr lang="en-US" sz="1600" baseline="0" dirty="0" smtClean="0"/>
                      </a:br>
                      <a:r>
                        <a:rPr lang="en-US" sz="1600" baseline="0" dirty="0" smtClean="0"/>
                        <a:t>failures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Beam losses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% of total</a:t>
                      </a:r>
                      <a:r>
                        <a:rPr lang="en-US" sz="1600" baseline="0" dirty="0" smtClean="0"/>
                        <a:t> RF</a:t>
                      </a:r>
                    </a:p>
                    <a:p>
                      <a:pPr algn="ctr"/>
                      <a:r>
                        <a:rPr lang="en-US" sz="1600" baseline="0" dirty="0" smtClean="0"/>
                        <a:t>failures</a:t>
                      </a:r>
                      <a:endParaRPr lang="en-GB" sz="1600" dirty="0"/>
                    </a:p>
                  </a:txBody>
                  <a:tcPr anchor="ctr"/>
                </a:tc>
              </a:tr>
              <a:tr h="51710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2012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8%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0%</a:t>
                      </a:r>
                      <a:endParaRPr lang="en-GB" sz="1600" dirty="0"/>
                    </a:p>
                  </a:txBody>
                  <a:tcPr anchor="ctr"/>
                </a:tc>
              </a:tr>
              <a:tr h="51710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2013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14%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0%</a:t>
                      </a:r>
                      <a:endParaRPr lang="en-GB" sz="1600" dirty="0"/>
                    </a:p>
                  </a:txBody>
                  <a:tcPr anchor="ctr"/>
                </a:tc>
              </a:tr>
              <a:tr h="51710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2014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9%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3%</a:t>
                      </a:r>
                      <a:endParaRPr lang="en-GB" sz="1600" dirty="0"/>
                    </a:p>
                  </a:txBody>
                  <a:tcPr anchor="ctr"/>
                </a:tc>
              </a:tr>
              <a:tr h="51710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2015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4%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4%</a:t>
                      </a:r>
                      <a:endParaRPr lang="en-GB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14"/>
          <p:cNvSpPr txBox="1"/>
          <p:nvPr/>
        </p:nvSpPr>
        <p:spPr>
          <a:xfrm>
            <a:off x="1943708" y="4689140"/>
            <a:ext cx="44925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 Modulating Anode PS, Focusing PS, Filament PS, IP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xmlns="" val="281422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improved</a:t>
            </a:r>
            <a:r>
              <a:rPr lang="fr-FR" dirty="0" smtClean="0"/>
              <a:t> on 150 kW SSA</a:t>
            </a:r>
            <a:endParaRPr lang="fr-FR" dirty="0"/>
          </a:p>
        </p:txBody>
      </p:sp>
      <p:sp>
        <p:nvSpPr>
          <p:cNvPr id="66" name="Espace réservé du contenu 65"/>
          <p:cNvSpPr>
            <a:spLocks noGrp="1"/>
          </p:cNvSpPr>
          <p:nvPr>
            <p:ph idx="1"/>
          </p:nvPr>
        </p:nvSpPr>
        <p:spPr>
          <a:xfrm>
            <a:off x="719572" y="692696"/>
            <a:ext cx="8236800" cy="54000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dirty="0" smtClean="0"/>
              <a:t>Interlocked cooling water flow controllers:</a:t>
            </a:r>
          </a:p>
          <a:p>
            <a:pPr marL="285750" lvl="1" indent="-285750">
              <a:spcAft>
                <a:spcPts val="0"/>
              </a:spcAft>
              <a:buFont typeface="Arial"/>
              <a:buChar char="•"/>
            </a:pPr>
            <a:r>
              <a:rPr lang="en-GB" dirty="0" smtClean="0"/>
              <a:t>1 Kobold flow controller per cooling plate, supporting 16 HPA of 650 W or drivers</a:t>
            </a:r>
          </a:p>
          <a:p>
            <a:pPr marL="285750" lvl="1" indent="-285750">
              <a:spcAft>
                <a:spcPts val="0"/>
              </a:spcAft>
              <a:buFont typeface="Arial"/>
              <a:buChar char="•"/>
            </a:pPr>
            <a:r>
              <a:rPr lang="en-GB" dirty="0" smtClean="0"/>
              <a:t>18 cooling plates per SSA</a:t>
            </a:r>
          </a:p>
          <a:p>
            <a:pPr marL="285750" lvl="1" indent="-285750">
              <a:buFont typeface="Arial"/>
              <a:buChar char="•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9th CWRF workshop, ESRF / Grenoble, 21-24 June 2016                        J. Jacob et al.</a:t>
            </a:r>
            <a:endParaRPr lang="fr-FR" dirty="0"/>
          </a:p>
        </p:txBody>
      </p:sp>
      <p:grpSp>
        <p:nvGrpSpPr>
          <p:cNvPr id="5" name="Group 19"/>
          <p:cNvGrpSpPr/>
          <p:nvPr/>
        </p:nvGrpSpPr>
        <p:grpSpPr>
          <a:xfrm>
            <a:off x="424607" y="2320912"/>
            <a:ext cx="1939924" cy="1199841"/>
            <a:chOff x="304515" y="3020869"/>
            <a:chExt cx="1939924" cy="1199841"/>
          </a:xfrm>
        </p:grpSpPr>
        <p:pic>
          <p:nvPicPr>
            <p:cNvPr id="6" name="Picture 5" descr="P1060037.JPG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515" y="3020869"/>
              <a:ext cx="1939924" cy="1144732"/>
            </a:xfrm>
            <a:prstGeom prst="rect">
              <a:avLst/>
            </a:prstGeom>
          </p:spPr>
        </p:pic>
        <p:sp>
          <p:nvSpPr>
            <p:cNvPr id="7" name="TextBox 14"/>
            <p:cNvSpPr txBox="1"/>
            <p:nvPr/>
          </p:nvSpPr>
          <p:spPr>
            <a:xfrm>
              <a:off x="359248" y="3047033"/>
              <a:ext cx="11627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FF00"/>
                  </a:solidFill>
                  <a:latin typeface="+mn-lt"/>
                </a:rPr>
                <a:t>Inner sleeve</a:t>
              </a:r>
              <a:endParaRPr lang="en-GB" sz="1400" dirty="0">
                <a:solidFill>
                  <a:srgbClr val="FFFF00"/>
                </a:solidFill>
                <a:latin typeface="+mn-lt"/>
              </a:endParaRPr>
            </a:p>
          </p:txBody>
        </p:sp>
        <p:sp>
          <p:nvSpPr>
            <p:cNvPr id="8" name="TextBox 9"/>
            <p:cNvSpPr txBox="1"/>
            <p:nvPr/>
          </p:nvSpPr>
          <p:spPr>
            <a:xfrm>
              <a:off x="502411" y="3912933"/>
              <a:ext cx="12923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FF00"/>
                  </a:solidFill>
                  <a:latin typeface="+mn-lt"/>
                </a:rPr>
                <a:t>Broken spring</a:t>
              </a:r>
              <a:endParaRPr lang="en-GB" sz="1400" dirty="0">
                <a:solidFill>
                  <a:srgbClr val="FFFF00"/>
                </a:solidFill>
                <a:latin typeface="+mn-lt"/>
              </a:endParaRPr>
            </a:p>
          </p:txBody>
        </p:sp>
        <p:cxnSp>
          <p:nvCxnSpPr>
            <p:cNvPr id="9" name="Straight Arrow Connector 11"/>
            <p:cNvCxnSpPr>
              <a:stCxn id="8" idx="0"/>
            </p:cNvCxnSpPr>
            <p:nvPr/>
          </p:nvCxnSpPr>
          <p:spPr>
            <a:xfrm flipH="1" flipV="1">
              <a:off x="1103536" y="3588897"/>
              <a:ext cx="45071" cy="324036"/>
            </a:xfrm>
            <a:prstGeom prst="straightConnector1">
              <a:avLst/>
            </a:prstGeom>
            <a:ln w="12700">
              <a:solidFill>
                <a:srgbClr val="FFFF00"/>
              </a:solidFill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12"/>
            <p:cNvCxnSpPr>
              <a:stCxn id="7" idx="3"/>
            </p:cNvCxnSpPr>
            <p:nvPr/>
          </p:nvCxnSpPr>
          <p:spPr>
            <a:xfrm>
              <a:off x="1521984" y="3200922"/>
              <a:ext cx="205216" cy="22569"/>
            </a:xfrm>
            <a:prstGeom prst="straightConnector1">
              <a:avLst/>
            </a:prstGeom>
            <a:ln w="12700">
              <a:solidFill>
                <a:srgbClr val="FFFF00"/>
              </a:solidFill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4"/>
          <p:cNvGrpSpPr/>
          <p:nvPr/>
        </p:nvGrpSpPr>
        <p:grpSpPr>
          <a:xfrm>
            <a:off x="2589098" y="2302439"/>
            <a:ext cx="1807442" cy="1163204"/>
            <a:chOff x="2662965" y="1995624"/>
            <a:chExt cx="1807442" cy="1163204"/>
          </a:xfrm>
        </p:grpSpPr>
        <p:pic>
          <p:nvPicPr>
            <p:cNvPr id="12" name="Picture 6" descr="P1060040.JPG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62965" y="1995624"/>
              <a:ext cx="1807442" cy="1163204"/>
            </a:xfrm>
            <a:prstGeom prst="rect">
              <a:avLst/>
            </a:prstGeom>
          </p:spPr>
        </p:pic>
        <p:sp>
          <p:nvSpPr>
            <p:cNvPr id="13" name="TextBox 20"/>
            <p:cNvSpPr txBox="1"/>
            <p:nvPr/>
          </p:nvSpPr>
          <p:spPr>
            <a:xfrm>
              <a:off x="2829975" y="2719141"/>
              <a:ext cx="11824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FF00"/>
                  </a:solidFill>
                  <a:latin typeface="+mn-lt"/>
                </a:rPr>
                <a:t>Friction area</a:t>
              </a:r>
              <a:endParaRPr lang="en-GB" sz="1400" dirty="0">
                <a:solidFill>
                  <a:srgbClr val="FFFF00"/>
                </a:solidFill>
                <a:latin typeface="+mn-lt"/>
              </a:endParaRPr>
            </a:p>
          </p:txBody>
        </p:sp>
        <p:cxnSp>
          <p:nvCxnSpPr>
            <p:cNvPr id="14" name="Straight Arrow Connector 21"/>
            <p:cNvCxnSpPr/>
            <p:nvPr/>
          </p:nvCxnSpPr>
          <p:spPr>
            <a:xfrm flipV="1">
              <a:off x="3218863" y="2604655"/>
              <a:ext cx="466446" cy="156052"/>
            </a:xfrm>
            <a:prstGeom prst="straightConnector1">
              <a:avLst/>
            </a:prstGeom>
            <a:ln w="12700">
              <a:solidFill>
                <a:srgbClr val="FFFF00"/>
              </a:solidFill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28"/>
          <p:cNvGrpSpPr/>
          <p:nvPr/>
        </p:nvGrpSpPr>
        <p:grpSpPr>
          <a:xfrm>
            <a:off x="2271172" y="3762715"/>
            <a:ext cx="2104341" cy="1275114"/>
            <a:chOff x="5365357" y="1664058"/>
            <a:chExt cx="2104341" cy="1275114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6058045" y="1226563"/>
              <a:ext cx="974157" cy="1849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Box 25"/>
            <p:cNvSpPr txBox="1"/>
            <p:nvPr/>
          </p:nvSpPr>
          <p:spPr>
            <a:xfrm>
              <a:off x="5365357" y="2631395"/>
              <a:ext cx="12124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FF"/>
                  </a:solidFill>
                  <a:latin typeface="+mn-lt"/>
                </a:rPr>
                <a:t>Glass sleeve</a:t>
              </a:r>
              <a:endParaRPr lang="en-GB" sz="1400" dirty="0">
                <a:solidFill>
                  <a:srgbClr val="0000FF"/>
                </a:solidFill>
                <a:latin typeface="+mn-lt"/>
              </a:endParaRPr>
            </a:p>
          </p:txBody>
        </p:sp>
        <p:cxnSp>
          <p:nvCxnSpPr>
            <p:cNvPr id="18" name="Straight Arrow Connector 26"/>
            <p:cNvCxnSpPr/>
            <p:nvPr/>
          </p:nvCxnSpPr>
          <p:spPr>
            <a:xfrm flipV="1">
              <a:off x="6225309" y="2443019"/>
              <a:ext cx="411018" cy="300181"/>
            </a:xfrm>
            <a:prstGeom prst="straightConnector1">
              <a:avLst/>
            </a:prstGeom>
            <a:ln w="12700">
              <a:solidFill>
                <a:srgbClr val="0000FF"/>
              </a:solidFill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449"/>
          <p:cNvSpPr txBox="1"/>
          <p:nvPr/>
        </p:nvSpPr>
        <p:spPr>
          <a:xfrm>
            <a:off x="467544" y="3681028"/>
            <a:ext cx="19082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Alternative to KOBOLD</a:t>
            </a:r>
          </a:p>
          <a:p>
            <a:pPr algn="ctr"/>
            <a:endParaRPr lang="en-US" sz="1400" b="1" dirty="0" smtClean="0">
              <a:latin typeface="+mn-lt"/>
            </a:endParaRPr>
          </a:p>
          <a:p>
            <a:pPr algn="ctr"/>
            <a:r>
              <a:rPr lang="en-US" sz="1400" b="1" dirty="0" smtClean="0">
                <a:latin typeface="+mn-lt"/>
              </a:rPr>
              <a:t>7x18 </a:t>
            </a:r>
            <a:r>
              <a:rPr lang="en-US" sz="1400" b="1" dirty="0" smtClean="0">
                <a:solidFill>
                  <a:srgbClr val="FF0000"/>
                </a:solidFill>
                <a:latin typeface="+mn-lt"/>
              </a:rPr>
              <a:t>= 126 </a:t>
            </a:r>
          </a:p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+mn-lt"/>
              </a:rPr>
              <a:t>to be replaced</a:t>
            </a:r>
          </a:p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+mn-lt"/>
              </a:rPr>
              <a:t>≈ 40k€</a:t>
            </a:r>
            <a:endParaRPr lang="en-GB" sz="1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0" name="TextBox 451"/>
          <p:cNvSpPr txBox="1"/>
          <p:nvPr/>
        </p:nvSpPr>
        <p:spPr>
          <a:xfrm>
            <a:off x="2086472" y="2116176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+mn-lt"/>
              </a:rPr>
              <a:t>KOBOLD</a:t>
            </a:r>
            <a:endParaRPr lang="en-GB" sz="1000" b="1" dirty="0">
              <a:latin typeface="+mn-lt"/>
            </a:endParaRPr>
          </a:p>
        </p:txBody>
      </p:sp>
      <p:sp>
        <p:nvSpPr>
          <p:cNvPr id="23" name="TextBox 518"/>
          <p:cNvSpPr txBox="1"/>
          <p:nvPr/>
        </p:nvSpPr>
        <p:spPr>
          <a:xfrm>
            <a:off x="1690257" y="1599830"/>
            <a:ext cx="13644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132577"/>
                </a:solidFill>
              </a:rPr>
              <a:t>Erosion issue</a:t>
            </a:r>
            <a:endParaRPr lang="en-GB" sz="1400" b="1" dirty="0">
              <a:solidFill>
                <a:srgbClr val="132577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024582" y="1927432"/>
            <a:ext cx="3925454" cy="439131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318845" y="1926095"/>
            <a:ext cx="4225445" cy="43832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521"/>
          <p:cNvSpPr txBox="1"/>
          <p:nvPr/>
        </p:nvSpPr>
        <p:spPr>
          <a:xfrm>
            <a:off x="6322293" y="1599830"/>
            <a:ext cx="1300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132577"/>
                </a:solidFill>
              </a:rPr>
              <a:t>Design issue</a:t>
            </a:r>
            <a:endParaRPr lang="en-GB" sz="1400" b="1" dirty="0">
              <a:solidFill>
                <a:srgbClr val="132577"/>
              </a:solidFill>
            </a:endParaRPr>
          </a:p>
        </p:txBody>
      </p:sp>
      <p:sp>
        <p:nvSpPr>
          <p:cNvPr id="27" name="TextBox 522"/>
          <p:cNvSpPr txBox="1"/>
          <p:nvPr/>
        </p:nvSpPr>
        <p:spPr>
          <a:xfrm>
            <a:off x="5120944" y="4898774"/>
            <a:ext cx="373672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n-US" sz="1400" kern="0" dirty="0" smtClean="0"/>
              <a:t>When the Control Interface fuse is blown the SSA is tripped only because the flow and temperature interlocks are conditioned by this interface (relay).</a:t>
            </a:r>
          </a:p>
          <a:p>
            <a:pPr lvl="0" algn="just"/>
            <a:r>
              <a:rPr lang="en-US" sz="1400" kern="0" dirty="0" smtClean="0">
                <a:solidFill>
                  <a:srgbClr val="FF0000"/>
                </a:solidFill>
              </a:rPr>
              <a:t>Interlock should be processes independently.  </a:t>
            </a:r>
          </a:p>
          <a:p>
            <a:endParaRPr lang="en-GB" dirty="0"/>
          </a:p>
        </p:txBody>
      </p:sp>
      <p:grpSp>
        <p:nvGrpSpPr>
          <p:cNvPr id="28" name="Group 529"/>
          <p:cNvGrpSpPr/>
          <p:nvPr/>
        </p:nvGrpSpPr>
        <p:grpSpPr>
          <a:xfrm>
            <a:off x="5310912" y="1880828"/>
            <a:ext cx="3689580" cy="2813842"/>
            <a:chOff x="5310912" y="1148567"/>
            <a:chExt cx="3689580" cy="2813842"/>
          </a:xfrm>
        </p:grpSpPr>
        <p:sp>
          <p:nvSpPr>
            <p:cNvPr id="50" name="Rounded Rectangle 468"/>
            <p:cNvSpPr/>
            <p:nvPr/>
          </p:nvSpPr>
          <p:spPr>
            <a:xfrm>
              <a:off x="6458826" y="1328587"/>
              <a:ext cx="1569558" cy="612068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9" name="Group 454"/>
            <p:cNvGrpSpPr/>
            <p:nvPr/>
          </p:nvGrpSpPr>
          <p:grpSpPr>
            <a:xfrm>
              <a:off x="5475737" y="1796641"/>
              <a:ext cx="608430" cy="540060"/>
              <a:chOff x="940714" y="3874808"/>
              <a:chExt cx="608430" cy="540060"/>
            </a:xfrm>
          </p:grpSpPr>
          <p:sp>
            <p:nvSpPr>
              <p:cNvPr id="63" name="Isosceles Triangle 452"/>
              <p:cNvSpPr/>
              <p:nvPr/>
            </p:nvSpPr>
            <p:spPr>
              <a:xfrm rot="5400000">
                <a:off x="1007924" y="3873647"/>
                <a:ext cx="540060" cy="542381"/>
              </a:xfrm>
              <a:prstGeom prst="triangl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TextBox 453"/>
              <p:cNvSpPr txBox="1"/>
              <p:nvPr/>
            </p:nvSpPr>
            <p:spPr>
              <a:xfrm>
                <a:off x="940714" y="3988985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+mn-lt"/>
                  </a:rPr>
                  <a:t>HPA</a:t>
                </a:r>
                <a:endParaRPr lang="en-GB" sz="1400" b="1" dirty="0">
                  <a:latin typeface="+mn-lt"/>
                </a:endParaRPr>
              </a:p>
            </p:txBody>
          </p:sp>
        </p:grpSp>
        <p:grpSp>
          <p:nvGrpSpPr>
            <p:cNvPr id="30" name="Group 455"/>
            <p:cNvGrpSpPr/>
            <p:nvPr/>
          </p:nvGrpSpPr>
          <p:grpSpPr>
            <a:xfrm>
              <a:off x="5475598" y="3344813"/>
              <a:ext cx="608569" cy="548270"/>
              <a:chOff x="935951" y="3774348"/>
              <a:chExt cx="608569" cy="548270"/>
            </a:xfrm>
          </p:grpSpPr>
          <p:sp>
            <p:nvSpPr>
              <p:cNvPr id="61" name="Isosceles Triangle 456"/>
              <p:cNvSpPr/>
              <p:nvPr/>
            </p:nvSpPr>
            <p:spPr>
              <a:xfrm rot="5400000">
                <a:off x="1001507" y="3779604"/>
                <a:ext cx="548270" cy="537757"/>
              </a:xfrm>
              <a:prstGeom prst="triangl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" name="TextBox 457"/>
              <p:cNvSpPr txBox="1"/>
              <p:nvPr/>
            </p:nvSpPr>
            <p:spPr>
              <a:xfrm>
                <a:off x="935951" y="3882358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+mn-lt"/>
                  </a:rPr>
                  <a:t>HPA</a:t>
                </a:r>
                <a:endParaRPr lang="en-GB" sz="1400" b="1" dirty="0">
                  <a:latin typeface="+mn-lt"/>
                </a:endParaRPr>
              </a:p>
            </p:txBody>
          </p:sp>
        </p:grpSp>
        <p:sp>
          <p:nvSpPr>
            <p:cNvPr id="31" name="Rectangle 30"/>
            <p:cNvSpPr/>
            <p:nvPr/>
          </p:nvSpPr>
          <p:spPr>
            <a:xfrm>
              <a:off x="5310912" y="1708736"/>
              <a:ext cx="877455" cy="225367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Connector 460"/>
            <p:cNvCxnSpPr/>
            <p:nvPr/>
          </p:nvCxnSpPr>
          <p:spPr>
            <a:xfrm>
              <a:off x="5735785" y="2302597"/>
              <a:ext cx="0" cy="107141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464"/>
            <p:cNvSpPr txBox="1"/>
            <p:nvPr/>
          </p:nvSpPr>
          <p:spPr>
            <a:xfrm>
              <a:off x="5563952" y="2647113"/>
              <a:ext cx="3843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+mn-lt"/>
                </a:rPr>
                <a:t>16</a:t>
              </a:r>
              <a:endParaRPr lang="en-GB" sz="1400" b="1" dirty="0">
                <a:latin typeface="+mn-lt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188367" y="3842336"/>
              <a:ext cx="1263953" cy="7853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183755" y="3699184"/>
              <a:ext cx="1268565" cy="77675"/>
            </a:xfrm>
            <a:prstGeom prst="rect">
              <a:avLst/>
            </a:prstGeom>
            <a:solidFill>
              <a:srgbClr val="88DD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6725781" y="3657609"/>
              <a:ext cx="438507" cy="15525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7" name="Straight Arrow Connector 470"/>
            <p:cNvCxnSpPr/>
            <p:nvPr/>
          </p:nvCxnSpPr>
          <p:spPr>
            <a:xfrm flipH="1" flipV="1">
              <a:off x="6984268" y="1832643"/>
              <a:ext cx="1" cy="1837746"/>
            </a:xfrm>
            <a:prstGeom prst="straightConnector1">
              <a:avLst/>
            </a:prstGeom>
            <a:ln w="19050" cmpd="sng">
              <a:solidFill>
                <a:srgbClr val="009900"/>
              </a:solidFill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471"/>
            <p:cNvSpPr txBox="1"/>
            <p:nvPr/>
          </p:nvSpPr>
          <p:spPr>
            <a:xfrm>
              <a:off x="7020272" y="3361070"/>
              <a:ext cx="15121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+mn-lt"/>
                </a:rPr>
                <a:t>Flow controller</a:t>
              </a:r>
              <a:endParaRPr lang="en-GB" sz="1400" dirty="0">
                <a:latin typeface="+mn-lt"/>
              </a:endParaRPr>
            </a:p>
          </p:txBody>
        </p:sp>
        <p:cxnSp>
          <p:nvCxnSpPr>
            <p:cNvPr id="39" name="Straight Connector 477"/>
            <p:cNvCxnSpPr/>
            <p:nvPr/>
          </p:nvCxnSpPr>
          <p:spPr>
            <a:xfrm>
              <a:off x="6086767" y="3308807"/>
              <a:ext cx="717481" cy="4440"/>
            </a:xfrm>
            <a:prstGeom prst="line">
              <a:avLst/>
            </a:prstGeom>
            <a:ln w="19050" cmpd="sng">
              <a:solidFill>
                <a:srgbClr val="00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479"/>
            <p:cNvCxnSpPr/>
            <p:nvPr/>
          </p:nvCxnSpPr>
          <p:spPr>
            <a:xfrm flipV="1">
              <a:off x="6804248" y="1832643"/>
              <a:ext cx="0" cy="1476164"/>
            </a:xfrm>
            <a:prstGeom prst="straightConnector1">
              <a:avLst/>
            </a:prstGeom>
            <a:ln w="19050" cmpd="sng">
              <a:solidFill>
                <a:srgbClr val="009900"/>
              </a:solidFill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72"/>
            <p:cNvSpPr/>
            <p:nvPr/>
          </p:nvSpPr>
          <p:spPr>
            <a:xfrm>
              <a:off x="6040612" y="3272803"/>
              <a:ext cx="83127" cy="83127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xtBox 482"/>
            <p:cNvSpPr txBox="1"/>
            <p:nvPr/>
          </p:nvSpPr>
          <p:spPr>
            <a:xfrm>
              <a:off x="6192180" y="3020775"/>
              <a:ext cx="6236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+mn-lt"/>
                </a:rPr>
                <a:t>Temp</a:t>
              </a:r>
              <a:endParaRPr lang="en-GB" sz="1400" dirty="0">
                <a:latin typeface="+mn-lt"/>
              </a:endParaRPr>
            </a:p>
          </p:txBody>
        </p:sp>
        <p:cxnSp>
          <p:nvCxnSpPr>
            <p:cNvPr id="43" name="Straight Connector 485"/>
            <p:cNvCxnSpPr/>
            <p:nvPr/>
          </p:nvCxnSpPr>
          <p:spPr>
            <a:xfrm flipV="1">
              <a:off x="5372392" y="1600217"/>
              <a:ext cx="0" cy="1943100"/>
            </a:xfrm>
            <a:prstGeom prst="line">
              <a:avLst/>
            </a:prstGeom>
            <a:ln w="19050" cmpd="sng">
              <a:solidFill>
                <a:srgbClr val="00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90"/>
            <p:cNvCxnSpPr/>
            <p:nvPr/>
          </p:nvCxnSpPr>
          <p:spPr>
            <a:xfrm>
              <a:off x="5372392" y="1905017"/>
              <a:ext cx="195263" cy="0"/>
            </a:xfrm>
            <a:prstGeom prst="straightConnector1">
              <a:avLst/>
            </a:prstGeom>
            <a:ln>
              <a:solidFill>
                <a:srgbClr val="009900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91"/>
            <p:cNvCxnSpPr/>
            <p:nvPr/>
          </p:nvCxnSpPr>
          <p:spPr>
            <a:xfrm>
              <a:off x="5367629" y="3548080"/>
              <a:ext cx="195263" cy="0"/>
            </a:xfrm>
            <a:prstGeom prst="straightConnector1">
              <a:avLst/>
            </a:prstGeom>
            <a:ln w="19050" cmpd="sng">
              <a:solidFill>
                <a:srgbClr val="009900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96"/>
            <p:cNvCxnSpPr/>
            <p:nvPr/>
          </p:nvCxnSpPr>
          <p:spPr>
            <a:xfrm>
              <a:off x="8028384" y="1616619"/>
              <a:ext cx="792088" cy="0"/>
            </a:xfrm>
            <a:prstGeom prst="straightConnector1">
              <a:avLst/>
            </a:prstGeom>
            <a:ln w="19050" cmpd="sng">
              <a:solidFill>
                <a:srgbClr val="FF9900"/>
              </a:solidFill>
              <a:headEnd type="triangl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97"/>
            <p:cNvSpPr txBox="1"/>
            <p:nvPr/>
          </p:nvSpPr>
          <p:spPr>
            <a:xfrm>
              <a:off x="8028384" y="1148567"/>
              <a:ext cx="9721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9900"/>
                  </a:solidFill>
                  <a:latin typeface="+mn-lt"/>
                </a:rPr>
                <a:t>RS 485 BUS</a:t>
              </a:r>
              <a:endParaRPr lang="en-GB" sz="1400" b="1" dirty="0">
                <a:solidFill>
                  <a:srgbClr val="FF9900"/>
                </a:solidFill>
                <a:latin typeface="+mn-lt"/>
              </a:endParaRPr>
            </a:p>
          </p:txBody>
        </p:sp>
        <p:sp>
          <p:nvSpPr>
            <p:cNvPr id="48" name="TextBox 509"/>
            <p:cNvSpPr txBox="1"/>
            <p:nvPr/>
          </p:nvSpPr>
          <p:spPr>
            <a:xfrm>
              <a:off x="5508104" y="1339620"/>
              <a:ext cx="9330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9900"/>
                  </a:solidFill>
                  <a:latin typeface="+mn-lt"/>
                </a:rPr>
                <a:t>Data flow</a:t>
              </a:r>
              <a:endParaRPr lang="en-GB" sz="1400" dirty="0">
                <a:solidFill>
                  <a:srgbClr val="009900"/>
                </a:solidFill>
                <a:latin typeface="+mn-lt"/>
              </a:endParaRPr>
            </a:p>
          </p:txBody>
        </p:sp>
        <p:cxnSp>
          <p:nvCxnSpPr>
            <p:cNvPr id="49" name="Straight Arrow Connector 512"/>
            <p:cNvCxnSpPr/>
            <p:nvPr/>
          </p:nvCxnSpPr>
          <p:spPr>
            <a:xfrm>
              <a:off x="5377154" y="1604980"/>
              <a:ext cx="1123950" cy="0"/>
            </a:xfrm>
            <a:prstGeom prst="straightConnector1">
              <a:avLst/>
            </a:prstGeom>
            <a:ln w="19050" cmpd="sng">
              <a:solidFill>
                <a:srgbClr val="009900"/>
              </a:solidFill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494"/>
            <p:cNvSpPr txBox="1"/>
            <p:nvPr/>
          </p:nvSpPr>
          <p:spPr>
            <a:xfrm>
              <a:off x="6444208" y="1292583"/>
              <a:ext cx="15119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+mn-lt"/>
                </a:rPr>
                <a:t>Control Interface</a:t>
              </a:r>
              <a:endParaRPr lang="en-GB" sz="1400" dirty="0">
                <a:latin typeface="+mn-lt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6516216" y="1616619"/>
              <a:ext cx="684076" cy="216024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3" name="Straight Connector 505"/>
            <p:cNvCxnSpPr/>
            <p:nvPr/>
          </p:nvCxnSpPr>
          <p:spPr>
            <a:xfrm>
              <a:off x="7202004" y="1714517"/>
              <a:ext cx="209550" cy="0"/>
            </a:xfrm>
            <a:prstGeom prst="line">
              <a:avLst/>
            </a:prstGeom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07"/>
            <p:cNvCxnSpPr/>
            <p:nvPr/>
          </p:nvCxnSpPr>
          <p:spPr>
            <a:xfrm>
              <a:off x="7416316" y="1714517"/>
              <a:ext cx="0" cy="946218"/>
            </a:xfrm>
            <a:prstGeom prst="straightConnector1">
              <a:avLst/>
            </a:prstGeom>
            <a:ln w="19050" cmpd="sng">
              <a:solidFill>
                <a:srgbClr val="FF0000"/>
              </a:solidFill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08"/>
            <p:cNvSpPr txBox="1"/>
            <p:nvPr/>
          </p:nvSpPr>
          <p:spPr>
            <a:xfrm>
              <a:off x="7128284" y="2588727"/>
              <a:ext cx="13644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  <a:latin typeface="+mn-lt"/>
                </a:rPr>
                <a:t>PLC / interlock</a:t>
              </a:r>
              <a:endParaRPr lang="en-GB" sz="1400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56" name="TextBox 513"/>
            <p:cNvSpPr txBox="1"/>
            <p:nvPr/>
          </p:nvSpPr>
          <p:spPr>
            <a:xfrm>
              <a:off x="6588224" y="1544611"/>
              <a:ext cx="6120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+mn-lt"/>
                </a:rPr>
                <a:t>relay</a:t>
              </a:r>
              <a:endParaRPr lang="en-GB" sz="1400" dirty="0">
                <a:latin typeface="+mn-lt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7632340" y="1744376"/>
              <a:ext cx="332420" cy="14401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8" name="Straight Arrow Connector 524"/>
            <p:cNvCxnSpPr/>
            <p:nvPr/>
          </p:nvCxnSpPr>
          <p:spPr>
            <a:xfrm>
              <a:off x="7956376" y="1816384"/>
              <a:ext cx="252120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headEnd type="triangle" w="sm" len="lg"/>
              <a:tailEnd type="non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27"/>
            <p:cNvSpPr txBox="1"/>
            <p:nvPr/>
          </p:nvSpPr>
          <p:spPr>
            <a:xfrm>
              <a:off x="8136396" y="1652623"/>
              <a:ext cx="6934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+mn-lt"/>
                </a:rPr>
                <a:t>Mains</a:t>
              </a:r>
              <a:endParaRPr lang="en-GB" sz="1400" b="1" dirty="0">
                <a:latin typeface="+mn-lt"/>
              </a:endParaRPr>
            </a:p>
          </p:txBody>
        </p:sp>
        <p:sp>
          <p:nvSpPr>
            <p:cNvPr id="60" name="TextBox 528"/>
            <p:cNvSpPr txBox="1"/>
            <p:nvPr/>
          </p:nvSpPr>
          <p:spPr>
            <a:xfrm>
              <a:off x="7524328" y="1868647"/>
              <a:ext cx="5565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+mn-lt"/>
                </a:rPr>
                <a:t>fuse</a:t>
              </a:r>
              <a:endParaRPr lang="en-GB" sz="1400" b="1" dirty="0">
                <a:latin typeface="+mn-lt"/>
              </a:endParaRPr>
            </a:p>
          </p:txBody>
        </p:sp>
      </p:grpSp>
      <p:sp>
        <p:nvSpPr>
          <p:cNvPr id="65" name="TextBox 530"/>
          <p:cNvSpPr txBox="1"/>
          <p:nvPr/>
        </p:nvSpPr>
        <p:spPr>
          <a:xfrm>
            <a:off x="7884368" y="4293096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+mn-lt"/>
              </a:rPr>
              <a:t>Cooling water</a:t>
            </a:r>
            <a:endParaRPr lang="en-GB" sz="1400" dirty="0">
              <a:solidFill>
                <a:srgbClr val="0000FF"/>
              </a:solidFill>
              <a:latin typeface="+mn-lt"/>
            </a:endParaRPr>
          </a:p>
        </p:txBody>
      </p:sp>
      <p:cxnSp>
        <p:nvCxnSpPr>
          <p:cNvPr id="69" name="Straight Arrow Connector 524"/>
          <p:cNvCxnSpPr/>
          <p:nvPr/>
        </p:nvCxnSpPr>
        <p:spPr>
          <a:xfrm>
            <a:off x="7452320" y="4617132"/>
            <a:ext cx="432048" cy="0"/>
          </a:xfrm>
          <a:prstGeom prst="straightConnector1">
            <a:avLst/>
          </a:prstGeom>
          <a:ln w="12700">
            <a:solidFill>
              <a:srgbClr val="0000FF"/>
            </a:solidFill>
            <a:headEnd type="triangle" w="sm" len="lg"/>
            <a:tailEnd type="non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524"/>
          <p:cNvCxnSpPr/>
          <p:nvPr/>
        </p:nvCxnSpPr>
        <p:spPr>
          <a:xfrm>
            <a:off x="7452320" y="4473116"/>
            <a:ext cx="432048" cy="0"/>
          </a:xfrm>
          <a:prstGeom prst="straightConnector1">
            <a:avLst/>
          </a:prstGeom>
          <a:ln w="12700">
            <a:solidFill>
              <a:srgbClr val="0000FF"/>
            </a:solidFill>
            <a:headEnd type="non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7707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ESRF : First 3</a:t>
            </a:r>
            <a:r>
              <a:rPr lang="en-US" baseline="30000" dirty="0"/>
              <a:t>rd</a:t>
            </a:r>
            <a:r>
              <a:rPr lang="en-US" dirty="0"/>
              <a:t> generation synchrotron light source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9th CWRF workshop, ESRF / Grenoble, 21-24 June 2016                        J. Jacob et al.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8" name="Picture 2" descr="P:\DIR\COM\PHOTOS\PHOTOS AERIAL VIEWS\2015_05_11_AERIAL VIEW_MOREL_MAY 2015\JPEG_LR\ESRF AERIAL VIEWS_MOREL_MAY 2015_LR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548" y="788802"/>
            <a:ext cx="8297164" cy="5520518"/>
          </a:xfrm>
          <a:prstGeom prst="rect">
            <a:avLst/>
          </a:prstGeom>
          <a:noFill/>
        </p:spPr>
      </p:pic>
      <p:sp>
        <p:nvSpPr>
          <p:cNvPr id="9" name="TextBox 10"/>
          <p:cNvSpPr txBox="1"/>
          <p:nvPr/>
        </p:nvSpPr>
        <p:spPr>
          <a:xfrm>
            <a:off x="5040052" y="3284984"/>
            <a:ext cx="108012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C000"/>
                </a:solidFill>
              </a:rPr>
              <a:t>200 </a:t>
            </a:r>
            <a:r>
              <a:rPr lang="en-US" sz="1600" b="1" dirty="0" err="1" smtClean="0">
                <a:solidFill>
                  <a:srgbClr val="FFC000"/>
                </a:solidFill>
              </a:rPr>
              <a:t>MeV</a:t>
            </a:r>
            <a:r>
              <a:rPr lang="en-US" sz="1600" b="1" dirty="0" smtClean="0">
                <a:solidFill>
                  <a:srgbClr val="FFC000"/>
                </a:solidFill>
              </a:rPr>
              <a:t> Linac</a:t>
            </a:r>
            <a:endParaRPr lang="en-GB" sz="1600" b="1" dirty="0">
              <a:solidFill>
                <a:srgbClr val="FFC000"/>
              </a:solidFill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391980" y="2672916"/>
            <a:ext cx="108012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6 </a:t>
            </a:r>
            <a:r>
              <a:rPr lang="en-US" sz="1600" b="1" dirty="0" err="1" smtClean="0">
                <a:solidFill>
                  <a:srgbClr val="C00000"/>
                </a:solidFill>
              </a:rPr>
              <a:t>GeV</a:t>
            </a:r>
            <a:r>
              <a:rPr lang="en-US" sz="1600" b="1" dirty="0" smtClean="0">
                <a:solidFill>
                  <a:srgbClr val="C00000"/>
                </a:solidFill>
              </a:rPr>
              <a:t> Booster</a:t>
            </a:r>
            <a:endParaRPr lang="en-GB" sz="1600" b="1" dirty="0">
              <a:solidFill>
                <a:srgbClr val="C00000"/>
              </a:solidFill>
            </a:endParaRPr>
          </a:p>
        </p:txBody>
      </p:sp>
      <p:sp>
        <p:nvSpPr>
          <p:cNvPr id="11" name="TextBox 12"/>
          <p:cNvSpPr txBox="1"/>
          <p:nvPr/>
        </p:nvSpPr>
        <p:spPr>
          <a:xfrm>
            <a:off x="4391980" y="4077072"/>
            <a:ext cx="287193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2060"/>
                </a:solidFill>
              </a:rPr>
              <a:t>6 </a:t>
            </a:r>
            <a:r>
              <a:rPr lang="en-US" sz="1600" b="1" dirty="0" err="1" smtClean="0">
                <a:solidFill>
                  <a:srgbClr val="002060"/>
                </a:solidFill>
              </a:rPr>
              <a:t>GeV</a:t>
            </a:r>
            <a:r>
              <a:rPr lang="en-US" sz="1600" b="1" dirty="0" smtClean="0">
                <a:solidFill>
                  <a:srgbClr val="002060"/>
                </a:solidFill>
              </a:rPr>
              <a:t> Storage Ring </a:t>
            </a:r>
          </a:p>
          <a:p>
            <a:pPr algn="ctr"/>
            <a:r>
              <a:rPr lang="en-US" sz="1600" b="1" dirty="0" smtClean="0">
                <a:solidFill>
                  <a:srgbClr val="002060"/>
                </a:solidFill>
              </a:rPr>
              <a:t>200 mA</a:t>
            </a:r>
            <a:endParaRPr lang="en-GB" sz="1600" b="1" dirty="0">
              <a:solidFill>
                <a:srgbClr val="002060"/>
              </a:solidFill>
            </a:endParaRPr>
          </a:p>
        </p:txBody>
      </p:sp>
      <p:sp>
        <p:nvSpPr>
          <p:cNvPr id="12" name="TextBox 14"/>
          <p:cNvSpPr txBox="1"/>
          <p:nvPr/>
        </p:nvSpPr>
        <p:spPr>
          <a:xfrm>
            <a:off x="611560" y="4473116"/>
            <a:ext cx="2808312" cy="17081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 smtClean="0">
                <a:solidFill>
                  <a:srgbClr val="002060"/>
                </a:solidFill>
              </a:rPr>
              <a:t>Existing Storage Ring</a:t>
            </a:r>
          </a:p>
          <a:p>
            <a:pPr marL="625475" indent="-625475"/>
            <a:r>
              <a:rPr lang="en-US" sz="1400" b="1" dirty="0" smtClean="0">
                <a:solidFill>
                  <a:srgbClr val="002060"/>
                </a:solidFill>
              </a:rPr>
              <a:t>1992: 	commissioning</a:t>
            </a:r>
          </a:p>
          <a:p>
            <a:pPr marL="625475" indent="-625475"/>
            <a:r>
              <a:rPr lang="en-US" sz="1400" b="1" dirty="0" smtClean="0">
                <a:solidFill>
                  <a:srgbClr val="002060"/>
                </a:solidFill>
              </a:rPr>
              <a:t>1994: 	external users</a:t>
            </a:r>
          </a:p>
          <a:p>
            <a:pPr marL="625475" indent="-625475"/>
            <a:r>
              <a:rPr lang="en-US" sz="1400" b="1" dirty="0" smtClean="0">
                <a:solidFill>
                  <a:srgbClr val="002060"/>
                </a:solidFill>
              </a:rPr>
              <a:t>since then: </a:t>
            </a:r>
          </a:p>
          <a:p>
            <a:pPr marL="182563" indent="-174625">
              <a:buFont typeface="Arial" pitchFamily="34" charset="0"/>
              <a:buChar char="•"/>
            </a:pPr>
            <a:r>
              <a:rPr lang="en-US" sz="1400" b="1" dirty="0" smtClean="0">
                <a:solidFill>
                  <a:srgbClr val="002060"/>
                </a:solidFill>
              </a:rPr>
              <a:t>many upgrades</a:t>
            </a:r>
          </a:p>
          <a:p>
            <a:pPr marL="182563" indent="-174625">
              <a:buFont typeface="Arial" pitchFamily="34" charset="0"/>
              <a:buChar char="•"/>
            </a:pPr>
            <a:r>
              <a:rPr lang="en-US" sz="1400" b="1" dirty="0" smtClean="0">
                <a:solidFill>
                  <a:srgbClr val="002060"/>
                </a:solidFill>
              </a:rPr>
              <a:t>brilliance increase by about a factor 1000</a:t>
            </a:r>
            <a:endParaRPr lang="en-GB" sz="1400" b="1" dirty="0">
              <a:solidFill>
                <a:srgbClr val="002060"/>
              </a:solidFill>
            </a:endParaRPr>
          </a:p>
        </p:txBody>
      </p:sp>
      <p:sp>
        <p:nvSpPr>
          <p:cNvPr id="13" name="TextBox 15"/>
          <p:cNvSpPr txBox="1"/>
          <p:nvPr/>
        </p:nvSpPr>
        <p:spPr>
          <a:xfrm>
            <a:off x="4535996" y="1808820"/>
            <a:ext cx="2259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Up to 100 </a:t>
            </a:r>
            <a:r>
              <a:rPr lang="en-US" sz="16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keV</a:t>
            </a:r>
            <a:r>
              <a:rPr lang="en-US" sz="1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X-rays</a:t>
            </a:r>
            <a:endParaRPr lang="en-GB" sz="1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6"/>
          <p:cNvSpPr txBox="1"/>
          <p:nvPr/>
        </p:nvSpPr>
        <p:spPr>
          <a:xfrm>
            <a:off x="4968044" y="4941168"/>
            <a:ext cx="3744416" cy="12772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</a:rPr>
              <a:t>New Extremely Brilliant Source: EBS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en-US" sz="1400" b="1" dirty="0" smtClean="0">
                <a:solidFill>
                  <a:schemeClr val="bg2">
                    <a:lumMod val="50000"/>
                  </a:schemeClr>
                </a:solidFill>
              </a:rPr>
              <a:t>further brilliance increase by a factor 40</a:t>
            </a:r>
          </a:p>
          <a:p>
            <a:pPr marL="625475" indent="-625475"/>
            <a:r>
              <a:rPr lang="en-US" sz="1400" b="1" dirty="0" smtClean="0">
                <a:solidFill>
                  <a:schemeClr val="bg2">
                    <a:lumMod val="50000"/>
                  </a:schemeClr>
                </a:solidFill>
              </a:rPr>
              <a:t>2019: 	installation</a:t>
            </a:r>
          </a:p>
          <a:p>
            <a:pPr marL="625475" indent="-625475"/>
            <a:r>
              <a:rPr lang="en-US" sz="1400" b="1" dirty="0" smtClean="0">
                <a:solidFill>
                  <a:schemeClr val="bg2">
                    <a:lumMod val="50000"/>
                  </a:schemeClr>
                </a:solidFill>
              </a:rPr>
              <a:t>2020: 	commissioning </a:t>
            </a:r>
          </a:p>
          <a:p>
            <a:pPr marL="625475" indent="-625475"/>
            <a:r>
              <a:rPr lang="en-US" sz="1400" b="1" dirty="0" smtClean="0">
                <a:solidFill>
                  <a:schemeClr val="bg2">
                    <a:lumMod val="50000"/>
                  </a:schemeClr>
                </a:solidFill>
              </a:rPr>
              <a:t>	resume user service</a:t>
            </a:r>
            <a:endParaRPr lang="en-GB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" name="Right Arrow 17"/>
          <p:cNvSpPr/>
          <p:nvPr/>
        </p:nvSpPr>
        <p:spPr>
          <a:xfrm>
            <a:off x="3599892" y="5373216"/>
            <a:ext cx="1188132" cy="241788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/>
          </a:p>
          <a:p>
            <a:pPr algn="ctr"/>
            <a:endParaRPr lang="en-GB" dirty="0"/>
          </a:p>
        </p:txBody>
      </p:sp>
      <p:pic>
        <p:nvPicPr>
          <p:cNvPr id="16" name="Picture 3" descr="P:\DIR\COM\LOGOS-2014\Logo files\JPG\ESRF-Logo-RG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872716"/>
            <a:ext cx="971600" cy="1059859"/>
          </a:xfrm>
          <a:prstGeom prst="rect">
            <a:avLst/>
          </a:prstGeom>
          <a:noFill/>
        </p:spPr>
      </p:pic>
      <p:sp>
        <p:nvSpPr>
          <p:cNvPr id="17" name="TextBox 12"/>
          <p:cNvSpPr txBox="1"/>
          <p:nvPr/>
        </p:nvSpPr>
        <p:spPr>
          <a:xfrm rot="17866744">
            <a:off x="2335783" y="2563138"/>
            <a:ext cx="287193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rgbClr val="002060"/>
                </a:solidFill>
              </a:rPr>
              <a:t>Circ</a:t>
            </a:r>
            <a:r>
              <a:rPr lang="en-US" sz="1600" b="1" dirty="0" smtClean="0">
                <a:solidFill>
                  <a:srgbClr val="002060"/>
                </a:solidFill>
              </a:rPr>
              <a:t> = 844 m</a:t>
            </a:r>
          </a:p>
          <a:p>
            <a:pPr algn="ctr"/>
            <a:endParaRPr lang="en-US" sz="16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1891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5" name="Picture 8" descr="154_web_1.jpg"/>
          <p:cNvPicPr>
            <a:picLocks noChangeAspect="1"/>
          </p:cNvPicPr>
          <p:nvPr/>
        </p:nvPicPr>
        <p:blipFill>
          <a:blip r:embed="rId2" cstate="print"/>
          <a:srcRect l="416" t="-405" r="671"/>
          <a:stretch>
            <a:fillRect/>
          </a:stretch>
        </p:blipFill>
        <p:spPr>
          <a:xfrm>
            <a:off x="-209720" y="-63388"/>
            <a:ext cx="9603500" cy="6921388"/>
          </a:xfrm>
          <a:prstGeom prst="rect">
            <a:avLst/>
          </a:prstGeom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9th CWRF workshop, ESRF / Grenoble, 21-24 June 2016                        J. Jacob et al.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6" name="TextBox 6"/>
          <p:cNvSpPr txBox="1"/>
          <p:nvPr/>
        </p:nvSpPr>
        <p:spPr>
          <a:xfrm>
            <a:off x="2843808" y="368660"/>
            <a:ext cx="3312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accent3"/>
                </a:solidFill>
              </a:rPr>
              <a:t>Thank you !!!</a:t>
            </a:r>
            <a:endParaRPr lang="en-GB" sz="6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8700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ESRF-</a:t>
            </a:r>
            <a:r>
              <a:rPr lang="fr-FR" dirty="0" smtClean="0">
                <a:solidFill>
                  <a:srgbClr val="F4A300"/>
                </a:solidFill>
              </a:rPr>
              <a:t>EBS</a:t>
            </a:r>
            <a:r>
              <a:rPr lang="fr-FR" dirty="0" smtClean="0"/>
              <a:t>: </a:t>
            </a:r>
            <a:r>
              <a:rPr lang="fr-FR" dirty="0" err="1" smtClean="0"/>
              <a:t>Extremely</a:t>
            </a:r>
            <a:r>
              <a:rPr lang="fr-FR" dirty="0" smtClean="0"/>
              <a:t> </a:t>
            </a:r>
            <a:r>
              <a:rPr lang="fr-FR" dirty="0" err="1" smtClean="0"/>
              <a:t>brilliant</a:t>
            </a:r>
            <a:r>
              <a:rPr lang="fr-FR" dirty="0" smtClean="0"/>
              <a:t> source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9th CWRF workshop, ESRF / Grenoble, 21-24 June 2016                        J. Jacob et al.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 l="394"/>
          <a:stretch>
            <a:fillRect/>
          </a:stretch>
        </p:blipFill>
        <p:spPr bwMode="auto">
          <a:xfrm>
            <a:off x="0" y="4797152"/>
            <a:ext cx="9161008" cy="1793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5"/>
          <p:cNvSpPr txBox="1">
            <a:spLocks/>
          </p:cNvSpPr>
          <p:nvPr/>
        </p:nvSpPr>
        <p:spPr>
          <a:xfrm>
            <a:off x="5796136" y="764704"/>
            <a:ext cx="3168352" cy="4320480"/>
          </a:xfrm>
          <a:prstGeom prst="rect">
            <a:avLst/>
          </a:prstGeom>
        </p:spPr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features:</a:t>
            </a:r>
          </a:p>
          <a:p>
            <a:pPr marL="271463" marR="0" lvl="3" indent="-269875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regions with large dispersion for efficient chromaticity correction</a:t>
            </a:r>
          </a:p>
          <a:p>
            <a:pPr marL="271463" marR="0" lvl="3" indent="-269875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Rough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sextupole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compensation by having a ≈π phase advance between the 2 sections</a:t>
            </a:r>
          </a:p>
          <a:p>
            <a:pPr marL="0" marR="0" lvl="1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Performance:</a:t>
            </a:r>
          </a:p>
          <a:p>
            <a:pPr marL="271463" marR="0" lvl="3" indent="-271463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tabLst/>
              <a:defRPr/>
            </a:pPr>
            <a:r>
              <a:rPr kumimoji="0" lang="en-GB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Natural equilibrium emittance:</a:t>
            </a:r>
          </a:p>
          <a:p>
            <a:pPr marL="271463" marR="0" lvl="4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Tx/>
              <a:buFont typeface="ITCOfficinaSans LT Book" pitchFamily="2" charset="0"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ε</a:t>
            </a:r>
            <a:r>
              <a:rPr kumimoji="0" lang="en-GB" sz="16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x0</a:t>
            </a:r>
            <a:r>
              <a:rPr kumimoji="0" lang="en-GB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134 pm</a:t>
            </a:r>
          </a:p>
          <a:p>
            <a:pPr marL="271463" marR="0" lvl="3" indent="-271463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tabLst/>
              <a:defRPr/>
            </a:pPr>
            <a:r>
              <a:rPr kumimoji="0" lang="en-GB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Emittances</a:t>
            </a:r>
            <a:r>
              <a:rPr kumimoji="0" lang="en-GB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with 5 pm coupled into the vertical plane and 0.5 MV radiation losses from ID’s:</a:t>
            </a:r>
          </a:p>
          <a:p>
            <a:pPr marL="271463" marR="0" lvl="4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Tx/>
              <a:buFont typeface="ITCOfficinaSans LT Book" pitchFamily="2" charset="0"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ε</a:t>
            </a:r>
            <a:r>
              <a:rPr kumimoji="0" lang="en-GB" sz="16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GB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107 pm</a:t>
            </a:r>
          </a:p>
          <a:p>
            <a:pPr marL="271463" marR="0" lvl="4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Tx/>
              <a:buFont typeface="ITCOfficinaSans LT Book" pitchFamily="2" charset="0"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ε</a:t>
            </a:r>
            <a:r>
              <a:rPr kumimoji="0" lang="en-GB" sz="16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</a:t>
            </a:r>
            <a:r>
              <a:rPr kumimoji="0" lang="en-GB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5 pm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9" descr="optics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80528" y="695300"/>
            <a:ext cx="6045200" cy="4533900"/>
          </a:xfrm>
          <a:prstGeom prst="rect">
            <a:avLst/>
          </a:prstGeom>
        </p:spPr>
      </p:pic>
      <p:sp>
        <p:nvSpPr>
          <p:cNvPr id="8" name="TextBox 10"/>
          <p:cNvSpPr txBox="1"/>
          <p:nvPr/>
        </p:nvSpPr>
        <p:spPr>
          <a:xfrm>
            <a:off x="323528" y="6165304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132577"/>
                </a:solidFill>
              </a:rPr>
              <a:t>[Courtesy: L. </a:t>
            </a:r>
            <a:r>
              <a:rPr lang="en-US" sz="1400" dirty="0" err="1" smtClean="0">
                <a:solidFill>
                  <a:srgbClr val="132577"/>
                </a:solidFill>
              </a:rPr>
              <a:t>Farvacque</a:t>
            </a:r>
            <a:r>
              <a:rPr lang="en-US" sz="1400" dirty="0" smtClean="0">
                <a:solidFill>
                  <a:srgbClr val="132577"/>
                </a:solidFill>
              </a:rPr>
              <a:t>]</a:t>
            </a:r>
            <a:endParaRPr lang="en-GB" sz="1400" dirty="0">
              <a:solidFill>
                <a:srgbClr val="13257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241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ESRF-EBS magnets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9th CWRF workshop, ESRF / Grenoble, 21-24 June 2016                        J. Jacob et al.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1095578" y="1478453"/>
            <a:ext cx="23847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DL</a:t>
            </a:r>
          </a:p>
          <a:p>
            <a:r>
              <a:rPr lang="en-US" dirty="0" smtClean="0"/>
              <a:t>0.17 ➠ 0.67 T</a:t>
            </a:r>
          </a:p>
          <a:p>
            <a:r>
              <a:rPr lang="en-US" dirty="0" smtClean="0"/>
              <a:t>permanent magnets,</a:t>
            </a:r>
          </a:p>
          <a:p>
            <a:r>
              <a:rPr lang="en-US" dirty="0" smtClean="0"/>
              <a:t>5 modules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70843" y="4274810"/>
            <a:ext cx="2109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Quadrupole</a:t>
            </a:r>
          </a:p>
          <a:p>
            <a:r>
              <a:rPr lang="en-US" dirty="0" smtClean="0"/>
              <a:t>91 T/m, ⌀25.4 mm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90870" y="897971"/>
            <a:ext cx="4943224" cy="2111169"/>
          </a:xfrm>
          <a:prstGeom prst="rect">
            <a:avLst/>
          </a:prstGeom>
        </p:spPr>
      </p:pic>
      <p:pic>
        <p:nvPicPr>
          <p:cNvPr id="8" name="Picture 7" descr="C:\Users\lebec\Documents\Communication\Presentations\MAC\Figures\QF8-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5423" y="3270906"/>
            <a:ext cx="3635089" cy="296297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3528" y="6165304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132577"/>
                </a:solidFill>
              </a:rPr>
              <a:t>[Courtesy: Gael Le </a:t>
            </a:r>
            <a:r>
              <a:rPr lang="en-US" sz="1400" dirty="0" err="1" smtClean="0">
                <a:solidFill>
                  <a:srgbClr val="132577"/>
                </a:solidFill>
              </a:rPr>
              <a:t>Bec</a:t>
            </a:r>
            <a:r>
              <a:rPr lang="en-US" sz="1400" dirty="0" smtClean="0">
                <a:solidFill>
                  <a:srgbClr val="132577"/>
                </a:solidFill>
              </a:rPr>
              <a:t>]</a:t>
            </a:r>
            <a:endParaRPr lang="en-GB" sz="1400" dirty="0">
              <a:solidFill>
                <a:srgbClr val="13257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065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ESRF-EBS magnets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9th CWRF workshop, ESRF / Grenoble, 21-24 June 2016                        J. Jacob et al.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TextBox 8"/>
          <p:cNvSpPr txBox="1"/>
          <p:nvPr/>
        </p:nvSpPr>
        <p:spPr>
          <a:xfrm>
            <a:off x="1331213" y="1148040"/>
            <a:ext cx="201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DQ</a:t>
            </a:r>
          </a:p>
          <a:p>
            <a:r>
              <a:rPr lang="en-US" dirty="0" smtClean="0"/>
              <a:t>0.55 T, 37 T/m</a:t>
            </a:r>
          </a:p>
        </p:txBody>
      </p:sp>
      <p:pic>
        <p:nvPicPr>
          <p:cNvPr id="6" name="Picture 9" descr="C:\Users\lebec\Documents\Communication\Presentations\MAC\Figures\DQ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7567" y="2222168"/>
            <a:ext cx="3415456" cy="3110081"/>
          </a:xfrm>
          <a:prstGeom prst="rect">
            <a:avLst/>
          </a:prstGeom>
          <a:noFill/>
        </p:spPr>
      </p:pic>
      <p:pic>
        <p:nvPicPr>
          <p:cNvPr id="7" name="Picture 10" descr="C:\Users\lebec\Documents\Communication\Presentations\MAC\Figures\DQ-pol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5345" y="955397"/>
            <a:ext cx="2149600" cy="2166393"/>
          </a:xfrm>
          <a:prstGeom prst="rect">
            <a:avLst/>
          </a:prstGeom>
          <a:noFill/>
        </p:spPr>
      </p:pic>
      <p:pic>
        <p:nvPicPr>
          <p:cNvPr id="8" name="Picture 11" descr="C:\Users\lebec\Documents\Communication\Presentations\APAC\2014-01\Figures\bz-dq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8171" y="3693794"/>
            <a:ext cx="2607969" cy="2321573"/>
          </a:xfrm>
          <a:prstGeom prst="rect">
            <a:avLst/>
          </a:prstGeom>
          <a:noFill/>
        </p:spPr>
      </p:pic>
      <p:sp>
        <p:nvSpPr>
          <p:cNvPr id="9" name="TextBox 12"/>
          <p:cNvSpPr txBox="1"/>
          <p:nvPr/>
        </p:nvSpPr>
        <p:spPr>
          <a:xfrm>
            <a:off x="323528" y="6165304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132577"/>
                </a:solidFill>
              </a:rPr>
              <a:t>[Courtesy: Gael Le </a:t>
            </a:r>
            <a:r>
              <a:rPr lang="en-US" sz="1400" dirty="0" err="1" smtClean="0">
                <a:solidFill>
                  <a:srgbClr val="132577"/>
                </a:solidFill>
              </a:rPr>
              <a:t>Bec</a:t>
            </a:r>
            <a:r>
              <a:rPr lang="en-US" sz="1400" dirty="0" smtClean="0">
                <a:solidFill>
                  <a:srgbClr val="132577"/>
                </a:solidFill>
              </a:rPr>
              <a:t>]</a:t>
            </a:r>
            <a:endParaRPr lang="en-GB" sz="1400" dirty="0">
              <a:solidFill>
                <a:srgbClr val="13257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374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Main machine </a:t>
            </a:r>
            <a:r>
              <a:rPr lang="fr-FR" dirty="0" err="1" smtClean="0"/>
              <a:t>parameters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9th CWRF workshop, ESRF / Grenoble, 21-24 June 2016                        J. Jacob et al.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graphicFrame>
        <p:nvGraphicFramePr>
          <p:cNvPr id="6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67051353"/>
              </p:ext>
            </p:extLst>
          </p:nvPr>
        </p:nvGraphicFramePr>
        <p:xfrm>
          <a:off x="143508" y="836712"/>
          <a:ext cx="8830399" cy="51598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7911"/>
                <a:gridCol w="1331081"/>
                <a:gridCol w="1967972"/>
                <a:gridCol w="1773435"/>
              </a:tblGrid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Existing ESRF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accent3"/>
                          </a:solidFill>
                        </a:rPr>
                        <a:t>ESRF-EBS</a:t>
                      </a:r>
                      <a:endParaRPr lang="en-GB" sz="14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</a:tr>
              <a:tr h="349011"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2060"/>
                          </a:solidFill>
                        </a:rPr>
                        <a:t>Same energy, current and filling patterns</a:t>
                      </a:r>
                      <a:endParaRPr lang="en-GB" sz="1200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002060"/>
                          </a:solidFill>
                        </a:rPr>
                        <a:t>E, </a:t>
                      </a:r>
                      <a:r>
                        <a:rPr lang="en-GB" sz="1200" dirty="0" err="1" smtClean="0">
                          <a:solidFill>
                            <a:srgbClr val="002060"/>
                          </a:solidFill>
                        </a:rPr>
                        <a:t>Ibeam</a:t>
                      </a:r>
                      <a:endParaRPr lang="en-GB" sz="1200" dirty="0" smtClean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2060"/>
                          </a:solidFill>
                        </a:rPr>
                        <a:t>6 </a:t>
                      </a:r>
                      <a:r>
                        <a:rPr lang="en-GB" sz="1200" dirty="0" err="1" smtClean="0">
                          <a:solidFill>
                            <a:srgbClr val="002060"/>
                          </a:solidFill>
                        </a:rPr>
                        <a:t>GeV</a:t>
                      </a:r>
                      <a:r>
                        <a:rPr lang="en-GB" sz="1200" dirty="0" smtClean="0">
                          <a:solidFill>
                            <a:srgbClr val="002060"/>
                          </a:solidFill>
                        </a:rPr>
                        <a:t>, 200 mA</a:t>
                      </a:r>
                      <a:endParaRPr lang="en-GB" sz="12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2060"/>
                          </a:solidFill>
                        </a:rPr>
                        <a:t>6 </a:t>
                      </a:r>
                      <a:r>
                        <a:rPr lang="en-GB" sz="1200" dirty="0" err="1" smtClean="0">
                          <a:solidFill>
                            <a:srgbClr val="002060"/>
                          </a:solidFill>
                        </a:rPr>
                        <a:t>GeV</a:t>
                      </a:r>
                      <a:r>
                        <a:rPr lang="en-GB" sz="1200" dirty="0" smtClean="0">
                          <a:solidFill>
                            <a:srgbClr val="002060"/>
                          </a:solidFill>
                        </a:rPr>
                        <a:t>,</a:t>
                      </a:r>
                      <a:r>
                        <a:rPr lang="en-GB" sz="1200" baseline="0" dirty="0" smtClean="0">
                          <a:solidFill>
                            <a:srgbClr val="002060"/>
                          </a:solidFill>
                        </a:rPr>
                        <a:t> 200 mA</a:t>
                      </a:r>
                      <a:endParaRPr lang="en-GB" sz="12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349011">
                <a:tc>
                  <a:txBody>
                    <a:bodyPr/>
                    <a:lstStyle/>
                    <a:p>
                      <a:r>
                        <a:rPr lang="en-US" sz="1200" b="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Emittance</a:t>
                      </a:r>
                      <a:endParaRPr lang="en-GB" sz="1200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en-US" sz="1200" b="0" baseline="-25000" dirty="0" smtClean="0">
                          <a:solidFill>
                            <a:srgbClr val="002060"/>
                          </a:solidFill>
                        </a:rPr>
                        <a:t>x </a:t>
                      </a:r>
                      <a:r>
                        <a:rPr lang="en-US" sz="1200" b="0" baseline="0" dirty="0" smtClean="0">
                          <a:solidFill>
                            <a:srgbClr val="002060"/>
                          </a:solidFill>
                        </a:rPr>
                        <a:t> / </a:t>
                      </a:r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en-US" sz="1200" b="0" baseline="-25000" dirty="0" err="1" smtClean="0">
                          <a:solidFill>
                            <a:srgbClr val="002060"/>
                          </a:solidFill>
                          <a:latin typeface="+mn-lt"/>
                        </a:rPr>
                        <a:t>z</a:t>
                      </a:r>
                      <a:endParaRPr lang="en-GB" sz="1200" dirty="0" smtClean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2060"/>
                          </a:solidFill>
                        </a:rPr>
                        <a:t>4000</a:t>
                      </a: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</a:rPr>
                        <a:t> p</a:t>
                      </a:r>
                      <a:r>
                        <a:rPr lang="en-US" sz="1200" dirty="0" smtClean="0">
                          <a:solidFill>
                            <a:srgbClr val="002060"/>
                          </a:solidFill>
                        </a:rPr>
                        <a:t>m / 5 pm</a:t>
                      </a:r>
                      <a:endParaRPr lang="en-GB" sz="12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2060"/>
                          </a:solidFill>
                          <a:sym typeface="Symbol"/>
                        </a:rPr>
                        <a:t> </a:t>
                      </a:r>
                      <a:r>
                        <a:rPr lang="en-US" sz="1200" dirty="0" smtClean="0">
                          <a:solidFill>
                            <a:srgbClr val="002060"/>
                          </a:solidFill>
                        </a:rPr>
                        <a:t>110 pm / 5 pm</a:t>
                      </a:r>
                      <a:endParaRPr lang="en-GB" sz="12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3227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2060"/>
                          </a:solidFill>
                        </a:rPr>
                        <a:t>Energy</a:t>
                      </a: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</a:rPr>
                        <a:t> loss (incl. 0.5 </a:t>
                      </a:r>
                      <a:r>
                        <a:rPr lang="en-US" sz="1200" baseline="0" dirty="0" err="1" smtClean="0">
                          <a:solidFill>
                            <a:srgbClr val="002060"/>
                          </a:solidFill>
                        </a:rPr>
                        <a:t>MeV</a:t>
                      </a: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</a:rPr>
                        <a:t> for ID’s)</a:t>
                      </a:r>
                      <a:endParaRPr lang="en-GB" sz="1200" dirty="0" smtClean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2060"/>
                          </a:solidFill>
                        </a:rPr>
                        <a:t>U</a:t>
                      </a:r>
                      <a:endParaRPr lang="en-GB" sz="12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2060"/>
                          </a:solidFill>
                        </a:rPr>
                        <a:t>5.4</a:t>
                      </a: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12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rgbClr val="002060"/>
                          </a:solidFill>
                        </a:rPr>
                        <a:t>MeV</a:t>
                      </a:r>
                      <a:r>
                        <a:rPr lang="en-US" sz="1200" dirty="0" smtClean="0">
                          <a:solidFill>
                            <a:srgbClr val="002060"/>
                          </a:solidFill>
                        </a:rPr>
                        <a:t>/turn</a:t>
                      </a:r>
                      <a:endParaRPr lang="en-GB" sz="12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2060"/>
                          </a:solidFill>
                        </a:rPr>
                        <a:t>3.1 </a:t>
                      </a:r>
                      <a:r>
                        <a:rPr lang="en-US" sz="1200" baseline="0" dirty="0" err="1" smtClean="0">
                          <a:solidFill>
                            <a:srgbClr val="002060"/>
                          </a:solidFill>
                        </a:rPr>
                        <a:t>MeV</a:t>
                      </a: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</a:rPr>
                        <a:t>/turn</a:t>
                      </a:r>
                      <a:endParaRPr lang="en-GB" sz="12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344244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2060"/>
                          </a:solidFill>
                        </a:rPr>
                        <a:t>Same</a:t>
                      </a: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</a:rPr>
                        <a:t> ID position </a:t>
                      </a: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  <a:sym typeface="Symbol"/>
                        </a:rPr>
                        <a:t> </a:t>
                      </a:r>
                      <a:r>
                        <a:rPr lang="en-US" sz="1200" baseline="0" dirty="0" err="1" smtClean="0">
                          <a:solidFill>
                            <a:srgbClr val="002060"/>
                          </a:solidFill>
                          <a:latin typeface="Symbol" pitchFamily="18" charset="2"/>
                          <a:sym typeface="Symbol"/>
                        </a:rPr>
                        <a:t>D</a:t>
                      </a:r>
                      <a:r>
                        <a:rPr lang="en-US" sz="1200" baseline="0" dirty="0" err="1" smtClean="0">
                          <a:solidFill>
                            <a:srgbClr val="002060"/>
                          </a:solidFill>
                          <a:sym typeface="Symbol"/>
                        </a:rPr>
                        <a:t>f</a:t>
                      </a:r>
                      <a:r>
                        <a:rPr lang="en-US" sz="1200" baseline="-25000" dirty="0" err="1" smtClean="0">
                          <a:solidFill>
                            <a:srgbClr val="002060"/>
                          </a:solidFill>
                          <a:sym typeface="Symbol"/>
                        </a:rPr>
                        <a:t>rf</a:t>
                      </a: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  <a:sym typeface="Symbol"/>
                        </a:rPr>
                        <a:t> = + 170 kHz</a:t>
                      </a:r>
                      <a:endParaRPr lang="en-GB" sz="12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err="1" smtClean="0">
                          <a:solidFill>
                            <a:srgbClr val="002060"/>
                          </a:solidFill>
                          <a:sym typeface="Symbol"/>
                        </a:rPr>
                        <a:t>f</a:t>
                      </a:r>
                      <a:r>
                        <a:rPr lang="en-US" sz="1200" baseline="-25000" dirty="0" err="1" smtClean="0">
                          <a:solidFill>
                            <a:srgbClr val="002060"/>
                          </a:solidFill>
                          <a:sym typeface="Symbol"/>
                        </a:rPr>
                        <a:t>rf</a:t>
                      </a: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  <a:sym typeface="Symbol"/>
                        </a:rPr>
                        <a:t> </a:t>
                      </a:r>
                      <a:endParaRPr lang="en-GB" sz="1200" baseline="-250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2060"/>
                          </a:solidFill>
                        </a:rPr>
                        <a:t>352.20</a:t>
                      </a: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</a:rPr>
                        <a:t> MHz</a:t>
                      </a:r>
                      <a:endParaRPr lang="en-GB" sz="12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</a:rPr>
                        <a:t>352.37 MHz</a:t>
                      </a:r>
                      <a:endParaRPr lang="en-GB" sz="1200" baseline="0" dirty="0" smtClean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344244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2060"/>
                          </a:solidFill>
                        </a:rPr>
                        <a:t>Longitudinal</a:t>
                      </a: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</a:rPr>
                        <a:t> damping time</a:t>
                      </a:r>
                      <a:endParaRPr lang="en-GB" sz="12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err="1" smtClean="0">
                          <a:solidFill>
                            <a:srgbClr val="002060"/>
                          </a:solidFill>
                          <a:latin typeface="Symbol" pitchFamily="18" charset="2"/>
                        </a:rPr>
                        <a:t>t</a:t>
                      </a:r>
                      <a:r>
                        <a:rPr lang="en-US" sz="1200" baseline="-25000" dirty="0" err="1" smtClean="0">
                          <a:solidFill>
                            <a:srgbClr val="002060"/>
                          </a:solidFill>
                        </a:rPr>
                        <a:t>s</a:t>
                      </a:r>
                      <a:endParaRPr lang="en-GB" sz="1200" baseline="-250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2060"/>
                          </a:solidFill>
                        </a:rPr>
                        <a:t>3.5 ms</a:t>
                      </a:r>
                      <a:endParaRPr lang="en-GB" sz="12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2060"/>
                          </a:solidFill>
                        </a:rPr>
                        <a:t>8.6 ms</a:t>
                      </a:r>
                      <a:endParaRPr lang="en-GB" sz="1200" baseline="30000" dirty="0" smtClean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33348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2060"/>
                          </a:solidFill>
                        </a:rPr>
                        <a:t>Momentum</a:t>
                      </a: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</a:rPr>
                        <a:t> compaction factor</a:t>
                      </a:r>
                      <a:endParaRPr lang="en-GB" sz="12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Symbol" pitchFamily="18" charset="2"/>
                        </a:rPr>
                        <a:t>a</a:t>
                      </a:r>
                      <a:endParaRPr lang="en-GB" sz="12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2060"/>
                          </a:solidFill>
                        </a:rPr>
                        <a:t>17.8 10</a:t>
                      </a:r>
                      <a:r>
                        <a:rPr lang="en-US" sz="1200" baseline="30000" dirty="0" smtClean="0">
                          <a:solidFill>
                            <a:srgbClr val="002060"/>
                          </a:solidFill>
                        </a:rPr>
                        <a:t>-5</a:t>
                      </a:r>
                      <a:endParaRPr lang="en-GB" sz="1200" baseline="300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2060"/>
                          </a:solidFill>
                        </a:rPr>
                        <a:t>8.4 10</a:t>
                      </a:r>
                      <a:r>
                        <a:rPr lang="en-US" sz="1200" baseline="30000" dirty="0" smtClean="0">
                          <a:solidFill>
                            <a:srgbClr val="002060"/>
                          </a:solidFill>
                        </a:rPr>
                        <a:t>-5</a:t>
                      </a:r>
                      <a:endParaRPr lang="en-GB" sz="12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33348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2060"/>
                          </a:solidFill>
                        </a:rPr>
                        <a:t>Energy spread</a:t>
                      </a:r>
                      <a:endParaRPr lang="en-GB" sz="12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>
                          <a:solidFill>
                            <a:srgbClr val="002060"/>
                          </a:solidFill>
                          <a:latin typeface="Symbol" pitchFamily="18" charset="2"/>
                        </a:rPr>
                        <a:t>s</a:t>
                      </a:r>
                      <a:r>
                        <a:rPr lang="en-US" sz="1200" baseline="-25000" dirty="0" err="1" smtClean="0">
                          <a:solidFill>
                            <a:srgbClr val="002060"/>
                          </a:solidFill>
                        </a:rPr>
                        <a:t>E</a:t>
                      </a:r>
                      <a:r>
                        <a:rPr lang="en-US" sz="1200" dirty="0" smtClean="0">
                          <a:solidFill>
                            <a:srgbClr val="002060"/>
                          </a:solidFill>
                        </a:rPr>
                        <a:t>/E</a:t>
                      </a:r>
                      <a:endParaRPr lang="en-GB" sz="12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2060"/>
                          </a:solidFill>
                        </a:rPr>
                        <a:t>1.06 10</a:t>
                      </a:r>
                      <a:r>
                        <a:rPr lang="en-US" sz="1200" baseline="30000" dirty="0" smtClean="0">
                          <a:solidFill>
                            <a:srgbClr val="002060"/>
                          </a:solidFill>
                        </a:rPr>
                        <a:t>-3</a:t>
                      </a:r>
                      <a:endParaRPr lang="en-GB" sz="1200" baseline="30000" dirty="0" smtClean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2060"/>
                          </a:solidFill>
                        </a:rPr>
                        <a:t>0.948 10</a:t>
                      </a:r>
                      <a:r>
                        <a:rPr lang="en-US" sz="1200" baseline="30000" dirty="0" smtClean="0">
                          <a:solidFill>
                            <a:srgbClr val="002060"/>
                          </a:solidFill>
                        </a:rPr>
                        <a:t>-3</a:t>
                      </a:r>
                      <a:endParaRPr lang="en-GB" sz="1200" baseline="30000" dirty="0" smtClean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279699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2060"/>
                          </a:solidFill>
                        </a:rPr>
                        <a:t>Nominal RF voltage</a:t>
                      </a:r>
                      <a:endParaRPr lang="en-GB" sz="12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>
                          <a:solidFill>
                            <a:srgbClr val="002060"/>
                          </a:solidFill>
                        </a:rPr>
                        <a:t>V</a:t>
                      </a:r>
                      <a:r>
                        <a:rPr lang="en-US" sz="1200" baseline="-25000" dirty="0" err="1" smtClean="0">
                          <a:solidFill>
                            <a:srgbClr val="002060"/>
                          </a:solidFill>
                        </a:rPr>
                        <a:t>acc</a:t>
                      </a:r>
                      <a:endParaRPr lang="en-GB" sz="12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</a:rPr>
                        <a:t>8 MV (max 12 MV)</a:t>
                      </a:r>
                      <a:endParaRPr lang="en-GB" sz="1200" baseline="0" dirty="0" smtClean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</a:rPr>
                        <a:t>6 MV (max 6.6 MV)</a:t>
                      </a:r>
                      <a:endParaRPr lang="en-GB" sz="1200" baseline="0" dirty="0" smtClean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320075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002060"/>
                          </a:solidFill>
                          <a:sym typeface="Symbol"/>
                        </a:rPr>
                        <a:t> RF</a:t>
                      </a:r>
                      <a:r>
                        <a:rPr lang="en-GB" sz="1200" baseline="0" dirty="0" smtClean="0">
                          <a:solidFill>
                            <a:srgbClr val="002060"/>
                          </a:solidFill>
                          <a:sym typeface="Symbol"/>
                        </a:rPr>
                        <a:t> Energy acceptance (incl. ID’s)</a:t>
                      </a:r>
                      <a:endParaRPr lang="en-GB" sz="12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2060"/>
                          </a:solidFill>
                          <a:latin typeface="Symbol" pitchFamily="18" charset="2"/>
                        </a:rPr>
                        <a:t>D</a:t>
                      </a:r>
                      <a:r>
                        <a:rPr lang="en-US" sz="1200" dirty="0" smtClean="0">
                          <a:solidFill>
                            <a:srgbClr val="002060"/>
                          </a:solidFill>
                        </a:rPr>
                        <a:t>E/E</a:t>
                      </a:r>
                      <a:endParaRPr lang="en-GB" sz="1200" dirty="0" smtClean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</a:rPr>
                        <a:t>2.9 %</a:t>
                      </a:r>
                      <a:endParaRPr lang="en-GB" sz="1200" baseline="0" dirty="0" smtClean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</a:rPr>
                        <a:t>4.9  %</a:t>
                      </a:r>
                      <a:endParaRPr lang="en-GB" sz="1200" baseline="0" dirty="0" smtClean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314626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u="none" baseline="0" dirty="0" smtClean="0">
                          <a:solidFill>
                            <a:srgbClr val="002060"/>
                          </a:solidFill>
                        </a:rPr>
                        <a:t>Synchrotron frequency</a:t>
                      </a:r>
                      <a:endParaRPr lang="en-GB" sz="1200" b="0" i="0" u="none" baseline="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baseline="0" dirty="0" err="1" smtClean="0">
                          <a:solidFill>
                            <a:srgbClr val="002060"/>
                          </a:solidFill>
                        </a:rPr>
                        <a:t>f</a:t>
                      </a:r>
                      <a:r>
                        <a:rPr lang="en-US" sz="1200" b="0" i="0" u="none" baseline="-25000" dirty="0" err="1" smtClean="0">
                          <a:solidFill>
                            <a:srgbClr val="002060"/>
                          </a:solidFill>
                        </a:rPr>
                        <a:t>s</a:t>
                      </a:r>
                      <a:endParaRPr lang="en-GB" sz="1200" b="0" i="0" u="none" baseline="-250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baseline="0" dirty="0" smtClean="0">
                          <a:solidFill>
                            <a:srgbClr val="002060"/>
                          </a:solidFill>
                        </a:rPr>
                        <a:t>1.86 kHz</a:t>
                      </a:r>
                      <a:endParaRPr lang="en-GB" sz="1200" b="0" i="0" u="none" baseline="0" dirty="0" smtClean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1.22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kHz</a:t>
                      </a:r>
                      <a:endParaRPr lang="en-GB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err="1" smtClean="0">
                          <a:solidFill>
                            <a:srgbClr val="C00000"/>
                          </a:solidFill>
                        </a:rPr>
                        <a:t>I</a:t>
                      </a:r>
                      <a:r>
                        <a:rPr lang="en-US" sz="1200" baseline="-25000" dirty="0" err="1" smtClean="0">
                          <a:solidFill>
                            <a:srgbClr val="C00000"/>
                          </a:solidFill>
                        </a:rPr>
                        <a:t>threshold</a:t>
                      </a:r>
                      <a:r>
                        <a:rPr lang="en-US" sz="1200" baseline="0" dirty="0" smtClean="0">
                          <a:solidFill>
                            <a:srgbClr val="C00000"/>
                          </a:solidFill>
                        </a:rPr>
                        <a:t> for HOM driven instabilities (LCBI)</a:t>
                      </a:r>
                      <a:br>
                        <a:rPr lang="en-US" sz="1200" baseline="0" dirty="0" smtClean="0">
                          <a:solidFill>
                            <a:srgbClr val="C00000"/>
                          </a:solidFill>
                        </a:rPr>
                      </a:br>
                      <a:r>
                        <a:rPr lang="en-US" sz="1200" i="1" baseline="0" dirty="0" smtClean="0">
                          <a:solidFill>
                            <a:srgbClr val="C00000"/>
                          </a:solidFill>
                        </a:rPr>
                        <a:t>[for a given HOM]</a:t>
                      </a:r>
                      <a:endParaRPr lang="en-GB" sz="1200" i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C00000"/>
                          </a:solidFill>
                        </a:rPr>
                        <a:t>ratio</a:t>
                      </a:r>
                      <a:endParaRPr lang="en-GB" sz="12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06450" algn="ctr"/>
                          <a:tab pos="1797050" algn="ctr"/>
                          <a:tab pos="2603500" algn="ctr"/>
                        </a:tabLst>
                        <a:defRPr/>
                      </a:pPr>
                      <a:r>
                        <a:rPr lang="en-US" sz="1200" b="0" baseline="0" dirty="0" smtClean="0">
                          <a:solidFill>
                            <a:srgbClr val="C00000"/>
                          </a:solidFill>
                        </a:rPr>
                        <a:t>	1.9 	to 	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rgbClr val="C00000"/>
                          </a:solidFill>
                          <a:sym typeface="Symbol"/>
                        </a:rPr>
                        <a:t> HOM damped cavities MANDATORY EBS</a:t>
                      </a:r>
                      <a:endParaRPr lang="en-GB" sz="1200" b="0" baseline="0" dirty="0" smtClean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aseline="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2060"/>
                          </a:solidFill>
                        </a:rPr>
                        <a:t>Number</a:t>
                      </a: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</a:rPr>
                        <a:t> of cavities</a:t>
                      </a:r>
                      <a:endParaRPr lang="en-GB" sz="12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>
                          <a:solidFill>
                            <a:srgbClr val="002060"/>
                          </a:solidFill>
                        </a:rPr>
                        <a:t>N</a:t>
                      </a:r>
                      <a:r>
                        <a:rPr lang="en-US" sz="1200" baseline="-25000" dirty="0" err="1" smtClean="0">
                          <a:solidFill>
                            <a:srgbClr val="002060"/>
                          </a:solidFill>
                        </a:rPr>
                        <a:t>cav</a:t>
                      </a:r>
                      <a:endParaRPr lang="en-GB" sz="12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</a:rPr>
                        <a:t>5 </a:t>
                      </a:r>
                      <a:br>
                        <a:rPr lang="en-US" sz="1200" baseline="0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</a:rPr>
                        <a:t>(five-cell </a:t>
                      </a:r>
                      <a:r>
                        <a:rPr lang="en-US" sz="1200" baseline="0" dirty="0" err="1" smtClean="0">
                          <a:solidFill>
                            <a:srgbClr val="002060"/>
                          </a:solidFill>
                        </a:rPr>
                        <a:t>cav’s</a:t>
                      </a: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  <a:sym typeface="Symbol"/>
                        </a:rPr>
                        <a:t></a:t>
                      </a: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</a:rPr>
                        <a:t> 25 cells)</a:t>
                      </a:r>
                      <a:endParaRPr lang="en-GB" sz="1200" baseline="0" dirty="0" smtClean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</a:rPr>
                        <a:t>13 to 14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</a:rPr>
                        <a:t>(mono-cells, HOM free)</a:t>
                      </a:r>
                      <a:endParaRPr lang="en-GB" sz="1200" baseline="0" dirty="0" smtClean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</a:tr>
              <a:tr h="309661"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</a:rPr>
                        <a:t>Cavity Coupling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  <a:latin typeface="Symbol" pitchFamily="18" charset="2"/>
                        </a:rPr>
                        <a:t>b</a:t>
                      </a:r>
                      <a:endParaRPr lang="en-GB" sz="1200" baseline="0" dirty="0">
                        <a:solidFill>
                          <a:srgbClr val="002060"/>
                        </a:solidFill>
                        <a:latin typeface="Symbol" pitchFamily="18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</a:rPr>
                        <a:t>4.4</a:t>
                      </a:r>
                      <a:endParaRPr lang="en-GB" sz="1200" baseline="0" dirty="0" smtClean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</a:tr>
              <a:tr h="268520">
                <a:tc>
                  <a:txBody>
                    <a:bodyPr/>
                    <a:lstStyle/>
                    <a:p>
                      <a:r>
                        <a:rPr lang="en-US" sz="1200" i="0" baseline="0" dirty="0" smtClean="0">
                          <a:solidFill>
                            <a:srgbClr val="002060"/>
                          </a:solidFill>
                        </a:rPr>
                        <a:t>Total RF power at </a:t>
                      </a:r>
                      <a:r>
                        <a:rPr lang="en-US" sz="1200" i="0" baseline="0" dirty="0" smtClean="0">
                          <a:solidFill>
                            <a:srgbClr val="C00000"/>
                          </a:solidFill>
                        </a:rPr>
                        <a:t>200 mA</a:t>
                      </a:r>
                      <a:endParaRPr lang="en-US" sz="1200" i="0" baseline="0" dirty="0" smtClean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0" dirty="0" smtClean="0">
                          <a:solidFill>
                            <a:srgbClr val="002060"/>
                          </a:solidFill>
                        </a:rPr>
                        <a:t>P</a:t>
                      </a:r>
                      <a:r>
                        <a:rPr lang="en-US" sz="1200" i="0" baseline="-25000" dirty="0" smtClean="0">
                          <a:solidFill>
                            <a:srgbClr val="002060"/>
                          </a:solidFill>
                        </a:rPr>
                        <a:t>tot-200mA</a:t>
                      </a:r>
                      <a:endParaRPr lang="en-GB" sz="1200" i="0" dirty="0" smtClean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0" baseline="0" dirty="0" smtClean="0">
                          <a:solidFill>
                            <a:srgbClr val="002060"/>
                          </a:solidFill>
                          <a:sym typeface="Symbol"/>
                        </a:rPr>
                        <a:t>≈ 1400  k</a:t>
                      </a:r>
                      <a:r>
                        <a:rPr lang="en-US" sz="1200" i="0" baseline="0" dirty="0" smtClean="0">
                          <a:solidFill>
                            <a:srgbClr val="002060"/>
                          </a:solidFill>
                        </a:rPr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0" baseline="0" dirty="0" smtClean="0">
                          <a:solidFill>
                            <a:srgbClr val="002060"/>
                          </a:solidFill>
                          <a:sym typeface="Symbol"/>
                        </a:rPr>
                        <a:t>≈ 1000 kW</a:t>
                      </a:r>
                      <a:endParaRPr lang="en-US" sz="1200" i="0" baseline="0" dirty="0" smtClean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9349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RF DESIGN </a:t>
            </a:r>
            <a:r>
              <a:rPr lang="fr-FR" dirty="0" err="1" smtClean="0"/>
              <a:t>elements</a:t>
            </a:r>
            <a:r>
              <a:rPr lang="fr-FR" dirty="0" smtClean="0"/>
              <a:t> for ESRF-EBS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9th CWRF workshop, ESRF / Grenoble, 21-24 June 2016                        J. Jacob et al.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Content Placeholder 5"/>
          <p:cNvSpPr txBox="1">
            <a:spLocks/>
          </p:cNvSpPr>
          <p:nvPr/>
        </p:nvSpPr>
        <p:spPr>
          <a:xfrm>
            <a:off x="727200" y="800708"/>
            <a:ext cx="8237288" cy="284431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6"/>
              </a:buClr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600"/>
              </a:spcAft>
              <a:tabLst>
                <a:tab pos="4033838" algn="l"/>
              </a:tabLst>
            </a:pPr>
            <a:r>
              <a:rPr lang="en-US" dirty="0" smtClean="0">
                <a:solidFill>
                  <a:srgbClr val="0098D4"/>
                </a:solidFill>
              </a:rPr>
              <a:t>Total energy </a:t>
            </a:r>
            <a:r>
              <a:rPr lang="en-US" dirty="0" smtClean="0"/>
              <a:t>loss including ID radiation:	</a:t>
            </a:r>
            <a:r>
              <a:rPr lang="en-US" dirty="0" smtClean="0">
                <a:solidFill>
                  <a:srgbClr val="0098D4"/>
                </a:solidFill>
              </a:rPr>
              <a:t>3.1 MeV/turn</a:t>
            </a:r>
          </a:p>
          <a:p>
            <a:pPr>
              <a:lnSpc>
                <a:spcPct val="120000"/>
              </a:lnSpc>
              <a:spcAft>
                <a:spcPts val="600"/>
              </a:spcAft>
              <a:tabLst>
                <a:tab pos="4033838" algn="l"/>
              </a:tabLst>
            </a:pPr>
            <a:r>
              <a:rPr lang="en-US" dirty="0" smtClean="0">
                <a:solidFill>
                  <a:srgbClr val="0098D4"/>
                </a:solidFill>
              </a:rPr>
              <a:t>Maximum RF Voltage:	6.6 MV</a:t>
            </a:r>
          </a:p>
          <a:p>
            <a:pPr>
              <a:lnSpc>
                <a:spcPct val="120000"/>
              </a:lnSpc>
              <a:spcAft>
                <a:spcPts val="600"/>
              </a:spcAft>
              <a:tabLst>
                <a:tab pos="4033838" algn="l"/>
              </a:tabLst>
            </a:pPr>
            <a:r>
              <a:rPr lang="en-US" dirty="0" smtClean="0"/>
              <a:t>RF transmission losses:	</a:t>
            </a:r>
            <a:r>
              <a:rPr lang="en-US" dirty="0" smtClean="0">
                <a:solidFill>
                  <a:srgbClr val="0098D4"/>
                </a:solidFill>
              </a:rPr>
              <a:t>15 %</a:t>
            </a:r>
          </a:p>
          <a:p>
            <a:pPr marL="273050" lvl="2" indent="258763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F"/>
              <a:tabLst>
                <a:tab pos="4033838" algn="l"/>
              </a:tabLst>
            </a:pPr>
            <a:r>
              <a:rPr lang="en-US" dirty="0" smtClean="0"/>
              <a:t>including RF losses, spurious mismatches</a:t>
            </a:r>
          </a:p>
          <a:p>
            <a:pPr>
              <a:lnSpc>
                <a:spcPct val="120000"/>
              </a:lnSpc>
              <a:spcAft>
                <a:spcPts val="600"/>
              </a:spcAft>
              <a:tabLst>
                <a:tab pos="4033838" algn="l"/>
              </a:tabLst>
            </a:pPr>
            <a:r>
              <a:rPr lang="en-US" dirty="0" smtClean="0">
                <a:solidFill>
                  <a:srgbClr val="0098D4"/>
                </a:solidFill>
              </a:rPr>
              <a:t>Stored current with operational margin:	220 mA</a:t>
            </a:r>
          </a:p>
          <a:p>
            <a:pPr>
              <a:lnSpc>
                <a:spcPct val="120000"/>
              </a:lnSpc>
              <a:spcAft>
                <a:spcPts val="600"/>
              </a:spcAft>
              <a:tabLst>
                <a:tab pos="4033838" algn="l"/>
              </a:tabLst>
            </a:pPr>
            <a:r>
              <a:rPr lang="en-US" dirty="0" smtClean="0">
                <a:solidFill>
                  <a:srgbClr val="0098D4"/>
                </a:solidFill>
              </a:rPr>
              <a:t>RF frequency:	352.371 MHz</a:t>
            </a:r>
            <a:endParaRPr lang="en-US" dirty="0">
              <a:solidFill>
                <a:srgbClr val="0098D4"/>
              </a:solidFill>
            </a:endParaRPr>
          </a:p>
          <a:p>
            <a:pPr>
              <a:lnSpc>
                <a:spcPct val="120000"/>
              </a:lnSpc>
              <a:spcAft>
                <a:spcPts val="600"/>
              </a:spcAft>
              <a:tabLst>
                <a:tab pos="4033838" algn="l"/>
              </a:tabLst>
            </a:pPr>
            <a:endParaRPr lang="en-US" dirty="0" smtClean="0">
              <a:solidFill>
                <a:srgbClr val="0098D4"/>
              </a:solidFill>
            </a:endParaRPr>
          </a:p>
          <a:p>
            <a:pPr>
              <a:lnSpc>
                <a:spcPct val="120000"/>
              </a:lnSpc>
              <a:spcAft>
                <a:spcPts val="600"/>
              </a:spcAft>
              <a:tabLst>
                <a:tab pos="4033838" algn="l"/>
              </a:tabLst>
            </a:pPr>
            <a:r>
              <a:rPr lang="en-US" dirty="0" smtClean="0">
                <a:solidFill>
                  <a:srgbClr val="0098D4"/>
                </a:solidFill>
              </a:rPr>
              <a:t>15 HOM damped cavities:	3 prototypes validated for 0.6 MV / 150 kW</a:t>
            </a:r>
          </a:p>
          <a:p>
            <a:pPr>
              <a:lnSpc>
                <a:spcPct val="120000"/>
              </a:lnSpc>
              <a:spcAft>
                <a:spcPts val="600"/>
              </a:spcAft>
              <a:tabLst>
                <a:tab pos="4033838" algn="l"/>
              </a:tabLst>
            </a:pPr>
            <a:r>
              <a:rPr lang="en-US" dirty="0" smtClean="0">
                <a:solidFill>
                  <a:srgbClr val="0098D4"/>
                </a:solidFill>
              </a:rPr>
              <a:t>	</a:t>
            </a:r>
            <a:r>
              <a:rPr lang="en-US" dirty="0" smtClean="0">
                <a:solidFill>
                  <a:srgbClr val="008000"/>
                </a:solidFill>
              </a:rPr>
              <a:t>12 cavities in fabrication</a:t>
            </a:r>
          </a:p>
          <a:p>
            <a:pPr>
              <a:lnSpc>
                <a:spcPct val="120000"/>
              </a:lnSpc>
              <a:spcAft>
                <a:spcPts val="600"/>
              </a:spcAft>
              <a:tabLst>
                <a:tab pos="4846638" algn="l"/>
              </a:tabLst>
            </a:pPr>
            <a:endParaRPr lang="en-US" dirty="0" smtClean="0">
              <a:solidFill>
                <a:srgbClr val="0098D4"/>
              </a:solidFill>
            </a:endParaRPr>
          </a:p>
          <a:p>
            <a:pPr marL="273050" lvl="1" indent="258763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F"/>
              <a:tabLst>
                <a:tab pos="4394200" algn="l"/>
              </a:tabLst>
            </a:pPr>
            <a:endParaRPr lang="en-US" dirty="0" smtClean="0"/>
          </a:p>
          <a:p>
            <a:pPr>
              <a:lnSpc>
                <a:spcPct val="120000"/>
              </a:lnSpc>
              <a:spcAft>
                <a:spcPts val="600"/>
              </a:spcAft>
              <a:tabLst>
                <a:tab pos="4394200" algn="l"/>
              </a:tabLst>
            </a:pPr>
            <a:endParaRPr lang="en-US" dirty="0" smtClean="0">
              <a:solidFill>
                <a:srgbClr val="0098D4"/>
              </a:solidFill>
            </a:endParaRPr>
          </a:p>
          <a:p>
            <a:pPr>
              <a:lnSpc>
                <a:spcPct val="120000"/>
              </a:lnSpc>
              <a:spcAft>
                <a:spcPts val="600"/>
              </a:spcAft>
              <a:tabLst>
                <a:tab pos="4394200" algn="l"/>
              </a:tabLst>
            </a:pPr>
            <a:endParaRPr lang="en-US" dirty="0" smtClean="0">
              <a:solidFill>
                <a:srgbClr val="0098D4"/>
              </a:solidFill>
            </a:endParaRPr>
          </a:p>
          <a:p>
            <a:pPr>
              <a:lnSpc>
                <a:spcPct val="120000"/>
              </a:lnSpc>
              <a:spcAft>
                <a:spcPts val="600"/>
              </a:spcAft>
              <a:tabLst>
                <a:tab pos="4394200" algn="l"/>
              </a:tabLst>
            </a:pPr>
            <a:endParaRPr lang="en-US" dirty="0" smtClean="0">
              <a:solidFill>
                <a:srgbClr val="0098D4"/>
              </a:solidFill>
            </a:endParaRPr>
          </a:p>
        </p:txBody>
      </p:sp>
      <p:grpSp>
        <p:nvGrpSpPr>
          <p:cNvPr id="6" name="Group 750"/>
          <p:cNvGrpSpPr>
            <a:grpSpLocks/>
          </p:cNvGrpSpPr>
          <p:nvPr/>
        </p:nvGrpSpPr>
        <p:grpSpPr bwMode="auto">
          <a:xfrm>
            <a:off x="683568" y="3717032"/>
            <a:ext cx="3096344" cy="2575463"/>
            <a:chOff x="3967" y="2970"/>
            <a:chExt cx="1635" cy="1282"/>
          </a:xfrm>
        </p:grpSpPr>
        <p:pic>
          <p:nvPicPr>
            <p:cNvPr id="7" name="Picture 746" descr="BoosterR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7" y="2970"/>
              <a:ext cx="1635" cy="1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749"/>
            <p:cNvSpPr txBox="1">
              <a:spLocks noChangeArrowheads="1"/>
            </p:cNvSpPr>
            <p:nvPr/>
          </p:nvSpPr>
          <p:spPr bwMode="auto">
            <a:xfrm>
              <a:off x="3967" y="4099"/>
              <a:ext cx="1633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66700" indent="-2667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 b="1" dirty="0">
                  <a:solidFill>
                    <a:srgbClr val="132577"/>
                  </a:solidFill>
                </a:rPr>
                <a:t>5-cell cavities: strong HOM !</a:t>
              </a:r>
            </a:p>
          </p:txBody>
        </p:sp>
      </p:grp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3717032"/>
            <a:ext cx="3397153" cy="2256680"/>
          </a:xfrm>
          <a:prstGeom prst="rect">
            <a:avLst/>
          </a:prstGeom>
        </p:spPr>
      </p:pic>
      <p:cxnSp>
        <p:nvCxnSpPr>
          <p:cNvPr id="12" name="Connecteur droit 11"/>
          <p:cNvCxnSpPr/>
          <p:nvPr/>
        </p:nvCxnSpPr>
        <p:spPr>
          <a:xfrm>
            <a:off x="575556" y="3645024"/>
            <a:ext cx="3276364" cy="2412268"/>
          </a:xfrm>
          <a:prstGeom prst="line">
            <a:avLst/>
          </a:prstGeom>
          <a:ln>
            <a:solidFill>
              <a:srgbClr val="13257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 flipH="1">
            <a:off x="611560" y="3645024"/>
            <a:ext cx="3276364" cy="2412268"/>
          </a:xfrm>
          <a:prstGeom prst="line">
            <a:avLst/>
          </a:prstGeom>
          <a:ln>
            <a:solidFill>
              <a:srgbClr val="13257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ight Arrow 17"/>
          <p:cNvSpPr/>
          <p:nvPr/>
        </p:nvSpPr>
        <p:spPr>
          <a:xfrm>
            <a:off x="3887924" y="4761148"/>
            <a:ext cx="900100" cy="241788"/>
          </a:xfrm>
          <a:prstGeom prst="rightArrow">
            <a:avLst/>
          </a:prstGeom>
          <a:solidFill>
            <a:srgbClr val="1325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/>
          </a:p>
          <a:p>
            <a:pPr algn="ctr"/>
            <a:endParaRPr lang="en-GB" dirty="0"/>
          </a:p>
        </p:txBody>
      </p:sp>
      <p:sp>
        <p:nvSpPr>
          <p:cNvPr id="21" name="Text Box 749"/>
          <p:cNvSpPr txBox="1">
            <a:spLocks noChangeArrowheads="1"/>
          </p:cNvSpPr>
          <p:nvPr/>
        </p:nvSpPr>
        <p:spPr bwMode="auto">
          <a:xfrm>
            <a:off x="5040052" y="5913276"/>
            <a:ext cx="309255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6700" indent="-2667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algn="ctr"/>
            <a:r>
              <a:rPr lang="en-US" sz="1400" b="1" dirty="0" smtClean="0">
                <a:solidFill>
                  <a:srgbClr val="132577"/>
                </a:solidFill>
              </a:rPr>
              <a:t>HOM damped mono-cell cavities developed at ESRF, based on BESSY/ALBA design</a:t>
            </a:r>
            <a:endParaRPr lang="en-US" sz="1400" b="1" dirty="0">
              <a:solidFill>
                <a:srgbClr val="132577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2384719">
            <a:off x="7852872" y="3702318"/>
            <a:ext cx="1326317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ESRF visit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485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Re-usE</a:t>
            </a:r>
            <a:r>
              <a:rPr lang="fr-FR" dirty="0" smtClean="0"/>
              <a:t> of </a:t>
            </a:r>
            <a:r>
              <a:rPr lang="fr-FR" dirty="0" err="1" smtClean="0"/>
              <a:t>existing</a:t>
            </a:r>
            <a:r>
              <a:rPr lang="fr-FR" dirty="0" smtClean="0"/>
              <a:t> RF power sources for ESRF-EBS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9th CWRF workshop, ESRF / Grenoble, 21-24 June 2016                        J. Jacob et al.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719572" y="3537012"/>
            <a:ext cx="3924436" cy="72008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6"/>
              </a:buClr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  <a:tabLst>
                <a:tab pos="4033838" algn="l"/>
              </a:tabLst>
            </a:pPr>
            <a:r>
              <a:rPr lang="en-US" dirty="0" smtClean="0">
                <a:solidFill>
                  <a:srgbClr val="0098D4"/>
                </a:solidFill>
              </a:rPr>
              <a:t>3 x 150 kW SSAs feeding prototype cavities in existing storage ring: re-used for EBS</a:t>
            </a:r>
            <a:endParaRPr lang="en-US" dirty="0" smtClean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4394200" algn="l"/>
              </a:tabLst>
            </a:pPr>
            <a:endParaRPr lang="en-US" dirty="0" smtClean="0">
              <a:solidFill>
                <a:srgbClr val="0098D4"/>
              </a:solidFill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4394200" algn="l"/>
              </a:tabLst>
            </a:pPr>
            <a:endParaRPr lang="en-US" dirty="0" smtClean="0">
              <a:solidFill>
                <a:srgbClr val="0098D4"/>
              </a:solidFill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4394200" algn="l"/>
              </a:tabLst>
            </a:pPr>
            <a:endParaRPr lang="en-US" dirty="0" smtClean="0">
              <a:solidFill>
                <a:srgbClr val="0098D4"/>
              </a:solidFill>
            </a:endParaRPr>
          </a:p>
        </p:txBody>
      </p:sp>
      <p:pic>
        <p:nvPicPr>
          <p:cNvPr id="8" name="Picture 2" descr="C:\Users\jacob\Documents\WORKSHOPS\ESLS\2011\DSC_0152 Resiz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92696"/>
            <a:ext cx="36004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 descr="P407002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6136" y="692697"/>
            <a:ext cx="2160240" cy="2880320"/>
          </a:xfrm>
          <a:prstGeom prst="rect">
            <a:avLst/>
          </a:prstGeom>
        </p:spPr>
      </p:pic>
      <p:grpSp>
        <p:nvGrpSpPr>
          <p:cNvPr id="9" name="Group 6"/>
          <p:cNvGrpSpPr>
            <a:grpSpLocks noChangeAspect="1"/>
          </p:cNvGrpSpPr>
          <p:nvPr/>
        </p:nvGrpSpPr>
        <p:grpSpPr bwMode="auto">
          <a:xfrm>
            <a:off x="899592" y="4257092"/>
            <a:ext cx="4788532" cy="2220959"/>
            <a:chOff x="2673" y="2523"/>
            <a:chExt cx="3019" cy="1299"/>
          </a:xfrm>
        </p:grpSpPr>
        <p:pic>
          <p:nvPicPr>
            <p:cNvPr id="10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73" y="2523"/>
              <a:ext cx="3019" cy="1299"/>
            </a:xfrm>
            <a:prstGeom prst="rect">
              <a:avLst/>
            </a:prstGeom>
            <a:noFill/>
            <a:ln w="9525">
              <a:solidFill>
                <a:srgbClr val="006600"/>
              </a:solidFill>
              <a:miter lim="800000"/>
              <a:headEnd/>
              <a:tailEnd/>
            </a:ln>
            <a:effectLst/>
          </p:spPr>
        </p:pic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2719" y="2568"/>
              <a:ext cx="1814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r>
                <a:rPr lang="en-GB" sz="1800" dirty="0">
                  <a:solidFill>
                    <a:schemeClr val="tx1"/>
                  </a:solidFill>
                </a:rPr>
                <a:t>352 MHz 1.3 MW Klystron</a:t>
              </a:r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3989" y="3510"/>
              <a:ext cx="1088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r>
                <a:rPr lang="en-GB" sz="1400" i="1">
                  <a:solidFill>
                    <a:schemeClr val="tx1"/>
                  </a:solidFill>
                </a:rPr>
                <a:t>Thales TH 2089</a:t>
              </a:r>
            </a:p>
          </p:txBody>
        </p:sp>
      </p:grpSp>
      <p:sp>
        <p:nvSpPr>
          <p:cNvPr id="13" name="Content Placeholder 5"/>
          <p:cNvSpPr txBox="1">
            <a:spLocks/>
          </p:cNvSpPr>
          <p:nvPr/>
        </p:nvSpPr>
        <p:spPr>
          <a:xfrm>
            <a:off x="5796136" y="4761148"/>
            <a:ext cx="2736304" cy="9001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6"/>
              </a:buClr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  <a:tabLst>
                <a:tab pos="4033838" algn="l"/>
              </a:tabLst>
            </a:pPr>
            <a:r>
              <a:rPr lang="en-US" dirty="0" smtClean="0">
                <a:solidFill>
                  <a:srgbClr val="0098D4"/>
                </a:solidFill>
              </a:rPr>
              <a:t>2 of 3 existing klystron transmitters: re-used for EBS</a:t>
            </a:r>
            <a:endParaRPr lang="en-US" dirty="0" smtClean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4394200" algn="l"/>
              </a:tabLst>
            </a:pPr>
            <a:endParaRPr lang="en-US" dirty="0" smtClean="0">
              <a:solidFill>
                <a:srgbClr val="0098D4"/>
              </a:solidFill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4394200" algn="l"/>
              </a:tabLst>
            </a:pPr>
            <a:endParaRPr lang="en-US" dirty="0" smtClean="0">
              <a:solidFill>
                <a:srgbClr val="0098D4"/>
              </a:solidFill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4394200" algn="l"/>
              </a:tabLst>
            </a:pPr>
            <a:endParaRPr lang="en-US" dirty="0" smtClean="0">
              <a:solidFill>
                <a:srgbClr val="0098D4"/>
              </a:solidFill>
            </a:endParaRPr>
          </a:p>
        </p:txBody>
      </p:sp>
      <p:sp>
        <p:nvSpPr>
          <p:cNvPr id="14" name="Content Placeholder 5"/>
          <p:cNvSpPr txBox="1">
            <a:spLocks/>
          </p:cNvSpPr>
          <p:nvPr/>
        </p:nvSpPr>
        <p:spPr>
          <a:xfrm>
            <a:off x="5220072" y="3537012"/>
            <a:ext cx="3708412" cy="756084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6"/>
              </a:buClr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  <a:tabLst>
                <a:tab pos="4033838" algn="l"/>
              </a:tabLst>
            </a:pPr>
            <a:r>
              <a:rPr lang="en-US" dirty="0" smtClean="0">
                <a:solidFill>
                  <a:srgbClr val="0098D4"/>
                </a:solidFill>
              </a:rPr>
              <a:t>85 kW SSA with cavity combiner, developed at ESRF [M. </a:t>
            </a:r>
            <a:r>
              <a:rPr lang="en-US" dirty="0" err="1" smtClean="0">
                <a:solidFill>
                  <a:srgbClr val="0098D4"/>
                </a:solidFill>
              </a:rPr>
              <a:t>Langlois</a:t>
            </a:r>
            <a:r>
              <a:rPr lang="en-US" dirty="0" smtClean="0">
                <a:solidFill>
                  <a:srgbClr val="0098D4"/>
                </a:solidFill>
              </a:rPr>
              <a:t>’ talk]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4394200" algn="l"/>
              </a:tabLst>
            </a:pPr>
            <a:endParaRPr lang="en-US" dirty="0" smtClean="0">
              <a:solidFill>
                <a:srgbClr val="0098D4"/>
              </a:solidFill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4394200" algn="l"/>
              </a:tabLst>
            </a:pPr>
            <a:endParaRPr lang="en-US" dirty="0" smtClean="0">
              <a:solidFill>
                <a:srgbClr val="0098D4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2384719">
            <a:off x="4464803" y="1542077"/>
            <a:ext cx="1326317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ESRF visit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252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9th CWRF workshop, ESRF / Grenoble, 21-24 June 2016                        J. Jacob et al.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9</a:t>
            </a:fld>
            <a:endParaRPr lang="fr-FR" dirty="0"/>
          </a:p>
        </p:txBody>
      </p:sp>
      <p:grpSp>
        <p:nvGrpSpPr>
          <p:cNvPr id="5" name="Group 180"/>
          <p:cNvGrpSpPr/>
          <p:nvPr/>
        </p:nvGrpSpPr>
        <p:grpSpPr>
          <a:xfrm>
            <a:off x="2981325" y="1547003"/>
            <a:ext cx="2626854" cy="827293"/>
            <a:chOff x="2981325" y="1835884"/>
            <a:chExt cx="2626854" cy="827293"/>
          </a:xfrm>
        </p:grpSpPr>
        <p:cxnSp>
          <p:nvCxnSpPr>
            <p:cNvPr id="6" name="Straight Connector 7"/>
            <p:cNvCxnSpPr/>
            <p:nvPr/>
          </p:nvCxnSpPr>
          <p:spPr>
            <a:xfrm flipV="1">
              <a:off x="2981325" y="1962154"/>
              <a:ext cx="300038" cy="69056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8"/>
            <p:cNvCxnSpPr/>
            <p:nvPr/>
          </p:nvCxnSpPr>
          <p:spPr>
            <a:xfrm flipV="1">
              <a:off x="3543301" y="1835884"/>
              <a:ext cx="300038" cy="69055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9"/>
            <p:cNvCxnSpPr/>
            <p:nvPr/>
          </p:nvCxnSpPr>
          <p:spPr>
            <a:xfrm rot="20820000">
              <a:off x="3167641" y="1997111"/>
              <a:ext cx="1265" cy="374134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0"/>
            <p:cNvCxnSpPr/>
            <p:nvPr/>
          </p:nvCxnSpPr>
          <p:spPr>
            <a:xfrm rot="20820000">
              <a:off x="3743002" y="1865291"/>
              <a:ext cx="4762" cy="371226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1"/>
            <p:cNvCxnSpPr/>
            <p:nvPr/>
          </p:nvCxnSpPr>
          <p:spPr>
            <a:xfrm flipH="1">
              <a:off x="3195736" y="2228775"/>
              <a:ext cx="604838" cy="140494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346"/>
            <p:cNvGrpSpPr/>
            <p:nvPr/>
          </p:nvGrpSpPr>
          <p:grpSpPr>
            <a:xfrm>
              <a:off x="3517442" y="2303177"/>
              <a:ext cx="2090737" cy="360000"/>
              <a:chOff x="3729038" y="2476499"/>
              <a:chExt cx="2090737" cy="450000"/>
            </a:xfrm>
          </p:grpSpPr>
          <p:cxnSp>
            <p:nvCxnSpPr>
              <p:cNvPr id="12" name="Straight Connector 13"/>
              <p:cNvCxnSpPr/>
              <p:nvPr/>
            </p:nvCxnSpPr>
            <p:spPr>
              <a:xfrm>
                <a:off x="3729038" y="2476499"/>
                <a:ext cx="95250" cy="450000"/>
              </a:xfrm>
              <a:prstGeom prst="line">
                <a:avLst/>
              </a:prstGeom>
              <a:ln w="28575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4"/>
              <p:cNvCxnSpPr/>
              <p:nvPr/>
            </p:nvCxnSpPr>
            <p:spPr>
              <a:xfrm flipV="1">
                <a:off x="3814763" y="2895559"/>
                <a:ext cx="1892758" cy="23858"/>
              </a:xfrm>
              <a:prstGeom prst="line">
                <a:avLst/>
              </a:prstGeom>
              <a:ln w="28575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5"/>
              <p:cNvCxnSpPr/>
              <p:nvPr/>
            </p:nvCxnSpPr>
            <p:spPr>
              <a:xfrm flipV="1">
                <a:off x="5691188" y="2476500"/>
                <a:ext cx="128587" cy="419100"/>
              </a:xfrm>
              <a:prstGeom prst="line">
                <a:avLst/>
              </a:prstGeom>
              <a:ln w="28575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Oval 5"/>
          <p:cNvSpPr>
            <a:spLocks noChangeArrowheads="1"/>
          </p:cNvSpPr>
          <p:nvPr/>
        </p:nvSpPr>
        <p:spPr bwMode="auto">
          <a:xfrm>
            <a:off x="592754" y="1039807"/>
            <a:ext cx="7954963" cy="4384675"/>
          </a:xfrm>
          <a:prstGeom prst="ellipse">
            <a:avLst/>
          </a:prstGeom>
          <a:noFill/>
          <a:ln w="5715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755576" y="2852087"/>
            <a:ext cx="1781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/>
              <a:t>Storage Ring</a:t>
            </a:r>
          </a:p>
        </p:txBody>
      </p:sp>
      <p:sp>
        <p:nvSpPr>
          <p:cNvPr id="17" name="Rectangle 28"/>
          <p:cNvSpPr>
            <a:spLocks noChangeArrowheads="1"/>
          </p:cNvSpPr>
          <p:nvPr/>
        </p:nvSpPr>
        <p:spPr bwMode="auto">
          <a:xfrm>
            <a:off x="6012160" y="3480266"/>
            <a:ext cx="79002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/>
              <a:t>Teststand</a:t>
            </a:r>
          </a:p>
        </p:txBody>
      </p:sp>
      <p:sp>
        <p:nvSpPr>
          <p:cNvPr id="18" name="AutoShape 384"/>
          <p:cNvSpPr>
            <a:spLocks noChangeArrowheads="1"/>
          </p:cNvSpPr>
          <p:nvPr/>
        </p:nvSpPr>
        <p:spPr bwMode="auto">
          <a:xfrm>
            <a:off x="3059113" y="1078632"/>
            <a:ext cx="366960" cy="733663"/>
          </a:xfrm>
          <a:prstGeom prst="triangle">
            <a:avLst>
              <a:gd name="adj" fmla="val 50000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b="1"/>
          </a:p>
        </p:txBody>
      </p:sp>
      <p:grpSp>
        <p:nvGrpSpPr>
          <p:cNvPr id="19" name="Group 12"/>
          <p:cNvGrpSpPr/>
          <p:nvPr/>
        </p:nvGrpSpPr>
        <p:grpSpPr>
          <a:xfrm>
            <a:off x="5998279" y="2676749"/>
            <a:ext cx="912800" cy="900906"/>
            <a:chOff x="1501849" y="3426609"/>
            <a:chExt cx="912800" cy="900906"/>
          </a:xfrm>
        </p:grpSpPr>
        <p:sp>
          <p:nvSpPr>
            <p:cNvPr id="20" name="AutoShape 389"/>
            <p:cNvSpPr>
              <a:spLocks noChangeArrowheads="1"/>
            </p:cNvSpPr>
            <p:nvPr/>
          </p:nvSpPr>
          <p:spPr bwMode="auto">
            <a:xfrm rot="16200000">
              <a:off x="1418228" y="3510230"/>
              <a:ext cx="900906" cy="733663"/>
            </a:xfrm>
            <a:prstGeom prst="triangle">
              <a:avLst>
                <a:gd name="adj" fmla="val 50000"/>
              </a:avLst>
            </a:prstGeom>
            <a:solidFill>
              <a:srgbClr val="66FF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GB" b="1"/>
            </a:p>
          </p:txBody>
        </p:sp>
        <p:sp>
          <p:nvSpPr>
            <p:cNvPr id="21" name="Text Box 390"/>
            <p:cNvSpPr txBox="1">
              <a:spLocks noChangeArrowheads="1"/>
            </p:cNvSpPr>
            <p:nvPr/>
          </p:nvSpPr>
          <p:spPr bwMode="auto">
            <a:xfrm>
              <a:off x="1515730" y="3698180"/>
              <a:ext cx="898919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66700" indent="-266700"/>
              <a:r>
                <a:rPr lang="en-US" sz="1400" b="1" dirty="0" smtClean="0"/>
                <a:t>KLYS 2</a:t>
              </a:r>
              <a:endParaRPr lang="en-US" sz="1400" b="1" dirty="0"/>
            </a:p>
          </p:txBody>
        </p:sp>
      </p:grpSp>
      <p:sp>
        <p:nvSpPr>
          <p:cNvPr id="22" name="Line 148"/>
          <p:cNvSpPr>
            <a:spLocks noChangeShapeType="1"/>
          </p:cNvSpPr>
          <p:nvPr/>
        </p:nvSpPr>
        <p:spPr bwMode="auto">
          <a:xfrm flipH="1" flipV="1">
            <a:off x="5292078" y="3572167"/>
            <a:ext cx="216025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endParaRPr lang="en-GB" b="1"/>
          </a:p>
        </p:txBody>
      </p:sp>
      <p:sp>
        <p:nvSpPr>
          <p:cNvPr id="23" name="AutoShape 755"/>
          <p:cNvSpPr>
            <a:spLocks noChangeArrowheads="1"/>
          </p:cNvSpPr>
          <p:nvPr/>
        </p:nvSpPr>
        <p:spPr bwMode="auto">
          <a:xfrm rot="780000" flipV="1">
            <a:off x="5337143" y="852652"/>
            <a:ext cx="186030" cy="388965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b="1"/>
          </a:p>
        </p:txBody>
      </p:sp>
      <p:sp>
        <p:nvSpPr>
          <p:cNvPr id="24" name="AutoShape 755"/>
          <p:cNvSpPr>
            <a:spLocks noChangeArrowheads="1"/>
          </p:cNvSpPr>
          <p:nvPr/>
        </p:nvSpPr>
        <p:spPr bwMode="auto">
          <a:xfrm rot="780000" flipV="1">
            <a:off x="5612175" y="921011"/>
            <a:ext cx="186030" cy="388965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b="1"/>
          </a:p>
        </p:txBody>
      </p:sp>
      <p:sp>
        <p:nvSpPr>
          <p:cNvPr id="25" name="AutoShape 755"/>
          <p:cNvSpPr>
            <a:spLocks noChangeArrowheads="1"/>
          </p:cNvSpPr>
          <p:nvPr/>
        </p:nvSpPr>
        <p:spPr bwMode="auto">
          <a:xfrm rot="780000" flipV="1">
            <a:off x="5895772" y="984061"/>
            <a:ext cx="186030" cy="388965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b="1"/>
          </a:p>
        </p:txBody>
      </p:sp>
      <p:sp>
        <p:nvSpPr>
          <p:cNvPr id="26" name="AutoShape 755"/>
          <p:cNvSpPr>
            <a:spLocks noChangeArrowheads="1"/>
          </p:cNvSpPr>
          <p:nvPr/>
        </p:nvSpPr>
        <p:spPr bwMode="auto">
          <a:xfrm rot="780000" flipV="1">
            <a:off x="6178839" y="1049412"/>
            <a:ext cx="186030" cy="388965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b="1"/>
          </a:p>
        </p:txBody>
      </p:sp>
      <p:sp>
        <p:nvSpPr>
          <p:cNvPr id="27" name="AutoShape 755"/>
          <p:cNvSpPr>
            <a:spLocks noChangeArrowheads="1"/>
          </p:cNvSpPr>
          <p:nvPr/>
        </p:nvSpPr>
        <p:spPr bwMode="auto">
          <a:xfrm rot="20820000" flipV="1">
            <a:off x="2477203" y="1114011"/>
            <a:ext cx="186030" cy="388965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b="1"/>
          </a:p>
        </p:txBody>
      </p:sp>
      <p:sp>
        <p:nvSpPr>
          <p:cNvPr id="28" name="AutoShape 755"/>
          <p:cNvSpPr>
            <a:spLocks noChangeArrowheads="1"/>
          </p:cNvSpPr>
          <p:nvPr/>
        </p:nvSpPr>
        <p:spPr bwMode="auto">
          <a:xfrm rot="20820000" flipV="1">
            <a:off x="2754367" y="1054886"/>
            <a:ext cx="186030" cy="388965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b="1"/>
          </a:p>
        </p:txBody>
      </p:sp>
      <p:sp>
        <p:nvSpPr>
          <p:cNvPr id="29" name="AutoShape 755"/>
          <p:cNvSpPr>
            <a:spLocks noChangeArrowheads="1"/>
          </p:cNvSpPr>
          <p:nvPr/>
        </p:nvSpPr>
        <p:spPr bwMode="auto">
          <a:xfrm rot="20820000" flipV="1">
            <a:off x="3036902" y="987235"/>
            <a:ext cx="186030" cy="388965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b="1"/>
          </a:p>
        </p:txBody>
      </p:sp>
      <p:sp>
        <p:nvSpPr>
          <p:cNvPr id="30" name="AutoShape 755"/>
          <p:cNvSpPr>
            <a:spLocks noChangeArrowheads="1"/>
          </p:cNvSpPr>
          <p:nvPr/>
        </p:nvSpPr>
        <p:spPr bwMode="auto">
          <a:xfrm rot="20820000" flipV="1">
            <a:off x="3319968" y="921884"/>
            <a:ext cx="186030" cy="388965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b="1"/>
          </a:p>
        </p:txBody>
      </p:sp>
      <p:sp>
        <p:nvSpPr>
          <p:cNvPr id="31" name="AutoShape 755"/>
          <p:cNvSpPr>
            <a:spLocks noChangeArrowheads="1"/>
          </p:cNvSpPr>
          <p:nvPr/>
        </p:nvSpPr>
        <p:spPr bwMode="auto">
          <a:xfrm rot="20820000" flipV="1">
            <a:off x="3600714" y="857068"/>
            <a:ext cx="186030" cy="388965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b="1"/>
          </a:p>
        </p:txBody>
      </p:sp>
      <p:cxnSp>
        <p:nvCxnSpPr>
          <p:cNvPr id="32" name="Straight Arrow Connector 33"/>
          <p:cNvCxnSpPr/>
          <p:nvPr/>
        </p:nvCxnSpPr>
        <p:spPr>
          <a:xfrm rot="780000" flipH="1" flipV="1">
            <a:off x="5326615" y="1228255"/>
            <a:ext cx="7144" cy="321989"/>
          </a:xfrm>
          <a:prstGeom prst="straightConnector1">
            <a:avLst/>
          </a:prstGeom>
          <a:ln w="28575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4"/>
          <p:cNvCxnSpPr/>
          <p:nvPr/>
        </p:nvCxnSpPr>
        <p:spPr>
          <a:xfrm rot="780000" flipH="1" flipV="1">
            <a:off x="5604388" y="1295302"/>
            <a:ext cx="7144" cy="321989"/>
          </a:xfrm>
          <a:prstGeom prst="straightConnector1">
            <a:avLst/>
          </a:prstGeom>
          <a:ln w="28575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5"/>
          <p:cNvCxnSpPr/>
          <p:nvPr/>
        </p:nvCxnSpPr>
        <p:spPr>
          <a:xfrm>
            <a:off x="5284498" y="1542158"/>
            <a:ext cx="304800" cy="73819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6"/>
          <p:cNvCxnSpPr/>
          <p:nvPr/>
        </p:nvCxnSpPr>
        <p:spPr>
          <a:xfrm rot="780000">
            <a:off x="5384730" y="1574680"/>
            <a:ext cx="1265" cy="374134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214"/>
          <p:cNvGrpSpPr/>
          <p:nvPr/>
        </p:nvGrpSpPr>
        <p:grpSpPr>
          <a:xfrm>
            <a:off x="5333983" y="1360123"/>
            <a:ext cx="839010" cy="720439"/>
            <a:chOff x="5333983" y="1649004"/>
            <a:chExt cx="839010" cy="720439"/>
          </a:xfrm>
        </p:grpSpPr>
        <p:cxnSp>
          <p:nvCxnSpPr>
            <p:cNvPr id="37" name="Straight Arrow Connector 38"/>
            <p:cNvCxnSpPr/>
            <p:nvPr/>
          </p:nvCxnSpPr>
          <p:spPr>
            <a:xfrm rot="780000" flipH="1" flipV="1">
              <a:off x="5885119" y="1649004"/>
              <a:ext cx="7144" cy="321989"/>
            </a:xfrm>
            <a:prstGeom prst="straightConnector1">
              <a:avLst/>
            </a:prstGeom>
            <a:ln w="28575">
              <a:solidFill>
                <a:srgbClr val="0000FF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9"/>
            <p:cNvCxnSpPr/>
            <p:nvPr/>
          </p:nvCxnSpPr>
          <p:spPr>
            <a:xfrm rot="780000" flipH="1" flipV="1">
              <a:off x="6165849" y="1713826"/>
              <a:ext cx="7144" cy="321989"/>
            </a:xfrm>
            <a:prstGeom prst="straightConnector1">
              <a:avLst/>
            </a:prstGeom>
            <a:ln w="28575">
              <a:solidFill>
                <a:srgbClr val="0000FF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40"/>
            <p:cNvCxnSpPr/>
            <p:nvPr/>
          </p:nvCxnSpPr>
          <p:spPr>
            <a:xfrm>
              <a:off x="5844092" y="1966911"/>
              <a:ext cx="307181" cy="66675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41"/>
            <p:cNvCxnSpPr/>
            <p:nvPr/>
          </p:nvCxnSpPr>
          <p:spPr>
            <a:xfrm rot="780000">
              <a:off x="5960107" y="1998217"/>
              <a:ext cx="4762" cy="371226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2"/>
            <p:cNvCxnSpPr/>
            <p:nvPr/>
          </p:nvCxnSpPr>
          <p:spPr>
            <a:xfrm flipH="1" flipV="1">
              <a:off x="5333983" y="2226468"/>
              <a:ext cx="602457" cy="140494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Straight Arrow Connector 43"/>
          <p:cNvCxnSpPr/>
          <p:nvPr/>
        </p:nvCxnSpPr>
        <p:spPr>
          <a:xfrm rot="20820000" flipH="1" flipV="1">
            <a:off x="2951819" y="1423691"/>
            <a:ext cx="7144" cy="321989"/>
          </a:xfrm>
          <a:prstGeom prst="straightConnector1">
            <a:avLst/>
          </a:prstGeom>
          <a:ln w="28575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4"/>
          <p:cNvCxnSpPr/>
          <p:nvPr/>
        </p:nvCxnSpPr>
        <p:spPr>
          <a:xfrm rot="20820000" flipH="1" flipV="1">
            <a:off x="3230871" y="1362185"/>
            <a:ext cx="7144" cy="321989"/>
          </a:xfrm>
          <a:prstGeom prst="straightConnector1">
            <a:avLst/>
          </a:prstGeom>
          <a:ln w="28575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5"/>
          <p:cNvCxnSpPr/>
          <p:nvPr/>
        </p:nvCxnSpPr>
        <p:spPr>
          <a:xfrm rot="20820000" flipH="1" flipV="1">
            <a:off x="3511606" y="1297382"/>
            <a:ext cx="7144" cy="321989"/>
          </a:xfrm>
          <a:prstGeom prst="straightConnector1">
            <a:avLst/>
          </a:prstGeom>
          <a:ln w="28575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6"/>
          <p:cNvCxnSpPr/>
          <p:nvPr/>
        </p:nvCxnSpPr>
        <p:spPr>
          <a:xfrm rot="20820000" flipH="1" flipV="1">
            <a:off x="3792340" y="1232579"/>
            <a:ext cx="7144" cy="321989"/>
          </a:xfrm>
          <a:prstGeom prst="straightConnector1">
            <a:avLst/>
          </a:prstGeom>
          <a:ln w="28575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AutoShape 755"/>
          <p:cNvSpPr>
            <a:spLocks noChangeArrowheads="1"/>
          </p:cNvSpPr>
          <p:nvPr/>
        </p:nvSpPr>
        <p:spPr bwMode="auto">
          <a:xfrm flipV="1">
            <a:off x="3760665" y="5184286"/>
            <a:ext cx="186030" cy="388965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b="1"/>
          </a:p>
        </p:txBody>
      </p:sp>
      <p:sp>
        <p:nvSpPr>
          <p:cNvPr id="47" name="AutoShape 755"/>
          <p:cNvSpPr>
            <a:spLocks noChangeArrowheads="1"/>
          </p:cNvSpPr>
          <p:nvPr/>
        </p:nvSpPr>
        <p:spPr bwMode="auto">
          <a:xfrm flipV="1">
            <a:off x="4051177" y="5181925"/>
            <a:ext cx="186030" cy="388965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b="1"/>
          </a:p>
        </p:txBody>
      </p:sp>
      <p:sp>
        <p:nvSpPr>
          <p:cNvPr id="48" name="AutoShape 755"/>
          <p:cNvSpPr>
            <a:spLocks noChangeArrowheads="1"/>
          </p:cNvSpPr>
          <p:nvPr/>
        </p:nvSpPr>
        <p:spPr bwMode="auto">
          <a:xfrm flipV="1">
            <a:off x="4341689" y="5181925"/>
            <a:ext cx="186030" cy="388965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b="1" dirty="0" smtClean="0"/>
          </a:p>
          <a:p>
            <a:endParaRPr lang="en-GB" b="1" dirty="0"/>
          </a:p>
        </p:txBody>
      </p:sp>
      <p:sp>
        <p:nvSpPr>
          <p:cNvPr id="49" name="Text Box 11"/>
          <p:cNvSpPr txBox="1">
            <a:spLocks noChangeArrowheads="1"/>
          </p:cNvSpPr>
          <p:nvPr/>
        </p:nvSpPr>
        <p:spPr bwMode="auto">
          <a:xfrm>
            <a:off x="6084168" y="764704"/>
            <a:ext cx="64633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/>
              <a:t>Cell </a:t>
            </a:r>
            <a:r>
              <a:rPr lang="en-US" sz="1600" b="1" dirty="0" smtClean="0"/>
              <a:t>7</a:t>
            </a:r>
            <a:endParaRPr lang="en-US" sz="1600" b="1" dirty="0"/>
          </a:p>
        </p:txBody>
      </p:sp>
      <p:cxnSp>
        <p:nvCxnSpPr>
          <p:cNvPr id="50" name="Straight Connector 51"/>
          <p:cNvCxnSpPr/>
          <p:nvPr/>
        </p:nvCxnSpPr>
        <p:spPr>
          <a:xfrm flipH="1" flipV="1">
            <a:off x="2714625" y="1949494"/>
            <a:ext cx="633239" cy="686569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2"/>
          <p:cNvCxnSpPr/>
          <p:nvPr/>
        </p:nvCxnSpPr>
        <p:spPr>
          <a:xfrm flipH="1" flipV="1">
            <a:off x="2612777" y="1469226"/>
            <a:ext cx="111920" cy="502444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84"/>
          <p:cNvGrpSpPr/>
          <p:nvPr/>
        </p:nvGrpSpPr>
        <p:grpSpPr>
          <a:xfrm>
            <a:off x="3059832" y="2685566"/>
            <a:ext cx="898919" cy="900906"/>
            <a:chOff x="3059832" y="2974447"/>
            <a:chExt cx="898919" cy="900906"/>
          </a:xfrm>
        </p:grpSpPr>
        <p:sp>
          <p:nvSpPr>
            <p:cNvPr id="53" name="AutoShape 389"/>
            <p:cNvSpPr>
              <a:spLocks noChangeArrowheads="1"/>
            </p:cNvSpPr>
            <p:nvPr/>
          </p:nvSpPr>
          <p:spPr bwMode="auto">
            <a:xfrm rot="5400000">
              <a:off x="3059362" y="3058068"/>
              <a:ext cx="900906" cy="733663"/>
            </a:xfrm>
            <a:prstGeom prst="triangle">
              <a:avLst>
                <a:gd name="adj" fmla="val 50000"/>
              </a:avLst>
            </a:prstGeom>
            <a:solidFill>
              <a:srgbClr val="66FF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GB" b="1"/>
            </a:p>
          </p:txBody>
        </p:sp>
        <p:sp>
          <p:nvSpPr>
            <p:cNvPr id="54" name="Text Box 390"/>
            <p:cNvSpPr txBox="1">
              <a:spLocks noChangeArrowheads="1"/>
            </p:cNvSpPr>
            <p:nvPr/>
          </p:nvSpPr>
          <p:spPr bwMode="auto">
            <a:xfrm>
              <a:off x="3059832" y="3246020"/>
              <a:ext cx="898919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66700" indent="-266700"/>
              <a:r>
                <a:rPr lang="en-US" sz="1400" b="1" dirty="0" smtClean="0"/>
                <a:t>KLYS 1</a:t>
              </a:r>
              <a:endParaRPr lang="en-US" sz="1400" b="1" dirty="0"/>
            </a:p>
          </p:txBody>
        </p:sp>
      </p:grpSp>
      <p:cxnSp>
        <p:nvCxnSpPr>
          <p:cNvPr id="55" name="Elbow Connector 56"/>
          <p:cNvCxnSpPr/>
          <p:nvPr/>
        </p:nvCxnSpPr>
        <p:spPr>
          <a:xfrm rot="16200000" flipH="1">
            <a:off x="3622623" y="4642871"/>
            <a:ext cx="690564" cy="369097"/>
          </a:xfrm>
          <a:prstGeom prst="bentConnector3">
            <a:avLst>
              <a:gd name="adj1" fmla="val 43060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7"/>
          <p:cNvCxnSpPr/>
          <p:nvPr/>
        </p:nvCxnSpPr>
        <p:spPr>
          <a:xfrm rot="5400000">
            <a:off x="4284146" y="4675300"/>
            <a:ext cx="651461" cy="343348"/>
          </a:xfrm>
          <a:prstGeom prst="bentConnector3">
            <a:avLst>
              <a:gd name="adj1" fmla="val 50000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8"/>
          <p:cNvCxnSpPr/>
          <p:nvPr/>
        </p:nvCxnSpPr>
        <p:spPr>
          <a:xfrm>
            <a:off x="2627784" y="4508271"/>
            <a:ext cx="0" cy="360889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9"/>
          <p:cNvCxnSpPr/>
          <p:nvPr/>
        </p:nvCxnSpPr>
        <p:spPr>
          <a:xfrm>
            <a:off x="2627784" y="4869160"/>
            <a:ext cx="1224136" cy="36004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61"/>
          <p:cNvCxnSpPr>
            <a:stCxn id="53" idx="0"/>
          </p:cNvCxnSpPr>
          <p:nvPr/>
        </p:nvCxnSpPr>
        <p:spPr>
          <a:xfrm>
            <a:off x="3876647" y="3136019"/>
            <a:ext cx="552478" cy="1719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2"/>
          <p:cNvCxnSpPr/>
          <p:nvPr/>
        </p:nvCxnSpPr>
        <p:spPr>
          <a:xfrm flipV="1">
            <a:off x="4429125" y="2994863"/>
            <a:ext cx="80963" cy="147637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3"/>
          <p:cNvCxnSpPr/>
          <p:nvPr/>
        </p:nvCxnSpPr>
        <p:spPr>
          <a:xfrm>
            <a:off x="4569619" y="2359069"/>
            <a:ext cx="0" cy="352425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4"/>
          <p:cNvCxnSpPr/>
          <p:nvPr/>
        </p:nvCxnSpPr>
        <p:spPr>
          <a:xfrm>
            <a:off x="4567238" y="2716257"/>
            <a:ext cx="92868" cy="9525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5"/>
          <p:cNvCxnSpPr/>
          <p:nvPr/>
        </p:nvCxnSpPr>
        <p:spPr>
          <a:xfrm>
            <a:off x="4569619" y="2847225"/>
            <a:ext cx="2381" cy="161925"/>
          </a:xfrm>
          <a:prstGeom prst="straightConnector1">
            <a:avLst/>
          </a:prstGeom>
          <a:ln w="28575">
            <a:solidFill>
              <a:srgbClr val="0000FF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6"/>
          <p:cNvCxnSpPr/>
          <p:nvPr/>
        </p:nvCxnSpPr>
        <p:spPr>
          <a:xfrm flipV="1">
            <a:off x="4700588" y="2763882"/>
            <a:ext cx="592931" cy="4762"/>
          </a:xfrm>
          <a:prstGeom prst="straightConnector1">
            <a:avLst/>
          </a:prstGeom>
          <a:ln w="28575">
            <a:solidFill>
              <a:srgbClr val="0000F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7"/>
          <p:cNvCxnSpPr>
            <a:stCxn id="20" idx="0"/>
          </p:cNvCxnSpPr>
          <p:nvPr/>
        </p:nvCxnSpPr>
        <p:spPr>
          <a:xfrm flipH="1">
            <a:off x="5398294" y="3127202"/>
            <a:ext cx="599986" cy="5773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8"/>
          <p:cNvCxnSpPr/>
          <p:nvPr/>
        </p:nvCxnSpPr>
        <p:spPr>
          <a:xfrm flipH="1" flipV="1">
            <a:off x="5245895" y="3087732"/>
            <a:ext cx="166686" cy="50006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9"/>
          <p:cNvCxnSpPr/>
          <p:nvPr/>
        </p:nvCxnSpPr>
        <p:spPr>
          <a:xfrm>
            <a:off x="5291138" y="2763882"/>
            <a:ext cx="4762" cy="238125"/>
          </a:xfrm>
          <a:prstGeom prst="straightConnector1">
            <a:avLst/>
          </a:prstGeom>
          <a:ln w="28575">
            <a:solidFill>
              <a:srgbClr val="0000FF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70"/>
          <p:cNvCxnSpPr>
            <a:endCxn id="22" idx="1"/>
          </p:cNvCxnSpPr>
          <p:nvPr/>
        </p:nvCxnSpPr>
        <p:spPr>
          <a:xfrm flipH="1">
            <a:off x="5292078" y="3213740"/>
            <a:ext cx="2386" cy="358427"/>
          </a:xfrm>
          <a:prstGeom prst="straightConnector1">
            <a:avLst/>
          </a:prstGeom>
          <a:ln w="28575">
            <a:solidFill>
              <a:srgbClr val="0000F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 Box 11"/>
          <p:cNvSpPr txBox="1">
            <a:spLocks noChangeArrowheads="1"/>
          </p:cNvSpPr>
          <p:nvPr/>
        </p:nvSpPr>
        <p:spPr bwMode="auto">
          <a:xfrm>
            <a:off x="2339752" y="764704"/>
            <a:ext cx="64633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/>
              <a:t>Cell </a:t>
            </a:r>
            <a:r>
              <a:rPr lang="en-US" sz="1600" b="1" dirty="0" smtClean="0"/>
              <a:t>5</a:t>
            </a:r>
            <a:endParaRPr lang="en-US" sz="1600" b="1" dirty="0"/>
          </a:p>
        </p:txBody>
      </p:sp>
      <p:sp>
        <p:nvSpPr>
          <p:cNvPr id="71" name="Rectangle 70"/>
          <p:cNvSpPr/>
          <p:nvPr/>
        </p:nvSpPr>
        <p:spPr>
          <a:xfrm>
            <a:off x="467544" y="712589"/>
            <a:ext cx="8208912" cy="56166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179"/>
          <p:cNvSpPr>
            <a:spLocks noChangeArrowheads="1"/>
          </p:cNvSpPr>
          <p:nvPr/>
        </p:nvSpPr>
        <p:spPr bwMode="auto">
          <a:xfrm>
            <a:off x="5450225" y="3207503"/>
            <a:ext cx="647700" cy="719137"/>
          </a:xfrm>
          <a:prstGeom prst="rect">
            <a:avLst/>
          </a:prstGeom>
          <a:noFill/>
          <a:ln w="38100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cs typeface="+mn-cs"/>
            </a:endParaRPr>
          </a:p>
        </p:txBody>
      </p:sp>
      <p:sp>
        <p:nvSpPr>
          <p:cNvPr id="73" name="Line 148"/>
          <p:cNvSpPr>
            <a:spLocks noChangeShapeType="1"/>
          </p:cNvSpPr>
          <p:nvPr/>
        </p:nvSpPr>
        <p:spPr bwMode="auto">
          <a:xfrm flipH="1" flipV="1">
            <a:off x="5343863" y="3561515"/>
            <a:ext cx="250825" cy="63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grpSp>
        <p:nvGrpSpPr>
          <p:cNvPr id="74" name="Group 166"/>
          <p:cNvGrpSpPr>
            <a:grpSpLocks/>
          </p:cNvGrpSpPr>
          <p:nvPr/>
        </p:nvGrpSpPr>
        <p:grpSpPr bwMode="auto">
          <a:xfrm rot="5400000">
            <a:off x="5426412" y="3377366"/>
            <a:ext cx="601663" cy="373062"/>
            <a:chOff x="3556" y="3167"/>
            <a:chExt cx="379" cy="237"/>
          </a:xfrm>
        </p:grpSpPr>
        <p:sp>
          <p:nvSpPr>
            <p:cNvPr id="75" name="Line 167"/>
            <p:cNvSpPr>
              <a:spLocks noChangeShapeType="1"/>
            </p:cNvSpPr>
            <p:nvPr/>
          </p:nvSpPr>
          <p:spPr bwMode="auto">
            <a:xfrm rot="-5400000" flipH="1" flipV="1">
              <a:off x="3867" y="3194"/>
              <a:ext cx="0" cy="13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76" name="Line 171"/>
            <p:cNvSpPr>
              <a:spLocks noChangeShapeType="1"/>
            </p:cNvSpPr>
            <p:nvPr/>
          </p:nvSpPr>
          <p:spPr bwMode="auto">
            <a:xfrm rot="16200000" flipV="1">
              <a:off x="3861" y="3323"/>
              <a:ext cx="136" cy="1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7" name="Line 169"/>
            <p:cNvSpPr>
              <a:spLocks noChangeShapeType="1"/>
            </p:cNvSpPr>
            <p:nvPr/>
          </p:nvSpPr>
          <p:spPr bwMode="auto">
            <a:xfrm rot="16200000" flipV="1">
              <a:off x="3484" y="3328"/>
              <a:ext cx="149" cy="4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8" name="Line 170"/>
            <p:cNvSpPr>
              <a:spLocks noChangeShapeType="1"/>
            </p:cNvSpPr>
            <p:nvPr/>
          </p:nvSpPr>
          <p:spPr bwMode="auto">
            <a:xfrm rot="16200000" flipH="1">
              <a:off x="3631" y="3194"/>
              <a:ext cx="1" cy="141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79" name="Line 172"/>
            <p:cNvSpPr>
              <a:spLocks noChangeShapeType="1"/>
            </p:cNvSpPr>
            <p:nvPr/>
          </p:nvSpPr>
          <p:spPr bwMode="auto">
            <a:xfrm rot="16200000" flipH="1">
              <a:off x="3726" y="3368"/>
              <a:ext cx="4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/>
            </a:p>
          </p:txBody>
        </p:sp>
        <p:grpSp>
          <p:nvGrpSpPr>
            <p:cNvPr id="80" name="Group 173"/>
            <p:cNvGrpSpPr>
              <a:grpSpLocks/>
            </p:cNvGrpSpPr>
            <p:nvPr/>
          </p:nvGrpSpPr>
          <p:grpSpPr bwMode="auto">
            <a:xfrm rot="-5400000">
              <a:off x="3661" y="3211"/>
              <a:ext cx="187" cy="104"/>
              <a:chOff x="3651" y="3248"/>
              <a:chExt cx="227" cy="91"/>
            </a:xfrm>
          </p:grpSpPr>
          <p:sp>
            <p:nvSpPr>
              <p:cNvPr id="82" name="Rectangle 174"/>
              <p:cNvSpPr>
                <a:spLocks noChangeArrowheads="1"/>
              </p:cNvSpPr>
              <p:nvPr/>
            </p:nvSpPr>
            <p:spPr bwMode="auto">
              <a:xfrm>
                <a:off x="3651" y="3248"/>
                <a:ext cx="45" cy="91"/>
              </a:xfrm>
              <a:prstGeom prst="rect">
                <a:avLst/>
              </a:prstGeom>
              <a:solidFill>
                <a:srgbClr val="FF99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83" name="Rectangle 175"/>
              <p:cNvSpPr>
                <a:spLocks noChangeArrowheads="1"/>
              </p:cNvSpPr>
              <p:nvPr/>
            </p:nvSpPr>
            <p:spPr bwMode="auto">
              <a:xfrm>
                <a:off x="3696" y="3248"/>
                <a:ext cx="45" cy="91"/>
              </a:xfrm>
              <a:prstGeom prst="rect">
                <a:avLst/>
              </a:prstGeom>
              <a:solidFill>
                <a:srgbClr val="FF99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84" name="Rectangle 176"/>
              <p:cNvSpPr>
                <a:spLocks noChangeArrowheads="1"/>
              </p:cNvSpPr>
              <p:nvPr/>
            </p:nvSpPr>
            <p:spPr bwMode="auto">
              <a:xfrm>
                <a:off x="3742" y="3248"/>
                <a:ext cx="45" cy="91"/>
              </a:xfrm>
              <a:prstGeom prst="rect">
                <a:avLst/>
              </a:prstGeom>
              <a:solidFill>
                <a:srgbClr val="FF99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85" name="Rectangle 177"/>
              <p:cNvSpPr>
                <a:spLocks noChangeArrowheads="1"/>
              </p:cNvSpPr>
              <p:nvPr/>
            </p:nvSpPr>
            <p:spPr bwMode="auto">
              <a:xfrm>
                <a:off x="3787" y="3248"/>
                <a:ext cx="45" cy="91"/>
              </a:xfrm>
              <a:prstGeom prst="rect">
                <a:avLst/>
              </a:prstGeom>
              <a:solidFill>
                <a:srgbClr val="FF99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86" name="Rectangle 178"/>
              <p:cNvSpPr>
                <a:spLocks noChangeArrowheads="1"/>
              </p:cNvSpPr>
              <p:nvPr/>
            </p:nvSpPr>
            <p:spPr bwMode="auto">
              <a:xfrm>
                <a:off x="3833" y="3248"/>
                <a:ext cx="45" cy="91"/>
              </a:xfrm>
              <a:prstGeom prst="rect">
                <a:avLst/>
              </a:prstGeom>
              <a:solidFill>
                <a:srgbClr val="FF99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</p:grpSp>
        <p:sp>
          <p:nvSpPr>
            <p:cNvPr id="81" name="Line 168"/>
            <p:cNvSpPr>
              <a:spLocks noChangeShapeType="1"/>
            </p:cNvSpPr>
            <p:nvPr/>
          </p:nvSpPr>
          <p:spPr bwMode="auto">
            <a:xfrm rot="-5400000">
              <a:off x="3743" y="3202"/>
              <a:ext cx="2" cy="376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89" name="AutoShape 755"/>
          <p:cNvSpPr>
            <a:spLocks noChangeArrowheads="1"/>
          </p:cNvSpPr>
          <p:nvPr/>
        </p:nvSpPr>
        <p:spPr bwMode="auto">
          <a:xfrm rot="780000" flipV="1">
            <a:off x="6474012" y="1102246"/>
            <a:ext cx="186030" cy="388965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b="1"/>
          </a:p>
        </p:txBody>
      </p:sp>
      <p:grpSp>
        <p:nvGrpSpPr>
          <p:cNvPr id="90" name="Group 243"/>
          <p:cNvGrpSpPr/>
          <p:nvPr/>
        </p:nvGrpSpPr>
        <p:grpSpPr>
          <a:xfrm>
            <a:off x="3347864" y="2401361"/>
            <a:ext cx="1080120" cy="306710"/>
            <a:chOff x="3347864" y="2690242"/>
            <a:chExt cx="1080120" cy="306710"/>
          </a:xfrm>
        </p:grpSpPr>
        <p:cxnSp>
          <p:nvCxnSpPr>
            <p:cNvPr id="91" name="Straight Connector 93"/>
            <p:cNvCxnSpPr/>
            <p:nvPr/>
          </p:nvCxnSpPr>
          <p:spPr>
            <a:xfrm flipV="1">
              <a:off x="3779912" y="2780928"/>
              <a:ext cx="388144" cy="4762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4"/>
            <p:cNvCxnSpPr/>
            <p:nvPr/>
          </p:nvCxnSpPr>
          <p:spPr>
            <a:xfrm>
              <a:off x="4139952" y="2780928"/>
              <a:ext cx="216024" cy="216024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5"/>
            <p:cNvCxnSpPr/>
            <p:nvPr/>
          </p:nvCxnSpPr>
          <p:spPr>
            <a:xfrm flipH="1">
              <a:off x="3635896" y="2780928"/>
              <a:ext cx="144016" cy="144016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6"/>
            <p:cNvCxnSpPr/>
            <p:nvPr/>
          </p:nvCxnSpPr>
          <p:spPr>
            <a:xfrm flipH="1">
              <a:off x="3347864" y="2924944"/>
              <a:ext cx="288032" cy="0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7"/>
            <p:cNvCxnSpPr/>
            <p:nvPr/>
          </p:nvCxnSpPr>
          <p:spPr>
            <a:xfrm>
              <a:off x="3861817" y="2690242"/>
              <a:ext cx="216024" cy="72008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8"/>
            <p:cNvCxnSpPr/>
            <p:nvPr/>
          </p:nvCxnSpPr>
          <p:spPr>
            <a:xfrm flipV="1">
              <a:off x="3861817" y="2690242"/>
              <a:ext cx="207640" cy="80392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9"/>
            <p:cNvCxnSpPr/>
            <p:nvPr/>
          </p:nvCxnSpPr>
          <p:spPr>
            <a:xfrm>
              <a:off x="4211960" y="2852936"/>
              <a:ext cx="216024" cy="72008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100"/>
            <p:cNvCxnSpPr/>
            <p:nvPr/>
          </p:nvCxnSpPr>
          <p:spPr>
            <a:xfrm flipV="1">
              <a:off x="4355976" y="2924944"/>
              <a:ext cx="72008" cy="72008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9" name="Group 244"/>
          <p:cNvGrpSpPr/>
          <p:nvPr/>
        </p:nvGrpSpPr>
        <p:grpSpPr>
          <a:xfrm flipH="1">
            <a:off x="4708029" y="2373927"/>
            <a:ext cx="1080120" cy="306710"/>
            <a:chOff x="3347864" y="2690242"/>
            <a:chExt cx="1080120" cy="306710"/>
          </a:xfrm>
        </p:grpSpPr>
        <p:cxnSp>
          <p:nvCxnSpPr>
            <p:cNvPr id="100" name="Straight Connector 102"/>
            <p:cNvCxnSpPr/>
            <p:nvPr/>
          </p:nvCxnSpPr>
          <p:spPr>
            <a:xfrm flipV="1">
              <a:off x="3779912" y="2780928"/>
              <a:ext cx="388144" cy="4762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3"/>
            <p:cNvCxnSpPr/>
            <p:nvPr/>
          </p:nvCxnSpPr>
          <p:spPr>
            <a:xfrm>
              <a:off x="4139952" y="2780928"/>
              <a:ext cx="216024" cy="216024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4"/>
            <p:cNvCxnSpPr/>
            <p:nvPr/>
          </p:nvCxnSpPr>
          <p:spPr>
            <a:xfrm flipH="1">
              <a:off x="3635896" y="2780928"/>
              <a:ext cx="144016" cy="144016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5"/>
            <p:cNvCxnSpPr/>
            <p:nvPr/>
          </p:nvCxnSpPr>
          <p:spPr>
            <a:xfrm flipH="1">
              <a:off x="3347864" y="2924944"/>
              <a:ext cx="288032" cy="0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6"/>
            <p:cNvCxnSpPr/>
            <p:nvPr/>
          </p:nvCxnSpPr>
          <p:spPr>
            <a:xfrm>
              <a:off x="3861817" y="2690242"/>
              <a:ext cx="216024" cy="72008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7"/>
            <p:cNvCxnSpPr/>
            <p:nvPr/>
          </p:nvCxnSpPr>
          <p:spPr>
            <a:xfrm flipV="1">
              <a:off x="3861817" y="2690242"/>
              <a:ext cx="207640" cy="80392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8"/>
            <p:cNvCxnSpPr/>
            <p:nvPr/>
          </p:nvCxnSpPr>
          <p:spPr>
            <a:xfrm>
              <a:off x="4211960" y="2852936"/>
              <a:ext cx="216024" cy="72008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9"/>
            <p:cNvCxnSpPr/>
            <p:nvPr/>
          </p:nvCxnSpPr>
          <p:spPr>
            <a:xfrm flipV="1">
              <a:off x="4355976" y="2924944"/>
              <a:ext cx="72008" cy="72008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8" name="Straight Connector 110"/>
          <p:cNvCxnSpPr/>
          <p:nvPr/>
        </p:nvCxnSpPr>
        <p:spPr>
          <a:xfrm flipV="1">
            <a:off x="5772150" y="1987991"/>
            <a:ext cx="600050" cy="628253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11"/>
          <p:cNvCxnSpPr/>
          <p:nvPr/>
        </p:nvCxnSpPr>
        <p:spPr>
          <a:xfrm flipV="1">
            <a:off x="6372200" y="1483935"/>
            <a:ext cx="144016" cy="504056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" name="Group 273"/>
          <p:cNvGrpSpPr/>
          <p:nvPr/>
        </p:nvGrpSpPr>
        <p:grpSpPr>
          <a:xfrm rot="20719406">
            <a:off x="1773757" y="3859880"/>
            <a:ext cx="1238297" cy="807383"/>
            <a:chOff x="2195736" y="4005064"/>
            <a:chExt cx="1238297" cy="807383"/>
          </a:xfrm>
        </p:grpSpPr>
        <p:cxnSp>
          <p:nvCxnSpPr>
            <p:cNvPr id="111" name="Straight Connector 113"/>
            <p:cNvCxnSpPr/>
            <p:nvPr/>
          </p:nvCxnSpPr>
          <p:spPr>
            <a:xfrm flipH="1">
              <a:off x="2699792" y="4381500"/>
              <a:ext cx="186283" cy="88018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2" name="Group 81"/>
            <p:cNvGrpSpPr/>
            <p:nvPr/>
          </p:nvGrpSpPr>
          <p:grpSpPr>
            <a:xfrm>
              <a:off x="2195736" y="4293096"/>
              <a:ext cx="590225" cy="519351"/>
              <a:chOff x="5948661" y="5832878"/>
              <a:chExt cx="590225" cy="519351"/>
            </a:xfrm>
          </p:grpSpPr>
          <p:sp>
            <p:nvSpPr>
              <p:cNvPr id="117" name="Oval 948"/>
              <p:cNvSpPr>
                <a:spLocks noChangeAspect="1" noChangeArrowheads="1"/>
              </p:cNvSpPr>
              <p:nvPr/>
            </p:nvSpPr>
            <p:spPr bwMode="auto">
              <a:xfrm>
                <a:off x="5964217" y="5832878"/>
                <a:ext cx="560070" cy="519351"/>
              </a:xfrm>
              <a:prstGeom prst="ellipse">
                <a:avLst/>
              </a:prstGeom>
              <a:solidFill>
                <a:srgbClr val="CCFFCC"/>
              </a:solidFill>
              <a:ln w="28575" algn="ctr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GB" b="1" dirty="0"/>
              </a:p>
            </p:txBody>
          </p:sp>
          <p:sp>
            <p:nvSpPr>
              <p:cNvPr id="118" name="TextBox 120"/>
              <p:cNvSpPr txBox="1"/>
              <p:nvPr/>
            </p:nvSpPr>
            <p:spPr>
              <a:xfrm>
                <a:off x="5948661" y="5875269"/>
                <a:ext cx="5902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/>
                  <a:t>75 kW</a:t>
                </a:r>
              </a:p>
              <a:p>
                <a:pPr algn="ctr"/>
                <a:r>
                  <a:rPr lang="en-US" sz="1200" b="1" dirty="0" smtClean="0"/>
                  <a:t>tower</a:t>
                </a:r>
                <a:endParaRPr lang="en-GB" sz="1200" b="1" dirty="0"/>
              </a:p>
            </p:txBody>
          </p:sp>
        </p:grpSp>
        <p:grpSp>
          <p:nvGrpSpPr>
            <p:cNvPr id="113" name="Group 263"/>
            <p:cNvGrpSpPr/>
            <p:nvPr/>
          </p:nvGrpSpPr>
          <p:grpSpPr>
            <a:xfrm>
              <a:off x="2843808" y="4005064"/>
              <a:ext cx="590225" cy="519351"/>
              <a:chOff x="5948661" y="5832878"/>
              <a:chExt cx="590225" cy="519351"/>
            </a:xfrm>
          </p:grpSpPr>
          <p:sp>
            <p:nvSpPr>
              <p:cNvPr id="115" name="Oval 948"/>
              <p:cNvSpPr>
                <a:spLocks noChangeAspect="1" noChangeArrowheads="1"/>
              </p:cNvSpPr>
              <p:nvPr/>
            </p:nvSpPr>
            <p:spPr bwMode="auto">
              <a:xfrm>
                <a:off x="5964217" y="5832878"/>
                <a:ext cx="560070" cy="519351"/>
              </a:xfrm>
              <a:prstGeom prst="ellipse">
                <a:avLst/>
              </a:prstGeom>
              <a:solidFill>
                <a:srgbClr val="CCFFCC"/>
              </a:solidFill>
              <a:ln w="28575" algn="ctr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GB" b="1" dirty="0"/>
              </a:p>
            </p:txBody>
          </p:sp>
          <p:sp>
            <p:nvSpPr>
              <p:cNvPr id="116" name="TextBox 118"/>
              <p:cNvSpPr txBox="1"/>
              <p:nvPr/>
            </p:nvSpPr>
            <p:spPr>
              <a:xfrm>
                <a:off x="5948661" y="5875269"/>
                <a:ext cx="5902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/>
                  <a:t>75 kW</a:t>
                </a:r>
              </a:p>
              <a:p>
                <a:pPr algn="ctr"/>
                <a:r>
                  <a:rPr lang="en-US" sz="1200" b="1" dirty="0" smtClean="0"/>
                  <a:t>tower</a:t>
                </a:r>
                <a:endParaRPr lang="en-GB" sz="1200" b="1" dirty="0"/>
              </a:p>
            </p:txBody>
          </p:sp>
        </p:grpSp>
        <p:cxnSp>
          <p:nvCxnSpPr>
            <p:cNvPr id="114" name="Straight Connector 116"/>
            <p:cNvCxnSpPr/>
            <p:nvPr/>
          </p:nvCxnSpPr>
          <p:spPr>
            <a:xfrm>
              <a:off x="2819400" y="4410075"/>
              <a:ext cx="171450" cy="323850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302"/>
          <p:cNvGrpSpPr/>
          <p:nvPr/>
        </p:nvGrpSpPr>
        <p:grpSpPr>
          <a:xfrm rot="20719406">
            <a:off x="2915590" y="3830933"/>
            <a:ext cx="1238297" cy="807383"/>
            <a:chOff x="2195736" y="4005064"/>
            <a:chExt cx="1238297" cy="807383"/>
          </a:xfrm>
        </p:grpSpPr>
        <p:cxnSp>
          <p:nvCxnSpPr>
            <p:cNvPr id="120" name="Straight Connector 122"/>
            <p:cNvCxnSpPr/>
            <p:nvPr/>
          </p:nvCxnSpPr>
          <p:spPr>
            <a:xfrm flipH="1">
              <a:off x="2699792" y="4381500"/>
              <a:ext cx="186283" cy="88018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1" name="Group 81"/>
            <p:cNvGrpSpPr/>
            <p:nvPr/>
          </p:nvGrpSpPr>
          <p:grpSpPr>
            <a:xfrm>
              <a:off x="2195736" y="4293096"/>
              <a:ext cx="590225" cy="519351"/>
              <a:chOff x="5948661" y="5832878"/>
              <a:chExt cx="590225" cy="519351"/>
            </a:xfrm>
          </p:grpSpPr>
          <p:sp>
            <p:nvSpPr>
              <p:cNvPr id="126" name="Oval 948"/>
              <p:cNvSpPr>
                <a:spLocks noChangeAspect="1" noChangeArrowheads="1"/>
              </p:cNvSpPr>
              <p:nvPr/>
            </p:nvSpPr>
            <p:spPr bwMode="auto">
              <a:xfrm>
                <a:off x="5964217" y="5832878"/>
                <a:ext cx="560070" cy="519351"/>
              </a:xfrm>
              <a:prstGeom prst="ellipse">
                <a:avLst/>
              </a:prstGeom>
              <a:solidFill>
                <a:srgbClr val="CCFFCC"/>
              </a:solidFill>
              <a:ln w="28575" algn="ctr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GB" b="1" dirty="0"/>
              </a:p>
            </p:txBody>
          </p:sp>
          <p:sp>
            <p:nvSpPr>
              <p:cNvPr id="127" name="TextBox 129"/>
              <p:cNvSpPr txBox="1"/>
              <p:nvPr/>
            </p:nvSpPr>
            <p:spPr>
              <a:xfrm>
                <a:off x="5948661" y="5875269"/>
                <a:ext cx="5902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/>
                  <a:t>75 kW</a:t>
                </a:r>
              </a:p>
              <a:p>
                <a:pPr algn="ctr"/>
                <a:r>
                  <a:rPr lang="en-US" sz="1200" b="1" dirty="0" smtClean="0"/>
                  <a:t>tower</a:t>
                </a:r>
                <a:endParaRPr lang="en-GB" sz="1200" b="1" dirty="0"/>
              </a:p>
            </p:txBody>
          </p:sp>
        </p:grpSp>
        <p:grpSp>
          <p:nvGrpSpPr>
            <p:cNvPr id="122" name="Group 263"/>
            <p:cNvGrpSpPr/>
            <p:nvPr/>
          </p:nvGrpSpPr>
          <p:grpSpPr>
            <a:xfrm>
              <a:off x="2843808" y="4005064"/>
              <a:ext cx="590225" cy="519351"/>
              <a:chOff x="5948661" y="5832878"/>
              <a:chExt cx="590225" cy="519351"/>
            </a:xfrm>
          </p:grpSpPr>
          <p:sp>
            <p:nvSpPr>
              <p:cNvPr id="124" name="Oval 948"/>
              <p:cNvSpPr>
                <a:spLocks noChangeAspect="1" noChangeArrowheads="1"/>
              </p:cNvSpPr>
              <p:nvPr/>
            </p:nvSpPr>
            <p:spPr bwMode="auto">
              <a:xfrm>
                <a:off x="5964217" y="5832878"/>
                <a:ext cx="560070" cy="519351"/>
              </a:xfrm>
              <a:prstGeom prst="ellipse">
                <a:avLst/>
              </a:prstGeom>
              <a:solidFill>
                <a:srgbClr val="CCFFCC"/>
              </a:solidFill>
              <a:ln w="28575" algn="ctr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GB" b="1" dirty="0"/>
              </a:p>
            </p:txBody>
          </p:sp>
          <p:sp>
            <p:nvSpPr>
              <p:cNvPr id="125" name="TextBox 127"/>
              <p:cNvSpPr txBox="1"/>
              <p:nvPr/>
            </p:nvSpPr>
            <p:spPr>
              <a:xfrm>
                <a:off x="5948661" y="5875269"/>
                <a:ext cx="5902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/>
                  <a:t>75 kW</a:t>
                </a:r>
              </a:p>
              <a:p>
                <a:pPr algn="ctr"/>
                <a:r>
                  <a:rPr lang="en-US" sz="1200" b="1" dirty="0" smtClean="0"/>
                  <a:t>tower</a:t>
                </a:r>
                <a:endParaRPr lang="en-GB" sz="1200" b="1" dirty="0"/>
              </a:p>
            </p:txBody>
          </p:sp>
        </p:grpSp>
        <p:cxnSp>
          <p:nvCxnSpPr>
            <p:cNvPr id="123" name="Straight Connector 125"/>
            <p:cNvCxnSpPr/>
            <p:nvPr/>
          </p:nvCxnSpPr>
          <p:spPr>
            <a:xfrm>
              <a:off x="2819400" y="4410075"/>
              <a:ext cx="171450" cy="323850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Group 311"/>
          <p:cNvGrpSpPr/>
          <p:nvPr/>
        </p:nvGrpSpPr>
        <p:grpSpPr>
          <a:xfrm rot="20719406">
            <a:off x="3933998" y="3859881"/>
            <a:ext cx="1238297" cy="807383"/>
            <a:chOff x="2195736" y="4005064"/>
            <a:chExt cx="1238297" cy="807383"/>
          </a:xfrm>
        </p:grpSpPr>
        <p:cxnSp>
          <p:nvCxnSpPr>
            <p:cNvPr id="129" name="Straight Connector 131"/>
            <p:cNvCxnSpPr/>
            <p:nvPr/>
          </p:nvCxnSpPr>
          <p:spPr>
            <a:xfrm flipH="1">
              <a:off x="2699792" y="4381500"/>
              <a:ext cx="186283" cy="88018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0" name="Group 81"/>
            <p:cNvGrpSpPr/>
            <p:nvPr/>
          </p:nvGrpSpPr>
          <p:grpSpPr>
            <a:xfrm>
              <a:off x="2195736" y="4293096"/>
              <a:ext cx="590225" cy="519351"/>
              <a:chOff x="5948661" y="5832878"/>
              <a:chExt cx="590225" cy="519351"/>
            </a:xfrm>
          </p:grpSpPr>
          <p:sp>
            <p:nvSpPr>
              <p:cNvPr id="135" name="Oval 948"/>
              <p:cNvSpPr>
                <a:spLocks noChangeAspect="1" noChangeArrowheads="1"/>
              </p:cNvSpPr>
              <p:nvPr/>
            </p:nvSpPr>
            <p:spPr bwMode="auto">
              <a:xfrm>
                <a:off x="5964217" y="5832878"/>
                <a:ext cx="560070" cy="519351"/>
              </a:xfrm>
              <a:prstGeom prst="ellipse">
                <a:avLst/>
              </a:prstGeom>
              <a:solidFill>
                <a:srgbClr val="CCFFCC"/>
              </a:solidFill>
              <a:ln w="28575" algn="ctr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GB" b="1" dirty="0"/>
              </a:p>
            </p:txBody>
          </p:sp>
          <p:sp>
            <p:nvSpPr>
              <p:cNvPr id="136" name="TextBox 138"/>
              <p:cNvSpPr txBox="1"/>
              <p:nvPr/>
            </p:nvSpPr>
            <p:spPr>
              <a:xfrm>
                <a:off x="5948661" y="5875269"/>
                <a:ext cx="5902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/>
                  <a:t>75 kW</a:t>
                </a:r>
              </a:p>
              <a:p>
                <a:pPr algn="ctr"/>
                <a:r>
                  <a:rPr lang="en-US" sz="1200" b="1" dirty="0" smtClean="0"/>
                  <a:t>tower</a:t>
                </a:r>
                <a:endParaRPr lang="en-GB" sz="1200" b="1" dirty="0"/>
              </a:p>
            </p:txBody>
          </p:sp>
        </p:grpSp>
        <p:grpSp>
          <p:nvGrpSpPr>
            <p:cNvPr id="131" name="Group 263"/>
            <p:cNvGrpSpPr/>
            <p:nvPr/>
          </p:nvGrpSpPr>
          <p:grpSpPr>
            <a:xfrm>
              <a:off x="2843808" y="4005064"/>
              <a:ext cx="590225" cy="519351"/>
              <a:chOff x="5948661" y="5832878"/>
              <a:chExt cx="590225" cy="519351"/>
            </a:xfrm>
          </p:grpSpPr>
          <p:sp>
            <p:nvSpPr>
              <p:cNvPr id="133" name="Oval 948"/>
              <p:cNvSpPr>
                <a:spLocks noChangeAspect="1" noChangeArrowheads="1"/>
              </p:cNvSpPr>
              <p:nvPr/>
            </p:nvSpPr>
            <p:spPr bwMode="auto">
              <a:xfrm>
                <a:off x="5964217" y="5832878"/>
                <a:ext cx="560070" cy="519351"/>
              </a:xfrm>
              <a:prstGeom prst="ellipse">
                <a:avLst/>
              </a:prstGeom>
              <a:solidFill>
                <a:srgbClr val="CCFFCC"/>
              </a:solidFill>
              <a:ln w="28575" algn="ctr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GB" b="1" dirty="0"/>
              </a:p>
            </p:txBody>
          </p:sp>
          <p:sp>
            <p:nvSpPr>
              <p:cNvPr id="134" name="TextBox 136"/>
              <p:cNvSpPr txBox="1"/>
              <p:nvPr/>
            </p:nvSpPr>
            <p:spPr>
              <a:xfrm>
                <a:off x="5948661" y="5875269"/>
                <a:ext cx="5902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/>
                  <a:t>75 kW</a:t>
                </a:r>
              </a:p>
              <a:p>
                <a:pPr algn="ctr"/>
                <a:r>
                  <a:rPr lang="en-US" sz="1200" b="1" dirty="0" smtClean="0"/>
                  <a:t>tower</a:t>
                </a:r>
                <a:endParaRPr lang="en-GB" sz="1200" b="1" dirty="0"/>
              </a:p>
            </p:txBody>
          </p:sp>
        </p:grpSp>
        <p:cxnSp>
          <p:nvCxnSpPr>
            <p:cNvPr id="132" name="Straight Connector 134"/>
            <p:cNvCxnSpPr/>
            <p:nvPr/>
          </p:nvCxnSpPr>
          <p:spPr>
            <a:xfrm>
              <a:off x="2819400" y="4410075"/>
              <a:ext cx="171450" cy="323850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7" name="TextBox 139"/>
          <p:cNvSpPr txBox="1"/>
          <p:nvPr/>
        </p:nvSpPr>
        <p:spPr>
          <a:xfrm>
            <a:off x="539552" y="3501008"/>
            <a:ext cx="1656184" cy="646331"/>
          </a:xfrm>
          <a:prstGeom prst="rect">
            <a:avLst/>
          </a:prstGeom>
          <a:solidFill>
            <a:srgbClr val="CCFFCC"/>
          </a:solidFill>
          <a:ln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3x existing 150 kW SSAs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38" name="TextBox 140"/>
          <p:cNvSpPr txBox="1"/>
          <p:nvPr/>
        </p:nvSpPr>
        <p:spPr>
          <a:xfrm>
            <a:off x="287524" y="4941168"/>
            <a:ext cx="3384376" cy="1615827"/>
          </a:xfrm>
          <a:prstGeom prst="rect">
            <a:avLst/>
          </a:prstGeom>
          <a:solidFill>
            <a:srgbClr val="D1D2D4"/>
          </a:solidFill>
        </p:spPr>
        <p:txBody>
          <a:bodyPr wrap="square" rtlCol="0">
            <a:spAutoFit/>
          </a:bodyPr>
          <a:lstStyle/>
          <a:p>
            <a:pPr marL="266700" indent="-266700">
              <a:spcAft>
                <a:spcPts val="600"/>
              </a:spcAft>
              <a:buFont typeface="Wingdings" pitchFamily="2" charset="2"/>
              <a:buChar char="F"/>
            </a:pPr>
            <a:r>
              <a:rPr lang="en-US" sz="1400" b="1" dirty="0" smtClean="0">
                <a:solidFill>
                  <a:srgbClr val="4E5B99"/>
                </a:solidFill>
              </a:rPr>
              <a:t>Base line: 13 cavities</a:t>
            </a:r>
          </a:p>
          <a:p>
            <a:pPr marL="266700" indent="-266700">
              <a:spcAft>
                <a:spcPts val="600"/>
              </a:spcAft>
              <a:buFont typeface="Wingdings" pitchFamily="2" charset="2"/>
              <a:buChar char="F"/>
            </a:pPr>
            <a:r>
              <a:rPr lang="en-US" sz="1400" b="1" dirty="0" smtClean="0">
                <a:solidFill>
                  <a:srgbClr val="4E5B99"/>
                </a:solidFill>
              </a:rPr>
              <a:t>Use only existing RF sources</a:t>
            </a:r>
          </a:p>
          <a:p>
            <a:pPr marL="266700" indent="-266700">
              <a:spcAft>
                <a:spcPts val="600"/>
              </a:spcAft>
              <a:buFont typeface="Wingdings" pitchFamily="2" charset="2"/>
              <a:buChar char="F"/>
            </a:pPr>
            <a:r>
              <a:rPr lang="en-US" sz="1400" b="1" dirty="0" smtClean="0">
                <a:solidFill>
                  <a:srgbClr val="0098D4"/>
                </a:solidFill>
              </a:rPr>
              <a:t>14</a:t>
            </a:r>
            <a:r>
              <a:rPr lang="en-US" sz="1400" b="1" baseline="30000" dirty="0" smtClean="0">
                <a:solidFill>
                  <a:srgbClr val="0098D4"/>
                </a:solidFill>
              </a:rPr>
              <a:t>th</a:t>
            </a:r>
            <a:r>
              <a:rPr lang="en-US" sz="1400" b="1" dirty="0" smtClean="0">
                <a:solidFill>
                  <a:srgbClr val="0098D4"/>
                </a:solidFill>
              </a:rPr>
              <a:t> cavity fed by in house SSA</a:t>
            </a:r>
          </a:p>
          <a:p>
            <a:pPr marL="266700" indent="-266700">
              <a:spcAft>
                <a:spcPts val="600"/>
              </a:spcAft>
              <a:buFont typeface="Wingdings" pitchFamily="2" charset="2"/>
              <a:buChar char="F"/>
            </a:pPr>
            <a:r>
              <a:rPr lang="en-US" sz="1400" b="1" dirty="0" smtClean="0">
                <a:solidFill>
                  <a:srgbClr val="0098D4"/>
                </a:solidFill>
              </a:rPr>
              <a:t>Operating SSA on machine for validation as long term alternative to klystrons</a:t>
            </a:r>
          </a:p>
        </p:txBody>
      </p:sp>
      <p:sp>
        <p:nvSpPr>
          <p:cNvPr id="139" name="TextBox 141"/>
          <p:cNvSpPr txBox="1"/>
          <p:nvPr/>
        </p:nvSpPr>
        <p:spPr>
          <a:xfrm>
            <a:off x="6804248" y="1448780"/>
            <a:ext cx="2196244" cy="2046714"/>
          </a:xfrm>
          <a:prstGeom prst="rect">
            <a:avLst/>
          </a:prstGeom>
          <a:solidFill>
            <a:srgbClr val="D1D2D4"/>
          </a:solidFill>
          <a:ln>
            <a:solidFill>
              <a:srgbClr val="132577"/>
            </a:solidFill>
          </a:ln>
        </p:spPr>
        <p:txBody>
          <a:bodyPr wrap="square" rtlCol="0">
            <a:spAutoFit/>
          </a:bodyPr>
          <a:lstStyle/>
          <a:p>
            <a:pPr marL="266700" indent="-266700">
              <a:spcAft>
                <a:spcPts val="600"/>
              </a:spcAft>
              <a:buFont typeface="Wingdings" pitchFamily="2" charset="2"/>
              <a:buChar char="F"/>
            </a:pPr>
            <a:r>
              <a:rPr lang="en-US" sz="1400" b="1" dirty="0" smtClean="0">
                <a:solidFill>
                  <a:srgbClr val="4E5B99"/>
                </a:solidFill>
              </a:rPr>
              <a:t>Existing klystron transmitters operational for EBS</a:t>
            </a:r>
          </a:p>
          <a:p>
            <a:pPr marL="266700" indent="-266700">
              <a:spcAft>
                <a:spcPts val="600"/>
              </a:spcAft>
              <a:buFont typeface="Wingdings" pitchFamily="2" charset="2"/>
              <a:buChar char="F"/>
            </a:pPr>
            <a:r>
              <a:rPr lang="en-US" sz="1400" b="1" dirty="0" smtClean="0">
                <a:solidFill>
                  <a:srgbClr val="4E5B99"/>
                </a:solidFill>
              </a:rPr>
              <a:t>Will be refurbished</a:t>
            </a:r>
          </a:p>
          <a:p>
            <a:pPr marL="266700" indent="-266700">
              <a:spcAft>
                <a:spcPts val="600"/>
              </a:spcAft>
              <a:buFont typeface="Wingdings" pitchFamily="2" charset="2"/>
              <a:buChar char="F"/>
            </a:pPr>
            <a:r>
              <a:rPr lang="en-US" sz="1400" b="1" dirty="0" smtClean="0">
                <a:solidFill>
                  <a:srgbClr val="4E5B99"/>
                </a:solidFill>
              </a:rPr>
              <a:t>Including full control upgrade</a:t>
            </a:r>
          </a:p>
          <a:p>
            <a:pPr marL="266700" indent="-266700">
              <a:spcAft>
                <a:spcPts val="600"/>
              </a:spcAft>
              <a:buFont typeface="Wingdings" pitchFamily="2" charset="2"/>
              <a:buChar char="F"/>
            </a:pPr>
            <a:r>
              <a:rPr lang="en-US" sz="1400" b="1" dirty="0" smtClean="0">
                <a:solidFill>
                  <a:srgbClr val="4E5B99"/>
                </a:solidFill>
              </a:rPr>
              <a:t>Further SSAs after EBS commissioning</a:t>
            </a:r>
            <a:endParaRPr lang="en-GB" sz="1400" b="1" dirty="0">
              <a:solidFill>
                <a:srgbClr val="4E5B99"/>
              </a:solidFill>
            </a:endParaRPr>
          </a:p>
        </p:txBody>
      </p:sp>
      <p:sp>
        <p:nvSpPr>
          <p:cNvPr id="140" name="AutoShape 755"/>
          <p:cNvSpPr>
            <a:spLocks noChangeArrowheads="1"/>
          </p:cNvSpPr>
          <p:nvPr/>
        </p:nvSpPr>
        <p:spPr bwMode="auto">
          <a:xfrm flipV="1">
            <a:off x="4644008" y="5200653"/>
            <a:ext cx="186030" cy="388965"/>
          </a:xfrm>
          <a:prstGeom prst="octagon">
            <a:avLst>
              <a:gd name="adj" fmla="val 29287"/>
            </a:avLst>
          </a:prstGeom>
          <a:solidFill>
            <a:srgbClr val="FF9900">
              <a:alpha val="47843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b="1" dirty="0" smtClean="0"/>
          </a:p>
          <a:p>
            <a:endParaRPr lang="en-GB" b="1" dirty="0"/>
          </a:p>
        </p:txBody>
      </p:sp>
      <p:sp>
        <p:nvSpPr>
          <p:cNvPr id="141" name="TextBox 143"/>
          <p:cNvSpPr txBox="1"/>
          <p:nvPr/>
        </p:nvSpPr>
        <p:spPr>
          <a:xfrm>
            <a:off x="5868144" y="4114817"/>
            <a:ext cx="1908212" cy="461665"/>
          </a:xfrm>
          <a:prstGeom prst="rect">
            <a:avLst/>
          </a:prstGeom>
          <a:solidFill>
            <a:srgbClr val="FFFF99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marL="180975" indent="-180975">
              <a:buFont typeface="Wingdings" pitchFamily="2" charset="2"/>
              <a:buChar char="F"/>
            </a:pPr>
            <a:r>
              <a:rPr lang="en-US" sz="1200" b="1" dirty="0" smtClean="0">
                <a:solidFill>
                  <a:srgbClr val="006600"/>
                </a:solidFill>
              </a:rPr>
              <a:t>Compact 85 kW SSA with cavity combiner</a:t>
            </a:r>
          </a:p>
        </p:txBody>
      </p:sp>
      <p:sp>
        <p:nvSpPr>
          <p:cNvPr id="142" name="TextBox 144"/>
          <p:cNvSpPr txBox="1"/>
          <p:nvPr/>
        </p:nvSpPr>
        <p:spPr>
          <a:xfrm>
            <a:off x="4860032" y="5462644"/>
            <a:ext cx="25202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en-US" sz="1400" b="1" baseline="30000" dirty="0" smtClean="0">
                <a:solidFill>
                  <a:schemeClr val="bg2">
                    <a:lumMod val="50000"/>
                  </a:schemeClr>
                </a:solidFill>
              </a:rPr>
              <a:t>rd</a:t>
            </a:r>
            <a:r>
              <a:rPr lang="en-US" sz="1400" b="1" dirty="0" smtClean="0">
                <a:solidFill>
                  <a:schemeClr val="bg2">
                    <a:lumMod val="50000"/>
                  </a:schemeClr>
                </a:solidFill>
              </a:rPr>
              <a:t> harmonic cavities</a:t>
            </a:r>
          </a:p>
          <a:p>
            <a:pPr marL="176213" lvl="1" indent="-176213">
              <a:buFont typeface="Arial"/>
              <a:buChar char="•"/>
            </a:pPr>
            <a:r>
              <a:rPr lang="en-US" sz="1400" b="1" dirty="0" smtClean="0">
                <a:solidFill>
                  <a:schemeClr val="bg2">
                    <a:lumMod val="50000"/>
                  </a:schemeClr>
                </a:solidFill>
              </a:rPr>
              <a:t>Still under study: </a:t>
            </a:r>
          </a:p>
          <a:p>
            <a:pPr marL="179388" lvl="2"/>
            <a:r>
              <a:rPr lang="en-US" sz="1400" b="1" dirty="0" smtClean="0">
                <a:solidFill>
                  <a:srgbClr val="0000FF"/>
                </a:solidFill>
              </a:rPr>
              <a:t>Passive SC </a:t>
            </a:r>
            <a:r>
              <a:rPr lang="en-US" sz="1400" b="1" dirty="0" smtClean="0">
                <a:solidFill>
                  <a:srgbClr val="285013"/>
                </a:solidFill>
              </a:rPr>
              <a:t>or </a:t>
            </a:r>
            <a:r>
              <a:rPr lang="en-US" sz="1400" b="1" dirty="0" smtClean="0">
                <a:solidFill>
                  <a:srgbClr val="FF0000"/>
                </a:solidFill>
              </a:rPr>
              <a:t>active NC</a:t>
            </a:r>
          </a:p>
        </p:txBody>
      </p:sp>
      <p:grpSp>
        <p:nvGrpSpPr>
          <p:cNvPr id="143" name="Group 324"/>
          <p:cNvGrpSpPr/>
          <p:nvPr/>
        </p:nvGrpSpPr>
        <p:grpSpPr>
          <a:xfrm>
            <a:off x="4708840" y="4024855"/>
            <a:ext cx="1083825" cy="1164438"/>
            <a:chOff x="4709584" y="4273329"/>
            <a:chExt cx="1083825" cy="1164438"/>
          </a:xfrm>
        </p:grpSpPr>
        <p:grpSp>
          <p:nvGrpSpPr>
            <p:cNvPr id="144" name="Group 70"/>
            <p:cNvGrpSpPr/>
            <p:nvPr/>
          </p:nvGrpSpPr>
          <p:grpSpPr>
            <a:xfrm>
              <a:off x="5220816" y="4273329"/>
              <a:ext cx="572593" cy="539118"/>
              <a:chOff x="5958223" y="5813111"/>
              <a:chExt cx="572593" cy="539118"/>
            </a:xfrm>
          </p:grpSpPr>
          <p:sp>
            <p:nvSpPr>
              <p:cNvPr id="148" name="Oval 948"/>
              <p:cNvSpPr>
                <a:spLocks noChangeAspect="1" noChangeArrowheads="1"/>
              </p:cNvSpPr>
              <p:nvPr/>
            </p:nvSpPr>
            <p:spPr bwMode="auto">
              <a:xfrm>
                <a:off x="5964217" y="5832878"/>
                <a:ext cx="560070" cy="519351"/>
              </a:xfrm>
              <a:prstGeom prst="ellipse">
                <a:avLst/>
              </a:prstGeom>
              <a:solidFill>
                <a:srgbClr val="FFFF00"/>
              </a:solidFill>
              <a:ln w="28575" algn="ctr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GB" b="1" dirty="0"/>
              </a:p>
            </p:txBody>
          </p:sp>
          <p:sp>
            <p:nvSpPr>
              <p:cNvPr id="149" name="TextBox 151"/>
              <p:cNvSpPr txBox="1"/>
              <p:nvPr/>
            </p:nvSpPr>
            <p:spPr>
              <a:xfrm>
                <a:off x="5958223" y="5813111"/>
                <a:ext cx="572593" cy="5355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US" sz="1200" b="1" dirty="0" smtClean="0"/>
                  <a:t>In </a:t>
                </a:r>
              </a:p>
              <a:p>
                <a:pPr algn="ctr">
                  <a:lnSpc>
                    <a:spcPct val="80000"/>
                  </a:lnSpc>
                </a:pPr>
                <a:r>
                  <a:rPr lang="en-US" sz="1200" b="1" dirty="0" smtClean="0"/>
                  <a:t>house</a:t>
                </a:r>
              </a:p>
              <a:p>
                <a:pPr algn="ctr">
                  <a:lnSpc>
                    <a:spcPct val="80000"/>
                  </a:lnSpc>
                </a:pPr>
                <a:r>
                  <a:rPr lang="en-US" sz="1200" b="1" dirty="0" smtClean="0"/>
                  <a:t>SSA</a:t>
                </a:r>
                <a:endParaRPr lang="en-GB" sz="1200" b="1" dirty="0"/>
              </a:p>
            </p:txBody>
          </p:sp>
        </p:grpSp>
        <p:cxnSp>
          <p:nvCxnSpPr>
            <p:cNvPr id="145" name="Straight Connector 147"/>
            <p:cNvCxnSpPr/>
            <p:nvPr/>
          </p:nvCxnSpPr>
          <p:spPr>
            <a:xfrm>
              <a:off x="4709584" y="5216329"/>
              <a:ext cx="798520" cy="12871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Arrow Connector 148"/>
            <p:cNvCxnSpPr/>
            <p:nvPr/>
          </p:nvCxnSpPr>
          <p:spPr>
            <a:xfrm>
              <a:off x="4721569" y="5211548"/>
              <a:ext cx="2381" cy="226219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9"/>
            <p:cNvCxnSpPr/>
            <p:nvPr/>
          </p:nvCxnSpPr>
          <p:spPr>
            <a:xfrm>
              <a:off x="5508104" y="4797152"/>
              <a:ext cx="351" cy="441265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0" name="Text Box 11"/>
          <p:cNvSpPr txBox="1">
            <a:spLocks noChangeArrowheads="1"/>
          </p:cNvSpPr>
          <p:nvPr/>
        </p:nvSpPr>
        <p:spPr bwMode="auto">
          <a:xfrm>
            <a:off x="3923928" y="5589240"/>
            <a:ext cx="7505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/>
              <a:t>Cell </a:t>
            </a:r>
            <a:r>
              <a:rPr lang="en-US" sz="1600" b="1" dirty="0" smtClean="0"/>
              <a:t>25</a:t>
            </a:r>
            <a:endParaRPr lang="en-US" sz="1600" b="1" dirty="0"/>
          </a:p>
        </p:txBody>
      </p:sp>
      <p:sp>
        <p:nvSpPr>
          <p:cNvPr id="151" name="TextBox 152"/>
          <p:cNvSpPr txBox="1"/>
          <p:nvPr/>
        </p:nvSpPr>
        <p:spPr>
          <a:xfrm>
            <a:off x="3707904" y="2492896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-7 dB</a:t>
            </a:r>
            <a:endParaRPr lang="en-GB" sz="1200" dirty="0">
              <a:solidFill>
                <a:srgbClr val="0000FF"/>
              </a:solidFill>
            </a:endParaRPr>
          </a:p>
        </p:txBody>
      </p:sp>
      <p:sp>
        <p:nvSpPr>
          <p:cNvPr id="152" name="TextBox 153"/>
          <p:cNvSpPr txBox="1"/>
          <p:nvPr/>
        </p:nvSpPr>
        <p:spPr>
          <a:xfrm>
            <a:off x="4932040" y="2420888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-7 dB</a:t>
            </a:r>
            <a:endParaRPr lang="en-GB" sz="1200" dirty="0">
              <a:solidFill>
                <a:srgbClr val="0000FF"/>
              </a:solidFill>
            </a:endParaRPr>
          </a:p>
        </p:txBody>
      </p:sp>
      <p:sp>
        <p:nvSpPr>
          <p:cNvPr id="156" name="AutoShape 755"/>
          <p:cNvSpPr>
            <a:spLocks noChangeArrowheads="1"/>
          </p:cNvSpPr>
          <p:nvPr/>
        </p:nvSpPr>
        <p:spPr bwMode="auto">
          <a:xfrm flipV="1">
            <a:off x="4896036" y="5337212"/>
            <a:ext cx="78018" cy="172941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b="1" dirty="0" smtClean="0"/>
          </a:p>
          <a:p>
            <a:endParaRPr lang="en-GB" b="1" dirty="0"/>
          </a:p>
        </p:txBody>
      </p:sp>
      <p:sp>
        <p:nvSpPr>
          <p:cNvPr id="157" name="AutoShape 755"/>
          <p:cNvSpPr>
            <a:spLocks noChangeArrowheads="1"/>
          </p:cNvSpPr>
          <p:nvPr/>
        </p:nvSpPr>
        <p:spPr bwMode="auto">
          <a:xfrm flipV="1">
            <a:off x="5004048" y="5337212"/>
            <a:ext cx="78018" cy="172941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b="1" dirty="0" smtClean="0"/>
          </a:p>
          <a:p>
            <a:endParaRPr lang="en-GB" b="1" dirty="0"/>
          </a:p>
        </p:txBody>
      </p:sp>
      <p:cxnSp>
        <p:nvCxnSpPr>
          <p:cNvPr id="169" name="Straight Arrow Connector 148"/>
          <p:cNvCxnSpPr/>
          <p:nvPr/>
        </p:nvCxnSpPr>
        <p:spPr>
          <a:xfrm>
            <a:off x="3851920" y="4905164"/>
            <a:ext cx="0" cy="288032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26057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" grpId="0" animBg="1"/>
      <p:bldP spid="140" grpId="0" animBg="1"/>
      <p:bldP spid="140" grpId="1" animBg="1"/>
      <p:bldP spid="141" grpId="0" animBg="1"/>
      <p:bldP spid="141" grpId="1" animBg="1"/>
      <p:bldP spid="142" grpId="0"/>
      <p:bldP spid="156" grpId="0" animBg="1"/>
      <p:bldP spid="157" grpId="0" animBg="1"/>
    </p:bldLst>
  </p:timing>
</p:sld>
</file>

<file path=ppt/theme/theme1.xml><?xml version="1.0" encoding="utf-8"?>
<a:theme xmlns:a="http://schemas.openxmlformats.org/drawingml/2006/main" name="Blank">
  <a:themeElements>
    <a:clrScheme name="ESRF-LightBlue">
      <a:dk1>
        <a:sysClr val="windowText" lastClr="000000"/>
      </a:dk1>
      <a:lt1>
        <a:sysClr val="window" lastClr="FFFFFF"/>
      </a:lt1>
      <a:dk2>
        <a:srgbClr val="132577"/>
      </a:dk2>
      <a:lt2>
        <a:srgbClr val="51A026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AF007C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Blank.potx" id="{67C11CAC-9023-4D7C-A201-0E73168C1C5C}" vid="{657381B9-D2A2-47F3-8C63-832BC456550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Blank.potx</Template>
  <TotalTime>1720</TotalTime>
  <Words>2028</Words>
  <Application>Microsoft Office PowerPoint</Application>
  <PresentationFormat>On-screen Show (4:3)</PresentationFormat>
  <Paragraphs>443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Blank</vt:lpstr>
      <vt:lpstr>Slide 1</vt:lpstr>
      <vt:lpstr>ESRF : First 3rd generation synchrotron light source</vt:lpstr>
      <vt:lpstr>ESRF-EBS: Extremely brilliant source</vt:lpstr>
      <vt:lpstr>ESRF-EBS magnets</vt:lpstr>
      <vt:lpstr>ESRF-EBS magnets</vt:lpstr>
      <vt:lpstr>Main machine parameters</vt:lpstr>
      <vt:lpstr>RF DESIGN elements for ESRF-EBS</vt:lpstr>
      <vt:lpstr>Re-usE of existing RF power sources for ESRF-EBS</vt:lpstr>
      <vt:lpstr>Slide 9</vt:lpstr>
      <vt:lpstr>Slide 10</vt:lpstr>
      <vt:lpstr>Lifetime in the new machine</vt:lpstr>
      <vt:lpstr>Operation of passive SC harmonic cavity</vt:lpstr>
      <vt:lpstr>Example of AC Robinson instability on 3rd synchrotron satellite</vt:lpstr>
      <vt:lpstr>Booster RF already upgraded</vt:lpstr>
      <vt:lpstr>Operation experience with    7 x 150 kW SSA</vt:lpstr>
      <vt:lpstr>Klystron transmitters</vt:lpstr>
      <vt:lpstr>Available klystrons -  Status  March 2016</vt:lpstr>
      <vt:lpstr>Klystron versus SSA Failures</vt:lpstr>
      <vt:lpstr>What could be improved on 150 kW SSA</vt:lpstr>
      <vt:lpstr>Slide 20</vt:lpstr>
    </vt:vector>
  </TitlesOfParts>
  <Company>ESRF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Méthodologie</dc:title>
  <dc:creator>COLVIN Kirstin</dc:creator>
  <cp:lastModifiedBy>JACOB Jorn</cp:lastModifiedBy>
  <cp:revision>136</cp:revision>
  <dcterms:created xsi:type="dcterms:W3CDTF">2013-12-06T07:24:15Z</dcterms:created>
  <dcterms:modified xsi:type="dcterms:W3CDTF">2016-06-20T15:43:20Z</dcterms:modified>
</cp:coreProperties>
</file>