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25"/>
  </p:notesMasterIdLst>
  <p:handoutMasterIdLst>
    <p:handoutMasterId r:id="rId26"/>
  </p:handoutMasterIdLst>
  <p:sldIdLst>
    <p:sldId id="325" r:id="rId2"/>
    <p:sldId id="326" r:id="rId3"/>
    <p:sldId id="346" r:id="rId4"/>
    <p:sldId id="339" r:id="rId5"/>
    <p:sldId id="328" r:id="rId6"/>
    <p:sldId id="347" r:id="rId7"/>
    <p:sldId id="331" r:id="rId8"/>
    <p:sldId id="352" r:id="rId9"/>
    <p:sldId id="333" r:id="rId10"/>
    <p:sldId id="334" r:id="rId11"/>
    <p:sldId id="336" r:id="rId12"/>
    <p:sldId id="335" r:id="rId13"/>
    <p:sldId id="349" r:id="rId14"/>
    <p:sldId id="342" r:id="rId15"/>
    <p:sldId id="344" r:id="rId16"/>
    <p:sldId id="354" r:id="rId17"/>
    <p:sldId id="341" r:id="rId18"/>
    <p:sldId id="343" r:id="rId19"/>
    <p:sldId id="337" r:id="rId20"/>
    <p:sldId id="351" r:id="rId21"/>
    <p:sldId id="355" r:id="rId22"/>
    <p:sldId id="353" r:id="rId23"/>
    <p:sldId id="350" r:id="rId24"/>
  </p:sldIdLst>
  <p:sldSz cx="9144000" cy="5143500" type="screen16x9"/>
  <p:notesSz cx="7102475" cy="10234613"/>
  <p:custDataLst>
    <p:tags r:id="rId2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1">
          <p15:clr>
            <a:srgbClr val="A4A3A4"/>
          </p15:clr>
        </p15:guide>
        <p15:guide id="2" orient="horz" pos="2845">
          <p15:clr>
            <a:srgbClr val="A4A3A4"/>
          </p15:clr>
        </p15:guide>
        <p15:guide id="3" orient="horz" pos="104">
          <p15:clr>
            <a:srgbClr val="A4A3A4"/>
          </p15:clr>
        </p15:guide>
        <p15:guide id="4" pos="226">
          <p15:clr>
            <a:srgbClr val="A4A3A4"/>
          </p15:clr>
        </p15:guide>
        <p15:guide id="5" pos="54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2135" autoAdjust="0"/>
  </p:normalViewPr>
  <p:slideViewPr>
    <p:cSldViewPr snapToObjects="1" showGuides="1">
      <p:cViewPr varScale="1">
        <p:scale>
          <a:sx n="132" d="100"/>
          <a:sy n="132" d="100"/>
        </p:scale>
        <p:origin x="120" y="210"/>
      </p:cViewPr>
      <p:guideLst>
        <p:guide orient="horz" pos="651"/>
        <p:guide orient="horz" pos="2845"/>
        <p:guide orient="horz" pos="104"/>
        <p:guide pos="226"/>
        <p:guide pos="54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>
        <p:scale>
          <a:sx n="130" d="100"/>
          <a:sy n="130" d="100"/>
        </p:scale>
        <p:origin x="1902" y="-23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SINT.NET\DATA\MU\ISIS\GROUP\Gr_7TS\Transfer\Dalisda\PHU903%20von%20Sebastian\Leistungsdaten_PHU903_100906_(23-11-15_ST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de-DE" sz="1200" dirty="0">
                <a:solidFill>
                  <a:sysClr val="windowText" lastClr="000000"/>
                </a:solidFill>
              </a:rPr>
              <a:t>PHU903; Efficiency vs. </a:t>
            </a:r>
            <a:r>
              <a:rPr lang="de-DE" sz="1200" dirty="0" err="1" smtClean="0">
                <a:solidFill>
                  <a:sysClr val="windowText" lastClr="000000"/>
                </a:solidFill>
              </a:rPr>
              <a:t>Frequency</a:t>
            </a:r>
            <a:endParaRPr lang="de-DE" sz="1200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31569815422560882"/>
          <c:y val="3.48916261595783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5.324243472217717E-2"/>
          <c:y val="0.10499207508018582"/>
          <c:w val="0.92317818367354798"/>
          <c:h val="0.75074691058003018"/>
        </c:manualLayout>
      </c:layout>
      <c:scatterChart>
        <c:scatterStyle val="lineMarker"/>
        <c:varyColors val="0"/>
        <c:ser>
          <c:idx val="0"/>
          <c:order val="0"/>
          <c:tx>
            <c:v>D2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Messungen_n_Pavg_real_1600!$E$4:$E$19</c:f>
              <c:numCache>
                <c:formatCode>0</c:formatCode>
                <c:ptCount val="16"/>
                <c:pt idx="0">
                  <c:v>#N/A</c:v>
                </c:pt>
                <c:pt idx="1">
                  <c:v>#N/A</c:v>
                </c:pt>
                <c:pt idx="2">
                  <c:v>570</c:v>
                </c:pt>
                <c:pt idx="3">
                  <c:v>#N/A</c:v>
                </c:pt>
                <c:pt idx="4">
                  <c:v>580</c:v>
                </c:pt>
                <c:pt idx="5">
                  <c:v>590</c:v>
                </c:pt>
                <c:pt idx="6">
                  <c:v>600</c:v>
                </c:pt>
                <c:pt idx="7">
                  <c:v>610</c:v>
                </c:pt>
                <c:pt idx="8">
                  <c:v>620</c:v>
                </c:pt>
                <c:pt idx="9">
                  <c:v>630</c:v>
                </c:pt>
                <c:pt idx="10">
                  <c:v>640</c:v>
                </c:pt>
                <c:pt idx="11">
                  <c:v>650</c:v>
                </c:pt>
                <c:pt idx="12">
                  <c:v>#N/A</c:v>
                </c:pt>
                <c:pt idx="13">
                  <c:v>660</c:v>
                </c:pt>
                <c:pt idx="14">
                  <c:v>#N/A</c:v>
                </c:pt>
                <c:pt idx="15">
                  <c:v>#N/A</c:v>
                </c:pt>
              </c:numCache>
            </c:numRef>
          </c:xVal>
          <c:yVal>
            <c:numRef>
              <c:f>Messungen_n_Pavg_real_1600!$K$4:$K$19</c:f>
              <c:numCache>
                <c:formatCode>General</c:formatCode>
                <c:ptCount val="16"/>
                <c:pt idx="2" formatCode="0.00">
                  <c:v>38.443113772455092</c:v>
                </c:pt>
                <c:pt idx="4" formatCode="0.00">
                  <c:v>40.755769718488459</c:v>
                </c:pt>
                <c:pt idx="5" formatCode="0.00">
                  <c:v>41.74252275682705</c:v>
                </c:pt>
                <c:pt idx="6" formatCode="0.00">
                  <c:v>42.459581235091434</c:v>
                </c:pt>
                <c:pt idx="7" formatCode="0.00">
                  <c:v>43.578604398588105</c:v>
                </c:pt>
                <c:pt idx="8" formatCode="0.00">
                  <c:v>43.912448700410394</c:v>
                </c:pt>
                <c:pt idx="9" formatCode="0.00">
                  <c:v>43.336944745395449</c:v>
                </c:pt>
                <c:pt idx="10" formatCode="0.00">
                  <c:v>42.490066225165563</c:v>
                </c:pt>
                <c:pt idx="11" formatCode="0.00">
                  <c:v>41.177983539094647</c:v>
                </c:pt>
                <c:pt idx="13" formatCode="0.00">
                  <c:v>39.332187576724778</c:v>
                </c:pt>
              </c:numCache>
            </c:numRef>
          </c:yVal>
          <c:smooth val="0"/>
        </c:ser>
        <c:ser>
          <c:idx val="1"/>
          <c:order val="1"/>
          <c:tx>
            <c:v>D3_u 2p7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Messungen_n_Pavg_real_1600!$E$25:$E$37</c:f>
              <c:numCache>
                <c:formatCode>0</c:formatCode>
                <c:ptCount val="13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520</c:v>
                </c:pt>
                <c:pt idx="4">
                  <c:v>530</c:v>
                </c:pt>
                <c:pt idx="5">
                  <c:v>540</c:v>
                </c:pt>
                <c:pt idx="6">
                  <c:v>550</c:v>
                </c:pt>
                <c:pt idx="7">
                  <c:v>560</c:v>
                </c:pt>
                <c:pt idx="8">
                  <c:v>570</c:v>
                </c:pt>
                <c:pt idx="9">
                  <c:v>580</c:v>
                </c:pt>
                <c:pt idx="10">
                  <c:v>590</c:v>
                </c:pt>
                <c:pt idx="11">
                  <c:v>#N/A</c:v>
                </c:pt>
                <c:pt idx="12">
                  <c:v>#N/A</c:v>
                </c:pt>
              </c:numCache>
            </c:numRef>
          </c:xVal>
          <c:yVal>
            <c:numRef>
              <c:f>Messungen_n_Pavg_real_1600!$K$25:$K$37</c:f>
              <c:numCache>
                <c:formatCode>General</c:formatCode>
                <c:ptCount val="13"/>
                <c:pt idx="3" formatCode="0.00">
                  <c:v>37.970809792843689</c:v>
                </c:pt>
                <c:pt idx="4" formatCode="0.00">
                  <c:v>40.6947261663286</c:v>
                </c:pt>
                <c:pt idx="5" formatCode="0.00">
                  <c:v>42.29758149316509</c:v>
                </c:pt>
                <c:pt idx="6" formatCode="0.00">
                  <c:v>42.8</c:v>
                </c:pt>
                <c:pt idx="7" formatCode="0.00">
                  <c:v>43.367623172712506</c:v>
                </c:pt>
                <c:pt idx="8" formatCode="0.00">
                  <c:v>41.986928104575163</c:v>
                </c:pt>
                <c:pt idx="9" formatCode="0.00">
                  <c:v>40.170511534603811</c:v>
                </c:pt>
                <c:pt idx="10" formatCode="0.00">
                  <c:v>37.470780738662931</c:v>
                </c:pt>
              </c:numCache>
            </c:numRef>
          </c:yVal>
          <c:smooth val="0"/>
        </c:ser>
        <c:ser>
          <c:idx val="2"/>
          <c:order val="2"/>
          <c:tx>
            <c:v>D3_o 2p7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Messungen_n_Pavg_real!$E$43:$E$51</c:f>
              <c:numCache>
                <c:formatCode>0</c:formatCode>
                <c:ptCount val="9"/>
                <c:pt idx="0">
                  <c:v>#N/A</c:v>
                </c:pt>
                <c:pt idx="1">
                  <c:v>#N/A</c:v>
                </c:pt>
                <c:pt idx="2">
                  <c:v>750</c:v>
                </c:pt>
                <c:pt idx="3">
                  <c:v>755</c:v>
                </c:pt>
                <c:pt idx="4">
                  <c:v>760</c:v>
                </c:pt>
                <c:pt idx="5">
                  <c:v>770</c:v>
                </c:pt>
                <c:pt idx="6">
                  <c:v>780</c:v>
                </c:pt>
                <c:pt idx="7">
                  <c:v>790</c:v>
                </c:pt>
                <c:pt idx="8">
                  <c:v>#N/A</c:v>
                </c:pt>
              </c:numCache>
            </c:numRef>
          </c:xVal>
          <c:yVal>
            <c:numRef>
              <c:f>Messungen_n_Pavg_real!$K$43:$K$51</c:f>
              <c:numCache>
                <c:formatCode>General</c:formatCode>
                <c:ptCount val="9"/>
                <c:pt idx="2" formatCode="0.00">
                  <c:v>38.034909909909906</c:v>
                </c:pt>
                <c:pt idx="3" formatCode="0.00">
                  <c:v>38.936781609195407</c:v>
                </c:pt>
                <c:pt idx="4" formatCode="0.00">
                  <c:v>39.243085880640464</c:v>
                </c:pt>
                <c:pt idx="5" formatCode="0.00">
                  <c:v>40.160284951024046</c:v>
                </c:pt>
                <c:pt idx="6" formatCode="0.00">
                  <c:v>40.918706557872468</c:v>
                </c:pt>
                <c:pt idx="7" formatCode="0.00">
                  <c:v>40.059259259259264</c:v>
                </c:pt>
              </c:numCache>
            </c:numRef>
          </c:yVal>
          <c:smooth val="0"/>
        </c:ser>
        <c:ser>
          <c:idx val="3"/>
          <c:order val="3"/>
          <c:tx>
            <c:v>D4_u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Messungen_n_Pavg_real_1600!$E$57:$E$66</c:f>
              <c:numCache>
                <c:formatCode>0</c:formatCode>
                <c:ptCount val="10"/>
                <c:pt idx="0">
                  <c:v>#N/A</c:v>
                </c:pt>
                <c:pt idx="1">
                  <c:v>480</c:v>
                </c:pt>
                <c:pt idx="2">
                  <c:v>490</c:v>
                </c:pt>
                <c:pt idx="3">
                  <c:v>500</c:v>
                </c:pt>
                <c:pt idx="4">
                  <c:v>510</c:v>
                </c:pt>
                <c:pt idx="5">
                  <c:v>#N/A</c:v>
                </c:pt>
                <c:pt idx="6">
                  <c:v>520</c:v>
                </c:pt>
                <c:pt idx="7">
                  <c:v>#N/A</c:v>
                </c:pt>
                <c:pt idx="8">
                  <c:v>530</c:v>
                </c:pt>
                <c:pt idx="9">
                  <c:v>540</c:v>
                </c:pt>
              </c:numCache>
            </c:numRef>
          </c:xVal>
          <c:yVal>
            <c:numRef>
              <c:f>Messungen_n_Pavg_real_1600!$K$57:$K$66</c:f>
              <c:numCache>
                <c:formatCode>0.00</c:formatCode>
                <c:ptCount val="10"/>
                <c:pt idx="1">
                  <c:v>38.533429187634795</c:v>
                </c:pt>
                <c:pt idx="2">
                  <c:v>40.77373377449733</c:v>
                </c:pt>
                <c:pt idx="3">
                  <c:v>42.185447859206725</c:v>
                </c:pt>
                <c:pt idx="4">
                  <c:v>42.464304600740348</c:v>
                </c:pt>
                <c:pt idx="6">
                  <c:v>41.346401857106009</c:v>
                </c:pt>
                <c:pt idx="8">
                  <c:v>39.380530973451329</c:v>
                </c:pt>
                <c:pt idx="9">
                  <c:v>36.316266425011328</c:v>
                </c:pt>
              </c:numCache>
            </c:numRef>
          </c:yVal>
          <c:smooth val="0"/>
        </c:ser>
        <c:ser>
          <c:idx val="4"/>
          <c:order val="4"/>
          <c:tx>
            <c:v>D4_o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Messungen_n_Pavg_real_1600!$E$72:$E$84</c:f>
              <c:numCache>
                <c:formatCode>0</c:formatCode>
                <c:ptCount val="13"/>
                <c:pt idx="0">
                  <c:v>#N/A</c:v>
                </c:pt>
                <c:pt idx="1">
                  <c:v>#N/A</c:v>
                </c:pt>
                <c:pt idx="2">
                  <c:v>700</c:v>
                </c:pt>
                <c:pt idx="3">
                  <c:v>#N/A</c:v>
                </c:pt>
                <c:pt idx="4">
                  <c:v>710</c:v>
                </c:pt>
                <c:pt idx="5">
                  <c:v>720</c:v>
                </c:pt>
                <c:pt idx="6">
                  <c:v>730</c:v>
                </c:pt>
                <c:pt idx="7">
                  <c:v>740</c:v>
                </c:pt>
                <c:pt idx="8">
                  <c:v>750</c:v>
                </c:pt>
                <c:pt idx="9">
                  <c:v>755</c:v>
                </c:pt>
                <c:pt idx="10">
                  <c:v>760</c:v>
                </c:pt>
                <c:pt idx="12">
                  <c:v>#N/A</c:v>
                </c:pt>
              </c:numCache>
            </c:numRef>
          </c:xVal>
          <c:yVal>
            <c:numRef>
              <c:f>Messungen_n_Pavg_real_1600!$K$72:$K$84</c:f>
              <c:numCache>
                <c:formatCode>General</c:formatCode>
                <c:ptCount val="13"/>
                <c:pt idx="2" formatCode="0.00">
                  <c:v>40.587126312954489</c:v>
                </c:pt>
                <c:pt idx="4" formatCode="0.00">
                  <c:v>42.321780783319248</c:v>
                </c:pt>
                <c:pt idx="5" formatCode="0.00">
                  <c:v>43.119266055045877</c:v>
                </c:pt>
                <c:pt idx="6" formatCode="0.00">
                  <c:v>42.934093789607097</c:v>
                </c:pt>
                <c:pt idx="7" formatCode="0.00">
                  <c:v>42.766698322253873</c:v>
                </c:pt>
                <c:pt idx="8" formatCode="0.00">
                  <c:v>40.921491361018489</c:v>
                </c:pt>
                <c:pt idx="9" formatCode="0.00">
                  <c:v>39.988151658767777</c:v>
                </c:pt>
                <c:pt idx="10" formatCode="0.00">
                  <c:v>38.770821367030443</c:v>
                </c:pt>
              </c:numCache>
            </c:numRef>
          </c:yVal>
          <c:smooth val="0"/>
        </c:ser>
        <c:ser>
          <c:idx val="5"/>
          <c:order val="5"/>
          <c:tx>
            <c:v>D5_o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Messungen_n_Pavg_real_1600!$E$101:$E$113</c:f>
              <c:numCache>
                <c:formatCode>0</c:formatCode>
                <c:ptCount val="13"/>
                <c:pt idx="0">
                  <c:v>#N/A</c:v>
                </c:pt>
                <c:pt idx="1">
                  <c:v>#N/A</c:v>
                </c:pt>
                <c:pt idx="2">
                  <c:v>640</c:v>
                </c:pt>
                <c:pt idx="3">
                  <c:v>650</c:v>
                </c:pt>
                <c:pt idx="4">
                  <c:v>660</c:v>
                </c:pt>
                <c:pt idx="5">
                  <c:v>670</c:v>
                </c:pt>
                <c:pt idx="6">
                  <c:v>680</c:v>
                </c:pt>
                <c:pt idx="7">
                  <c:v>690</c:v>
                </c:pt>
                <c:pt idx="8">
                  <c:v>700</c:v>
                </c:pt>
                <c:pt idx="9">
                  <c:v>#N/A</c:v>
                </c:pt>
                <c:pt idx="10">
                  <c:v>710</c:v>
                </c:pt>
                <c:pt idx="11">
                  <c:v>720</c:v>
                </c:pt>
                <c:pt idx="12">
                  <c:v>#N/A</c:v>
                </c:pt>
              </c:numCache>
            </c:numRef>
          </c:xVal>
          <c:yVal>
            <c:numRef>
              <c:f>Messungen_n_Pavg_real_1600!$K$101:$K$113</c:f>
              <c:numCache>
                <c:formatCode>General</c:formatCode>
                <c:ptCount val="13"/>
                <c:pt idx="2" formatCode="0.00">
                  <c:v>37.832744405182567</c:v>
                </c:pt>
                <c:pt idx="3" formatCode="0.00">
                  <c:v>40.909090909090914</c:v>
                </c:pt>
                <c:pt idx="4" formatCode="0.00">
                  <c:v>42.690058479532162</c:v>
                </c:pt>
                <c:pt idx="5" formatCode="0.00">
                  <c:v>43.879781420765028</c:v>
                </c:pt>
                <c:pt idx="6" formatCode="0.00">
                  <c:v>44.090159428257287</c:v>
                </c:pt>
                <c:pt idx="7" formatCode="0.00">
                  <c:v>43.642711667151588</c:v>
                </c:pt>
                <c:pt idx="8" formatCode="0.00">
                  <c:v>43.425605536332178</c:v>
                </c:pt>
                <c:pt idx="10" formatCode="0.00">
                  <c:v>42.068385650224215</c:v>
                </c:pt>
                <c:pt idx="11" formatCode="0.00">
                  <c:v>40.235735333511919</c:v>
                </c:pt>
              </c:numCache>
            </c:numRef>
          </c:yVal>
          <c:smooth val="0"/>
        </c:ser>
        <c:ser>
          <c:idx val="6"/>
          <c:order val="6"/>
          <c:tx>
            <c:v>D5_u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Messungen_n_Pavg_real_1600!$E$90:$E$95</c:f>
              <c:numCache>
                <c:formatCode>0</c:formatCode>
                <c:ptCount val="6"/>
                <c:pt idx="0">
                  <c:v>#N/A</c:v>
                </c:pt>
                <c:pt idx="1">
                  <c:v>470</c:v>
                </c:pt>
                <c:pt idx="2">
                  <c:v>#N/A</c:v>
                </c:pt>
                <c:pt idx="3">
                  <c:v>480</c:v>
                </c:pt>
                <c:pt idx="4">
                  <c:v>490</c:v>
                </c:pt>
                <c:pt idx="5">
                  <c:v>500</c:v>
                </c:pt>
              </c:numCache>
            </c:numRef>
          </c:xVal>
          <c:yVal>
            <c:numRef>
              <c:f>Messungen_n_Pavg_real_1600!$K$90:$K$95</c:f>
              <c:numCache>
                <c:formatCode>0.00</c:formatCode>
                <c:ptCount val="6"/>
                <c:pt idx="1">
                  <c:v>39.83618763961281</c:v>
                </c:pt>
                <c:pt idx="3">
                  <c:v>40.799185543395268</c:v>
                </c:pt>
                <c:pt idx="4">
                  <c:v>40.484603735487127</c:v>
                </c:pt>
                <c:pt idx="5">
                  <c:v>38.6002886002886</c:v>
                </c:pt>
              </c:numCache>
            </c:numRef>
          </c:yVal>
          <c:smooth val="0"/>
        </c:ser>
        <c:ser>
          <c:idx val="7"/>
          <c:order val="7"/>
          <c:tx>
            <c:v>Limit_l</c:v>
          </c:tx>
          <c:spPr>
            <a:ln w="12700" cap="rnd">
              <a:solidFill>
                <a:schemeClr val="accent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Messungen_n_Pavg_real_1600!$E$146:$E$147</c:f>
              <c:numCache>
                <c:formatCode>General</c:formatCode>
                <c:ptCount val="2"/>
                <c:pt idx="0">
                  <c:v>470</c:v>
                </c:pt>
                <c:pt idx="1">
                  <c:v>790</c:v>
                </c:pt>
              </c:numCache>
            </c:numRef>
          </c:xVal>
          <c:yVal>
            <c:numRef>
              <c:f>Messungen_n_Pavg_real_1600!$F$146:$F$147</c:f>
              <c:numCache>
                <c:formatCode>0</c:formatCode>
                <c:ptCount val="2"/>
                <c:pt idx="0">
                  <c:v>39</c:v>
                </c:pt>
                <c:pt idx="1">
                  <c:v>39</c:v>
                </c:pt>
              </c:numCache>
            </c:numRef>
          </c:yVal>
          <c:smooth val="0"/>
        </c:ser>
        <c:ser>
          <c:idx val="8"/>
          <c:order val="8"/>
          <c:tx>
            <c:v>Limit_u</c:v>
          </c:tx>
          <c:spPr>
            <a:ln w="12700" cap="rnd">
              <a:solidFill>
                <a:schemeClr val="accent3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Messungen_n_Pavg_real_1600!$E$149:$E$150</c:f>
              <c:numCache>
                <c:formatCode>General</c:formatCode>
                <c:ptCount val="2"/>
                <c:pt idx="0">
                  <c:v>470</c:v>
                </c:pt>
                <c:pt idx="1">
                  <c:v>790</c:v>
                </c:pt>
              </c:numCache>
            </c:numRef>
          </c:xVal>
          <c:yVal>
            <c:numRef>
              <c:f>Messungen_n_Pavg_real_1600!$F$149:$F$150</c:f>
              <c:numCache>
                <c:formatCode>0</c:formatCode>
                <c:ptCount val="2"/>
                <c:pt idx="0">
                  <c:v>44</c:v>
                </c:pt>
                <c:pt idx="1">
                  <c:v>44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Messungen_n_Pavg_real_1600!$D$154</c:f>
              <c:strCache>
                <c:ptCount val="1"/>
                <c:pt idx="0">
                  <c:v>D5</c:v>
                </c:pt>
              </c:strCache>
            </c:strRef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xVal>
            <c:numRef>
              <c:f>Messungen_n_Pavg_real_1600!$E$154:$E$155</c:f>
              <c:numCache>
                <c:formatCode>General</c:formatCode>
                <c:ptCount val="2"/>
                <c:pt idx="0">
                  <c:v>490</c:v>
                </c:pt>
                <c:pt idx="1">
                  <c:v>490</c:v>
                </c:pt>
              </c:numCache>
            </c:numRef>
          </c:xVal>
          <c:yVal>
            <c:numRef>
              <c:f>Messungen_n_Pavg_real_1600!$F$154:$F$155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Messungen_n_Pavg_real_1600!$D$156</c:f>
              <c:strCache>
                <c:ptCount val="1"/>
                <c:pt idx="0">
                  <c:v>D4</c:v>
                </c:pt>
              </c:strCache>
            </c:strRef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xVal>
            <c:numRef>
              <c:f>Messungen_n_Pavg_real_1600!$E$156:$E$157</c:f>
              <c:numCache>
                <c:formatCode>General</c:formatCode>
                <c:ptCount val="2"/>
                <c:pt idx="0">
                  <c:v>528</c:v>
                </c:pt>
                <c:pt idx="1">
                  <c:v>528</c:v>
                </c:pt>
              </c:numCache>
            </c:numRef>
          </c:xVal>
          <c:yVal>
            <c:numRef>
              <c:f>Messungen_n_Pavg_real_1600!$F$156:$F$157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Messungen_n_Pavg_real_1600!$D$158</c:f>
              <c:strCache>
                <c:ptCount val="1"/>
                <c:pt idx="0">
                  <c:v>D3</c:v>
                </c:pt>
              </c:strCache>
            </c:strRef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xVal>
            <c:numRef>
              <c:f>Messungen_n_Pavg_real_1600!$E$158:$E$159</c:f>
              <c:numCache>
                <c:formatCode>General</c:formatCode>
                <c:ptCount val="2"/>
                <c:pt idx="0">
                  <c:v>580</c:v>
                </c:pt>
                <c:pt idx="1">
                  <c:v>580</c:v>
                </c:pt>
              </c:numCache>
            </c:numRef>
          </c:xVal>
          <c:yVal>
            <c:numRef>
              <c:f>Messungen_n_Pavg_real_1600!$F$158:$F$159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ser>
          <c:idx val="12"/>
          <c:order val="12"/>
          <c:tx>
            <c:strRef>
              <c:f>Messungen_n_Pavg_real_1600!$D$160</c:f>
              <c:strCache>
                <c:ptCount val="1"/>
                <c:pt idx="0">
                  <c:v>D2</c:v>
                </c:pt>
              </c:strCache>
            </c:strRef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xVal>
            <c:numRef>
              <c:f>Messungen_n_Pavg_real_1600!$E$160:$E$161</c:f>
              <c:numCache>
                <c:formatCode>General</c:formatCode>
                <c:ptCount val="2"/>
                <c:pt idx="0">
                  <c:v>651</c:v>
                </c:pt>
                <c:pt idx="1">
                  <c:v>651</c:v>
                </c:pt>
              </c:numCache>
            </c:numRef>
          </c:xVal>
          <c:yVal>
            <c:numRef>
              <c:f>Messungen_n_Pavg_real_1600!$F$160:$F$161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ser>
          <c:idx val="13"/>
          <c:order val="13"/>
          <c:tx>
            <c:strRef>
              <c:f>Messungen_n_Pavg_real_1600!$D$162</c:f>
              <c:strCache>
                <c:ptCount val="1"/>
                <c:pt idx="0">
                  <c:v>D5_o</c:v>
                </c:pt>
              </c:strCache>
            </c:strRef>
          </c:tx>
          <c:spPr>
            <a:ln w="9525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2700" cap="rnd">
                <a:solidFill>
                  <a:schemeClr val="bg2"/>
                </a:solidFill>
                <a:round/>
              </a:ln>
              <a:effectLst/>
            </c:spPr>
          </c:dPt>
          <c:xVal>
            <c:numRef>
              <c:f>Messungen_n_Pavg_real_1600!$E$162:$E$163</c:f>
              <c:numCache>
                <c:formatCode>General</c:formatCode>
                <c:ptCount val="2"/>
                <c:pt idx="0">
                  <c:v>710</c:v>
                </c:pt>
                <c:pt idx="1">
                  <c:v>710</c:v>
                </c:pt>
              </c:numCache>
            </c:numRef>
          </c:xVal>
          <c:yVal>
            <c:numRef>
              <c:f>Messungen_n_Pavg_real_1600!$F$162:$F$163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ser>
          <c:idx val="14"/>
          <c:order val="14"/>
          <c:tx>
            <c:strRef>
              <c:f>Messungen_n_Pavg_real_1600!$D$164</c:f>
              <c:strCache>
                <c:ptCount val="1"/>
                <c:pt idx="0">
                  <c:v>D4_o</c:v>
                </c:pt>
              </c:strCache>
            </c:strRef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xVal>
            <c:numRef>
              <c:f>Messungen_n_Pavg_real_1600!$E$164:$E$165</c:f>
              <c:numCache>
                <c:formatCode>General</c:formatCode>
                <c:ptCount val="2"/>
                <c:pt idx="0">
                  <c:v>755</c:v>
                </c:pt>
                <c:pt idx="1">
                  <c:v>755</c:v>
                </c:pt>
              </c:numCache>
            </c:numRef>
          </c:xVal>
          <c:yVal>
            <c:numRef>
              <c:f>Messungen_n_Pavg_real_1600!$F$164:$F$165</c:f>
              <c:numCache>
                <c:formatCode>General</c:formatCode>
                <c:ptCount val="2"/>
                <c:pt idx="0">
                  <c:v>50</c:v>
                </c:pt>
                <c:pt idx="1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574328"/>
        <c:axId val="421512784"/>
      </c:scatterChart>
      <c:valAx>
        <c:axId val="103574328"/>
        <c:scaling>
          <c:orientation val="minMax"/>
          <c:max val="790"/>
          <c:min val="470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>
                    <a:solidFill>
                      <a:sysClr val="windowText" lastClr="000000"/>
                    </a:solidFill>
                  </a:rPr>
                  <a:t>Frequency / MHz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1512784"/>
        <c:crosses val="autoZero"/>
        <c:crossBetween val="midCat"/>
        <c:majorUnit val="30"/>
        <c:minorUnit val="5"/>
      </c:valAx>
      <c:valAx>
        <c:axId val="421512784"/>
        <c:scaling>
          <c:orientation val="minMax"/>
          <c:max val="50"/>
        </c:scaling>
        <c:delete val="1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aseline="0">
                    <a:solidFill>
                      <a:sysClr val="windowText" lastClr="000000"/>
                    </a:solidFill>
                  </a:rPr>
                  <a:t>Efficiency / %</a:t>
                </a:r>
                <a:endParaRPr lang="de-DE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crossAx val="10357432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0.05911</cdr:x>
      <cdr:y>0.74961</cdr:y>
    </cdr:from>
    <cdr:to>
      <cdr:x>0.1142</cdr:x>
      <cdr:y>0.78385</cdr:y>
    </cdr:to>
    <cdr:sp macro="" textlink="">
      <cdr:nvSpPr>
        <cdr:cNvPr id="10" name="Textfeld 9"/>
        <cdr:cNvSpPr txBox="1"/>
      </cdr:nvSpPr>
      <cdr:spPr>
        <a:xfrm xmlns:a="http://schemas.openxmlformats.org/drawingml/2006/main">
          <a:off x="430035" y="3001309"/>
          <a:ext cx="400792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ctr"/>
        <a:lstStyle xmlns:a="http://schemas.openxmlformats.org/drawingml/2006/main"/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D4</a:t>
          </a:r>
        </a:p>
      </cdr:txBody>
    </cdr:sp>
  </cdr:relSizeAnchor>
  <cdr:relSizeAnchor xmlns:cdr="http://schemas.openxmlformats.org/drawingml/2006/chartDrawing">
    <cdr:from>
      <cdr:x>0.1132</cdr:x>
      <cdr:y>0.74961</cdr:y>
    </cdr:from>
    <cdr:to>
      <cdr:x>0.21828</cdr:x>
      <cdr:y>0.78385</cdr:y>
    </cdr:to>
    <cdr:sp macro="" textlink="">
      <cdr:nvSpPr>
        <cdr:cNvPr id="11" name="Textfeld 1"/>
        <cdr:cNvSpPr txBox="1"/>
      </cdr:nvSpPr>
      <cdr:spPr>
        <a:xfrm xmlns:a="http://schemas.openxmlformats.org/drawingml/2006/main">
          <a:off x="823569" y="3001309"/>
          <a:ext cx="764479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D3</a:t>
          </a:r>
        </a:p>
      </cdr:txBody>
    </cdr:sp>
  </cdr:relSizeAnchor>
  <cdr:relSizeAnchor xmlns:cdr="http://schemas.openxmlformats.org/drawingml/2006/chartDrawing">
    <cdr:from>
      <cdr:x>0.37501</cdr:x>
      <cdr:y>0.74961</cdr:y>
    </cdr:from>
    <cdr:to>
      <cdr:x>0.57501</cdr:x>
      <cdr:y>0.78385</cdr:y>
    </cdr:to>
    <cdr:sp macro="" textlink="">
      <cdr:nvSpPr>
        <cdr:cNvPr id="13" name="Textfeld 1"/>
        <cdr:cNvSpPr txBox="1"/>
      </cdr:nvSpPr>
      <cdr:spPr>
        <a:xfrm xmlns:a="http://schemas.openxmlformats.org/drawingml/2006/main">
          <a:off x="2728312" y="3001309"/>
          <a:ext cx="1455042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D1</a:t>
          </a:r>
        </a:p>
      </cdr:txBody>
    </cdr:sp>
  </cdr:relSizeAnchor>
  <cdr:relSizeAnchor xmlns:cdr="http://schemas.openxmlformats.org/drawingml/2006/chartDrawing">
    <cdr:from>
      <cdr:x>0.22557</cdr:x>
      <cdr:y>0.74961</cdr:y>
    </cdr:from>
    <cdr:to>
      <cdr:x>0.37218</cdr:x>
      <cdr:y>0.78385</cdr:y>
    </cdr:to>
    <cdr:sp macro="" textlink="">
      <cdr:nvSpPr>
        <cdr:cNvPr id="14" name="Textfeld 1"/>
        <cdr:cNvSpPr txBox="1"/>
      </cdr:nvSpPr>
      <cdr:spPr>
        <a:xfrm xmlns:a="http://schemas.openxmlformats.org/drawingml/2006/main">
          <a:off x="1641068" y="3001309"/>
          <a:ext cx="1066619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D2</a:t>
          </a:r>
        </a:p>
      </cdr:txBody>
    </cdr:sp>
  </cdr:relSizeAnchor>
  <cdr:relSizeAnchor xmlns:cdr="http://schemas.openxmlformats.org/drawingml/2006/chartDrawing">
    <cdr:from>
      <cdr:x>0.59013</cdr:x>
      <cdr:y>0.74961</cdr:y>
    </cdr:from>
    <cdr:to>
      <cdr:x>0.7537</cdr:x>
      <cdr:y>0.78385</cdr:y>
    </cdr:to>
    <cdr:sp macro="" textlink="">
      <cdr:nvSpPr>
        <cdr:cNvPr id="15" name="Textfeld 1"/>
        <cdr:cNvSpPr txBox="1"/>
      </cdr:nvSpPr>
      <cdr:spPr>
        <a:xfrm xmlns:a="http://schemas.openxmlformats.org/drawingml/2006/main">
          <a:off x="4293357" y="3001309"/>
          <a:ext cx="1189934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D4</a:t>
          </a:r>
        </a:p>
      </cdr:txBody>
    </cdr:sp>
  </cdr:relSizeAnchor>
  <cdr:relSizeAnchor xmlns:cdr="http://schemas.openxmlformats.org/drawingml/2006/chartDrawing">
    <cdr:from>
      <cdr:x>0.74287</cdr:x>
      <cdr:y>0.74961</cdr:y>
    </cdr:from>
    <cdr:to>
      <cdr:x>0.88185</cdr:x>
      <cdr:y>0.78385</cdr:y>
    </cdr:to>
    <cdr:sp macro="" textlink="">
      <cdr:nvSpPr>
        <cdr:cNvPr id="16" name="Textfeld 1"/>
        <cdr:cNvSpPr txBox="1"/>
      </cdr:nvSpPr>
      <cdr:spPr>
        <a:xfrm xmlns:a="http://schemas.openxmlformats.org/drawingml/2006/main">
          <a:off x="5404536" y="3001309"/>
          <a:ext cx="1011109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D3</a:t>
          </a:r>
        </a:p>
      </cdr:txBody>
    </cdr:sp>
  </cdr:relSizeAnchor>
  <cdr:relSizeAnchor xmlns:cdr="http://schemas.openxmlformats.org/drawingml/2006/chartDrawing">
    <cdr:from>
      <cdr:x>0.89083</cdr:x>
      <cdr:y>0.74961</cdr:y>
    </cdr:from>
    <cdr:to>
      <cdr:x>0.97219</cdr:x>
      <cdr:y>0.78385</cdr:y>
    </cdr:to>
    <cdr:sp macro="" textlink="">
      <cdr:nvSpPr>
        <cdr:cNvPr id="17" name="Textfeld 1"/>
        <cdr:cNvSpPr txBox="1"/>
      </cdr:nvSpPr>
      <cdr:spPr>
        <a:xfrm xmlns:a="http://schemas.openxmlformats.org/drawingml/2006/main">
          <a:off x="6480959" y="3001309"/>
          <a:ext cx="591911" cy="137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000" b="1" dirty="0">
              <a:solidFill>
                <a:schemeClr val="bg2"/>
              </a:solidFill>
            </a:rPr>
            <a:t>D2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CA754-2DA6-4370-99C6-01D5632D8BBA}" type="datetimeFigureOut">
              <a:rPr lang="de-DE" smtClean="0"/>
              <a:t>17.06.2016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B3EE3-CB66-4186-923F-3FB4F3B86AD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969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C80B5-342F-40FA-9D65-D1F3251EA5D8}" type="datetimeFigureOut">
              <a:rPr lang="de-DE" smtClean="0"/>
              <a:t>17.06.2016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C1AEE-0A4E-4F06-AC73-88CDA363A8E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4167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369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All </a:t>
            </a:r>
            <a:r>
              <a:rPr lang="de-DE" dirty="0" err="1" smtClean="0"/>
              <a:t>building</a:t>
            </a:r>
            <a:r>
              <a:rPr lang="de-DE" dirty="0" smtClean="0"/>
              <a:t> </a:t>
            </a:r>
            <a:r>
              <a:rPr lang="de-DE" dirty="0" err="1" smtClean="0"/>
              <a:t>blocks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broadband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activated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narrowband</a:t>
            </a:r>
            <a:r>
              <a:rPr lang="de-DE" dirty="0" smtClean="0">
                <a:sym typeface="Wingdings" panose="05000000000000000000" pitchFamily="2" charset="2"/>
              </a:rPr>
              <a:t> + </a:t>
            </a:r>
            <a:r>
              <a:rPr lang="de-DE" dirty="0" err="1" smtClean="0">
                <a:sym typeface="Wingdings" panose="05000000000000000000" pitchFamily="2" charset="2"/>
              </a:rPr>
              <a:t>dedicated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impedance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matching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4488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err="1" smtClean="0"/>
              <a:t>green</a:t>
            </a:r>
            <a:r>
              <a:rPr lang="de-DE" dirty="0" smtClean="0"/>
              <a:t>: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sweep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r>
              <a:rPr lang="de-DE" dirty="0" smtClean="0"/>
              <a:t> A/B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fully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broadband</a:t>
            </a:r>
            <a:endParaRPr lang="de-DE" dirty="0" smtClean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 err="1" smtClean="0">
                <a:sym typeface="Wingdings" panose="05000000000000000000" pitchFamily="2" charset="2"/>
              </a:rPr>
              <a:t>Red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err="1" smtClean="0">
                <a:sym typeface="Wingdings" panose="05000000000000000000" pitchFamily="2" charset="2"/>
              </a:rPr>
              <a:t>typical</a:t>
            </a:r>
            <a:r>
              <a:rPr lang="de-DE" dirty="0" smtClean="0">
                <a:sym typeface="Wingdings" panose="05000000000000000000" pitchFamily="2" charset="2"/>
              </a:rPr>
              <a:t> Doherty </a:t>
            </a:r>
            <a:r>
              <a:rPr lang="de-DE" dirty="0" err="1" smtClean="0">
                <a:sym typeface="Wingdings" panose="05000000000000000000" pitchFamily="2" charset="2"/>
              </a:rPr>
              <a:t>amplifier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Lambda/4 </a:t>
            </a:r>
            <a:r>
              <a:rPr lang="de-DE" dirty="0" err="1" smtClean="0">
                <a:sym typeface="Wingdings" panose="05000000000000000000" pitchFamily="2" charset="2"/>
              </a:rPr>
              <a:t>transformation</a:t>
            </a:r>
            <a:endParaRPr lang="de-DE" dirty="0" smtClean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de-DE" dirty="0" smtClean="0">
                <a:sym typeface="Wingdings" panose="05000000000000000000" pitchFamily="2" charset="2"/>
              </a:rPr>
              <a:t>i.e. 10 different </a:t>
            </a:r>
            <a:r>
              <a:rPr lang="de-DE" dirty="0" err="1" smtClean="0">
                <a:sym typeface="Wingdings" panose="05000000000000000000" pitchFamily="2" charset="2"/>
              </a:rPr>
              <a:t>amplifiers</a:t>
            </a:r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ym typeface="Wingdings" panose="05000000000000000000" pitchFamily="2" charset="2"/>
              </a:rPr>
              <a:t>hardware</a:t>
            </a:r>
            <a:r>
              <a:rPr lang="de-DE" dirty="0" smtClean="0">
                <a:sym typeface="Wingdings" panose="05000000000000000000" pitchFamily="2" charset="2"/>
              </a:rPr>
              <a:t>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5655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max. 4 different Doherty </a:t>
            </a:r>
            <a:r>
              <a:rPr lang="de-DE" dirty="0" err="1" smtClean="0"/>
              <a:t>options</a:t>
            </a:r>
            <a:r>
              <a:rPr lang="de-DE" dirty="0" smtClean="0"/>
              <a:t> </a:t>
            </a:r>
            <a:r>
              <a:rPr lang="de-DE" dirty="0" err="1" smtClean="0"/>
              <a:t>insted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All 4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options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installed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amplifier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activated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SW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749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Doherty </a:t>
            </a:r>
            <a:r>
              <a:rPr lang="de-DE" dirty="0" err="1" smtClean="0"/>
              <a:t>option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customized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max. </a:t>
            </a:r>
            <a:r>
              <a:rPr lang="de-DE" baseline="0" dirty="0" err="1" smtClean="0"/>
              <a:t>efficiency</a:t>
            </a:r>
            <a:r>
              <a:rPr lang="de-DE" baseline="0" dirty="0" smtClean="0"/>
              <a:t> @ </a:t>
            </a:r>
            <a:r>
              <a:rPr lang="de-DE" baseline="0" dirty="0" err="1" smtClean="0"/>
              <a:t>operating</a:t>
            </a:r>
            <a:r>
              <a:rPr lang="de-DE" baseline="0" dirty="0" smtClean="0"/>
              <a:t> </a:t>
            </a:r>
            <a:r>
              <a:rPr lang="de-DE" baseline="0" smtClean="0"/>
              <a:t>frequency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2636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RF </a:t>
            </a:r>
            <a:r>
              <a:rPr lang="de-DE" dirty="0" err="1" smtClean="0"/>
              <a:t>combiner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2:1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8:1 (Band 4/5)</a:t>
            </a:r>
          </a:p>
          <a:p>
            <a:pPr marL="171450" indent="-171450">
              <a:buFontTx/>
              <a:buChar char="-"/>
            </a:pPr>
            <a:r>
              <a:rPr lang="de-DE" dirty="0" err="1" smtClean="0"/>
              <a:t>Self</a:t>
            </a:r>
            <a:r>
              <a:rPr lang="de-DE" dirty="0" smtClean="0"/>
              <a:t> </a:t>
            </a:r>
            <a:r>
              <a:rPr lang="de-DE" dirty="0" err="1" smtClean="0"/>
              <a:t>closing</a:t>
            </a:r>
            <a:r>
              <a:rPr lang="de-DE" dirty="0" smtClean="0"/>
              <a:t> </a:t>
            </a:r>
            <a:r>
              <a:rPr lang="de-DE" dirty="0" err="1" smtClean="0"/>
              <a:t>plugs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liquid/RF/AC/</a:t>
            </a:r>
            <a:r>
              <a:rPr lang="de-DE" dirty="0" err="1" smtClean="0"/>
              <a:t>control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signals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5619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Ethernet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remote </a:t>
            </a:r>
            <a:r>
              <a:rPr lang="de-DE" dirty="0" err="1" smtClean="0"/>
              <a:t>system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Power </a:t>
            </a:r>
            <a:r>
              <a:rPr lang="de-DE" dirty="0" err="1" smtClean="0"/>
              <a:t>tracking</a:t>
            </a:r>
            <a:r>
              <a:rPr lang="de-DE" dirty="0" smtClean="0"/>
              <a:t>: </a:t>
            </a:r>
            <a:r>
              <a:rPr lang="de-DE" dirty="0" err="1" smtClean="0"/>
              <a:t>uses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headroom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intentionally</a:t>
            </a:r>
            <a:r>
              <a:rPr lang="de-DE" dirty="0" smtClean="0"/>
              <a:t> </a:t>
            </a:r>
            <a:r>
              <a:rPr lang="de-DE" dirty="0" err="1" smtClean="0"/>
              <a:t>oversized</a:t>
            </a:r>
            <a:r>
              <a:rPr lang="de-DE" dirty="0" smtClean="0"/>
              <a:t> </a:t>
            </a:r>
            <a:r>
              <a:rPr lang="de-DE" dirty="0" err="1" smtClean="0"/>
              <a:t>amplifiers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keep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output</a:t>
            </a:r>
            <a:r>
              <a:rPr lang="de-DE" baseline="0" dirty="0" smtClean="0"/>
              <a:t> power </a:t>
            </a:r>
            <a:r>
              <a:rPr lang="de-DE" baseline="0" dirty="0" err="1" smtClean="0"/>
              <a:t>constant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case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failures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8090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Ethernet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remote </a:t>
            </a:r>
            <a:r>
              <a:rPr lang="de-DE" dirty="0" err="1" smtClean="0"/>
              <a:t>system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smtClean="0"/>
              <a:t>Power </a:t>
            </a:r>
            <a:r>
              <a:rPr lang="de-DE" dirty="0" err="1" smtClean="0"/>
              <a:t>tracking</a:t>
            </a:r>
            <a:r>
              <a:rPr lang="de-DE" dirty="0" smtClean="0"/>
              <a:t>: </a:t>
            </a:r>
            <a:r>
              <a:rPr lang="de-DE" dirty="0" err="1" smtClean="0"/>
              <a:t>uses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headroom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intentionally</a:t>
            </a:r>
            <a:r>
              <a:rPr lang="de-DE" dirty="0" smtClean="0"/>
              <a:t> </a:t>
            </a:r>
            <a:r>
              <a:rPr lang="de-DE" dirty="0" err="1" smtClean="0"/>
              <a:t>oversized</a:t>
            </a:r>
            <a:r>
              <a:rPr lang="de-DE" dirty="0" smtClean="0"/>
              <a:t> </a:t>
            </a:r>
            <a:r>
              <a:rPr lang="de-DE" dirty="0" err="1" smtClean="0"/>
              <a:t>amplifiers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keep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output</a:t>
            </a:r>
            <a:r>
              <a:rPr lang="de-DE" baseline="0" dirty="0" smtClean="0"/>
              <a:t> power </a:t>
            </a:r>
            <a:r>
              <a:rPr lang="de-DE" baseline="0" dirty="0" err="1" smtClean="0"/>
              <a:t>constant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case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failures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630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1 … 12 </a:t>
            </a:r>
            <a:r>
              <a:rPr lang="de-DE" dirty="0" err="1" smtClean="0"/>
              <a:t>amps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rack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 </a:t>
            </a:r>
            <a:r>
              <a:rPr lang="de-DE" dirty="0" err="1" smtClean="0"/>
              <a:t>racks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combined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control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Input AC </a:t>
            </a:r>
            <a:r>
              <a:rPr lang="de-DE" baseline="0" dirty="0" err="1" smtClean="0"/>
              <a:t>voltage</a:t>
            </a:r>
            <a:r>
              <a:rPr lang="de-DE" baseline="0" dirty="0" smtClean="0"/>
              <a:t> 208/230/400VAC – </a:t>
            </a:r>
            <a:r>
              <a:rPr lang="de-DE" baseline="0" dirty="0" err="1" smtClean="0"/>
              <a:t>single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three</a:t>
            </a:r>
            <a:r>
              <a:rPr lang="de-DE" baseline="0" dirty="0" smtClean="0"/>
              <a:t>/</a:t>
            </a:r>
            <a:r>
              <a:rPr lang="de-DE" baseline="0" dirty="0" err="1" smtClean="0"/>
              <a:t>four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phases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Pump </a:t>
            </a:r>
            <a:r>
              <a:rPr lang="de-DE" baseline="0" dirty="0" err="1" smtClean="0"/>
              <a:t>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integrated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rack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up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… </a:t>
            </a:r>
            <a:r>
              <a:rPr lang="de-DE" baseline="0" dirty="0" err="1" smtClean="0"/>
              <a:t>amps</a:t>
            </a:r>
            <a:r>
              <a:rPr lang="de-DE" baseline="0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50662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065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072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265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3967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Designed for signals with high crest factor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Tx</a:t>
            </a:r>
            <a:r>
              <a:rPr lang="en-US" baseline="0" dirty="0" smtClean="0"/>
              <a:t> should transmit power even with failed components/amplifier – broadcast station not reachable during winter time – (commercials)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Decoupled components, different systems concepts, active/passive/n+1-reserve, dynamic power adaption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RF-Bandwidth up to one octave / baseband up to 20MHz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Compact design to keep the rental low (rental for space)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Service: should be made by non technicians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7956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Peak power depends on the duty cycle and the pulse length</a:t>
            </a:r>
          </a:p>
          <a:p>
            <a:r>
              <a:rPr lang="en-US" dirty="0" smtClean="0"/>
              <a:t>ATSC (similar single side band modulation)</a:t>
            </a:r>
          </a:p>
          <a:p>
            <a:r>
              <a:rPr lang="en-US" dirty="0" smtClean="0"/>
              <a:t>Efficiency: RF-power to wall-plug power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5207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8656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Ethernet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remote </a:t>
            </a:r>
            <a:r>
              <a:rPr lang="de-DE" dirty="0" err="1" smtClean="0"/>
              <a:t>system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Exciter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647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Ethernet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remote </a:t>
            </a:r>
            <a:r>
              <a:rPr lang="de-DE" dirty="0" err="1" smtClean="0"/>
              <a:t>system</a:t>
            </a:r>
            <a:endParaRPr lang="de-DE" dirty="0" smtClean="0"/>
          </a:p>
          <a:p>
            <a:pPr marL="171450" indent="-171450">
              <a:buFontTx/>
              <a:buChar char="-"/>
            </a:pPr>
            <a:r>
              <a:rPr lang="de-DE" dirty="0" err="1" smtClean="0"/>
              <a:t>Exciter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9504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Different </a:t>
            </a:r>
            <a:r>
              <a:rPr lang="de-DE" dirty="0" err="1" smtClean="0"/>
              <a:t>matching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Peak power </a:t>
            </a:r>
            <a:r>
              <a:rPr lang="de-DE" dirty="0" err="1" smtClean="0"/>
              <a:t>broadband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r>
              <a:rPr lang="de-DE" dirty="0" smtClean="0"/>
              <a:t> A/B (OFDM </a:t>
            </a:r>
            <a:r>
              <a:rPr lang="de-DE" dirty="0" err="1" smtClean="0"/>
              <a:t>modulation</a:t>
            </a:r>
            <a:r>
              <a:rPr lang="de-DE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Doherty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narrowband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matching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highest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efficiency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signals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high </a:t>
            </a:r>
            <a:r>
              <a:rPr lang="de-DE" baseline="0" dirty="0" err="1" smtClean="0"/>
              <a:t>crest-factor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CW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outputpower</a:t>
            </a:r>
            <a:r>
              <a:rPr lang="de-DE" baseline="0" dirty="0" smtClean="0"/>
              <a:t>/</a:t>
            </a:r>
            <a:r>
              <a:rPr lang="de-DE" baseline="0" dirty="0" err="1" smtClean="0"/>
              <a:t>efficiency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narrowband</a:t>
            </a:r>
            <a:r>
              <a:rPr lang="de-DE" baseline="0" dirty="0" smtClean="0"/>
              <a:t>) – </a:t>
            </a:r>
            <a:r>
              <a:rPr lang="de-DE" baseline="0" dirty="0" err="1" smtClean="0"/>
              <a:t>higher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impedance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class</a:t>
            </a:r>
            <a:r>
              <a:rPr lang="de-DE" baseline="0" dirty="0" smtClean="0"/>
              <a:t> A/B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Different </a:t>
            </a:r>
            <a:r>
              <a:rPr lang="de-DE" baseline="0" dirty="0" err="1" smtClean="0"/>
              <a:t>biasing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three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modes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Field MTBF (</a:t>
            </a:r>
            <a:r>
              <a:rPr lang="de-DE" baseline="0" dirty="0" err="1" smtClean="0"/>
              <a:t>over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total </a:t>
            </a:r>
            <a:r>
              <a:rPr lang="de-DE" baseline="0" dirty="0" err="1" smtClean="0"/>
              <a:t>number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delivered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amplifiers</a:t>
            </a:r>
            <a:r>
              <a:rPr lang="de-DE" baseline="0" dirty="0" smtClean="0"/>
              <a:t>)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&gt;20 </a:t>
            </a:r>
            <a:r>
              <a:rPr lang="de-DE" baseline="0" dirty="0" err="1" smtClean="0"/>
              <a:t>years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avoided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manual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solder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joints</a:t>
            </a:r>
            <a:r>
              <a:rPr lang="de-DE" baseline="0" dirty="0" smtClean="0"/>
              <a:t>, etc.)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C1AEE-0A4E-4F06-AC73-88CDA363A8EE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453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e 3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Grafik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8" name="Grafik 1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81" y="4487981"/>
              <a:ext cx="1782000" cy="54000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60000" y="162000"/>
            <a:ext cx="6300000" cy="1215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 des Vortrags</a:t>
            </a:r>
            <a:br>
              <a:rPr lang="de-DE" dirty="0" smtClean="0"/>
            </a:br>
            <a:r>
              <a:rPr lang="de-DE" dirty="0" smtClean="0"/>
              <a:t>(max. 3-zeilig)</a:t>
            </a:r>
            <a:endParaRPr lang="de-DE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 hasCustomPrompt="1"/>
          </p:nvPr>
        </p:nvSpPr>
        <p:spPr>
          <a:xfrm>
            <a:off x="360000" y="1890000"/>
            <a:ext cx="6300000" cy="79200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Untertitel (max. 3-zeilig), z. B. Name, Datum</a:t>
            </a:r>
          </a:p>
        </p:txBody>
      </p:sp>
    </p:spTree>
    <p:extLst>
      <p:ext uri="{BB962C8B-B14F-4D97-AF65-F5344CB8AC3E}">
        <p14:creationId xmlns:p14="http://schemas.microsoft.com/office/powerpoint/2010/main" val="244126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halt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13" name="Inhaltsplatzhalter 1"/>
          <p:cNvSpPr>
            <a:spLocks noGrp="1"/>
          </p:cNvSpPr>
          <p:nvPr>
            <p:ph sz="quarter" idx="1" hasCustomPrompt="1"/>
          </p:nvPr>
        </p:nvSpPr>
        <p:spPr>
          <a:xfrm>
            <a:off x="360000" y="1026000"/>
            <a:ext cx="5940000" cy="348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 eingeben (bitte hier kein Bild einfügen)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1"/>
          <p:cNvSpPr>
            <a:spLocks noGrp="1"/>
          </p:cNvSpPr>
          <p:nvPr>
            <p:ph type="pic" sz="quarter" idx="2"/>
          </p:nvPr>
        </p:nvSpPr>
        <p:spPr>
          <a:xfrm>
            <a:off x="6480000" y="102600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3"/>
          </p:nvPr>
        </p:nvSpPr>
        <p:spPr>
          <a:xfrm>
            <a:off x="6444000" y="279612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9D0B-D692-43FA-B26D-51B8EE4A7409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219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halt und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12" name="Inhaltsplatzhalter 1"/>
          <p:cNvSpPr>
            <a:spLocks noGrp="1"/>
          </p:cNvSpPr>
          <p:nvPr>
            <p:ph sz="quarter" idx="1" hasCustomPrompt="1"/>
          </p:nvPr>
        </p:nvSpPr>
        <p:spPr>
          <a:xfrm>
            <a:off x="360000" y="1026000"/>
            <a:ext cx="5940000" cy="3483000"/>
          </a:xfrm>
        </p:spPr>
        <p:txBody>
          <a:bodyPr/>
          <a:lstStyle/>
          <a:p>
            <a:pPr lvl="0"/>
            <a:r>
              <a:rPr lang="de-DE" dirty="0" smtClean="0"/>
              <a:t>Text eingeben (bitte hier kein Bild einfügen)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1"/>
          <p:cNvSpPr>
            <a:spLocks noGrp="1"/>
          </p:cNvSpPr>
          <p:nvPr>
            <p:ph type="pic" sz="quarter" idx="2"/>
          </p:nvPr>
        </p:nvSpPr>
        <p:spPr>
          <a:xfrm>
            <a:off x="6480000" y="1026000"/>
            <a:ext cx="2664000" cy="112428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3"/>
          </p:nvPr>
        </p:nvSpPr>
        <p:spPr>
          <a:xfrm>
            <a:off x="6480000" y="2206440"/>
            <a:ext cx="2664000" cy="112428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4"/>
          </p:nvPr>
        </p:nvSpPr>
        <p:spPr>
          <a:xfrm>
            <a:off x="6480000" y="3385800"/>
            <a:ext cx="2664000" cy="112428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AEA3-2A2A-4CD8-812A-C8879FF11AE1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halt und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60000" y="162000"/>
            <a:ext cx="5940000" cy="81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2. Zeile bei Bedarf schwarz</a:t>
            </a:r>
            <a:endParaRPr lang="de-DE" dirty="0"/>
          </a:p>
        </p:txBody>
      </p:sp>
      <p:sp>
        <p:nvSpPr>
          <p:cNvPr id="13" name="Inhaltsplatzhalter 1"/>
          <p:cNvSpPr>
            <a:spLocks noGrp="1"/>
          </p:cNvSpPr>
          <p:nvPr>
            <p:ph sz="quarter" idx="1" hasCustomPrompt="1"/>
          </p:nvPr>
        </p:nvSpPr>
        <p:spPr>
          <a:xfrm>
            <a:off x="360000" y="1026000"/>
            <a:ext cx="5940000" cy="3483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DE" dirty="0" smtClean="0"/>
              <a:t>Text eingeben (bitte hier kein Bild einfügen)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1"/>
          <p:cNvSpPr>
            <a:spLocks noGrp="1"/>
          </p:cNvSpPr>
          <p:nvPr>
            <p:ph type="pic" sz="quarter" idx="2"/>
          </p:nvPr>
        </p:nvSpPr>
        <p:spPr>
          <a:xfrm>
            <a:off x="6480000" y="0"/>
            <a:ext cx="2664000" cy="108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3"/>
          </p:nvPr>
        </p:nvSpPr>
        <p:spPr>
          <a:xfrm>
            <a:off x="6480000" y="1140480"/>
            <a:ext cx="2664000" cy="108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4"/>
          </p:nvPr>
        </p:nvSpPr>
        <p:spPr>
          <a:xfrm>
            <a:off x="6480000" y="2284200"/>
            <a:ext cx="2664000" cy="108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5"/>
          </p:nvPr>
        </p:nvSpPr>
        <p:spPr>
          <a:xfrm>
            <a:off x="6480000" y="3424680"/>
            <a:ext cx="2664000" cy="108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F864-327D-429D-A209-6871C7A7B0E0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550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halt und 5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60000" y="162000"/>
            <a:ext cx="5940000" cy="81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2. Zeile bei Bedarf schwarz</a:t>
            </a:r>
            <a:endParaRPr lang="de-DE" dirty="0"/>
          </a:p>
        </p:txBody>
      </p:sp>
      <p:sp>
        <p:nvSpPr>
          <p:cNvPr id="17" name="Inhaltsplatzhalter 1"/>
          <p:cNvSpPr>
            <a:spLocks noGrp="1"/>
          </p:cNvSpPr>
          <p:nvPr>
            <p:ph sz="quarter" idx="1" hasCustomPrompt="1"/>
          </p:nvPr>
        </p:nvSpPr>
        <p:spPr>
          <a:xfrm>
            <a:off x="360000" y="1026000"/>
            <a:ext cx="5940000" cy="3483000"/>
          </a:xfrm>
        </p:spPr>
        <p:txBody>
          <a:bodyPr/>
          <a:lstStyle/>
          <a:p>
            <a:pPr lvl="0"/>
            <a:r>
              <a:rPr lang="de-DE" dirty="0" smtClean="0"/>
              <a:t>Text eingeben (bitte hier kein Bild einfügen)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1"/>
          <p:cNvSpPr>
            <a:spLocks noGrp="1"/>
          </p:cNvSpPr>
          <p:nvPr>
            <p:ph type="pic" sz="quarter" idx="2"/>
          </p:nvPr>
        </p:nvSpPr>
        <p:spPr>
          <a:xfrm>
            <a:off x="6480000" y="0"/>
            <a:ext cx="2664000" cy="858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3"/>
          </p:nvPr>
        </p:nvSpPr>
        <p:spPr>
          <a:xfrm>
            <a:off x="6480000" y="910440"/>
            <a:ext cx="2664000" cy="858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3"/>
          <p:cNvSpPr>
            <a:spLocks noGrp="1"/>
          </p:cNvSpPr>
          <p:nvPr>
            <p:ph type="pic" sz="quarter" idx="4"/>
          </p:nvPr>
        </p:nvSpPr>
        <p:spPr>
          <a:xfrm>
            <a:off x="6480000" y="1820880"/>
            <a:ext cx="2664000" cy="858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5"/>
          </p:nvPr>
        </p:nvSpPr>
        <p:spPr>
          <a:xfrm>
            <a:off x="6480000" y="2728080"/>
            <a:ext cx="2664000" cy="858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Bildplatzhalter 5"/>
          <p:cNvSpPr>
            <a:spLocks noGrp="1"/>
          </p:cNvSpPr>
          <p:nvPr>
            <p:ph type="pic" sz="quarter" idx="6"/>
          </p:nvPr>
        </p:nvSpPr>
        <p:spPr>
          <a:xfrm>
            <a:off x="6480000" y="3638520"/>
            <a:ext cx="2664000" cy="858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CD062-E9E6-42E9-BAFC-60C83A978FD7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719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noProof="0" dirty="0" smtClean="0"/>
              <a:t>(dieses Layout ist für Bildserien gedacht)</a:t>
            </a:r>
          </a:p>
        </p:txBody>
      </p:sp>
      <p:sp>
        <p:nvSpPr>
          <p:cNvPr id="7" name="Content Placeholder 1"/>
          <p:cNvSpPr>
            <a:spLocks noGrp="1"/>
          </p:cNvSpPr>
          <p:nvPr>
            <p:ph sz="quarter" idx="2"/>
          </p:nvPr>
        </p:nvSpPr>
        <p:spPr>
          <a:xfrm>
            <a:off x="360000" y="102600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3"/>
          </p:nvPr>
        </p:nvSpPr>
        <p:spPr>
          <a:xfrm>
            <a:off x="3168000" y="102708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quarter" idx="4"/>
          </p:nvPr>
        </p:nvSpPr>
        <p:spPr>
          <a:xfrm>
            <a:off x="5976000" y="102708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8" name="Content Placeholder 4"/>
          <p:cNvSpPr>
            <a:spLocks noGrp="1"/>
          </p:cNvSpPr>
          <p:nvPr>
            <p:ph sz="quarter" idx="5"/>
          </p:nvPr>
        </p:nvSpPr>
        <p:spPr>
          <a:xfrm>
            <a:off x="360000" y="279612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6"/>
          </p:nvPr>
        </p:nvSpPr>
        <p:spPr>
          <a:xfrm>
            <a:off x="3168000" y="279612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7"/>
          </p:nvPr>
        </p:nvSpPr>
        <p:spPr>
          <a:xfrm>
            <a:off x="5976000" y="2796120"/>
            <a:ext cx="2664000" cy="171396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F6374-D695-46C1-BF40-16046005E43D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954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8 Bilder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noProof="0" dirty="0" smtClean="0"/>
              <a:t>(dieses Layout ist für Bildserien gedacht)</a:t>
            </a:r>
            <a:endParaRPr lang="de-DE" noProof="0" dirty="0"/>
          </a:p>
        </p:txBody>
      </p:sp>
      <p:sp>
        <p:nvSpPr>
          <p:cNvPr id="7" name="Bildplatzhalter 1"/>
          <p:cNvSpPr>
            <a:spLocks noGrp="1"/>
          </p:cNvSpPr>
          <p:nvPr>
            <p:ph type="pic" sz="quarter" idx="2"/>
          </p:nvPr>
        </p:nvSpPr>
        <p:spPr>
          <a:xfrm>
            <a:off x="360000" y="10260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 smtClean="0"/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3"/>
          </p:nvPr>
        </p:nvSpPr>
        <p:spPr>
          <a:xfrm>
            <a:off x="2466000" y="10260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1" name="Bildplatzhalter 3"/>
          <p:cNvSpPr>
            <a:spLocks noGrp="1"/>
          </p:cNvSpPr>
          <p:nvPr>
            <p:ph type="pic" sz="quarter" idx="4"/>
          </p:nvPr>
        </p:nvSpPr>
        <p:spPr>
          <a:xfrm>
            <a:off x="4572000" y="10260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3" name="Bildplatzhalter 4"/>
          <p:cNvSpPr>
            <a:spLocks noGrp="1"/>
          </p:cNvSpPr>
          <p:nvPr>
            <p:ph type="pic" sz="quarter" idx="5"/>
          </p:nvPr>
        </p:nvSpPr>
        <p:spPr>
          <a:xfrm>
            <a:off x="6678000" y="10260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3" name="Bildplatzhalter 5"/>
          <p:cNvSpPr>
            <a:spLocks noGrp="1"/>
          </p:cNvSpPr>
          <p:nvPr>
            <p:ph type="pic" sz="quarter" idx="6"/>
          </p:nvPr>
        </p:nvSpPr>
        <p:spPr>
          <a:xfrm>
            <a:off x="360000" y="28188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5" name="Bildplatzhalter 6"/>
          <p:cNvSpPr>
            <a:spLocks noGrp="1"/>
          </p:cNvSpPr>
          <p:nvPr>
            <p:ph type="pic" sz="quarter" idx="23"/>
          </p:nvPr>
        </p:nvSpPr>
        <p:spPr>
          <a:xfrm>
            <a:off x="2466000" y="28188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7" name="Bildplatzhalter 7"/>
          <p:cNvSpPr>
            <a:spLocks noGrp="1"/>
          </p:cNvSpPr>
          <p:nvPr>
            <p:ph type="pic" sz="quarter" idx="25"/>
          </p:nvPr>
        </p:nvSpPr>
        <p:spPr>
          <a:xfrm>
            <a:off x="4572000" y="28188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9" name="Bildplatzhalter 8"/>
          <p:cNvSpPr>
            <a:spLocks noGrp="1"/>
          </p:cNvSpPr>
          <p:nvPr>
            <p:ph type="pic" sz="quarter" idx="27"/>
          </p:nvPr>
        </p:nvSpPr>
        <p:spPr>
          <a:xfrm>
            <a:off x="6678000" y="2818800"/>
            <a:ext cx="1962000" cy="1312200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4" name="Textplatzhalter 1"/>
          <p:cNvSpPr>
            <a:spLocks noGrp="1"/>
          </p:cNvSpPr>
          <p:nvPr>
            <p:ph type="body" idx="41" hasCustomPrompt="1"/>
          </p:nvPr>
        </p:nvSpPr>
        <p:spPr>
          <a:xfrm>
            <a:off x="360000" y="239760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0" name="Textplatzhalter 2"/>
          <p:cNvSpPr>
            <a:spLocks noGrp="1"/>
          </p:cNvSpPr>
          <p:nvPr>
            <p:ph type="body" idx="42" hasCustomPrompt="1"/>
          </p:nvPr>
        </p:nvSpPr>
        <p:spPr>
          <a:xfrm>
            <a:off x="2466000" y="239760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4" name="Textplatzhalter 3"/>
          <p:cNvSpPr>
            <a:spLocks noGrp="1"/>
          </p:cNvSpPr>
          <p:nvPr>
            <p:ph type="body" idx="43" hasCustomPrompt="1"/>
          </p:nvPr>
        </p:nvSpPr>
        <p:spPr>
          <a:xfrm>
            <a:off x="4572000" y="239760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6" name="Textplatzhalter 4"/>
          <p:cNvSpPr>
            <a:spLocks noGrp="1"/>
          </p:cNvSpPr>
          <p:nvPr>
            <p:ph type="body" idx="44" hasCustomPrompt="1"/>
          </p:nvPr>
        </p:nvSpPr>
        <p:spPr>
          <a:xfrm>
            <a:off x="6675120" y="239760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27" name="Textplatzhalter 5"/>
          <p:cNvSpPr>
            <a:spLocks noGrp="1"/>
          </p:cNvSpPr>
          <p:nvPr>
            <p:ph type="body" idx="45" hasCustomPrompt="1"/>
          </p:nvPr>
        </p:nvSpPr>
        <p:spPr>
          <a:xfrm>
            <a:off x="356400" y="418608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3" name="Textplatzhalter 6"/>
          <p:cNvSpPr>
            <a:spLocks noGrp="1"/>
          </p:cNvSpPr>
          <p:nvPr>
            <p:ph type="body" idx="46" hasCustomPrompt="1"/>
          </p:nvPr>
        </p:nvSpPr>
        <p:spPr>
          <a:xfrm>
            <a:off x="2466000" y="418608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5" name="Textplatzhalter 7"/>
          <p:cNvSpPr>
            <a:spLocks noGrp="1"/>
          </p:cNvSpPr>
          <p:nvPr>
            <p:ph type="body" idx="47" hasCustomPrompt="1"/>
          </p:nvPr>
        </p:nvSpPr>
        <p:spPr>
          <a:xfrm>
            <a:off x="4572000" y="418608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FontTx/>
              <a:buNone/>
              <a:defRPr sz="1200" b="0"/>
            </a:lvl1pPr>
            <a:lvl2pPr marL="0" indent="0" algn="r" rtl="1">
              <a:lnSpc>
                <a:spcPct val="100000"/>
              </a:lnSpc>
              <a:buFontTx/>
              <a:buNone/>
              <a:defRPr sz="1200" b="0"/>
            </a:lvl2pPr>
            <a:lvl3pPr marL="0" indent="0">
              <a:lnSpc>
                <a:spcPct val="100000"/>
              </a:lnSpc>
              <a:buFontTx/>
              <a:buNone/>
              <a:defRPr/>
            </a:lvl3pPr>
            <a:lvl4pPr marL="0" indent="0">
              <a:lnSpc>
                <a:spcPct val="100000"/>
              </a:lnSpc>
              <a:buNone/>
              <a:defRPr/>
            </a:lvl4pPr>
            <a:lvl5pPr marL="0" indent="0">
              <a:lnSpc>
                <a:spcPct val="100000"/>
              </a:lnSpc>
              <a:buFontTx/>
              <a:buNone/>
              <a:defRPr/>
            </a:lvl5pPr>
            <a:lvl6pPr marL="0" indent="0">
              <a:lnSpc>
                <a:spcPct val="100000"/>
              </a:lnSpc>
              <a:buFontTx/>
              <a:buNone/>
              <a:defRPr/>
            </a:lvl6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47" name="Textplatzhalter 8"/>
          <p:cNvSpPr>
            <a:spLocks noGrp="1"/>
          </p:cNvSpPr>
          <p:nvPr>
            <p:ph type="body" idx="48" hasCustomPrompt="1"/>
          </p:nvPr>
        </p:nvSpPr>
        <p:spPr>
          <a:xfrm>
            <a:off x="6675120" y="4186080"/>
            <a:ext cx="1962000" cy="324000"/>
          </a:xfr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200" b="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Bildunterschrift</a:t>
            </a:r>
          </a:p>
          <a:p>
            <a:pPr lvl="0"/>
            <a:r>
              <a:rPr lang="de-DE" dirty="0" smtClean="0"/>
              <a:t>(max. 2-zeilig)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D1C06-C706-418B-A486-D7A1602E9A8C}" type="datetime1">
              <a:rPr lang="de-DE" noProof="0" smtClean="0"/>
              <a:t>17.06.2016</a:t>
            </a:fld>
            <a:endParaRPr lang="de-DE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 smtClean="0"/>
              <a:t>U. Dalisda - CWRF June 2016 Grenoble</a:t>
            </a:r>
            <a:endParaRPr lang="de-DE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909C6-CC71-4962-A18E-AF0515723D95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3073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Inhaltsplatzhalter 1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C51C-13B1-4C2F-9FD8-4D8E720955E8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11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2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347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Überschrif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Inhaltsplatzhalter 1"/>
          <p:cNvSpPr>
            <a:spLocks noGrp="1"/>
          </p:cNvSpPr>
          <p:nvPr>
            <p:ph idx="1" hasCustomPrompt="1"/>
          </p:nvPr>
        </p:nvSpPr>
        <p:spPr>
          <a:xfrm>
            <a:off x="360000" y="1332000"/>
            <a:ext cx="8280000" cy="3178800"/>
          </a:xfrm>
        </p:spPr>
        <p:txBody>
          <a:bodyPr/>
          <a:lstStyle/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extplatzhalter 1"/>
          <p:cNvSpPr>
            <a:spLocks noGrp="1"/>
          </p:cNvSpPr>
          <p:nvPr>
            <p:ph type="body" idx="13" hasCustomPrompt="1"/>
          </p:nvPr>
        </p:nvSpPr>
        <p:spPr>
          <a:xfrm>
            <a:off x="360600" y="1026000"/>
            <a:ext cx="8280000" cy="252000"/>
          </a:xfrm>
        </p:spPr>
        <p:txBody>
          <a:bodyPr wrap="none" anchor="b"/>
          <a:lstStyle>
            <a:lvl1pPr marL="0" indent="0">
              <a:lnSpc>
                <a:spcPct val="100000"/>
              </a:lnSpc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Untertitel (1-zeilig)</a:t>
            </a:r>
          </a:p>
        </p:txBody>
      </p:sp>
      <p:sp>
        <p:nvSpPr>
          <p:cNvPr id="10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BFFD7-E2E9-4C0C-B335-DB357910D785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2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019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8" name="Grafik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3" name="Grafik 1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781" y="4487981"/>
              <a:ext cx="1782000" cy="540000"/>
            </a:xfrm>
            <a:prstGeom prst="rect">
              <a:avLst/>
            </a:prstGeom>
          </p:spPr>
        </p:pic>
      </p:grp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87316-F1DB-4476-B4F7-541946DE101A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60000" y="162000"/>
            <a:ext cx="6300000" cy="1215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Zwischentitel (max. 3-zeilig)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75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Inhaltsplatzhalter 1"/>
          <p:cNvSpPr>
            <a:spLocks noGrp="1"/>
          </p:cNvSpPr>
          <p:nvPr>
            <p:ph sz="half" idx="1" hasCustomPrompt="1"/>
          </p:nvPr>
        </p:nvSpPr>
        <p:spPr>
          <a:xfrm>
            <a:off x="360000" y="1026000"/>
            <a:ext cx="4050000" cy="3483000"/>
          </a:xfr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sz="half" idx="2" hasCustomPrompt="1"/>
          </p:nvPr>
        </p:nvSpPr>
        <p:spPr>
          <a:xfrm>
            <a:off x="4590000" y="1026000"/>
            <a:ext cx="4050000" cy="3483000"/>
          </a:xfrm>
        </p:spPr>
        <p:txBody>
          <a:bodyPr/>
          <a:lstStyle/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9A75D-30F3-40F5-953F-850622C2AA71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663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Textplatzhalter 1"/>
          <p:cNvSpPr>
            <a:spLocks noGrp="1"/>
          </p:cNvSpPr>
          <p:nvPr>
            <p:ph type="body" idx="13" hasCustomPrompt="1"/>
          </p:nvPr>
        </p:nvSpPr>
        <p:spPr>
          <a:xfrm>
            <a:off x="360000" y="1026000"/>
            <a:ext cx="4050000" cy="504000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baseline="0"/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Untertitel</a:t>
            </a:r>
            <a:br>
              <a:rPr lang="de-DE" dirty="0" smtClean="0"/>
            </a:br>
            <a:r>
              <a:rPr lang="de-DE" dirty="0" smtClean="0"/>
              <a:t>(max. 2-zeilig)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4" hasCustomPrompt="1"/>
          </p:nvPr>
        </p:nvSpPr>
        <p:spPr>
          <a:xfrm>
            <a:off x="4590000" y="1026000"/>
            <a:ext cx="4050000" cy="50400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160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6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Untertitel</a:t>
            </a:r>
            <a:br>
              <a:rPr lang="de-DE" dirty="0" smtClean="0"/>
            </a:br>
            <a:r>
              <a:rPr lang="de-DE" dirty="0" smtClean="0"/>
              <a:t>(max. 2-zeilig)</a:t>
            </a:r>
          </a:p>
        </p:txBody>
      </p:sp>
      <p:sp>
        <p:nvSpPr>
          <p:cNvPr id="4" name="Inhaltsplatzhalter 1"/>
          <p:cNvSpPr>
            <a:spLocks noGrp="1"/>
          </p:cNvSpPr>
          <p:nvPr>
            <p:ph sz="half" idx="1" hasCustomPrompt="1"/>
          </p:nvPr>
        </p:nvSpPr>
        <p:spPr>
          <a:xfrm>
            <a:off x="358775" y="1584000"/>
            <a:ext cx="4050000" cy="292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 smtClean="0"/>
              <a:t>Tex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2" hasCustomPrompt="1"/>
          </p:nvPr>
        </p:nvSpPr>
        <p:spPr>
          <a:xfrm>
            <a:off x="4590000" y="1584000"/>
            <a:ext cx="4050000" cy="292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6DD9-77FC-4C08-AD06-DEF6720B713A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388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7EB57-ED4E-4445-80D1-3E21ACBBD73F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33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BFC73-38AD-4C8F-9EBC-F0E27667DE1C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081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halt und 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13" name="Inhaltsplatzhalter 1"/>
          <p:cNvSpPr>
            <a:spLocks noGrp="1"/>
          </p:cNvSpPr>
          <p:nvPr>
            <p:ph sz="half" idx="1" hasCustomPrompt="1"/>
          </p:nvPr>
        </p:nvSpPr>
        <p:spPr>
          <a:xfrm>
            <a:off x="360000" y="1026000"/>
            <a:ext cx="5940000" cy="3483000"/>
          </a:xfrm>
        </p:spPr>
        <p:txBody>
          <a:bodyPr/>
          <a:lstStyle/>
          <a:p>
            <a:pPr lvl="0"/>
            <a:r>
              <a:rPr lang="de-DE" dirty="0" smtClean="0"/>
              <a:t>Text eingeben (bitte hier kein Bild einfügen)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1"/>
          <p:cNvSpPr>
            <a:spLocks noGrp="1"/>
          </p:cNvSpPr>
          <p:nvPr>
            <p:ph type="pic" sz="quarter" idx="2"/>
          </p:nvPr>
        </p:nvSpPr>
        <p:spPr>
          <a:xfrm>
            <a:off x="6480000" y="1026000"/>
            <a:ext cx="2664000" cy="348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6922-7897-43CC-8432-DF5652734BB2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841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47604"/>
            <a:ext cx="9144000" cy="59589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0000" y="162000"/>
            <a:ext cx="8280000" cy="81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Folientitel (max. 2-zeilig)</a:t>
            </a:r>
            <a:br>
              <a:rPr lang="de-DE" dirty="0" smtClean="0"/>
            </a:br>
            <a:r>
              <a:rPr lang="de-DE" dirty="0" smtClean="0"/>
              <a:t>Die 2. Zeile kann schwarz sein, falls inhaltl. sinnvoll</a:t>
            </a:r>
            <a:endParaRPr lang="de-DE" dirty="0"/>
          </a:p>
        </p:txBody>
      </p:sp>
      <p:sp>
        <p:nvSpPr>
          <p:cNvPr id="3" name="Textplatzhalter 1"/>
          <p:cNvSpPr>
            <a:spLocks noGrp="1"/>
          </p:cNvSpPr>
          <p:nvPr>
            <p:ph type="body" idx="1"/>
          </p:nvPr>
        </p:nvSpPr>
        <p:spPr>
          <a:xfrm>
            <a:off x="360000" y="1026000"/>
            <a:ext cx="8280000" cy="3483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 eingeben oder Inhalt durch Symbol in der Mitte bestimmen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6</a:t>
            </a:r>
          </a:p>
          <a:p>
            <a:pPr lvl="6"/>
            <a:r>
              <a:rPr lang="de-DE" dirty="0" smtClean="0"/>
              <a:t>7</a:t>
            </a:r>
          </a:p>
          <a:p>
            <a:pPr lvl="7"/>
            <a:r>
              <a:rPr lang="de-DE" dirty="0" smtClean="0"/>
              <a:t>8</a:t>
            </a:r>
          </a:p>
          <a:p>
            <a:pPr lvl="8"/>
            <a:r>
              <a:rPr lang="de-DE" dirty="0" smtClean="0"/>
              <a:t>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92000" y="4791600"/>
            <a:ext cx="792000" cy="1350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>
              <a:defRPr lang="de-DE" sz="1000" smtClean="0">
                <a:solidFill>
                  <a:schemeClr val="tx1"/>
                </a:solidFill>
              </a:defRPr>
            </a:lvl1pPr>
          </a:lstStyle>
          <a:p>
            <a:fld id="{084CCD5C-7ED1-4AE5-9786-F03D7473ED7E}" type="datetime1">
              <a:rPr lang="de-DE" smtClean="0"/>
              <a:t>17.06.2016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420000" y="4791600"/>
            <a:ext cx="2880000" cy="1350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300000" y="4791600"/>
            <a:ext cx="504000" cy="1350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defRPr lang="de-DE" sz="1000" smtClean="0">
                <a:solidFill>
                  <a:schemeClr val="tx1"/>
                </a:solidFill>
              </a:defRPr>
            </a:lvl1pPr>
          </a:lstStyle>
          <a:p>
            <a:fld id="{6972BE70-174B-4BBD-B151-ECF97DA33D7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45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7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2000"/>
        </a:lnSpc>
        <a:spcBef>
          <a:spcPts val="0"/>
        </a:spcBef>
        <a:buSzPct val="105000"/>
        <a:buFont typeface="Arial Black" pitchFamily="34" charset="0"/>
        <a:buChar char="ı"/>
        <a:defRPr sz="15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26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1620000" indent="-180000" algn="l" defTabSz="914400" rtl="0" eaLnBrk="1" latinLnBrk="0" hangingPunct="1">
        <a:lnSpc>
          <a:spcPct val="112000"/>
        </a:lnSpc>
        <a:spcBef>
          <a:spcPts val="0"/>
        </a:spcBef>
        <a:buSzPct val="7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High Efficient Amplifier Design for Accelerator-Applications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60000" y="1890000"/>
            <a:ext cx="6300000" cy="1185806"/>
          </a:xfrm>
        </p:spPr>
        <p:txBody>
          <a:bodyPr/>
          <a:lstStyle/>
          <a:p>
            <a:r>
              <a:rPr lang="de-DE" dirty="0" smtClean="0"/>
              <a:t>Uwe Dalisda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Div. Broadcast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smtClean="0"/>
              <a:t>Media</a:t>
            </a:r>
          </a:p>
          <a:p>
            <a:r>
              <a:rPr lang="de-DE" dirty="0" smtClean="0"/>
              <a:t>Rohde &amp; Schwarz </a:t>
            </a:r>
            <a:r>
              <a:rPr lang="de-DE" dirty="0" err="1" smtClean="0"/>
              <a:t>Munich</a:t>
            </a:r>
            <a:r>
              <a:rPr lang="de-DE" dirty="0" smtClean="0"/>
              <a:t>/Berlin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4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smtClean="0"/>
              <a:t>Feedback </a:t>
            </a:r>
            <a:r>
              <a:rPr lang="de-DE" dirty="0" err="1" smtClean="0"/>
              <a:t>Combiner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10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1169042"/>
            <a:ext cx="5718048" cy="300228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1169042"/>
            <a:ext cx="5718048" cy="300228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1169042"/>
            <a:ext cx="5718048" cy="30022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1169042"/>
            <a:ext cx="5718048" cy="300228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2678" y="607663"/>
            <a:ext cx="7646987" cy="624097"/>
          </a:xfrm>
          <a:prstGeom prst="rect">
            <a:avLst/>
          </a:prstGeom>
        </p:spPr>
        <p:txBody>
          <a:bodyPr/>
          <a:lstStyle>
            <a:lvl1pPr marL="18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105000"/>
              <a:buFont typeface="Arial Black" pitchFamily="34" charset="0"/>
              <a:buChar char="ı"/>
              <a:defRPr sz="15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8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6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4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20000" indent="-180000" algn="l" defTabSz="914400" rtl="0" eaLnBrk="1" latinLnBrk="0" hangingPunct="1">
              <a:lnSpc>
                <a:spcPct val="112000"/>
              </a:lnSpc>
              <a:spcBef>
                <a:spcPts val="0"/>
              </a:spcBef>
              <a:buSzPct val="75000"/>
              <a:buFont typeface="Wingdings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</a:pPr>
            <a:r>
              <a:rPr lang="de-DE" sz="1200" b="1" dirty="0">
                <a:solidFill>
                  <a:srgbClr val="0060A2"/>
                </a:solidFill>
              </a:rPr>
              <a:t>Doherty </a:t>
            </a:r>
            <a:r>
              <a:rPr lang="de-DE" sz="1200" b="1" dirty="0" err="1">
                <a:solidFill>
                  <a:srgbClr val="0060A2"/>
                </a:solidFill>
              </a:rPr>
              <a:t>Amplifier</a:t>
            </a:r>
            <a:r>
              <a:rPr lang="de-DE" sz="1200" b="1" dirty="0">
                <a:solidFill>
                  <a:srgbClr val="0060A2"/>
                </a:solidFill>
              </a:rPr>
              <a:t> – R&amp;S-Design </a:t>
            </a:r>
          </a:p>
          <a:p>
            <a:pPr marL="361950" lvl="1" indent="-361950">
              <a:spcBef>
                <a:spcPct val="20000"/>
              </a:spcBef>
              <a:buSzPct val="90000"/>
              <a:buFont typeface="Arial Black" pitchFamily="34" charset="0"/>
              <a:buChar char="l"/>
            </a:pPr>
            <a:r>
              <a:rPr lang="de-DE" sz="1200" b="1" dirty="0" err="1" smtClean="0">
                <a:solidFill>
                  <a:srgbClr val="0060A2"/>
                </a:solidFill>
                <a:sym typeface="Wingdings" pitchFamily="2" charset="2"/>
              </a:rPr>
              <a:t>Useable</a:t>
            </a:r>
            <a:r>
              <a:rPr lang="de-DE" sz="1200" b="1" dirty="0" smtClean="0">
                <a:solidFill>
                  <a:srgbClr val="0060A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rgbClr val="0060A2"/>
                </a:solidFill>
                <a:sym typeface="Wingdings" pitchFamily="2" charset="2"/>
              </a:rPr>
              <a:t>for</a:t>
            </a:r>
            <a:r>
              <a:rPr lang="de-DE" sz="1200" b="1" dirty="0" smtClean="0">
                <a:solidFill>
                  <a:srgbClr val="0060A2"/>
                </a:solidFill>
                <a:sym typeface="Wingdings" pitchFamily="2" charset="2"/>
              </a:rPr>
              <a:t> Broadband-/Doherty-/CW- </a:t>
            </a:r>
            <a:r>
              <a:rPr lang="de-DE" sz="1200" b="1" dirty="0" err="1" smtClean="0">
                <a:solidFill>
                  <a:srgbClr val="0060A2"/>
                </a:solidFill>
                <a:sym typeface="Wingdings" pitchFamily="2" charset="2"/>
              </a:rPr>
              <a:t>applications</a:t>
            </a:r>
            <a:r>
              <a:rPr lang="de-DE" sz="1200" b="1" dirty="0" smtClean="0">
                <a:solidFill>
                  <a:srgbClr val="0060A2"/>
                </a:solidFill>
                <a:sym typeface="Wingdings" pitchFamily="2" charset="2"/>
              </a:rPr>
              <a:t> (</a:t>
            </a:r>
            <a:r>
              <a:rPr lang="de-DE" sz="1200" b="1" dirty="0" err="1" smtClean="0">
                <a:solidFill>
                  <a:srgbClr val="0060A2"/>
                </a:solidFill>
                <a:sym typeface="Wingdings" pitchFamily="2" charset="2"/>
              </a:rPr>
              <a:t>combiner</a:t>
            </a:r>
            <a:r>
              <a:rPr lang="de-DE" sz="1200" b="1" dirty="0" smtClean="0">
                <a:solidFill>
                  <a:srgbClr val="0060A2"/>
                </a:solidFill>
                <a:sym typeface="Wingdings" pitchFamily="2" charset="2"/>
              </a:rPr>
              <a:t> </a:t>
            </a:r>
            <a:r>
              <a:rPr lang="de-DE" sz="1200" b="1" dirty="0" err="1">
                <a:solidFill>
                  <a:srgbClr val="0060A2"/>
                </a:solidFill>
                <a:sym typeface="Wingdings" pitchFamily="2" charset="2"/>
              </a:rPr>
              <a:t>with</a:t>
            </a:r>
            <a:r>
              <a:rPr lang="de-DE" sz="1200" b="1" dirty="0">
                <a:solidFill>
                  <a:srgbClr val="0060A2"/>
                </a:solidFill>
                <a:sym typeface="Wingdings" pitchFamily="2" charset="2"/>
              </a:rPr>
              <a:t> </a:t>
            </a:r>
            <a:r>
              <a:rPr lang="de-DE" sz="1200" b="1" dirty="0" err="1">
                <a:solidFill>
                  <a:srgbClr val="0060A2"/>
                </a:solidFill>
                <a:sym typeface="Wingdings" pitchFamily="2" charset="2"/>
              </a:rPr>
              <a:t>feedback</a:t>
            </a:r>
            <a:r>
              <a:rPr lang="de-DE" sz="1200" b="1" dirty="0">
                <a:solidFill>
                  <a:srgbClr val="0060A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rgbClr val="0060A2"/>
                </a:solidFill>
                <a:sym typeface="Wingdings" pitchFamily="2" charset="2"/>
              </a:rPr>
              <a:t>function</a:t>
            </a:r>
            <a:r>
              <a:rPr lang="de-DE" sz="1200" b="1" dirty="0" smtClean="0">
                <a:solidFill>
                  <a:srgbClr val="0060A2"/>
                </a:solidFill>
                <a:sym typeface="Wingdings" pitchFamily="2" charset="2"/>
              </a:rPr>
              <a:t>)</a:t>
            </a:r>
            <a:endParaRPr lang="de-DE" sz="1200" b="1" dirty="0">
              <a:solidFill>
                <a:srgbClr val="0060A2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619274" y="4137531"/>
            <a:ext cx="1303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</a:rPr>
              <a:t>Broadband</a:t>
            </a:r>
          </a:p>
          <a:p>
            <a:pPr algn="ctr"/>
            <a:r>
              <a:rPr lang="de-DE" sz="1000" dirty="0" err="1">
                <a:solidFill>
                  <a:schemeClr val="tx2"/>
                </a:solidFill>
              </a:rPr>
              <a:t>w</a:t>
            </a:r>
            <a:r>
              <a:rPr lang="de-DE" sz="1000" dirty="0" err="1" smtClean="0">
                <a:solidFill>
                  <a:schemeClr val="tx2"/>
                </a:solidFill>
              </a:rPr>
              <a:t>ithin</a:t>
            </a:r>
            <a:r>
              <a:rPr lang="de-DE" sz="1000" dirty="0" smtClean="0">
                <a:solidFill>
                  <a:schemeClr val="tx2"/>
                </a:solidFill>
              </a:rPr>
              <a:t> Bd. III </a:t>
            </a:r>
            <a:r>
              <a:rPr lang="de-DE" sz="1000" dirty="0" err="1" smtClean="0">
                <a:solidFill>
                  <a:schemeClr val="tx2"/>
                </a:solidFill>
              </a:rPr>
              <a:t>or</a:t>
            </a:r>
            <a:r>
              <a:rPr lang="de-DE" sz="1000" dirty="0" smtClean="0">
                <a:solidFill>
                  <a:schemeClr val="tx2"/>
                </a:solidFill>
              </a:rPr>
              <a:t> IV/V</a:t>
            </a:r>
            <a:endParaRPr lang="de-DE" sz="1000" dirty="0">
              <a:solidFill>
                <a:schemeClr val="tx2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325923" y="4137531"/>
            <a:ext cx="1622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</a:rPr>
              <a:t>Broadband</a:t>
            </a:r>
          </a:p>
          <a:p>
            <a:pPr algn="ctr"/>
            <a:r>
              <a:rPr lang="de-DE" sz="1000" dirty="0" err="1">
                <a:solidFill>
                  <a:schemeClr val="tx2"/>
                </a:solidFill>
              </a:rPr>
              <a:t>w</a:t>
            </a:r>
            <a:r>
              <a:rPr lang="de-DE" sz="1000" dirty="0" err="1" smtClean="0">
                <a:solidFill>
                  <a:schemeClr val="tx2"/>
                </a:solidFill>
              </a:rPr>
              <a:t>ithin</a:t>
            </a:r>
            <a:r>
              <a:rPr lang="de-DE" sz="1000" dirty="0" smtClean="0">
                <a:solidFill>
                  <a:schemeClr val="tx2"/>
                </a:solidFill>
              </a:rPr>
              <a:t> Bd. III </a:t>
            </a:r>
            <a:r>
              <a:rPr lang="de-DE" sz="1000" dirty="0" err="1" smtClean="0">
                <a:solidFill>
                  <a:schemeClr val="tx2"/>
                </a:solidFill>
              </a:rPr>
              <a:t>or</a:t>
            </a:r>
            <a:r>
              <a:rPr lang="de-DE" sz="1000" dirty="0" smtClean="0">
                <a:solidFill>
                  <a:schemeClr val="tx2"/>
                </a:solidFill>
              </a:rPr>
              <a:t> IV/V</a:t>
            </a:r>
            <a:endParaRPr lang="de-DE" sz="1000" dirty="0">
              <a:solidFill>
                <a:schemeClr val="tx2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843808" y="4137531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tx2"/>
                </a:solidFill>
              </a:rPr>
              <a:t>Broadband</a:t>
            </a:r>
          </a:p>
          <a:p>
            <a:pPr algn="ctr"/>
            <a:r>
              <a:rPr lang="de-DE" sz="1000" dirty="0" err="1">
                <a:solidFill>
                  <a:schemeClr val="tx2"/>
                </a:solidFill>
              </a:rPr>
              <a:t>w</a:t>
            </a:r>
            <a:r>
              <a:rPr lang="de-DE" sz="1000" dirty="0" err="1" smtClean="0">
                <a:solidFill>
                  <a:schemeClr val="tx2"/>
                </a:solidFill>
              </a:rPr>
              <a:t>ithin</a:t>
            </a:r>
            <a:r>
              <a:rPr lang="de-DE" sz="1000" dirty="0" smtClean="0">
                <a:solidFill>
                  <a:schemeClr val="tx2"/>
                </a:solidFill>
              </a:rPr>
              <a:t> Bd. III </a:t>
            </a:r>
            <a:r>
              <a:rPr lang="de-DE" sz="1000" dirty="0" err="1" smtClean="0">
                <a:solidFill>
                  <a:schemeClr val="tx2"/>
                </a:solidFill>
              </a:rPr>
              <a:t>or</a:t>
            </a:r>
            <a:r>
              <a:rPr lang="de-DE" sz="1000" dirty="0" smtClean="0">
                <a:solidFill>
                  <a:schemeClr val="tx2"/>
                </a:solidFill>
              </a:rPr>
              <a:t>  IV/V</a:t>
            </a:r>
            <a:endParaRPr lang="de-DE" sz="1000" dirty="0">
              <a:solidFill>
                <a:schemeClr val="tx2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663" y="1169042"/>
            <a:ext cx="5718048" cy="300228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6684812" y="2519998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 smtClean="0">
                <a:solidFill>
                  <a:schemeClr val="tx2"/>
                </a:solidFill>
              </a:rPr>
              <a:t>or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588224" y="1886520"/>
            <a:ext cx="1968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solidFill>
                  <a:schemeClr val="tx2"/>
                </a:solidFill>
              </a:rPr>
              <a:t>Broadband </a:t>
            </a:r>
            <a:r>
              <a:rPr lang="de-DE" sz="1200" dirty="0" err="1" smtClean="0">
                <a:solidFill>
                  <a:schemeClr val="tx2"/>
                </a:solidFill>
              </a:rPr>
              <a:t>operation</a:t>
            </a:r>
            <a:r>
              <a:rPr lang="de-DE" sz="1200" dirty="0" smtClean="0">
                <a:solidFill>
                  <a:schemeClr val="tx2"/>
                </a:solidFill>
              </a:rPr>
              <a:t> in </a:t>
            </a:r>
            <a:r>
              <a:rPr lang="de-DE" sz="1200" dirty="0" err="1" smtClean="0">
                <a:solidFill>
                  <a:schemeClr val="tx2"/>
                </a:solidFill>
              </a:rPr>
              <a:t>class</a:t>
            </a:r>
            <a:r>
              <a:rPr lang="de-DE" sz="1200" dirty="0" smtClean="0">
                <a:solidFill>
                  <a:schemeClr val="tx2"/>
                </a:solidFill>
              </a:rPr>
              <a:t> A/B </a:t>
            </a:r>
            <a:r>
              <a:rPr lang="de-DE" sz="1200" dirty="0" err="1" smtClean="0">
                <a:solidFill>
                  <a:schemeClr val="tx2"/>
                </a:solidFill>
              </a:rPr>
              <a:t>mode</a:t>
            </a:r>
            <a:endParaRPr lang="de-DE" sz="1200" dirty="0">
              <a:solidFill>
                <a:schemeClr val="tx2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684812" y="2904713"/>
            <a:ext cx="187840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>
                <a:solidFill>
                  <a:schemeClr val="accent2"/>
                </a:solidFill>
              </a:rPr>
              <a:t>Doherty-operation</a:t>
            </a:r>
          </a:p>
          <a:p>
            <a:pPr algn="ctr"/>
            <a:r>
              <a:rPr lang="de-DE" sz="1200" dirty="0" err="1">
                <a:solidFill>
                  <a:schemeClr val="accent2"/>
                </a:solidFill>
              </a:rPr>
              <a:t>n</a:t>
            </a:r>
            <a:r>
              <a:rPr lang="de-DE" sz="1200" dirty="0" err="1" smtClean="0">
                <a:solidFill>
                  <a:schemeClr val="accent2"/>
                </a:solidFill>
              </a:rPr>
              <a:t>arrowband</a:t>
            </a:r>
            <a:r>
              <a:rPr lang="de-DE" sz="1200" dirty="0" smtClean="0">
                <a:solidFill>
                  <a:schemeClr val="accent2"/>
                </a:solidFill>
              </a:rPr>
              <a:t/>
            </a:r>
            <a:br>
              <a:rPr lang="de-DE" sz="1200" dirty="0" smtClean="0">
                <a:solidFill>
                  <a:schemeClr val="accent2"/>
                </a:solidFill>
              </a:rPr>
            </a:br>
            <a:r>
              <a:rPr lang="de-DE" sz="1200" dirty="0" smtClean="0">
                <a:solidFill>
                  <a:schemeClr val="accent2"/>
                </a:solidFill>
              </a:rPr>
              <a:t>high </a:t>
            </a:r>
            <a:r>
              <a:rPr lang="de-DE" sz="1200" dirty="0" err="1" smtClean="0">
                <a:solidFill>
                  <a:schemeClr val="accent2"/>
                </a:solidFill>
              </a:rPr>
              <a:t>efficiency</a:t>
            </a:r>
            <a:r>
              <a:rPr lang="de-DE" sz="1200" dirty="0" smtClean="0">
                <a:solidFill>
                  <a:schemeClr val="accent2"/>
                </a:solidFill>
              </a:rPr>
              <a:t/>
            </a:r>
            <a:br>
              <a:rPr lang="de-DE" sz="1200" dirty="0" smtClean="0">
                <a:solidFill>
                  <a:schemeClr val="accent2"/>
                </a:solidFill>
              </a:rPr>
            </a:br>
            <a:endParaRPr lang="de-DE" sz="800" dirty="0" smtClean="0">
              <a:solidFill>
                <a:schemeClr val="accent2"/>
              </a:solidFill>
            </a:endParaRPr>
          </a:p>
          <a:p>
            <a:pPr algn="ctr"/>
            <a:r>
              <a:rPr lang="de-DE" sz="1200" dirty="0" err="1" smtClean="0">
                <a:solidFill>
                  <a:schemeClr val="accent2"/>
                </a:solidFill>
              </a:rPr>
              <a:t>Or</a:t>
            </a:r>
            <a:r>
              <a:rPr lang="de-DE" sz="1200" dirty="0" smtClean="0">
                <a:solidFill>
                  <a:schemeClr val="accent2"/>
                </a:solidFill>
              </a:rPr>
              <a:t/>
            </a:r>
            <a:br>
              <a:rPr lang="de-DE" sz="1200" dirty="0" smtClean="0">
                <a:solidFill>
                  <a:schemeClr val="accent2"/>
                </a:solidFill>
              </a:rPr>
            </a:br>
            <a:endParaRPr lang="de-DE" sz="800" dirty="0" smtClean="0">
              <a:solidFill>
                <a:schemeClr val="accent2"/>
              </a:solidFill>
            </a:endParaRPr>
          </a:p>
          <a:p>
            <a:pPr algn="ctr"/>
            <a:r>
              <a:rPr lang="de-DE" sz="1200" dirty="0" smtClean="0">
                <a:solidFill>
                  <a:schemeClr val="accent2"/>
                </a:solidFill>
              </a:rPr>
              <a:t>High </a:t>
            </a:r>
            <a:r>
              <a:rPr lang="de-DE" sz="1200" dirty="0" err="1" smtClean="0">
                <a:solidFill>
                  <a:schemeClr val="accent2"/>
                </a:solidFill>
              </a:rPr>
              <a:t>efficient</a:t>
            </a:r>
            <a:r>
              <a:rPr lang="de-DE" sz="1200" dirty="0" smtClean="0">
                <a:solidFill>
                  <a:schemeClr val="accent2"/>
                </a:solidFill>
              </a:rPr>
              <a:t> CW </a:t>
            </a:r>
            <a:r>
              <a:rPr lang="de-DE" sz="1200" dirty="0" err="1" smtClean="0">
                <a:solidFill>
                  <a:schemeClr val="accent2"/>
                </a:solidFill>
              </a:rPr>
              <a:t>mode</a:t>
            </a:r>
            <a:endParaRPr lang="de-DE" sz="1200" dirty="0">
              <a:solidFill>
                <a:schemeClr val="accent2"/>
              </a:solidFill>
            </a:endParaRPr>
          </a:p>
        </p:txBody>
      </p:sp>
      <p:sp>
        <p:nvSpPr>
          <p:cNvPr id="18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82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/>
      <p:bldP spid="16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„Multiband Doherty“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16371" y="836712"/>
            <a:ext cx="268342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b="1" dirty="0" smtClean="0">
                <a:solidFill>
                  <a:schemeClr val="tx2"/>
                </a:solidFill>
              </a:rPr>
              <a:t>Class A/B</a:t>
            </a: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broadband</a:t>
            </a:r>
            <a:r>
              <a:rPr lang="de-DE" sz="1400" dirty="0" smtClean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from</a:t>
            </a:r>
            <a:r>
              <a:rPr lang="de-DE" sz="1400" dirty="0">
                <a:solidFill>
                  <a:schemeClr val="tx2"/>
                </a:solidFill>
              </a:rPr>
              <a:t/>
            </a:r>
            <a:br>
              <a:rPr lang="de-DE" sz="1400" dirty="0">
                <a:solidFill>
                  <a:schemeClr val="tx2"/>
                </a:solidFill>
              </a:rPr>
            </a:br>
            <a:r>
              <a:rPr lang="de-DE" sz="1400" dirty="0" smtClean="0">
                <a:solidFill>
                  <a:schemeClr val="tx2"/>
                </a:solidFill>
              </a:rPr>
              <a:t>  470 MHz … 862MHz</a:t>
            </a: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bandwidth</a:t>
            </a:r>
            <a:r>
              <a:rPr lang="de-DE" sz="1400" dirty="0" smtClean="0">
                <a:solidFill>
                  <a:schemeClr val="tx2"/>
                </a:solidFill>
              </a:rPr>
              <a:t> ≥ 400MHz</a:t>
            </a: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one</a:t>
            </a:r>
            <a:r>
              <a:rPr lang="de-DE" sz="1400" dirty="0" smtClean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amplifier</a:t>
            </a:r>
            <a:r>
              <a:rPr lang="de-DE" sz="1400" dirty="0" smtClean="0">
                <a:solidFill>
                  <a:schemeClr val="tx2"/>
                </a:solidFill>
              </a:rPr>
              <a:t>-design </a:t>
            </a:r>
            <a:r>
              <a:rPr lang="de-DE" sz="1400" dirty="0" err="1" smtClean="0">
                <a:solidFill>
                  <a:schemeClr val="tx2"/>
                </a:solidFill>
              </a:rPr>
              <a:t>for</a:t>
            </a:r>
            <a:r>
              <a:rPr lang="de-DE" sz="1400" dirty="0" smtClean="0">
                <a:solidFill>
                  <a:schemeClr val="tx2"/>
                </a:solidFill>
              </a:rPr>
              <a:t/>
            </a:r>
            <a:br>
              <a:rPr lang="de-DE" sz="1400" dirty="0" smtClean="0">
                <a:solidFill>
                  <a:schemeClr val="tx2"/>
                </a:solidFill>
              </a:rPr>
            </a:br>
            <a:r>
              <a:rPr lang="de-DE" sz="1400" dirty="0" smtClean="0">
                <a:solidFill>
                  <a:schemeClr val="tx2"/>
                </a:solidFill>
              </a:rPr>
              <a:t>  Band IV/V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66676" y="3078984"/>
            <a:ext cx="2699792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b="1" dirty="0" smtClean="0">
                <a:solidFill>
                  <a:schemeClr val="tx2"/>
                </a:solidFill>
              </a:rPr>
              <a:t>Doherty </a:t>
            </a:r>
            <a:r>
              <a:rPr lang="de-DE" sz="1400" b="1" dirty="0" err="1" smtClean="0">
                <a:solidFill>
                  <a:schemeClr val="tx2"/>
                </a:solidFill>
              </a:rPr>
              <a:t>amplifier</a:t>
            </a:r>
            <a:endParaRPr lang="de-DE" sz="14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narrowband</a:t>
            </a:r>
            <a:endParaRPr lang="de-DE" sz="1400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bandwidth</a:t>
            </a:r>
            <a:r>
              <a:rPr lang="de-DE" sz="1400" dirty="0" smtClean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appr</a:t>
            </a:r>
            <a:r>
              <a:rPr lang="de-DE" sz="1400" dirty="0" smtClean="0">
                <a:solidFill>
                  <a:schemeClr val="tx2"/>
                </a:solidFill>
              </a:rPr>
              <a:t>. 50MHz</a:t>
            </a:r>
          </a:p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dirty="0" smtClean="0">
                <a:solidFill>
                  <a:schemeClr val="tx2"/>
                </a:solidFill>
              </a:rPr>
              <a:t>min. 8 … 10 different </a:t>
            </a:r>
            <a:br>
              <a:rPr lang="de-DE" sz="1400" dirty="0" smtClean="0">
                <a:solidFill>
                  <a:schemeClr val="tx2"/>
                </a:solidFill>
              </a:rPr>
            </a:br>
            <a:r>
              <a:rPr lang="de-DE" sz="1400" dirty="0" smtClean="0">
                <a:solidFill>
                  <a:schemeClr val="tx2"/>
                </a:solidFill>
              </a:rPr>
              <a:t>  </a:t>
            </a:r>
            <a:r>
              <a:rPr lang="de-DE" sz="1400" dirty="0" err="1" smtClean="0">
                <a:solidFill>
                  <a:schemeClr val="tx2"/>
                </a:solidFill>
              </a:rPr>
              <a:t>amplifiers</a:t>
            </a:r>
            <a:r>
              <a:rPr lang="de-DE" sz="1400" dirty="0" smtClean="0">
                <a:solidFill>
                  <a:schemeClr val="tx2"/>
                </a:solidFill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</a:rPr>
              <a:t>for</a:t>
            </a:r>
            <a:r>
              <a:rPr lang="de-DE" sz="1400" dirty="0" smtClean="0">
                <a:solidFill>
                  <a:schemeClr val="tx2"/>
                </a:solidFill>
              </a:rPr>
              <a:t> Band IV/V</a:t>
            </a:r>
            <a:endParaRPr lang="de-DE" sz="1400" dirty="0">
              <a:solidFill>
                <a:schemeClr val="tx2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058" y="689628"/>
            <a:ext cx="4293384" cy="378426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776" y="684974"/>
            <a:ext cx="4297176" cy="3787608"/>
          </a:xfrm>
          <a:prstGeom prst="rect">
            <a:avLst/>
          </a:prstGeom>
        </p:spPr>
      </p:pic>
      <p:cxnSp>
        <p:nvCxnSpPr>
          <p:cNvPr id="9" name="Gerade Verbindung 5"/>
          <p:cNvCxnSpPr/>
          <p:nvPr/>
        </p:nvCxnSpPr>
        <p:spPr bwMode="auto">
          <a:xfrm>
            <a:off x="4085774" y="1936188"/>
            <a:ext cx="0" cy="5164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10"/>
          <p:cNvCxnSpPr/>
          <p:nvPr/>
        </p:nvCxnSpPr>
        <p:spPr bwMode="auto">
          <a:xfrm>
            <a:off x="4469708" y="1944229"/>
            <a:ext cx="0" cy="5164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>
            <a:off x="3437991" y="2220037"/>
            <a:ext cx="58113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 flipH="1" flipV="1">
            <a:off x="4529606" y="2233697"/>
            <a:ext cx="648072" cy="39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728557" y="1404479"/>
            <a:ext cx="12754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b="1" dirty="0" err="1" smtClean="0">
                <a:solidFill>
                  <a:schemeClr val="tx2"/>
                </a:solidFill>
              </a:rPr>
              <a:t>usable</a:t>
            </a:r>
            <a:r>
              <a:rPr lang="de-DE" sz="1400" b="1" dirty="0" smtClean="0">
                <a:solidFill>
                  <a:schemeClr val="tx2"/>
                </a:solidFill>
              </a:rPr>
              <a:t> </a:t>
            </a:r>
            <a:r>
              <a:rPr lang="de-DE" sz="1400" b="1" dirty="0" err="1" smtClean="0">
                <a:solidFill>
                  <a:schemeClr val="tx2"/>
                </a:solidFill>
              </a:rPr>
              <a:t>bandwidth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2742" y="2360178"/>
            <a:ext cx="26834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 </a:t>
            </a:r>
            <a:r>
              <a:rPr lang="de-DE" sz="1400" b="1" dirty="0" err="1" smtClean="0">
                <a:solidFill>
                  <a:schemeClr val="tx2"/>
                </a:solidFill>
              </a:rPr>
              <a:t>small</a:t>
            </a:r>
            <a:r>
              <a:rPr lang="de-DE" sz="1400" b="1" dirty="0" smtClean="0">
                <a:solidFill>
                  <a:schemeClr val="tx2"/>
                </a:solidFill>
              </a:rPr>
              <a:t> </a:t>
            </a:r>
            <a:r>
              <a:rPr lang="de-DE" sz="1400" b="1" dirty="0" err="1" smtClean="0">
                <a:solidFill>
                  <a:schemeClr val="tx2"/>
                </a:solidFill>
              </a:rPr>
              <a:t>signal</a:t>
            </a:r>
            <a:r>
              <a:rPr lang="de-DE" sz="1400" b="1" dirty="0" smtClean="0">
                <a:solidFill>
                  <a:schemeClr val="tx2"/>
                </a:solidFill>
              </a:rPr>
              <a:t> </a:t>
            </a:r>
            <a:r>
              <a:rPr lang="de-DE" sz="1400" b="1" dirty="0" err="1" smtClean="0">
                <a:solidFill>
                  <a:schemeClr val="tx2"/>
                </a:solidFill>
              </a:rPr>
              <a:t>sweep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1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44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smtClean="0"/>
              <a:t>„Multiband Doherty“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0586" y="1288236"/>
            <a:ext cx="1728439" cy="294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1200" b="1">
                <a:solidFill>
                  <a:srgbClr val="0060A2"/>
                </a:solidFill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/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/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/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/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/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/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/>
            </a:lvl9pPr>
          </a:lstStyle>
          <a:p>
            <a:r>
              <a:rPr lang="de-DE" dirty="0"/>
              <a:t>Doherty Option</a:t>
            </a: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30586" y="2067694"/>
            <a:ext cx="269979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61950" indent="-361950" eaLnBrk="1" hangingPunct="1">
              <a:spcBef>
                <a:spcPct val="20000"/>
              </a:spcBef>
              <a:buSzPct val="90000"/>
              <a:buFont typeface="Arial Black" pitchFamily="34" charset="0"/>
              <a:buChar char="l"/>
            </a:pPr>
            <a:r>
              <a:rPr lang="de-DE" sz="1200" b="1" dirty="0" err="1" smtClean="0">
                <a:solidFill>
                  <a:schemeClr val="accent2"/>
                </a:solidFill>
              </a:rPr>
              <a:t>Periodically</a:t>
            </a:r>
            <a:r>
              <a:rPr lang="de-DE" sz="1200" b="1" dirty="0" smtClean="0">
                <a:solidFill>
                  <a:schemeClr val="accent2"/>
                </a:solidFill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</a:rPr>
              <a:t>replication</a:t>
            </a:r>
            <a:r>
              <a:rPr lang="de-DE" sz="1200" b="1" dirty="0" smtClean="0">
                <a:solidFill>
                  <a:schemeClr val="accent2"/>
                </a:solidFill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</a:rPr>
              <a:t>of</a:t>
            </a:r>
            <a:r>
              <a:rPr lang="de-DE" sz="1200" b="1" dirty="0" smtClean="0">
                <a:solidFill>
                  <a:schemeClr val="accent2"/>
                </a:solidFill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</a:rPr>
              <a:t>the</a:t>
            </a:r>
            <a:r>
              <a:rPr lang="de-DE" sz="1200" b="1" dirty="0" smtClean="0">
                <a:solidFill>
                  <a:schemeClr val="accent2"/>
                </a:solidFill>
              </a:rPr>
              <a:t> </a:t>
            </a:r>
            <a:br>
              <a:rPr lang="de-DE" sz="1200" b="1" dirty="0" smtClean="0">
                <a:solidFill>
                  <a:schemeClr val="accent2"/>
                </a:solidFill>
              </a:rPr>
            </a:br>
            <a:r>
              <a:rPr lang="de-DE" sz="1200" b="1" dirty="0" smtClean="0">
                <a:solidFill>
                  <a:schemeClr val="accent2"/>
                </a:solidFill>
              </a:rPr>
              <a:t>Doherty-region</a:t>
            </a:r>
            <a:endParaRPr lang="de-DE" sz="1200" b="1" dirty="0">
              <a:solidFill>
                <a:schemeClr val="accent2"/>
              </a:solidFill>
            </a:endParaRPr>
          </a:p>
          <a:p>
            <a:pPr marL="361950" indent="-361950" eaLnBrk="1" hangingPunct="1">
              <a:spcBef>
                <a:spcPct val="20000"/>
              </a:spcBef>
              <a:buSzPct val="90000"/>
              <a:buFont typeface="Arial Black" pitchFamily="34" charset="0"/>
              <a:buChar char="l"/>
            </a:pP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Less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frequency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options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for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broadband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use</a:t>
            </a:r>
            <a:endParaRPr lang="de-DE" sz="1200" b="1" dirty="0">
              <a:solidFill>
                <a:schemeClr val="accent2"/>
              </a:solidFill>
              <a:sym typeface="Wingdings" pitchFamily="2" charset="2"/>
            </a:endParaRPr>
          </a:p>
          <a:p>
            <a:pPr marL="361950" indent="-361950" eaLnBrk="1" hangingPunct="1">
              <a:spcBef>
                <a:spcPct val="20000"/>
              </a:spcBef>
              <a:buSzPct val="90000"/>
              <a:buFont typeface="Arial Black" pitchFamily="34" charset="0"/>
              <a:buChar char="l"/>
            </a:pP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Architecture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gives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best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efficiency</a:t>
            </a:r>
            <a:r>
              <a:rPr lang="de-DE" sz="1200" b="1" dirty="0" smtClean="0">
                <a:solidFill>
                  <a:schemeClr val="accent2"/>
                </a:solidFill>
                <a:sym typeface="Wingdings" pitchFamily="2" charset="2"/>
              </a:rPr>
              <a:t> in CW </a:t>
            </a:r>
            <a:r>
              <a:rPr lang="de-DE" sz="1200" b="1" dirty="0" err="1" smtClean="0">
                <a:solidFill>
                  <a:schemeClr val="accent2"/>
                </a:solidFill>
                <a:sym typeface="Wingdings" pitchFamily="2" charset="2"/>
              </a:rPr>
              <a:t>applications</a:t>
            </a:r>
            <a:endParaRPr lang="de-DE" sz="1200" b="1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eaLnBrk="1" hangingPunct="1">
              <a:spcBef>
                <a:spcPct val="20000"/>
              </a:spcBef>
              <a:buSzPct val="90000"/>
            </a:pPr>
            <a:endParaRPr lang="de-DE" sz="1200" b="1" dirty="0">
              <a:solidFill>
                <a:schemeClr val="accent2"/>
              </a:solidFill>
              <a:sym typeface="Wingdings" pitchFamily="2" charset="2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27534"/>
            <a:ext cx="4392488" cy="3871620"/>
          </a:xfrm>
          <a:prstGeom prst="rect">
            <a:avLst/>
          </a:prstGeom>
        </p:spPr>
      </p:pic>
      <p:sp>
        <p:nvSpPr>
          <p:cNvPr id="9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707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„Multiband Doherty“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13</a:t>
            </a:fld>
            <a:endParaRPr lang="de-DE" dirty="0"/>
          </a:p>
        </p:txBody>
      </p:sp>
      <p:graphicFrame>
        <p:nvGraphicFramePr>
          <p:cNvPr id="9" name="Diagramm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2729381"/>
              </p:ext>
            </p:extLst>
          </p:nvPr>
        </p:nvGraphicFramePr>
        <p:xfrm>
          <a:off x="467544" y="555526"/>
          <a:ext cx="7275212" cy="4003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676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Combiner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14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655" y="640387"/>
            <a:ext cx="1301750" cy="1497904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>
            <a:off x="939893" y="640386"/>
            <a:ext cx="535763" cy="1571323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1500" dirty="0"/>
          </a:p>
        </p:txBody>
      </p:sp>
      <p:sp>
        <p:nvSpPr>
          <p:cNvPr id="16" name="Textfeld 15"/>
          <p:cNvSpPr txBox="1"/>
          <p:nvPr/>
        </p:nvSpPr>
        <p:spPr>
          <a:xfrm>
            <a:off x="192584" y="2777668"/>
            <a:ext cx="3025209" cy="128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err="1" smtClean="0">
                <a:solidFill>
                  <a:srgbClr val="0060A2"/>
                </a:solidFill>
              </a:rPr>
              <a:t>Amplifiers</a:t>
            </a:r>
            <a:r>
              <a:rPr lang="de-DE" sz="1200" dirty="0" smtClean="0">
                <a:solidFill>
                  <a:srgbClr val="0060A2"/>
                </a:solidFill>
              </a:rPr>
              <a:t> „</a:t>
            </a:r>
            <a:r>
              <a:rPr lang="de-DE" sz="1200" dirty="0" err="1" smtClean="0">
                <a:solidFill>
                  <a:srgbClr val="0060A2"/>
                </a:solidFill>
              </a:rPr>
              <a:t>hot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pluggable</a:t>
            </a:r>
            <a:r>
              <a:rPr lang="de-DE" sz="1200" dirty="0" smtClean="0">
                <a:solidFill>
                  <a:srgbClr val="0060A2"/>
                </a:solidFill>
              </a:rPr>
              <a:t>“</a:t>
            </a:r>
          </a:p>
          <a:p>
            <a:r>
              <a:rPr lang="de-DE" sz="1200" dirty="0" smtClean="0">
                <a:solidFill>
                  <a:srgbClr val="0060A2"/>
                </a:solidFill>
              </a:rPr>
              <a:t>Absorbers </a:t>
            </a:r>
            <a:r>
              <a:rPr lang="de-DE" sz="1200" dirty="0" err="1" smtClean="0">
                <a:solidFill>
                  <a:srgbClr val="0060A2"/>
                </a:solidFill>
              </a:rPr>
              <a:t>located</a:t>
            </a:r>
            <a:r>
              <a:rPr lang="de-DE" sz="1200" dirty="0" smtClean="0">
                <a:solidFill>
                  <a:srgbClr val="0060A2"/>
                </a:solidFill>
              </a:rPr>
              <a:t> on </a:t>
            </a:r>
            <a:r>
              <a:rPr lang="de-DE" sz="1200" dirty="0" err="1" smtClean="0">
                <a:solidFill>
                  <a:srgbClr val="0060A2"/>
                </a:solidFill>
              </a:rPr>
              <a:t>the</a:t>
            </a:r>
            <a:r>
              <a:rPr lang="de-DE" sz="1200" dirty="0" smtClean="0">
                <a:solidFill>
                  <a:srgbClr val="0060A2"/>
                </a:solidFill>
              </a:rPr>
              <a:t> liquid </a:t>
            </a:r>
            <a:r>
              <a:rPr lang="de-DE" sz="1200" dirty="0" err="1" smtClean="0">
                <a:solidFill>
                  <a:srgbClr val="0060A2"/>
                </a:solidFill>
              </a:rPr>
              <a:t>hoses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of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the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amplifiers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decoupled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inputs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broadband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within</a:t>
            </a:r>
            <a:r>
              <a:rPr lang="de-DE" sz="1200" dirty="0" smtClean="0">
                <a:solidFill>
                  <a:srgbClr val="0060A2"/>
                </a:solidFill>
              </a:rPr>
              <a:t> RF- Band</a:t>
            </a:r>
            <a:endParaRPr lang="de-DE" sz="1200" dirty="0">
              <a:solidFill>
                <a:srgbClr val="0060A2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849" y="267494"/>
            <a:ext cx="2965206" cy="4177960"/>
          </a:xfrm>
          <a:prstGeom prst="rect">
            <a:avLst/>
          </a:prstGeom>
        </p:spPr>
      </p:pic>
      <p:cxnSp>
        <p:nvCxnSpPr>
          <p:cNvPr id="15" name="Gerade Verbindung mit Pfeil 14"/>
          <p:cNvCxnSpPr>
            <a:stCxn id="13" idx="6"/>
          </p:cNvCxnSpPr>
          <p:nvPr/>
        </p:nvCxnSpPr>
        <p:spPr>
          <a:xfrm>
            <a:off x="1475656" y="1426048"/>
            <a:ext cx="5748796" cy="1161037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655194" y="1448143"/>
            <a:ext cx="2211323" cy="38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err="1" smtClean="0">
                <a:solidFill>
                  <a:srgbClr val="0060A2"/>
                </a:solidFill>
              </a:rPr>
              <a:t>Example</a:t>
            </a:r>
            <a:r>
              <a:rPr lang="de-DE" sz="1200" dirty="0" smtClean="0">
                <a:solidFill>
                  <a:srgbClr val="0060A2"/>
                </a:solidFill>
              </a:rPr>
              <a:t>:</a:t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>4 </a:t>
            </a:r>
            <a:r>
              <a:rPr lang="de-DE" sz="1200" dirty="0" err="1" smtClean="0">
                <a:solidFill>
                  <a:srgbClr val="0060A2"/>
                </a:solidFill>
              </a:rPr>
              <a:t>by</a:t>
            </a:r>
            <a:r>
              <a:rPr lang="de-DE" sz="1200" dirty="0" smtClean="0">
                <a:solidFill>
                  <a:srgbClr val="0060A2"/>
                </a:solidFill>
              </a:rPr>
              <a:t> 1, Band 2, 20kW</a:t>
            </a:r>
            <a:endParaRPr lang="de-DE" sz="1200" dirty="0">
              <a:solidFill>
                <a:srgbClr val="0060A2"/>
              </a:solidFill>
            </a:endParaRP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0" t="16086" r="3003" b="41498"/>
          <a:stretch/>
        </p:blipFill>
        <p:spPr>
          <a:xfrm>
            <a:off x="3203848" y="2304957"/>
            <a:ext cx="2376152" cy="2227643"/>
          </a:xfrm>
          <a:prstGeom prst="rect">
            <a:avLst/>
          </a:prstGeom>
        </p:spPr>
      </p:pic>
      <p:sp>
        <p:nvSpPr>
          <p:cNvPr id="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8549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Combiner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15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55" y="640387"/>
            <a:ext cx="1301750" cy="1497904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>
            <a:off x="939893" y="640386"/>
            <a:ext cx="535763" cy="1571323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1500" dirty="0"/>
          </a:p>
        </p:txBody>
      </p:sp>
      <p:sp>
        <p:nvSpPr>
          <p:cNvPr id="17" name="Textfeld 16"/>
          <p:cNvSpPr txBox="1"/>
          <p:nvPr/>
        </p:nvSpPr>
        <p:spPr>
          <a:xfrm>
            <a:off x="111800" y="2464181"/>
            <a:ext cx="2016039" cy="38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err="1" smtClean="0">
                <a:solidFill>
                  <a:srgbClr val="0060A2"/>
                </a:solidFill>
              </a:rPr>
              <a:t>Example</a:t>
            </a:r>
            <a:r>
              <a:rPr lang="de-DE" sz="1200" dirty="0" smtClean="0">
                <a:solidFill>
                  <a:srgbClr val="0060A2"/>
                </a:solidFill>
              </a:rPr>
              <a:t>:</a:t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>4 </a:t>
            </a:r>
            <a:r>
              <a:rPr lang="de-DE" sz="1200" dirty="0" err="1" smtClean="0">
                <a:solidFill>
                  <a:srgbClr val="0060A2"/>
                </a:solidFill>
              </a:rPr>
              <a:t>by</a:t>
            </a:r>
            <a:r>
              <a:rPr lang="de-DE" sz="1200" dirty="0" smtClean="0">
                <a:solidFill>
                  <a:srgbClr val="0060A2"/>
                </a:solidFill>
              </a:rPr>
              <a:t> 1, Band IV/V</a:t>
            </a:r>
            <a:endParaRPr lang="de-DE" sz="1200" dirty="0">
              <a:solidFill>
                <a:srgbClr val="0060A2"/>
              </a:solidFill>
            </a:endParaRPr>
          </a:p>
        </p:txBody>
      </p:sp>
      <p:pic>
        <p:nvPicPr>
          <p:cNvPr id="1026" name="Picture 2" descr="s11k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25" t="52294" r="10" b="1357"/>
          <a:stretch/>
        </p:blipFill>
        <p:spPr bwMode="auto">
          <a:xfrm>
            <a:off x="5712910" y="1387799"/>
            <a:ext cx="3322343" cy="3030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Störfall E3E4_E1E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96" t="52458" r="196" b="1606"/>
          <a:stretch/>
        </p:blipFill>
        <p:spPr bwMode="auto">
          <a:xfrm>
            <a:off x="2370395" y="1401756"/>
            <a:ext cx="3311872" cy="301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3265587" y="985419"/>
            <a:ext cx="1521487" cy="38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err="1" smtClean="0">
                <a:solidFill>
                  <a:srgbClr val="0060A2"/>
                </a:solidFill>
              </a:rPr>
              <a:t>decoupling</a:t>
            </a:r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613337" y="994302"/>
            <a:ext cx="1521487" cy="38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smtClean="0">
                <a:solidFill>
                  <a:srgbClr val="0060A2"/>
                </a:solidFill>
              </a:rPr>
              <a:t>Input </a:t>
            </a:r>
            <a:r>
              <a:rPr lang="de-DE" sz="1200" dirty="0" err="1" smtClean="0">
                <a:solidFill>
                  <a:srgbClr val="0060A2"/>
                </a:solidFill>
              </a:rPr>
              <a:t>matching</a:t>
            </a:r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11800" y="3154777"/>
            <a:ext cx="3025209" cy="713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smtClean="0">
                <a:solidFill>
                  <a:srgbClr val="0060A2"/>
                </a:solidFill>
              </a:rPr>
              <a:t>Input </a:t>
            </a:r>
            <a:r>
              <a:rPr lang="de-DE" sz="1200" dirty="0" err="1" smtClean="0">
                <a:solidFill>
                  <a:srgbClr val="0060A2"/>
                </a:solidFill>
              </a:rPr>
              <a:t>matching</a:t>
            </a:r>
            <a:r>
              <a:rPr lang="de-DE" sz="1200" dirty="0" smtClean="0">
                <a:solidFill>
                  <a:srgbClr val="0060A2"/>
                </a:solidFill>
              </a:rPr>
              <a:t> typ. &lt;-32dB</a:t>
            </a:r>
          </a:p>
          <a:p>
            <a:r>
              <a:rPr lang="de-DE" sz="1200" dirty="0" err="1" smtClean="0">
                <a:solidFill>
                  <a:srgbClr val="0060A2"/>
                </a:solidFill>
              </a:rPr>
              <a:t>Decoupling</a:t>
            </a:r>
            <a:r>
              <a:rPr lang="de-DE" sz="1200" dirty="0" smtClean="0">
                <a:solidFill>
                  <a:srgbClr val="0060A2"/>
                </a:solidFill>
              </a:rPr>
              <a:t> typ. &gt;28dB</a:t>
            </a:r>
          </a:p>
          <a:p>
            <a:r>
              <a:rPr lang="de-DE" sz="1200" dirty="0" smtClean="0">
                <a:solidFill>
                  <a:srgbClr val="0060A2"/>
                </a:solidFill>
              </a:rPr>
              <a:t>Insertion </a:t>
            </a:r>
            <a:r>
              <a:rPr lang="de-DE" sz="1200" dirty="0" err="1" smtClean="0">
                <a:solidFill>
                  <a:srgbClr val="0060A2"/>
                </a:solidFill>
              </a:rPr>
              <a:t>loss</a:t>
            </a:r>
            <a:r>
              <a:rPr lang="de-DE" sz="1200" dirty="0" smtClean="0">
                <a:solidFill>
                  <a:srgbClr val="0060A2"/>
                </a:solidFill>
              </a:rPr>
              <a:t> &lt;0.05dB</a:t>
            </a:r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03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smtClean="0"/>
              <a:t>Reserve Systems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16</a:t>
            </a:fld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65" y="788127"/>
            <a:ext cx="2334134" cy="2829941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359532" y="4070631"/>
            <a:ext cx="8604956" cy="2684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Extremely</a:t>
            </a: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high MTBF </a:t>
            </a:r>
            <a:r>
              <a:rPr lang="de-DE" sz="16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and</a:t>
            </a: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availability</a:t>
            </a: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endParaRPr lang="de-DE" sz="16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9509" y="771550"/>
            <a:ext cx="2773078" cy="273630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817" y="1347614"/>
            <a:ext cx="3260455" cy="184615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8351" y="871363"/>
            <a:ext cx="1186239" cy="201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N+1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standby</a:t>
            </a:r>
            <a:endParaRPr lang="de-DE" sz="1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051703" y="868057"/>
            <a:ext cx="1368152" cy="201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active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standby</a:t>
            </a:r>
            <a:endParaRPr lang="de-DE" sz="1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876256" y="851038"/>
            <a:ext cx="1306601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sz="1200" dirty="0" err="1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ynamic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reserve</a:t>
            </a:r>
            <a:endParaRPr lang="de-DE" sz="1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656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5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smtClean="0"/>
              <a:t>Reserve Systems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17</a:t>
            </a:fld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557522" y="852070"/>
            <a:ext cx="8604956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16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de-DE" sz="1400" u="sng" dirty="0"/>
              <a:t>D</a:t>
            </a:r>
            <a:r>
              <a:rPr lang="de-DE" sz="1400" u="sng" dirty="0" smtClean="0"/>
              <a:t>ynamic </a:t>
            </a:r>
            <a:r>
              <a:rPr lang="de-DE" sz="1400" u="sng" dirty="0"/>
              <a:t>power </a:t>
            </a:r>
            <a:r>
              <a:rPr lang="de-DE" sz="1400" u="sng" dirty="0" err="1"/>
              <a:t>adaption</a:t>
            </a:r>
            <a:endParaRPr lang="de-DE" sz="1400" u="sng" dirty="0"/>
          </a:p>
          <a:p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 err="1">
                <a:sym typeface="Wingdings" panose="05000000000000000000" pitchFamily="2" charset="2"/>
              </a:rPr>
              <a:t>output</a:t>
            </a:r>
            <a:r>
              <a:rPr lang="de-DE" sz="1400" dirty="0">
                <a:sym typeface="Wingdings" panose="05000000000000000000" pitchFamily="2" charset="2"/>
              </a:rPr>
              <a:t> power </a:t>
            </a:r>
            <a:r>
              <a:rPr lang="de-DE" sz="1400" dirty="0" err="1">
                <a:sym typeface="Wingdings" panose="05000000000000000000" pitchFamily="2" charset="2"/>
              </a:rPr>
              <a:t>tracking</a:t>
            </a:r>
            <a:r>
              <a:rPr lang="de-DE" sz="1400" dirty="0">
                <a:sym typeface="Wingdings" panose="05000000000000000000" pitchFamily="2" charset="2"/>
              </a:rPr>
              <a:t> in </a:t>
            </a:r>
            <a:r>
              <a:rPr lang="de-DE" sz="1400" dirty="0" err="1">
                <a:sym typeface="Wingdings" panose="05000000000000000000" pitchFamily="2" charset="2"/>
              </a:rPr>
              <a:t>case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failures</a:t>
            </a:r>
            <a:r>
              <a:rPr lang="de-DE" sz="1400" dirty="0">
                <a:sym typeface="Wingdings" panose="05000000000000000000" pitchFamily="2" charset="2"/>
              </a:rPr>
              <a:t> (</a:t>
            </a:r>
            <a:r>
              <a:rPr lang="de-DE" sz="1400" dirty="0" err="1">
                <a:sym typeface="Wingdings" panose="05000000000000000000" pitchFamily="2" charset="2"/>
              </a:rPr>
              <a:t>transistors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dirty="0" err="1">
                <a:sym typeface="Wingdings" panose="05000000000000000000" pitchFamily="2" charset="2"/>
              </a:rPr>
              <a:t>modules</a:t>
            </a:r>
            <a:r>
              <a:rPr lang="de-DE" sz="1400" dirty="0">
                <a:sym typeface="Wingdings" panose="05000000000000000000" pitchFamily="2" charset="2"/>
              </a:rPr>
              <a:t>/power </a:t>
            </a:r>
            <a:r>
              <a:rPr lang="de-DE" sz="1400" dirty="0" err="1">
                <a:sym typeface="Wingdings" panose="05000000000000000000" pitchFamily="2" charset="2"/>
              </a:rPr>
              <a:t>supplies</a:t>
            </a:r>
            <a:r>
              <a:rPr lang="de-DE" sz="1400" dirty="0" smtClean="0">
                <a:sym typeface="Wingdings" panose="05000000000000000000" pitchFamily="2" charset="2"/>
              </a:rPr>
              <a:t>)</a:t>
            </a:r>
            <a:br>
              <a:rPr lang="de-DE" sz="1400" dirty="0" smtClean="0">
                <a:sym typeface="Wingdings" panose="05000000000000000000" pitchFamily="2" charset="2"/>
              </a:rPr>
            </a:br>
            <a:r>
              <a:rPr lang="de-DE" sz="1400" dirty="0" smtClean="0">
                <a:sym typeface="Wingdings" panose="05000000000000000000" pitchFamily="2" charset="2"/>
              </a:rPr>
              <a:t>     </a:t>
            </a:r>
            <a:r>
              <a:rPr lang="de-DE" sz="1400" dirty="0">
                <a:sym typeface="Wingdings" panose="05000000000000000000" pitchFamily="2" charset="2"/>
              </a:rPr>
              <a:t>- </a:t>
            </a:r>
            <a:r>
              <a:rPr lang="de-DE" sz="1400" dirty="0" err="1">
                <a:sym typeface="Wingdings" panose="05000000000000000000" pitchFamily="2" charset="2"/>
              </a:rPr>
              <a:t>uses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headroom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of</a:t>
            </a:r>
            <a:r>
              <a:rPr lang="de-DE" sz="1400" dirty="0">
                <a:sym typeface="Wingdings" panose="05000000000000000000" pitchFamily="2" charset="2"/>
              </a:rPr>
              <a:t> </a:t>
            </a:r>
            <a:r>
              <a:rPr lang="de-DE" sz="1400" dirty="0" err="1">
                <a:sym typeface="Wingdings" panose="05000000000000000000" pitchFamily="2" charset="2"/>
              </a:rPr>
              <a:t>the</a:t>
            </a:r>
            <a:r>
              <a:rPr lang="de-DE" sz="1400" dirty="0">
                <a:sym typeface="Wingdings" panose="05000000000000000000" pitchFamily="2" charset="2"/>
              </a:rPr>
              <a:t> design 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43315" y="2089616"/>
            <a:ext cx="65635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de-DE" dirty="0" err="1"/>
              <a:t>Example</a:t>
            </a:r>
            <a:r>
              <a:rPr lang="de-DE" dirty="0"/>
              <a:t>: 70kW </a:t>
            </a:r>
            <a:r>
              <a:rPr lang="de-DE" dirty="0" err="1"/>
              <a:t>amplifier</a:t>
            </a:r>
            <a:r>
              <a:rPr lang="de-DE" dirty="0"/>
              <a:t> – 60 </a:t>
            </a:r>
            <a:r>
              <a:rPr lang="de-DE" dirty="0" err="1"/>
              <a:t>amplifier</a:t>
            </a:r>
            <a:r>
              <a:rPr lang="de-DE" dirty="0"/>
              <a:t> </a:t>
            </a:r>
            <a:r>
              <a:rPr lang="de-DE" dirty="0" err="1"/>
              <a:t>modules</a:t>
            </a:r>
            <a:r>
              <a:rPr lang="de-DE" dirty="0"/>
              <a:t>          </a:t>
            </a:r>
            <a:r>
              <a:rPr lang="de-DE" dirty="0" smtClean="0"/>
              <a:t>       </a:t>
            </a:r>
            <a:r>
              <a:rPr lang="de-DE" dirty="0" err="1"/>
              <a:t>Installed</a:t>
            </a:r>
            <a:r>
              <a:rPr lang="de-DE" dirty="0"/>
              <a:t> power: ~80kW </a:t>
            </a: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68287"/>
              </p:ext>
            </p:extLst>
          </p:nvPr>
        </p:nvGraphicFramePr>
        <p:xfrm>
          <a:off x="743315" y="2459358"/>
          <a:ext cx="6563584" cy="184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896"/>
                <a:gridCol w="1640896"/>
                <a:gridCol w="1640896"/>
                <a:gridCol w="1640896"/>
              </a:tblGrid>
              <a:tr h="1390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Faulty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device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Output power w/o. power </a:t>
                      </a:r>
                      <a:r>
                        <a:rPr lang="de-DE" sz="1400" dirty="0" err="1" smtClean="0"/>
                        <a:t>adaption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Power </a:t>
                      </a:r>
                      <a:r>
                        <a:rPr lang="de-DE" sz="1400" dirty="0" err="1" smtClean="0"/>
                        <a:t>reserve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No</a:t>
                      </a:r>
                      <a:r>
                        <a:rPr lang="de-DE" sz="1400" dirty="0" smtClean="0"/>
                        <a:t>.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of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faulty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devices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with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adaption</a:t>
                      </a:r>
                      <a:r>
                        <a:rPr lang="de-DE" sz="1400" baseline="0" dirty="0" smtClean="0"/>
                        <a:t> (70kW)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Amplifier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module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67.69kW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7.36kW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Power </a:t>
                      </a:r>
                      <a:r>
                        <a:rPr lang="de-DE" sz="1400" dirty="0" err="1" smtClean="0"/>
                        <a:t>supply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69.22kW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9.11kW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12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Transistor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69.61kW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9.56kW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24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92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smtClean="0"/>
              <a:t>Common Features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18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61520" y="821978"/>
            <a:ext cx="460851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>
                <a:solidFill>
                  <a:srgbClr val="0060A2"/>
                </a:solidFill>
              </a:rPr>
              <a:t>High Power liquid </a:t>
            </a:r>
            <a:r>
              <a:rPr lang="de-DE" sz="1200" dirty="0" err="1">
                <a:solidFill>
                  <a:srgbClr val="0060A2"/>
                </a:solidFill>
              </a:rPr>
              <a:t>cooled</a:t>
            </a:r>
            <a:r>
              <a:rPr lang="de-DE" sz="1200" dirty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Amplifier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>
                <a:solidFill>
                  <a:srgbClr val="0060A2"/>
                </a:solidFill>
              </a:rPr>
              <a:t>Identical</a:t>
            </a:r>
            <a:r>
              <a:rPr lang="de-DE" sz="1200" dirty="0">
                <a:solidFill>
                  <a:srgbClr val="0060A2"/>
                </a:solidFill>
              </a:rPr>
              <a:t> </a:t>
            </a:r>
            <a:r>
              <a:rPr lang="de-DE" sz="1200" dirty="0" err="1">
                <a:solidFill>
                  <a:srgbClr val="0060A2"/>
                </a:solidFill>
              </a:rPr>
              <a:t>mechanical</a:t>
            </a:r>
            <a:r>
              <a:rPr lang="de-DE" sz="1200" dirty="0">
                <a:solidFill>
                  <a:srgbClr val="0060A2"/>
                </a:solidFill>
              </a:rPr>
              <a:t> design </a:t>
            </a:r>
            <a:r>
              <a:rPr lang="de-DE" sz="1200" dirty="0" err="1">
                <a:solidFill>
                  <a:srgbClr val="0060A2"/>
                </a:solidFill>
              </a:rPr>
              <a:t>for</a:t>
            </a:r>
            <a:r>
              <a:rPr lang="de-DE" sz="1200" dirty="0">
                <a:solidFill>
                  <a:srgbClr val="0060A2"/>
                </a:solidFill>
              </a:rPr>
              <a:t> </a:t>
            </a:r>
            <a:br>
              <a:rPr lang="de-DE" sz="1200" dirty="0">
                <a:solidFill>
                  <a:srgbClr val="0060A2"/>
                </a:solidFill>
              </a:rPr>
            </a:br>
            <a:r>
              <a:rPr lang="de-DE" sz="1200" dirty="0">
                <a:solidFill>
                  <a:srgbClr val="0060A2"/>
                </a:solidFill>
              </a:rPr>
              <a:t>Band II</a:t>
            </a:r>
            <a:br>
              <a:rPr lang="de-DE" sz="1200" dirty="0">
                <a:solidFill>
                  <a:srgbClr val="0060A2"/>
                </a:solidFill>
              </a:rPr>
            </a:br>
            <a:r>
              <a:rPr lang="de-DE" sz="1200" dirty="0">
                <a:solidFill>
                  <a:srgbClr val="0060A2"/>
                </a:solidFill>
              </a:rPr>
              <a:t>Band III</a:t>
            </a:r>
            <a:br>
              <a:rPr lang="de-DE" sz="1200" dirty="0">
                <a:solidFill>
                  <a:srgbClr val="0060A2"/>
                </a:solidFill>
              </a:rPr>
            </a:br>
            <a:r>
              <a:rPr lang="de-DE" sz="1200" dirty="0">
                <a:solidFill>
                  <a:srgbClr val="0060A2"/>
                </a:solidFill>
              </a:rPr>
              <a:t>Band IV-V</a:t>
            </a:r>
          </a:p>
          <a:p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3944" y="3739846"/>
            <a:ext cx="3601992" cy="70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smtClean="0">
                <a:solidFill>
                  <a:srgbClr val="0060A2"/>
                </a:solidFill>
              </a:rPr>
              <a:t>Liquid </a:t>
            </a:r>
            <a:r>
              <a:rPr lang="de-DE" sz="1200" dirty="0" err="1" smtClean="0">
                <a:solidFill>
                  <a:srgbClr val="0060A2"/>
                </a:solidFill>
              </a:rPr>
              <a:t>cooled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amplifier</a:t>
            </a:r>
            <a:r>
              <a:rPr lang="de-DE" sz="1200" dirty="0" smtClean="0">
                <a:solidFill>
                  <a:srgbClr val="0060A2"/>
                </a:solidFill>
              </a:rPr>
              <a:t> – </a:t>
            </a:r>
            <a:r>
              <a:rPr lang="de-DE" sz="1200" dirty="0" err="1" smtClean="0">
                <a:solidFill>
                  <a:srgbClr val="0060A2"/>
                </a:solidFill>
              </a:rPr>
              <a:t>hot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pluggable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smtClean="0">
                <a:solidFill>
                  <a:srgbClr val="0060A2"/>
                </a:solidFill>
              </a:rPr>
              <a:t>PS </a:t>
            </a:r>
            <a:r>
              <a:rPr lang="de-DE" sz="1200" dirty="0" err="1" smtClean="0">
                <a:solidFill>
                  <a:srgbClr val="0060A2"/>
                </a:solidFill>
              </a:rPr>
              <a:t>included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liquid </a:t>
            </a:r>
            <a:r>
              <a:rPr lang="de-DE" sz="1200" dirty="0" err="1" smtClean="0">
                <a:solidFill>
                  <a:srgbClr val="0060A2"/>
                </a:solidFill>
              </a:rPr>
              <a:t>cooled</a:t>
            </a:r>
            <a:r>
              <a:rPr lang="de-DE" sz="1200" dirty="0" smtClean="0">
                <a:solidFill>
                  <a:srgbClr val="0060A2"/>
                </a:solidFill>
              </a:rPr>
              <a:t> – </a:t>
            </a:r>
            <a:r>
              <a:rPr lang="de-DE" sz="1200" dirty="0" err="1" smtClean="0">
                <a:solidFill>
                  <a:srgbClr val="0060A2"/>
                </a:solidFill>
              </a:rPr>
              <a:t>no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fans</a:t>
            </a:r>
            <a:endParaRPr lang="de-DE" sz="1200" dirty="0">
              <a:solidFill>
                <a:srgbClr val="0060A2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9" b="27867"/>
          <a:stretch/>
        </p:blipFill>
        <p:spPr>
          <a:xfrm>
            <a:off x="393944" y="2440406"/>
            <a:ext cx="3139574" cy="101856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8" t="6086" r="18812" b="6065"/>
          <a:stretch/>
        </p:blipFill>
        <p:spPr>
          <a:xfrm>
            <a:off x="6946852" y="375268"/>
            <a:ext cx="1806996" cy="4130276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575519" y="1743172"/>
            <a:ext cx="2789026" cy="183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smtClean="0">
                <a:solidFill>
                  <a:srgbClr val="0060A2"/>
                </a:solidFill>
              </a:rPr>
              <a:t>AGC </a:t>
            </a:r>
            <a:r>
              <a:rPr lang="de-DE" sz="1200" dirty="0" err="1" smtClean="0">
                <a:solidFill>
                  <a:srgbClr val="0060A2"/>
                </a:solidFill>
              </a:rPr>
              <a:t>or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const</a:t>
            </a:r>
            <a:r>
              <a:rPr lang="de-DE" sz="1200" dirty="0" smtClean="0">
                <a:solidFill>
                  <a:srgbClr val="0060A2"/>
                </a:solidFill>
              </a:rPr>
              <a:t>. </a:t>
            </a:r>
            <a:r>
              <a:rPr lang="de-DE" sz="1200" dirty="0" err="1" smtClean="0">
                <a:solidFill>
                  <a:srgbClr val="0060A2"/>
                </a:solidFill>
              </a:rPr>
              <a:t>Gain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decoupled</a:t>
            </a:r>
            <a:r>
              <a:rPr lang="de-DE" sz="1200" dirty="0" smtClean="0">
                <a:solidFill>
                  <a:srgbClr val="0060A2"/>
                </a:solidFill>
              </a:rPr>
              <a:t> RF-</a:t>
            </a:r>
            <a:r>
              <a:rPr lang="de-DE" sz="1200" dirty="0" err="1" smtClean="0">
                <a:solidFill>
                  <a:srgbClr val="0060A2"/>
                </a:solidFill>
              </a:rPr>
              <a:t>structures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Self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protection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against</a:t>
            </a:r>
            <a:r>
              <a:rPr lang="de-DE" sz="1200" dirty="0" smtClean="0">
                <a:solidFill>
                  <a:srgbClr val="0060A2"/>
                </a:solidFill>
              </a:rPr>
              <a:t>:</a:t>
            </a:r>
            <a:r>
              <a:rPr lang="de-DE" sz="1200" dirty="0">
                <a:solidFill>
                  <a:srgbClr val="0060A2"/>
                </a:solidFill>
              </a:rPr>
              <a:t/>
            </a:r>
            <a:br>
              <a:rPr lang="de-DE" sz="1200" dirty="0">
                <a:solidFill>
                  <a:srgbClr val="0060A2"/>
                </a:solidFill>
              </a:rPr>
            </a:br>
            <a:r>
              <a:rPr lang="de-DE" sz="1200" dirty="0" err="1" smtClean="0">
                <a:solidFill>
                  <a:srgbClr val="0060A2"/>
                </a:solidFill>
              </a:rPr>
              <a:t>overpower</a:t>
            </a:r>
            <a:r>
              <a:rPr lang="de-DE" sz="1200" dirty="0">
                <a:solidFill>
                  <a:srgbClr val="0060A2"/>
                </a:solidFill>
              </a:rPr>
              <a:t/>
            </a:r>
            <a:br>
              <a:rPr lang="de-DE" sz="1200" dirty="0">
                <a:solidFill>
                  <a:srgbClr val="0060A2"/>
                </a:solidFill>
              </a:rPr>
            </a:br>
            <a:r>
              <a:rPr lang="de-DE" sz="1200" dirty="0" err="1" smtClean="0">
                <a:solidFill>
                  <a:srgbClr val="0060A2"/>
                </a:solidFill>
              </a:rPr>
              <a:t>reflection</a:t>
            </a:r>
            <a:r>
              <a:rPr lang="de-DE" sz="1200" dirty="0" smtClean="0">
                <a:solidFill>
                  <a:srgbClr val="0060A2"/>
                </a:solidFill>
              </a:rPr>
              <a:t/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err="1" smtClean="0">
                <a:solidFill>
                  <a:srgbClr val="0060A2"/>
                </a:solidFill>
              </a:rPr>
              <a:t>overtemperature</a:t>
            </a:r>
            <a:r>
              <a:rPr lang="de-DE" sz="1200" dirty="0" smtClean="0">
                <a:solidFill>
                  <a:srgbClr val="0060A2"/>
                </a:solidFill>
              </a:rPr>
              <a:t/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err="1" smtClean="0">
                <a:solidFill>
                  <a:srgbClr val="0060A2"/>
                </a:solidFill>
              </a:rPr>
              <a:t>mains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failures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smtClean="0">
                <a:solidFill>
                  <a:srgbClr val="0060A2"/>
                </a:solidFill>
              </a:rPr>
              <a:t>Interlock</a:t>
            </a:r>
          </a:p>
          <a:p>
            <a:r>
              <a:rPr lang="de-DE" sz="1200" dirty="0" smtClean="0">
                <a:solidFill>
                  <a:srgbClr val="0060A2"/>
                </a:solidFill>
              </a:rPr>
              <a:t>Fast </a:t>
            </a:r>
            <a:r>
              <a:rPr lang="de-DE" sz="1200" dirty="0" err="1" smtClean="0">
                <a:solidFill>
                  <a:srgbClr val="0060A2"/>
                </a:solidFill>
              </a:rPr>
              <a:t>shutdown</a:t>
            </a:r>
            <a:endParaRPr lang="de-DE" sz="1200" dirty="0">
              <a:solidFill>
                <a:srgbClr val="0060A2"/>
              </a:solidFill>
            </a:endParaRPr>
          </a:p>
          <a:p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10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110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Examples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19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868144" y="1552204"/>
            <a:ext cx="2413315" cy="13295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100kW ATSC Broadcast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Tx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(=100kW CW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Amplifier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72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amplifiers</a:t>
            </a:r>
            <a:endParaRPr lang="de-DE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6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racks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 19“ / 42 HE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Operating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frequency</a:t>
            </a:r>
            <a:r>
              <a:rPr lang="de-DE" sz="12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12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470MHz … 800MHz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1" t="6296" r="10542" b="3414"/>
          <a:stretch/>
        </p:blipFill>
        <p:spPr>
          <a:xfrm>
            <a:off x="533421" y="535230"/>
            <a:ext cx="4752528" cy="4007034"/>
          </a:xfrm>
          <a:prstGeom prst="rect">
            <a:avLst/>
          </a:prstGeom>
        </p:spPr>
      </p:pic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240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Index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Broadcast Transmitter – An </a:t>
            </a:r>
            <a:r>
              <a:rPr lang="de-DE" dirty="0" err="1" smtClean="0"/>
              <a:t>Overview</a:t>
            </a:r>
            <a:endParaRPr lang="de-DE" dirty="0"/>
          </a:p>
          <a:p>
            <a:endParaRPr lang="de-DE" dirty="0"/>
          </a:p>
          <a:p>
            <a:r>
              <a:rPr lang="de-DE" dirty="0" smtClean="0"/>
              <a:t>System </a:t>
            </a:r>
            <a:r>
              <a:rPr lang="de-DE" dirty="0" err="1" smtClean="0"/>
              <a:t>Architecture</a:t>
            </a:r>
            <a:endParaRPr lang="de-DE" dirty="0"/>
          </a:p>
          <a:p>
            <a:pPr lvl="1"/>
            <a:r>
              <a:rPr lang="de-DE" dirty="0"/>
              <a:t>Broadcast Transmitter</a:t>
            </a:r>
          </a:p>
          <a:p>
            <a:pPr lvl="1"/>
            <a:r>
              <a:rPr lang="de-DE" dirty="0" err="1"/>
              <a:t>Amplifier</a:t>
            </a:r>
            <a:r>
              <a:rPr lang="de-DE" dirty="0"/>
              <a:t> Design</a:t>
            </a:r>
          </a:p>
          <a:p>
            <a:pPr lvl="1"/>
            <a:r>
              <a:rPr lang="de-DE" dirty="0"/>
              <a:t>Feedback </a:t>
            </a:r>
            <a:r>
              <a:rPr lang="de-DE" dirty="0" err="1"/>
              <a:t>Combiner</a:t>
            </a:r>
            <a:endParaRPr lang="de-DE" dirty="0"/>
          </a:p>
          <a:p>
            <a:pPr lvl="1"/>
            <a:r>
              <a:rPr lang="de-DE" dirty="0"/>
              <a:t>Power </a:t>
            </a:r>
            <a:r>
              <a:rPr lang="de-DE" dirty="0" err="1"/>
              <a:t>Combiner</a:t>
            </a:r>
            <a:endParaRPr lang="de-DE" dirty="0"/>
          </a:p>
          <a:p>
            <a:pPr lvl="1"/>
            <a:r>
              <a:rPr lang="de-DE" dirty="0"/>
              <a:t>Reserve Systems</a:t>
            </a:r>
          </a:p>
          <a:p>
            <a:pPr lvl="1"/>
            <a:r>
              <a:rPr lang="de-DE" dirty="0"/>
              <a:t>Common Features</a:t>
            </a:r>
          </a:p>
          <a:p>
            <a:pPr lvl="1"/>
            <a:r>
              <a:rPr lang="de-DE" dirty="0" err="1" smtClean="0"/>
              <a:t>Examples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Summary</a:t>
            </a:r>
            <a:endParaRPr lang="de-DE" dirty="0"/>
          </a:p>
          <a:p>
            <a:pPr marL="1800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531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Examples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20</a:t>
            </a:fld>
            <a:endParaRPr lang="de-DE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11" y="592384"/>
            <a:ext cx="4047196" cy="227452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735" y="592384"/>
            <a:ext cx="3043002" cy="3899477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995111" y="3075806"/>
            <a:ext cx="4762737" cy="1218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8365" indent="-257175"/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Accelerator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 Project</a:t>
            </a:r>
            <a:r>
              <a:rPr lang="de-DE" sz="12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272653" lvl="1" indent="0">
              <a:buNone/>
            </a:pP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Sweden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 (8 x 60kW) / </a:t>
            </a:r>
            <a:r>
              <a:rPr lang="de-DE" sz="1200" b="1" dirty="0" err="1" smtClean="0">
                <a:solidFill>
                  <a:schemeClr val="accent1">
                    <a:lumMod val="75000"/>
                  </a:schemeClr>
                </a:solidFill>
              </a:rPr>
              <a:t>Poland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> (2 </a:t>
            </a:r>
            <a:r>
              <a:rPr lang="de-DE" sz="1200" b="1" dirty="0">
                <a:solidFill>
                  <a:schemeClr val="accent1">
                    <a:lumMod val="75000"/>
                  </a:schemeClr>
                </a:solidFill>
              </a:rPr>
              <a:t>x 60kW) :</a:t>
            </a:r>
            <a: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12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de-DE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60kW CW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Amplifier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(=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6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0kW FM Broadcast Transmitter)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12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amplifier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modules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in 2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racks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19“ / 42 HE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Operating </a:t>
            </a:r>
            <a:r>
              <a:rPr lang="de-DE" sz="1200" dirty="0" err="1" smtClean="0">
                <a:solidFill>
                  <a:schemeClr val="accent1">
                    <a:lumMod val="75000"/>
                  </a:schemeClr>
                </a:solidFill>
              </a:rPr>
              <a:t>frequency</a:t>
            </a:r>
            <a:r>
              <a:rPr lang="de-DE" sz="1200" dirty="0" smtClean="0">
                <a:solidFill>
                  <a:schemeClr val="accent1">
                    <a:lumMod val="75000"/>
                  </a:schemeClr>
                </a:solidFill>
              </a:rPr>
              <a:t> 100MHz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H="1" flipV="1">
            <a:off x="2877055" y="3222999"/>
            <a:ext cx="1118056" cy="654104"/>
          </a:xfrm>
          <a:prstGeom prst="straightConnector1">
            <a:avLst/>
          </a:prstGeom>
          <a:ln w="444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722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Broadcast Transmitter – An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Overview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/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System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Architecture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Broadcast Transmitter</a:t>
            </a:r>
          </a:p>
          <a:p>
            <a:pPr lvl="1"/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Amplifier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Feedback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Power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Reserve 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Systems</a:t>
            </a: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Common Features</a:t>
            </a:r>
          </a:p>
          <a:p>
            <a:pPr lvl="1"/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Examples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/>
              <a:t>Summary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35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22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60000" y="1002126"/>
            <a:ext cx="8170920" cy="23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400" dirty="0" smtClean="0">
                <a:solidFill>
                  <a:srgbClr val="0060A2"/>
                </a:solidFill>
              </a:rPr>
              <a:t>Solid State </a:t>
            </a:r>
            <a:r>
              <a:rPr lang="de-DE" sz="1400" dirty="0" err="1" smtClean="0">
                <a:solidFill>
                  <a:srgbClr val="0060A2"/>
                </a:solidFill>
              </a:rPr>
              <a:t>PA‘s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for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Accelerator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use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based</a:t>
            </a:r>
            <a:r>
              <a:rPr lang="de-DE" sz="1400" dirty="0" smtClean="0">
                <a:solidFill>
                  <a:srgbClr val="0060A2"/>
                </a:solidFill>
              </a:rPr>
              <a:t> on Broadcast </a:t>
            </a:r>
            <a:r>
              <a:rPr lang="de-DE" sz="1400" dirty="0" err="1" smtClean="0">
                <a:solidFill>
                  <a:srgbClr val="0060A2"/>
                </a:solidFill>
              </a:rPr>
              <a:t>Tx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have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the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following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advantages</a:t>
            </a:r>
            <a:r>
              <a:rPr lang="de-DE" sz="1400" dirty="0" smtClean="0">
                <a:solidFill>
                  <a:srgbClr val="0060A2"/>
                </a:solidFill>
              </a:rPr>
              <a:t>:</a:t>
            </a:r>
          </a:p>
          <a:p>
            <a:endParaRPr lang="de-DE" sz="1400" dirty="0">
              <a:solidFill>
                <a:srgbClr val="0060A2"/>
              </a:solidFill>
            </a:endParaRPr>
          </a:p>
          <a:p>
            <a:r>
              <a:rPr lang="de-DE" sz="1400" dirty="0" err="1" smtClean="0">
                <a:solidFill>
                  <a:srgbClr val="0060A2"/>
                </a:solidFill>
              </a:rPr>
              <a:t>Produced</a:t>
            </a:r>
            <a:r>
              <a:rPr lang="de-DE" sz="1400" dirty="0" smtClean="0">
                <a:solidFill>
                  <a:srgbClr val="0060A2"/>
                </a:solidFill>
              </a:rPr>
              <a:t> in </a:t>
            </a:r>
            <a:r>
              <a:rPr lang="de-DE" sz="1400" dirty="0" err="1" smtClean="0">
                <a:solidFill>
                  <a:srgbClr val="0060A2"/>
                </a:solidFill>
              </a:rPr>
              <a:t>very</a:t>
            </a:r>
            <a:r>
              <a:rPr lang="de-DE" sz="1400" dirty="0" smtClean="0">
                <a:solidFill>
                  <a:srgbClr val="0060A2"/>
                </a:solidFill>
              </a:rPr>
              <a:t> high </a:t>
            </a:r>
            <a:r>
              <a:rPr lang="de-DE" sz="1400" dirty="0" err="1" smtClean="0">
                <a:solidFill>
                  <a:srgbClr val="0060A2"/>
                </a:solidFill>
              </a:rPr>
              <a:t>numbers</a:t>
            </a:r>
            <a:r>
              <a:rPr lang="de-DE" sz="1400" dirty="0" smtClean="0">
                <a:solidFill>
                  <a:srgbClr val="0060A2"/>
                </a:solidFill>
              </a:rPr>
              <a:t> (</a:t>
            </a:r>
            <a:r>
              <a:rPr lang="de-DE" sz="1400" dirty="0" err="1" smtClean="0">
                <a:solidFill>
                  <a:srgbClr val="0060A2"/>
                </a:solidFill>
              </a:rPr>
              <a:t>well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engineered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and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tested</a:t>
            </a:r>
            <a:r>
              <a:rPr lang="de-DE" sz="1400" dirty="0" smtClean="0">
                <a:solidFill>
                  <a:srgbClr val="0060A2"/>
                </a:solidFill>
              </a:rPr>
              <a:t>)</a:t>
            </a:r>
          </a:p>
          <a:p>
            <a:r>
              <a:rPr lang="de-DE" sz="1400" dirty="0" err="1" smtClean="0">
                <a:solidFill>
                  <a:srgbClr val="0060A2"/>
                </a:solidFill>
              </a:rPr>
              <a:t>Fully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automated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amplifier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module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production</a:t>
            </a:r>
            <a:endParaRPr lang="de-DE" sz="1400" dirty="0" smtClean="0">
              <a:solidFill>
                <a:srgbClr val="0060A2"/>
              </a:solidFill>
            </a:endParaRPr>
          </a:p>
          <a:p>
            <a:r>
              <a:rPr lang="de-DE" sz="1400" dirty="0" smtClean="0">
                <a:solidFill>
                  <a:srgbClr val="0060A2"/>
                </a:solidFill>
              </a:rPr>
              <a:t>Efficiency </a:t>
            </a:r>
            <a:r>
              <a:rPr lang="de-DE" sz="1400" dirty="0" err="1" smtClean="0">
                <a:solidFill>
                  <a:srgbClr val="0060A2"/>
                </a:solidFill>
              </a:rPr>
              <a:t>comparable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to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tube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amplifiers</a:t>
            </a:r>
            <a:endParaRPr lang="de-DE" sz="1400" dirty="0" smtClean="0">
              <a:solidFill>
                <a:srgbClr val="0060A2"/>
              </a:solidFill>
            </a:endParaRPr>
          </a:p>
          <a:p>
            <a:r>
              <a:rPr lang="de-DE" sz="1400" dirty="0" err="1" smtClean="0">
                <a:solidFill>
                  <a:srgbClr val="0060A2"/>
                </a:solidFill>
              </a:rPr>
              <a:t>Very</a:t>
            </a:r>
            <a:r>
              <a:rPr lang="de-DE" sz="1400" dirty="0" smtClean="0">
                <a:solidFill>
                  <a:srgbClr val="0060A2"/>
                </a:solidFill>
              </a:rPr>
              <a:t> robust </a:t>
            </a:r>
            <a:r>
              <a:rPr lang="de-DE" sz="1400" dirty="0" err="1" smtClean="0">
                <a:solidFill>
                  <a:srgbClr val="0060A2"/>
                </a:solidFill>
              </a:rPr>
              <a:t>and</a:t>
            </a:r>
            <a:r>
              <a:rPr lang="de-DE" sz="1400" dirty="0" smtClean="0">
                <a:solidFill>
                  <a:srgbClr val="0060A2"/>
                </a:solidFill>
              </a:rPr>
              <a:t> high </a:t>
            </a:r>
            <a:r>
              <a:rPr lang="de-DE" sz="1400" dirty="0" err="1" smtClean="0">
                <a:solidFill>
                  <a:srgbClr val="0060A2"/>
                </a:solidFill>
              </a:rPr>
              <a:t>availability</a:t>
            </a:r>
            <a:endParaRPr lang="de-DE" sz="1400" dirty="0" smtClean="0">
              <a:solidFill>
                <a:srgbClr val="0060A2"/>
              </a:solidFill>
            </a:endParaRPr>
          </a:p>
          <a:p>
            <a:r>
              <a:rPr lang="de-DE" sz="1400" dirty="0" smtClean="0">
                <a:solidFill>
                  <a:srgbClr val="0060A2"/>
                </a:solidFill>
              </a:rPr>
              <a:t>Different </a:t>
            </a:r>
            <a:r>
              <a:rPr lang="de-DE" sz="1400" dirty="0" err="1" smtClean="0">
                <a:solidFill>
                  <a:srgbClr val="0060A2"/>
                </a:solidFill>
              </a:rPr>
              <a:t>Redundancy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concepts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available</a:t>
            </a:r>
            <a:endParaRPr lang="de-DE" sz="1400" dirty="0" smtClean="0">
              <a:solidFill>
                <a:srgbClr val="0060A2"/>
              </a:solidFill>
            </a:endParaRPr>
          </a:p>
          <a:p>
            <a:r>
              <a:rPr lang="de-DE" sz="1400" dirty="0" smtClean="0">
                <a:solidFill>
                  <a:srgbClr val="0060A2"/>
                </a:solidFill>
              </a:rPr>
              <a:t>Can </a:t>
            </a:r>
            <a:r>
              <a:rPr lang="de-DE" sz="1400" dirty="0" err="1" smtClean="0">
                <a:solidFill>
                  <a:srgbClr val="0060A2"/>
                </a:solidFill>
              </a:rPr>
              <a:t>be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delivered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with</a:t>
            </a:r>
            <a:r>
              <a:rPr lang="de-DE" sz="1400" dirty="0" smtClean="0">
                <a:solidFill>
                  <a:srgbClr val="0060A2"/>
                </a:solidFill>
              </a:rPr>
              <a:t> power </a:t>
            </a:r>
            <a:r>
              <a:rPr lang="de-DE" sz="1400" dirty="0" err="1" smtClean="0">
                <a:solidFill>
                  <a:srgbClr val="0060A2"/>
                </a:solidFill>
              </a:rPr>
              <a:t>levels</a:t>
            </a:r>
            <a:r>
              <a:rPr lang="de-DE" sz="1400" dirty="0" smtClean="0">
                <a:solidFill>
                  <a:srgbClr val="0060A2"/>
                </a:solidFill>
              </a:rPr>
              <a:t> &gt;100kW CW</a:t>
            </a:r>
            <a:endParaRPr lang="de-DE" sz="1400" dirty="0" smtClean="0">
              <a:solidFill>
                <a:srgbClr val="0060A2"/>
              </a:solidFill>
            </a:endParaRPr>
          </a:p>
          <a:p>
            <a:r>
              <a:rPr lang="de-DE" sz="1400" dirty="0" smtClean="0">
                <a:solidFill>
                  <a:srgbClr val="0060A2"/>
                </a:solidFill>
              </a:rPr>
              <a:t>… </a:t>
            </a:r>
            <a:r>
              <a:rPr lang="de-DE" sz="1400" dirty="0" err="1" smtClean="0">
                <a:solidFill>
                  <a:srgbClr val="0060A2"/>
                </a:solidFill>
              </a:rPr>
              <a:t>can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replace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tube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amplifiers</a:t>
            </a:r>
            <a:r>
              <a:rPr lang="de-DE" sz="1400" dirty="0" smtClean="0">
                <a:solidFill>
                  <a:srgbClr val="0060A2"/>
                </a:solidFill>
              </a:rPr>
              <a:t> (</a:t>
            </a:r>
            <a:r>
              <a:rPr lang="de-DE" sz="1400" dirty="0" err="1" smtClean="0">
                <a:solidFill>
                  <a:srgbClr val="0060A2"/>
                </a:solidFill>
              </a:rPr>
              <a:t>as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happens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already</a:t>
            </a:r>
            <a:r>
              <a:rPr lang="de-DE" sz="1400" dirty="0" smtClean="0">
                <a:solidFill>
                  <a:srgbClr val="0060A2"/>
                </a:solidFill>
              </a:rPr>
              <a:t> </a:t>
            </a:r>
            <a:r>
              <a:rPr lang="de-DE" sz="1400" dirty="0" err="1" smtClean="0">
                <a:solidFill>
                  <a:srgbClr val="0060A2"/>
                </a:solidFill>
              </a:rPr>
              <a:t>for</a:t>
            </a:r>
            <a:r>
              <a:rPr lang="de-DE" sz="1400" dirty="0" smtClean="0">
                <a:solidFill>
                  <a:srgbClr val="0060A2"/>
                </a:solidFill>
              </a:rPr>
              <a:t> Broadcast </a:t>
            </a:r>
            <a:r>
              <a:rPr lang="de-DE" sz="1400" dirty="0" err="1" smtClean="0">
                <a:solidFill>
                  <a:srgbClr val="0060A2"/>
                </a:solidFill>
              </a:rPr>
              <a:t>transmitters</a:t>
            </a:r>
            <a:r>
              <a:rPr lang="de-DE" sz="1400" dirty="0" smtClean="0">
                <a:solidFill>
                  <a:srgbClr val="0060A2"/>
                </a:solidFill>
              </a:rPr>
              <a:t>)</a:t>
            </a:r>
            <a:endParaRPr lang="de-DE" sz="1400" dirty="0">
              <a:solidFill>
                <a:srgbClr val="0060A2"/>
              </a:solidFill>
            </a:endParaRPr>
          </a:p>
        </p:txBody>
      </p: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537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3478"/>
            <a:ext cx="5112568" cy="456614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516534" y="1634063"/>
            <a:ext cx="21752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bg1"/>
                </a:solidFill>
              </a:rPr>
              <a:t>Thank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You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chemeClr val="bg1"/>
                </a:solidFill>
              </a:rPr>
              <a:t>Your</a:t>
            </a:r>
            <a:r>
              <a:rPr lang="de-DE" dirty="0" smtClean="0">
                <a:solidFill>
                  <a:schemeClr val="bg1"/>
                </a:solidFill>
              </a:rPr>
              <a:t> Attention!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165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Broadcast Transmitter – An </a:t>
            </a:r>
            <a:r>
              <a:rPr lang="de-DE" dirty="0" err="1" smtClean="0"/>
              <a:t>Overview</a:t>
            </a:r>
            <a:endParaRPr lang="de-DE" dirty="0"/>
          </a:p>
          <a:p>
            <a:endParaRPr lang="de-DE" dirty="0"/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System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Architecture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Broadcast Transmitter</a:t>
            </a:r>
          </a:p>
          <a:p>
            <a:pPr lvl="1"/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Amplifier</a:t>
            </a:r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Feedback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Power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Reserve Systems</a:t>
            </a: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Common Features</a:t>
            </a:r>
          </a:p>
          <a:p>
            <a:pPr lvl="1"/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Examples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pPr marL="1800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539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Broadcast Transmitter – An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028435"/>
              </p:ext>
            </p:extLst>
          </p:nvPr>
        </p:nvGraphicFramePr>
        <p:xfrm>
          <a:off x="251520" y="627534"/>
          <a:ext cx="8640960" cy="3882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576064"/>
                <a:gridCol w="4752528"/>
              </a:tblGrid>
              <a:tr h="376808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Customer </a:t>
                      </a:r>
                      <a:r>
                        <a:rPr lang="de-DE" sz="1400" dirty="0" err="1" smtClean="0"/>
                        <a:t>Demands</a:t>
                      </a:r>
                      <a:endParaRPr lang="de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Manufacturer</a:t>
                      </a:r>
                      <a:r>
                        <a:rPr lang="de-DE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Needs</a:t>
                      </a:r>
                      <a:endParaRPr lang="de-DE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High </a:t>
                      </a:r>
                      <a:r>
                        <a:rPr lang="de-DE" sz="1400" dirty="0" err="1" smtClean="0"/>
                        <a:t>Availability</a:t>
                      </a:r>
                      <a:endParaRPr lang="de-DE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Robust Design (</a:t>
                      </a:r>
                      <a:r>
                        <a:rPr lang="de-DE" sz="1400" dirty="0" err="1" smtClean="0"/>
                        <a:t>Designed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for</a:t>
                      </a:r>
                      <a:r>
                        <a:rPr lang="de-DE" sz="1400" baseline="0" dirty="0" smtClean="0"/>
                        <a:t> 24/7 </a:t>
                      </a:r>
                      <a:r>
                        <a:rPr lang="de-DE" sz="1400" baseline="0" dirty="0" err="1" smtClean="0"/>
                        <a:t>operation</a:t>
                      </a:r>
                      <a:r>
                        <a:rPr lang="de-DE" sz="1400" baseline="0" dirty="0"/>
                        <a:t>)</a:t>
                      </a:r>
                      <a:endParaRPr lang="de-DE" sz="1400" dirty="0" smtClean="0"/>
                    </a:p>
                  </a:txBody>
                  <a:tcPr/>
                </a:tc>
              </a:tr>
              <a:tr h="19925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Redundant</a:t>
                      </a:r>
                      <a:r>
                        <a:rPr lang="de-DE" sz="1400" baseline="0" dirty="0" smtClean="0"/>
                        <a:t> System Components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/>
                        <a:t>Redundancy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concepts</a:t>
                      </a:r>
                      <a:endParaRPr lang="de-DE" sz="1400" dirty="0"/>
                    </a:p>
                  </a:txBody>
                  <a:tcPr/>
                </a:tc>
              </a:tr>
              <a:tr h="182488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Wide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range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of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output</a:t>
                      </a:r>
                      <a:r>
                        <a:rPr lang="de-DE" sz="1400" baseline="0" dirty="0" smtClean="0"/>
                        <a:t> power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Output Power </a:t>
                      </a:r>
                      <a:r>
                        <a:rPr lang="de-DE" sz="1400" dirty="0" err="1" smtClean="0"/>
                        <a:t>cascadable</a:t>
                      </a:r>
                      <a:endParaRPr lang="de-DE" sz="1400" dirty="0"/>
                    </a:p>
                  </a:txBody>
                  <a:tcPr/>
                </a:tc>
              </a:tr>
              <a:tr h="182488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Efficiency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Narrowband</a:t>
                      </a:r>
                      <a:r>
                        <a:rPr lang="de-DE" sz="1400" dirty="0" smtClean="0"/>
                        <a:t>/</a:t>
                      </a:r>
                      <a:r>
                        <a:rPr lang="de-DE" sz="1400" dirty="0" err="1" smtClean="0"/>
                        <a:t>broadband</a:t>
                      </a:r>
                      <a:r>
                        <a:rPr lang="de-DE" sz="1400" dirty="0" smtClean="0"/>
                        <a:t> design (</a:t>
                      </a:r>
                      <a:r>
                        <a:rPr lang="de-DE" sz="1400" dirty="0" err="1" smtClean="0"/>
                        <a:t>transistor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matching</a:t>
                      </a:r>
                      <a:r>
                        <a:rPr lang="de-DE" sz="1400" dirty="0" smtClean="0"/>
                        <a:t>!)</a:t>
                      </a:r>
                      <a:endParaRPr lang="de-DE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Low </a:t>
                      </a:r>
                      <a:r>
                        <a:rPr lang="de-DE" sz="1400" dirty="0" err="1" smtClean="0"/>
                        <a:t>number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of</a:t>
                      </a:r>
                      <a:r>
                        <a:rPr lang="de-DE" sz="1400" dirty="0" smtClean="0"/>
                        <a:t> spare </a:t>
                      </a:r>
                      <a:r>
                        <a:rPr lang="de-DE" sz="1400" dirty="0" err="1" smtClean="0"/>
                        <a:t>parts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Broadband </a:t>
                      </a:r>
                      <a:r>
                        <a:rPr lang="de-DE" sz="1400" dirty="0" err="1" smtClean="0"/>
                        <a:t>components</a:t>
                      </a:r>
                      <a:endParaRPr lang="de-DE" sz="1400" dirty="0"/>
                    </a:p>
                  </a:txBody>
                  <a:tcPr/>
                </a:tc>
              </a:tr>
              <a:tr h="220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Power </a:t>
                      </a:r>
                      <a:r>
                        <a:rPr lang="de-DE" sz="1400" dirty="0" err="1" smtClean="0"/>
                        <a:t>Density</a:t>
                      </a:r>
                      <a:endParaRPr lang="de-DE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Compact design</a:t>
                      </a:r>
                      <a:br>
                        <a:rPr lang="de-DE" sz="1400" dirty="0" smtClean="0"/>
                      </a:br>
                      <a:r>
                        <a:rPr lang="de-DE" sz="1400" dirty="0" smtClean="0"/>
                        <a:t>Multi-</a:t>
                      </a:r>
                      <a:r>
                        <a:rPr lang="de-DE" sz="1400" dirty="0" err="1" smtClean="0"/>
                        <a:t>Tx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solutions</a:t>
                      </a:r>
                      <a:r>
                        <a:rPr lang="de-DE" sz="1400" dirty="0" smtClean="0"/>
                        <a:t> (</a:t>
                      </a:r>
                      <a:r>
                        <a:rPr lang="de-DE" sz="1400" dirty="0" err="1" smtClean="0"/>
                        <a:t>within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one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rack</a:t>
                      </a:r>
                      <a:r>
                        <a:rPr lang="de-DE" sz="1400" dirty="0" smtClean="0"/>
                        <a:t>)</a:t>
                      </a:r>
                      <a:endParaRPr lang="de-DE" sz="1400" dirty="0"/>
                    </a:p>
                  </a:txBody>
                  <a:tcPr/>
                </a:tc>
              </a:tr>
              <a:tr h="20419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Service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dirty="0" err="1" smtClean="0"/>
                        <a:t>and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Serviceability</a:t>
                      </a:r>
                      <a:r>
                        <a:rPr lang="de-DE" sz="1400" dirty="0" smtClean="0"/>
                        <a:t/>
                      </a:r>
                      <a:br>
                        <a:rPr lang="de-DE" sz="1400" dirty="0" smtClean="0"/>
                      </a:b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Worldwide Service – „</a:t>
                      </a:r>
                      <a:r>
                        <a:rPr lang="de-DE" sz="1400" dirty="0" err="1" smtClean="0"/>
                        <a:t>hot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plugable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modules</a:t>
                      </a:r>
                      <a:r>
                        <a:rPr lang="de-DE" sz="1400" dirty="0" smtClean="0"/>
                        <a:t>“</a:t>
                      </a:r>
                      <a:br>
                        <a:rPr lang="de-DE" sz="1400" dirty="0" smtClean="0"/>
                      </a:br>
                      <a:r>
                        <a:rPr lang="de-DE" sz="1400" dirty="0" smtClean="0"/>
                        <a:t>Long </a:t>
                      </a:r>
                      <a:r>
                        <a:rPr lang="de-DE" sz="1400" dirty="0" err="1" smtClean="0"/>
                        <a:t>term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availability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for</a:t>
                      </a:r>
                      <a:r>
                        <a:rPr lang="de-DE" sz="1400" dirty="0" smtClean="0"/>
                        <a:t> spare </a:t>
                      </a:r>
                      <a:r>
                        <a:rPr lang="de-DE" sz="1400" dirty="0" err="1" smtClean="0"/>
                        <a:t>parts</a:t>
                      </a:r>
                      <a:r>
                        <a:rPr lang="de-DE" sz="1400" dirty="0" smtClean="0"/>
                        <a:t> (10+ </a:t>
                      </a:r>
                      <a:r>
                        <a:rPr lang="de-DE" sz="1400" dirty="0" err="1" smtClean="0"/>
                        <a:t>years</a:t>
                      </a:r>
                      <a:r>
                        <a:rPr lang="de-DE" sz="1400" dirty="0" smtClean="0"/>
                        <a:t>)</a:t>
                      </a:r>
                      <a:endParaRPr lang="de-DE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/>
                        <a:t>Purchasing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costs</a:t>
                      </a:r>
                      <a:r>
                        <a:rPr lang="de-DE" sz="1400" dirty="0" smtClean="0"/>
                        <a:t> (</a:t>
                      </a:r>
                      <a:r>
                        <a:rPr lang="de-DE" sz="1400" dirty="0" err="1" smtClean="0"/>
                        <a:t>Capex</a:t>
                      </a:r>
                      <a:r>
                        <a:rPr lang="de-DE" sz="1400" dirty="0" smtClean="0"/>
                        <a:t>)</a:t>
                      </a:r>
                      <a:br>
                        <a:rPr lang="de-DE" sz="1400" dirty="0" smtClean="0"/>
                      </a:br>
                      <a:endParaRPr lang="de-DE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sym typeface="Wingdings" panose="05000000000000000000" pitchFamily="2" charset="2"/>
                        </a:rPr>
                        <a:t></a:t>
                      </a:r>
                      <a:endParaRPr lang="de-DE" sz="1400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Low </a:t>
                      </a:r>
                      <a:r>
                        <a:rPr lang="de-DE" sz="1400" dirty="0" err="1" smtClean="0"/>
                        <a:t>production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costs</a:t>
                      </a:r>
                      <a:endParaRPr lang="de-DE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High </a:t>
                      </a:r>
                      <a:r>
                        <a:rPr lang="de-DE" sz="1400" dirty="0" err="1" smtClean="0"/>
                        <a:t>degree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of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a</a:t>
                      </a:r>
                      <a:r>
                        <a:rPr lang="de-DE" sz="1400" dirty="0" err="1" smtClean="0"/>
                        <a:t>utomation</a:t>
                      </a:r>
                      <a:r>
                        <a:rPr lang="de-DE" sz="1400" dirty="0" smtClean="0"/>
                        <a:t/>
                      </a:r>
                      <a:br>
                        <a:rPr lang="de-DE" sz="1400" dirty="0" smtClean="0"/>
                      </a:br>
                      <a:r>
                        <a:rPr lang="de-DE" sz="1400" dirty="0" smtClean="0"/>
                        <a:t>High </a:t>
                      </a:r>
                      <a:r>
                        <a:rPr lang="de-DE" sz="1400" dirty="0" err="1" smtClean="0"/>
                        <a:t>volume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production</a:t>
                      </a:r>
                      <a:endParaRPr lang="de-DE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Little </a:t>
                      </a:r>
                      <a:r>
                        <a:rPr lang="de-DE" sz="1400" dirty="0" err="1" smtClean="0"/>
                        <a:t>manual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work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736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Broadcast Transmitter – An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481683"/>
              </p:ext>
            </p:extLst>
          </p:nvPr>
        </p:nvGraphicFramePr>
        <p:xfrm>
          <a:off x="562877" y="771550"/>
          <a:ext cx="7871796" cy="284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204"/>
                <a:gridCol w="1644722"/>
                <a:gridCol w="1883670"/>
                <a:gridCol w="1800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Band 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Band 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Band IV/V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Frequency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range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87MHz – 108MHz</a:t>
                      </a:r>
                      <a:br>
                        <a:rPr lang="de-DE" sz="1400" dirty="0" smtClean="0"/>
                      </a:br>
                      <a:r>
                        <a:rPr lang="de-DE" sz="1200" dirty="0" smtClean="0"/>
                        <a:t>(85MHz – 118MHz)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170MHz – 254MHz</a:t>
                      </a:r>
                    </a:p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470MHz – 862MHz </a:t>
                      </a:r>
                      <a:endParaRPr lang="de-DE" sz="1400" dirty="0"/>
                    </a:p>
                  </a:txBody>
                  <a:tcPr/>
                </a:tc>
              </a:tr>
              <a:tr h="3384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Channel </a:t>
                      </a:r>
                      <a:r>
                        <a:rPr lang="de-DE" sz="1400" dirty="0" err="1" smtClean="0"/>
                        <a:t>bandwidth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6/7/8 MHz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6/7/8 MHz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AVG / CW power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Peak</a:t>
                      </a:r>
                      <a:r>
                        <a:rPr lang="de-DE" sz="1400" baseline="0" dirty="0" smtClean="0"/>
                        <a:t> power*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/>
                        <a:t>Multi </a:t>
                      </a:r>
                      <a:r>
                        <a:rPr lang="de-DE" sz="1400" baseline="0" dirty="0" err="1" smtClean="0"/>
                        <a:t>rack</a:t>
                      </a:r>
                      <a:r>
                        <a:rPr lang="de-DE" sz="1400" baseline="0" dirty="0" smtClean="0"/>
                        <a:t> power (AVG)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5kW – 40kW</a:t>
                      </a:r>
                    </a:p>
                    <a:p>
                      <a:pPr algn="ctr"/>
                      <a:endParaRPr lang="de-DE" sz="1400" dirty="0" smtClean="0"/>
                    </a:p>
                    <a:p>
                      <a:pPr algn="ctr"/>
                      <a:r>
                        <a:rPr lang="de-DE" sz="1400" dirty="0" smtClean="0"/>
                        <a:t>&gt;80kW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 1.7 – 20kW </a:t>
                      </a:r>
                    </a:p>
                    <a:p>
                      <a:pPr algn="ctr"/>
                      <a:r>
                        <a:rPr lang="de-DE" sz="1400" dirty="0" smtClean="0"/>
                        <a:t>~12 – 140kW</a:t>
                      </a:r>
                    </a:p>
                    <a:p>
                      <a:pPr algn="ctr"/>
                      <a:r>
                        <a:rPr lang="de-DE" sz="1400" dirty="0" smtClean="0"/>
                        <a:t>&gt;60kW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 1.7 – 20kW</a:t>
                      </a:r>
                      <a:br>
                        <a:rPr lang="de-DE" sz="1400" dirty="0" smtClean="0"/>
                      </a:br>
                      <a:r>
                        <a:rPr lang="de-DE" sz="1400" dirty="0" smtClean="0"/>
                        <a:t>~12 – 140kW</a:t>
                      </a:r>
                    </a:p>
                    <a:p>
                      <a:pPr algn="ctr"/>
                      <a:r>
                        <a:rPr lang="de-DE" sz="1400" dirty="0" smtClean="0"/>
                        <a:t>&gt;100kW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Efficiency	OFDM*                          	CW***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  <a:p>
                      <a:pPr algn="ctr"/>
                      <a:r>
                        <a:rPr lang="de-DE" sz="1400" dirty="0" err="1" smtClean="0"/>
                        <a:t>appr</a:t>
                      </a:r>
                      <a:r>
                        <a:rPr lang="de-DE" sz="1400" dirty="0" smtClean="0"/>
                        <a:t>. 75%**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~50%        Doherty</a:t>
                      </a:r>
                      <a:br>
                        <a:rPr lang="de-DE" sz="1400" dirty="0" smtClean="0"/>
                      </a:br>
                      <a:r>
                        <a:rPr lang="de-DE" sz="1400" dirty="0" err="1" smtClean="0"/>
                        <a:t>appr</a:t>
                      </a:r>
                      <a:r>
                        <a:rPr lang="de-DE" sz="1400" dirty="0" smtClean="0"/>
                        <a:t>. 65% 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~40%        Doherty</a:t>
                      </a:r>
                      <a:br>
                        <a:rPr lang="de-DE" sz="1400" dirty="0" smtClean="0"/>
                      </a:br>
                      <a:r>
                        <a:rPr lang="de-DE" sz="1400" dirty="0" err="1" smtClean="0"/>
                        <a:t>appr</a:t>
                      </a:r>
                      <a:r>
                        <a:rPr lang="de-DE" sz="1400" dirty="0" smtClean="0"/>
                        <a:t>. 55%</a:t>
                      </a:r>
                      <a:endParaRPr lang="de-DE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Max. </a:t>
                      </a:r>
                      <a:r>
                        <a:rPr lang="de-DE" sz="1400" dirty="0" err="1" smtClean="0"/>
                        <a:t>amplifier</a:t>
                      </a:r>
                      <a:r>
                        <a:rPr lang="de-DE" sz="1400" dirty="0" smtClean="0"/>
                        <a:t> per </a:t>
                      </a:r>
                      <a:r>
                        <a:rPr lang="de-DE" sz="1400" dirty="0" err="1" smtClean="0"/>
                        <a:t>rack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8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12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12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370622" y="3651126"/>
            <a:ext cx="6217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24000" algn="l"/>
              </a:tabLst>
            </a:pPr>
            <a:r>
              <a:rPr lang="de-DE" sz="1000" dirty="0" smtClean="0"/>
              <a:t>*	</a:t>
            </a:r>
            <a:r>
              <a:rPr lang="de-DE" sz="1000" dirty="0" err="1" smtClean="0"/>
              <a:t>related</a:t>
            </a:r>
            <a:r>
              <a:rPr lang="de-DE" sz="1000" dirty="0" smtClean="0"/>
              <a:t> to OFDM </a:t>
            </a:r>
            <a:r>
              <a:rPr lang="de-DE" sz="1000" dirty="0" err="1" smtClean="0"/>
              <a:t>modulation</a:t>
            </a:r>
            <a:r>
              <a:rPr lang="de-DE" sz="1000" dirty="0" smtClean="0"/>
              <a:t> (~10dB </a:t>
            </a:r>
            <a:r>
              <a:rPr lang="de-DE" sz="1000" dirty="0" err="1" smtClean="0"/>
              <a:t>Crestfactor</a:t>
            </a:r>
            <a:r>
              <a:rPr lang="de-DE" sz="1000" dirty="0" smtClean="0"/>
              <a:t>), min. 34dB MER, 37dB </a:t>
            </a:r>
            <a:r>
              <a:rPr lang="de-DE" sz="1000" dirty="0" err="1" smtClean="0"/>
              <a:t>shoulder</a:t>
            </a:r>
            <a:r>
              <a:rPr lang="de-DE" sz="1000" dirty="0" smtClean="0"/>
              <a:t>; </a:t>
            </a:r>
            <a:r>
              <a:rPr lang="de-DE" sz="1000" b="1" dirty="0" smtClean="0"/>
              <a:t>incl. </a:t>
            </a:r>
            <a:r>
              <a:rPr lang="de-DE" sz="1000" b="1" dirty="0" err="1" smtClean="0"/>
              <a:t>Cooling</a:t>
            </a:r>
            <a:r>
              <a:rPr lang="de-DE" sz="1000" b="1" dirty="0" smtClean="0"/>
              <a:t/>
            </a:r>
            <a:br>
              <a:rPr lang="de-DE" sz="1000" b="1" dirty="0" smtClean="0"/>
            </a:br>
            <a:r>
              <a:rPr lang="de-DE" sz="1000" b="1" dirty="0" smtClean="0"/>
              <a:t>	</a:t>
            </a:r>
            <a:r>
              <a:rPr lang="de-DE" sz="1000" dirty="0" smtClean="0"/>
              <a:t>ATSC min. 36dB MER, min. 37dB </a:t>
            </a:r>
            <a:r>
              <a:rPr lang="de-DE" sz="1000" dirty="0" err="1" smtClean="0"/>
              <a:t>shoulder</a:t>
            </a:r>
            <a:endParaRPr lang="de-DE" sz="1000" dirty="0" smtClean="0"/>
          </a:p>
          <a:p>
            <a:pPr>
              <a:tabLst>
                <a:tab pos="324000" algn="l"/>
              </a:tabLst>
            </a:pPr>
            <a:r>
              <a:rPr lang="de-DE" sz="1000" dirty="0"/>
              <a:t>**	</a:t>
            </a:r>
            <a:r>
              <a:rPr lang="de-DE" sz="1000" dirty="0" err="1"/>
              <a:t>class</a:t>
            </a:r>
            <a:r>
              <a:rPr lang="de-DE" sz="1000" dirty="0"/>
              <a:t> C, FM</a:t>
            </a: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***	</a:t>
            </a:r>
            <a:r>
              <a:rPr lang="de-DE" sz="1000" b="1" dirty="0" smtClean="0"/>
              <a:t>incl. </a:t>
            </a:r>
            <a:r>
              <a:rPr lang="de-DE" sz="1000" b="1" dirty="0" err="1" smtClean="0"/>
              <a:t>cooling</a:t>
            </a:r>
            <a:endParaRPr lang="de-DE" sz="1000" b="1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1948455" y="2051423"/>
            <a:ext cx="1224136" cy="399158"/>
            <a:chOff x="1619672" y="2276872"/>
            <a:chExt cx="1224136" cy="399158"/>
          </a:xfrm>
        </p:grpSpPr>
        <p:sp>
          <p:nvSpPr>
            <p:cNvPr id="10" name="Geschweifte Klammer rechts 9"/>
            <p:cNvSpPr/>
            <p:nvPr/>
          </p:nvSpPr>
          <p:spPr bwMode="auto">
            <a:xfrm>
              <a:off x="1619672" y="2276872"/>
              <a:ext cx="261743" cy="399158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pitchFamily="-65" charset="-128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958197" y="2322562"/>
              <a:ext cx="885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b="1" dirty="0" smtClean="0"/>
                <a:t>per </a:t>
              </a:r>
              <a:r>
                <a:rPr lang="de-DE" sz="1400" b="1" dirty="0" err="1"/>
                <a:t>rack</a:t>
              </a:r>
              <a:endParaRPr lang="de-DE" sz="1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7167962" y="3653485"/>
                <a:ext cx="879023" cy="724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de-DE" sz="1500" dirty="0" smtClean="0"/>
                  <a:t>Efficiency</a:t>
                </a:r>
                <a:r>
                  <a:rPr lang="de-DE" sz="1500" dirty="0" smtClean="0">
                    <a:latin typeface="Symbol" panose="05050102010706020507" pitchFamily="18" charset="2"/>
                  </a:rPr>
                  <a:t>:</a:t>
                </a:r>
              </a:p>
              <a:p>
                <a:pPr>
                  <a:lnSpc>
                    <a:spcPct val="120000"/>
                  </a:lnSpc>
                </a:pPr>
                <a:r>
                  <a:rPr lang="de-DE" sz="1500" dirty="0" smtClean="0">
                    <a:latin typeface="Symbol" panose="05050102010706020507" pitchFamily="18" charset="2"/>
                  </a:rPr>
                  <a:t>h</a:t>
                </a:r>
                <a:r>
                  <a:rPr lang="de-DE" sz="15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5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5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𝐴𝑉𝐺</m:t>
                            </m:r>
                          </m:sub>
                        </m:sSub>
                        <m:d>
                          <m:dPr>
                            <m:ctrlPr>
                              <a:rPr lang="de-DE" sz="15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𝑅𝐹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de-DE" sz="15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de-DE" sz="15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DE" sz="15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den>
                    </m:f>
                  </m:oMath>
                </a14:m>
                <a:endParaRPr lang="de-DE" sz="1500" dirty="0" smtClean="0"/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962" y="3653485"/>
                <a:ext cx="879023" cy="724429"/>
              </a:xfrm>
              <a:prstGeom prst="rect">
                <a:avLst/>
              </a:prstGeom>
              <a:blipFill rotWithShape="0">
                <a:blip r:embed="rId4"/>
                <a:stretch>
                  <a:fillRect l="-13194" t="-4202" r="-9028" b="-504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866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Broadcast Transmitter – An </a:t>
            </a:r>
            <a:r>
              <a:rPr lang="de-DE" dirty="0" err="1">
                <a:solidFill>
                  <a:schemeClr val="bg1">
                    <a:lumMod val="65000"/>
                  </a:schemeClr>
                </a:solidFill>
              </a:rPr>
              <a:t>Overview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  <a:p>
            <a:endParaRPr lang="de-DE" dirty="0"/>
          </a:p>
          <a:p>
            <a:r>
              <a:rPr lang="de-DE" dirty="0" smtClean="0"/>
              <a:t>System </a:t>
            </a:r>
            <a:r>
              <a:rPr lang="de-DE" dirty="0" err="1" smtClean="0"/>
              <a:t>Architecture</a:t>
            </a:r>
            <a:endParaRPr lang="de-DE" dirty="0"/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Broadcast Transmitter</a:t>
            </a:r>
          </a:p>
          <a:p>
            <a:pPr lvl="1"/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Amplifier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Design</a:t>
            </a: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Feedback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Power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Combiner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Reserve 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Systems</a:t>
            </a:r>
          </a:p>
          <a:p>
            <a:pPr lvl="1"/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Common Features</a:t>
            </a:r>
          </a:p>
          <a:p>
            <a:pPr lvl="1"/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Examples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341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Broadcast Transmitters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13" y="561227"/>
            <a:ext cx="7037719" cy="2839426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529926" y="2672507"/>
            <a:ext cx="2448272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000" dirty="0" err="1" smtClean="0"/>
              <a:t>Mask</a:t>
            </a:r>
            <a:r>
              <a:rPr lang="de-DE" sz="1000" dirty="0" smtClean="0"/>
              <a:t> </a:t>
            </a:r>
            <a:r>
              <a:rPr lang="de-DE" sz="1000" dirty="0" err="1" smtClean="0"/>
              <a:t>filter</a:t>
            </a:r>
            <a:r>
              <a:rPr lang="de-DE" sz="1000" dirty="0" smtClean="0"/>
              <a:t> (typ. 8 MHz, 6 </a:t>
            </a:r>
            <a:r>
              <a:rPr lang="de-DE" sz="1000" dirty="0" err="1" smtClean="0"/>
              <a:t>or</a:t>
            </a:r>
            <a:r>
              <a:rPr lang="de-DE" sz="1000" dirty="0" smtClean="0"/>
              <a:t> 8 pole </a:t>
            </a:r>
            <a:r>
              <a:rPr lang="de-DE" sz="1000" dirty="0" err="1" smtClean="0"/>
              <a:t>filter</a:t>
            </a:r>
            <a:r>
              <a:rPr lang="de-DE" sz="1000" dirty="0" smtClean="0"/>
              <a:t>)</a:t>
            </a:r>
            <a:endParaRPr lang="de-DE" sz="1000" dirty="0"/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7970086" y="2147133"/>
            <a:ext cx="216024" cy="525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6529926" y="769330"/>
            <a:ext cx="1359768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000" dirty="0" smtClean="0"/>
              <a:t>Broadband </a:t>
            </a:r>
            <a:r>
              <a:rPr lang="de-DE" sz="1000" dirty="0" err="1" smtClean="0"/>
              <a:t>Amplifier</a:t>
            </a:r>
            <a:endParaRPr lang="de-DE" sz="1000" dirty="0"/>
          </a:p>
        </p:txBody>
      </p:sp>
      <p:sp>
        <p:nvSpPr>
          <p:cNvPr id="15" name="Textfeld 14"/>
          <p:cNvSpPr txBox="1"/>
          <p:nvPr/>
        </p:nvSpPr>
        <p:spPr>
          <a:xfrm>
            <a:off x="5178517" y="3929908"/>
            <a:ext cx="2736304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000" dirty="0" smtClean="0"/>
              <a:t>Broadband Splitter/</a:t>
            </a:r>
            <a:r>
              <a:rPr lang="de-DE" sz="1000" dirty="0" err="1" smtClean="0"/>
              <a:t>Combiner</a:t>
            </a:r>
            <a:r>
              <a:rPr lang="de-DE" sz="1000" dirty="0" smtClean="0"/>
              <a:t> </a:t>
            </a:r>
            <a:r>
              <a:rPr lang="de-DE" sz="1000" dirty="0" err="1" smtClean="0"/>
              <a:t>Architecture</a:t>
            </a:r>
            <a:endParaRPr lang="de-DE" sz="1000" dirty="0"/>
          </a:p>
        </p:txBody>
      </p:sp>
      <p:cxnSp>
        <p:nvCxnSpPr>
          <p:cNvPr id="17" name="Gerade Verbindung mit Pfeil 16"/>
          <p:cNvCxnSpPr/>
          <p:nvPr/>
        </p:nvCxnSpPr>
        <p:spPr>
          <a:xfrm flipV="1">
            <a:off x="5178517" y="985354"/>
            <a:ext cx="1697739" cy="555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708298" y="3014051"/>
            <a:ext cx="1311974" cy="889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4161007" y="3001643"/>
            <a:ext cx="1419105" cy="875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4" name="Gruppieren 23"/>
          <p:cNvGrpSpPr>
            <a:grpSpLocks noChangeAspect="1"/>
          </p:cNvGrpSpPr>
          <p:nvPr/>
        </p:nvGrpSpPr>
        <p:grpSpPr>
          <a:xfrm>
            <a:off x="178394" y="3172682"/>
            <a:ext cx="3035855" cy="1172718"/>
            <a:chOff x="363538" y="1395413"/>
            <a:chExt cx="5326062" cy="2057400"/>
          </a:xfrm>
        </p:grpSpPr>
        <p:sp>
          <p:nvSpPr>
            <p:cNvPr id="47" name="Rectangle 3"/>
            <p:cNvSpPr>
              <a:spLocks noChangeArrowheads="1"/>
            </p:cNvSpPr>
            <p:nvPr/>
          </p:nvSpPr>
          <p:spPr bwMode="auto">
            <a:xfrm>
              <a:off x="681038" y="1970088"/>
              <a:ext cx="471487" cy="339725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49" name="Rectangle 7"/>
            <p:cNvSpPr>
              <a:spLocks noChangeAspect="1" noChangeArrowheads="1"/>
            </p:cNvSpPr>
            <p:nvPr/>
          </p:nvSpPr>
          <p:spPr bwMode="auto">
            <a:xfrm>
              <a:off x="363538" y="2619374"/>
              <a:ext cx="1211262" cy="215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Local / Remote</a:t>
              </a: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30238" y="2381250"/>
              <a:ext cx="573087" cy="155575"/>
            </a:xfrm>
            <a:custGeom>
              <a:avLst/>
              <a:gdLst>
                <a:gd name="T0" fmla="*/ 2147483647 w 361"/>
                <a:gd name="T1" fmla="*/ 2147483647 h 98"/>
                <a:gd name="T2" fmla="*/ 2147483647 w 361"/>
                <a:gd name="T3" fmla="*/ 0 h 98"/>
                <a:gd name="T4" fmla="*/ 2147483647 w 361"/>
                <a:gd name="T5" fmla="*/ 0 h 98"/>
                <a:gd name="T6" fmla="*/ 2147483647 w 361"/>
                <a:gd name="T7" fmla="*/ 2147483647 h 98"/>
                <a:gd name="T8" fmla="*/ 2147483647 w 361"/>
                <a:gd name="T9" fmla="*/ 2147483647 h 98"/>
                <a:gd name="T10" fmla="*/ 0 w 361"/>
                <a:gd name="T11" fmla="*/ 2147483647 h 98"/>
                <a:gd name="T12" fmla="*/ 2147483647 w 361"/>
                <a:gd name="T13" fmla="*/ 2147483647 h 98"/>
                <a:gd name="T14" fmla="*/ 2147483647 w 361"/>
                <a:gd name="T15" fmla="*/ 2147483647 h 98"/>
                <a:gd name="T16" fmla="*/ 2147483647 w 361"/>
                <a:gd name="T17" fmla="*/ 2147483647 h 98"/>
                <a:gd name="T18" fmla="*/ 0 w 361"/>
                <a:gd name="T19" fmla="*/ 2147483647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1"/>
                <a:gd name="T31" fmla="*/ 0 h 98"/>
                <a:gd name="T32" fmla="*/ 361 w 361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1" h="98">
                  <a:moveTo>
                    <a:pt x="18" y="18"/>
                  </a:moveTo>
                  <a:lnTo>
                    <a:pt x="22" y="0"/>
                  </a:lnTo>
                  <a:lnTo>
                    <a:pt x="339" y="0"/>
                  </a:lnTo>
                  <a:lnTo>
                    <a:pt x="343" y="18"/>
                  </a:lnTo>
                  <a:lnTo>
                    <a:pt x="18" y="18"/>
                  </a:lnTo>
                  <a:close/>
                  <a:moveTo>
                    <a:pt x="0" y="98"/>
                  </a:moveTo>
                  <a:lnTo>
                    <a:pt x="16" y="27"/>
                  </a:lnTo>
                  <a:lnTo>
                    <a:pt x="345" y="27"/>
                  </a:lnTo>
                  <a:lnTo>
                    <a:pt x="361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FE2E5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1100138" y="2238375"/>
              <a:ext cx="25400" cy="30163"/>
            </a:xfrm>
            <a:custGeom>
              <a:avLst/>
              <a:gdLst>
                <a:gd name="T0" fmla="*/ 0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0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0 w 16"/>
                <a:gd name="T25" fmla="*/ 2147483647 h 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19"/>
                <a:gd name="T41" fmla="*/ 16 w 16"/>
                <a:gd name="T42" fmla="*/ 19 h 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19">
                  <a:moveTo>
                    <a:pt x="0" y="10"/>
                  </a:moveTo>
                  <a:lnTo>
                    <a:pt x="1" y="5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5" y="5"/>
                  </a:lnTo>
                  <a:lnTo>
                    <a:pt x="16" y="10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</a:path>
              </a:pathLst>
            </a:custGeom>
            <a:solidFill>
              <a:srgbClr val="DFE2E5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auto">
            <a:xfrm>
              <a:off x="1087438" y="2225675"/>
              <a:ext cx="52387" cy="55563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3" name="Rectangle 11"/>
            <p:cNvSpPr>
              <a:spLocks noChangeArrowheads="1"/>
            </p:cNvSpPr>
            <p:nvPr/>
          </p:nvSpPr>
          <p:spPr bwMode="auto">
            <a:xfrm>
              <a:off x="708025" y="1998663"/>
              <a:ext cx="365125" cy="282575"/>
            </a:xfrm>
            <a:prstGeom prst="rect">
              <a:avLst/>
            </a:prstGeom>
            <a:solidFill>
              <a:srgbClr val="DFE2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4" name="Rectangle 12"/>
            <p:cNvSpPr>
              <a:spLocks noChangeArrowheads="1"/>
            </p:cNvSpPr>
            <p:nvPr/>
          </p:nvSpPr>
          <p:spPr bwMode="auto">
            <a:xfrm>
              <a:off x="708025" y="1998663"/>
              <a:ext cx="365125" cy="282575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1100138" y="1998663"/>
              <a:ext cx="39687" cy="42862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>
              <a:off x="614363" y="2555875"/>
              <a:ext cx="6000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>
              <a:off x="668338" y="2357438"/>
              <a:ext cx="50006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Rectangle 19"/>
            <p:cNvSpPr>
              <a:spLocks noChangeArrowheads="1"/>
            </p:cNvSpPr>
            <p:nvPr/>
          </p:nvSpPr>
          <p:spPr bwMode="auto">
            <a:xfrm>
              <a:off x="4394200" y="2181225"/>
              <a:ext cx="1295400" cy="504825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smtClean="0"/>
                <a:t>Control</a:t>
              </a:r>
              <a:endParaRPr lang="de-DE" sz="800" dirty="0"/>
            </a:p>
          </p:txBody>
        </p:sp>
        <p:sp>
          <p:nvSpPr>
            <p:cNvPr id="59" name="Rectangle 20"/>
            <p:cNvSpPr>
              <a:spLocks noChangeArrowheads="1"/>
            </p:cNvSpPr>
            <p:nvPr/>
          </p:nvSpPr>
          <p:spPr bwMode="auto">
            <a:xfrm>
              <a:off x="2324100" y="2187574"/>
              <a:ext cx="1295400" cy="504825"/>
            </a:xfrm>
            <a:prstGeom prst="rect">
              <a:avLst/>
            </a:prstGeom>
            <a:solidFill>
              <a:schemeClr val="hlink">
                <a:alpha val="7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err="1" smtClean="0"/>
                <a:t>Exciter</a:t>
              </a:r>
              <a:endParaRPr lang="de-DE" sz="800" dirty="0"/>
            </a:p>
          </p:txBody>
        </p:sp>
        <p:sp>
          <p:nvSpPr>
            <p:cNvPr id="60" name="Line 29"/>
            <p:cNvSpPr>
              <a:spLocks noChangeShapeType="1"/>
            </p:cNvSpPr>
            <p:nvPr/>
          </p:nvSpPr>
          <p:spPr bwMode="auto">
            <a:xfrm flipV="1">
              <a:off x="1214438" y="2354262"/>
              <a:ext cx="1111250" cy="3175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olid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Rectangle 42"/>
            <p:cNvSpPr>
              <a:spLocks noChangeArrowheads="1"/>
            </p:cNvSpPr>
            <p:nvPr/>
          </p:nvSpPr>
          <p:spPr bwMode="auto">
            <a:xfrm>
              <a:off x="2325688" y="1395413"/>
              <a:ext cx="1295400" cy="50482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smtClean="0"/>
                <a:t>Display </a:t>
              </a:r>
              <a:r>
                <a:rPr lang="de-DE" sz="800" dirty="0" err="1"/>
                <a:t>unit</a:t>
              </a:r>
              <a:endParaRPr lang="de-DE" sz="800" dirty="0"/>
            </a:p>
          </p:txBody>
        </p:sp>
        <p:sp>
          <p:nvSpPr>
            <p:cNvPr id="62" name="Line 14"/>
            <p:cNvSpPr>
              <a:spLocks noChangeShapeType="1"/>
            </p:cNvSpPr>
            <p:nvPr/>
          </p:nvSpPr>
          <p:spPr bwMode="auto">
            <a:xfrm flipH="1">
              <a:off x="2619375" y="2695575"/>
              <a:ext cx="0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Rectangle 26"/>
            <p:cNvSpPr>
              <a:spLocks noChangeArrowheads="1"/>
            </p:cNvSpPr>
            <p:nvPr/>
          </p:nvSpPr>
          <p:spPr bwMode="auto">
            <a:xfrm>
              <a:off x="1571625" y="2947988"/>
              <a:ext cx="1295400" cy="504825"/>
            </a:xfrm>
            <a:prstGeom prst="rect">
              <a:avLst/>
            </a:prstGeom>
            <a:solidFill>
              <a:srgbClr val="0060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err="1">
                  <a:solidFill>
                    <a:schemeClr val="bg1"/>
                  </a:solidFill>
                </a:rPr>
                <a:t>Cooling</a:t>
              </a:r>
              <a:r>
                <a:rPr lang="de-DE" sz="800" dirty="0">
                  <a:solidFill>
                    <a:schemeClr val="bg1"/>
                  </a:solidFill>
                </a:rPr>
                <a:t/>
              </a:r>
              <a:br>
                <a:rPr lang="de-DE" sz="800" dirty="0">
                  <a:solidFill>
                    <a:schemeClr val="bg1"/>
                  </a:solidFill>
                </a:rPr>
              </a:br>
              <a:r>
                <a:rPr lang="de-DE" sz="800" dirty="0" err="1">
                  <a:solidFill>
                    <a:schemeClr val="bg1"/>
                  </a:solidFill>
                </a:rPr>
                <a:t>system</a:t>
              </a:r>
              <a:endParaRPr lang="de-DE" sz="800" dirty="0">
                <a:solidFill>
                  <a:schemeClr val="bg1"/>
                </a:solidFill>
              </a:endParaRPr>
            </a:p>
          </p:txBody>
        </p:sp>
        <p:sp>
          <p:nvSpPr>
            <p:cNvPr id="64" name="Line 14"/>
            <p:cNvSpPr>
              <a:spLocks noChangeShapeType="1"/>
            </p:cNvSpPr>
            <p:nvPr/>
          </p:nvSpPr>
          <p:spPr bwMode="auto">
            <a:xfrm flipH="1">
              <a:off x="3341688" y="2701925"/>
              <a:ext cx="0" cy="246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Rectangle 37"/>
            <p:cNvSpPr>
              <a:spLocks noChangeArrowheads="1"/>
            </p:cNvSpPr>
            <p:nvPr/>
          </p:nvSpPr>
          <p:spPr bwMode="auto">
            <a:xfrm>
              <a:off x="3073400" y="2947988"/>
              <a:ext cx="1295400" cy="504825"/>
            </a:xfrm>
            <a:prstGeom prst="rect">
              <a:avLst/>
            </a:prstGeom>
            <a:solidFill>
              <a:srgbClr val="0060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>
                  <a:solidFill>
                    <a:schemeClr val="bg1"/>
                  </a:solidFill>
                </a:rPr>
                <a:t>Rack</a:t>
              </a:r>
            </a:p>
          </p:txBody>
        </p:sp>
        <p:sp>
          <p:nvSpPr>
            <p:cNvPr id="66" name="Line 29"/>
            <p:cNvSpPr>
              <a:spLocks noChangeShapeType="1"/>
            </p:cNvSpPr>
            <p:nvPr/>
          </p:nvSpPr>
          <p:spPr bwMode="auto">
            <a:xfrm flipV="1">
              <a:off x="1214438" y="2506663"/>
              <a:ext cx="111125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dash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Line 29"/>
            <p:cNvSpPr>
              <a:spLocks noChangeShapeType="1"/>
            </p:cNvSpPr>
            <p:nvPr/>
          </p:nvSpPr>
          <p:spPr bwMode="auto">
            <a:xfrm flipV="1">
              <a:off x="3933825" y="2517371"/>
              <a:ext cx="460375" cy="0"/>
            </a:xfrm>
            <a:prstGeom prst="line">
              <a:avLst/>
            </a:prstGeom>
            <a:noFill/>
            <a:ln w="19050">
              <a:solidFill>
                <a:srgbClr val="FF9933"/>
              </a:solidFill>
              <a:prstDash val="dash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3619500" y="2363788"/>
              <a:ext cx="7747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Line 14"/>
            <p:cNvSpPr>
              <a:spLocks noChangeShapeType="1"/>
            </p:cNvSpPr>
            <p:nvPr/>
          </p:nvSpPr>
          <p:spPr bwMode="auto">
            <a:xfrm flipH="1">
              <a:off x="2975052" y="1913558"/>
              <a:ext cx="0" cy="274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173056" y="2357036"/>
            <a:ext cx="1614113" cy="630942"/>
            <a:chOff x="621586" y="3452476"/>
            <a:chExt cx="1919474" cy="760233"/>
          </a:xfrm>
        </p:grpSpPr>
        <p:sp>
          <p:nvSpPr>
            <p:cNvPr id="84" name="Line 34"/>
            <p:cNvSpPr>
              <a:spLocks noChangeShapeType="1"/>
            </p:cNvSpPr>
            <p:nvPr/>
          </p:nvSpPr>
          <p:spPr bwMode="auto">
            <a:xfrm flipH="1">
              <a:off x="913010" y="3832593"/>
              <a:ext cx="1800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82" name="Line 34"/>
            <p:cNvSpPr>
              <a:spLocks noChangeShapeType="1"/>
            </p:cNvSpPr>
            <p:nvPr/>
          </p:nvSpPr>
          <p:spPr bwMode="auto">
            <a:xfrm flipH="1">
              <a:off x="913010" y="3955011"/>
              <a:ext cx="1800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ysDash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80" name="Line 34"/>
            <p:cNvSpPr>
              <a:spLocks noChangeShapeType="1"/>
            </p:cNvSpPr>
            <p:nvPr/>
          </p:nvSpPr>
          <p:spPr bwMode="auto">
            <a:xfrm flipH="1">
              <a:off x="913010" y="4071708"/>
              <a:ext cx="180000" cy="0"/>
            </a:xfrm>
            <a:prstGeom prst="line">
              <a:avLst/>
            </a:prstGeom>
            <a:noFill/>
            <a:ln w="19050">
              <a:solidFill>
                <a:srgbClr val="FF9933"/>
              </a:solidFill>
              <a:prstDash val="sysDash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621586" y="3452476"/>
              <a:ext cx="1919474" cy="760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1950"/>
              <a:r>
                <a:rPr lang="en-US" sz="700" b="1" dirty="0" smtClean="0"/>
                <a:t>RF</a:t>
              </a:r>
              <a:br>
                <a:rPr lang="en-US" sz="700" b="1" dirty="0" smtClean="0"/>
              </a:br>
              <a:r>
                <a:rPr lang="en-US" sz="700" b="1" dirty="0" smtClean="0"/>
                <a:t>CAN</a:t>
              </a:r>
              <a:br>
                <a:rPr lang="en-US" sz="700" b="1" dirty="0" smtClean="0"/>
              </a:b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Ethernet local</a:t>
              </a:r>
              <a:b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</a:br>
              <a:r>
                <a:rPr lang="en-US" sz="700" b="1" dirty="0">
                  <a:solidFill>
                    <a:srgbClr val="000000"/>
                  </a:solidFill>
                  <a:cs typeface="Arial" charset="0"/>
                </a:rPr>
                <a:t>Ethernet remote </a:t>
              </a: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system</a:t>
              </a:r>
              <a:b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</a:br>
              <a:r>
                <a:rPr lang="en-US" sz="700" b="1" dirty="0">
                  <a:solidFill>
                    <a:srgbClr val="000000"/>
                  </a:solidFill>
                  <a:cs typeface="Arial" charset="0"/>
                </a:rPr>
                <a:t>Ethernet remote </a:t>
              </a: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device</a:t>
              </a:r>
              <a:endParaRPr lang="en-US" sz="7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4" name="Line 29"/>
            <p:cNvSpPr>
              <a:spLocks noChangeShapeType="1"/>
            </p:cNvSpPr>
            <p:nvPr/>
          </p:nvSpPr>
          <p:spPr bwMode="auto">
            <a:xfrm flipV="1">
              <a:off x="913010" y="3593095"/>
              <a:ext cx="175217" cy="0"/>
            </a:xfrm>
            <a:prstGeom prst="line">
              <a:avLst/>
            </a:prstGeom>
            <a:noFill/>
            <a:ln w="19050">
              <a:solidFill>
                <a:srgbClr val="0060A2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75" name="Line 29"/>
            <p:cNvSpPr>
              <a:spLocks noChangeShapeType="1"/>
            </p:cNvSpPr>
            <p:nvPr/>
          </p:nvSpPr>
          <p:spPr bwMode="auto">
            <a:xfrm flipV="1">
              <a:off x="913010" y="3714385"/>
              <a:ext cx="1752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/>
            <a:lstStyle/>
            <a:p>
              <a:endParaRPr lang="de-DE" sz="800"/>
            </a:p>
          </p:txBody>
        </p:sp>
      </p:grpSp>
      <p:sp>
        <p:nvSpPr>
          <p:cNvPr id="7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128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Accelerator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8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413" y="941263"/>
            <a:ext cx="7037719" cy="2839426"/>
          </a:xfrm>
          <a:prstGeom prst="rect">
            <a:avLst/>
          </a:prstGeom>
        </p:spPr>
      </p:pic>
      <p:grpSp>
        <p:nvGrpSpPr>
          <p:cNvPr id="24" name="Gruppieren 23"/>
          <p:cNvGrpSpPr>
            <a:grpSpLocks noChangeAspect="1"/>
          </p:cNvGrpSpPr>
          <p:nvPr/>
        </p:nvGrpSpPr>
        <p:grpSpPr>
          <a:xfrm>
            <a:off x="178394" y="3172682"/>
            <a:ext cx="3035855" cy="1172718"/>
            <a:chOff x="363538" y="1395413"/>
            <a:chExt cx="5326062" cy="2057400"/>
          </a:xfrm>
        </p:grpSpPr>
        <p:sp>
          <p:nvSpPr>
            <p:cNvPr id="47" name="Rectangle 3"/>
            <p:cNvSpPr>
              <a:spLocks noChangeArrowheads="1"/>
            </p:cNvSpPr>
            <p:nvPr/>
          </p:nvSpPr>
          <p:spPr bwMode="auto">
            <a:xfrm>
              <a:off x="681038" y="1970088"/>
              <a:ext cx="471487" cy="339725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49" name="Rectangle 7"/>
            <p:cNvSpPr>
              <a:spLocks noChangeAspect="1" noChangeArrowheads="1"/>
            </p:cNvSpPr>
            <p:nvPr/>
          </p:nvSpPr>
          <p:spPr bwMode="auto">
            <a:xfrm>
              <a:off x="363538" y="2619374"/>
              <a:ext cx="1211262" cy="215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800" dirty="0">
                  <a:solidFill>
                    <a:srgbClr val="000000"/>
                  </a:solidFill>
                  <a:cs typeface="Arial" charset="0"/>
                </a:rPr>
                <a:t>Local / Remote</a:t>
              </a:r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30238" y="2381250"/>
              <a:ext cx="573087" cy="155575"/>
            </a:xfrm>
            <a:custGeom>
              <a:avLst/>
              <a:gdLst>
                <a:gd name="T0" fmla="*/ 2147483647 w 361"/>
                <a:gd name="T1" fmla="*/ 2147483647 h 98"/>
                <a:gd name="T2" fmla="*/ 2147483647 w 361"/>
                <a:gd name="T3" fmla="*/ 0 h 98"/>
                <a:gd name="T4" fmla="*/ 2147483647 w 361"/>
                <a:gd name="T5" fmla="*/ 0 h 98"/>
                <a:gd name="T6" fmla="*/ 2147483647 w 361"/>
                <a:gd name="T7" fmla="*/ 2147483647 h 98"/>
                <a:gd name="T8" fmla="*/ 2147483647 w 361"/>
                <a:gd name="T9" fmla="*/ 2147483647 h 98"/>
                <a:gd name="T10" fmla="*/ 0 w 361"/>
                <a:gd name="T11" fmla="*/ 2147483647 h 98"/>
                <a:gd name="T12" fmla="*/ 2147483647 w 361"/>
                <a:gd name="T13" fmla="*/ 2147483647 h 98"/>
                <a:gd name="T14" fmla="*/ 2147483647 w 361"/>
                <a:gd name="T15" fmla="*/ 2147483647 h 98"/>
                <a:gd name="T16" fmla="*/ 2147483647 w 361"/>
                <a:gd name="T17" fmla="*/ 2147483647 h 98"/>
                <a:gd name="T18" fmla="*/ 0 w 361"/>
                <a:gd name="T19" fmla="*/ 2147483647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1"/>
                <a:gd name="T31" fmla="*/ 0 h 98"/>
                <a:gd name="T32" fmla="*/ 361 w 361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1" h="98">
                  <a:moveTo>
                    <a:pt x="18" y="18"/>
                  </a:moveTo>
                  <a:lnTo>
                    <a:pt x="22" y="0"/>
                  </a:lnTo>
                  <a:lnTo>
                    <a:pt x="339" y="0"/>
                  </a:lnTo>
                  <a:lnTo>
                    <a:pt x="343" y="18"/>
                  </a:lnTo>
                  <a:lnTo>
                    <a:pt x="18" y="18"/>
                  </a:lnTo>
                  <a:close/>
                  <a:moveTo>
                    <a:pt x="0" y="98"/>
                  </a:moveTo>
                  <a:lnTo>
                    <a:pt x="16" y="27"/>
                  </a:lnTo>
                  <a:lnTo>
                    <a:pt x="345" y="27"/>
                  </a:lnTo>
                  <a:lnTo>
                    <a:pt x="361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FE2E5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1100138" y="2238375"/>
              <a:ext cx="25400" cy="30163"/>
            </a:xfrm>
            <a:custGeom>
              <a:avLst/>
              <a:gdLst>
                <a:gd name="T0" fmla="*/ 0 w 16"/>
                <a:gd name="T1" fmla="*/ 2147483647 h 19"/>
                <a:gd name="T2" fmla="*/ 2147483647 w 16"/>
                <a:gd name="T3" fmla="*/ 2147483647 h 19"/>
                <a:gd name="T4" fmla="*/ 2147483647 w 16"/>
                <a:gd name="T5" fmla="*/ 2147483647 h 19"/>
                <a:gd name="T6" fmla="*/ 2147483647 w 16"/>
                <a:gd name="T7" fmla="*/ 0 h 19"/>
                <a:gd name="T8" fmla="*/ 2147483647 w 16"/>
                <a:gd name="T9" fmla="*/ 2147483647 h 19"/>
                <a:gd name="T10" fmla="*/ 2147483647 w 16"/>
                <a:gd name="T11" fmla="*/ 2147483647 h 19"/>
                <a:gd name="T12" fmla="*/ 2147483647 w 16"/>
                <a:gd name="T13" fmla="*/ 2147483647 h 19"/>
                <a:gd name="T14" fmla="*/ 2147483647 w 16"/>
                <a:gd name="T15" fmla="*/ 2147483647 h 19"/>
                <a:gd name="T16" fmla="*/ 2147483647 w 16"/>
                <a:gd name="T17" fmla="*/ 2147483647 h 19"/>
                <a:gd name="T18" fmla="*/ 2147483647 w 16"/>
                <a:gd name="T19" fmla="*/ 2147483647 h 19"/>
                <a:gd name="T20" fmla="*/ 2147483647 w 16"/>
                <a:gd name="T21" fmla="*/ 2147483647 h 19"/>
                <a:gd name="T22" fmla="*/ 2147483647 w 16"/>
                <a:gd name="T23" fmla="*/ 2147483647 h 19"/>
                <a:gd name="T24" fmla="*/ 0 w 16"/>
                <a:gd name="T25" fmla="*/ 2147483647 h 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19"/>
                <a:gd name="T41" fmla="*/ 16 w 16"/>
                <a:gd name="T42" fmla="*/ 19 h 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19">
                  <a:moveTo>
                    <a:pt x="0" y="10"/>
                  </a:moveTo>
                  <a:lnTo>
                    <a:pt x="1" y="5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5" y="5"/>
                  </a:lnTo>
                  <a:lnTo>
                    <a:pt x="16" y="10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9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</a:path>
              </a:pathLst>
            </a:custGeom>
            <a:solidFill>
              <a:srgbClr val="DFE2E5"/>
            </a:soli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2" name="Rectangle 10"/>
            <p:cNvSpPr>
              <a:spLocks noChangeArrowheads="1"/>
            </p:cNvSpPr>
            <p:nvPr/>
          </p:nvSpPr>
          <p:spPr bwMode="auto">
            <a:xfrm>
              <a:off x="1087438" y="2225675"/>
              <a:ext cx="52387" cy="55563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3" name="Rectangle 11"/>
            <p:cNvSpPr>
              <a:spLocks noChangeArrowheads="1"/>
            </p:cNvSpPr>
            <p:nvPr/>
          </p:nvSpPr>
          <p:spPr bwMode="auto">
            <a:xfrm>
              <a:off x="708025" y="1998663"/>
              <a:ext cx="365125" cy="282575"/>
            </a:xfrm>
            <a:prstGeom prst="rect">
              <a:avLst/>
            </a:prstGeom>
            <a:solidFill>
              <a:srgbClr val="DFE2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4" name="Rectangle 12"/>
            <p:cNvSpPr>
              <a:spLocks noChangeArrowheads="1"/>
            </p:cNvSpPr>
            <p:nvPr/>
          </p:nvSpPr>
          <p:spPr bwMode="auto">
            <a:xfrm>
              <a:off x="708025" y="1998663"/>
              <a:ext cx="365125" cy="282575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1100138" y="1998663"/>
              <a:ext cx="39687" cy="42862"/>
            </a:xfrm>
            <a:prstGeom prst="rect">
              <a:avLst/>
            </a:prstGeom>
            <a:solidFill>
              <a:srgbClr val="DFE2E5"/>
            </a:solidFill>
            <a:ln w="15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de-DE"/>
            </a:p>
          </p:txBody>
        </p:sp>
        <p:sp>
          <p:nvSpPr>
            <p:cNvPr id="56" name="Line 15"/>
            <p:cNvSpPr>
              <a:spLocks noChangeShapeType="1"/>
            </p:cNvSpPr>
            <p:nvPr/>
          </p:nvSpPr>
          <p:spPr bwMode="auto">
            <a:xfrm>
              <a:off x="614363" y="2555875"/>
              <a:ext cx="60007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7" name="Line 16"/>
            <p:cNvSpPr>
              <a:spLocks noChangeShapeType="1"/>
            </p:cNvSpPr>
            <p:nvPr/>
          </p:nvSpPr>
          <p:spPr bwMode="auto">
            <a:xfrm>
              <a:off x="668338" y="2357438"/>
              <a:ext cx="500062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8" name="Rectangle 19"/>
            <p:cNvSpPr>
              <a:spLocks noChangeArrowheads="1"/>
            </p:cNvSpPr>
            <p:nvPr/>
          </p:nvSpPr>
          <p:spPr bwMode="auto">
            <a:xfrm>
              <a:off x="4394200" y="2181225"/>
              <a:ext cx="1295400" cy="504825"/>
            </a:xfrm>
            <a:prstGeom prst="rect">
              <a:avLst/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smtClean="0"/>
                <a:t>Control</a:t>
              </a:r>
              <a:endParaRPr lang="de-DE" sz="800" dirty="0"/>
            </a:p>
          </p:txBody>
        </p:sp>
        <p:sp>
          <p:nvSpPr>
            <p:cNvPr id="59" name="Rectangle 20"/>
            <p:cNvSpPr>
              <a:spLocks noChangeArrowheads="1"/>
            </p:cNvSpPr>
            <p:nvPr/>
          </p:nvSpPr>
          <p:spPr bwMode="auto">
            <a:xfrm>
              <a:off x="2324100" y="2187574"/>
              <a:ext cx="1295400" cy="504825"/>
            </a:xfrm>
            <a:prstGeom prst="rect">
              <a:avLst/>
            </a:prstGeom>
            <a:solidFill>
              <a:schemeClr val="hlink">
                <a:alpha val="70195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err="1" smtClean="0"/>
                <a:t>Exciter</a:t>
              </a:r>
              <a:endParaRPr lang="de-DE" sz="800" dirty="0"/>
            </a:p>
          </p:txBody>
        </p:sp>
        <p:sp>
          <p:nvSpPr>
            <p:cNvPr id="60" name="Line 29"/>
            <p:cNvSpPr>
              <a:spLocks noChangeShapeType="1"/>
            </p:cNvSpPr>
            <p:nvPr/>
          </p:nvSpPr>
          <p:spPr bwMode="auto">
            <a:xfrm flipV="1">
              <a:off x="1214438" y="2354262"/>
              <a:ext cx="1111250" cy="3175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olid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1" name="Rectangle 42"/>
            <p:cNvSpPr>
              <a:spLocks noChangeArrowheads="1"/>
            </p:cNvSpPr>
            <p:nvPr/>
          </p:nvSpPr>
          <p:spPr bwMode="auto">
            <a:xfrm>
              <a:off x="2325688" y="1395413"/>
              <a:ext cx="1295400" cy="50482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smtClean="0"/>
                <a:t>Display </a:t>
              </a:r>
              <a:r>
                <a:rPr lang="de-DE" sz="800" dirty="0" err="1"/>
                <a:t>unit</a:t>
              </a:r>
              <a:endParaRPr lang="de-DE" sz="800" dirty="0"/>
            </a:p>
          </p:txBody>
        </p:sp>
        <p:sp>
          <p:nvSpPr>
            <p:cNvPr id="62" name="Line 14"/>
            <p:cNvSpPr>
              <a:spLocks noChangeShapeType="1"/>
            </p:cNvSpPr>
            <p:nvPr/>
          </p:nvSpPr>
          <p:spPr bwMode="auto">
            <a:xfrm flipH="1">
              <a:off x="2619375" y="2695575"/>
              <a:ext cx="0" cy="2524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3" name="Rectangle 26"/>
            <p:cNvSpPr>
              <a:spLocks noChangeArrowheads="1"/>
            </p:cNvSpPr>
            <p:nvPr/>
          </p:nvSpPr>
          <p:spPr bwMode="auto">
            <a:xfrm>
              <a:off x="1571625" y="2947988"/>
              <a:ext cx="1295400" cy="504825"/>
            </a:xfrm>
            <a:prstGeom prst="rect">
              <a:avLst/>
            </a:prstGeom>
            <a:solidFill>
              <a:srgbClr val="0060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 err="1">
                  <a:solidFill>
                    <a:schemeClr val="bg1"/>
                  </a:solidFill>
                </a:rPr>
                <a:t>Cooling</a:t>
              </a:r>
              <a:r>
                <a:rPr lang="de-DE" sz="800" dirty="0">
                  <a:solidFill>
                    <a:schemeClr val="bg1"/>
                  </a:solidFill>
                </a:rPr>
                <a:t/>
              </a:r>
              <a:br>
                <a:rPr lang="de-DE" sz="800" dirty="0">
                  <a:solidFill>
                    <a:schemeClr val="bg1"/>
                  </a:solidFill>
                </a:rPr>
              </a:br>
              <a:r>
                <a:rPr lang="de-DE" sz="800" dirty="0" err="1">
                  <a:solidFill>
                    <a:schemeClr val="bg1"/>
                  </a:solidFill>
                </a:rPr>
                <a:t>system</a:t>
              </a:r>
              <a:endParaRPr lang="de-DE" sz="800" dirty="0">
                <a:solidFill>
                  <a:schemeClr val="bg1"/>
                </a:solidFill>
              </a:endParaRPr>
            </a:p>
          </p:txBody>
        </p:sp>
        <p:sp>
          <p:nvSpPr>
            <p:cNvPr id="64" name="Line 14"/>
            <p:cNvSpPr>
              <a:spLocks noChangeShapeType="1"/>
            </p:cNvSpPr>
            <p:nvPr/>
          </p:nvSpPr>
          <p:spPr bwMode="auto">
            <a:xfrm flipH="1">
              <a:off x="3341688" y="2701925"/>
              <a:ext cx="0" cy="246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5" name="Rectangle 37"/>
            <p:cNvSpPr>
              <a:spLocks noChangeArrowheads="1"/>
            </p:cNvSpPr>
            <p:nvPr/>
          </p:nvSpPr>
          <p:spPr bwMode="auto">
            <a:xfrm>
              <a:off x="3073400" y="2947988"/>
              <a:ext cx="1295400" cy="504825"/>
            </a:xfrm>
            <a:prstGeom prst="rect">
              <a:avLst/>
            </a:prstGeom>
            <a:solidFill>
              <a:srgbClr val="0060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de-DE" sz="800" dirty="0">
                  <a:solidFill>
                    <a:schemeClr val="bg1"/>
                  </a:solidFill>
                </a:rPr>
                <a:t>Rack</a:t>
              </a:r>
            </a:p>
          </p:txBody>
        </p:sp>
        <p:sp>
          <p:nvSpPr>
            <p:cNvPr id="66" name="Line 29"/>
            <p:cNvSpPr>
              <a:spLocks noChangeShapeType="1"/>
            </p:cNvSpPr>
            <p:nvPr/>
          </p:nvSpPr>
          <p:spPr bwMode="auto">
            <a:xfrm flipV="1">
              <a:off x="1214438" y="2506663"/>
              <a:ext cx="111125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dash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7" name="Line 29"/>
            <p:cNvSpPr>
              <a:spLocks noChangeShapeType="1"/>
            </p:cNvSpPr>
            <p:nvPr/>
          </p:nvSpPr>
          <p:spPr bwMode="auto">
            <a:xfrm flipV="1">
              <a:off x="3933825" y="2517371"/>
              <a:ext cx="460375" cy="0"/>
            </a:xfrm>
            <a:prstGeom prst="line">
              <a:avLst/>
            </a:prstGeom>
            <a:noFill/>
            <a:ln w="19050">
              <a:solidFill>
                <a:srgbClr val="FF9933"/>
              </a:solidFill>
              <a:prstDash val="dash"/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3619500" y="2363788"/>
              <a:ext cx="7747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69" name="Line 14"/>
            <p:cNvSpPr>
              <a:spLocks noChangeShapeType="1"/>
            </p:cNvSpPr>
            <p:nvPr/>
          </p:nvSpPr>
          <p:spPr bwMode="auto">
            <a:xfrm flipH="1">
              <a:off x="2975052" y="1913558"/>
              <a:ext cx="0" cy="27401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86" name="Gruppieren 85"/>
          <p:cNvGrpSpPr/>
          <p:nvPr/>
        </p:nvGrpSpPr>
        <p:grpSpPr>
          <a:xfrm>
            <a:off x="173056" y="2357036"/>
            <a:ext cx="1614113" cy="630942"/>
            <a:chOff x="621586" y="3452476"/>
            <a:chExt cx="1919474" cy="760233"/>
          </a:xfrm>
        </p:grpSpPr>
        <p:sp>
          <p:nvSpPr>
            <p:cNvPr id="84" name="Line 34"/>
            <p:cNvSpPr>
              <a:spLocks noChangeShapeType="1"/>
            </p:cNvSpPr>
            <p:nvPr/>
          </p:nvSpPr>
          <p:spPr bwMode="auto">
            <a:xfrm flipH="1">
              <a:off x="913010" y="3832593"/>
              <a:ext cx="1800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82" name="Line 34"/>
            <p:cNvSpPr>
              <a:spLocks noChangeShapeType="1"/>
            </p:cNvSpPr>
            <p:nvPr/>
          </p:nvSpPr>
          <p:spPr bwMode="auto">
            <a:xfrm flipH="1">
              <a:off x="913010" y="3955011"/>
              <a:ext cx="180000" cy="0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prstDash val="sysDash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80" name="Line 34"/>
            <p:cNvSpPr>
              <a:spLocks noChangeShapeType="1"/>
            </p:cNvSpPr>
            <p:nvPr/>
          </p:nvSpPr>
          <p:spPr bwMode="auto">
            <a:xfrm flipH="1">
              <a:off x="913010" y="4071708"/>
              <a:ext cx="180000" cy="0"/>
            </a:xfrm>
            <a:prstGeom prst="line">
              <a:avLst/>
            </a:prstGeom>
            <a:noFill/>
            <a:ln w="19050">
              <a:solidFill>
                <a:srgbClr val="FF9933"/>
              </a:solidFill>
              <a:prstDash val="sysDash"/>
              <a:round/>
              <a:headEnd/>
              <a:tailEnd/>
            </a:ln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621586" y="3452476"/>
              <a:ext cx="1919474" cy="760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1950"/>
              <a:r>
                <a:rPr lang="en-US" sz="700" b="1" dirty="0" smtClean="0"/>
                <a:t>RF</a:t>
              </a:r>
              <a:br>
                <a:rPr lang="en-US" sz="700" b="1" dirty="0" smtClean="0"/>
              </a:br>
              <a:r>
                <a:rPr lang="en-US" sz="700" b="1" dirty="0" smtClean="0"/>
                <a:t>CAN</a:t>
              </a:r>
              <a:br>
                <a:rPr lang="en-US" sz="700" b="1" dirty="0" smtClean="0"/>
              </a:b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Ethernet local</a:t>
              </a:r>
              <a:b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</a:br>
              <a:r>
                <a:rPr lang="en-US" sz="700" b="1" dirty="0">
                  <a:solidFill>
                    <a:srgbClr val="000000"/>
                  </a:solidFill>
                  <a:cs typeface="Arial" charset="0"/>
                </a:rPr>
                <a:t>Ethernet remote </a:t>
              </a: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system</a:t>
              </a:r>
              <a:b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</a:br>
              <a:r>
                <a:rPr lang="en-US" sz="700" b="1" dirty="0">
                  <a:solidFill>
                    <a:srgbClr val="000000"/>
                  </a:solidFill>
                  <a:cs typeface="Arial" charset="0"/>
                </a:rPr>
                <a:t>Ethernet remote </a:t>
              </a:r>
              <a:r>
                <a:rPr lang="en-US" sz="700" b="1" dirty="0" smtClean="0">
                  <a:solidFill>
                    <a:srgbClr val="000000"/>
                  </a:solidFill>
                  <a:cs typeface="Arial" charset="0"/>
                </a:rPr>
                <a:t>device</a:t>
              </a:r>
              <a:endParaRPr lang="en-US" sz="700" b="1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74" name="Line 29"/>
            <p:cNvSpPr>
              <a:spLocks noChangeShapeType="1"/>
            </p:cNvSpPr>
            <p:nvPr/>
          </p:nvSpPr>
          <p:spPr bwMode="auto">
            <a:xfrm flipV="1">
              <a:off x="913010" y="3593095"/>
              <a:ext cx="175217" cy="0"/>
            </a:xfrm>
            <a:prstGeom prst="line">
              <a:avLst/>
            </a:prstGeom>
            <a:noFill/>
            <a:ln w="19050">
              <a:solidFill>
                <a:srgbClr val="0060A2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/>
            <a:lstStyle/>
            <a:p>
              <a:endParaRPr lang="de-DE" sz="800"/>
            </a:p>
          </p:txBody>
        </p:sp>
        <p:sp>
          <p:nvSpPr>
            <p:cNvPr id="75" name="Line 29"/>
            <p:cNvSpPr>
              <a:spLocks noChangeShapeType="1"/>
            </p:cNvSpPr>
            <p:nvPr/>
          </p:nvSpPr>
          <p:spPr bwMode="auto">
            <a:xfrm flipV="1">
              <a:off x="913010" y="3714385"/>
              <a:ext cx="17521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/>
            <a:lstStyle/>
            <a:p>
              <a:endParaRPr lang="de-DE" sz="800"/>
            </a:p>
          </p:txBody>
        </p:sp>
      </p:grp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939" y="919895"/>
            <a:ext cx="709662" cy="79930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718" y="916090"/>
            <a:ext cx="1666460" cy="847396"/>
          </a:xfrm>
          <a:prstGeom prst="rect">
            <a:avLst/>
          </a:prstGeom>
        </p:spPr>
      </p:pic>
      <p:cxnSp>
        <p:nvCxnSpPr>
          <p:cNvPr id="70" name="Gerader Verbinder 69"/>
          <p:cNvCxnSpPr/>
          <p:nvPr/>
        </p:nvCxnSpPr>
        <p:spPr>
          <a:xfrm flipV="1">
            <a:off x="6817779" y="1885011"/>
            <a:ext cx="1072226" cy="909501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/>
          <p:cNvCxnSpPr/>
          <p:nvPr/>
        </p:nvCxnSpPr>
        <p:spPr>
          <a:xfrm flipV="1">
            <a:off x="7751770" y="1888161"/>
            <a:ext cx="1072226" cy="909501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 flipV="1">
            <a:off x="2260513" y="1893026"/>
            <a:ext cx="1072226" cy="909501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078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System </a:t>
            </a:r>
            <a:r>
              <a:rPr lang="de-DE" dirty="0" err="1"/>
              <a:t>Architecture</a:t>
            </a:r>
            <a:r>
              <a:rPr lang="de-DE" dirty="0"/>
              <a:t> – </a:t>
            </a:r>
            <a:r>
              <a:rPr lang="de-DE" dirty="0" err="1" smtClean="0"/>
              <a:t>Amplifier</a:t>
            </a:r>
            <a:r>
              <a:rPr lang="de-DE" dirty="0" smtClean="0"/>
              <a:t> Design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U. Dalisda - CWRF June 2016 Grenoble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BE70-174B-4BBD-B151-ECF97DA33D78}" type="slidenum">
              <a:rPr lang="de-DE" smtClean="0"/>
              <a:t>9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0" b="-887"/>
          <a:stretch/>
        </p:blipFill>
        <p:spPr>
          <a:xfrm>
            <a:off x="5079136" y="544006"/>
            <a:ext cx="3899146" cy="337916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9281" y="824624"/>
            <a:ext cx="1301750" cy="1497904"/>
          </a:xfrm>
          <a:prstGeom prst="rect">
            <a:avLst/>
          </a:prstGeom>
        </p:spPr>
      </p:pic>
      <p:sp>
        <p:nvSpPr>
          <p:cNvPr id="13" name="Ellipse 12"/>
          <p:cNvSpPr/>
          <p:nvPr/>
        </p:nvSpPr>
        <p:spPr>
          <a:xfrm>
            <a:off x="3445166" y="1714238"/>
            <a:ext cx="684512" cy="684512"/>
          </a:xfrm>
          <a:prstGeom prst="ellipse">
            <a:avLst/>
          </a:prstGeom>
          <a:solidFill>
            <a:schemeClr val="accent1">
              <a:alpha val="20000"/>
            </a:scheme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1500" dirty="0"/>
          </a:p>
        </p:txBody>
      </p:sp>
      <p:cxnSp>
        <p:nvCxnSpPr>
          <p:cNvPr id="15" name="Gerade Verbindung mit Pfeil 14"/>
          <p:cNvCxnSpPr>
            <a:stCxn id="13" idx="6"/>
            <a:endCxn id="10" idx="1"/>
          </p:cNvCxnSpPr>
          <p:nvPr/>
        </p:nvCxnSpPr>
        <p:spPr>
          <a:xfrm>
            <a:off x="4129678" y="2056494"/>
            <a:ext cx="949458" cy="177095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313884" y="964787"/>
            <a:ext cx="2789026" cy="355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61950" indent="-361950">
              <a:spcBef>
                <a:spcPct val="20000"/>
              </a:spcBef>
              <a:buSzPct val="90000"/>
              <a:buFont typeface="Arial Black" pitchFamily="34" charset="0"/>
              <a:buChar char="l"/>
              <a:defRPr sz="2000" b="1">
                <a:latin typeface="+mn-lt"/>
                <a:ea typeface="+mn-ea"/>
              </a:defRPr>
            </a:lvl1pPr>
            <a:lvl2pPr marL="723900" indent="-360363">
              <a:spcBef>
                <a:spcPct val="20000"/>
              </a:spcBef>
              <a:buSzPct val="90000"/>
              <a:buFont typeface="Arial Black" pitchFamily="34" charset="0"/>
              <a:buChar char="l"/>
              <a:defRPr>
                <a:latin typeface="+mn-lt"/>
                <a:ea typeface="+mn-ea"/>
              </a:defRPr>
            </a:lvl2pPr>
            <a:lvl3pPr marL="1000125" indent="-274638">
              <a:spcBef>
                <a:spcPct val="20000"/>
              </a:spcBef>
              <a:buFont typeface="Arial" charset="0"/>
              <a:buChar char="–"/>
              <a:defRPr sz="1600">
                <a:latin typeface="+mn-lt"/>
                <a:ea typeface="+mn-ea"/>
              </a:defRPr>
            </a:lvl3pPr>
            <a:lvl4pPr marL="1257300" indent="-255588">
              <a:spcBef>
                <a:spcPct val="20000"/>
              </a:spcBef>
              <a:buFont typeface="Arial" charset="0"/>
              <a:buChar char="–"/>
              <a:defRPr sz="1400">
                <a:latin typeface="+mn-lt"/>
                <a:ea typeface="+mn-ea"/>
              </a:defRPr>
            </a:lvl4pPr>
            <a:lvl5pPr marL="2278063" indent="-209550">
              <a:spcBef>
                <a:spcPct val="40000"/>
              </a:spcBef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5pPr>
            <a:lvl6pPr marL="27352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6pPr>
            <a:lvl7pPr marL="31924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7pPr>
            <a:lvl8pPr marL="36496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8pPr>
            <a:lvl9pPr marL="4106863" indent="-209550" fontAlgn="base">
              <a:spcBef>
                <a:spcPct val="40000"/>
              </a:spcBef>
              <a:spcAft>
                <a:spcPct val="0"/>
              </a:spcAft>
              <a:buChar char="-"/>
              <a:tabLst>
                <a:tab pos="180975" algn="l"/>
              </a:tabLst>
              <a:defRPr sz="1400">
                <a:latin typeface="+mn-lt"/>
                <a:ea typeface="+mn-ea"/>
              </a:defRPr>
            </a:lvl9pPr>
          </a:lstStyle>
          <a:p>
            <a:r>
              <a:rPr lang="de-DE" sz="1200" dirty="0" smtClean="0">
                <a:solidFill>
                  <a:srgbClr val="0060A2"/>
                </a:solidFill>
              </a:rPr>
              <a:t>LDMOS design</a:t>
            </a:r>
          </a:p>
          <a:p>
            <a:r>
              <a:rPr lang="de-DE" sz="1200" dirty="0" smtClean="0">
                <a:solidFill>
                  <a:srgbClr val="0060A2"/>
                </a:solidFill>
              </a:rPr>
              <a:t>Low </a:t>
            </a:r>
            <a:r>
              <a:rPr lang="de-DE" sz="1200" dirty="0" err="1" smtClean="0">
                <a:solidFill>
                  <a:srgbClr val="0060A2"/>
                </a:solidFill>
              </a:rPr>
              <a:t>junction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temperature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smtClean="0">
                <a:solidFill>
                  <a:srgbClr val="0060A2"/>
                </a:solidFill>
              </a:rPr>
              <a:t>Transistors </a:t>
            </a:r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decoupled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smtClean="0">
                <a:solidFill>
                  <a:srgbClr val="0060A2"/>
                </a:solidFill>
              </a:rPr>
              <a:t>Signal </a:t>
            </a:r>
            <a:r>
              <a:rPr lang="de-DE" sz="1200" dirty="0" err="1" smtClean="0">
                <a:solidFill>
                  <a:srgbClr val="0060A2"/>
                </a:solidFill>
              </a:rPr>
              <a:t>quality</a:t>
            </a:r>
            <a:r>
              <a:rPr lang="de-DE" sz="1200" dirty="0" smtClean="0">
                <a:solidFill>
                  <a:srgbClr val="0060A2"/>
                </a:solidFill>
              </a:rPr>
              <a:t> not </a:t>
            </a:r>
            <a:r>
              <a:rPr lang="de-DE" sz="1200" dirty="0" err="1" smtClean="0">
                <a:solidFill>
                  <a:srgbClr val="0060A2"/>
                </a:solidFill>
              </a:rPr>
              <a:t>influenced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if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transistors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fails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broadband</a:t>
            </a:r>
            <a:r>
              <a:rPr lang="de-DE" sz="1200" dirty="0" smtClean="0">
                <a:solidFill>
                  <a:srgbClr val="0060A2"/>
                </a:solidFill>
              </a:rPr>
              <a:t> design</a:t>
            </a:r>
          </a:p>
          <a:p>
            <a:r>
              <a:rPr lang="de-DE" sz="1200" dirty="0" smtClean="0">
                <a:solidFill>
                  <a:srgbClr val="0060A2"/>
                </a:solidFill>
              </a:rPr>
              <a:t>Power </a:t>
            </a:r>
            <a:r>
              <a:rPr lang="de-DE" sz="1200" dirty="0" err="1" smtClean="0">
                <a:solidFill>
                  <a:srgbClr val="0060A2"/>
                </a:solidFill>
              </a:rPr>
              <a:t>supplies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integrated</a:t>
            </a:r>
            <a:r>
              <a:rPr lang="de-DE" sz="1200" dirty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and</a:t>
            </a:r>
            <a:r>
              <a:rPr lang="de-DE" sz="1200" dirty="0" smtClean="0">
                <a:solidFill>
                  <a:srgbClr val="0060A2"/>
                </a:solidFill>
              </a:rPr>
              <a:t> redundant</a:t>
            </a:r>
          </a:p>
          <a:p>
            <a:r>
              <a:rPr lang="de-DE" sz="1200" dirty="0" err="1" smtClean="0">
                <a:solidFill>
                  <a:srgbClr val="0060A2"/>
                </a:solidFill>
              </a:rPr>
              <a:t>Fully</a:t>
            </a:r>
            <a:r>
              <a:rPr lang="de-DE" sz="1200" dirty="0" smtClean="0">
                <a:solidFill>
                  <a:srgbClr val="0060A2"/>
                </a:solidFill>
              </a:rPr>
              <a:t> liquid </a:t>
            </a:r>
            <a:r>
              <a:rPr lang="de-DE" sz="1200" dirty="0" err="1" smtClean="0">
                <a:solidFill>
                  <a:srgbClr val="0060A2"/>
                </a:solidFill>
              </a:rPr>
              <a:t>cooled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smtClean="0">
                <a:solidFill>
                  <a:srgbClr val="0060A2"/>
                </a:solidFill>
                <a:sym typeface="Wingdings" panose="05000000000000000000" pitchFamily="2" charset="2"/>
              </a:rPr>
              <a:t> </a:t>
            </a:r>
            <a:r>
              <a:rPr lang="de-DE" sz="1200" dirty="0" err="1" smtClean="0">
                <a:solidFill>
                  <a:srgbClr val="0060A2"/>
                </a:solidFill>
                <a:sym typeface="Wingdings" panose="05000000000000000000" pitchFamily="2" charset="2"/>
              </a:rPr>
              <a:t>no</a:t>
            </a:r>
            <a:r>
              <a:rPr lang="de-DE" sz="1200" dirty="0" smtClean="0">
                <a:solidFill>
                  <a:srgbClr val="0060A2"/>
                </a:solidFill>
                <a:sym typeface="Wingdings" panose="05000000000000000000" pitchFamily="2" charset="2"/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  <a:sym typeface="Wingdings" panose="05000000000000000000" pitchFamily="2" charset="2"/>
              </a:rPr>
              <a:t>fans</a:t>
            </a:r>
            <a:endParaRPr lang="de-DE" sz="1200" dirty="0" smtClean="0">
              <a:solidFill>
                <a:srgbClr val="0060A2"/>
              </a:solidFill>
            </a:endParaRPr>
          </a:p>
          <a:p>
            <a:r>
              <a:rPr lang="de-DE" sz="1200" dirty="0" smtClean="0">
                <a:solidFill>
                  <a:srgbClr val="0060A2"/>
                </a:solidFill>
              </a:rPr>
              <a:t>Feedback </a:t>
            </a:r>
            <a:r>
              <a:rPr lang="de-DE" sz="1200" dirty="0" err="1" smtClean="0">
                <a:solidFill>
                  <a:srgbClr val="0060A2"/>
                </a:solidFill>
              </a:rPr>
              <a:t>combiner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can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be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automatically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set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for</a:t>
            </a:r>
            <a:r>
              <a:rPr lang="de-DE" sz="1200" dirty="0" smtClean="0">
                <a:solidFill>
                  <a:srgbClr val="0060A2"/>
                </a:solidFill>
              </a:rPr>
              <a:t>:</a:t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/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>- </a:t>
            </a:r>
            <a:r>
              <a:rPr lang="de-DE" sz="1200" dirty="0" err="1" smtClean="0">
                <a:solidFill>
                  <a:srgbClr val="0060A2"/>
                </a:solidFill>
              </a:rPr>
              <a:t>broadband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mode</a:t>
            </a:r>
            <a:r>
              <a:rPr lang="de-DE" sz="1200" dirty="0" smtClean="0">
                <a:solidFill>
                  <a:srgbClr val="0060A2"/>
                </a:solidFill>
              </a:rPr>
              <a:t> </a:t>
            </a:r>
            <a:r>
              <a:rPr lang="de-DE" sz="1200" dirty="0" err="1" smtClean="0">
                <a:solidFill>
                  <a:srgbClr val="0060A2"/>
                </a:solidFill>
              </a:rPr>
              <a:t>class</a:t>
            </a:r>
            <a:r>
              <a:rPr lang="de-DE" sz="1200" dirty="0" smtClean="0">
                <a:solidFill>
                  <a:srgbClr val="0060A2"/>
                </a:solidFill>
              </a:rPr>
              <a:t> A/B</a:t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>- Doherty-mode</a:t>
            </a:r>
            <a:br>
              <a:rPr lang="de-DE" sz="1200" dirty="0" smtClean="0">
                <a:solidFill>
                  <a:srgbClr val="0060A2"/>
                </a:solidFill>
              </a:rPr>
            </a:br>
            <a:r>
              <a:rPr lang="de-DE" sz="1200" dirty="0" smtClean="0">
                <a:solidFill>
                  <a:srgbClr val="0060A2"/>
                </a:solidFill>
              </a:rPr>
              <a:t>- CW-mode</a:t>
            </a:r>
          </a:p>
          <a:p>
            <a:endParaRPr lang="de-DE" sz="1200" dirty="0">
              <a:solidFill>
                <a:srgbClr val="0060A2"/>
              </a:solidFill>
            </a:endParaRPr>
          </a:p>
          <a:p>
            <a:r>
              <a:rPr lang="de-DE" sz="1200" dirty="0" err="1" smtClean="0">
                <a:solidFill>
                  <a:srgbClr val="0060A2"/>
                </a:solidFill>
              </a:rPr>
              <a:t>Very</a:t>
            </a:r>
            <a:r>
              <a:rPr lang="de-DE" sz="1200" dirty="0" smtClean="0">
                <a:solidFill>
                  <a:srgbClr val="0060A2"/>
                </a:solidFill>
              </a:rPr>
              <a:t> high MTBF</a:t>
            </a:r>
            <a:endParaRPr lang="de-DE" sz="1200" dirty="0">
              <a:solidFill>
                <a:srgbClr val="0060A2"/>
              </a:solidFill>
            </a:endParaRPr>
          </a:p>
        </p:txBody>
      </p:sp>
      <p:sp>
        <p:nvSpPr>
          <p:cNvPr id="6" name="RS_Classification_Standard"/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 dirty="0" err="1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21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_RESETFORMATTING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ID" val="0"/>
  <p:tag name="RS_CLASSIFICATION" val="UNRESTRICTED"/>
</p:tagLst>
</file>

<file path=ppt/theme/theme1.xml><?xml version="1.0" encoding="utf-8"?>
<a:theme xmlns:a="http://schemas.openxmlformats.org/drawingml/2006/main" name="DE 16 zu 9 Rohde und Schwarz">
  <a:themeElements>
    <a:clrScheme name="Rohde &amp; Schwarz Colors">
      <a:dk1>
        <a:srgbClr val="000000"/>
      </a:dk1>
      <a:lt1>
        <a:srgbClr val="FFFFFF"/>
      </a:lt1>
      <a:dk2>
        <a:srgbClr val="165F9A"/>
      </a:dk2>
      <a:lt2>
        <a:srgbClr val="F6960F"/>
      </a:lt2>
      <a:accent1>
        <a:srgbClr val="009DEC"/>
      </a:accent1>
      <a:accent2>
        <a:srgbClr val="EF2433"/>
      </a:accent2>
      <a:accent3>
        <a:srgbClr val="009759"/>
      </a:accent3>
      <a:accent4>
        <a:srgbClr val="AEB5BB"/>
      </a:accent4>
      <a:accent5>
        <a:srgbClr val="0091B1"/>
      </a:accent5>
      <a:accent6>
        <a:srgbClr val="5A3275"/>
      </a:accent6>
      <a:hlink>
        <a:srgbClr val="009DEC"/>
      </a:hlink>
      <a:folHlink>
        <a:srgbClr val="933973"/>
      </a:folHlink>
    </a:clrScheme>
    <a:fontScheme name="Rohde &amp; Schwarz Font">
      <a:majorFont>
        <a:latin typeface="Arial Narrow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t"/>
      <a:lstStyle>
        <a:defPPr>
          <a:defRPr sz="15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20000"/>
          </a:lnSpc>
          <a:defRPr sz="15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DE 16 zu 9 Rohde und Schwarz" id="{4777DD8F-DF9A-4E71-AADC-10203CD12764}" vid="{4D53DE76-40DD-427D-97CB-89EF839000A0}"/>
    </a:ext>
  </a:extLst>
</a:theme>
</file>

<file path=ppt/theme/theme2.xml><?xml version="1.0" encoding="utf-8"?>
<a:theme xmlns:a="http://schemas.openxmlformats.org/drawingml/2006/main" name="Larissa">
  <a:themeElements>
    <a:clrScheme name="Rohde &amp; Schwarz Colors">
      <a:dk1>
        <a:srgbClr val="000000"/>
      </a:dk1>
      <a:lt1>
        <a:srgbClr val="FFFFFF"/>
      </a:lt1>
      <a:dk2>
        <a:srgbClr val="165F9A"/>
      </a:dk2>
      <a:lt2>
        <a:srgbClr val="F6960F"/>
      </a:lt2>
      <a:accent1>
        <a:srgbClr val="009DEC"/>
      </a:accent1>
      <a:accent2>
        <a:srgbClr val="EF2433"/>
      </a:accent2>
      <a:accent3>
        <a:srgbClr val="009759"/>
      </a:accent3>
      <a:accent4>
        <a:srgbClr val="AEB5BB"/>
      </a:accent4>
      <a:accent5>
        <a:srgbClr val="0091B1"/>
      </a:accent5>
      <a:accent6>
        <a:srgbClr val="5A3275"/>
      </a:accent6>
      <a:hlink>
        <a:srgbClr val="009DEC"/>
      </a:hlink>
      <a:folHlink>
        <a:srgbClr val="933973"/>
      </a:folHlink>
    </a:clrScheme>
    <a:fontScheme name="Rohde &amp; Schwarz Font">
      <a:majorFont>
        <a:latin typeface="Arial Narrow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ohde &amp; Schwarz Font">
      <a:majorFont>
        <a:latin typeface="Arial Narrow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_Default</Template>
  <TotalTime>0</TotalTime>
  <Words>1339</Words>
  <Application>Microsoft Office PowerPoint</Application>
  <PresentationFormat>Bildschirmpräsentation (16:9)</PresentationFormat>
  <Paragraphs>362</Paragraphs>
  <Slides>23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2" baseType="lpstr">
      <vt:lpstr>Arial Unicode MS</vt:lpstr>
      <vt:lpstr>Arial</vt:lpstr>
      <vt:lpstr>Arial Black</vt:lpstr>
      <vt:lpstr>Arial Narrow</vt:lpstr>
      <vt:lpstr>Cambria Math</vt:lpstr>
      <vt:lpstr>Symbol</vt:lpstr>
      <vt:lpstr>Wingdings</vt:lpstr>
      <vt:lpstr>ヒラギノ角ゴ Pro W3</vt:lpstr>
      <vt:lpstr>DE 16 zu 9 Rohde und Schwarz</vt:lpstr>
      <vt:lpstr>High Efficient Amplifier Design for Accelerator-Applications</vt:lpstr>
      <vt:lpstr>Index of Contents</vt:lpstr>
      <vt:lpstr>PowerPoint-Präsentation</vt:lpstr>
      <vt:lpstr>Broadcast Transmitter – An Overview</vt:lpstr>
      <vt:lpstr>Broadcast Transmitter – An Overview</vt:lpstr>
      <vt:lpstr>PowerPoint-Präsentation</vt:lpstr>
      <vt:lpstr>System Architecture – Broadcast Transmitters</vt:lpstr>
      <vt:lpstr>System Architecture – Accelerator</vt:lpstr>
      <vt:lpstr>System Architecture – Amplifier Design</vt:lpstr>
      <vt:lpstr>System Architecture – Feedback Combiner</vt:lpstr>
      <vt:lpstr>System Architecture – „Multiband Doherty“</vt:lpstr>
      <vt:lpstr>System Architecture – „Multiband Doherty“</vt:lpstr>
      <vt:lpstr>System Architecture – „Multiband Doherty“</vt:lpstr>
      <vt:lpstr>System Architecture – Combiner Design</vt:lpstr>
      <vt:lpstr>System Architecture – Combiner Design</vt:lpstr>
      <vt:lpstr>System Architecture – Reserve Systems</vt:lpstr>
      <vt:lpstr>System Architecture – Reserve Systems</vt:lpstr>
      <vt:lpstr>System Architecture – Common Features</vt:lpstr>
      <vt:lpstr>System Architecture – Examples</vt:lpstr>
      <vt:lpstr>System Architecture – Examples</vt:lpstr>
      <vt:lpstr>PowerPoint-Präsentation</vt:lpstr>
      <vt:lpstr>Summary</vt:lpstr>
      <vt:lpstr>PowerPoint-Präsentation</vt:lpstr>
    </vt:vector>
  </TitlesOfParts>
  <Manager>Volker Bach, GF-MC-C</Manager>
  <Company>Rohde &amp; Schwarz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Efficient Amplifier Design for Accelerator-Applications</dc:title>
  <dc:subject>Prozesslandschaft</dc:subject>
  <dc:creator>Dalisda Uwe 7TA1</dc:creator>
  <cp:keywords>2015-09-11</cp:keywords>
  <cp:lastModifiedBy>Dalisda Uwe 7TA1</cp:lastModifiedBy>
  <cp:revision>146</cp:revision>
  <cp:lastPrinted>2011-11-24T08:25:32Z</cp:lastPrinted>
  <dcterms:created xsi:type="dcterms:W3CDTF">2016-04-22T07:44:56Z</dcterms:created>
  <dcterms:modified xsi:type="dcterms:W3CDTF">2016-06-17T07:01:04Z</dcterms:modified>
  <cp:category>3575.4794.03</cp:category>
  <cp:contentStatus>02.00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S_TemplateName">
    <vt:lpwstr>R&amp;&amp;S-Standardvorlage 16:9 (PAD-T-R)</vt:lpwstr>
  </property>
  <property fmtid="{D5CDD505-2E9C-101B-9397-08002B2CF9AE}" pid="3" name="RS_TemplateCategory">
    <vt:lpwstr>DE(ger.png)/Global(global.png)</vt:lpwstr>
  </property>
  <property fmtid="{D5CDD505-2E9C-101B-9397-08002B2CF9AE}" pid="4" name="RS_TemplateID">
    <vt:lpwstr>3575.4794.03</vt:lpwstr>
  </property>
  <property fmtid="{D5CDD505-2E9C-101B-9397-08002B2CF9AE}" pid="5" name="RS_Version">
    <vt:lpwstr>02.00</vt:lpwstr>
  </property>
  <property fmtid="{D5CDD505-2E9C-101B-9397-08002B2CF9AE}" pid="6" name="RS_TemplateImage">
    <vt:lpwstr>global.png</vt:lpwstr>
  </property>
  <property fmtid="{D5CDD505-2E9C-101B-9397-08002B2CF9AE}" pid="7" name="RS_Classification">
    <vt:lpwstr>UNRESTRICTED</vt:lpwstr>
  </property>
  <property fmtid="{D5CDD505-2E9C-101B-9397-08002B2CF9AE}" pid="8" name="RS_ClassificationID">
    <vt:i4>0</vt:i4>
  </property>
</Properties>
</file>