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ditor_de_ecuaciones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61" r:id="rId4"/>
    <p:sldId id="259" r:id="rId5"/>
    <p:sldId id="262" r:id="rId6"/>
    <p:sldId id="263" r:id="rId7"/>
    <p:sldId id="264" r:id="rId8"/>
    <p:sldId id="265" r:id="rId9"/>
    <p:sldId id="268" r:id="rId10"/>
    <p:sldId id="269" r:id="rId11"/>
    <p:sldId id="270" r:id="rId12"/>
    <p:sldId id="272" r:id="rId13"/>
    <p:sldId id="271" r:id="rId14"/>
    <p:sldId id="276" r:id="rId15"/>
    <p:sldId id="277" r:id="rId16"/>
    <p:sldId id="274" r:id="rId17"/>
    <p:sldId id="278" r:id="rId18"/>
    <p:sldId id="279" r:id="rId19"/>
    <p:sldId id="293" r:id="rId20"/>
    <p:sldId id="281" r:id="rId21"/>
    <p:sldId id="282" r:id="rId22"/>
    <p:sldId id="283" r:id="rId23"/>
    <p:sldId id="289" r:id="rId24"/>
    <p:sldId id="288" r:id="rId25"/>
    <p:sldId id="290" r:id="rId26"/>
    <p:sldId id="284" r:id="rId27"/>
    <p:sldId id="287" r:id="rId28"/>
    <p:sldId id="285" r:id="rId29"/>
    <p:sldId id="291" r:id="rId30"/>
    <p:sldId id="292" r:id="rId31"/>
    <p:sldId id="280" r:id="rId32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CCFF"/>
    <a:srgbClr val="008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Énfasis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Énfasis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Estilo claro 2 - Énfasi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Estilo claro 2 - Énfasis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4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B1A3-B00E-4348-B496-F2B75B6F91E9}" type="datetimeFigureOut">
              <a:rPr lang="es-ES_tradnl" smtClean="0"/>
              <a:pPr/>
              <a:t>22/6/16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330FC-C18F-5749-86A6-CAF4526916B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8333C-A0E9-6647-978D-2771C390276F}" type="datetimeFigureOut">
              <a:rPr lang="es-ES_tradnl" smtClean="0"/>
              <a:pPr/>
              <a:t>22/6/16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0B007-7ADF-BC49-96F0-D729878B18A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0B007-7ADF-BC49-96F0-D729878B18A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Hybridline</a:t>
            </a:r>
            <a:r>
              <a:rPr lang="en-US" dirty="0" smtClean="0"/>
              <a:t>, 90˚</a:t>
            </a:r>
            <a:r>
              <a:rPr lang="en-US" baseline="0" dirty="0" smtClean="0"/>
              <a:t> 3dB hybrid coupler </a:t>
            </a:r>
            <a:r>
              <a:rPr lang="en-US" baseline="0" dirty="0" err="1" smtClean="0"/>
              <a:t>bw</a:t>
            </a:r>
            <a:r>
              <a:rPr lang="en-US" baseline="0" dirty="0" smtClean="0"/>
              <a:t>&lt;30% Response Microwave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0B007-7ADF-BC49-96F0-D729878B18A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Imagen 6" descr="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60609" y="5393547"/>
            <a:ext cx="1530665" cy="1327928"/>
          </a:xfrm>
          <a:prstGeom prst="rect">
            <a:avLst/>
          </a:prstGeom>
        </p:spPr>
      </p:pic>
      <p:pic>
        <p:nvPicPr>
          <p:cNvPr id="8" name="Imagen 7" descr="essbbig copy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51352" cy="14319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9144000" cy="608296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ESS logo without background 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15200" y="1"/>
            <a:ext cx="1639356" cy="643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Imagen 6" descr="essbbig cop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151352" cy="1431993"/>
          </a:xfrm>
          <a:prstGeom prst="rect">
            <a:avLst/>
          </a:prstGeom>
        </p:spPr>
      </p:pic>
      <p:pic>
        <p:nvPicPr>
          <p:cNvPr id="8" name="Imagen 7" descr="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13335" y="5530072"/>
            <a:ext cx="1530665" cy="13279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CWRF 2016, Grenoble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CWRF 2016, Grenoble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6" name="Rectángulo 5"/>
          <p:cNvSpPr/>
          <p:nvPr userDrawn="1"/>
        </p:nvSpPr>
        <p:spPr>
          <a:xfrm>
            <a:off x="0" y="0"/>
            <a:ext cx="9144000" cy="608296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ESS logo without background 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15200" y="1"/>
            <a:ext cx="1639356" cy="643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CWRF 2016, Grenoble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9144000" cy="608296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n 10" descr="ESS logo without background 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15200" y="1"/>
            <a:ext cx="1639356" cy="643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dirty="0" smtClean="0"/>
              <a:t>CWRF 2016, Grenoble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4A7A8-4D7C-6E4F-BAE0-80566C011E3A}" type="slidenum">
              <a:rPr lang="en-US" smtClean="0"/>
              <a:pPr/>
              <a:t>‹Nr.›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9" name="Conector recto 8"/>
          <p:cNvCxnSpPr/>
          <p:nvPr userDrawn="1"/>
        </p:nvCxnSpPr>
        <p:spPr>
          <a:xfrm>
            <a:off x="152400" y="6412968"/>
            <a:ext cx="8762445" cy="1588"/>
          </a:xfrm>
          <a:prstGeom prst="line">
            <a:avLst/>
          </a:prstGeom>
          <a:ln w="38100">
            <a:solidFill>
              <a:srgbClr val="66CC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oleObject" Target="../embeddings/Microsoft_Editor_de_ecuaciones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925292"/>
            <a:ext cx="7772400" cy="166554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/>
                <a:cs typeface="Arial"/>
              </a:rPr>
              <a:t>ESS-Bilbao Contribution to ESS Warm LINAC High Power RF Systems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51305" y="4600956"/>
            <a:ext cx="3131347" cy="106888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Arash Kaftoosian</a:t>
            </a:r>
          </a:p>
          <a:p>
            <a:r>
              <a:rPr lang="en-US" sz="2200" dirty="0" smtClean="0">
                <a:latin typeface="Arial"/>
                <a:cs typeface="Arial"/>
              </a:rPr>
              <a:t>RF Group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990553" y="5846950"/>
            <a:ext cx="2335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www.essbilbao.org</a:t>
            </a:r>
          </a:p>
          <a:p>
            <a:endParaRPr lang="en-US" sz="2000" dirty="0"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6562"/>
            <a:ext cx="8229600" cy="5463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Modulators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CustomShape 3"/>
          <p:cNvSpPr/>
          <p:nvPr/>
        </p:nvSpPr>
        <p:spPr>
          <a:xfrm>
            <a:off x="457200" y="602896"/>
            <a:ext cx="8604000" cy="55159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800" b="1" dirty="0" smtClean="0">
                <a:solidFill>
                  <a:srgbClr val="595959"/>
                </a:solidFill>
                <a:latin typeface="Calibri"/>
                <a:ea typeface="ＭＳ Ｐゴシック"/>
              </a:rPr>
              <a:t>ESS BILBAO MODULATOR </a:t>
            </a:r>
            <a:r>
              <a:rPr lang="es-ES" sz="2800" b="1" dirty="0" smtClean="0">
                <a:solidFill>
                  <a:srgbClr val="595959"/>
                </a:solidFill>
                <a:latin typeface="Calibri"/>
                <a:ea typeface="ＭＳ Ｐゴシック"/>
              </a:rPr>
              <a:t>SPECS  				   (JEMA)</a:t>
            </a:r>
            <a:endParaRPr dirty="0"/>
          </a:p>
        </p:txBody>
      </p:sp>
      <p:pic>
        <p:nvPicPr>
          <p:cNvPr id="8" name="Picture 2"/>
          <p:cNvPicPr/>
          <p:nvPr/>
        </p:nvPicPr>
        <p:blipFill>
          <a:blip r:embed="rId2"/>
          <a:srcRect r="17474"/>
          <a:stretch>
            <a:fillRect/>
          </a:stretch>
        </p:blipFill>
        <p:spPr>
          <a:xfrm>
            <a:off x="4561860" y="1169468"/>
            <a:ext cx="3982680" cy="3352800"/>
          </a:xfrm>
          <a:prstGeom prst="rect">
            <a:avLst/>
          </a:prstGeom>
          <a:ln>
            <a:noFill/>
          </a:ln>
        </p:spPr>
      </p:pic>
      <p:graphicFrame>
        <p:nvGraphicFramePr>
          <p:cNvPr id="9" name="Table 4"/>
          <p:cNvGraphicFramePr/>
          <p:nvPr/>
        </p:nvGraphicFramePr>
        <p:xfrm>
          <a:off x="142980" y="1154491"/>
          <a:ext cx="4295917" cy="3352800"/>
        </p:xfrm>
        <a:graphic>
          <a:graphicData uri="http://schemas.openxmlformats.org/drawingml/2006/table">
            <a:tbl>
              <a:tblPr/>
              <a:tblGrid>
                <a:gridCol w="2147801"/>
                <a:gridCol w="2148116"/>
              </a:tblGrid>
              <a:tr h="2857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Parameter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Specification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Output </a:t>
                      </a: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Microsoft YaHei"/>
                        </a:rPr>
                        <a:t>Voltage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120 kV (pulsed)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Output current 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60 A</a:t>
                      </a:r>
                      <a:endParaRPr lang="en-US" sz="1600" noProof="0"/>
                    </a:p>
                  </a:txBody>
                  <a:tcPr/>
                </a:tc>
              </a:tr>
              <a:tr h="262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Pulse Width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1.81 ms (adjustable)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Pulse Repetition Rate 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2 - 50 Hz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Peak Power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7.2 MW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Average Power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648 kW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Duty Cycle (%)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9%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Input Voltage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30 kV (50Hz)</a:t>
                      </a:r>
                      <a:endParaRPr lang="en-US" sz="1600" noProof="0"/>
                    </a:p>
                  </a:txBody>
                  <a:tcPr/>
                </a:tc>
              </a:tr>
              <a:tr h="3096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noProof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Efficiency 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noProof="0" dirty="0" smtClean="0">
                          <a:solidFill>
                            <a:srgbClr val="595959"/>
                          </a:solidFill>
                          <a:latin typeface="Calibri"/>
                          <a:ea typeface="ＭＳ Ｐゴシック"/>
                        </a:rPr>
                        <a:t>&gt; 90%</a:t>
                      </a:r>
                      <a:endParaRPr lang="en-US" sz="16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4561860" y="4522268"/>
            <a:ext cx="4418881" cy="17543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595959"/>
                </a:solidFill>
                <a:ea typeface="ＭＳ Ｐゴシック"/>
              </a:rPr>
              <a:t>Main features: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95959"/>
                </a:solidFill>
                <a:ea typeface="ＭＳ Ｐゴシック"/>
              </a:rPr>
              <a:t> Topology: Mixed between Marx generator –Direct Modulator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95959"/>
                </a:solidFill>
                <a:ea typeface="ＭＳ Ｐゴシック"/>
              </a:rPr>
              <a:t> Outstanding rise/fall times and pulse flatness characteristics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95959"/>
                </a:solidFill>
                <a:ea typeface="ＭＳ Ｐゴシック"/>
              </a:rPr>
              <a:t> No oil: Dry Transformers (epoxy insulation)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42980" y="4694852"/>
            <a:ext cx="414860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First test at SNS Q1,2015: Satisfactory</a:t>
            </a:r>
          </a:p>
          <a:p>
            <a:r>
              <a:rPr lang="en-US" dirty="0" smtClean="0"/>
              <a:t>30-day test at full power: soon</a:t>
            </a:r>
          </a:p>
          <a:p>
            <a:endParaRPr lang="en-US" dirty="0" smtClean="0"/>
          </a:p>
          <a:p>
            <a:r>
              <a:rPr lang="en-US" dirty="0" smtClean="0"/>
              <a:t>3.5ms pulse but low average power test at </a:t>
            </a:r>
          </a:p>
          <a:p>
            <a:r>
              <a:rPr lang="en-US" dirty="0" smtClean="0"/>
              <a:t>ESS-Bilbao: Recently finished successfully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7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Modulators for ESS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0914"/>
            <a:ext cx="8229600" cy="2659876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Three 660 KVA Modulators will feed the six klystrons</a:t>
            </a:r>
          </a:p>
          <a:p>
            <a:r>
              <a:rPr lang="en-US" sz="2400" dirty="0" smtClean="0"/>
              <a:t>They will be based on SML (Stacked Multi-Level) topology (ESS design) </a:t>
            </a:r>
          </a:p>
          <a:p>
            <a:r>
              <a:rPr lang="en-US" sz="2400" dirty="0" smtClean="0"/>
              <a:t>A 115kV/20A for 3.5ms/14Hz prototype is under test at Lund University</a:t>
            </a:r>
          </a:p>
          <a:p>
            <a:r>
              <a:rPr lang="en-US" sz="2400" dirty="0" smtClean="0"/>
              <a:t>Last week a 15-minute test with 115kV output done successfully</a:t>
            </a:r>
          </a:p>
          <a:p>
            <a:r>
              <a:rPr lang="en-US" sz="2400" dirty="0" smtClean="0"/>
              <a:t>It is being prepared to do the heat run test </a:t>
            </a:r>
          </a:p>
          <a:p>
            <a:r>
              <a:rPr lang="en-US" sz="2400" dirty="0" smtClean="0"/>
              <a:t>ESS-Bilbao will be in charge of tendering and procurement based on ESS design </a:t>
            </a:r>
            <a:endParaRPr lang="en-US" sz="24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Imagen 6" descr="Screen Shot 2016-06-15 at 12.46.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660" y="3583470"/>
            <a:ext cx="4203211" cy="2783167"/>
          </a:xfrm>
          <a:prstGeom prst="rect">
            <a:avLst/>
          </a:prstGeom>
        </p:spPr>
      </p:pic>
      <p:pic>
        <p:nvPicPr>
          <p:cNvPr id="8" name="Imagen 7" descr="Screen Shot 2016-06-15 at 12.45.4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43" y="3378200"/>
            <a:ext cx="4408615" cy="297815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3853962" y="5149474"/>
            <a:ext cx="1713396" cy="60016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700" dirty="0" smtClean="0"/>
              <a:t>Courtesy of ESS</a:t>
            </a:r>
          </a:p>
          <a:p>
            <a:r>
              <a:rPr lang="en-US" sz="1600" dirty="0" smtClean="0"/>
              <a:t>(Carlos A. Martins)</a:t>
            </a:r>
            <a:endParaRPr lang="en-US" sz="1600" dirty="0"/>
          </a:p>
        </p:txBody>
      </p:sp>
      <p:sp>
        <p:nvSpPr>
          <p:cNvPr id="10" name="TextBox 17"/>
          <p:cNvSpPr txBox="1"/>
          <p:nvPr/>
        </p:nvSpPr>
        <p:spPr>
          <a:xfrm>
            <a:off x="2590800" y="3147367"/>
            <a:ext cx="131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HV tank assembly</a:t>
            </a:r>
            <a:endParaRPr lang="sv-SE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838200" y="3142733"/>
            <a:ext cx="157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LV power electronics</a:t>
            </a:r>
            <a:endParaRPr lang="sv-SE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810" y="623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Medium Energy Beam transport</a:t>
            </a:r>
            <a:br>
              <a:rPr lang="en-US" dirty="0" smtClean="0"/>
            </a:br>
            <a:r>
              <a:rPr lang="en-US" dirty="0" smtClean="0"/>
              <a:t>(MEBT)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Imagen 6" descr="Screen Shot 2016-01-12 at 12.05.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3" y="1766712"/>
            <a:ext cx="9087837" cy="2531075"/>
          </a:xfrm>
          <a:prstGeom prst="rect">
            <a:avLst/>
          </a:prstGeom>
        </p:spPr>
      </p:pic>
      <p:sp>
        <p:nvSpPr>
          <p:cNvPr id="12" name="Triángulo isósceles 11"/>
          <p:cNvSpPr/>
          <p:nvPr/>
        </p:nvSpPr>
        <p:spPr>
          <a:xfrm>
            <a:off x="776766" y="4524587"/>
            <a:ext cx="850472" cy="1213561"/>
          </a:xfrm>
          <a:prstGeom prst="triangle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/>
          <p:cNvSpPr txBox="1"/>
          <p:nvPr/>
        </p:nvSpPr>
        <p:spPr>
          <a:xfrm>
            <a:off x="841772" y="5108796"/>
            <a:ext cx="74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SSPA</a:t>
            </a:r>
          </a:p>
          <a:p>
            <a:pPr algn="ctr"/>
            <a:r>
              <a:rPr lang="en-US" dirty="0" smtClean="0"/>
              <a:t>30KW</a:t>
            </a:r>
            <a:endParaRPr lang="en-US" dirty="0"/>
          </a:p>
        </p:txBody>
      </p:sp>
      <p:cxnSp>
        <p:nvCxnSpPr>
          <p:cNvPr id="15" name="Conector recto de flecha 14"/>
          <p:cNvCxnSpPr>
            <a:stCxn id="12" idx="0"/>
          </p:cNvCxnSpPr>
          <p:nvPr/>
        </p:nvCxnSpPr>
        <p:spPr>
          <a:xfrm rot="5400000" flipH="1" flipV="1">
            <a:off x="844866" y="4167451"/>
            <a:ext cx="714272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riángulo isósceles 18"/>
          <p:cNvSpPr/>
          <p:nvPr/>
        </p:nvSpPr>
        <p:spPr>
          <a:xfrm>
            <a:off x="4211992" y="4507608"/>
            <a:ext cx="850472" cy="1213561"/>
          </a:xfrm>
          <a:prstGeom prst="triangle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/>
          <p:cNvSpPr txBox="1"/>
          <p:nvPr/>
        </p:nvSpPr>
        <p:spPr>
          <a:xfrm>
            <a:off x="4276998" y="5091817"/>
            <a:ext cx="74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SSPA</a:t>
            </a:r>
          </a:p>
          <a:p>
            <a:pPr algn="ctr"/>
            <a:r>
              <a:rPr lang="en-US" dirty="0" smtClean="0"/>
              <a:t>30KW</a:t>
            </a:r>
            <a:endParaRPr lang="en-US" dirty="0"/>
          </a:p>
        </p:txBody>
      </p:sp>
      <p:cxnSp>
        <p:nvCxnSpPr>
          <p:cNvPr id="21" name="Conector recto de flecha 20"/>
          <p:cNvCxnSpPr>
            <a:stCxn id="19" idx="0"/>
          </p:cNvCxnSpPr>
          <p:nvPr/>
        </p:nvCxnSpPr>
        <p:spPr>
          <a:xfrm rot="5400000" flipH="1" flipV="1">
            <a:off x="4280092" y="4150472"/>
            <a:ext cx="714272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riángulo isósceles 21"/>
          <p:cNvSpPr/>
          <p:nvPr/>
        </p:nvSpPr>
        <p:spPr>
          <a:xfrm>
            <a:off x="7035562" y="4524587"/>
            <a:ext cx="850472" cy="1213561"/>
          </a:xfrm>
          <a:prstGeom prst="triangle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adroTexto 22"/>
          <p:cNvSpPr txBox="1"/>
          <p:nvPr/>
        </p:nvSpPr>
        <p:spPr>
          <a:xfrm>
            <a:off x="7100568" y="5108796"/>
            <a:ext cx="74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SSPA</a:t>
            </a:r>
          </a:p>
          <a:p>
            <a:pPr algn="ctr"/>
            <a:r>
              <a:rPr lang="en-US" dirty="0" smtClean="0"/>
              <a:t>30KW</a:t>
            </a:r>
            <a:endParaRPr lang="en-US" dirty="0"/>
          </a:p>
        </p:txBody>
      </p:sp>
      <p:cxnSp>
        <p:nvCxnSpPr>
          <p:cNvPr id="24" name="Conector recto de flecha 23"/>
          <p:cNvCxnSpPr>
            <a:stCxn id="22" idx="0"/>
          </p:cNvCxnSpPr>
          <p:nvPr/>
        </p:nvCxnSpPr>
        <p:spPr>
          <a:xfrm rot="5400000" flipH="1" flipV="1">
            <a:off x="7103662" y="4167451"/>
            <a:ext cx="714272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rot="5400000" flipH="1" flipV="1">
            <a:off x="1027489" y="5893300"/>
            <a:ext cx="345850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rot="5400000" flipH="1" flipV="1">
            <a:off x="4465891" y="5893300"/>
            <a:ext cx="345850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rot="5400000" flipH="1" flipV="1">
            <a:off x="7289461" y="5872775"/>
            <a:ext cx="345850" cy="15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479880" y="6069174"/>
            <a:ext cx="7005981" cy="1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75673"/>
            <a:ext cx="7378489" cy="70062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MEBT Buncher Cavities</a:t>
            </a:r>
            <a:endParaRPr lang="en-US" sz="36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371760" y="951834"/>
            <a:ext cx="2590800" cy="4593535"/>
          </a:xfrm>
          <a:prstGeom prst="rect">
            <a:avLst/>
          </a:prstGeom>
          <a:ln w="9360">
            <a:noFill/>
          </a:ln>
        </p:spPr>
      </p:pic>
      <p:sp>
        <p:nvSpPr>
          <p:cNvPr id="15" name="Marcador de contenido 6"/>
          <p:cNvSpPr>
            <a:spLocks noGrp="1"/>
          </p:cNvSpPr>
          <p:nvPr>
            <p:ph idx="1"/>
          </p:nvPr>
        </p:nvSpPr>
        <p:spPr>
          <a:xfrm>
            <a:off x="139240" y="951834"/>
            <a:ext cx="8636000" cy="52512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Power requirements: </a:t>
            </a:r>
          </a:p>
          <a:p>
            <a:pPr lvl="1"/>
            <a:r>
              <a:rPr lang="en-US" sz="2588" dirty="0" smtClean="0"/>
              <a:t>V</a:t>
            </a:r>
            <a:r>
              <a:rPr lang="en-US" sz="2588" baseline="-25000" dirty="0" smtClean="0"/>
              <a:t>cavity(effective)</a:t>
            </a:r>
            <a:r>
              <a:rPr lang="en-US" sz="2588" dirty="0" smtClean="0"/>
              <a:t> = 140 kV</a:t>
            </a:r>
          </a:p>
          <a:p>
            <a:pPr lvl="1"/>
            <a:endParaRPr lang="en-US" sz="2588" dirty="0" smtClean="0"/>
          </a:p>
          <a:p>
            <a:pPr lvl="1"/>
            <a:r>
              <a:rPr lang="en-US" sz="2588" dirty="0" smtClean="0"/>
              <a:t>Cavity shunt Impedance = 1.3 MΩ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1730" dirty="0" smtClean="0"/>
          </a:p>
          <a:p>
            <a:pPr lvl="1"/>
            <a:endParaRPr lang="en-US" sz="1730" dirty="0" smtClean="0"/>
          </a:p>
          <a:p>
            <a:pPr lvl="1">
              <a:spcAft>
                <a:spcPts val="600"/>
              </a:spcAft>
            </a:pPr>
            <a:r>
              <a:rPr lang="en-US" sz="2581" dirty="0" smtClean="0"/>
              <a:t>Plus ~2kW for energy adjustment </a:t>
            </a:r>
          </a:p>
          <a:p>
            <a:pPr lvl="1">
              <a:spcAft>
                <a:spcPts val="600"/>
              </a:spcAft>
              <a:buNone/>
            </a:pPr>
            <a:r>
              <a:rPr lang="en-US" sz="2581" dirty="0" smtClean="0"/>
              <a:t>	between RFQ and DTL if needed</a:t>
            </a:r>
          </a:p>
          <a:p>
            <a:pPr lvl="1">
              <a:spcAft>
                <a:spcPts val="600"/>
              </a:spcAft>
            </a:pPr>
            <a:r>
              <a:rPr lang="en-US" sz="2581" dirty="0" smtClean="0"/>
              <a:t>Plus 25% overhead for LLRF regulation</a:t>
            </a:r>
          </a:p>
          <a:p>
            <a:pPr lvl="1">
              <a:spcAft>
                <a:spcPts val="600"/>
              </a:spcAft>
            </a:pPr>
            <a:r>
              <a:rPr lang="en-US" sz="2581" dirty="0" smtClean="0"/>
              <a:t>Plus 1.5 dB transmission line losses</a:t>
            </a:r>
          </a:p>
          <a:p>
            <a:pPr lvl="1"/>
            <a:endParaRPr lang="en-US" sz="1730" dirty="0" smtClean="0"/>
          </a:p>
          <a:p>
            <a:pPr lvl="1">
              <a:buNone/>
            </a:pPr>
            <a:r>
              <a:rPr lang="en-US" dirty="0" smtClean="0"/>
              <a:t>          </a:t>
            </a:r>
          </a:p>
          <a:p>
            <a:pPr lvl="1">
              <a:buNone/>
            </a:pPr>
            <a:r>
              <a:rPr lang="en-US" dirty="0" smtClean="0"/>
              <a:t>			Required Power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800000"/>
                </a:solidFill>
              </a:rPr>
              <a:t>30kW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  <p:sp>
        <p:nvSpPr>
          <p:cNvPr id="16" name="Flecha derecha 15"/>
          <p:cNvSpPr/>
          <p:nvPr/>
        </p:nvSpPr>
        <p:spPr>
          <a:xfrm>
            <a:off x="685800" y="5410200"/>
            <a:ext cx="782320" cy="347663"/>
          </a:xfrm>
          <a:prstGeom prst="rightArrow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Objeto 16"/>
          <p:cNvGraphicFramePr>
            <a:graphicFrameLocks noChangeAspect="1"/>
          </p:cNvGraphicFramePr>
          <p:nvPr/>
        </p:nvGraphicFramePr>
        <p:xfrm>
          <a:off x="1003301" y="2327371"/>
          <a:ext cx="4258292" cy="850803"/>
        </p:xfrm>
        <a:graphic>
          <a:graphicData uri="http://schemas.openxmlformats.org/presentationml/2006/ole">
            <p:oleObj spid="_x0000_s26626" name="Ecuación" r:id="rId4" imgW="21590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011" y="50800"/>
            <a:ext cx="7018989" cy="5588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600" dirty="0" smtClean="0"/>
              <a:t>30kW SSPAs for Buncher Cavities</a:t>
            </a:r>
            <a:endParaRPr lang="en-U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9435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Call for tender for three 30kW peak solid-state power </a:t>
            </a:r>
            <a:r>
              <a:rPr lang="en-US" sz="2000" dirty="0" smtClean="0"/>
              <a:t>amplifiers </a:t>
            </a:r>
            <a:r>
              <a:rPr lang="en-US" sz="2000" dirty="0" smtClean="0"/>
              <a:t>is going to be lunched shortly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Reliability and availability for these amplifiers are the key points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The amplifiers should be maintenance-free for at least 8000 hours continues operation (annual running period till the machine shot-down), to achieve that: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Any internal driver amplifier must be equipped 		                      with a redundant amplifier which can be switched			 automatically to be replaced in case of failure.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High power amplifier (HPA) modules should be hot-plug to be changed within a few minutes if one module in down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In case of failure in one HPA, SSPA will continue working but with reduced output power enough not to lose the beam in LINAC due to loss increment in  other sections. 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Power supplies or DC/DC converters must be modular and distributed</a:t>
            </a:r>
            <a:endParaRPr lang="en-US" sz="20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Imagen 6" descr="35kw cop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469" y="2884563"/>
            <a:ext cx="1033462" cy="107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" y="-139700"/>
            <a:ext cx="7772400" cy="855662"/>
          </a:xfrm>
        </p:spPr>
        <p:txBody>
          <a:bodyPr/>
          <a:lstStyle/>
          <a:p>
            <a:r>
              <a:rPr lang="en-US" dirty="0" smtClean="0"/>
              <a:t>SSPA Technical Specifications</a:t>
            </a:r>
            <a:endParaRPr lang="en-US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</p:nvPr>
        </p:nvGraphicFramePr>
        <p:xfrm>
          <a:off x="457200" y="1130300"/>
          <a:ext cx="8229600" cy="33375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179011"/>
                <a:gridCol w="50505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352.21 MHz ± 5MHz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</a:t>
                      </a:r>
                      <a:r>
                        <a:rPr lang="en-US" baseline="0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kW 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Pulsed</a:t>
                      </a:r>
                      <a:r>
                        <a:rPr lang="en-US" baseline="0" dirty="0" smtClean="0"/>
                        <a:t> 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3.5ms/14 Hz</a:t>
                      </a:r>
                      <a:r>
                        <a:rPr lang="en-US" baseline="0" dirty="0" smtClean="0"/>
                        <a:t> (5% Duty Cycle)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Gain Linearity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≤±</a:t>
                      </a:r>
                      <a:r>
                        <a:rPr lang="en-US" baseline="0" dirty="0" smtClean="0"/>
                        <a:t> 0.5dB in 10dB dynamic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Linearity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</a:t>
                      </a:r>
                      <a:r>
                        <a:rPr lang="en-US" baseline="0" dirty="0" smtClean="0"/>
                        <a:t> 2˚ in 10 dB dynamic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Gain ripple within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</a:t>
                      </a:r>
                      <a:r>
                        <a:rPr lang="en-US" baseline="0" dirty="0" smtClean="0"/>
                        <a:t> 0.25% rms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ripple within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 0.25˚ rms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power droop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 0.45 dB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De-mineralized</a:t>
                      </a:r>
                      <a:r>
                        <a:rPr lang="en-US" baseline="0" dirty="0" smtClean="0"/>
                        <a:t> water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Imagen 7" descr="RF workpack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696" y="4179888"/>
            <a:ext cx="2868304" cy="2176462"/>
          </a:xfrm>
          <a:prstGeom prst="rect">
            <a:avLst/>
          </a:prstGeom>
        </p:spPr>
      </p:pic>
      <p:sp>
        <p:nvSpPr>
          <p:cNvPr id="9" name="Cerrar corchete 8"/>
          <p:cNvSpPr/>
          <p:nvPr/>
        </p:nvSpPr>
        <p:spPr>
          <a:xfrm>
            <a:off x="5270500" y="3086100"/>
            <a:ext cx="215900" cy="86360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Conector angular 10"/>
          <p:cNvCxnSpPr>
            <a:stCxn id="9" idx="2"/>
            <a:endCxn id="8" idx="0"/>
          </p:cNvCxnSpPr>
          <p:nvPr/>
        </p:nvCxnSpPr>
        <p:spPr>
          <a:xfrm rot="10800000" flipH="1" flipV="1">
            <a:off x="5486400" y="3517900"/>
            <a:ext cx="2223448" cy="661988"/>
          </a:xfrm>
          <a:prstGeom prst="bentConnector4">
            <a:avLst>
              <a:gd name="adj1" fmla="val 100529"/>
              <a:gd name="adj2" fmla="val 8261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655" y="479463"/>
            <a:ext cx="8966480" cy="8450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R&amp;D Activities in Amplifiers at ESS-Bilbao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Imagen 6" descr="Amps.png"/>
          <p:cNvPicPr/>
          <p:nvPr/>
        </p:nvPicPr>
        <p:blipFill>
          <a:blip r:embed="rId2"/>
          <a:srcRect t="9324" b="18808"/>
          <a:stretch>
            <a:fillRect/>
          </a:stretch>
        </p:blipFill>
        <p:spPr>
          <a:xfrm>
            <a:off x="1024882" y="1565061"/>
            <a:ext cx="6810809" cy="3912267"/>
          </a:xfrm>
          <a:prstGeom prst="rect">
            <a:avLst/>
          </a:prstGeom>
        </p:spPr>
      </p:pic>
      <p:sp>
        <p:nvSpPr>
          <p:cNvPr id="8" name="Cerrar corchete 7"/>
          <p:cNvSpPr/>
          <p:nvPr/>
        </p:nvSpPr>
        <p:spPr>
          <a:xfrm rot="5400000">
            <a:off x="5138997" y="3808259"/>
            <a:ext cx="430907" cy="333813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/>
          <p:cNvSpPr txBox="1"/>
          <p:nvPr/>
        </p:nvSpPr>
        <p:spPr>
          <a:xfrm>
            <a:off x="4717289" y="5846660"/>
            <a:ext cx="17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50Ω </a:t>
            </a:r>
            <a:r>
              <a:rPr lang="en-US" dirty="0" err="1" smtClean="0"/>
              <a:t>baluns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1479137" y="5477328"/>
            <a:ext cx="1750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25Ω </a:t>
            </a:r>
            <a:r>
              <a:rPr lang="en-US" dirty="0" err="1" smtClean="0"/>
              <a:t>baluns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022935" y="1628097"/>
            <a:ext cx="44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v.1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272035" y="1565061"/>
            <a:ext cx="44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v.2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258564" y="1628097"/>
            <a:ext cx="44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v.3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78798" y="6031326"/>
            <a:ext cx="1613167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1kW Amplifiers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9685" y="-54620"/>
            <a:ext cx="7654110" cy="7767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2kW Compact Balanced Amplifier</a:t>
            </a:r>
            <a:endParaRPr lang="en-US" sz="32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Imagen 6" descr="Photo 18-03-2016, 12 46 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910930"/>
            <a:ext cx="5146008" cy="3859506"/>
          </a:xfrm>
          <a:prstGeom prst="rect">
            <a:avLst/>
          </a:prstGeom>
        </p:spPr>
      </p:pic>
      <p:pic>
        <p:nvPicPr>
          <p:cNvPr id="11" name="Imagen 10" descr="2kw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6008" y="898748"/>
            <a:ext cx="3834127" cy="3352798"/>
          </a:xfrm>
          <a:prstGeom prst="rect">
            <a:avLst/>
          </a:prstGeom>
        </p:spPr>
      </p:pic>
      <p:pic>
        <p:nvPicPr>
          <p:cNvPr id="13" name="Imagen 12" descr="Photo 13-01-2016, 16 38 04.jpg"/>
          <p:cNvPicPr>
            <a:picLocks noChangeAspect="1"/>
          </p:cNvPicPr>
          <p:nvPr/>
        </p:nvPicPr>
        <p:blipFill>
          <a:blip r:embed="rId5"/>
          <a:srcRect t="14045" b="28361"/>
          <a:stretch>
            <a:fillRect/>
          </a:stretch>
        </p:blipFill>
        <p:spPr>
          <a:xfrm>
            <a:off x="5651767" y="4256415"/>
            <a:ext cx="3328368" cy="143769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50210" y="4879677"/>
            <a:ext cx="54879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20x 2kW HPA Modules, each one equipped with Bias circuit, Gate voltage modulation, temperature compensation and current monitoring tools, will be combined to reach 30 to 35 kW Output.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6862" y="-13655"/>
            <a:ext cx="8229600" cy="64176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2kW Amplifier Test Results</a:t>
            </a:r>
            <a:endParaRPr lang="en-US" sz="36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32862" y="6294919"/>
            <a:ext cx="2133600" cy="365125"/>
          </a:xfrm>
        </p:spPr>
        <p:txBody>
          <a:bodyPr/>
          <a:lstStyle/>
          <a:p>
            <a:fld id="{B7C4A7A8-4D7C-6E4F-BAE0-80566C011E3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Marcador de contenido 6" descr="Gain_eff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07" r="-707"/>
          <a:stretch>
            <a:fillRect/>
          </a:stretch>
        </p:blipFill>
        <p:spPr>
          <a:xfrm>
            <a:off x="163860" y="4054471"/>
            <a:ext cx="4235186" cy="2329189"/>
          </a:xfrm>
        </p:spPr>
      </p:pic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163860" y="800841"/>
          <a:ext cx="4287802" cy="333436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24579"/>
                <a:gridCol w="1347195"/>
                <a:gridCol w="1616028"/>
              </a:tblGrid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</a:t>
                      </a:r>
                      <a:r>
                        <a:rPr lang="en-US" sz="1200" baseline="0" dirty="0" smtClean="0"/>
                        <a:t> Results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Conditions</a:t>
                      </a:r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Frequency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352.2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Power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2000 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0.5dB Compression</a:t>
                      </a:r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Bandwidth (1dB)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 MHz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± 0.25 dB</a:t>
                      </a:r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Efficiency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58%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Class AB continued</a:t>
                      </a:r>
                      <a:r>
                        <a:rPr lang="en-US" sz="1200" baseline="0" dirty="0" smtClean="0"/>
                        <a:t> bias</a:t>
                      </a:r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21.3 dB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@</a:t>
                      </a:r>
                      <a:r>
                        <a:rPr lang="en-US" sz="1200" baseline="0" dirty="0" smtClean="0"/>
                        <a:t> full power</a:t>
                      </a:r>
                      <a:endParaRPr lang="en-US" sz="1200" dirty="0"/>
                    </a:p>
                  </a:txBody>
                  <a:tcPr/>
                </a:tc>
              </a:tr>
              <a:tr h="2814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Input Return</a:t>
                      </a:r>
                      <a:r>
                        <a:rPr lang="en-US" sz="1200" baseline="0" dirty="0" smtClean="0"/>
                        <a:t> Loss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29.7 dB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@</a:t>
                      </a:r>
                      <a:r>
                        <a:rPr lang="en-US" sz="1200" baseline="0" dirty="0" smtClean="0"/>
                        <a:t> 352.2MHz</a:t>
                      </a:r>
                      <a:endParaRPr lang="en-US" sz="1200" dirty="0"/>
                    </a:p>
                  </a:txBody>
                  <a:tcPr/>
                </a:tc>
              </a:tr>
              <a:tr h="26345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Duty Cycle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3.5ms/14Hz</a:t>
                      </a:r>
                      <a:endParaRPr lang="en-US" sz="1200" dirty="0"/>
                    </a:p>
                  </a:txBody>
                  <a:tcPr/>
                </a:tc>
              </a:tr>
              <a:tr h="447871"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RF Pulse Droop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2.7%  (Voltage)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baseline="0" dirty="0" smtClean="0"/>
                        <a:t>0.23 dB (Power)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1.5ms pulse</a:t>
                      </a:r>
                    </a:p>
                  </a:txBody>
                  <a:tcPr/>
                </a:tc>
              </a:tr>
              <a:tr h="4478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5% (Voltage)</a:t>
                      </a:r>
                    </a:p>
                    <a:p>
                      <a:r>
                        <a:rPr lang="en-US" sz="1200" dirty="0" smtClean="0"/>
                        <a:t>0.42 dB (Power)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3.5ms pulse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Imagen 10" descr="2kw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167" y="835038"/>
            <a:ext cx="4293630" cy="4879682"/>
          </a:xfrm>
          <a:prstGeom prst="rect">
            <a:avLst/>
          </a:prstGeom>
        </p:spPr>
      </p:pic>
      <p:cxnSp>
        <p:nvCxnSpPr>
          <p:cNvPr id="27" name="Conector angular 26"/>
          <p:cNvCxnSpPr>
            <a:stCxn id="33" idx="4"/>
          </p:cNvCxnSpPr>
          <p:nvPr/>
        </p:nvCxnSpPr>
        <p:spPr>
          <a:xfrm rot="16200000" flipH="1">
            <a:off x="6702120" y="5557610"/>
            <a:ext cx="345628" cy="423337"/>
          </a:xfrm>
          <a:prstGeom prst="bentConnector2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Imagen 31" descr="IMG_1444 cop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1840" y="5609777"/>
            <a:ext cx="1431460" cy="773883"/>
          </a:xfrm>
          <a:prstGeom prst="rect">
            <a:avLst/>
          </a:prstGeom>
        </p:spPr>
      </p:pic>
      <p:sp>
        <p:nvSpPr>
          <p:cNvPr id="33" name="Elipse 32"/>
          <p:cNvSpPr/>
          <p:nvPr/>
        </p:nvSpPr>
        <p:spPr>
          <a:xfrm>
            <a:off x="6527799" y="5367865"/>
            <a:ext cx="270933" cy="228600"/>
          </a:xfrm>
          <a:prstGeom prst="ellipse">
            <a:avLst/>
          </a:prstGeom>
          <a:noFill/>
          <a:ln w="635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038"/>
            <a:ext cx="7404100" cy="525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Klystron Driver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19</a:t>
            </a:fld>
            <a:r>
              <a:rPr lang="en-US" smtClean="0"/>
              <a:t>/30</a:t>
            </a:r>
            <a:endParaRPr lang="en-US" dirty="0"/>
          </a:p>
        </p:txBody>
      </p:sp>
      <p:pic>
        <p:nvPicPr>
          <p:cNvPr id="8" name="Imagen 7" descr="thumb_IMG_1335_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3404"/>
            <a:ext cx="4342037" cy="325652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346857" y="1012070"/>
            <a:ext cx="1377701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1kW Amplifier</a:t>
            </a:r>
            <a:endParaRPr lang="en-US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4492019" y="1503024"/>
            <a:ext cx="1026743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2W Driver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621615" y="1989060"/>
            <a:ext cx="1026743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RF Switch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752217" y="2458672"/>
            <a:ext cx="1114232" cy="5847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Directional Couplers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716308" y="3225306"/>
            <a:ext cx="972341" cy="5847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Supplies</a:t>
            </a:r>
          </a:p>
        </p:txBody>
      </p:sp>
      <p:cxnSp>
        <p:nvCxnSpPr>
          <p:cNvPr id="14" name="Conector recto de flecha 13"/>
          <p:cNvCxnSpPr>
            <a:stCxn id="9" idx="1"/>
          </p:cNvCxnSpPr>
          <p:nvPr/>
        </p:nvCxnSpPr>
        <p:spPr>
          <a:xfrm rot="10800000" flipV="1">
            <a:off x="1799165" y="1181346"/>
            <a:ext cx="2547693" cy="32167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rot="10800000" flipV="1">
            <a:off x="2078566" y="1658944"/>
            <a:ext cx="2413455" cy="156636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rot="10800000" flipV="1">
            <a:off x="3352801" y="2158336"/>
            <a:ext cx="1268814" cy="73931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12" idx="1"/>
          </p:cNvCxnSpPr>
          <p:nvPr/>
        </p:nvCxnSpPr>
        <p:spPr>
          <a:xfrm rot="10800000" flipV="1">
            <a:off x="3352801" y="2751059"/>
            <a:ext cx="1399417" cy="59750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13" idx="1"/>
          </p:cNvCxnSpPr>
          <p:nvPr/>
        </p:nvCxnSpPr>
        <p:spPr>
          <a:xfrm rot="10800000">
            <a:off x="808566" y="3462262"/>
            <a:ext cx="3907742" cy="554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12" idx="1"/>
          </p:cNvCxnSpPr>
          <p:nvPr/>
        </p:nvCxnSpPr>
        <p:spPr>
          <a:xfrm rot="10800000">
            <a:off x="2942165" y="1917700"/>
            <a:ext cx="1810052" cy="8333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6019800" y="1203416"/>
          <a:ext cx="2927350" cy="412737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43100"/>
                <a:gridCol w="984250"/>
              </a:tblGrid>
              <a:tr h="38581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3715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Class of Amplifiers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 +</a:t>
                      </a:r>
                      <a:r>
                        <a:rPr lang="en-US" sz="1400" baseline="0" dirty="0" smtClean="0"/>
                        <a:t> AB</a:t>
                      </a:r>
                      <a:endParaRPr lang="en-US" sz="1400" dirty="0"/>
                    </a:p>
                  </a:txBody>
                  <a:tcPr/>
                </a:tc>
              </a:tr>
              <a:tr h="5999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Output</a:t>
                      </a:r>
                      <a:r>
                        <a:rPr lang="en-US" sz="1400" baseline="0" dirty="0" smtClean="0"/>
                        <a:t> Power (0.5 dB Compression)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270 W</a:t>
                      </a:r>
                      <a:endParaRPr lang="en-US" sz="1400" dirty="0"/>
                    </a:p>
                  </a:txBody>
                  <a:tcPr/>
                </a:tc>
              </a:tr>
              <a:tr h="3715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Gain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dB</a:t>
                      </a:r>
                      <a:endParaRPr lang="en-US" sz="1400" dirty="0"/>
                    </a:p>
                  </a:txBody>
                  <a:tcPr/>
                </a:tc>
              </a:tr>
              <a:tr h="3715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Band Width (1dB)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 MHz</a:t>
                      </a:r>
                      <a:endParaRPr lang="en-US" sz="1400" dirty="0"/>
                    </a:p>
                  </a:txBody>
                  <a:tcPr/>
                </a:tc>
              </a:tr>
              <a:tr h="6840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Overall Efficiency (Including fan, PS,</a:t>
                      </a:r>
                      <a:r>
                        <a:rPr lang="en-US" sz="1400" baseline="0" dirty="0" smtClean="0"/>
                        <a:t> etc.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20%</a:t>
                      </a:r>
                      <a:endParaRPr lang="en-US" sz="1400" dirty="0"/>
                    </a:p>
                  </a:txBody>
                  <a:tcPr/>
                </a:tc>
              </a:tr>
              <a:tr h="3715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Cooling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Air</a:t>
                      </a:r>
                      <a:endParaRPr lang="en-US" sz="1400" dirty="0"/>
                    </a:p>
                  </a:txBody>
                  <a:tcPr/>
                </a:tc>
              </a:tr>
              <a:tr h="3715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Bias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Continues</a:t>
                      </a:r>
                      <a:endParaRPr lang="en-US" sz="1400" dirty="0"/>
                    </a:p>
                  </a:txBody>
                  <a:tcPr/>
                </a:tc>
              </a:tr>
              <a:tr h="5999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</a:t>
                      </a:r>
                      <a:r>
                        <a:rPr lang="en-US" sz="1400" baseline="0" dirty="0" smtClean="0"/>
                        <a:t> switch Speed (Max)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 </a:t>
                      </a:r>
                      <a:r>
                        <a:rPr lang="en-US" sz="140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" name="Imagen 19" descr="IMG_0428.jpg"/>
          <p:cNvPicPr>
            <a:picLocks noChangeAspect="1"/>
          </p:cNvPicPr>
          <p:nvPr/>
        </p:nvPicPr>
        <p:blipFill>
          <a:blip r:embed="rId3"/>
          <a:srcRect l="11452" t="10078" r="15156"/>
          <a:stretch>
            <a:fillRect/>
          </a:stretch>
        </p:blipFill>
        <p:spPr>
          <a:xfrm>
            <a:off x="2945235" y="3919932"/>
            <a:ext cx="2741223" cy="25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CuadroTexto 24"/>
          <p:cNvSpPr txBox="1"/>
          <p:nvPr/>
        </p:nvSpPr>
        <p:spPr>
          <a:xfrm>
            <a:off x="2677582" y="663404"/>
            <a:ext cx="893235" cy="5232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 Detectors</a:t>
            </a:r>
          </a:p>
        </p:txBody>
      </p:sp>
      <p:cxnSp>
        <p:nvCxnSpPr>
          <p:cNvPr id="26" name="Conector recto de flecha 25"/>
          <p:cNvCxnSpPr>
            <a:stCxn id="25" idx="2"/>
          </p:cNvCxnSpPr>
          <p:nvPr/>
        </p:nvCxnSpPr>
        <p:spPr>
          <a:xfrm rot="5400000">
            <a:off x="2371643" y="1405781"/>
            <a:ext cx="971714" cy="5334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75247" y="4241800"/>
            <a:ext cx="2866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Six Klystron drivers’ technical specifications are to be ready to call for tender in Q1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3107"/>
            <a:ext cx="8229600" cy="1143000"/>
          </a:xfrm>
        </p:spPr>
        <p:txBody>
          <a:bodyPr/>
          <a:lstStyle/>
          <a:p>
            <a:r>
              <a:rPr lang="en-US" dirty="0" smtClean="0"/>
              <a:t>On behalf of:</a:t>
            </a:r>
            <a:endParaRPr lang="en-US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</p:nvPr>
        </p:nvGraphicFramePr>
        <p:xfrm>
          <a:off x="457200" y="1843257"/>
          <a:ext cx="8229600" cy="7924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717934"/>
                <a:gridCol w="55116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Pedro</a:t>
                      </a:r>
                      <a:r>
                        <a:rPr lang="en-US" sz="2000" dirty="0" smtClean="0"/>
                        <a:t> Gonzalez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Project Leader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Ibon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Bustinduy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MEBT</a:t>
                      </a:r>
                      <a:r>
                        <a:rPr lang="en-US" dirty="0" smtClean="0"/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r>
                        <a:rPr lang="en-US" dirty="0" smtClean="0"/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Leader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Marcador de contenido 9"/>
          <p:cNvSpPr txBox="1">
            <a:spLocks/>
          </p:cNvSpPr>
          <p:nvPr/>
        </p:nvSpPr>
        <p:spPr>
          <a:xfrm>
            <a:off x="780843" y="3400966"/>
            <a:ext cx="5238957" cy="2030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946" b="1" dirty="0" err="1"/>
              <a:t>Nagore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946" b="1" dirty="0" err="1"/>
              <a:t>Garmendia</a:t>
            </a:r>
            <a:endParaRPr lang="en-US" sz="1946" b="1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946" b="1" dirty="0" err="1"/>
              <a:t>Tomasso</a:t>
            </a:r>
            <a:r>
              <a:rPr lang="en-US" sz="1946" b="1" dirty="0"/>
              <a:t> </a:t>
            </a:r>
            <a:r>
              <a:rPr lang="en-US" sz="1946" b="1" dirty="0" err="1"/>
              <a:t>Poggi</a:t>
            </a:r>
            <a:endParaRPr lang="en-US" sz="1946" b="1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946" b="1" dirty="0" err="1"/>
              <a:t>Leire</a:t>
            </a:r>
            <a:r>
              <a:rPr lang="en-US" sz="1946" b="1" dirty="0"/>
              <a:t> </a:t>
            </a:r>
            <a:r>
              <a:rPr lang="en-US" sz="1946" b="1" dirty="0" err="1"/>
              <a:t>Muguira</a:t>
            </a:r>
            <a:endParaRPr lang="en-US" sz="1946" b="1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946" b="1" dirty="0"/>
              <a:t>Oscar </a:t>
            </a:r>
            <a:r>
              <a:rPr lang="en-US" sz="1946" b="1" dirty="0" smtClean="0"/>
              <a:t>Gonzalez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946" b="1" dirty="0" smtClean="0"/>
              <a:t>Arash Kaftoosian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1946" b="1" dirty="0" smtClean="0"/>
          </a:p>
        </p:txBody>
      </p:sp>
      <p:sp>
        <p:nvSpPr>
          <p:cNvPr id="9" name="CuadroTexto 8"/>
          <p:cNvSpPr txBox="1"/>
          <p:nvPr/>
        </p:nvSpPr>
        <p:spPr>
          <a:xfrm>
            <a:off x="457200" y="2963195"/>
            <a:ext cx="3879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ESS-Bilbao RF Group:</a:t>
            </a:r>
            <a:endParaRPr lang="en-US" sz="20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505700" y="3886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457200" y="5540856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And with sincere thanks to the ESS colleagues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Level RF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81686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Total 35 Digital LLRF units will be delivered to ESS as our in-kind contribution.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They will be all based on µTCA4 standard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These 35 DLLRFs will be similar but vary slightly depends on amplifier type and number of signals processed by the LLRF system.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Number of signals to LLRF will be from 10 to 34 per cavity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457200" y="3807460"/>
          <a:ext cx="8229598" cy="238633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787400"/>
                <a:gridCol w="889000"/>
                <a:gridCol w="1295400"/>
                <a:gridCol w="1003300"/>
                <a:gridCol w="1342428"/>
                <a:gridCol w="948427"/>
                <a:gridCol w="1963643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No. of Cavities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Power inside cavity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Phase accuracy (RMS)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Amplitude accuracy (RMS)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Temp.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Tuning system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RFQ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1600kW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~300K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Water temp</a:t>
                      </a:r>
                    </a:p>
                  </a:txBody>
                  <a:tcPr/>
                </a:tc>
              </a:tr>
              <a:tr h="4508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MEBT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22kW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0.2˚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~300K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Plunger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DTL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2200kW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0.2˚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~300K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Plunger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Spoke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330kW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0.1˚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~2K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Deformation +</a:t>
                      </a:r>
                      <a:r>
                        <a:rPr lang="en-US" sz="1600" baseline="0" dirty="0" smtClean="0"/>
                        <a:t> piezo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63500"/>
            <a:ext cx="7620000" cy="779462"/>
          </a:xfrm>
        </p:spPr>
        <p:txBody>
          <a:bodyPr/>
          <a:lstStyle/>
          <a:p>
            <a:r>
              <a:rPr lang="en-US" dirty="0" smtClean="0"/>
              <a:t>LLRF Signals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Marcador de contenido 8" descr="LLRF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30" r="-2030"/>
          <a:stretch>
            <a:fillRect/>
          </a:stretch>
        </p:blipFill>
        <p:spPr>
          <a:xfrm>
            <a:off x="457200" y="12446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5400"/>
            <a:ext cx="8229600" cy="754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LLRF Block Diagram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Imagen 7" descr="LLRF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15962"/>
            <a:ext cx="4801773" cy="5627688"/>
          </a:xfrm>
          <a:prstGeom prst="rect">
            <a:avLst/>
          </a:prstGeom>
        </p:spPr>
      </p:pic>
      <p:pic>
        <p:nvPicPr>
          <p:cNvPr id="11" name="Imagen 10" descr="Photo 14-06-2016, 11 44 56.jpg"/>
          <p:cNvPicPr>
            <a:picLocks noChangeAspect="1"/>
          </p:cNvPicPr>
          <p:nvPr/>
        </p:nvPicPr>
        <p:blipFill>
          <a:blip r:embed="rId3"/>
          <a:srcRect l="3792" r="9551"/>
          <a:stretch>
            <a:fillRect/>
          </a:stretch>
        </p:blipFill>
        <p:spPr>
          <a:xfrm>
            <a:off x="5692803" y="1808162"/>
            <a:ext cx="3374997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-139700"/>
            <a:ext cx="8229600" cy="817562"/>
          </a:xfrm>
        </p:spPr>
        <p:txBody>
          <a:bodyPr/>
          <a:lstStyle/>
          <a:p>
            <a:r>
              <a:rPr lang="en-US" dirty="0" smtClean="0"/>
              <a:t>Local Oscillator</a:t>
            </a:r>
            <a:endParaRPr lang="en-US" dirty="0"/>
          </a:p>
        </p:txBody>
      </p:sp>
      <p:pic>
        <p:nvPicPr>
          <p:cNvPr id="7" name="Marcador de contenido 6" descr="Screen Shot 2016-06-19 at 00.36.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834" r="-1"/>
          <a:stretch>
            <a:fillRect/>
          </a:stretch>
        </p:blipFill>
        <p:spPr>
          <a:xfrm>
            <a:off x="86903" y="1257300"/>
            <a:ext cx="4980397" cy="4889502"/>
          </a:xfr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Imagen 7" descr="Screen Shot 2016-06-19 at 00.39.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700" y="804862"/>
            <a:ext cx="3549650" cy="1371792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/>
        </p:nvGraphicFramePr>
        <p:xfrm>
          <a:off x="5270500" y="2451100"/>
          <a:ext cx="3702050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84200"/>
                <a:gridCol w="1581150"/>
                <a:gridCol w="711200"/>
                <a:gridCol w="8255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Freq.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#outs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Jitter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377 – 411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</a:t>
                      </a:r>
                      <a:r>
                        <a:rPr lang="en-US" dirty="0" err="1" smtClean="0"/>
                        <a:t>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 – 125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</a:t>
                      </a:r>
                      <a:r>
                        <a:rPr lang="en-US" dirty="0" err="1" smtClean="0"/>
                        <a:t>fs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425857" y="3817034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 RTM will be developed by SLAC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IF to IQ by non-IQ sampling</a:t>
            </a:r>
            <a:endParaRPr lang="en-US" dirty="0"/>
          </a:p>
        </p:txBody>
      </p:sp>
      <p:pic>
        <p:nvPicPr>
          <p:cNvPr id="12" name="Imagen 11" descr="Screen Shot 2016-06-19 at 00.56.55.png"/>
          <p:cNvPicPr>
            <a:picLocks noChangeAspect="1"/>
          </p:cNvPicPr>
          <p:nvPr/>
        </p:nvPicPr>
        <p:blipFill>
          <a:blip r:embed="rId4"/>
          <a:srcRect l="3066" t="17842" r="50256"/>
          <a:stretch>
            <a:fillRect/>
          </a:stretch>
        </p:blipFill>
        <p:spPr>
          <a:xfrm>
            <a:off x="5425857" y="4646533"/>
            <a:ext cx="2374900" cy="1716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 descr="LLRF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00" r="-1000"/>
          <a:stretch>
            <a:fillRect/>
          </a:stretch>
        </p:blipFill>
        <p:spPr>
          <a:xfrm>
            <a:off x="304800" y="1536700"/>
            <a:ext cx="8229600" cy="4525963"/>
          </a:xfr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304800" y="-139700"/>
            <a:ext cx="8229600" cy="817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Local Oscillator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57200" y="1016000"/>
            <a:ext cx="74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oscillator tests and validation in collaboration with Santander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Imagen 6" descr="Screen Shot 2016-06-19 at 01.07.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75" y="838200"/>
            <a:ext cx="3968185" cy="30988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14350" y="1676400"/>
            <a:ext cx="21980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LMX2581 with internal VCO</a:t>
            </a:r>
          </a:p>
          <a:p>
            <a:r>
              <a:rPr lang="en-US" sz="1400" dirty="0" smtClean="0"/>
              <a:t>M=4, N=9: </a:t>
            </a:r>
            <a:r>
              <a:rPr lang="en-US" sz="1400" dirty="0" smtClean="0">
                <a:solidFill>
                  <a:srgbClr val="FF0000"/>
                </a:solidFill>
              </a:rPr>
              <a:t>Jitter=300fs</a:t>
            </a:r>
          </a:p>
        </p:txBody>
      </p:sp>
      <p:pic>
        <p:nvPicPr>
          <p:cNvPr id="12" name="Imagen 11" descr="Screen Shot 2016-06-19 at 01.20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630" y="990600"/>
            <a:ext cx="4431139" cy="2946400"/>
          </a:xfrm>
          <a:prstGeom prst="rect">
            <a:avLst/>
          </a:prstGeom>
        </p:spPr>
      </p:pic>
      <p:pic>
        <p:nvPicPr>
          <p:cNvPr id="13" name="Imagen 12" descr="Screen Shot 2016-06-19 at 01.21.5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45969"/>
            <a:ext cx="4159250" cy="2810382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14350" y="5461000"/>
            <a:ext cx="219803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LMX2582 with internal VCO</a:t>
            </a:r>
          </a:p>
          <a:p>
            <a:r>
              <a:rPr lang="en-US" sz="1400" dirty="0" smtClean="0"/>
              <a:t>M=4, N=7: </a:t>
            </a:r>
            <a:r>
              <a:rPr lang="en-US" sz="1400" dirty="0" smtClean="0">
                <a:solidFill>
                  <a:srgbClr val="FF0000"/>
                </a:solidFill>
              </a:rPr>
              <a:t>Jitter=120fs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540250" y="3255714"/>
            <a:ext cx="29470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LMX2581 with external VCO (Synergy)</a:t>
            </a:r>
          </a:p>
          <a:p>
            <a:r>
              <a:rPr lang="en-US" sz="1400" dirty="0" smtClean="0"/>
              <a:t>M=4, N=7: </a:t>
            </a:r>
            <a:r>
              <a:rPr lang="en-US" sz="1400" dirty="0" smtClean="0">
                <a:solidFill>
                  <a:srgbClr val="FF0000"/>
                </a:solidFill>
              </a:rPr>
              <a:t>Jitter=200fs</a:t>
            </a:r>
          </a:p>
        </p:txBody>
      </p:sp>
      <p:pic>
        <p:nvPicPr>
          <p:cNvPr id="16" name="Imagen 15" descr="LMX2582EVM.jpg"/>
          <p:cNvPicPr>
            <a:picLocks noChangeAspect="1"/>
          </p:cNvPicPr>
          <p:nvPr/>
        </p:nvPicPr>
        <p:blipFill>
          <a:blip r:embed="rId5"/>
          <a:srcRect l="3426" t="15556" r="3056" b="14722"/>
          <a:stretch>
            <a:fillRect/>
          </a:stretch>
        </p:blipFill>
        <p:spPr>
          <a:xfrm>
            <a:off x="5207000" y="4215809"/>
            <a:ext cx="2717800" cy="2026241"/>
          </a:xfrm>
          <a:prstGeom prst="rect">
            <a:avLst/>
          </a:prstGeom>
        </p:spPr>
      </p:pic>
      <p:sp>
        <p:nvSpPr>
          <p:cNvPr id="17" name="Título 1"/>
          <p:cNvSpPr txBox="1">
            <a:spLocks/>
          </p:cNvSpPr>
          <p:nvPr/>
        </p:nvSpPr>
        <p:spPr>
          <a:xfrm>
            <a:off x="304800" y="-139700"/>
            <a:ext cx="8229600" cy="817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Local Oscillator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924800" y="4826000"/>
            <a:ext cx="106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LMX2582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557"/>
            <a:ext cx="7743825" cy="538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MEBT RF Interlock Diagram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Imagen 6" descr="MEBT control interlock syst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96" y="952501"/>
            <a:ext cx="7677330" cy="5378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50800"/>
            <a:ext cx="76327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RFQ and DTL RF interlocks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2159000" y="990600"/>
            <a:ext cx="6642100" cy="52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/>
          <p:cNvSpPr txBox="1"/>
          <p:nvPr/>
        </p:nvSpPr>
        <p:spPr>
          <a:xfrm>
            <a:off x="659916" y="6002407"/>
            <a:ext cx="1713396" cy="3539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700" dirty="0" smtClean="0"/>
              <a:t>Courtesy of ESS</a:t>
            </a:r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239712" y="1993900"/>
            <a:ext cx="2133600" cy="914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700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2"/>
              </a:spcAft>
              <a:buSzPct val="45000"/>
              <a:buFont typeface="StarSymbol"/>
              <a:buNone/>
              <a:defRPr lang="en-IN" sz="3200" b="0" i="0" u="none" strike="noStrike" kern="1200">
                <a:ln>
                  <a:noFill/>
                </a:ln>
                <a:latin typeface="Arial" pitchFamily="34"/>
                <a:ea typeface="DejaVu San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2"/>
              </a:spcAft>
              <a:buSzPct val="45000"/>
              <a:buFont typeface="StarSymbol"/>
              <a:buChar char="●"/>
              <a:defRPr lang="en-IN" sz="3200" b="0" i="0" u="none" strike="noStrike" kern="1200">
                <a:ln>
                  <a:noFill/>
                </a:ln>
                <a:latin typeface="Arial" pitchFamily="34"/>
                <a:ea typeface="DejaVu Sans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IN" sz="2800" b="0" i="0" u="none" strike="noStrike" kern="1200">
                <a:ln>
                  <a:noFill/>
                </a:ln>
                <a:latin typeface="Arial" pitchFamily="34"/>
                <a:ea typeface="DejaVu Sans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IN" sz="24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IN" sz="2000" b="0" i="0" u="none" strike="noStrike" kern="1200">
                <a:ln>
                  <a:noFill/>
                </a:ln>
                <a:latin typeface="Trebuchet MS" pitchFamily="34"/>
                <a:ea typeface="DejaVu Sans" pitchFamily="2"/>
                <a:cs typeface="Tahoma" pitchFamily="2"/>
              </a:defRPr>
            </a:lvl9pPr>
          </a:lstStyle>
          <a:p>
            <a:pPr marL="0" hangingPunct="0"/>
            <a:r>
              <a:rPr lang="en-US" b="1" dirty="0" smtClean="0">
                <a:latin typeface="Arial" pitchFamily="34" charset="0"/>
                <a:cs typeface="Arial" pitchFamily="34" charset="0"/>
              </a:rPr>
              <a:t>FIM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&lt;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l-GR" b="1" dirty="0" smtClean="0">
                <a:latin typeface="Garamond"/>
                <a:cs typeface="Arial" pitchFamily="34" charset="0"/>
              </a:rPr>
              <a:t>μ</a:t>
            </a:r>
            <a:r>
              <a:rPr lang="es-ES" sz="3143" b="1" dirty="0" smtClean="0">
                <a:latin typeface="Arial" pitchFamily="34" charset="0"/>
                <a:cs typeface="Arial" pitchFamily="34" charset="0"/>
              </a:rPr>
              <a:t>s</a:t>
            </a:r>
            <a:endParaRPr lang="en-US" sz="3143" b="1" dirty="0" smtClean="0">
              <a:latin typeface="Arial" pitchFamily="34" charset="0"/>
              <a:cs typeface="Arial" pitchFamily="34" charset="0"/>
            </a:endParaRPr>
          </a:p>
          <a:p>
            <a:pPr marL="0" hangingPunct="0"/>
            <a:r>
              <a:rPr lang="en-US" b="1" dirty="0" smtClean="0">
                <a:latin typeface="Arial" pitchFamily="34" charset="0"/>
                <a:cs typeface="Arial" pitchFamily="34" charset="0"/>
              </a:rPr>
              <a:t>SIM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&lt;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50ms</a:t>
            </a:r>
          </a:p>
          <a:p>
            <a:pPr marL="1296000" lvl="3" indent="-324000" hangingPunct="0">
              <a:spcAft>
                <a:spcPts val="1412"/>
              </a:spcAft>
            </a:pPr>
            <a:endParaRPr kumimoji="0" lang="en-US" sz="6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32000" marR="0" lvl="0" indent="-324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412"/>
              </a:spcAft>
              <a:buClrTx/>
              <a:buSzPct val="45000"/>
              <a:buFont typeface="StarSymbol"/>
              <a:buChar char="●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/>
              <a:ea typeface="DejaVu San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738"/>
            <a:ext cx="7493000" cy="500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 Interlocks Hardware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44512" y="1354137"/>
          <a:ext cx="7773988" cy="4151691"/>
        </p:xfrm>
        <a:graphic>
          <a:graphicData uri="http://schemas.openxmlformats.org/drawingml/2006/table">
            <a:tbl>
              <a:tblPr/>
              <a:tblGrid>
                <a:gridCol w="1975838"/>
                <a:gridCol w="1975838"/>
                <a:gridCol w="1977637"/>
                <a:gridCol w="1844675"/>
              </a:tblGrid>
              <a:tr h="350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smtClean="0">
                          <a:latin typeface="+mn-lt"/>
                          <a:ea typeface="Cambria"/>
                          <a:cs typeface="Times New Roman"/>
                        </a:rPr>
                        <a:t>ESS-BILBAO</a:t>
                      </a:r>
                      <a:endParaRPr lang="en-US" sz="20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smtClean="0">
                          <a:latin typeface="Calibri"/>
                          <a:ea typeface="Calibri"/>
                          <a:cs typeface="Times New Roman"/>
                        </a:rPr>
                        <a:t>ESS ERIC</a:t>
                      </a:r>
                      <a:endParaRPr lang="en-US" sz="20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05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latin typeface="Arial" pitchFamily="34" charset="0"/>
                          <a:cs typeface="Arial" pitchFamily="34" charset="0"/>
                        </a:rPr>
                        <a:t>RF Transmitter System</a:t>
                      </a:r>
                      <a:endParaRPr lang="en-US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smtClean="0">
                          <a:latin typeface="Calibri"/>
                          <a:ea typeface="Calibri"/>
                          <a:cs typeface="Times New Roman"/>
                        </a:rPr>
                        <a:t>PROTOTYPE</a:t>
                      </a:r>
                      <a:endParaRPr lang="en-US" sz="20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SOLUTION</a:t>
                      </a:r>
                      <a:endParaRPr lang="en-US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26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latin typeface="Calibri Light"/>
                          <a:ea typeface="Calibri"/>
                          <a:cs typeface="Courier New"/>
                        </a:rPr>
                        <a:t>Slow</a:t>
                      </a:r>
                      <a:r>
                        <a:rPr lang="en-US" sz="1800" baseline="0" noProof="0" dirty="0" smtClean="0">
                          <a:latin typeface="Calibri Light"/>
                          <a:ea typeface="Calibri"/>
                          <a:cs typeface="Courier New"/>
                        </a:rPr>
                        <a:t> Interlock</a:t>
                      </a:r>
                      <a:endParaRPr lang="en-US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Calibri"/>
                          <a:ea typeface="Calibri"/>
                          <a:cs typeface="Times New Roman"/>
                        </a:rPr>
                        <a:t>PLC</a:t>
                      </a:r>
                      <a:r>
                        <a:rPr lang="en-US" sz="18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 (</a:t>
                      </a:r>
                      <a:r>
                        <a:rPr lang="en-US" sz="1800" noProof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Schneider Electric)</a:t>
                      </a:r>
                      <a:endParaRPr lang="en-US" sz="1800" noProof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PLC</a:t>
                      </a:r>
                      <a:r>
                        <a:rPr lang="en-US" sz="1800" baseline="0" noProof="0" dirty="0" smtClean="0"/>
                        <a:t> (Siemens)</a:t>
                      </a:r>
                    </a:p>
                    <a:p>
                      <a:pPr marL="0" indent="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8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S7-1500</a:t>
                      </a:r>
                    </a:p>
                    <a:p>
                      <a:pPr marL="0" indent="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8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S7-300/400</a:t>
                      </a:r>
                      <a:endParaRPr lang="en-US" sz="18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smtClean="0"/>
                        <a:t>PLC</a:t>
                      </a:r>
                      <a:r>
                        <a:rPr lang="en-US" sz="1800" baseline="0" noProof="0" smtClean="0"/>
                        <a:t> (Siemens)</a:t>
                      </a:r>
                    </a:p>
                    <a:p>
                      <a:pPr marL="0" indent="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8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S7-1500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dirty="0" smtClean="0">
                          <a:latin typeface="Calibri Light"/>
                          <a:ea typeface="Cambria"/>
                          <a:cs typeface="Courier New"/>
                        </a:rPr>
                        <a:t>Fast</a:t>
                      </a:r>
                      <a:r>
                        <a:rPr lang="en-US" sz="1800" baseline="0" noProof="0" dirty="0" smtClean="0">
                          <a:latin typeface="Calibri Light"/>
                          <a:ea typeface="Cambria"/>
                          <a:cs typeface="Courier New"/>
                        </a:rPr>
                        <a:t> interlock</a:t>
                      </a:r>
                      <a:endParaRPr lang="en-US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smtClean="0">
                          <a:latin typeface="Calibri"/>
                          <a:ea typeface="Calibri"/>
                          <a:cs typeface="Times New Roman"/>
                        </a:rPr>
                        <a:t>Dedicated</a:t>
                      </a:r>
                      <a:r>
                        <a:rPr lang="en-US" sz="1800" baseline="0" noProof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baseline="0" noProof="0" smtClean="0">
                          <a:latin typeface="Calibri"/>
                          <a:ea typeface="Calibri"/>
                          <a:cs typeface="Times New Roman"/>
                        </a:rPr>
                        <a:t>PCB</a:t>
                      </a:r>
                      <a:r>
                        <a:rPr lang="en-US" sz="1800" b="0" baseline="0" noProof="0" smtClean="0">
                          <a:latin typeface="Calibri"/>
                          <a:ea typeface="Calibri"/>
                          <a:cs typeface="Times New Roman"/>
                        </a:rPr>
                        <a:t>s (in-house developed)</a:t>
                      </a:r>
                      <a:endParaRPr lang="en-US" sz="18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800" b="1" noProof="0" smtClean="0"/>
                        <a:t>VME</a:t>
                      </a:r>
                      <a:r>
                        <a:rPr lang="en-US" sz="1800" noProof="0" smtClean="0"/>
                        <a:t> (IOxOS) </a:t>
                      </a:r>
                    </a:p>
                    <a:p>
                      <a:pPr marL="0" indent="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800" b="1" noProof="0" smtClean="0">
                          <a:latin typeface="Calibri"/>
                          <a:ea typeface="Calibri"/>
                          <a:cs typeface="Times New Roman"/>
                        </a:rPr>
                        <a:t>cRIO</a:t>
                      </a:r>
                      <a:r>
                        <a:rPr lang="en-US" sz="1800" noProof="0" smtClean="0">
                          <a:latin typeface="Calibri"/>
                          <a:ea typeface="Calibri"/>
                          <a:cs typeface="Times New Roman"/>
                        </a:rPr>
                        <a:t>-9066</a:t>
                      </a:r>
                      <a:endParaRPr lang="en-US" sz="18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µTCA</a:t>
                      </a:r>
                      <a:r>
                        <a:rPr lang="en-US" sz="1800" noProof="0" dirty="0" smtClean="0"/>
                        <a:t> (</a:t>
                      </a:r>
                      <a:r>
                        <a:rPr lang="en-US" sz="1800" noProof="0" dirty="0" err="1" smtClean="0"/>
                        <a:t>IOxOS</a:t>
                      </a:r>
                      <a:r>
                        <a:rPr lang="en-US" sz="1800" noProof="0" dirty="0" smtClean="0"/>
                        <a:t>) </a:t>
                      </a:r>
                      <a:endParaRPr lang="en-US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6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smtClean="0">
                          <a:latin typeface="Calibri Light"/>
                          <a:ea typeface="Calibri"/>
                          <a:cs typeface="Courier New"/>
                        </a:rPr>
                        <a:t>Control</a:t>
                      </a:r>
                      <a:r>
                        <a:rPr lang="en-US" sz="1800" baseline="0" noProof="0" smtClean="0">
                          <a:latin typeface="Calibri Light"/>
                          <a:ea typeface="Calibri"/>
                          <a:cs typeface="Courier New"/>
                        </a:rPr>
                        <a:t> Layer (Machine State)</a:t>
                      </a:r>
                      <a:endParaRPr lang="en-US" sz="18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cRIO</a:t>
                      </a:r>
                      <a:r>
                        <a:rPr lang="en-US" sz="1800" noProof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-9024 (NI)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noProof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LabVIEW 2014</a:t>
                      </a:r>
                      <a:endParaRPr lang="en-US" sz="1800" noProof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smtClean="0"/>
                        <a:t>PLC</a:t>
                      </a:r>
                      <a:r>
                        <a:rPr lang="en-US" sz="1800" baseline="0" noProof="0" smtClean="0"/>
                        <a:t> (Siemens)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PLC</a:t>
                      </a:r>
                      <a:r>
                        <a:rPr lang="en-US" sz="1800" baseline="0" noProof="0" dirty="0" smtClean="0"/>
                        <a:t> (Siemens)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64293"/>
            <a:ext cx="7899400" cy="677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 Distribution System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76300"/>
            <a:ext cx="8229600" cy="54800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Transmission lines: EIA 1-5/8” for </a:t>
            </a:r>
            <a:r>
              <a:rPr lang="en-US" sz="2400" dirty="0" err="1" smtClean="0"/>
              <a:t>Buncher</a:t>
            </a:r>
            <a:r>
              <a:rPr lang="en-US" sz="2400" dirty="0" smtClean="0"/>
              <a:t> cavities and WR2300 waveguides Full Height (FH) and Half Height (HH) for RFQ and DTL </a:t>
            </a:r>
          </a:p>
          <a:p>
            <a:endParaRPr lang="en-US" sz="2400" dirty="0" smtClean="0"/>
          </a:p>
          <a:p>
            <a:r>
              <a:rPr lang="en-US" sz="2400" dirty="0" smtClean="0"/>
              <a:t>Circulators and Loads from AFT and Ferrite are under test and validation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Imagen 7" descr="Screen Shot 2016-06-19 at 03.09.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0" y="3737504"/>
            <a:ext cx="6794500" cy="243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Imagen 6" descr="Screen Shot 2016-06-14 at 00.48.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262" y="962076"/>
            <a:ext cx="4876800" cy="1244600"/>
          </a:xfrm>
          <a:prstGeom prst="rect">
            <a:avLst/>
          </a:prstGeom>
        </p:spPr>
      </p:pic>
      <p:sp>
        <p:nvSpPr>
          <p:cNvPr id="8" name="CustomShape 3"/>
          <p:cNvSpPr/>
          <p:nvPr/>
        </p:nvSpPr>
        <p:spPr>
          <a:xfrm>
            <a:off x="3039136" y="0"/>
            <a:ext cx="2671231" cy="581400"/>
          </a:xfrm>
          <a:prstGeom prst="rect">
            <a:avLst/>
          </a:prstGeom>
          <a:noFill/>
          <a:ln w="9360">
            <a:noFill/>
          </a:ln>
        </p:spPr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000000"/>
                </a:solidFill>
                <a:latin typeface="Calibri"/>
                <a:ea typeface="Microsoft YaHei"/>
              </a:rPr>
              <a:t>ESS - BILBAO</a:t>
            </a:r>
            <a:endParaRPr dirty="0"/>
          </a:p>
        </p:txBody>
      </p:sp>
      <p:sp>
        <p:nvSpPr>
          <p:cNvPr id="9" name="CustomShape 2"/>
          <p:cNvSpPr/>
          <p:nvPr/>
        </p:nvSpPr>
        <p:spPr>
          <a:xfrm>
            <a:off x="230640" y="2604020"/>
            <a:ext cx="8721336" cy="3459384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>
              <a:lnSpc>
                <a:spcPct val="120000"/>
              </a:lnSpc>
              <a:spcAft>
                <a:spcPts val="2400"/>
              </a:spcAft>
            </a:pPr>
            <a:r>
              <a:rPr lang="en-US" sz="2000" b="1" u="sng" dirty="0" smtClean="0">
                <a:solidFill>
                  <a:srgbClr val="800000"/>
                </a:solidFill>
                <a:ea typeface="ＭＳ Ｐゴシック"/>
                <a:cs typeface=""/>
              </a:rPr>
              <a:t>Public Consortium: </a:t>
            </a: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"/>
              </a:rPr>
              <a:t>Funded by Spanish and Basque Country Governments (50/50) </a:t>
            </a:r>
            <a:endParaRPr lang="en-US" sz="2000" dirty="0" smtClean="0">
              <a:cs typeface=""/>
            </a:endParaRPr>
          </a:p>
          <a:p>
            <a:pPr algn="just">
              <a:lnSpc>
                <a:spcPct val="120000"/>
              </a:lnSpc>
              <a:spcAft>
                <a:spcPts val="2400"/>
              </a:spcAft>
            </a:pPr>
            <a:r>
              <a:rPr lang="en-US" sz="2000" b="1" u="sng" dirty="0" smtClean="0">
                <a:solidFill>
                  <a:srgbClr val="800000"/>
                </a:solidFill>
                <a:ea typeface="ＭＳ Ｐゴシック"/>
                <a:cs typeface=""/>
              </a:rPr>
              <a:t>Main Objective: </a:t>
            </a: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"/>
              </a:rPr>
              <a:t>In kind Contribution to ESS (Lund, Sweden)</a:t>
            </a:r>
            <a:endParaRPr lang="en-US" sz="2000" dirty="0" smtClean="0">
              <a:cs typeface=""/>
            </a:endParaRPr>
          </a:p>
          <a:p>
            <a:pPr lvl="1" algn="just">
              <a:lnSpc>
                <a:spcPct val="120000"/>
              </a:lnSpc>
              <a:spcAft>
                <a:spcPts val="2400"/>
              </a:spcAft>
            </a:pP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"/>
              </a:rPr>
              <a:t>Spain participation in ESS:	</a:t>
            </a:r>
            <a:r>
              <a:rPr lang="en-US" sz="2000" b="1" dirty="0" smtClean="0">
                <a:solidFill>
                  <a:srgbClr val="000000"/>
                </a:solidFill>
                <a:ea typeface="ＭＳ Ｐゴシック"/>
                <a:cs typeface=""/>
              </a:rPr>
              <a:t>5%</a:t>
            </a:r>
            <a:endParaRPr lang="en-US" sz="2000" b="1" dirty="0" smtClean="0">
              <a:cs typeface=""/>
            </a:endParaRPr>
          </a:p>
          <a:p>
            <a:pPr lvl="1" algn="just">
              <a:lnSpc>
                <a:spcPct val="120000"/>
              </a:lnSpc>
              <a:spcAft>
                <a:spcPts val="2400"/>
              </a:spcAft>
            </a:pP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"/>
              </a:rPr>
              <a:t>In-kind: Some 70 M€ (50% Accelerator/Target and 50% Neutron Instr.)</a:t>
            </a:r>
            <a:endParaRPr lang="en-US" sz="2000" dirty="0" smtClean="0">
              <a:cs typeface=""/>
            </a:endParaRPr>
          </a:p>
          <a:p>
            <a:pPr algn="just">
              <a:lnSpc>
                <a:spcPct val="120000"/>
              </a:lnSpc>
              <a:spcAft>
                <a:spcPts val="2400"/>
              </a:spcAft>
            </a:pPr>
            <a:r>
              <a:rPr lang="en-US" sz="2000" b="1" u="sng" dirty="0" smtClean="0">
                <a:solidFill>
                  <a:srgbClr val="800000"/>
                </a:solidFill>
                <a:ea typeface="ＭＳ Ｐゴシック"/>
                <a:cs typeface=""/>
              </a:rPr>
              <a:t>Staff:</a:t>
            </a:r>
            <a:r>
              <a:rPr lang="en-US" sz="2000" b="1" dirty="0" smtClean="0">
                <a:solidFill>
                  <a:srgbClr val="000000"/>
                </a:solidFill>
                <a:ea typeface="ＭＳ Ｐゴシック"/>
                <a:cs typeface=""/>
              </a:rPr>
              <a:t>  </a:t>
            </a:r>
            <a:r>
              <a:rPr lang="en-US" sz="2000" dirty="0" smtClean="0">
                <a:solidFill>
                  <a:srgbClr val="000000"/>
                </a:solidFill>
                <a:ea typeface="ＭＳ Ｐゴシック"/>
                <a:cs typeface=""/>
              </a:rPr>
              <a:t>~60 people (researchers, technicians, support)</a:t>
            </a:r>
            <a:endParaRPr lang="en-US" sz="2000" dirty="0" smtClean="0">
              <a:cs typeface=""/>
            </a:endParaRPr>
          </a:p>
          <a:p>
            <a:pPr algn="just">
              <a:lnSpc>
                <a:spcPct val="120000"/>
              </a:lnSpc>
            </a:pPr>
            <a:endParaRPr lang="en-US" sz="2000" dirty="0" smtClean="0">
              <a:cs typeface=""/>
            </a:endParaRPr>
          </a:p>
          <a:p>
            <a:pPr algn="just">
              <a:lnSpc>
                <a:spcPct val="120000"/>
              </a:lnSpc>
            </a:pPr>
            <a:endParaRPr lang="en-US" sz="2000" dirty="0" smtClean="0">
              <a:cs typeface=""/>
            </a:endParaRPr>
          </a:p>
          <a:p>
            <a:pPr algn="just">
              <a:lnSpc>
                <a:spcPct val="120000"/>
              </a:lnSpc>
            </a:pPr>
            <a:endParaRPr lang="en-US" sz="2000" dirty="0">
              <a:cs typeface="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4607"/>
            <a:ext cx="7112000" cy="5849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Transmission line components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16000"/>
            <a:ext cx="4610100" cy="51101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In-house Designs: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Straight sections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Dual directional couplers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FH to HH tapers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Power splitters: Magic T and 3dB hybrid coupler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WR2300 to Coax transition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Flexible waveguides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Imagen 6" descr="Screen Shot 2016-06-19 at 03.10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564" y="1219000"/>
            <a:ext cx="2732508" cy="1689501"/>
          </a:xfrm>
          <a:prstGeom prst="rect">
            <a:avLst/>
          </a:prstGeom>
        </p:spPr>
      </p:pic>
      <p:pic>
        <p:nvPicPr>
          <p:cNvPr id="8" name="Imagen 7" descr="Screen Shot 2016-06-19 at 03.12.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564" y="2908501"/>
            <a:ext cx="3438136" cy="1305389"/>
          </a:xfrm>
          <a:prstGeom prst="rect">
            <a:avLst/>
          </a:prstGeom>
        </p:spPr>
      </p:pic>
      <p:pic>
        <p:nvPicPr>
          <p:cNvPr id="10" name="Imagen 9" descr="Screen Shot 2016-06-19 at 03.13.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4236512"/>
            <a:ext cx="2730500" cy="1889651"/>
          </a:xfrm>
          <a:prstGeom prst="rect">
            <a:avLst/>
          </a:prstGeom>
        </p:spPr>
      </p:pic>
      <p:pic>
        <p:nvPicPr>
          <p:cNvPr id="11" name="Imagen 10" descr="Screen Shot 2016-06-19 at 03.14.0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0961" y="4672013"/>
            <a:ext cx="1548839" cy="1454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3152419" y="2673897"/>
            <a:ext cx="2584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Georgia"/>
                <a:cs typeface="Georgia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 descr="Screen Shot 2016-06-14 at 00.38.51.png"/>
          <p:cNvPicPr>
            <a:picLocks noGrp="1" noChangeAspect="1"/>
          </p:cNvPicPr>
          <p:nvPr>
            <p:ph idx="1"/>
          </p:nvPr>
        </p:nvPicPr>
        <p:blipFill>
          <a:blip r:embed="rId2"/>
          <a:srcRect l="245" r="-181"/>
          <a:stretch>
            <a:fillRect/>
          </a:stretch>
        </p:blipFill>
        <p:spPr>
          <a:xfrm>
            <a:off x="-1" y="632711"/>
            <a:ext cx="9144001" cy="5774951"/>
          </a:xfr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ustomShape 3"/>
          <p:cNvSpPr/>
          <p:nvPr/>
        </p:nvSpPr>
        <p:spPr>
          <a:xfrm>
            <a:off x="1912412" y="0"/>
            <a:ext cx="4852080" cy="581400"/>
          </a:xfrm>
          <a:prstGeom prst="rect">
            <a:avLst/>
          </a:prstGeom>
          <a:noFill/>
          <a:ln w="9360">
            <a:noFill/>
          </a:ln>
        </p:spPr>
        <p:txBody>
          <a:bodyPr wrap="none" lIns="90000" tIns="46800" rIns="90000" bIns="46800"/>
          <a:lstStyle/>
          <a:p>
            <a:pPr>
              <a:lnSpc>
                <a:spcPct val="100000"/>
              </a:lnSpc>
            </a:pPr>
            <a:r>
              <a:rPr lang="es-ES" sz="3200" b="1" dirty="0">
                <a:solidFill>
                  <a:srgbClr val="000000"/>
                </a:solidFill>
                <a:latin typeface="Calibri"/>
                <a:ea typeface="Microsoft YaHei"/>
              </a:rPr>
              <a:t>Spanish Contribution to ESS</a:t>
            </a:r>
            <a:endParaRPr dirty="0"/>
          </a:p>
        </p:txBody>
      </p:sp>
      <p:pic>
        <p:nvPicPr>
          <p:cNvPr id="10" name="Imagen 9" descr="Screen Shot 2016-06-15 at 16.06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083" y="1697136"/>
            <a:ext cx="2093909" cy="1169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 Warm LINAC RF Power System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Marcador de contenido 6" descr="RF workpackag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865" r="-2865"/>
          <a:stretch>
            <a:fillRect/>
          </a:stretch>
        </p:blipFill>
        <p:spPr>
          <a:xfrm>
            <a:off x="290423" y="1348758"/>
            <a:ext cx="8686800" cy="477740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343400" y="2082800"/>
            <a:ext cx="418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26</a:t>
            </a:r>
            <a:endParaRPr lang="en-US" sz="1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258246" y="2082800"/>
            <a:ext cx="418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36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147246" y="2099389"/>
            <a:ext cx="418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84</a:t>
            </a:r>
            <a:endParaRPr lang="en-US" sz="1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728369" y="2608421"/>
            <a:ext cx="837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2900kW</a:t>
            </a:r>
            <a:endParaRPr lang="en-US" sz="1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753046" y="2209800"/>
            <a:ext cx="837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1700kW</a:t>
            </a:r>
            <a:endParaRPr lang="en-US" sz="1000" dirty="0"/>
          </a:p>
        </p:txBody>
      </p:sp>
      <p:sp>
        <p:nvSpPr>
          <p:cNvPr id="13" name="CuadroTexto 12"/>
          <p:cNvSpPr txBox="1"/>
          <p:nvPr/>
        </p:nvSpPr>
        <p:spPr>
          <a:xfrm rot="16200000">
            <a:off x="3019157" y="2983468"/>
            <a:ext cx="494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30kW</a:t>
            </a:r>
            <a:endParaRPr lang="en-US" sz="10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849475" y="5728103"/>
            <a:ext cx="654025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100" dirty="0" smtClean="0"/>
              <a:t>VKP-8352A</a:t>
            </a:r>
            <a:endParaRPr lang="en-US" sz="11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534150" y="2222500"/>
            <a:ext cx="514350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rtlCol="0">
            <a:spAutoFit/>
          </a:bodyPr>
          <a:lstStyle/>
          <a:p>
            <a:r>
              <a:rPr lang="en-US" sz="800" dirty="0" smtClean="0"/>
              <a:t>2 GeV</a:t>
            </a:r>
            <a:endParaRPr lang="en-US" sz="8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683241" y="2227450"/>
            <a:ext cx="433918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r>
              <a:rPr lang="en-US" sz="800" dirty="0" smtClean="0"/>
              <a:t>600 </a:t>
            </a:r>
            <a:r>
              <a:rPr lang="en-US" sz="800" dirty="0" err="1" smtClean="0"/>
              <a:t>MeV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ESS-Bilbao RF Contribution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en-US" b="1" dirty="0" smtClean="0"/>
              <a:t>Klystrons: </a:t>
            </a:r>
            <a:r>
              <a:rPr lang="en-US" dirty="0" smtClean="0"/>
              <a:t>6x 2.9MW 352MHz Pulsed 3.5ms/14Hz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Modulators:</a:t>
            </a:r>
            <a:r>
              <a:rPr lang="en-US" dirty="0" smtClean="0"/>
              <a:t> 3x 660 KVA, </a:t>
            </a:r>
            <a:r>
              <a:rPr lang="en-US" dirty="0" smtClean="0"/>
              <a:t>120kV</a:t>
            </a:r>
            <a:r>
              <a:rPr lang="en-US" dirty="0" smtClean="0"/>
              <a:t>, </a:t>
            </a:r>
            <a:r>
              <a:rPr lang="en-US" dirty="0" smtClean="0"/>
              <a:t>110A</a:t>
            </a:r>
            <a:r>
              <a:rPr lang="en-US" dirty="0" smtClean="0"/>
              <a:t>, long pulse (3.5ms)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Solid-State Power Amplifiers: </a:t>
            </a:r>
            <a:r>
              <a:rPr lang="en-US" dirty="0" smtClean="0"/>
              <a:t>3x 30 kW for MEBT Buncher Cavities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LLRF: </a:t>
            </a:r>
            <a:r>
              <a:rPr lang="en-US" dirty="0" smtClean="0"/>
              <a:t>9+26 DLLRF based on µTCA4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RF Interlock System:</a:t>
            </a:r>
            <a:r>
              <a:rPr lang="en-US" dirty="0" smtClean="0"/>
              <a:t> Fast and Slow interlock modules (FIM: &lt;10 µ</a:t>
            </a:r>
            <a:r>
              <a:rPr lang="en-US" dirty="0" err="1" smtClean="0"/>
              <a:t>s</a:t>
            </a:r>
            <a:r>
              <a:rPr lang="en-US" dirty="0" smtClean="0"/>
              <a:t> and SIM:&lt;50ms) 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RF Distribution System:</a:t>
            </a:r>
            <a:r>
              <a:rPr lang="en-US" dirty="0" smtClean="0"/>
              <a:t> Circulators, Loads, Directional Couplers, Power Detectors, Splitters, Waveguide components </a:t>
            </a:r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30598"/>
            <a:ext cx="8229600" cy="6104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Klystrons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162824" y="748967"/>
          <a:ext cx="7457711" cy="141630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61705"/>
                <a:gridCol w="1222205"/>
                <a:gridCol w="1222205"/>
                <a:gridCol w="588469"/>
                <a:gridCol w="1155797"/>
                <a:gridCol w="1707330"/>
              </a:tblGrid>
              <a:tr h="590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Module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Frequency (MHz)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 Power</a:t>
                      </a:r>
                    </a:p>
                    <a:p>
                      <a:r>
                        <a:rPr lang="en-US" sz="1600" dirty="0" smtClean="0"/>
                        <a:t>(kW)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Qty.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Amplifier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Transmission</a:t>
                      </a:r>
                      <a:r>
                        <a:rPr lang="en-US" sz="1600" baseline="0" dirty="0" smtClean="0"/>
                        <a:t> Line</a:t>
                      </a:r>
                      <a:endParaRPr lang="en-US" sz="1600" dirty="0"/>
                    </a:p>
                  </a:txBody>
                  <a:tcPr/>
                </a:tc>
              </a:tr>
              <a:tr h="4130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RFQ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352.21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Klystron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WR2300 (FH/HH)</a:t>
                      </a:r>
                      <a:endParaRPr lang="en-US" sz="1600" dirty="0"/>
                    </a:p>
                  </a:txBody>
                  <a:tcPr/>
                </a:tc>
              </a:tr>
              <a:tr h="4130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DTL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352.21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2900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Klystron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WR2300 (FH/HH)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n 7" descr="Screen Shot 2016-01-12 at 16.10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573" y="2642503"/>
            <a:ext cx="2960334" cy="171097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623836" y="2537287"/>
            <a:ext cx="134173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3MW 352MHz Pulsed Klystron</a:t>
            </a:r>
          </a:p>
          <a:p>
            <a:r>
              <a:rPr lang="en-US" dirty="0" smtClean="0"/>
              <a:t>VKP-8352A CPI</a:t>
            </a:r>
            <a:endParaRPr lang="en-US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/>
        </p:nvGraphicFramePr>
        <p:xfrm>
          <a:off x="226969" y="2537287"/>
          <a:ext cx="4178300" cy="333756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873802"/>
                <a:gridCol w="1288498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Voltage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352.2 ±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Saturation</a:t>
                      </a:r>
                      <a:r>
                        <a:rPr lang="en-US" baseline="0" dirty="0" smtClean="0"/>
                        <a:t>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Duty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Imagen 10" descr="DSC_0015.JPG"/>
          <p:cNvPicPr>
            <a:picLocks noChangeAspect="1"/>
          </p:cNvPicPr>
          <p:nvPr/>
        </p:nvPicPr>
        <p:blipFill>
          <a:blip r:embed="rId3"/>
          <a:srcRect l="5278" t="41559" r="13611" b="6250"/>
          <a:stretch>
            <a:fillRect/>
          </a:stretch>
        </p:blipFill>
        <p:spPr>
          <a:xfrm>
            <a:off x="4849429" y="4494583"/>
            <a:ext cx="4086815" cy="1753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3250" y="-81909"/>
            <a:ext cx="8229600" cy="7130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 Pulse Issue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89" y="3931304"/>
            <a:ext cx="8383550" cy="1161396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</a:pPr>
            <a:r>
              <a:rPr lang="en-US" sz="2200" dirty="0" smtClean="0"/>
              <a:t>Some concerns raised that due to larger RF pulse width there might be some </a:t>
            </a:r>
            <a:r>
              <a:rPr lang="en-US" sz="2200" b="1" dirty="0" smtClean="0"/>
              <a:t>collector heat cycling fatigue</a:t>
            </a:r>
            <a:r>
              <a:rPr lang="en-US" sz="2200" dirty="0" smtClean="0"/>
              <a:t> effect which could potentially reduce the klystron lifetime or lead to failure. </a:t>
            </a:r>
          </a:p>
          <a:p>
            <a:endParaRPr lang="en-US" sz="22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25462" y="949245"/>
            <a:ext cx="4432450" cy="3245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Four VKP-8352A klystrons already purchased and delivered form CPI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These Klystrons were initially designed and developed for 1.6ms RF pulse width, 30Hz Rep rate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200" dirty="0"/>
              <a:t>They are going to be utilized for ESS but that requires operation with  3.5ms and 14 Hz repetition rate</a:t>
            </a:r>
          </a:p>
        </p:txBody>
      </p:sp>
      <p:pic>
        <p:nvPicPr>
          <p:cNvPr id="8" name="Imagen 7" descr="Screen Shot 2016-06-14 at 15.04.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999" y="908594"/>
            <a:ext cx="4652001" cy="2926884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9" name="Rectángulo 8"/>
          <p:cNvSpPr/>
          <p:nvPr/>
        </p:nvSpPr>
        <p:spPr>
          <a:xfrm rot="333390">
            <a:off x="6721478" y="1266552"/>
            <a:ext cx="1846862" cy="954107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A 3-D simulation was performed by CPI to estimate the transient temperature change. </a:t>
            </a: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8689" y="5092700"/>
            <a:ext cx="8383550" cy="1198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more in-depth simulations and analysis by CPI the result was promising, showing that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a short conditioning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klystrons can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safely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4ms pulses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n 10" descr="Screen Shot 2016-06-21 at 23.49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818" y="988881"/>
            <a:ext cx="4426182" cy="2783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Screen Shot 2016-06-14 at 12.00.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63" r="-279"/>
          <a:stretch>
            <a:fillRect/>
          </a:stretch>
        </p:blipFill>
        <p:spPr>
          <a:xfrm>
            <a:off x="5121638" y="675801"/>
            <a:ext cx="3730498" cy="3595818"/>
          </a:xfr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A.Kaftoosian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CWRF 2016, Grenoble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A7A8-4D7C-6E4F-BAE0-80566C011E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525" y="18081"/>
            <a:ext cx="7598179" cy="559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Long Pulse Issue: Simulations by CPI</a:t>
            </a:r>
          </a:p>
        </p:txBody>
      </p:sp>
      <p:pic>
        <p:nvPicPr>
          <p:cNvPr id="9" name="Imagen 8" descr="Screen Shot 2016-06-14 at 11.59.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233" y="4271619"/>
            <a:ext cx="4250115" cy="208062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607704" y="5798246"/>
            <a:ext cx="1536295" cy="3539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700" dirty="0" smtClean="0"/>
              <a:t>Courtesy of CPI</a:t>
            </a:r>
            <a:endParaRPr lang="en-US" sz="17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525" y="675800"/>
            <a:ext cx="4929709" cy="5463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temperature cycling induce strain in the material. The variation of this strain (referred to as “strain range”) causes fatigue failure in materials.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strain range is highest at the surface, 0.003 in/in, and drops to near zero at .040” depth from the surface. Past this depth the fatigue life is beyond material data, greater than 20,000 hours.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This is lifetime in hours of operation with HV only,  with no RF.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Surface cracking will occur at depths less than 0.040”. This will be evidenced as “processing” during test with temporarily elevated gas levels. 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Verification Plan: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order to practically verify the analysis, additional testing will be carried out by CPI in Palo Alto, CA on the first VKP-8352A klystron. Subsequent testing of the remaining 3 klystrons will be performed at ESS-Bilbao with technical support from CPI.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3704</TotalTime>
  <Words>1994</Words>
  <Application>Microsoft Macintosh PowerPoint</Application>
  <PresentationFormat>Presentación en pantalla (4:3)</PresentationFormat>
  <Paragraphs>463</Paragraphs>
  <Slides>31</Slides>
  <Notes>2</Notes>
  <HiddenSlides>0</HiddenSlides>
  <MMClips>0</MMClips>
  <ScaleCrop>false</ScaleCrop>
  <HeadingPairs>
    <vt:vector size="6" baseType="variant">
      <vt:variant>
        <vt:lpstr>Plantilla de diseño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3" baseType="lpstr">
      <vt:lpstr>Tema de Office</vt:lpstr>
      <vt:lpstr>Ecuación</vt:lpstr>
      <vt:lpstr>ESS-Bilbao Contribution to ESS Warm LINAC High Power RF Systems</vt:lpstr>
      <vt:lpstr>On behalf of:</vt:lpstr>
      <vt:lpstr>Diapositiva 3</vt:lpstr>
      <vt:lpstr>Diapositiva 4</vt:lpstr>
      <vt:lpstr>ESS Warm LINAC RF Power System</vt:lpstr>
      <vt:lpstr>ESS-Bilbao RF Contribution</vt:lpstr>
      <vt:lpstr>Klystrons</vt:lpstr>
      <vt:lpstr>Long Pulse Issue</vt:lpstr>
      <vt:lpstr>Diapositiva 9</vt:lpstr>
      <vt:lpstr>Modulators</vt:lpstr>
      <vt:lpstr>Modulators for ESS</vt:lpstr>
      <vt:lpstr>Medium Energy Beam transport (MEBT)</vt:lpstr>
      <vt:lpstr>MEBT Buncher Cavities</vt:lpstr>
      <vt:lpstr>30kW SSPAs for Buncher Cavities</vt:lpstr>
      <vt:lpstr>SSPA Technical Specifications</vt:lpstr>
      <vt:lpstr>R&amp;D Activities in Amplifiers at ESS-Bilbao</vt:lpstr>
      <vt:lpstr>2kW Compact Balanced Amplifier</vt:lpstr>
      <vt:lpstr>2kW Amplifier Test Results</vt:lpstr>
      <vt:lpstr>Klystron Driver</vt:lpstr>
      <vt:lpstr>Low Level RF</vt:lpstr>
      <vt:lpstr>LLRF Signals</vt:lpstr>
      <vt:lpstr>LLRF Block Diagram</vt:lpstr>
      <vt:lpstr>Local Oscillator</vt:lpstr>
      <vt:lpstr>Diapositiva 24</vt:lpstr>
      <vt:lpstr>Diapositiva 25</vt:lpstr>
      <vt:lpstr>MEBT RF Interlock Diagram</vt:lpstr>
      <vt:lpstr>RFQ and DTL RF interlocks</vt:lpstr>
      <vt:lpstr>RF Interlocks Hardware</vt:lpstr>
      <vt:lpstr>RF Distribution System</vt:lpstr>
      <vt:lpstr>Transmission line components</vt:lpstr>
      <vt:lpstr>Diapositiva 31</vt:lpstr>
    </vt:vector>
  </TitlesOfParts>
  <Company>ESS Bilbao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ESS-Bilbao Contribution to ESS Warm LINAC HPRF Systems</dc:title>
  <dc:creator>Arash Kaftoosian</dc:creator>
  <cp:lastModifiedBy>Arash Kaftoosian</cp:lastModifiedBy>
  <cp:revision>48</cp:revision>
  <dcterms:created xsi:type="dcterms:W3CDTF">2016-06-22T21:13:36Z</dcterms:created>
  <dcterms:modified xsi:type="dcterms:W3CDTF">2016-06-22T22:32:02Z</dcterms:modified>
</cp:coreProperties>
</file>