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22"/>
  </p:notesMasterIdLst>
  <p:sldIdLst>
    <p:sldId id="274" r:id="rId2"/>
    <p:sldId id="270" r:id="rId3"/>
    <p:sldId id="257" r:id="rId4"/>
    <p:sldId id="256" r:id="rId5"/>
    <p:sldId id="271" r:id="rId6"/>
    <p:sldId id="275" r:id="rId7"/>
    <p:sldId id="258" r:id="rId8"/>
    <p:sldId id="262" r:id="rId9"/>
    <p:sldId id="273" r:id="rId10"/>
    <p:sldId id="263" r:id="rId11"/>
    <p:sldId id="264" r:id="rId12"/>
    <p:sldId id="266" r:id="rId13"/>
    <p:sldId id="276" r:id="rId14"/>
    <p:sldId id="265" r:id="rId15"/>
    <p:sldId id="277" r:id="rId16"/>
    <p:sldId id="268" r:id="rId17"/>
    <p:sldId id="279" r:id="rId18"/>
    <p:sldId id="278" r:id="rId19"/>
    <p:sldId id="280" r:id="rId20"/>
    <p:sldId id="28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EE"/>
    <a:srgbClr val="00A3FE"/>
    <a:srgbClr val="0081C7"/>
    <a:srgbClr val="0053A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0389" autoAdjust="0"/>
    <p:restoredTop sz="94660"/>
  </p:normalViewPr>
  <p:slideViewPr>
    <p:cSldViewPr snapToGrid="0">
      <p:cViewPr varScale="1">
        <p:scale>
          <a:sx n="78" d="100"/>
          <a:sy n="78" d="100"/>
        </p:scale>
        <p:origin x="-378" y="-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D4F69-67E0-4283-BF1D-DB1D46C00E82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456D4-F904-43EF-A807-22D248F10F12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64701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FC9EF-9263-4675-82F0-75FC70AAE6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388025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261415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019442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63393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264359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67242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058133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968288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034813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4445" y="6591300"/>
            <a:ext cx="12196445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568504"/>
            <a:ext cx="12188825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557321"/>
            <a:ext cx="1312025" cy="365125"/>
          </a:xfrm>
        </p:spPr>
        <p:txBody>
          <a:bodyPr/>
          <a:lstStyle/>
          <a:p>
            <a:fld id="{B19FC9EF-9263-4675-82F0-75FC70AAE6A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851" y="69851"/>
            <a:ext cx="1011555" cy="1011555"/>
          </a:xfrm>
          <a:prstGeom prst="rect">
            <a:avLst/>
          </a:prstGeom>
        </p:spPr>
      </p:pic>
      <p:cxnSp>
        <p:nvCxnSpPr>
          <p:cNvPr id="4" name="Straight Connector 3"/>
          <p:cNvCxnSpPr/>
          <p:nvPr userDrawn="1"/>
        </p:nvCxnSpPr>
        <p:spPr>
          <a:xfrm>
            <a:off x="1295400" y="838200"/>
            <a:ext cx="10744200" cy="0"/>
          </a:xfrm>
          <a:prstGeom prst="line">
            <a:avLst/>
          </a:prstGeom>
          <a:ln w="19050">
            <a:solidFill>
              <a:srgbClr val="0099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5"/>
          <p:cNvSpPr>
            <a:spLocks noGrp="1"/>
          </p:cNvSpPr>
          <p:nvPr>
            <p:ph sz="quarter" idx="13"/>
          </p:nvPr>
        </p:nvSpPr>
        <p:spPr>
          <a:xfrm>
            <a:off x="1638300" y="190500"/>
            <a:ext cx="8737600" cy="685800"/>
          </a:xfr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457565" y="1152281"/>
            <a:ext cx="9126049" cy="2328863"/>
          </a:xfrm>
        </p:spPr>
        <p:txBody>
          <a:bodyPr>
            <a:normAutofit/>
          </a:bodyPr>
          <a:lstStyle>
            <a:lvl1pPr marL="302310" indent="-28575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</a:t>
            </a:r>
            <a:r>
              <a:rPr lang="en-US" dirty="0" err="1" smtClean="0"/>
              <a:t>stylesaa</a:t>
            </a:r>
            <a:endParaRPr lang="en-US" dirty="0" smtClean="0"/>
          </a:p>
          <a:p>
            <a:pPr lvl="0"/>
            <a:r>
              <a:rPr lang="en-US" dirty="0" err="1" smtClean="0"/>
              <a:t>ghfd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764307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4445" y="6591300"/>
            <a:ext cx="12196445" cy="266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568504"/>
            <a:ext cx="12188825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545129"/>
            <a:ext cx="1312025" cy="365125"/>
          </a:xfrm>
        </p:spPr>
        <p:txBody>
          <a:bodyPr/>
          <a:lstStyle/>
          <a:p>
            <a:fld id="{B19FC9EF-9263-4675-82F0-75FC70AAE6A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851" y="69851"/>
            <a:ext cx="1011555" cy="1011555"/>
          </a:xfrm>
          <a:prstGeom prst="rect">
            <a:avLst/>
          </a:prstGeom>
        </p:spPr>
      </p:pic>
      <p:sp>
        <p:nvSpPr>
          <p:cNvPr id="1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457565" y="1152281"/>
            <a:ext cx="9126049" cy="2328863"/>
          </a:xfrm>
        </p:spPr>
        <p:txBody>
          <a:bodyPr>
            <a:normAutofit/>
          </a:bodyPr>
          <a:lstStyle>
            <a:lvl1pPr marL="302310" indent="-28575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</a:t>
            </a:r>
            <a:r>
              <a:rPr lang="en-US" dirty="0" err="1" smtClean="0"/>
              <a:t>stylesaa</a:t>
            </a:r>
            <a:endParaRPr lang="en-US" dirty="0" smtClean="0"/>
          </a:p>
          <a:p>
            <a:pPr lvl="0"/>
            <a:r>
              <a:rPr lang="en-US" dirty="0" err="1" smtClean="0"/>
              <a:t>ghfd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929392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437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228600" indent="-228600" algn="r">
              <a:defRPr sz="1050">
                <a:solidFill>
                  <a:srgbClr val="FFFFFF"/>
                </a:solidFill>
              </a:defRPr>
            </a:lvl1pPr>
          </a:lstStyle>
          <a:p>
            <a:fld id="{B19FC9EF-9263-4675-82F0-75FC70AAE6AD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12791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74" r:id="rId8"/>
    <p:sldLayoutId id="2147483773" r:id="rId9"/>
    <p:sldLayoutId id="2147483769" r:id="rId10"/>
    <p:sldLayoutId id="2147483770" r:id="rId11"/>
    <p:sldLayoutId id="2147483771" r:id="rId12"/>
    <p:sldLayoutId id="2147483772" r:id="rId13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/>
          <p:cNvSpPr>
            <a:spLocks noGrp="1"/>
          </p:cNvSpPr>
          <p:nvPr>
            <p:ph sz="quarter" idx="14"/>
          </p:nvPr>
        </p:nvSpPr>
        <p:spPr>
          <a:xfrm>
            <a:off x="1476896" y="1557015"/>
            <a:ext cx="9126049" cy="2328863"/>
          </a:xfrm>
        </p:spPr>
        <p:txBody>
          <a:bodyPr>
            <a:noAutofit/>
          </a:bodyPr>
          <a:lstStyle/>
          <a:p>
            <a:pPr marL="16560" indent="0" algn="ctr">
              <a:buNone/>
            </a:pPr>
            <a:r>
              <a:rPr lang="en-GB" sz="4400" b="1" cap="all" dirty="0">
                <a:solidFill>
                  <a:schemeClr val="tx1"/>
                </a:solidFill>
              </a:rPr>
              <a:t>Innovative Klystron Modulation Anode Voltage Control </a:t>
            </a:r>
            <a:r>
              <a:rPr lang="en-GB" sz="4400" b="1" cap="all" dirty="0" smtClean="0">
                <a:solidFill>
                  <a:schemeClr val="tx1"/>
                </a:solidFill>
              </a:rPr>
              <a:t>System</a:t>
            </a:r>
          </a:p>
          <a:p>
            <a:pPr marL="16560" indent="0" algn="ctr">
              <a:buNone/>
            </a:pPr>
            <a:r>
              <a:rPr lang="en-GB" sz="4400" b="1" cap="all" dirty="0" smtClean="0">
                <a:solidFill>
                  <a:schemeClr val="tx1"/>
                </a:solidFill>
              </a:rPr>
              <a:t>And</a:t>
            </a:r>
          </a:p>
          <a:p>
            <a:pPr marL="16560" indent="0" algn="ctr">
              <a:buNone/>
            </a:pPr>
            <a:r>
              <a:rPr lang="en-GB" sz="4400" b="1" cap="all" dirty="0" smtClean="0">
                <a:solidFill>
                  <a:schemeClr val="tx1"/>
                </a:solidFill>
              </a:rPr>
              <a:t>Voltage </a:t>
            </a:r>
            <a:r>
              <a:rPr lang="en-GB" sz="4400" b="1" cap="all" dirty="0">
                <a:solidFill>
                  <a:schemeClr val="tx1"/>
                </a:solidFill>
              </a:rPr>
              <a:t>&amp; Current Measurement System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75569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555" y="3397981"/>
            <a:ext cx="5232242" cy="30613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8318" y="884893"/>
            <a:ext cx="4419318" cy="4209177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Power Electronics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285750"/>
            <a:r>
              <a:rPr lang="en-GB" dirty="0"/>
              <a:t>Bipolar signal using MOSFET full-bridge</a:t>
            </a:r>
          </a:p>
          <a:p>
            <a:pPr marL="285750"/>
            <a:r>
              <a:rPr lang="en-GB" dirty="0"/>
              <a:t>MOSFET IRPF140 </a:t>
            </a:r>
            <a:r>
              <a:rPr lang="en-GB" b="1" dirty="0"/>
              <a:t>100V/33A</a:t>
            </a:r>
          </a:p>
          <a:p>
            <a:pPr marL="285750"/>
            <a:r>
              <a:rPr lang="en-GB" dirty="0"/>
              <a:t>Snubber </a:t>
            </a:r>
            <a:r>
              <a:rPr lang="en-GB" dirty="0" smtClean="0"/>
              <a:t>circuit to reduce the speaks</a:t>
            </a:r>
            <a:endParaRPr lang="en-GB" dirty="0"/>
          </a:p>
          <a:p>
            <a:pPr marL="285750"/>
            <a:r>
              <a:rPr lang="en-GB" dirty="0"/>
              <a:t>IRS2453D full-bridge gate driver</a:t>
            </a:r>
          </a:p>
          <a:p>
            <a:pPr marL="285750"/>
            <a:r>
              <a:rPr lang="en-GB" dirty="0"/>
              <a:t>From 100Hz to 100MHz</a:t>
            </a:r>
          </a:p>
          <a:p>
            <a:pPr marL="285750"/>
            <a:r>
              <a:rPr lang="en-GB" dirty="0"/>
              <a:t>1µs delay for </a:t>
            </a:r>
            <a:r>
              <a:rPr lang="en-GB" dirty="0" smtClean="0"/>
              <a:t>dead-time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62425" y="1152525"/>
            <a:ext cx="2832099" cy="21240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8525" y="107404"/>
            <a:ext cx="428555" cy="635443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53755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Power Supply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4"/>
          </p:nvPr>
        </p:nvSpPr>
        <p:spPr>
          <a:xfrm>
            <a:off x="457565" y="1152281"/>
            <a:ext cx="9126049" cy="5001776"/>
          </a:xfrm>
        </p:spPr>
        <p:txBody>
          <a:bodyPr>
            <a:normAutofit/>
          </a:bodyPr>
          <a:lstStyle/>
          <a:p>
            <a:pPr marL="16560" indent="0">
              <a:buNone/>
            </a:pPr>
            <a:r>
              <a:rPr lang="en-US" dirty="0" smtClean="0"/>
              <a:t>Due to:</a:t>
            </a:r>
          </a:p>
          <a:p>
            <a:r>
              <a:rPr lang="en-GB" dirty="0" smtClean="0"/>
              <a:t>Fixed 70Vp</a:t>
            </a:r>
          </a:p>
          <a:p>
            <a:r>
              <a:rPr lang="en-GB" dirty="0" smtClean="0"/>
              <a:t>MOSFET 100V/33A</a:t>
            </a:r>
          </a:p>
          <a:p>
            <a:r>
              <a:rPr lang="en-GB" dirty="0" smtClean="0"/>
              <a:t>2.85A primary HF Transformer consumption</a:t>
            </a:r>
          </a:p>
          <a:p>
            <a:endParaRPr lang="en-GB" dirty="0" smtClean="0"/>
          </a:p>
          <a:p>
            <a:pPr marL="16560" indent="0">
              <a:buNone/>
            </a:pPr>
            <a:r>
              <a:rPr lang="en-GB" dirty="0" smtClean="0"/>
              <a:t>Power Supply characteristics:</a:t>
            </a:r>
          </a:p>
          <a:p>
            <a:r>
              <a:rPr lang="en-GB" dirty="0" smtClean="0"/>
              <a:t>Adjustable from 0 to 90V</a:t>
            </a:r>
          </a:p>
          <a:p>
            <a:r>
              <a:rPr lang="en-GB" dirty="0" smtClean="0"/>
              <a:t>5.3A maximum output</a:t>
            </a:r>
          </a:p>
          <a:p>
            <a:r>
              <a:rPr lang="en-GB" dirty="0" smtClean="0"/>
              <a:t>480W</a:t>
            </a:r>
          </a:p>
          <a:p>
            <a:r>
              <a:rPr lang="en-GB" dirty="0" smtClean="0"/>
              <a:t>Analogue interface</a:t>
            </a:r>
          </a:p>
          <a:p>
            <a:r>
              <a:rPr lang="en-GB" dirty="0" smtClean="0"/>
              <a:t>Low ripple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199" y="1251856"/>
            <a:ext cx="4702629" cy="470262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9206" y="116113"/>
            <a:ext cx="774889" cy="62858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21117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199" y="2861652"/>
            <a:ext cx="7380952" cy="32761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97899" y="1419225"/>
            <a:ext cx="2516831" cy="1853929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HV Multiplier System Control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285750"/>
            <a:r>
              <a:rPr lang="en-US" dirty="0"/>
              <a:t>Isolation from internal -58kV via Optical Fiber</a:t>
            </a:r>
          </a:p>
          <a:p>
            <a:pPr marL="285750"/>
            <a:r>
              <a:rPr lang="en-US" dirty="0"/>
              <a:t>Control signal from 0 to 10V</a:t>
            </a:r>
          </a:p>
          <a:p>
            <a:pPr marL="285750"/>
            <a:r>
              <a:rPr lang="en-US" dirty="0"/>
              <a:t>AC/frequency converter and vice versa</a:t>
            </a:r>
          </a:p>
          <a:p>
            <a:pPr marL="285750"/>
            <a:r>
              <a:rPr lang="en-US" dirty="0"/>
              <a:t>Read back Power </a:t>
            </a:r>
            <a:r>
              <a:rPr lang="en-US" dirty="0" smtClean="0"/>
              <a:t>Supply’s </a:t>
            </a:r>
            <a:r>
              <a:rPr lang="en-US" dirty="0"/>
              <a:t>adjusted </a:t>
            </a:r>
            <a:r>
              <a:rPr lang="en-US" dirty="0" smtClean="0"/>
              <a:t>voltage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9206" y="116113"/>
            <a:ext cx="774889" cy="62858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17597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High Voltage Filter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/>
              <a:t>Reduce the ripple</a:t>
            </a:r>
          </a:p>
          <a:p>
            <a:r>
              <a:rPr lang="en-GB" dirty="0"/>
              <a:t>Same capacitors 15nF/10kV</a:t>
            </a:r>
          </a:p>
          <a:p>
            <a:r>
              <a:rPr lang="en-GB" dirty="0"/>
              <a:t>100MΩ resistors</a:t>
            </a:r>
          </a:p>
          <a:p>
            <a:r>
              <a:rPr lang="en-GB" dirty="0"/>
              <a:t>8 stages as HV Multiplier</a:t>
            </a:r>
          </a:p>
          <a:p>
            <a:pPr marL="1656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800" y="1093657"/>
            <a:ext cx="2986096" cy="50552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2571" y="172834"/>
            <a:ext cx="1374096" cy="48816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03650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Space inside the Modulator Tank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285750"/>
            <a:r>
              <a:rPr lang="en-US" dirty="0"/>
              <a:t>Remove components not needed</a:t>
            </a:r>
          </a:p>
          <a:p>
            <a:pPr marL="285750"/>
            <a:r>
              <a:rPr lang="en-US" dirty="0"/>
              <a:t>Select shorted components</a:t>
            </a:r>
          </a:p>
          <a:p>
            <a:pPr marL="285750"/>
            <a:r>
              <a:rPr lang="en-US" dirty="0"/>
              <a:t>Reusable </a:t>
            </a:r>
            <a:r>
              <a:rPr lang="en-US" dirty="0" smtClean="0"/>
              <a:t>components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49" y="2372389"/>
            <a:ext cx="1809446" cy="31044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199" y="2372389"/>
            <a:ext cx="1827439" cy="307009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174" y="2054026"/>
            <a:ext cx="6257925" cy="4174552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>
            <a:off x="9258300" y="3667125"/>
            <a:ext cx="657225" cy="381000"/>
          </a:xfrm>
          <a:prstGeom prst="rightArrow">
            <a:avLst/>
          </a:prstGeom>
          <a:ln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296150" y="5476875"/>
            <a:ext cx="1924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With Tetrode System</a:t>
            </a:r>
            <a:endParaRPr lang="en-US" sz="16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9972675" y="5486400"/>
            <a:ext cx="1924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Needed parts for HV Multiplier System</a:t>
            </a:r>
            <a:endParaRPr lang="en-US" sz="1600" i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42704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Components Installation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285750"/>
            <a:r>
              <a:rPr lang="en-US" dirty="0"/>
              <a:t>Rigid cabling</a:t>
            </a:r>
          </a:p>
          <a:p>
            <a:pPr marL="285750"/>
            <a:r>
              <a:rPr lang="en-US" dirty="0"/>
              <a:t>40kV Relay to discharge the capacitors</a:t>
            </a:r>
          </a:p>
          <a:p>
            <a:pPr marL="285750"/>
            <a:r>
              <a:rPr lang="en-US" dirty="0"/>
              <a:t>Ensure distances to avoid </a:t>
            </a:r>
            <a:r>
              <a:rPr lang="en-US" dirty="0" smtClean="0"/>
              <a:t>sparks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415" y="2406181"/>
            <a:ext cx="5533547" cy="36913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923" y="1105387"/>
            <a:ext cx="3857238" cy="514298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05062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Tests &amp; Ripple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Content Placeholder 13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457565" y="1152280"/>
                <a:ext cx="9126049" cy="5424689"/>
              </a:xfrm>
            </p:spPr>
            <p:txBody>
              <a:bodyPr>
                <a:normAutofit/>
              </a:bodyPr>
              <a:lstStyle/>
              <a:p>
                <a:pPr marL="16560" indent="0">
                  <a:buNone/>
                </a:pPr>
                <a:r>
                  <a:rPr lang="en-US" sz="1800" b="1" i="1" dirty="0" smtClean="0"/>
                  <a:t>TEST</a:t>
                </a:r>
                <a:endParaRPr lang="en-US" b="1" i="1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15 days running it at 40kV/4mA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pPr marL="16560" indent="0">
                  <a:buNone/>
                </a:pPr>
                <a:r>
                  <a:rPr lang="en-US" sz="1800" b="1" i="1" dirty="0"/>
                  <a:t>RIPPLE</a:t>
                </a:r>
              </a:p>
              <a:p>
                <a:pPr marL="16560" indent="0">
                  <a:buNone/>
                </a:pPr>
                <a:endParaRPr lang="en-US" dirty="0"/>
              </a:p>
              <a:p>
                <a:r>
                  <a:rPr lang="en-US" dirty="0" smtClean="0"/>
                  <a:t>Current </a:t>
                </a:r>
                <a:r>
                  <a:rPr lang="en-US" dirty="0"/>
                  <a:t>r</a:t>
                </a:r>
                <a:r>
                  <a:rPr lang="en-US" dirty="0" smtClean="0"/>
                  <a:t>ipple measurement</a:t>
                </a:r>
              </a:p>
              <a:p>
                <a:pPr lvl="1"/>
                <a:r>
                  <a:rPr lang="en-US" dirty="0" smtClean="0"/>
                  <a:t>HV probe</a:t>
                </a:r>
              </a:p>
              <a:p>
                <a:pPr lvl="1"/>
                <a:r>
                  <a:rPr lang="en-US" dirty="0" smtClean="0"/>
                  <a:t>Voltage divider</a:t>
                </a:r>
              </a:p>
              <a:p>
                <a:r>
                  <a:rPr lang="en-US" dirty="0" smtClean="0"/>
                  <a:t>Researching different ripple measurement methods</a:t>
                </a:r>
                <a:endParaRPr lang="en-US" dirty="0"/>
              </a:p>
              <a:p>
                <a:endParaRPr lang="en-US" dirty="0"/>
              </a:p>
              <a:p>
                <a:pPr marL="16560" indent="0">
                  <a:buNone/>
                </a:pPr>
                <a:endParaRPr lang="en-US" dirty="0"/>
              </a:p>
              <a:p>
                <a:pPr marL="16560" indent="0">
                  <a:buNone/>
                </a:pPr>
                <a:r>
                  <a:rPr lang="en-US" sz="1800" b="1" i="1" dirty="0"/>
                  <a:t>GLOBAL RIPPLE</a:t>
                </a:r>
              </a:p>
              <a:p>
                <a:pPr marL="16560" indent="0">
                  <a:buNone/>
                </a:pPr>
                <a:endParaRPr lang="en-US" dirty="0"/>
              </a:p>
              <a:p>
                <a:r>
                  <a:rPr lang="en-US" dirty="0" smtClean="0"/>
                  <a:t>HV Multiplier System ripple depends on:</a:t>
                </a:r>
              </a:p>
              <a:p>
                <a:pPr marL="566928" lvl="3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_tradnl" b="0" i="1" smtClean="0">
                          <a:latin typeface="Cambria Math" panose="02040503050406030204" pitchFamily="18" charset="0"/>
                        </a:rPr>
                        <m:t>𝑟𝑖𝑝𝑝𝑙𝑒</m:t>
                      </m:r>
                      <m:r>
                        <a:rPr lang="es-ES_tradnl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_tradnl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s-ES_trad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𝑃𝑜𝑤𝑒𝑟</m:t>
                          </m:r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𝑆𝑢𝑝𝑝𝑙𝑦</m:t>
                          </m:r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𝑃𝑜𝑤𝑒𝑟</m:t>
                          </m:r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𝐸𝑙𝑒𝑐𝑡𝑟𝑜𝑛𝑖𝑐</m:t>
                          </m:r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𝐻𝐹</m:t>
                          </m:r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𝑇𝑟𝑎𝑛𝑠𝑓𝑜𝑟𝑚𝑒𝑟</m:t>
                          </m:r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𝐻𝑉</m:t>
                          </m:r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𝑀𝑢𝑙𝑡𝑖𝑝𝑙𝑖𝑒𝑟</m:t>
                          </m:r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&amp;</m:t>
                          </m:r>
                          <m:r>
                            <a:rPr lang="es-ES_tradnl" b="0" i="1" smtClean="0">
                              <a:latin typeface="Cambria Math" panose="02040503050406030204" pitchFamily="18" charset="0"/>
                            </a:rPr>
                            <m:t>𝐹𝑖𝑙𝑡𝑒𝑟</m:t>
                          </m:r>
                        </m:e>
                      </m:d>
                    </m:oMath>
                  </m:oMathPara>
                </a14:m>
                <a:endParaRPr lang="es-ES_tradnl" b="0" i="1" dirty="0" smtClean="0"/>
              </a:p>
              <a:p>
                <a:pPr marL="566928" lvl="3" indent="0">
                  <a:buNone/>
                </a:pPr>
                <a:endParaRPr lang="es-ES_tradnl" b="0" i="1" dirty="0" smtClean="0"/>
              </a:p>
              <a:p>
                <a:r>
                  <a:rPr lang="en-US" i="1" dirty="0" smtClean="0"/>
                  <a:t>One installed in the LHC verify the global ripple</a:t>
                </a:r>
                <a:endParaRPr lang="en-US" i="1" dirty="0"/>
              </a:p>
            </p:txBody>
          </p:sp>
        </mc:Choice>
        <mc:Fallback>
          <p:sp>
            <p:nvSpPr>
              <p:cNvPr id="14" name="Content Placeholder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457565" y="1152280"/>
                <a:ext cx="9126049" cy="5424689"/>
              </a:xfrm>
              <a:blipFill rotWithShape="0">
                <a:blip r:embed="rId2"/>
                <a:stretch>
                  <a:fillRect l="-1336" t="-562" b="-1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6959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Measurement System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566" y="1152281"/>
            <a:ext cx="7539806" cy="2328863"/>
          </a:xfrm>
        </p:spPr>
        <p:txBody>
          <a:bodyPr numCol="2">
            <a:normAutofit/>
          </a:bodyPr>
          <a:lstStyle/>
          <a:p>
            <a:pPr marL="285750"/>
            <a:r>
              <a:rPr lang="en-US" dirty="0"/>
              <a:t>Floating at -58kV</a:t>
            </a:r>
          </a:p>
          <a:p>
            <a:pPr marL="285750"/>
            <a:r>
              <a:rPr lang="en-US" dirty="0"/>
              <a:t>Powered at 36Vac</a:t>
            </a:r>
          </a:p>
          <a:p>
            <a:pPr marL="285750"/>
            <a:r>
              <a:rPr lang="en-US" dirty="0"/>
              <a:t>Optical Fiber used to: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Data Transmission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Isolation</a:t>
            </a:r>
          </a:p>
          <a:p>
            <a:pPr marL="285750"/>
            <a:r>
              <a:rPr lang="en-US" dirty="0"/>
              <a:t>Measurement: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Current -&gt; Transducer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Voltage -&gt; Voltage </a:t>
            </a:r>
            <a:r>
              <a:rPr lang="en-US" dirty="0" smtClean="0"/>
              <a:t>Divider</a:t>
            </a:r>
          </a:p>
          <a:p>
            <a:pPr marL="285750"/>
            <a:r>
              <a:rPr lang="en-US" dirty="0"/>
              <a:t>Controlled by a FPGA</a:t>
            </a:r>
          </a:p>
          <a:p>
            <a:pPr marL="285750"/>
            <a:r>
              <a:rPr lang="en-US" dirty="0"/>
              <a:t>7 different measurements</a:t>
            </a:r>
          </a:p>
          <a:p>
            <a:pPr marL="285750"/>
            <a:r>
              <a:rPr lang="en-US" dirty="0"/>
              <a:t>2.5kHz sampling time</a:t>
            </a:r>
          </a:p>
          <a:p>
            <a:pPr marL="285750"/>
            <a:r>
              <a:rPr lang="en-US" dirty="0"/>
              <a:t>12bits ADC </a:t>
            </a:r>
            <a:r>
              <a:rPr lang="en-US" dirty="0" smtClean="0"/>
              <a:t>resolution</a:t>
            </a:r>
          </a:p>
          <a:p>
            <a:pPr marL="285750"/>
            <a:r>
              <a:rPr lang="en-US" dirty="0" smtClean="0"/>
              <a:t>2 PCBs to reduce ground loops from sparks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4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7630997"/>
              </p:ext>
            </p:extLst>
          </p:nvPr>
        </p:nvGraphicFramePr>
        <p:xfrm>
          <a:off x="841375" y="3579686"/>
          <a:ext cx="7027740" cy="2770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1248"/>
                <a:gridCol w="1670539"/>
                <a:gridCol w="1547446"/>
                <a:gridCol w="1248507"/>
              </a:tblGrid>
              <a:tr h="315030"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Measured parameter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Nominal value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Range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Resolution</a:t>
                      </a:r>
                      <a:endParaRPr lang="en-GB" sz="1600" b="1" dirty="0"/>
                    </a:p>
                  </a:txBody>
                  <a:tcPr/>
                </a:tc>
              </a:tr>
              <a:tr h="315030"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Heater voltage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±20 V pk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±50 V pk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50.2mV/LSB</a:t>
                      </a:r>
                      <a:endParaRPr lang="en-GB" sz="1600" dirty="0"/>
                    </a:p>
                  </a:txBody>
                  <a:tcPr/>
                </a:tc>
              </a:tr>
              <a:tr h="315030"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Heater voltage RMS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 V RMS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 V RMS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50.2mV/LSB</a:t>
                      </a:r>
                    </a:p>
                  </a:txBody>
                  <a:tcPr/>
                </a:tc>
              </a:tr>
              <a:tr h="315030"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Heater current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±40 A pk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±50 A pk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48.8mA/LSB</a:t>
                      </a:r>
                      <a:endParaRPr lang="en-GB" sz="1600" dirty="0"/>
                    </a:p>
                  </a:txBody>
                  <a:tcPr/>
                </a:tc>
              </a:tr>
              <a:tr h="315030"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Heater current RMS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 A RMS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 A RMS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48.8mA/LSB</a:t>
                      </a:r>
                      <a:endParaRPr lang="en-GB" sz="1600" dirty="0"/>
                    </a:p>
                  </a:txBody>
                  <a:tcPr/>
                </a:tc>
              </a:tr>
              <a:tr h="315030"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Cathode current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 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9.76mA/LSB</a:t>
                      </a:r>
                      <a:endParaRPr lang="en-GB" sz="1600" dirty="0"/>
                    </a:p>
                  </a:txBody>
                  <a:tcPr/>
                </a:tc>
              </a:tr>
              <a:tr h="315030"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Cathode voltage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-58 kV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-70 kV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24.41V/LSB</a:t>
                      </a:r>
                    </a:p>
                  </a:txBody>
                  <a:tcPr/>
                </a:tc>
              </a:tr>
              <a:tr h="423688"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Modulation anode voltage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-35 kV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-70 kV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24.41V/LSB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18" descr="C:\$_________D\21.- IPAC 15\04.- Images\IMAG005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590" t="17060" r="23341" b="5049"/>
          <a:stretch/>
        </p:blipFill>
        <p:spPr bwMode="auto">
          <a:xfrm>
            <a:off x="8336259" y="3851920"/>
            <a:ext cx="2419639" cy="197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9" descr="C:\$_________D\21.- IPAC 15\04.- Images\IMAG006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55" t="17450" r="4767" b="23704"/>
          <a:stretch/>
        </p:blipFill>
        <p:spPr bwMode="auto">
          <a:xfrm rot="16200000">
            <a:off x="8430054" y="928928"/>
            <a:ext cx="2136137" cy="233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267700" y="3206750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Measurement Control System</a:t>
            </a:r>
            <a:endParaRPr lang="en-US" sz="1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8521700" y="5886450"/>
            <a:ext cx="2159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Measurement System</a:t>
            </a:r>
            <a:endParaRPr lang="en-US" sz="1600" i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3943" y="265096"/>
            <a:ext cx="2067504" cy="436055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2628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363" y="1514473"/>
            <a:ext cx="9955389" cy="488632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ES_tradnl" dirty="0" smtClean="0"/>
              <a:t>Data </a:t>
            </a:r>
            <a:r>
              <a:rPr lang="en-US" dirty="0" smtClean="0"/>
              <a:t>transmission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Data is buffered on the CPU until been read</a:t>
            </a:r>
          </a:p>
          <a:p>
            <a:pPr marL="16560" indent="0">
              <a:buNone/>
            </a:pP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530975" y="4000500"/>
            <a:ext cx="2971304" cy="2409452"/>
            <a:chOff x="2134095" y="457571"/>
            <a:chExt cx="7923809" cy="594285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34095" y="457571"/>
              <a:ext cx="7923809" cy="5942857"/>
            </a:xfrm>
            <a:prstGeom prst="rect">
              <a:avLst/>
            </a:prstGeom>
          </p:spPr>
        </p:pic>
        <p:sp>
          <p:nvSpPr>
            <p:cNvPr id="12" name="Rounded Rectangle 11"/>
            <p:cNvSpPr/>
            <p:nvPr/>
          </p:nvSpPr>
          <p:spPr>
            <a:xfrm>
              <a:off x="2971800" y="5105400"/>
              <a:ext cx="2457450" cy="11049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200" b="1" dirty="0" smtClean="0">
                  <a:solidFill>
                    <a:srgbClr val="0070C0"/>
                  </a:solidFill>
                </a:rPr>
                <a:t>Fibers for B1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810375" y="5067300"/>
              <a:ext cx="2457450" cy="11049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200" b="1" dirty="0" smtClean="0">
                  <a:solidFill>
                    <a:srgbClr val="FF0000"/>
                  </a:solidFill>
                </a:rPr>
                <a:t>Fibers for B2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3943" y="265096"/>
            <a:ext cx="2067504" cy="436055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89656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276" y="2831120"/>
            <a:ext cx="3880140" cy="1960685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Scale factor &amp; Front-End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285750"/>
            <a:r>
              <a:rPr lang="en-GB" dirty="0"/>
              <a:t>FESA is a comprehensive front-end framework </a:t>
            </a:r>
          </a:p>
          <a:p>
            <a:pPr marL="285750"/>
            <a:r>
              <a:rPr lang="en-GB" dirty="0"/>
              <a:t>Apply the scale for each measure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4415" y="2118945"/>
            <a:ext cx="7372196" cy="409022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3943" y="265096"/>
            <a:ext cx="2067504" cy="43605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47300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3CF53-D204-4BAC-BC0A-8E9C9DE3520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CERN LHC RF Power Systems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16 RF cavities on the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8 RF cavities per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300 kW klystron per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 Modulator tank per klystron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 klystrons supplied by one HV supply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Crowbar to protect klystrons in case of arcing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10305465"/>
              </p:ext>
            </p:extLst>
          </p:nvPr>
        </p:nvGraphicFramePr>
        <p:xfrm>
          <a:off x="4019850" y="1687390"/>
          <a:ext cx="7877250" cy="3778618"/>
        </p:xfrm>
        <a:graphic>
          <a:graphicData uri="http://schemas.openxmlformats.org/presentationml/2006/ole">
            <p:oleObj spid="_x0000_s1068" name="Visio" r:id="rId3" imgW="11022775" imgH="5286713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71147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Improve HV Multiplier System ripple (from LV part to HV part)</a:t>
            </a:r>
          </a:p>
          <a:p>
            <a:r>
              <a:rPr lang="en-US" dirty="0" smtClean="0"/>
              <a:t>Test HV Multiplier System with a klystron</a:t>
            </a:r>
          </a:p>
          <a:p>
            <a:r>
              <a:rPr lang="en-US" dirty="0" smtClean="0"/>
              <a:t>Install in the LHC and verify the global ripple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62922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8175" y="2074043"/>
            <a:ext cx="7096125" cy="410904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  <a:effectLst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390" y="3476888"/>
            <a:ext cx="1508601" cy="2922915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Klystron Modulator Tanks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285750"/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The modulation anode voltage is generated by adjustable power tetrode. </a:t>
            </a:r>
          </a:p>
          <a:p>
            <a:pPr marL="285750"/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Tetrode is no longer commercially available</a:t>
            </a:r>
          </a:p>
          <a:p>
            <a:pPr marL="285750"/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An investigation on a replacement system using current day technologies is being investigated.</a:t>
            </a:r>
          </a:p>
          <a:p>
            <a:pPr marL="285750"/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Cathode supplied 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at -58kV</a:t>
            </a:r>
          </a:p>
          <a:p>
            <a:pPr marL="285750"/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Klystrons 330kW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Mod Anode 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Voltage: </a:t>
            </a:r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35kV 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max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Mod Anode 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Current: 2.5mA max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Cathode 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Current: </a:t>
            </a:r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8.4A</a:t>
            </a:r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/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/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01487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Different Solutions for Tetrode replacement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878" y="1123001"/>
            <a:ext cx="3556667" cy="231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7177" y="1123001"/>
            <a:ext cx="3556667" cy="231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4878" y="3773900"/>
            <a:ext cx="3506667" cy="231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7177" y="3773900"/>
            <a:ext cx="3506667" cy="231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98700" y="3409950"/>
            <a:ext cx="2197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High Voltage Multiplier</a:t>
            </a:r>
            <a:endParaRPr lang="en-US" sz="16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7099300" y="3409950"/>
            <a:ext cx="287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Voltage Divider based on relays</a:t>
            </a:r>
            <a:endParaRPr lang="en-US" sz="16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222500" y="6115050"/>
            <a:ext cx="2738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External </a:t>
            </a:r>
            <a:r>
              <a:rPr lang="en-US" sz="1600" i="1" dirty="0" smtClean="0"/>
              <a:t>Positive Power </a:t>
            </a:r>
            <a:r>
              <a:rPr lang="en-US" sz="1600" i="1" dirty="0"/>
              <a:t>Supply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27900" y="6115050"/>
            <a:ext cx="2928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External Negative Power Supply</a:t>
            </a:r>
            <a:endParaRPr lang="en-US" sz="1600" i="1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57749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4753" y="1995855"/>
            <a:ext cx="7777247" cy="3727937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High Voltage </a:t>
            </a:r>
            <a:r>
              <a:rPr lang="en-US" dirty="0" smtClean="0"/>
              <a:t>Multiplier Solution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566" y="1152280"/>
            <a:ext cx="11033980" cy="5521082"/>
          </a:xfrm>
        </p:spPr>
        <p:txBody>
          <a:bodyPr numCol="2">
            <a:normAutofit/>
          </a:bodyPr>
          <a:lstStyle/>
          <a:p>
            <a:r>
              <a:rPr lang="en-US" sz="1400" dirty="0" smtClean="0"/>
              <a:t>Why?</a:t>
            </a:r>
          </a:p>
          <a:p>
            <a:pPr lvl="1"/>
            <a:r>
              <a:rPr lang="en-US" sz="1400" dirty="0" smtClean="0"/>
              <a:t>Only power electronic components, not logic components</a:t>
            </a:r>
          </a:p>
          <a:p>
            <a:pPr lvl="1"/>
            <a:r>
              <a:rPr lang="en-US" sz="1400" dirty="0" smtClean="0"/>
              <a:t>Bunker limited space for extra tanks</a:t>
            </a:r>
          </a:p>
          <a:p>
            <a:pPr lvl="1"/>
            <a:r>
              <a:rPr lang="en-US" sz="1400" dirty="0" smtClean="0"/>
              <a:t>Tetrode removal save space inside Modulator tank</a:t>
            </a:r>
          </a:p>
          <a:p>
            <a:r>
              <a:rPr lang="en-US" sz="1400" dirty="0" smtClean="0"/>
              <a:t>Modulator tank requirements</a:t>
            </a:r>
          </a:p>
          <a:p>
            <a:pPr lvl="1"/>
            <a:r>
              <a:rPr lang="en-US" sz="1400" dirty="0" smtClean="0"/>
              <a:t>Submerged in aggressive oil</a:t>
            </a:r>
          </a:p>
          <a:p>
            <a:pPr lvl="1"/>
            <a:r>
              <a:rPr lang="en-US" sz="1400" dirty="0" smtClean="0"/>
              <a:t>High Voltage at -58kV</a:t>
            </a:r>
          </a:p>
          <a:p>
            <a:pPr lvl="1"/>
            <a:r>
              <a:rPr lang="en-US" sz="1400" dirty="0" smtClean="0"/>
              <a:t>Low ripple</a:t>
            </a:r>
          </a:p>
          <a:p>
            <a:pPr lvl="1"/>
            <a:r>
              <a:rPr lang="en-US" sz="1400" dirty="0" smtClean="0"/>
              <a:t>Adjustable Mod Anode voltage up to 30kV and 2.5mA</a:t>
            </a:r>
          </a:p>
          <a:p>
            <a:pPr lvl="1"/>
            <a:r>
              <a:rPr lang="en-US" sz="1400" dirty="0" smtClean="0"/>
              <a:t>System control via optical fiber to ensure isolation</a:t>
            </a:r>
          </a:p>
          <a:p>
            <a:r>
              <a:rPr lang="en-US" sz="1400" dirty="0" smtClean="0"/>
              <a:t>Goals</a:t>
            </a:r>
          </a:p>
          <a:p>
            <a:pPr lvl="1"/>
            <a:r>
              <a:rPr lang="en-US" sz="1400" dirty="0" smtClean="0"/>
              <a:t>HV Multiplier capable to achieve 40kV and 4mA</a:t>
            </a:r>
          </a:p>
          <a:p>
            <a:pPr lvl="1"/>
            <a:r>
              <a:rPr lang="en-US" sz="1400" dirty="0" smtClean="0"/>
              <a:t>Generate High Voltage from Low Voltage devices</a:t>
            </a:r>
          </a:p>
          <a:p>
            <a:pPr lvl="1"/>
            <a:r>
              <a:rPr lang="en-US" sz="1400" dirty="0" smtClean="0"/>
              <a:t>Low Ripple</a:t>
            </a:r>
          </a:p>
          <a:p>
            <a:r>
              <a:rPr lang="en-US" sz="1400" dirty="0"/>
              <a:t>HV Multiplier System different parts:</a:t>
            </a:r>
          </a:p>
          <a:p>
            <a:pPr lvl="1"/>
            <a:r>
              <a:rPr lang="en-US" sz="1400" dirty="0"/>
              <a:t>Power Supply</a:t>
            </a:r>
          </a:p>
          <a:p>
            <a:pPr lvl="1"/>
            <a:r>
              <a:rPr lang="en-US" sz="1400" dirty="0"/>
              <a:t>Power Electronics</a:t>
            </a:r>
          </a:p>
          <a:p>
            <a:pPr lvl="1"/>
            <a:r>
              <a:rPr lang="en-US" sz="1400" dirty="0"/>
              <a:t>High Frequency </a:t>
            </a:r>
            <a:r>
              <a:rPr lang="en-US" sz="1400" dirty="0" smtClean="0"/>
              <a:t>transformer</a:t>
            </a:r>
            <a:endParaRPr lang="en-US" sz="1400" dirty="0"/>
          </a:p>
          <a:p>
            <a:pPr lvl="1"/>
            <a:r>
              <a:rPr lang="en-US" sz="1400" dirty="0"/>
              <a:t>Voltage Limitation</a:t>
            </a:r>
          </a:p>
          <a:p>
            <a:pPr lvl="1"/>
            <a:r>
              <a:rPr lang="en-US" sz="1400" dirty="0"/>
              <a:t>High Voltage Multiplier</a:t>
            </a:r>
          </a:p>
          <a:p>
            <a:pPr lvl="1"/>
            <a:r>
              <a:rPr lang="en-US" sz="1400" dirty="0"/>
              <a:t>High Voltage Filter</a:t>
            </a:r>
          </a:p>
          <a:p>
            <a:pPr lvl="1"/>
            <a:r>
              <a:rPr lang="en-US" sz="1400" dirty="0"/>
              <a:t>Power Supply Control System</a:t>
            </a:r>
          </a:p>
          <a:p>
            <a:pPr lvl="1"/>
            <a:r>
              <a:rPr lang="en-US" sz="1400" dirty="0"/>
              <a:t>Measurement System</a:t>
            </a:r>
          </a:p>
          <a:p>
            <a:pPr lvl="1"/>
            <a:endParaRPr lang="en-US" sz="1400" dirty="0" smtClean="0"/>
          </a:p>
          <a:p>
            <a:pPr lvl="1"/>
            <a:endParaRPr lang="en-US" sz="1400" dirty="0" smtClean="0"/>
          </a:p>
          <a:p>
            <a:pPr lvl="1"/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771663" y="5634404"/>
            <a:ext cx="5526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High Voltage Multiplier and Measurement System Integration</a:t>
            </a:r>
            <a:endParaRPr lang="en-US" sz="16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25559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HV Multiplier System Components Design</a:t>
            </a:r>
            <a:endParaRPr lang="en-US" dirty="0"/>
          </a:p>
        </p:txBody>
      </p:sp>
      <p:sp>
        <p:nvSpPr>
          <p:cNvPr id="51" name="Content Placeholder 50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285750"/>
            <a:r>
              <a:rPr lang="en-US" dirty="0"/>
              <a:t>Covers for sparks </a:t>
            </a:r>
            <a:r>
              <a:rPr lang="en-US" dirty="0" smtClean="0"/>
              <a:t>and electromagnetic fields</a:t>
            </a:r>
            <a:endParaRPr lang="en-US" dirty="0"/>
          </a:p>
          <a:p>
            <a:pPr marL="285750"/>
            <a:r>
              <a:rPr lang="en-US" dirty="0"/>
              <a:t>Keep distances for different voltage potential</a:t>
            </a:r>
          </a:p>
          <a:p>
            <a:pPr marL="285750"/>
            <a:r>
              <a:rPr lang="en-US" dirty="0"/>
              <a:t>Reusable </a:t>
            </a:r>
            <a:r>
              <a:rPr lang="en-US" dirty="0" smtClean="0"/>
              <a:t>components</a:t>
            </a:r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450" y="2886516"/>
            <a:ext cx="5000625" cy="30940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39200" y="1071541"/>
            <a:ext cx="3102595" cy="255748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87925" y="1057275"/>
            <a:ext cx="1765299" cy="132397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7273" y="2303584"/>
            <a:ext cx="1829783" cy="150348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00150" y="4255446"/>
            <a:ext cx="1242136" cy="161195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1324" y="4973902"/>
            <a:ext cx="1463675" cy="129354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35951" y="876299"/>
            <a:ext cx="1281370" cy="162877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74620" y="4886325"/>
            <a:ext cx="1838245" cy="1200149"/>
          </a:xfrm>
          <a:prstGeom prst="rect">
            <a:avLst/>
          </a:prstGeom>
        </p:spPr>
      </p:pic>
      <p:cxnSp>
        <p:nvCxnSpPr>
          <p:cNvPr id="27" name="Straight Arrow Connector 26"/>
          <p:cNvCxnSpPr>
            <a:endCxn id="18" idx="3"/>
          </p:cNvCxnSpPr>
          <p:nvPr/>
        </p:nvCxnSpPr>
        <p:spPr>
          <a:xfrm flipH="1" flipV="1">
            <a:off x="2877056" y="3055326"/>
            <a:ext cx="1827562" cy="46599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2419350" y="4448175"/>
            <a:ext cx="2238375" cy="28575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4457700" y="5400675"/>
            <a:ext cx="1019175" cy="16192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22" idx="1"/>
          </p:cNvCxnSpPr>
          <p:nvPr/>
        </p:nvCxnSpPr>
        <p:spPr>
          <a:xfrm>
            <a:off x="8124825" y="5372100"/>
            <a:ext cx="1149795" cy="11430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8629650" y="3067050"/>
            <a:ext cx="2362200" cy="50482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6505575" y="2009775"/>
            <a:ext cx="3476625" cy="132397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5" idx="3"/>
          </p:cNvCxnSpPr>
          <p:nvPr/>
        </p:nvCxnSpPr>
        <p:spPr>
          <a:xfrm flipV="1">
            <a:off x="8601075" y="2505075"/>
            <a:ext cx="2562225" cy="192844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17" idx="2"/>
          </p:cNvCxnSpPr>
          <p:nvPr/>
        </p:nvCxnSpPr>
        <p:spPr>
          <a:xfrm flipV="1">
            <a:off x="5800725" y="2381249"/>
            <a:ext cx="69850" cy="80010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87740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7848" y="1507436"/>
            <a:ext cx="5552975" cy="4292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73940559"/>
              </p:ext>
            </p:extLst>
          </p:nvPr>
        </p:nvGraphicFramePr>
        <p:xfrm>
          <a:off x="12742798" y="376273"/>
          <a:ext cx="6735827" cy="33375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415950"/>
                <a:gridCol w="414502"/>
                <a:gridCol w="1000125"/>
                <a:gridCol w="1066800"/>
                <a:gridCol w="866775"/>
                <a:gridCol w="1152525"/>
                <a:gridCol w="81915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Size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Leaks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Ripple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Vout/Iout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Stages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s-ES_tradnl" dirty="0" smtClean="0"/>
                        <a:t>N. Stages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s-ES_tradnl" dirty="0" smtClean="0"/>
                        <a:t>Frequency</a:t>
                      </a:r>
                      <a:r>
                        <a:rPr lang="es-ES_tradnl" b="1" dirty="0" smtClean="0"/>
                        <a:t>*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s-ES_tradnl" dirty="0" smtClean="0"/>
                        <a:t>Capacitance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s-ES_tradnl" dirty="0" smtClean="0"/>
                        <a:t>Input Voltage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45842" y="1200695"/>
            <a:ext cx="243840" cy="2438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45842" y="1967906"/>
            <a:ext cx="243840" cy="2438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45842" y="2700715"/>
            <a:ext cx="243840" cy="2438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45842" y="3402995"/>
            <a:ext cx="243840" cy="2438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45842" y="823376"/>
            <a:ext cx="243840" cy="2438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45842" y="1581158"/>
            <a:ext cx="243840" cy="2438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45842" y="2321589"/>
            <a:ext cx="243840" cy="2438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45842" y="3034867"/>
            <a:ext cx="243840" cy="2438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65685" y="823376"/>
            <a:ext cx="249555" cy="24955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55013" y="823376"/>
            <a:ext cx="249555" cy="24955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44341" y="785942"/>
            <a:ext cx="324422" cy="32442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33669" y="776791"/>
            <a:ext cx="324422" cy="32442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28251" y="1160404"/>
            <a:ext cx="324422" cy="32442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17579" y="1160404"/>
            <a:ext cx="324422" cy="32442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81774" y="1194980"/>
            <a:ext cx="249555" cy="24955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71102" y="1192521"/>
            <a:ext cx="249555" cy="24955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44340" y="1540867"/>
            <a:ext cx="324422" cy="32442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71101" y="1562723"/>
            <a:ext cx="249555" cy="24955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81774" y="1926899"/>
            <a:ext cx="249555" cy="24955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33669" y="1903586"/>
            <a:ext cx="324422" cy="32442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55013" y="2298524"/>
            <a:ext cx="249555" cy="24955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44340" y="2273853"/>
            <a:ext cx="324422" cy="32442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32047" y="2261090"/>
            <a:ext cx="324422" cy="324422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75097" y="2667391"/>
            <a:ext cx="249555" cy="24955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90950" y="2663983"/>
            <a:ext cx="249555" cy="24955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19169" y="2669544"/>
            <a:ext cx="324422" cy="324422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65684" y="2268957"/>
            <a:ext cx="249555" cy="24955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28251" y="2643241"/>
            <a:ext cx="324422" cy="324422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21037" y="1562722"/>
            <a:ext cx="249555" cy="24955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883603" y="1894802"/>
            <a:ext cx="324422" cy="324422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883603" y="2298524"/>
            <a:ext cx="324422" cy="324422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21037" y="2680674"/>
            <a:ext cx="249555" cy="249555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883603" y="3038337"/>
            <a:ext cx="324422" cy="32442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21037" y="3423043"/>
            <a:ext cx="249555" cy="249555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28251" y="3016326"/>
            <a:ext cx="324422" cy="324422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59428" y="3403524"/>
            <a:ext cx="249555" cy="249555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41931" y="3019805"/>
            <a:ext cx="324422" cy="32442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69480" y="3423042"/>
            <a:ext cx="249555" cy="249555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41523" y="4854865"/>
            <a:ext cx="909637" cy="90963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94963" y="3558059"/>
            <a:ext cx="3152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*It depends on capacitor value</a:t>
            </a:r>
            <a:endParaRPr lang="en-US" sz="1200" b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2899" y="1152300"/>
            <a:ext cx="4782091" cy="2416941"/>
          </a:xfrm>
          <a:prstGeom prst="rect">
            <a:avLst/>
          </a:prstGeom>
        </p:spPr>
      </p:pic>
      <p:sp>
        <p:nvSpPr>
          <p:cNvPr id="29" name="Content Placeholder 2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High Voltage Multiplier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4" name="Content Placeholder 63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457565" y="1152281"/>
                <a:ext cx="9126049" cy="5705719"/>
              </a:xfrm>
            </p:spPr>
            <p:txBody>
              <a:bodyPr>
                <a:normAutofit/>
              </a:bodyPr>
              <a:lstStyle/>
              <a:p>
                <a:pPr marL="16560" indent="0">
                  <a:buNone/>
                </a:pPr>
                <a:r>
                  <a:rPr lang="en-US" dirty="0"/>
                  <a:t>Test 200nF capacitors for 30Vp </a:t>
                </a:r>
                <a:r>
                  <a:rPr lang="en-US" dirty="0" smtClean="0"/>
                  <a:t>input</a:t>
                </a:r>
              </a:p>
              <a:p>
                <a:pPr marL="16560" indent="0">
                  <a:buNone/>
                </a:pPr>
                <a:endParaRPr lang="en-US" dirty="0"/>
              </a:p>
              <a:p>
                <a:pPr marL="16560" indent="0">
                  <a:buNone/>
                </a:pPr>
                <a:endParaRPr lang="en-US" dirty="0" smtClean="0"/>
              </a:p>
              <a:p>
                <a:pPr marL="16560" indent="0">
                  <a:buNone/>
                </a:pPr>
                <a:endParaRPr lang="en-US" dirty="0"/>
              </a:p>
              <a:p>
                <a:pPr marL="16560" indent="0">
                  <a:buNone/>
                </a:pPr>
                <a:endParaRPr lang="en-US" dirty="0" smtClean="0"/>
              </a:p>
              <a:p>
                <a:pPr marL="16560" indent="0">
                  <a:buNone/>
                </a:pPr>
                <a:endParaRPr lang="en-US" dirty="0"/>
              </a:p>
              <a:p>
                <a:pPr marL="16560" indent="0">
                  <a:buNone/>
                </a:pPr>
                <a:endParaRPr lang="en-US" dirty="0" smtClean="0"/>
              </a:p>
              <a:p>
                <a:pPr marL="16560" indent="0">
                  <a:buNone/>
                </a:pPr>
                <a:endParaRPr lang="en-US" dirty="0"/>
              </a:p>
              <a:p>
                <a:pPr marL="16560" indent="0">
                  <a:buNone/>
                </a:pPr>
                <a:endParaRPr lang="en-US" dirty="0" smtClean="0"/>
              </a:p>
              <a:p>
                <a:pPr marL="16560" indent="0">
                  <a:buNone/>
                </a:pPr>
                <a:endParaRPr lang="en-US" dirty="0"/>
              </a:p>
              <a:p>
                <a:pPr marL="16560" indent="0">
                  <a:buNone/>
                </a:pPr>
                <a:endParaRPr lang="en-US" dirty="0" smtClean="0"/>
              </a:p>
              <a:p>
                <a:pPr marL="16560" indent="0">
                  <a:buNone/>
                </a:pPr>
                <a:endParaRPr lang="en-US" dirty="0"/>
              </a:p>
              <a:p>
                <a:pPr marL="16560" indent="0">
                  <a:buNone/>
                </a:pPr>
                <a:endParaRPr lang="en-US" dirty="0" smtClean="0"/>
              </a:p>
              <a:p>
                <a:pPr marL="16560" indent="0">
                  <a:buNone/>
                </a:pPr>
                <a:endParaRPr lang="en-US" dirty="0"/>
              </a:p>
              <a:p>
                <a:pPr marL="16560" indent="0">
                  <a:buNone/>
                </a:pPr>
                <a:endParaRPr lang="en-US" dirty="0" smtClean="0"/>
              </a:p>
              <a:p>
                <a:pPr marL="16560" indent="0">
                  <a:buNone/>
                </a:pPr>
                <a:endParaRPr lang="en-US" dirty="0"/>
              </a:p>
              <a:p>
                <a:pPr marL="16560" indent="0">
                  <a:buNone/>
                </a:pPr>
                <a:endParaRPr lang="en-US" dirty="0" smtClean="0"/>
              </a:p>
              <a:p>
                <a:pPr marL="661212"/>
                <a:r>
                  <a:rPr lang="en-US" dirty="0"/>
                  <a:t>Voltage Multiplier Linearity</a:t>
                </a:r>
              </a:p>
              <a:p>
                <a:pPr marL="661212"/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_tradnl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ES_tradnl" i="1"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es-ES_tradnl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_tradnl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s-ES_tradnl" i="1">
                        <a:latin typeface="Cambria Math" panose="02040503050406030204" pitchFamily="18" charset="0"/>
                      </a:rPr>
                      <m:t>. </m:t>
                    </m:r>
                    <m:r>
                      <a:rPr lang="es-ES_tradnl" i="1">
                        <a:latin typeface="Cambria Math" panose="02040503050406030204" pitchFamily="18" charset="0"/>
                      </a:rPr>
                      <m:t>𝑆𝑡𝑎𝑔𝑒𝑠</m:t>
                    </m:r>
                    <m:r>
                      <a:rPr lang="es-ES_tradnl" i="1">
                        <a:latin typeface="Cambria Math" panose="02040503050406030204" pitchFamily="18" charset="0"/>
                      </a:rPr>
                      <m:t> × </m:t>
                    </m:r>
                    <m:sSub>
                      <m:sSubPr>
                        <m:ctrlPr>
                          <a:rPr lang="es-ES_tradnl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_tradnl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s-ES_tradnl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𝑖𝑛𝑝𝑝</m:t>
                        </m:r>
                      </m:sub>
                    </m:sSub>
                  </m:oMath>
                </a14:m>
                <a:r>
                  <a:rPr lang="en-GB" dirty="0"/>
                  <a:t/>
                </a:r>
              </a:p>
              <a:p>
                <a:pPr marL="1656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64" name="Content Placeholder 6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457565" y="1152281"/>
                <a:ext cx="9126049" cy="5705719"/>
              </a:xfrm>
              <a:blipFill rotWithShape="0">
                <a:blip r:embed="rId11"/>
                <a:stretch>
                  <a:fillRect l="-1136" t="-3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/>
          <p:cNvSpPr txBox="1"/>
          <p:nvPr/>
        </p:nvSpPr>
        <p:spPr>
          <a:xfrm>
            <a:off x="4899660" y="5608320"/>
            <a:ext cx="1927860" cy="662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6877178" y="4530956"/>
            <a:ext cx="2980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How </a:t>
            </a:r>
            <a:r>
              <a:rPr lang="en-GB" sz="1600" dirty="0"/>
              <a:t>start?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Number of stages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Frequency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Capacitors capacitance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Input </a:t>
            </a:r>
            <a:r>
              <a:rPr lang="en-GB" sz="1600" dirty="0" smtClean="0"/>
              <a:t>Voltage</a:t>
            </a:r>
            <a:endParaRPr lang="en-GB" sz="1600" dirty="0"/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532349" y="167053"/>
            <a:ext cx="1356090" cy="499612"/>
          </a:xfrm>
          <a:prstGeom prst="rect">
            <a:avLst/>
          </a:prstGeom>
        </p:spPr>
      </p:pic>
      <p:sp>
        <p:nvSpPr>
          <p:cNvPr id="66" name="TextBox 65"/>
          <p:cNvSpPr txBox="1"/>
          <p:nvPr/>
        </p:nvSpPr>
        <p:spPr>
          <a:xfrm>
            <a:off x="9567618" y="4530956"/>
            <a:ext cx="16249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lvl="1"/>
            <a:r>
              <a:rPr lang="en-GB" sz="1600" dirty="0" smtClean="0"/>
              <a:t>8 stages</a:t>
            </a:r>
            <a:endParaRPr lang="en-GB" sz="1600" dirty="0"/>
          </a:p>
          <a:p>
            <a:pPr lvl="1"/>
            <a:r>
              <a:rPr lang="en-GB" sz="1600" dirty="0" smtClean="0"/>
              <a:t>30kHz</a:t>
            </a:r>
            <a:endParaRPr lang="en-GB" sz="1600" dirty="0"/>
          </a:p>
          <a:p>
            <a:pPr lvl="1"/>
            <a:r>
              <a:rPr lang="en-GB" sz="1600" dirty="0" smtClean="0"/>
              <a:t>15nF/10kV</a:t>
            </a:r>
            <a:endParaRPr lang="en-GB" sz="1600" dirty="0"/>
          </a:p>
          <a:p>
            <a:pPr lvl="1"/>
            <a:r>
              <a:rPr lang="en-GB" sz="1600" dirty="0" smtClean="0"/>
              <a:t>70Vp</a:t>
            </a:r>
            <a:endParaRPr lang="en-GB" sz="1600" dirty="0"/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9355015" y="4941277"/>
            <a:ext cx="677006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9029700" y="5190392"/>
            <a:ext cx="1002321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9715500" y="5439507"/>
            <a:ext cx="316521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9214338" y="5688623"/>
            <a:ext cx="817683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Slide Number Placeholder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07811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Rectangle 2"/>
              <p:cNvSpPr/>
              <p:nvPr/>
            </p:nvSpPr>
            <p:spPr>
              <a:xfrm>
                <a:off x="379374" y="2191883"/>
                <a:ext cx="3569888" cy="3575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𝐻𝑉</m:t>
                          </m:r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𝑀𝑢𝑙𝑡𝑖𝑝𝑙𝑖𝑒𝑟</m:t>
                          </m:r>
                        </m:sub>
                      </m:sSub>
                      <m:r>
                        <a:rPr lang="en-GB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_tradnl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40</m:t>
                      </m:r>
                      <m:r>
                        <a:rPr lang="es-ES_tradnl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𝑘𝑉</m:t>
                      </m:r>
                      <m:r>
                        <a:rPr lang="en-GB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s-ES_tradnl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>
                        <a:rPr lang="es-ES_tradnl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𝑚𝐴</m:t>
                      </m:r>
                      <m:r>
                        <a:rPr lang="es-ES_tradnl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=160</m:t>
                      </m:r>
                      <m:r>
                        <a:rPr lang="es-ES_tradnl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74" y="2191883"/>
                <a:ext cx="3569888" cy="357534"/>
              </a:xfrm>
              <a:prstGeom prst="rect">
                <a:avLst/>
              </a:prstGeom>
              <a:blipFill rotWithShape="0">
                <a:blip r:embed="rId2"/>
                <a:stretch>
                  <a:fillRect b="-86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Box 7"/>
              <p:cNvSpPr txBox="1"/>
              <p:nvPr/>
            </p:nvSpPr>
            <p:spPr>
              <a:xfrm>
                <a:off x="379374" y="4051934"/>
                <a:ext cx="2417970" cy="7553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_tradnl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𝑟𝑎𝑡𝑖𝑜</m:t>
                      </m:r>
                      <m:r>
                        <a:rPr lang="es-ES_tradnl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_tradnl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_tradnl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_tradnl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s-ES_tradnl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_tradnl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_tradnl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s-ES_tradnl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s-ES_tradnl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_tradnl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_tradnl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2.5</m:t>
                          </m:r>
                          <m:r>
                            <a:rPr lang="es-ES_tradnl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𝑘𝑉𝑝</m:t>
                          </m:r>
                        </m:num>
                        <m:den>
                          <m:r>
                            <a:rPr lang="es-ES_tradnl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70</m:t>
                          </m:r>
                          <m:r>
                            <a:rPr lang="es-ES_tradnl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𝑉𝑝</m:t>
                          </m:r>
                        </m:den>
                      </m:f>
                      <m:r>
                        <a:rPr lang="es-ES_tradnl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=36</m:t>
                      </m:r>
                    </m:oMath>
                  </m:oMathPara>
                </a14:m>
                <a:endParaRPr lang="es-ES_tradnl" sz="1600" b="0" dirty="0" smtClean="0">
                  <a:ea typeface="Cambria Math" panose="02040503050406030204" pitchFamily="18" charset="0"/>
                </a:endParaRPr>
              </a:p>
              <a:p>
                <a:endParaRPr lang="es-ES_tradnl" sz="1600" b="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74" y="4051934"/>
                <a:ext cx="2417970" cy="75533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Rectangle 6"/>
              <p:cNvSpPr/>
              <p:nvPr/>
            </p:nvSpPr>
            <p:spPr>
              <a:xfrm>
                <a:off x="379374" y="2582917"/>
                <a:ext cx="4312388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_tradnl" sz="16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_tradnl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_tradnl" sz="160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s-ES_tradnl" sz="16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s-ES_tradnl" sz="1600" b="0" i="1" smtClean="0">
                          <a:latin typeface="Cambria Math" panose="02040503050406030204" pitchFamily="18" charset="0"/>
                        </a:rPr>
                        <m:t>𝑉𝑝𝑒𝑎𝑘</m:t>
                      </m:r>
                      <m:r>
                        <a:rPr lang="es-ES_tradnl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_tradnl" sz="1600" b="0" i="1" smtClean="0">
                          <a:latin typeface="Cambria Math" panose="02040503050406030204" pitchFamily="18" charset="0"/>
                        </a:rPr>
                        <m:t>𝑓𝑖𝑥𝑒𝑑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74" y="2582917"/>
                <a:ext cx="4312388" cy="338554"/>
              </a:xfrm>
              <a:prstGeom prst="rect">
                <a:avLst/>
              </a:prstGeom>
              <a:blipFill rotWithShape="0">
                <a:blip r:embed="rId4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Content Placeholder 3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Transformer ratio</a:t>
            </a:r>
            <a:endParaRPr lang="en-US" dirty="0"/>
          </a:p>
        </p:txBody>
      </p:sp>
      <p:sp>
        <p:nvSpPr>
          <p:cNvPr id="43" name="Content Placeholder 42"/>
          <p:cNvSpPr>
            <a:spLocks noGrp="1"/>
          </p:cNvSpPr>
          <p:nvPr>
            <p:ph sz="quarter" idx="14"/>
          </p:nvPr>
        </p:nvSpPr>
        <p:spPr>
          <a:xfrm>
            <a:off x="457566" y="1152281"/>
            <a:ext cx="4828810" cy="5705719"/>
          </a:xfrm>
        </p:spPr>
        <p:txBody>
          <a:bodyPr>
            <a:normAutofit/>
          </a:bodyPr>
          <a:lstStyle/>
          <a:p>
            <a:pPr marL="16560" indent="0">
              <a:buNone/>
            </a:pPr>
            <a:r>
              <a:rPr lang="en-US" sz="1800" b="1" i="1" dirty="0" smtClean="0"/>
              <a:t>IDEAL CASE</a:t>
            </a:r>
          </a:p>
          <a:p>
            <a:pPr marL="16560" indent="0">
              <a:buNone/>
            </a:pPr>
            <a:endParaRPr lang="en-US" dirty="0"/>
          </a:p>
          <a:p>
            <a:pPr marL="16560" indent="0">
              <a:buNone/>
            </a:pPr>
            <a:r>
              <a:rPr lang="en-US" dirty="0" smtClean="0"/>
              <a:t>No losses on HV Multiplier and transformer</a:t>
            </a:r>
            <a:endParaRPr lang="en-US" sz="1400" dirty="0"/>
          </a:p>
        </p:txBody>
      </p:sp>
      <p:sp>
        <p:nvSpPr>
          <p:cNvPr id="68" name="Content Placeholder 42"/>
          <p:cNvSpPr txBox="1">
            <a:spLocks/>
          </p:cNvSpPr>
          <p:nvPr/>
        </p:nvSpPr>
        <p:spPr>
          <a:xfrm>
            <a:off x="5915391" y="1152281"/>
            <a:ext cx="4828810" cy="570571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0231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560" indent="0">
              <a:buFont typeface="Arial" panose="020B0604020202020204" pitchFamily="34" charset="0"/>
              <a:buNone/>
            </a:pPr>
            <a:r>
              <a:rPr lang="en-US" sz="1800" b="1" i="1" dirty="0" smtClean="0"/>
              <a:t>AFTER TESTS</a:t>
            </a:r>
          </a:p>
          <a:p>
            <a:pPr marL="16560" indent="0">
              <a:buFont typeface="Arial" panose="020B0604020202020204" pitchFamily="34" charset="0"/>
              <a:buNone/>
            </a:pPr>
            <a:endParaRPr lang="en-US" dirty="0"/>
          </a:p>
          <a:p>
            <a:pPr marL="16560" indent="0">
              <a:buFont typeface="Arial" panose="020B0604020202020204" pitchFamily="34" charset="0"/>
              <a:buNone/>
            </a:pPr>
            <a:r>
              <a:rPr lang="en-US" dirty="0" smtClean="0"/>
              <a:t>Power Supply consumption is 200W to achieve 160W at the output of the HV Multiplier, there is 40W losses. For the same transformation ratio and same primary voltage.</a:t>
            </a:r>
          </a:p>
          <a:p>
            <a:pPr marL="1656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69" name="Rectangle 6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79374" y="3543431"/>
            <a:ext cx="4312388" cy="475002"/>
          </a:xfrm>
          <a:prstGeom prst="rect">
            <a:avLst/>
          </a:prstGeom>
          <a:blipFill rotWithShape="0">
            <a:blip r:embed="rId5"/>
            <a:stretch>
              <a:fillRect b="-3846"/>
            </a:stretch>
          </a:blipFill>
        </p:spPr>
        <p:txBody>
          <a:bodyPr/>
          <a:lstStyle/>
          <a:p>
            <a:endParaRPr lang="en-GB" dirty="0">
              <a:noFill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1" name="Rectangle 70"/>
              <p:cNvSpPr/>
              <p:nvPr/>
            </p:nvSpPr>
            <p:spPr>
              <a:xfrm>
                <a:off x="379374" y="2954971"/>
                <a:ext cx="4312388" cy="5549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_tradnl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160</m:t>
                          </m:r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r>
                            <a:rPr lang="es-ES_tradnl" sz="160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s-ES_tradnl" sz="1600" b="0" i="1" smtClean="0">
                          <a:latin typeface="Cambria Math" panose="02040503050406030204" pitchFamily="18" charset="0"/>
                        </a:rPr>
                        <m:t>=2.28</m:t>
                      </m:r>
                      <m:r>
                        <a:rPr lang="es-ES_tradnl" sz="16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74" y="2954971"/>
                <a:ext cx="4312388" cy="55496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 dirty="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80" name="Rectangle 79"/>
              <p:cNvSpPr/>
              <p:nvPr/>
            </p:nvSpPr>
            <p:spPr>
              <a:xfrm>
                <a:off x="5884824" y="2593021"/>
                <a:ext cx="4312388" cy="5549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_tradnl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200</m:t>
                          </m:r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r>
                            <a:rPr lang="es-ES_tradnl" sz="160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s-ES_tradnl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s-ES_tradnl" sz="1600" b="0" i="1" smtClean="0">
                          <a:latin typeface="Cambria Math" panose="02040503050406030204" pitchFamily="18" charset="0"/>
                        </a:rPr>
                        <m:t>=2.85</m:t>
                      </m:r>
                      <m:r>
                        <a:rPr lang="es-ES_tradnl" sz="16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4824" y="2593021"/>
                <a:ext cx="4312388" cy="55496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2" name="Picture 8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18396" y="171450"/>
            <a:ext cx="444907" cy="51905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57598" y="3287102"/>
            <a:ext cx="6314286" cy="3161905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20049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ontent Placeholder 3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Ferrite core High Frequency transformer &amp; winding</a:t>
            </a:r>
            <a:endParaRPr lang="en-US" dirty="0"/>
          </a:p>
        </p:txBody>
      </p:sp>
      <p:sp>
        <p:nvSpPr>
          <p:cNvPr id="50" name="Content Placeholder 49"/>
          <p:cNvSpPr>
            <a:spLocks noGrp="1"/>
          </p:cNvSpPr>
          <p:nvPr>
            <p:ph sz="quarter" idx="14"/>
          </p:nvPr>
        </p:nvSpPr>
        <p:spPr>
          <a:xfrm>
            <a:off x="457565" y="1152281"/>
            <a:ext cx="9126049" cy="4324594"/>
          </a:xfrm>
        </p:spPr>
        <p:txBody>
          <a:bodyPr>
            <a:normAutofit/>
          </a:bodyPr>
          <a:lstStyle/>
          <a:p>
            <a:pPr marL="285750"/>
            <a:r>
              <a:rPr lang="en-GB" dirty="0"/>
              <a:t>Ferrite cores low losses at high frequencies (30kHz</a:t>
            </a:r>
            <a:r>
              <a:rPr lang="en-GB" dirty="0" smtClean="0"/>
              <a:t>)</a:t>
            </a:r>
          </a:p>
          <a:p>
            <a:pPr marL="285750"/>
            <a:r>
              <a:rPr lang="en-GB" dirty="0" smtClean="0"/>
              <a:t>Ferrite material </a:t>
            </a:r>
            <a:r>
              <a:rPr lang="en-GB" dirty="0"/>
              <a:t>3C94</a:t>
            </a:r>
          </a:p>
          <a:p>
            <a:pPr marL="285750"/>
            <a:r>
              <a:rPr lang="en-GB" dirty="0" smtClean="0"/>
              <a:t>Transformer characteristics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70V primary nominal voltage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Primary from 10 turns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Secondary 360 turns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Transformation ratio </a:t>
            </a:r>
            <a:r>
              <a:rPr lang="en-GB" dirty="0" smtClean="0"/>
              <a:t>36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Nominal </a:t>
            </a:r>
            <a:r>
              <a:rPr lang="en-GB" dirty="0" smtClean="0"/>
              <a:t>Power 200VA</a:t>
            </a:r>
          </a:p>
          <a:p>
            <a:pPr marL="457200" lvl="1" indent="0">
              <a:buNone/>
            </a:pPr>
            <a:endParaRPr lang="en-GB" dirty="0" smtClean="0"/>
          </a:p>
          <a:p>
            <a:pPr marL="374650" indent="-374650">
              <a:buNone/>
            </a:pPr>
            <a:r>
              <a:rPr lang="en-GB" sz="1800" b="1" i="1" dirty="0" smtClean="0"/>
              <a:t>WINDING</a:t>
            </a:r>
            <a:endParaRPr lang="en-GB" dirty="0"/>
          </a:p>
          <a:p>
            <a:pPr marL="266700" indent="-266700"/>
            <a:r>
              <a:rPr lang="en-GB" dirty="0"/>
              <a:t>Trial and error</a:t>
            </a:r>
          </a:p>
          <a:p>
            <a:pPr marL="266700" lvl="1" indent="-26670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GB" dirty="0" smtClean="0"/>
              <a:t>5 primary turns minimum to </a:t>
            </a:r>
            <a:r>
              <a:rPr lang="en-GB" dirty="0"/>
              <a:t>magnetize the </a:t>
            </a:r>
            <a:r>
              <a:rPr lang="en-GB" dirty="0" smtClean="0"/>
              <a:t>core</a:t>
            </a:r>
            <a:endParaRPr lang="en-GB" dirty="0"/>
          </a:p>
          <a:p>
            <a:pPr marL="266700" lvl="1" indent="-26670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GB" dirty="0"/>
              <a:t>Turns number limited by the space inside tank and ferrite core size</a:t>
            </a:r>
          </a:p>
          <a:p>
            <a:pPr marL="266700" lvl="1" indent="-26670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9866" y="3989069"/>
            <a:ext cx="1657859" cy="171502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4154" y="1384407"/>
            <a:ext cx="1614195" cy="18509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95435" y="1123253"/>
            <a:ext cx="1677025" cy="2129119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348422" y="3857262"/>
            <a:ext cx="1880484" cy="1926998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6118224" y="3257550"/>
            <a:ext cx="277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10 turns hand made primary</a:t>
            </a:r>
            <a:endParaRPr lang="en-US" sz="1600" i="1" dirty="0"/>
          </a:p>
        </p:txBody>
      </p:sp>
      <p:sp>
        <p:nvSpPr>
          <p:cNvPr id="60" name="TextBox 59"/>
          <p:cNvSpPr txBox="1"/>
          <p:nvPr/>
        </p:nvSpPr>
        <p:spPr>
          <a:xfrm>
            <a:off x="6118224" y="5724525"/>
            <a:ext cx="2921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360 turns hand made secondary</a:t>
            </a:r>
            <a:endParaRPr lang="en-US" sz="1600" i="1" dirty="0"/>
          </a:p>
        </p:txBody>
      </p:sp>
      <p:sp>
        <p:nvSpPr>
          <p:cNvPr id="61" name="TextBox 60"/>
          <p:cNvSpPr txBox="1"/>
          <p:nvPr/>
        </p:nvSpPr>
        <p:spPr>
          <a:xfrm>
            <a:off x="9432924" y="3219450"/>
            <a:ext cx="1377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Ferrite core</a:t>
            </a:r>
            <a:endParaRPr lang="en-US" sz="1600" i="1" dirty="0"/>
          </a:p>
        </p:txBody>
      </p:sp>
      <p:sp>
        <p:nvSpPr>
          <p:cNvPr id="65" name="TextBox 64"/>
          <p:cNvSpPr txBox="1"/>
          <p:nvPr/>
        </p:nvSpPr>
        <p:spPr>
          <a:xfrm>
            <a:off x="9194799" y="5743575"/>
            <a:ext cx="2235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Ordered HF Transformer</a:t>
            </a:r>
            <a:endParaRPr lang="en-US" sz="1600" i="1" dirty="0"/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18396" y="171450"/>
            <a:ext cx="444907" cy="519058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C9EF-9263-4675-82F0-75FC70AAE6AD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5162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16770</TotalTime>
  <Words>776</Words>
  <Application>Microsoft Office PowerPoint</Application>
  <PresentationFormat>Custom</PresentationFormat>
  <Paragraphs>227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Retrospect</vt:lpstr>
      <vt:lpstr>Visio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Lorenzo Ortega</dc:creator>
  <cp:lastModifiedBy>KAKON</cp:lastModifiedBy>
  <cp:revision>103</cp:revision>
  <dcterms:created xsi:type="dcterms:W3CDTF">2016-05-20T09:31:39Z</dcterms:created>
  <dcterms:modified xsi:type="dcterms:W3CDTF">2016-06-23T21:09:14Z</dcterms:modified>
</cp:coreProperties>
</file>