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5" r:id="rId4"/>
  </p:sldMasterIdLst>
  <p:notesMasterIdLst>
    <p:notesMasterId r:id="rId33"/>
  </p:notesMasterIdLst>
  <p:sldIdLst>
    <p:sldId id="256" r:id="rId5"/>
    <p:sldId id="309" r:id="rId6"/>
    <p:sldId id="258" r:id="rId7"/>
    <p:sldId id="257" r:id="rId8"/>
    <p:sldId id="265" r:id="rId9"/>
    <p:sldId id="268" r:id="rId10"/>
    <p:sldId id="286" r:id="rId11"/>
    <p:sldId id="267" r:id="rId12"/>
    <p:sldId id="293" r:id="rId13"/>
    <p:sldId id="273" r:id="rId14"/>
    <p:sldId id="298" r:id="rId15"/>
    <p:sldId id="288" r:id="rId16"/>
    <p:sldId id="289" r:id="rId17"/>
    <p:sldId id="290" r:id="rId18"/>
    <p:sldId id="283" r:id="rId19"/>
    <p:sldId id="296" r:id="rId20"/>
    <p:sldId id="279" r:id="rId21"/>
    <p:sldId id="299" r:id="rId22"/>
    <p:sldId id="302" r:id="rId23"/>
    <p:sldId id="300" r:id="rId24"/>
    <p:sldId id="305" r:id="rId25"/>
    <p:sldId id="311" r:id="rId26"/>
    <p:sldId id="306" r:id="rId27"/>
    <p:sldId id="307" r:id="rId28"/>
    <p:sldId id="308" r:id="rId29"/>
    <p:sldId id="282" r:id="rId30"/>
    <p:sldId id="297" r:id="rId31"/>
    <p:sldId id="312" r:id="rId32"/>
  </p:sldIdLst>
  <p:sldSz cx="12188825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62" autoAdjust="0"/>
  </p:normalViewPr>
  <p:slideViewPr>
    <p:cSldViewPr snapToGrid="0" showGuides="1">
      <p:cViewPr varScale="1">
        <p:scale>
          <a:sx n="57" d="100"/>
          <a:sy n="57" d="100"/>
        </p:scale>
        <p:origin x="-360" y="-78"/>
      </p:cViewPr>
      <p:guideLst>
        <p:guide orient="horz" pos="480"/>
        <p:guide pos="287"/>
        <p:guide pos="5365"/>
        <p:guide pos="73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82904-F315-4730-8D91-37D99E141A6F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672D7-8E2D-4611-973D-F4591A707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5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8528461" y="0"/>
            <a:ext cx="3676822" cy="6858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765" y="64"/>
            <a:ext cx="8839114" cy="662933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96635" y="629379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 smtClean="0">
                <a:solidFill>
                  <a:schemeClr val="tx2"/>
                </a:solidFill>
              </a:rPr>
            </a:br>
            <a:r>
              <a:rPr lang="en-US" sz="1000" b="0" dirty="0" smtClean="0">
                <a:solidFill>
                  <a:schemeClr val="tx2"/>
                </a:solidFill>
              </a:rPr>
              <a:t>for the US Department of Energy</a:t>
            </a:r>
            <a:endParaRPr lang="en-US" sz="1000" b="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472" y="407395"/>
            <a:ext cx="5545451" cy="877163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1761403"/>
            <a:ext cx="4339266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210" y="660859"/>
            <a:ext cx="4626281" cy="46634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72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15" y="408432"/>
            <a:ext cx="11372473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1595786"/>
            <a:ext cx="11369809" cy="404777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20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54" y="410602"/>
            <a:ext cx="11501908" cy="48474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1444752"/>
            <a:ext cx="5588582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" y="2270334"/>
            <a:ext cx="5588582" cy="33732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buFont typeface="Arial" panose="020B0604020202020204" pitchFamily="34" charset="0"/>
              <a:buChar char="•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5" y="1444752"/>
            <a:ext cx="5531934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5" y="2270334"/>
            <a:ext cx="5531934" cy="33732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86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6"/>
          <a:stretch/>
        </p:blipFill>
        <p:spPr>
          <a:xfrm>
            <a:off x="8532811" y="64"/>
            <a:ext cx="3665067" cy="66293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05" y="411480"/>
            <a:ext cx="5214495" cy="877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7" name="Straight Arrow Connector 6"/>
          <p:cNvCxnSpPr/>
          <p:nvPr userDrawn="1"/>
        </p:nvCxnSpPr>
        <p:spPr>
          <a:xfrm>
            <a:off x="8532812" y="0"/>
            <a:ext cx="0" cy="6858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10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36"/>
          <a:stretch/>
        </p:blipFill>
        <p:spPr>
          <a:xfrm>
            <a:off x="8532811" y="64"/>
            <a:ext cx="3665067" cy="66293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05" y="411480"/>
            <a:ext cx="7957347" cy="877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Arrow Connector 6"/>
          <p:cNvCxnSpPr/>
          <p:nvPr userDrawn="1"/>
        </p:nvCxnSpPr>
        <p:spPr>
          <a:xfrm>
            <a:off x="8532812" y="0"/>
            <a:ext cx="0" cy="685800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4487" y="1600200"/>
            <a:ext cx="7944489" cy="345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8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04" y="411480"/>
            <a:ext cx="11501908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67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0" y="0"/>
            <a:ext cx="12184060" cy="6858000"/>
            <a:chOff x="0" y="0"/>
            <a:chExt cx="12184060" cy="7797800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0"/>
              <a:ext cx="12184060" cy="2590800"/>
              <a:chOff x="0" y="0"/>
              <a:chExt cx="15230472" cy="6855686"/>
            </a:xfrm>
            <a:noFill/>
          </p:grpSpPr>
          <p:sp>
            <p:nvSpPr>
              <p:cNvPr id="16" name="Rectangle 15"/>
              <p:cNvSpPr/>
              <p:nvPr userDrawn="1"/>
            </p:nvSpPr>
            <p:spPr>
              <a:xfrm>
                <a:off x="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/>
              <p:cNvSpPr/>
              <p:nvPr userDrawn="1"/>
            </p:nvSpPr>
            <p:spPr>
              <a:xfrm>
                <a:off x="3046412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6091236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9137648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1218406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 userDrawn="1"/>
          </p:nvGrpSpPr>
          <p:grpSpPr>
            <a:xfrm>
              <a:off x="0" y="2616200"/>
              <a:ext cx="12184060" cy="2590800"/>
              <a:chOff x="0" y="0"/>
              <a:chExt cx="15230472" cy="6855686"/>
            </a:xfrm>
            <a:noFill/>
          </p:grpSpPr>
          <p:sp>
            <p:nvSpPr>
              <p:cNvPr id="11" name="Rectangle 10"/>
              <p:cNvSpPr/>
              <p:nvPr userDrawn="1"/>
            </p:nvSpPr>
            <p:spPr>
              <a:xfrm>
                <a:off x="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/>
              <p:cNvSpPr/>
              <p:nvPr userDrawn="1"/>
            </p:nvSpPr>
            <p:spPr>
              <a:xfrm>
                <a:off x="3046412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/>
              <p:cNvSpPr/>
              <p:nvPr userDrawn="1"/>
            </p:nvSpPr>
            <p:spPr>
              <a:xfrm>
                <a:off x="6091236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 userDrawn="1"/>
            </p:nvSpPr>
            <p:spPr>
              <a:xfrm>
                <a:off x="9137648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/>
              <p:cNvSpPr/>
              <p:nvPr userDrawn="1"/>
            </p:nvSpPr>
            <p:spPr>
              <a:xfrm>
                <a:off x="1218406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 userDrawn="1"/>
          </p:nvGrpSpPr>
          <p:grpSpPr>
            <a:xfrm>
              <a:off x="0" y="5207000"/>
              <a:ext cx="12184060" cy="2590800"/>
              <a:chOff x="0" y="0"/>
              <a:chExt cx="15230472" cy="6855686"/>
            </a:xfrm>
            <a:noFill/>
          </p:grpSpPr>
          <p:sp>
            <p:nvSpPr>
              <p:cNvPr id="6" name="Rectangle 5"/>
              <p:cNvSpPr/>
              <p:nvPr userDrawn="1"/>
            </p:nvSpPr>
            <p:spPr>
              <a:xfrm>
                <a:off x="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 userDrawn="1"/>
            </p:nvSpPr>
            <p:spPr>
              <a:xfrm>
                <a:off x="3046412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6091236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/>
              <p:cNvSpPr/>
              <p:nvPr userDrawn="1"/>
            </p:nvSpPr>
            <p:spPr>
              <a:xfrm>
                <a:off x="9137648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12184060" y="0"/>
                <a:ext cx="3046412" cy="685568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333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3" t="46829" r="5491"/>
          <a:stretch/>
        </p:blipFill>
        <p:spPr>
          <a:xfrm rot="5400000" flipH="1">
            <a:off x="-48130" y="48129"/>
            <a:ext cx="4322618" cy="42263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7" t="13722"/>
          <a:stretch/>
        </p:blipFill>
        <p:spPr>
          <a:xfrm>
            <a:off x="7112228" y="652006"/>
            <a:ext cx="5076597" cy="6205993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4121" y="411019"/>
            <a:ext cx="1150190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7472" y="1600200"/>
            <a:ext cx="11520519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76587" y="6513051"/>
            <a:ext cx="3943322" cy="14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173038">
              <a:lnSpc>
                <a:spcPct val="90000"/>
              </a:lnSpc>
              <a:tabLst>
                <a:tab pos="230188" algn="l"/>
              </a:tabLst>
              <a:defRPr/>
            </a:pPr>
            <a:r>
              <a:rPr lang="en-US" sz="1000" b="1" i="0" kern="1200" dirty="0" smtClean="0">
                <a:solidFill>
                  <a:schemeClr val="bg1">
                    <a:lumMod val="75000"/>
                  </a:schemeClr>
                </a:solidFill>
                <a:effectLst/>
                <a:latin typeface="Arial" charset="0"/>
                <a:ea typeface="+mn-ea"/>
                <a:cs typeface="Arial" charset="0"/>
              </a:rPr>
              <a:t>Ninth Continuous Wave and High Average Power RF Workshop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56"/>
          <p:cNvSpPr txBox="1">
            <a:spLocks noChangeArrowheads="1"/>
          </p:cNvSpPr>
          <p:nvPr/>
        </p:nvSpPr>
        <p:spPr>
          <a:xfrm>
            <a:off x="366563" y="6477000"/>
            <a:ext cx="4567746" cy="182562"/>
          </a:xfrm>
          <a:prstGeom prst="rect">
            <a:avLst/>
          </a:prstGeom>
          <a:ln/>
        </p:spPr>
        <p:txBody>
          <a:bodyPr anchor="ctr"/>
          <a:lstStyle/>
          <a:p>
            <a:pPr algn="l"/>
            <a:endParaRPr lang="en-US" sz="1000" dirty="0">
              <a:solidFill>
                <a:srgbClr val="BFBFB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728" y="6272784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4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9" r:id="rId3"/>
    <p:sldLayoutId id="2147483940" r:id="rId4"/>
    <p:sldLayoutId id="2147483943" r:id="rId5"/>
    <p:sldLayoutId id="2147483941" r:id="rId6"/>
    <p:sldLayoutId id="214748394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Arial Black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794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3018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Visio_Drawing222222.vsdx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6.t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Visio_Drawing111111.vs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219" y="407395"/>
            <a:ext cx="7200641" cy="1272784"/>
          </a:xfrm>
        </p:spPr>
        <p:txBody>
          <a:bodyPr/>
          <a:lstStyle/>
          <a:p>
            <a:r>
              <a:rPr lang="en-US" dirty="0" smtClean="0"/>
              <a:t>Upgrades to the SNS RF Systems to Support the Second Target 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0219" y="2304817"/>
            <a:ext cx="6950475" cy="1214760"/>
          </a:xfrm>
        </p:spPr>
        <p:txBody>
          <a:bodyPr/>
          <a:lstStyle/>
          <a:p>
            <a:r>
              <a:rPr lang="en-US" sz="1600" b="1" dirty="0" smtClean="0"/>
              <a:t>Presented to the</a:t>
            </a:r>
          </a:p>
          <a:p>
            <a:r>
              <a:rPr lang="en-US" b="1" dirty="0" smtClean="0"/>
              <a:t>Ninth </a:t>
            </a:r>
            <a:r>
              <a:rPr lang="en-US" b="1" dirty="0"/>
              <a:t>Continuous Wave and High Average Power RF </a:t>
            </a:r>
            <a:r>
              <a:rPr lang="en-US" b="1" dirty="0" smtClean="0"/>
              <a:t>Workshop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30219" y="4976081"/>
            <a:ext cx="2769540" cy="45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Mark E. Middendorf</a:t>
            </a:r>
          </a:p>
        </p:txBody>
      </p:sp>
      <p:sp>
        <p:nvSpPr>
          <p:cNvPr id="5" name="Rectangle 4"/>
          <p:cNvSpPr/>
          <p:nvPr/>
        </p:nvSpPr>
        <p:spPr>
          <a:xfrm>
            <a:off x="330219" y="3580309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>Grenoble, France</a:t>
            </a:r>
          </a:p>
          <a:p>
            <a:r>
              <a:rPr lang="en-US" sz="1200" b="1" dirty="0" smtClean="0"/>
              <a:t>Thursday, June 23, 2016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5563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28" y="1082320"/>
            <a:ext cx="7660257" cy="2969634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758224"/>
              </p:ext>
            </p:extLst>
          </p:nvPr>
        </p:nvGraphicFramePr>
        <p:xfrm>
          <a:off x="1252538" y="3794125"/>
          <a:ext cx="9482137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4" name="Visio" r:id="rId5" imgW="9105911" imgH="2809943" progId="Visio.Drawing.15">
                  <p:embed/>
                </p:oleObj>
              </mc:Choice>
              <mc:Fallback>
                <p:oleObj name="Visio" r:id="rId5" imgW="9105911" imgH="280994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3794125"/>
                        <a:ext cx="9482137" cy="292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8402128" y="483118"/>
            <a:ext cx="3605842" cy="3459164"/>
          </a:xfrm>
          <a:prstGeom prst="rect">
            <a:avLst/>
          </a:prstGeom>
        </p:spPr>
        <p:txBody>
          <a:bodyPr/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Energy upgrade</a:t>
            </a:r>
          </a:p>
          <a:p>
            <a:pPr lvl="1"/>
            <a:r>
              <a:rPr lang="en-US" sz="1400" dirty="0" smtClean="0"/>
              <a:t>28 high-</a:t>
            </a:r>
            <a:r>
              <a:rPr lang="el-GR" sz="1400" dirty="0" smtClean="0"/>
              <a:t>β</a:t>
            </a:r>
            <a:r>
              <a:rPr lang="en-US" sz="1400" dirty="0" smtClean="0"/>
              <a:t> cavities in 7 </a:t>
            </a:r>
            <a:r>
              <a:rPr lang="en-US" sz="1400" dirty="0" err="1" smtClean="0"/>
              <a:t>cryomodules</a:t>
            </a:r>
            <a:endParaRPr lang="en-US" sz="1400" dirty="0" smtClean="0"/>
          </a:p>
          <a:p>
            <a:pPr lvl="1"/>
            <a:r>
              <a:rPr lang="en-US" sz="1400" dirty="0" smtClean="0"/>
              <a:t>28 HPRF systems</a:t>
            </a:r>
          </a:p>
          <a:p>
            <a:pPr lvl="2"/>
            <a:r>
              <a:rPr lang="en-US" sz="1000" dirty="0" smtClean="0"/>
              <a:t>5 transmitters</a:t>
            </a:r>
          </a:p>
          <a:p>
            <a:pPr lvl="1"/>
            <a:r>
              <a:rPr lang="en-US" sz="1400" dirty="0" smtClean="0"/>
              <a:t>28 LLRF systems</a:t>
            </a:r>
          </a:p>
          <a:p>
            <a:pPr lvl="1"/>
            <a:r>
              <a:rPr lang="en-US" sz="1400" dirty="0" smtClean="0"/>
              <a:t>3 HVCMs</a:t>
            </a:r>
          </a:p>
          <a:p>
            <a:r>
              <a:rPr lang="en-US" sz="1600" dirty="0" smtClean="0"/>
              <a:t>Current upgrade</a:t>
            </a:r>
          </a:p>
          <a:p>
            <a:pPr lvl="1"/>
            <a:r>
              <a:rPr lang="en-US" sz="1400" dirty="0" smtClean="0"/>
              <a:t>Increasing peak current</a:t>
            </a:r>
          </a:p>
          <a:p>
            <a:pPr lvl="1"/>
            <a:r>
              <a:rPr lang="en-US" sz="1400" dirty="0" smtClean="0"/>
              <a:t>Reducing chopped beam fraction</a:t>
            </a:r>
          </a:p>
          <a:p>
            <a:r>
              <a:rPr lang="en-US" sz="1600" dirty="0" smtClean="0"/>
              <a:t>Upgrade DTL klystrons due to additional beam loading</a:t>
            </a:r>
            <a:endParaRPr lang="en-US" sz="1200" dirty="0" smtClean="0"/>
          </a:p>
          <a:p>
            <a:pPr lvl="1"/>
            <a:endParaRPr lang="en-US" sz="1400" dirty="0" smtClean="0"/>
          </a:p>
          <a:p>
            <a:pPr marL="346075" lvl="1" indent="0">
              <a:buFont typeface="Arial" charset="0"/>
              <a:buNone/>
            </a:pPr>
            <a:endParaRPr lang="en-US" sz="2000" dirty="0" smtClean="0"/>
          </a:p>
          <a:p>
            <a:pPr lvl="1"/>
            <a:endParaRPr lang="en-US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858000" y="4218317"/>
            <a:ext cx="776377" cy="113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261209" y="4367944"/>
            <a:ext cx="6795199" cy="568266"/>
          </a:xfrm>
          <a:prstGeom prst="rect">
            <a:avLst/>
          </a:prstGeom>
        </p:spPr>
        <p:txBody>
          <a:bodyPr/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With the exception of the LLRF, systems will be identical to installed base with noted enhancements</a:t>
            </a:r>
          </a:p>
        </p:txBody>
      </p:sp>
      <p:sp>
        <p:nvSpPr>
          <p:cNvPr id="1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Scope</a:t>
            </a:r>
          </a:p>
        </p:txBody>
      </p:sp>
    </p:spTree>
    <p:extLst>
      <p:ext uri="{BB962C8B-B14F-4D97-AF65-F5344CB8AC3E}">
        <p14:creationId xmlns:p14="http://schemas.microsoft.com/office/powerpoint/2010/main" val="50195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IMG_139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162" y="1029763"/>
            <a:ext cx="3152526" cy="249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IMG_139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80359" y="1032295"/>
            <a:ext cx="2308433" cy="249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295" y="4064650"/>
            <a:ext cx="2791353" cy="16573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162" y="3806239"/>
            <a:ext cx="2819652" cy="2174189"/>
          </a:xfrm>
          <a:prstGeom prst="rect">
            <a:avLst/>
          </a:prstGeom>
        </p:spPr>
      </p:pic>
      <p:pic>
        <p:nvPicPr>
          <p:cNvPr id="8" name="Picture 6" descr="IMG_139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398" y="3895242"/>
            <a:ext cx="1995664" cy="199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536165" y="4727275"/>
            <a:ext cx="4140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234" y="3757411"/>
            <a:ext cx="2484558" cy="2484558"/>
          </a:xfrm>
          <a:prstGeom prst="rect">
            <a:avLst/>
          </a:prstGeom>
        </p:spPr>
      </p:pic>
      <p:sp>
        <p:nvSpPr>
          <p:cNvPr id="14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Transmitters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14134" y="786026"/>
            <a:ext cx="7103854" cy="5105400"/>
          </a:xfrm>
          <a:prstGeom prst="rect">
            <a:avLst/>
          </a:prstGeom>
        </p:spPr>
        <p:txBody>
          <a:bodyPr/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Transmitters</a:t>
            </a:r>
          </a:p>
          <a:p>
            <a:pPr lvl="1"/>
            <a:r>
              <a:rPr lang="en-US" sz="1800" dirty="0"/>
              <a:t>CPI VKP-8291B, 700kW klystrons</a:t>
            </a:r>
          </a:p>
          <a:p>
            <a:pPr lvl="1"/>
            <a:r>
              <a:rPr lang="en-US" sz="1800" dirty="0"/>
              <a:t>Single magnet power supplies</a:t>
            </a:r>
          </a:p>
          <a:p>
            <a:pPr lvl="1"/>
            <a:r>
              <a:rPr lang="en-US" sz="1800" dirty="0"/>
              <a:t>Internal chassis temperature measurement</a:t>
            </a:r>
          </a:p>
          <a:p>
            <a:pPr lvl="1"/>
            <a:r>
              <a:rPr lang="en-US" sz="1800" dirty="0"/>
              <a:t>RHV fiber optic fan-out</a:t>
            </a:r>
          </a:p>
          <a:p>
            <a:pPr lvl="1"/>
            <a:r>
              <a:rPr lang="en-US" sz="1800" dirty="0"/>
              <a:t>Compact cooling cart</a:t>
            </a:r>
            <a:endParaRPr lang="en-US" sz="2000" dirty="0"/>
          </a:p>
          <a:p>
            <a:pPr lvl="2"/>
            <a:r>
              <a:rPr lang="en-US" sz="1600" dirty="0"/>
              <a:t>Ultrasonic flow transducers</a:t>
            </a:r>
          </a:p>
          <a:p>
            <a:pPr lvl="1"/>
            <a:r>
              <a:rPr lang="en-US" sz="2000" dirty="0"/>
              <a:t>Waveguide support structure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03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40743" y="921588"/>
            <a:ext cx="7103854" cy="5105400"/>
          </a:xfrm>
        </p:spPr>
        <p:txBody>
          <a:bodyPr/>
          <a:lstStyle/>
          <a:p>
            <a:pPr lvl="1"/>
            <a:r>
              <a:rPr lang="en-US" dirty="0" smtClean="0"/>
              <a:t>The current LLRF systems for the Linac is obsolete. </a:t>
            </a:r>
          </a:p>
          <a:p>
            <a:pPr lvl="1"/>
            <a:r>
              <a:rPr lang="en-US" dirty="0" smtClean="0"/>
              <a:t>There are adequate spares of the Linac LLRF systems to support PPU but the current system cannot meet Second Target Station (STS) requirements.</a:t>
            </a:r>
          </a:p>
          <a:p>
            <a:pPr lvl="2"/>
            <a:r>
              <a:rPr lang="en-US" dirty="0" smtClean="0"/>
              <a:t>No support for more than one style of beam loading</a:t>
            </a:r>
          </a:p>
          <a:p>
            <a:pPr lvl="2"/>
            <a:r>
              <a:rPr lang="en-US" dirty="0" smtClean="0"/>
              <a:t>No pulse-to-pulse AFF correction</a:t>
            </a:r>
          </a:p>
          <a:p>
            <a:pPr lvl="2"/>
            <a:r>
              <a:rPr lang="en-US" dirty="0" smtClean="0"/>
              <a:t>Current system is bus bandwidth limited to 20 Hz</a:t>
            </a:r>
          </a:p>
          <a:p>
            <a:pPr lvl="1"/>
            <a:r>
              <a:rPr lang="en-US" dirty="0" smtClean="0"/>
              <a:t>Utilizing the current Linac LLRF system for PPU is undesirable due to the requirement to replace it for STS.</a:t>
            </a:r>
          </a:p>
          <a:p>
            <a:endParaRPr lang="en-US" dirty="0"/>
          </a:p>
        </p:txBody>
      </p:sp>
      <p:pic>
        <p:nvPicPr>
          <p:cNvPr id="5" name="Picture 4" descr="SCL 6-pack"/>
          <p:cNvPicPr>
            <a:picLocks noChangeAspect="1" noChangeArrowheads="1"/>
          </p:cNvPicPr>
          <p:nvPr/>
        </p:nvPicPr>
        <p:blipFill>
          <a:blip r:embed="rId2" cstate="print"/>
          <a:srcRect l="28125"/>
          <a:stretch>
            <a:fillRect/>
          </a:stretch>
        </p:blipFill>
        <p:spPr bwMode="auto">
          <a:xfrm>
            <a:off x="7464646" y="332117"/>
            <a:ext cx="447981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Chassis_fron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18146" y="3913517"/>
            <a:ext cx="91416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 descr="50MHz_FC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6219" y="3913517"/>
            <a:ext cx="914162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8" descr="hp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3528" y="3913517"/>
            <a:ext cx="9141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566219" y="4394530"/>
            <a:ext cx="4266089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en-US" sz="1600" b="1" dirty="0">
                <a:latin typeface="+mn-lt"/>
              </a:rPr>
              <a:t>  Standard LLRF Configuration</a:t>
            </a:r>
          </a:p>
          <a:p>
            <a:pPr marL="166688">
              <a:spcAft>
                <a:spcPts val="200"/>
              </a:spcAft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600" b="1" dirty="0">
                <a:latin typeface="+mn-lt"/>
              </a:rPr>
              <a:t>  VXI based</a:t>
            </a:r>
          </a:p>
          <a:p>
            <a:pPr marL="166688">
              <a:spcAft>
                <a:spcPts val="200"/>
              </a:spcAft>
              <a:buClr>
                <a:schemeClr val="tx2"/>
              </a:buClr>
              <a:buFont typeface="Arial" charset="0"/>
              <a:buChar char="•"/>
              <a:defRPr/>
            </a:pPr>
            <a:r>
              <a:rPr lang="en-US" sz="1600" b="1" dirty="0">
                <a:latin typeface="+mn-lt"/>
              </a:rPr>
              <a:t>  2 LLRF systems per rack (IOC)</a:t>
            </a:r>
          </a:p>
        </p:txBody>
      </p:sp>
      <p:pic>
        <p:nvPicPr>
          <p:cNvPr id="10" name="Picture 10" descr="SNS 8 CH PM Ft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00837" y="3913517"/>
            <a:ext cx="9141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LLRF</a:t>
            </a:r>
          </a:p>
        </p:txBody>
      </p:sp>
    </p:spTree>
    <p:extLst>
      <p:ext uri="{BB962C8B-B14F-4D97-AF65-F5344CB8AC3E}">
        <p14:creationId xmlns:p14="http://schemas.microsoft.com/office/powerpoint/2010/main" val="545098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0973" y="1173193"/>
            <a:ext cx="11450129" cy="4623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Replacement LLRF system developed on µTCA.4 platform</a:t>
            </a:r>
          </a:p>
          <a:p>
            <a:pPr lvl="1"/>
            <a:r>
              <a:rPr lang="en-US" sz="2000" dirty="0" smtClean="0"/>
              <a:t>Baseline plan currently under investigation</a:t>
            </a:r>
          </a:p>
          <a:p>
            <a:pPr lvl="1"/>
            <a:r>
              <a:rPr lang="en-US" sz="2000" dirty="0" smtClean="0"/>
              <a:t>Allows for use of commercial of the shelf (COTS) hardware where possible 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lowers development effort</a:t>
            </a:r>
            <a:endParaRPr lang="en-US" sz="1600" dirty="0" smtClean="0"/>
          </a:p>
          <a:p>
            <a:pPr lvl="1"/>
            <a:r>
              <a:rPr lang="en-US" sz="2000" dirty="0" smtClean="0"/>
              <a:t>Removes VXI backplane data throughput limitations to allow for full 60 Hz updates 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current system limited to 20 Hz</a:t>
            </a:r>
            <a:r>
              <a:rPr lang="en-US" sz="1600" dirty="0" smtClean="0"/>
              <a:t>  </a:t>
            </a:r>
          </a:p>
          <a:p>
            <a:pPr lvl="1"/>
            <a:r>
              <a:rPr lang="en-US" sz="2000" dirty="0" smtClean="0"/>
              <a:t>Controls Group is adopting µTCA platform for their next generation systems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ensures support in the future</a:t>
            </a:r>
            <a:r>
              <a:rPr lang="en-US" sz="1600" dirty="0" smtClean="0"/>
              <a:t> </a:t>
            </a:r>
          </a:p>
          <a:p>
            <a:pPr lvl="1"/>
            <a:r>
              <a:rPr lang="en-US" sz="2000" dirty="0" smtClean="0"/>
              <a:t>Considerable development work will be necessary</a:t>
            </a:r>
          </a:p>
        </p:txBody>
      </p:sp>
      <p:sp>
        <p:nvSpPr>
          <p:cNvPr id="4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LLRF</a:t>
            </a:r>
          </a:p>
        </p:txBody>
      </p:sp>
    </p:spTree>
    <p:extLst>
      <p:ext uri="{BB962C8B-B14F-4D97-AF65-F5344CB8AC3E}">
        <p14:creationId xmlns:p14="http://schemas.microsoft.com/office/powerpoint/2010/main" val="2429896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051284" y="914400"/>
            <a:ext cx="6395049" cy="17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installed arc detector system will be reused</a:t>
            </a:r>
          </a:p>
          <a:p>
            <a:r>
              <a:rPr lang="en-US" sz="2400" dirty="0" smtClean="0"/>
              <a:t>RF reference line is in place and will reuse the current LO distribution scheme </a:t>
            </a:r>
            <a:endParaRPr lang="en-US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7457" y="621310"/>
            <a:ext cx="3148780" cy="48672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Content Placeholder 3" descr="Ref Line 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2247" y="2746972"/>
            <a:ext cx="2742486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Arc Chassi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2072" y="2746972"/>
            <a:ext cx="284405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Air Angl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67666" y="4632592"/>
            <a:ext cx="1320456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Dual angl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91269" y="4632592"/>
            <a:ext cx="1320456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6"/>
          <p:cNvSpPr txBox="1">
            <a:spLocks noChangeArrowheads="1"/>
          </p:cNvSpPr>
          <p:nvPr/>
        </p:nvSpPr>
        <p:spPr bwMode="auto">
          <a:xfrm>
            <a:off x="8227457" y="5615555"/>
            <a:ext cx="314878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</a:rPr>
              <a:t>Master Oscillator Rack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4742247" y="5599318"/>
            <a:ext cx="27424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</a:rPr>
              <a:t>Reference Line in Tunnel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67666" y="5615139"/>
            <a:ext cx="28440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/>
              <a:t>AFT Arc Detector System</a:t>
            </a:r>
          </a:p>
        </p:txBody>
      </p:sp>
      <p:sp>
        <p:nvSpPr>
          <p:cNvPr id="1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LLRF</a:t>
            </a:r>
          </a:p>
        </p:txBody>
      </p:sp>
    </p:spTree>
    <p:extLst>
      <p:ext uri="{BB962C8B-B14F-4D97-AF65-F5344CB8AC3E}">
        <p14:creationId xmlns:p14="http://schemas.microsoft.com/office/powerpoint/2010/main" val="1054042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6" descr="xfm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128" y="760176"/>
            <a:ext cx="4359969" cy="23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7" descr="SC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37728" y="760177"/>
            <a:ext cx="1831841" cy="23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8" descr="rftf-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2425" y="760176"/>
            <a:ext cx="4292127" cy="23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48128" y="3161347"/>
            <a:ext cx="43599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>
                <a:latin typeface="+mn-lt"/>
              </a:rPr>
              <a:t>1.5MVA Transformer</a:t>
            </a:r>
          </a:p>
          <a:p>
            <a:pPr algn="ctr">
              <a:defRPr/>
            </a:pPr>
            <a:r>
              <a:rPr lang="en-US" sz="1400" b="1" dirty="0">
                <a:latin typeface="+mn-lt"/>
              </a:rPr>
              <a:t>13.8kV/2.1kV 3</a:t>
            </a:r>
            <a:r>
              <a:rPr lang="el-GR" sz="1400" b="1" dirty="0">
                <a:latin typeface="+mn-lt"/>
              </a:rPr>
              <a:t>Φ</a:t>
            </a:r>
            <a:r>
              <a:rPr lang="en-US" sz="1400" b="1" dirty="0">
                <a:latin typeface="+mn-lt"/>
              </a:rPr>
              <a:t> </a:t>
            </a: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9037727" y="3169625"/>
            <a:ext cx="18318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>
                <a:latin typeface="+mn-lt"/>
              </a:rPr>
              <a:t>SCR Cabinet</a:t>
            </a:r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4602424" y="3161347"/>
            <a:ext cx="42921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>
                <a:latin typeface="+mn-lt"/>
              </a:rPr>
              <a:t>High-Voltage Converter </a:t>
            </a:r>
            <a:r>
              <a:rPr lang="en-US" sz="1400" b="1" dirty="0" smtClean="0">
                <a:latin typeface="+mn-lt"/>
              </a:rPr>
              <a:t>Modulator</a:t>
            </a:r>
          </a:p>
          <a:p>
            <a:pPr algn="ctr">
              <a:defRPr/>
            </a:pPr>
            <a:r>
              <a:rPr lang="en-US" sz="1400" b="1" dirty="0" smtClean="0">
                <a:latin typeface="+mn-lt"/>
              </a:rPr>
              <a:t>(Alternate Topology)</a:t>
            </a:r>
            <a:endParaRPr lang="en-US" sz="1400" b="1" dirty="0">
              <a:latin typeface="+mn-lt"/>
            </a:endParaRPr>
          </a:p>
        </p:txBody>
      </p:sp>
      <p:sp>
        <p:nvSpPr>
          <p:cNvPr id="11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HVCM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53439" y="3727707"/>
            <a:ext cx="11723542" cy="277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To accommodate the modest power increase, an alternate modulator topology is under consideration</a:t>
            </a:r>
          </a:p>
          <a:p>
            <a:pPr lvl="1"/>
            <a:r>
              <a:rPr lang="en-US" sz="1600" dirty="0" smtClean="0"/>
              <a:t>Outputs of the three interleaved full bridge converters are in placed in series, not parallel</a:t>
            </a:r>
          </a:p>
          <a:p>
            <a:pPr lvl="2"/>
            <a:r>
              <a:rPr lang="en-US" sz="1200" dirty="0"/>
              <a:t>Results in voltage reduction across secondary </a:t>
            </a:r>
            <a:r>
              <a:rPr lang="en-US" sz="1200" dirty="0" smtClean="0"/>
              <a:t>components</a:t>
            </a:r>
          </a:p>
          <a:p>
            <a:pPr lvl="1"/>
            <a:r>
              <a:rPr lang="en-US" sz="1600" dirty="0" smtClean="0"/>
              <a:t>Boost capacitor across transformer secondary is eliminated</a:t>
            </a:r>
          </a:p>
          <a:p>
            <a:pPr lvl="2"/>
            <a:r>
              <a:rPr lang="en-US" sz="1200" dirty="0" smtClean="0"/>
              <a:t>Eliminates a failure prone device</a:t>
            </a:r>
          </a:p>
          <a:p>
            <a:pPr lvl="2"/>
            <a:r>
              <a:rPr lang="en-US" sz="1200" dirty="0" smtClean="0"/>
              <a:t>The IGBTs turn off losses are minimized</a:t>
            </a:r>
          </a:p>
          <a:p>
            <a:pPr lvl="1"/>
            <a:r>
              <a:rPr lang="en-US" sz="1600" dirty="0" smtClean="0"/>
              <a:t>Topology is load tolerant; can supply one to ten klystrons with minimal output deviation</a:t>
            </a:r>
          </a:p>
          <a:p>
            <a:pPr lvl="2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15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6"/>
          <p:cNvSpPr txBox="1">
            <a:spLocks noChangeArrowheads="1"/>
          </p:cNvSpPr>
          <p:nvPr/>
        </p:nvSpPr>
        <p:spPr bwMode="auto">
          <a:xfrm>
            <a:off x="7722319" y="3153146"/>
            <a:ext cx="28440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latin typeface="+mn-lt"/>
              </a:rPr>
              <a:t>Next Generation Controller</a:t>
            </a:r>
            <a:endParaRPr lang="en-US" sz="1600" b="1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147" y="177798"/>
            <a:ext cx="2218403" cy="2957871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29915" y="747951"/>
            <a:ext cx="6862776" cy="561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Next Generation Controller</a:t>
            </a:r>
          </a:p>
          <a:p>
            <a:pPr lvl="1"/>
            <a:r>
              <a:rPr lang="en-US" sz="1800" dirty="0" smtClean="0"/>
              <a:t>Replaces several pieces of obsolete and unreliable equipment</a:t>
            </a:r>
          </a:p>
          <a:p>
            <a:pPr lvl="1"/>
            <a:r>
              <a:rPr lang="en-US" sz="1800" dirty="0" smtClean="0"/>
              <a:t>NI PXI platform with embedded controller using </a:t>
            </a:r>
            <a:r>
              <a:rPr lang="en-US" sz="1800" dirty="0" err="1" smtClean="0"/>
              <a:t>LabView</a:t>
            </a:r>
            <a:endParaRPr lang="en-US" sz="1800" dirty="0" smtClean="0"/>
          </a:p>
          <a:p>
            <a:pPr lvl="1"/>
            <a:r>
              <a:rPr lang="en-US" sz="1800" dirty="0" smtClean="0"/>
              <a:t>32-channel synchronous high speed analog input channels</a:t>
            </a:r>
          </a:p>
          <a:p>
            <a:pPr lvl="2"/>
            <a:r>
              <a:rPr lang="en-US" sz="1400" dirty="0" smtClean="0"/>
              <a:t>Provides synchronized full speed continuous monitoring and data capture</a:t>
            </a:r>
          </a:p>
          <a:p>
            <a:pPr lvl="1"/>
            <a:r>
              <a:rPr lang="en-US" sz="1800" dirty="0" smtClean="0"/>
              <a:t>Multiple digital and low-speed analog channels to monitor and control IGBT gate drivers, interlocks and protection systems</a:t>
            </a:r>
          </a:p>
          <a:p>
            <a:r>
              <a:rPr lang="en-US" sz="2000" dirty="0" smtClean="0"/>
              <a:t>Provides new capabilities</a:t>
            </a:r>
          </a:p>
          <a:p>
            <a:pPr lvl="1"/>
            <a:r>
              <a:rPr lang="en-US" sz="1800" dirty="0" smtClean="0"/>
              <a:t>Ability to perform pulse-flattening</a:t>
            </a:r>
          </a:p>
          <a:p>
            <a:pPr lvl="1"/>
            <a:r>
              <a:rPr lang="en-US" sz="1800" dirty="0" smtClean="0"/>
              <a:t>Phase-shifted pulse width modulation</a:t>
            </a:r>
          </a:p>
          <a:p>
            <a:pPr lvl="1"/>
            <a:r>
              <a:rPr lang="en-US" sz="1800" dirty="0" smtClean="0"/>
              <a:t>Frequency modulation</a:t>
            </a:r>
          </a:p>
          <a:p>
            <a:pPr lvl="1"/>
            <a:r>
              <a:rPr lang="en-US" sz="1800" dirty="0" smtClean="0"/>
              <a:t>Flux compensation</a:t>
            </a:r>
          </a:p>
          <a:p>
            <a:pPr lvl="1"/>
            <a:r>
              <a:rPr lang="en-US" sz="1800" dirty="0" smtClean="0"/>
              <a:t>First fault identification</a:t>
            </a:r>
          </a:p>
          <a:p>
            <a:pPr lvl="1"/>
            <a:r>
              <a:rPr lang="en-US" sz="1800" dirty="0" smtClean="0"/>
              <a:t>Data logging including high speed waveforms</a:t>
            </a:r>
          </a:p>
          <a:p>
            <a:pPr lvl="1"/>
            <a:r>
              <a:rPr lang="en-US" sz="1800" dirty="0" smtClean="0"/>
              <a:t>Faster troubleshooting</a:t>
            </a:r>
          </a:p>
        </p:txBody>
      </p:sp>
      <p:sp>
        <p:nvSpPr>
          <p:cNvPr id="1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HVCM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148" y="3486689"/>
            <a:ext cx="2218402" cy="295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6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70" y="2165231"/>
            <a:ext cx="7908112" cy="38991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160" y="289600"/>
            <a:ext cx="3552152" cy="266411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59434" y="970471"/>
            <a:ext cx="7965057" cy="179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Space</a:t>
            </a:r>
          </a:p>
          <a:p>
            <a:pPr lvl="1"/>
            <a:r>
              <a:rPr lang="en-US" sz="1800" dirty="0" smtClean="0"/>
              <a:t>East end of klystron gallery currently used for storage and shop space</a:t>
            </a:r>
          </a:p>
          <a:p>
            <a:pPr lvl="1"/>
            <a:r>
              <a:rPr lang="en-US" sz="1800" dirty="0" smtClean="0"/>
              <a:t>RF Annex is being re-designated a technical development space</a:t>
            </a:r>
          </a:p>
          <a:p>
            <a:pPr lvl="1"/>
            <a:endParaRPr lang="en-US" sz="18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207160" y="3063820"/>
            <a:ext cx="3679095" cy="306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Solution?</a:t>
            </a:r>
          </a:p>
          <a:p>
            <a:pPr lvl="1"/>
            <a:r>
              <a:rPr lang="en-US" sz="1600" dirty="0" smtClean="0"/>
              <a:t>Better use of existing spaces</a:t>
            </a:r>
            <a:endParaRPr lang="en-US" sz="1200" dirty="0" smtClean="0"/>
          </a:p>
          <a:p>
            <a:pPr lvl="2"/>
            <a:r>
              <a:rPr lang="en-US" sz="1200" dirty="0" smtClean="0"/>
              <a:t>Chestnut Ridge Maintenance Facility</a:t>
            </a:r>
          </a:p>
          <a:p>
            <a:pPr lvl="2"/>
            <a:r>
              <a:rPr lang="en-US" sz="1200" dirty="0" smtClean="0"/>
              <a:t>RATS2</a:t>
            </a:r>
          </a:p>
          <a:p>
            <a:pPr lvl="2"/>
            <a:r>
              <a:rPr lang="en-US" sz="1200" dirty="0" smtClean="0"/>
              <a:t>Mezzanines</a:t>
            </a:r>
          </a:p>
          <a:p>
            <a:pPr lvl="1"/>
            <a:r>
              <a:rPr lang="en-US" sz="1600" dirty="0" smtClean="0"/>
              <a:t>Out source construction</a:t>
            </a:r>
          </a:p>
          <a:p>
            <a:pPr lvl="2"/>
            <a:r>
              <a:rPr lang="en-US" sz="1200" dirty="0" err="1" smtClean="0"/>
              <a:t>Cryomodules</a:t>
            </a:r>
            <a:endParaRPr lang="en-US" sz="1200" dirty="0" smtClean="0"/>
          </a:p>
          <a:p>
            <a:pPr lvl="2"/>
            <a:r>
              <a:rPr lang="en-US" sz="1200" dirty="0" smtClean="0"/>
              <a:t>HVCMs</a:t>
            </a:r>
          </a:p>
          <a:p>
            <a:pPr lvl="1"/>
            <a:r>
              <a:rPr lang="en-US" sz="1600" dirty="0" smtClean="0"/>
              <a:t>Rent temporary off-site technical space </a:t>
            </a:r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9216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59435" y="970471"/>
            <a:ext cx="6630302" cy="179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The penetrations from the klystron gallery to the tunnel have in insert that integrates waveguide and conduit</a:t>
            </a:r>
          </a:p>
          <a:p>
            <a:r>
              <a:rPr lang="en-US" sz="2000" dirty="0" smtClean="0"/>
              <a:t>The inserts were originally installed before the klystron gallery building was constructed.</a:t>
            </a:r>
          </a:p>
        </p:txBody>
      </p:sp>
      <p:pic>
        <p:nvPicPr>
          <p:cNvPr id="5" name="Picture 8" descr="FIGURE_8.0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8267" y="2993804"/>
            <a:ext cx="3863214" cy="315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nap7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8267" y="639466"/>
            <a:ext cx="3863214" cy="223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777" y="2460317"/>
            <a:ext cx="5065101" cy="379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1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943" y="408633"/>
            <a:ext cx="9434886" cy="3657600"/>
          </a:xfrm>
          <a:prstGeom prst="rect">
            <a:avLst/>
          </a:prstGeom>
        </p:spPr>
      </p:pic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819" y="4176792"/>
            <a:ext cx="11493260" cy="206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During construction, the decision was made to reduce the size of the klystron gallery to save money</a:t>
            </a:r>
          </a:p>
          <a:p>
            <a:pPr lvl="1"/>
            <a:r>
              <a:rPr lang="en-US" sz="1800" dirty="0" smtClean="0"/>
              <a:t>Klystron gallery ended around chase 103</a:t>
            </a:r>
          </a:p>
          <a:p>
            <a:pPr lvl="1"/>
            <a:r>
              <a:rPr lang="en-US" sz="1800" dirty="0" smtClean="0"/>
              <a:t>Required cables for equipment  downstream from CM23 were pulled through chases 94, 95, 98, 99, 102, 103, and 117</a:t>
            </a:r>
          </a:p>
          <a:p>
            <a:pPr lvl="1"/>
            <a:r>
              <a:rPr lang="en-US" sz="1800" dirty="0" smtClean="0"/>
              <a:t>Equipment racks were installed in the klystron gallery blocking clear access to chase 94 and 99</a:t>
            </a:r>
          </a:p>
        </p:txBody>
      </p:sp>
    </p:spTree>
    <p:extLst>
      <p:ext uri="{BB962C8B-B14F-4D97-AF65-F5344CB8AC3E}">
        <p14:creationId xmlns:p14="http://schemas.microsoft.com/office/powerpoint/2010/main" val="11803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219" y="407395"/>
            <a:ext cx="7200641" cy="1272784"/>
          </a:xfrm>
        </p:spPr>
        <p:txBody>
          <a:bodyPr/>
          <a:lstStyle/>
          <a:p>
            <a:r>
              <a:rPr lang="en-US" dirty="0" smtClean="0"/>
              <a:t>Upgrades to the SNS RF Systems to Support the Second Target 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0219" y="2304817"/>
            <a:ext cx="6950475" cy="1214760"/>
          </a:xfrm>
        </p:spPr>
        <p:txBody>
          <a:bodyPr/>
          <a:lstStyle/>
          <a:p>
            <a:r>
              <a:rPr lang="en-US" sz="1600" b="1" dirty="0" smtClean="0"/>
              <a:t>Presented to the</a:t>
            </a:r>
          </a:p>
          <a:p>
            <a:r>
              <a:rPr lang="en-US" b="1" dirty="0" smtClean="0"/>
              <a:t>Ninth </a:t>
            </a:r>
            <a:r>
              <a:rPr lang="en-US" b="1" dirty="0"/>
              <a:t>Continuous Wave and High Average Power RF </a:t>
            </a:r>
            <a:r>
              <a:rPr lang="en-US" b="1" dirty="0" smtClean="0"/>
              <a:t>Workshop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30219" y="4976081"/>
            <a:ext cx="4157698" cy="97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Mark E. Middendorf</a:t>
            </a:r>
          </a:p>
          <a:p>
            <a:r>
              <a:rPr lang="en-US" sz="1600" b="1" dirty="0" smtClean="0"/>
              <a:t>(a.k.a. “Swims with Sharks”)</a:t>
            </a:r>
          </a:p>
        </p:txBody>
      </p:sp>
      <p:sp>
        <p:nvSpPr>
          <p:cNvPr id="5" name="Rectangle 4"/>
          <p:cNvSpPr/>
          <p:nvPr/>
        </p:nvSpPr>
        <p:spPr>
          <a:xfrm>
            <a:off x="330219" y="3580309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>Grenoble, France</a:t>
            </a:r>
          </a:p>
          <a:p>
            <a:r>
              <a:rPr lang="en-US" sz="1200" b="1" dirty="0" smtClean="0"/>
              <a:t>Thursday, June 23, 2016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438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pic>
        <p:nvPicPr>
          <p:cNvPr id="11" name="Picture 2" descr="Y:\NFDD\Projects\PUP\Weekly Meetings FY10\Pictures\Cabling in Linac Tunnel\Barbara's Pictures\Chase filled #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3647" y="858647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Chase 99 in us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2482" y="858647"/>
            <a:ext cx="305452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Chase filled #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1048" y="3300247"/>
            <a:ext cx="305452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Chase 102 fille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79010" y="3300246"/>
            <a:ext cx="304800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/>
          </p:cNvSpPr>
          <p:nvPr/>
        </p:nvSpPr>
        <p:spPr bwMode="auto">
          <a:xfrm>
            <a:off x="3002947" y="5989255"/>
            <a:ext cx="2057400" cy="26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>
                <a:latin typeface="Calibri" pitchFamily="34" charset="0"/>
              </a:rPr>
              <a:t>Chases with cables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731" y="858647"/>
            <a:ext cx="3013614" cy="401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7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" y="411480"/>
            <a:ext cx="9434886" cy="3657600"/>
          </a:xfrm>
          <a:prstGeom prst="rect">
            <a:avLst/>
          </a:prstGeom>
        </p:spPr>
      </p:pic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819" y="4023360"/>
            <a:ext cx="11493260" cy="192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Clear cables from chases 102 and 103</a:t>
            </a:r>
          </a:p>
          <a:p>
            <a:r>
              <a:rPr lang="en-US" sz="1800" dirty="0" smtClean="0"/>
              <a:t>Re-cable, bringing cables up through chase 99</a:t>
            </a:r>
          </a:p>
          <a:p>
            <a:r>
              <a:rPr lang="en-US" sz="1800" dirty="0" smtClean="0"/>
              <a:t>Install chase inserts and backfill with poly beads</a:t>
            </a:r>
          </a:p>
        </p:txBody>
      </p:sp>
    </p:spTree>
    <p:extLst>
      <p:ext uri="{BB962C8B-B14F-4D97-AF65-F5344CB8AC3E}">
        <p14:creationId xmlns:p14="http://schemas.microsoft.com/office/powerpoint/2010/main" val="84130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819" y="4023360"/>
            <a:ext cx="11493260" cy="192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Clear cables from chases 102 and 103</a:t>
            </a:r>
          </a:p>
          <a:p>
            <a:r>
              <a:rPr lang="en-US" sz="1800" dirty="0" smtClean="0"/>
              <a:t>Re-cable, bringing cables up through chase 99</a:t>
            </a:r>
          </a:p>
          <a:p>
            <a:r>
              <a:rPr lang="en-US" sz="1800" dirty="0" smtClean="0"/>
              <a:t>Install chase inserts and backfill with poly beads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144" y="837058"/>
            <a:ext cx="7190740" cy="343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" y="411480"/>
            <a:ext cx="9434886" cy="3657600"/>
          </a:xfrm>
          <a:prstGeom prst="rect">
            <a:avLst/>
          </a:prstGeom>
        </p:spPr>
      </p:pic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819" y="4023360"/>
            <a:ext cx="11493260" cy="192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Clear cables from chases 102 and 103</a:t>
            </a:r>
          </a:p>
          <a:p>
            <a:r>
              <a:rPr lang="en-US" sz="1800" dirty="0" smtClean="0"/>
              <a:t>Re-cable, bringing cables up through chase 99</a:t>
            </a:r>
          </a:p>
          <a:p>
            <a:r>
              <a:rPr lang="en-US" sz="1800" dirty="0" smtClean="0"/>
              <a:t>Install chase inserts and backfill with poly beads</a:t>
            </a:r>
          </a:p>
          <a:p>
            <a:r>
              <a:rPr lang="en-US" sz="1800" dirty="0" smtClean="0"/>
              <a:t>Install remaining inserts and backfill with poly beads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4598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" y="411480"/>
            <a:ext cx="9434886" cy="3657600"/>
          </a:xfrm>
          <a:prstGeom prst="rect">
            <a:avLst/>
          </a:prstGeom>
        </p:spPr>
      </p:pic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819" y="4023360"/>
            <a:ext cx="11493260" cy="192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Clear cables from chases 102 and 103</a:t>
            </a:r>
          </a:p>
          <a:p>
            <a:r>
              <a:rPr lang="en-US" sz="1800" dirty="0" smtClean="0"/>
              <a:t>Re-cable, bringing cables up through chase 99</a:t>
            </a:r>
          </a:p>
          <a:p>
            <a:r>
              <a:rPr lang="en-US" sz="1800" dirty="0" smtClean="0"/>
              <a:t>Install chase inserts and backfill with poly beads</a:t>
            </a:r>
          </a:p>
          <a:p>
            <a:r>
              <a:rPr lang="en-US" sz="1800" dirty="0" smtClean="0"/>
              <a:t>Install remaining inserts and backfill with poly beads</a:t>
            </a:r>
          </a:p>
          <a:p>
            <a:r>
              <a:rPr lang="en-US" sz="1800" dirty="0" smtClean="0"/>
              <a:t>Install equipment in klystron gallery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9303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" y="411480"/>
            <a:ext cx="9434886" cy="3657600"/>
          </a:xfrm>
          <a:prstGeom prst="rect">
            <a:avLst/>
          </a:prstGeom>
        </p:spPr>
      </p:pic>
      <p:sp>
        <p:nvSpPr>
          <p:cNvPr id="3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Challenges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819" y="4021817"/>
            <a:ext cx="11493260" cy="256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Clear cables from chases 102 and 103</a:t>
            </a:r>
          </a:p>
          <a:p>
            <a:r>
              <a:rPr lang="en-US" sz="1800" dirty="0" smtClean="0"/>
              <a:t>Re-cable, bringing cables up through chase 99</a:t>
            </a:r>
          </a:p>
          <a:p>
            <a:r>
              <a:rPr lang="en-US" sz="1800" dirty="0" smtClean="0"/>
              <a:t>Install chase inserts and backfill with poly beads</a:t>
            </a:r>
          </a:p>
          <a:p>
            <a:r>
              <a:rPr lang="en-US" sz="1800" dirty="0" smtClean="0"/>
              <a:t>Install remaining inserts and backfill with poly beads</a:t>
            </a:r>
          </a:p>
          <a:p>
            <a:r>
              <a:rPr lang="en-US" sz="1800" dirty="0" smtClean="0"/>
              <a:t>Install equipment in klystron gallery</a:t>
            </a:r>
          </a:p>
          <a:p>
            <a:r>
              <a:rPr lang="en-US" sz="1800" dirty="0" smtClean="0"/>
              <a:t>Install </a:t>
            </a:r>
            <a:r>
              <a:rPr lang="en-US" sz="1800" dirty="0" err="1" smtClean="0"/>
              <a:t>cryomodules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732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31" y="935914"/>
            <a:ext cx="11652640" cy="5344116"/>
          </a:xfrm>
          <a:prstGeom prst="rect">
            <a:avLst/>
          </a:prstGeom>
        </p:spPr>
      </p:pic>
      <p:sp>
        <p:nvSpPr>
          <p:cNvPr id="4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Schedule</a:t>
            </a:r>
          </a:p>
        </p:txBody>
      </p:sp>
    </p:spTree>
    <p:extLst>
      <p:ext uri="{BB962C8B-B14F-4D97-AF65-F5344CB8AC3E}">
        <p14:creationId xmlns:p14="http://schemas.microsoft.com/office/powerpoint/2010/main" val="18273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244044"/>
              </p:ext>
            </p:extLst>
          </p:nvPr>
        </p:nvGraphicFramePr>
        <p:xfrm>
          <a:off x="629733" y="872812"/>
          <a:ext cx="11057770" cy="519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66769"/>
                <a:gridCol w="9291001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CD-0 approved for power upgrade (energy only)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CD-0 approved for STS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Indefinite postponement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Started pre-conceptual</a:t>
                      </a:r>
                      <a:r>
                        <a:rPr lang="en-US" baseline="0" dirty="0" smtClean="0"/>
                        <a:t> design effort for STS (included power upgrade)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Published</a:t>
                      </a:r>
                      <a:r>
                        <a:rPr lang="en-US" baseline="0" dirty="0" smtClean="0"/>
                        <a:t> Technical Design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PPU was split out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2017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Publish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Conceptual Design Report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2017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CD-1 Approval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CD 2/3 Funding for advanced procurements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Conventional facilities complete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2023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Klystron gallery installation complete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2023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Last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cryomodule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installed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2023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CD-4 Early project finish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STA?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2MW beam on target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8045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2"/>
          <p:cNvSpPr txBox="1">
            <a:spLocks/>
          </p:cNvSpPr>
          <p:nvPr/>
        </p:nvSpPr>
        <p:spPr bwMode="auto">
          <a:xfrm>
            <a:off x="1786728" y="2301595"/>
            <a:ext cx="8071943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fr-FR" sz="3200" dirty="0" smtClean="0"/>
              <a:t>Merci </a:t>
            </a:r>
            <a:r>
              <a:rPr lang="fr-FR" sz="3200" dirty="0"/>
              <a:t>beaucoup de votre attention</a:t>
            </a:r>
            <a:r>
              <a:rPr lang="en-US" altLang="en-US" sz="32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572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179" y="1181738"/>
            <a:ext cx="8624000" cy="4606606"/>
          </a:xfrm>
        </p:spPr>
        <p:txBody>
          <a:bodyPr/>
          <a:lstStyle/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Proton Power Upgrade</a:t>
            </a:r>
          </a:p>
          <a:p>
            <a:pPr lvl="1"/>
            <a:r>
              <a:rPr lang="en-US" sz="2000" dirty="0" smtClean="0"/>
              <a:t>Timeline</a:t>
            </a:r>
          </a:p>
          <a:p>
            <a:pPr lvl="1"/>
            <a:r>
              <a:rPr lang="en-US" sz="2000" dirty="0" smtClean="0"/>
              <a:t>Parameters</a:t>
            </a:r>
          </a:p>
          <a:p>
            <a:pPr lvl="1"/>
            <a:r>
              <a:rPr lang="en-US" sz="2000" dirty="0" smtClean="0"/>
              <a:t>Scope</a:t>
            </a:r>
          </a:p>
          <a:p>
            <a:pPr lvl="2"/>
            <a:r>
              <a:rPr lang="en-US" sz="1600" dirty="0" smtClean="0"/>
              <a:t>Transmitters</a:t>
            </a:r>
          </a:p>
          <a:p>
            <a:pPr lvl="2"/>
            <a:r>
              <a:rPr lang="en-US" sz="1600" dirty="0" smtClean="0"/>
              <a:t>LLRF</a:t>
            </a:r>
          </a:p>
          <a:p>
            <a:pPr lvl="2"/>
            <a:r>
              <a:rPr lang="en-US" sz="1600" dirty="0" smtClean="0"/>
              <a:t>HVCM</a:t>
            </a:r>
          </a:p>
          <a:p>
            <a:pPr lvl="1"/>
            <a:r>
              <a:rPr lang="en-US" sz="2000" dirty="0" smtClean="0"/>
              <a:t>Challenges</a:t>
            </a:r>
          </a:p>
          <a:p>
            <a:pPr lvl="1"/>
            <a:r>
              <a:rPr lang="en-US" sz="2000" dirty="0" smtClean="0"/>
              <a:t>Schedule</a:t>
            </a:r>
          </a:p>
          <a:p>
            <a:r>
              <a:rPr lang="en-US" sz="2400" dirty="0" smtClean="0"/>
              <a:t>Summary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8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042039"/>
              </p:ext>
            </p:extLst>
          </p:nvPr>
        </p:nvGraphicFramePr>
        <p:xfrm>
          <a:off x="1884822" y="1332838"/>
          <a:ext cx="8125884" cy="407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9925"/>
                <a:gridCol w="2777706"/>
                <a:gridCol w="2678253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A.V.</a:t>
                      </a:r>
                      <a:r>
                        <a:rPr lang="en-US" baseline="0" dirty="0" smtClean="0"/>
                        <a:t> Aleksandrov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M.P. Howell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R.B. Saethre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D.E. Anderson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Y.W.</a:t>
                      </a:r>
                      <a:r>
                        <a:rPr lang="en-US" baseline="0" dirty="0" smtClean="0"/>
                        <a:t> Kang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J.P Schubert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H.J.</a:t>
                      </a:r>
                      <a:r>
                        <a:rPr lang="en-US" baseline="0" dirty="0" smtClean="0"/>
                        <a:t> Bullman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S.H.</a:t>
                      </a:r>
                      <a:r>
                        <a:rPr lang="en-US" baseline="0" dirty="0" smtClean="0"/>
                        <a:t> Kim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C.C. Smith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M.P.</a:t>
                      </a:r>
                      <a:r>
                        <a:rPr lang="en-US" baseline="0" dirty="0" smtClean="0"/>
                        <a:t> Cardinal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J.S. Kristy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D.J. Solley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M.S.</a:t>
                      </a:r>
                      <a:r>
                        <a:rPr lang="en-US" baseline="0" dirty="0" smtClean="0"/>
                        <a:t> Champion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S.W. Lee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C.M.</a:t>
                      </a:r>
                      <a:r>
                        <a:rPr lang="en-US" baseline="0" dirty="0" smtClean="0"/>
                        <a:t> Stone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M.T. Crofford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J.S. Moss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W.H. Strong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D.E. Curry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S.N. Murray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B.M. Thibadeau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G.W. Durland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T.R.</a:t>
                      </a:r>
                      <a:r>
                        <a:rPr lang="en-US" baseline="0" dirty="0" smtClean="0"/>
                        <a:t> Pennisi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R.F. Welton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J.J. Fazekas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J.P. Price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M.W. Wezensky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J.D. Galambos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F.S. Proffitt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D.C. Williams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D.A.</a:t>
                      </a:r>
                      <a:r>
                        <a:rPr lang="en-US" baseline="0" dirty="0" smtClean="0"/>
                        <a:t> Heidenreich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R.T.</a:t>
                      </a:r>
                      <a:r>
                        <a:rPr lang="en-US" baseline="0" dirty="0" smtClean="0"/>
                        <a:t> Roseberry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52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621103" y="4203823"/>
            <a:ext cx="5244858" cy="64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sz="1400" dirty="0" smtClean="0">
                <a:latin typeface="Arial Black" charset="0"/>
              </a:rPr>
              <a:t>The SNS accelerator complex provides the world’s highest beam power on target accelerator-based neutron source</a:t>
            </a:r>
            <a:endParaRPr lang="en-US" sz="1400" dirty="0">
              <a:latin typeface="Arial Black" charset="0"/>
            </a:endParaRPr>
          </a:p>
        </p:txBody>
      </p:sp>
      <p:sp>
        <p:nvSpPr>
          <p:cNvPr id="6146" name="Rectangle 132"/>
          <p:cNvSpPr>
            <a:spLocks noGrp="1"/>
          </p:cNvSpPr>
          <p:nvPr>
            <p:ph type="title"/>
          </p:nvPr>
        </p:nvSpPr>
        <p:spPr>
          <a:xfrm>
            <a:off x="148129" y="177801"/>
            <a:ext cx="2931502" cy="461665"/>
          </a:xfrm>
        </p:spPr>
        <p:txBody>
          <a:bodyPr/>
          <a:lstStyle/>
          <a:p>
            <a:r>
              <a:rPr lang="en-US" altLang="en-US" sz="2800" dirty="0" smtClean="0"/>
              <a:t>Introduction</a:t>
            </a:r>
          </a:p>
        </p:txBody>
      </p:sp>
      <p:pic>
        <p:nvPicPr>
          <p:cNvPr id="6" name="Picture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03" y="687236"/>
            <a:ext cx="5227606" cy="344757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927591"/>
              </p:ext>
            </p:extLst>
          </p:nvPr>
        </p:nvGraphicFramePr>
        <p:xfrm>
          <a:off x="6974765" y="479197"/>
          <a:ext cx="4386224" cy="292608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2738579"/>
                <a:gridCol w="776377"/>
                <a:gridCol w="871268"/>
              </a:tblGrid>
              <a:tr h="300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Design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Routine Operation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Kinetic Energy (GeV)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1.0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0.957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Beam Power  (MW)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1.4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0.8-1.4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Energy per pulse (kJ)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13 - 23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Target Material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Repetition Rate (Hz)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RF Duty Factor (%)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Linac pulse length (</a:t>
                      </a:r>
                      <a:r>
                        <a:rPr kumimoji="0" lang="en-US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msec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1.0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0.975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Peak Linac Current (mA)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38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36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Average </a:t>
                      </a:r>
                      <a:r>
                        <a:rPr kumimoji="0" lang="en-US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Linac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 Chopping Factor)%)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32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22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SRF Cavities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81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79-80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736042"/>
              </p:ext>
            </p:extLst>
          </p:nvPr>
        </p:nvGraphicFramePr>
        <p:xfrm>
          <a:off x="1252728" y="3794760"/>
          <a:ext cx="9482483" cy="292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Visio" r:id="rId4" imgW="9105911" imgH="2809943" progId="Visio.Drawing.11">
                  <p:embed/>
                </p:oleObj>
              </mc:Choice>
              <mc:Fallback>
                <p:oleObj name="Visio" r:id="rId4" imgW="9105911" imgH="280994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2728" y="3794760"/>
                        <a:ext cx="9482483" cy="292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32"/>
          <p:cNvSpPr>
            <a:spLocks noGrp="1"/>
          </p:cNvSpPr>
          <p:nvPr>
            <p:ph type="title"/>
          </p:nvPr>
        </p:nvSpPr>
        <p:spPr>
          <a:xfrm>
            <a:off x="148129" y="177801"/>
            <a:ext cx="2931502" cy="461665"/>
          </a:xfrm>
        </p:spPr>
        <p:txBody>
          <a:bodyPr/>
          <a:lstStyle/>
          <a:p>
            <a:r>
              <a:rPr lang="en-US" altLang="en-US" sz="2800" dirty="0" smtClean="0"/>
              <a:t>Introduction</a:t>
            </a:r>
          </a:p>
        </p:txBody>
      </p:sp>
      <p:pic>
        <p:nvPicPr>
          <p:cNvPr id="6" name="Picture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03" y="687236"/>
            <a:ext cx="5227606" cy="344757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16" y="1552809"/>
            <a:ext cx="2936174" cy="2202131"/>
          </a:xfrm>
          <a:prstGeom prst="rect">
            <a:avLst/>
          </a:prstGeom>
        </p:spPr>
      </p:pic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7404003" y="3754940"/>
            <a:ext cx="322042" cy="17311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028" y="1552808"/>
            <a:ext cx="2936176" cy="2202132"/>
          </a:xfrm>
          <a:prstGeom prst="rect">
            <a:avLst/>
          </a:prstGeom>
        </p:spPr>
      </p:pic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6249661" y="321931"/>
            <a:ext cx="5244858" cy="109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sz="1400" dirty="0" smtClean="0">
                <a:latin typeface="Arial Black" charset="0"/>
              </a:rPr>
              <a:t>Designed from the outset to </a:t>
            </a:r>
            <a:r>
              <a:rPr lang="en-US" sz="1400" dirty="0" err="1" smtClean="0">
                <a:latin typeface="Arial Black" charset="0"/>
              </a:rPr>
              <a:t>accomodate</a:t>
            </a:r>
            <a:r>
              <a:rPr lang="en-US" sz="1400" dirty="0" smtClean="0">
                <a:latin typeface="Arial Black" charset="0"/>
              </a:rPr>
              <a:t> two major upgrades</a:t>
            </a:r>
          </a:p>
          <a:p>
            <a:endParaRPr lang="en-US" sz="900" dirty="0">
              <a:latin typeface="Arial Black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Black" charset="0"/>
              </a:rPr>
              <a:t>Second target 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Black" charset="0"/>
              </a:rPr>
              <a:t>Power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Arial Black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04003" y="5589946"/>
            <a:ext cx="133562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9 available </a:t>
            </a:r>
          </a:p>
          <a:p>
            <a:pPr algn="ctr">
              <a:lnSpc>
                <a:spcPct val="90000"/>
              </a:lnSpc>
            </a:pPr>
            <a:r>
              <a:rPr lang="en-US" sz="1200" dirty="0" err="1" smtClean="0"/>
              <a:t>cryomodule</a:t>
            </a:r>
            <a:r>
              <a:rPr lang="en-US" sz="1200" dirty="0" smtClean="0"/>
              <a:t> slots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966102"/>
              </p:ext>
            </p:extLst>
          </p:nvPr>
        </p:nvGraphicFramePr>
        <p:xfrm>
          <a:off x="1252538" y="3794125"/>
          <a:ext cx="9482137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Visio" r:id="rId6" imgW="9105911" imgH="2809943" progId="Visio.Drawing.11">
                  <p:embed/>
                </p:oleObj>
              </mc:Choice>
              <mc:Fallback>
                <p:oleObj name="Visio" r:id="rId6" imgW="9105911" imgH="2809943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2538" y="3794125"/>
                        <a:ext cx="9482137" cy="292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5149970" y="966158"/>
            <a:ext cx="1630392" cy="14448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00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389331"/>
              </p:ext>
            </p:extLst>
          </p:nvPr>
        </p:nvGraphicFramePr>
        <p:xfrm>
          <a:off x="7580463" y="461932"/>
          <a:ext cx="4186238" cy="541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Acrobat Document" r:id="rId3" imgW="5829199" imgH="7543800" progId="AcroExch.Document.7">
                  <p:embed/>
                </p:oleObj>
              </mc:Choice>
              <mc:Fallback>
                <p:oleObj name="Acrobat Document" r:id="rId3" imgW="5829199" imgH="75438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80463" y="461932"/>
                        <a:ext cx="4186238" cy="541655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453659"/>
              </p:ext>
            </p:extLst>
          </p:nvPr>
        </p:nvGraphicFramePr>
        <p:xfrm>
          <a:off x="646986" y="1237996"/>
          <a:ext cx="6754483" cy="2494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9206"/>
                <a:gridCol w="5675277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CD-0 approved for power upgrade (energy only)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CD-0 approved for STS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Indefinite postponement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Started pre-conceptual</a:t>
                      </a:r>
                      <a:r>
                        <a:rPr lang="en-US" baseline="0" dirty="0" smtClean="0"/>
                        <a:t> design effort for STS (included power upgrade)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Published</a:t>
                      </a:r>
                      <a:r>
                        <a:rPr lang="en-US" baseline="0" dirty="0" smtClean="0"/>
                        <a:t> Technical Design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2">
                            <a:lumMod val="75000"/>
                          </a:schemeClr>
                        </a:buClr>
                        <a:buSzPct val="80000"/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PPU was split out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32"/>
          <p:cNvSpPr txBox="1">
            <a:spLocks/>
          </p:cNvSpPr>
          <p:nvPr/>
        </p:nvSpPr>
        <p:spPr bwMode="auto">
          <a:xfrm>
            <a:off x="148128" y="177801"/>
            <a:ext cx="10969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2"/>
                </a:solidFill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2800" dirty="0" smtClean="0"/>
              <a:t>Proton Power Upgrade - Timeline</a:t>
            </a:r>
          </a:p>
        </p:txBody>
      </p:sp>
    </p:spTree>
    <p:extLst>
      <p:ext uri="{BB962C8B-B14F-4D97-AF65-F5344CB8AC3E}">
        <p14:creationId xmlns:p14="http://schemas.microsoft.com/office/powerpoint/2010/main" val="9149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32"/>
          <p:cNvSpPr>
            <a:spLocks noGrp="1"/>
          </p:cNvSpPr>
          <p:nvPr>
            <p:ph type="title"/>
          </p:nvPr>
        </p:nvSpPr>
        <p:spPr>
          <a:xfrm>
            <a:off x="148128" y="177801"/>
            <a:ext cx="10969943" cy="461665"/>
          </a:xfrm>
        </p:spPr>
        <p:txBody>
          <a:bodyPr/>
          <a:lstStyle/>
          <a:p>
            <a:r>
              <a:rPr lang="en-US" altLang="en-US" sz="2800" dirty="0" smtClean="0"/>
              <a:t>Proton Power Upgrade - Parameters</a:t>
            </a:r>
          </a:p>
        </p:txBody>
      </p:sp>
      <p:graphicFrame>
        <p:nvGraphicFramePr>
          <p:cNvPr id="8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946832"/>
              </p:ext>
            </p:extLst>
          </p:nvPr>
        </p:nvGraphicFramePr>
        <p:xfrm>
          <a:off x="6080760" y="731520"/>
          <a:ext cx="4981448" cy="292608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2721328"/>
                <a:gridCol w="741871"/>
                <a:gridCol w="897147"/>
                <a:gridCol w="621102"/>
              </a:tblGrid>
              <a:tr h="300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Design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Routine Operation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PPU</a:t>
                      </a:r>
                    </a:p>
                  </a:txBody>
                  <a:tcPr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Kinetic Energy (GeV)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1.0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0.957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1.3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Beam Power  (MW)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1.4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0.8-1.40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Energy per pulse (kJ)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13 - 23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Target Material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Repetition Rate (Hz)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60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60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RF Duty Factor (%)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Linac pulse length (</a:t>
                      </a:r>
                      <a:r>
                        <a:rPr kumimoji="0" lang="en-US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msec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1.0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0.975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0.975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Peak Linac Current (mA)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38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36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Average </a:t>
                      </a:r>
                      <a:r>
                        <a:rPr kumimoji="0" lang="en-US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Linac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 Chopping Factor)%)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32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22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SRF Cavities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81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79-80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38328" y="914400"/>
            <a:ext cx="5880800" cy="3288552"/>
          </a:xfrm>
        </p:spPr>
        <p:txBody>
          <a:bodyPr/>
          <a:lstStyle/>
          <a:p>
            <a:r>
              <a:rPr lang="en-US" sz="2400" dirty="0" smtClean="0"/>
              <a:t>Upgrades the SNS accelerator to provide 2MW beam power on target</a:t>
            </a:r>
          </a:p>
          <a:p>
            <a:pPr lvl="1"/>
            <a:r>
              <a:rPr lang="en-US" sz="2000" dirty="0" smtClean="0"/>
              <a:t>Upgrades target to handle 2MW</a:t>
            </a:r>
          </a:p>
          <a:p>
            <a:pPr lvl="1"/>
            <a:r>
              <a:rPr lang="en-US" sz="2000" dirty="0" smtClean="0"/>
              <a:t>Increases energy and current</a:t>
            </a:r>
          </a:p>
          <a:p>
            <a:pPr marL="346075" lvl="1" indent="0">
              <a:buNone/>
            </a:pPr>
            <a:endParaRPr lang="en-US" sz="2000" dirty="0" smtClean="0"/>
          </a:p>
          <a:p>
            <a:pPr lvl="1"/>
            <a:endParaRPr 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572383"/>
              </p:ext>
            </p:extLst>
          </p:nvPr>
        </p:nvGraphicFramePr>
        <p:xfrm>
          <a:off x="1252728" y="3794760"/>
          <a:ext cx="9482483" cy="292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" name="Visio" r:id="rId4" imgW="9105911" imgH="2809943" progId="Visio.Drawing.15">
                  <p:embed/>
                </p:oleObj>
              </mc:Choice>
              <mc:Fallback>
                <p:oleObj name="Visio" r:id="rId4" imgW="9105911" imgH="2809943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2728" y="3794760"/>
                        <a:ext cx="9482483" cy="292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52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32"/>
          <p:cNvSpPr>
            <a:spLocks noGrp="1"/>
          </p:cNvSpPr>
          <p:nvPr>
            <p:ph type="title"/>
          </p:nvPr>
        </p:nvSpPr>
        <p:spPr>
          <a:xfrm>
            <a:off x="148128" y="177801"/>
            <a:ext cx="10969943" cy="461665"/>
          </a:xfrm>
        </p:spPr>
        <p:txBody>
          <a:bodyPr/>
          <a:lstStyle/>
          <a:p>
            <a:r>
              <a:rPr lang="en-US" altLang="en-US" sz="2800" dirty="0" smtClean="0"/>
              <a:t>Proton Power Upgrade - Parameters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38328" y="914400"/>
            <a:ext cx="5682392" cy="3288552"/>
          </a:xfrm>
        </p:spPr>
        <p:txBody>
          <a:bodyPr/>
          <a:lstStyle/>
          <a:p>
            <a:r>
              <a:rPr lang="en-US" sz="2400" dirty="0" smtClean="0"/>
              <a:t>Upgrades the SNS accelerator to provide 2MW beam power on target</a:t>
            </a:r>
          </a:p>
          <a:p>
            <a:pPr lvl="1"/>
            <a:r>
              <a:rPr lang="en-US" sz="2000" dirty="0" smtClean="0"/>
              <a:t>Upgrades target to handle 2MW</a:t>
            </a:r>
          </a:p>
          <a:p>
            <a:pPr lvl="1"/>
            <a:r>
              <a:rPr lang="en-US" sz="2000" dirty="0" smtClean="0"/>
              <a:t>Increases energy and current</a:t>
            </a:r>
          </a:p>
          <a:p>
            <a:r>
              <a:rPr lang="en-US" sz="2400" dirty="0" smtClean="0"/>
              <a:t>Installs all HPRF required for Second Target Station</a:t>
            </a:r>
            <a:r>
              <a:rPr lang="en-US" dirty="0" smtClean="0"/>
              <a:t> </a:t>
            </a:r>
          </a:p>
          <a:p>
            <a:pPr marL="346075" lvl="1" indent="0">
              <a:buNone/>
            </a:pPr>
            <a:endParaRPr lang="en-US" sz="2000" dirty="0" smtClean="0"/>
          </a:p>
          <a:p>
            <a:pPr lvl="1"/>
            <a:endParaRPr lang="en-US" dirty="0" smtClean="0"/>
          </a:p>
        </p:txBody>
      </p:sp>
      <p:graphicFrame>
        <p:nvGraphicFramePr>
          <p:cNvPr id="7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239652"/>
              </p:ext>
            </p:extLst>
          </p:nvPr>
        </p:nvGraphicFramePr>
        <p:xfrm>
          <a:off x="6080760" y="731520"/>
          <a:ext cx="5921427" cy="292608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{3C2FFA5D-87B4-456A-9821-1D502468CF0F}</a:tableStyleId>
              </a:tblPr>
              <a:tblGrid>
                <a:gridCol w="2729953"/>
                <a:gridCol w="974785"/>
                <a:gridCol w="664234"/>
                <a:gridCol w="595222"/>
                <a:gridCol w="957233"/>
              </a:tblGrid>
              <a:tr h="300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Routine Operation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PPU</a:t>
                      </a:r>
                    </a:p>
                  </a:txBody>
                  <a:tcPr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FTS</a:t>
                      </a:r>
                    </a:p>
                  </a:txBody>
                  <a:tcPr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STS</a:t>
                      </a:r>
                    </a:p>
                  </a:txBody>
                  <a:tcPr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Kinetic Energy (GeV)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0.957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1.3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1.3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1.3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Beam Power  (MW)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0.8-1.40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0.47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Energy per pulse (kJ)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13 - 23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Target Material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Hg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Tungsten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Repetition Rate (Hz)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60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RF Duty Factor (%)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Linac pulse length (</a:t>
                      </a:r>
                      <a:r>
                        <a:rPr kumimoji="0" lang="en-US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msec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0.975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0.975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0.975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0.975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Peak Linac Current (mA)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36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Average </a:t>
                      </a:r>
                      <a:r>
                        <a:rPr kumimoji="0" lang="en-US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Linac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 Chopping Factor(%)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22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251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</a:rPr>
                        <a:t>SRF Cavities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+mn-lt"/>
                        </a:rPr>
                        <a:t>79-80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01673E"/>
                        </a:buClr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216405"/>
              </p:ext>
            </p:extLst>
          </p:nvPr>
        </p:nvGraphicFramePr>
        <p:xfrm>
          <a:off x="1252728" y="3794760"/>
          <a:ext cx="10018104" cy="292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1" name="Visio" r:id="rId3" imgW="9620244" imgH="2809943" progId="Visio.Drawing.11">
                  <p:embed/>
                </p:oleObj>
              </mc:Choice>
              <mc:Fallback>
                <p:oleObj name="Visio" r:id="rId3" imgW="9620244" imgH="280994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2728" y="3794760"/>
                        <a:ext cx="10018104" cy="292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095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s (Wide Screen)">
  <a:themeElements>
    <a:clrScheme name="ORNL corporate palette May 28 saturation adjust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306DBE"/>
      </a:accent1>
      <a:accent2>
        <a:srgbClr val="84B641"/>
      </a:accent2>
      <a:accent3>
        <a:srgbClr val="DE762D"/>
      </a:accent3>
      <a:accent4>
        <a:srgbClr val="2ABDDA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RNL 201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E20559-B232-4371-8690-E3D8007EDB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BB6CFE-4507-4B02-9220-33DC2E0B46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50EC660-24D0-43A0-AE5E-E274115E726B}">
  <ds:schemaRefs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Presentations (Wide Screen)</Template>
  <TotalTime>2819</TotalTime>
  <Words>1486</Words>
  <Application>Microsoft Office PowerPoint</Application>
  <PresentationFormat>Custom</PresentationFormat>
  <Paragraphs>375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Presentations (Wide Screen)</vt:lpstr>
      <vt:lpstr>Visio</vt:lpstr>
      <vt:lpstr>Acrobat Document</vt:lpstr>
      <vt:lpstr>Upgrades to the SNS RF Systems to Support the Second Target Station</vt:lpstr>
      <vt:lpstr>Upgrades to the SNS RF Systems to Support the Second Target Station</vt:lpstr>
      <vt:lpstr>Agenda</vt:lpstr>
      <vt:lpstr>Acknowledgements</vt:lpstr>
      <vt:lpstr>Introduction</vt:lpstr>
      <vt:lpstr>Introduction</vt:lpstr>
      <vt:lpstr>PowerPoint Presentation</vt:lpstr>
      <vt:lpstr>Proton Power Upgrade - Parameters</vt:lpstr>
      <vt:lpstr>Proton Power Upgrade -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Middendorf, Mark E.</dc:creator>
  <cp:lastModifiedBy>Middendorf, Mark E.</cp:lastModifiedBy>
  <cp:revision>155</cp:revision>
  <cp:lastPrinted>2016-06-13T18:07:42Z</cp:lastPrinted>
  <dcterms:created xsi:type="dcterms:W3CDTF">2016-06-06T12:07:35Z</dcterms:created>
  <dcterms:modified xsi:type="dcterms:W3CDTF">2016-06-22T07:06:04Z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  <property fmtid="{D5CDD505-2E9C-101B-9397-08002B2CF9AE}" pid="3" name="Order">
    <vt:r8>6200</vt:r8>
  </property>
  <property fmtid="{D5CDD505-2E9C-101B-9397-08002B2CF9AE}" pid="4" name="Templat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