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3" r:id="rId1"/>
  </p:sldMasterIdLst>
  <p:notesMasterIdLst>
    <p:notesMasterId r:id="rId29"/>
  </p:notesMasterIdLst>
  <p:handoutMasterIdLst>
    <p:handoutMasterId r:id="rId30"/>
  </p:handoutMasterIdLst>
  <p:sldIdLst>
    <p:sldId id="266" r:id="rId2"/>
    <p:sldId id="286" r:id="rId3"/>
    <p:sldId id="287" r:id="rId4"/>
    <p:sldId id="290" r:id="rId5"/>
    <p:sldId id="289" r:id="rId6"/>
    <p:sldId id="313" r:id="rId7"/>
    <p:sldId id="312" r:id="rId8"/>
    <p:sldId id="291" r:id="rId9"/>
    <p:sldId id="292" r:id="rId10"/>
    <p:sldId id="293" r:id="rId11"/>
    <p:sldId id="305" r:id="rId12"/>
    <p:sldId id="309" r:id="rId13"/>
    <p:sldId id="310" r:id="rId14"/>
    <p:sldId id="294" r:id="rId15"/>
    <p:sldId id="295" r:id="rId16"/>
    <p:sldId id="296" r:id="rId17"/>
    <p:sldId id="297" r:id="rId18"/>
    <p:sldId id="298" r:id="rId19"/>
    <p:sldId id="299" r:id="rId20"/>
    <p:sldId id="307" r:id="rId21"/>
    <p:sldId id="308" r:id="rId22"/>
    <p:sldId id="300" r:id="rId23"/>
    <p:sldId id="301" r:id="rId24"/>
    <p:sldId id="302" r:id="rId25"/>
    <p:sldId id="303" r:id="rId26"/>
    <p:sldId id="304" r:id="rId27"/>
    <p:sldId id="306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Quick Tips" id="{5E6248B3-78F8-4D4B-9B8D-F2E9154B5EEE}">
          <p14:sldIdLst>
            <p14:sldId id="266"/>
            <p14:sldId id="286"/>
            <p14:sldId id="287"/>
            <p14:sldId id="290"/>
            <p14:sldId id="289"/>
            <p14:sldId id="313"/>
            <p14:sldId id="312"/>
            <p14:sldId id="291"/>
            <p14:sldId id="292"/>
            <p14:sldId id="293"/>
            <p14:sldId id="305"/>
            <p14:sldId id="309"/>
            <p14:sldId id="310"/>
            <p14:sldId id="294"/>
            <p14:sldId id="295"/>
            <p14:sldId id="296"/>
            <p14:sldId id="297"/>
            <p14:sldId id="298"/>
            <p14:sldId id="299"/>
            <p14:sldId id="307"/>
            <p14:sldId id="308"/>
            <p14:sldId id="300"/>
            <p14:sldId id="301"/>
            <p14:sldId id="302"/>
            <p14:sldId id="303"/>
            <p14:sldId id="304"/>
            <p14:sldId id="306"/>
          </p14:sldIdLst>
        </p14:section>
        <p14:section name="Untitled Section" id="{74A12B66-ABDA-4498-82C5-374568987D7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671">
          <p15:clr>
            <a:srgbClr val="A4A3A4"/>
          </p15:clr>
        </p15:guide>
        <p15:guide id="2" orient="horz" pos="4175">
          <p15:clr>
            <a:srgbClr val="A4A3A4"/>
          </p15:clr>
        </p15:guide>
        <p15:guide id="3" orient="horz" pos="311">
          <p15:clr>
            <a:srgbClr val="A4A3A4"/>
          </p15:clr>
        </p15:guide>
        <p15:guide id="4" pos="5503">
          <p15:clr>
            <a:srgbClr val="A4A3A4"/>
          </p15:clr>
        </p15:guide>
        <p15:guide id="5" pos="317">
          <p15:clr>
            <a:srgbClr val="A4A3A4"/>
          </p15:clr>
        </p15:guide>
        <p15:guide id="6" pos="151">
          <p15:clr>
            <a:srgbClr val="A4A3A4"/>
          </p15:clr>
        </p15:guide>
        <p15:guide id="7" pos="55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J" initials="M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FFFF"/>
    <a:srgbClr val="99FFCC"/>
    <a:srgbClr val="4D008C"/>
    <a:srgbClr val="0B1F8F"/>
    <a:srgbClr val="0082CA"/>
    <a:srgbClr val="99FF99"/>
    <a:srgbClr val="007836"/>
    <a:srgbClr val="A12B2F"/>
    <a:srgbClr val="ECA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6" autoAdjust="0"/>
    <p:restoredTop sz="94428" autoAdjust="0"/>
  </p:normalViewPr>
  <p:slideViewPr>
    <p:cSldViewPr snapToGrid="0" showGuides="1">
      <p:cViewPr>
        <p:scale>
          <a:sx n="70" d="100"/>
          <a:sy n="70" d="100"/>
        </p:scale>
        <p:origin x="1603" y="259"/>
      </p:cViewPr>
      <p:guideLst>
        <p:guide orient="horz" pos="671"/>
        <p:guide orient="horz" pos="4175"/>
        <p:guide orient="horz" pos="311"/>
        <p:guide pos="5503"/>
        <p:guide pos="317"/>
        <p:guide pos="151"/>
        <p:guide pos="5581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23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61A57C-25B7-4F53-874B-03E3D13CD8F0}" type="datetimeFigureOut">
              <a:rPr lang="en-US" smtClean="0"/>
              <a:t>6/21/2016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F091CE-350D-4775-8B83-C25DEDC129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7966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0A489-9093-C54A-B1C3-374F661A0010}" type="datetimeFigureOut">
              <a:rPr lang="en-US" smtClean="0"/>
              <a:t>6/21/2016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A7A1A-8011-3A42-91B8-EE1BD44E44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69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266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519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598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437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4133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1115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668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0476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559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79" y="6156882"/>
            <a:ext cx="1546678" cy="5571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6" descr="aerial view of Argonne with APS in front 5730-00068.jp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2" b="7135"/>
          <a:stretch/>
        </p:blipFill>
        <p:spPr>
          <a:xfrm>
            <a:off x="0" y="0"/>
            <a:ext cx="9144000" cy="5984917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-14246"/>
            <a:ext cx="9143999" cy="5999163"/>
          </a:xfrm>
          <a:solidFill>
            <a:schemeClr val="accent2">
              <a:alpha val="90000"/>
            </a:schemeClr>
          </a:solidFill>
        </p:spPr>
        <p:txBody>
          <a:bodyPr lIns="457200" tIns="0" bIns="457200" anchor="ctr"/>
          <a:lstStyle>
            <a:lvl1pPr marL="0" indent="0">
              <a:buNone/>
              <a:defRPr sz="28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Type in SECTION BREAK TITLE</a:t>
            </a:r>
          </a:p>
        </p:txBody>
      </p:sp>
    </p:spTree>
    <p:extLst>
      <p:ext uri="{BB962C8B-B14F-4D97-AF65-F5344CB8AC3E}">
        <p14:creationId xmlns:p14="http://schemas.microsoft.com/office/powerpoint/2010/main" val="186181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 -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76630" y="1711594"/>
            <a:ext cx="3790374" cy="3744153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676630" y="5497444"/>
            <a:ext cx="3840480" cy="585031"/>
          </a:xfrm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 smtClean="0"/>
              <a:t>Image Caption</a:t>
            </a:r>
          </a:p>
          <a:p>
            <a:r>
              <a:rPr lang="en-US" dirty="0" smtClean="0"/>
              <a:t>Image Caption </a:t>
            </a:r>
          </a:p>
          <a:p>
            <a:r>
              <a:rPr lang="en-US" dirty="0" smtClean="0"/>
              <a:t>Image Caption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TWO IMAGES with captions</a:t>
            </a:r>
            <a:br>
              <a:rPr lang="en-US" dirty="0" smtClean="0"/>
            </a:br>
            <a:r>
              <a:rPr lang="en-US" dirty="0" smtClean="0"/>
              <a:t>Headline in </a:t>
            </a:r>
            <a:r>
              <a:rPr lang="en-US" dirty="0" err="1" smtClean="0"/>
              <a:t>arial</a:t>
            </a:r>
            <a:r>
              <a:rPr lang="en-US" dirty="0" smtClean="0"/>
              <a:t> and all caps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16" name="Picture Placeholder 4"/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4765130" y="1710816"/>
            <a:ext cx="3790374" cy="3744153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765130" y="5496666"/>
            <a:ext cx="3840480" cy="585031"/>
          </a:xfrm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 smtClean="0"/>
              <a:t>Image Caption</a:t>
            </a:r>
          </a:p>
          <a:p>
            <a:r>
              <a:rPr lang="en-US" dirty="0" smtClean="0"/>
              <a:t>Image Caption </a:t>
            </a:r>
          </a:p>
          <a:p>
            <a:r>
              <a:rPr lang="en-US" dirty="0" smtClean="0"/>
              <a:t>Image Caption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 smtClean="0">
                <a:solidFill>
                  <a:schemeClr val="bg1"/>
                </a:solidFill>
              </a:rPr>
              <a:t>Select </a:t>
            </a:r>
            <a:r>
              <a:rPr lang="en-US" sz="1400" dirty="0">
                <a:solidFill>
                  <a:schemeClr val="bg1"/>
                </a:solidFill>
              </a:rPr>
              <a:t>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1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85427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95879" y="3616113"/>
            <a:ext cx="2465584" cy="214661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381086" y="3616113"/>
            <a:ext cx="2465584" cy="214661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503079" y="1697093"/>
            <a:ext cx="2361244" cy="182057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2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3388286" y="1697093"/>
            <a:ext cx="2361244" cy="182057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6261696" y="3618612"/>
            <a:ext cx="2465584" cy="214661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8" name="Picture Placeholder 4"/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268896" y="1699592"/>
            <a:ext cx="2361244" cy="182057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THREE IMAGES – HORIZONTAL</a:t>
            </a:r>
            <a:br>
              <a:rPr lang="en-US" dirty="0" smtClean="0"/>
            </a:br>
            <a:r>
              <a:rPr lang="en-US" dirty="0" smtClean="0"/>
              <a:t>Headline in </a:t>
            </a:r>
            <a:r>
              <a:rPr lang="en-US" dirty="0" err="1" smtClean="0"/>
              <a:t>arial</a:t>
            </a:r>
            <a:r>
              <a:rPr lang="en-US" dirty="0" smtClean="0"/>
              <a:t> and all caps</a:t>
            </a:r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 smtClean="0">
                <a:solidFill>
                  <a:schemeClr val="bg1"/>
                </a:solidFill>
              </a:rPr>
              <a:t>Select </a:t>
            </a:r>
            <a:r>
              <a:rPr lang="en-US" sz="1400" dirty="0">
                <a:solidFill>
                  <a:schemeClr val="bg1"/>
                </a:solidFill>
              </a:rPr>
              <a:t>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88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s/bullets -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1701473"/>
            <a:ext cx="224028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2453235" y="1701473"/>
            <a:ext cx="224028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688341" y="1701473"/>
            <a:ext cx="224028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906022" y="1701473"/>
            <a:ext cx="224028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4706193"/>
            <a:ext cx="8434552" cy="1752260"/>
          </a:xfrm>
          <a:noFill/>
        </p:spPr>
        <p:txBody>
          <a:bodyPr lIns="0" tIns="91440"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00"/>
                </a:solidFill>
              </a:defRPr>
            </a:lvl4pPr>
            <a:lvl5pPr>
              <a:defRPr sz="20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4572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800" b="1" i="0" kern="1200" cap="all" baseline="0" dirty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four images, captions and bullets</a:t>
            </a:r>
            <a:br>
              <a:rPr lang="en-US" dirty="0" smtClean="0"/>
            </a:br>
            <a:r>
              <a:rPr lang="en-US" dirty="0" smtClean="0"/>
              <a:t>Headline is </a:t>
            </a:r>
            <a:r>
              <a:rPr lang="en-US" dirty="0" err="1" smtClean="0"/>
              <a:t>arial</a:t>
            </a:r>
            <a:r>
              <a:rPr lang="en-US" dirty="0" smtClean="0"/>
              <a:t> in all caps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18128" y="3979061"/>
            <a:ext cx="2238469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442594" y="3979061"/>
            <a:ext cx="2238469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4681063" y="3979061"/>
            <a:ext cx="2238469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6905531" y="3979061"/>
            <a:ext cx="2238469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 smtClean="0">
                <a:solidFill>
                  <a:schemeClr val="bg1"/>
                </a:solidFill>
              </a:rPr>
              <a:t>Select </a:t>
            </a:r>
            <a:r>
              <a:rPr lang="en-US" sz="1400" dirty="0">
                <a:solidFill>
                  <a:schemeClr val="bg1"/>
                </a:solidFill>
              </a:rPr>
              <a:t>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  <a:ln>
            <a:noFill/>
          </a:ln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21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 -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four IMAGES with captions</a:t>
            </a:r>
            <a:br>
              <a:rPr lang="en-US" dirty="0" smtClean="0"/>
            </a:br>
            <a:r>
              <a:rPr lang="en-US" dirty="0" smtClean="0"/>
              <a:t>Headline in </a:t>
            </a:r>
            <a:r>
              <a:rPr lang="en-US" dirty="0" err="1" smtClean="0"/>
              <a:t>arial</a:t>
            </a:r>
            <a:r>
              <a:rPr lang="en-US" dirty="0" smtClean="0"/>
              <a:t> and all caps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276999"/>
          </a:xfrm>
          <a:ln>
            <a:noFill/>
          </a:ln>
        </p:spPr>
        <p:txBody>
          <a:bodyPr bIns="0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 smtClean="0">
                <a:solidFill>
                  <a:schemeClr val="bg1"/>
                </a:solidFill>
              </a:rPr>
              <a:t>Select </a:t>
            </a:r>
            <a:r>
              <a:rPr lang="en-US" sz="1400" dirty="0">
                <a:solidFill>
                  <a:schemeClr val="bg1"/>
                </a:solidFill>
              </a:rPr>
              <a:t>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87437" y="1574666"/>
            <a:ext cx="3790374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487437" y="3443426"/>
            <a:ext cx="384048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 smtClean="0"/>
              <a:t>Image Caption</a:t>
            </a:r>
          </a:p>
          <a:p>
            <a:r>
              <a:rPr lang="en-US" dirty="0" smtClean="0"/>
              <a:t>Image Caption</a:t>
            </a:r>
          </a:p>
          <a:p>
            <a:endParaRPr lang="en-US" dirty="0"/>
          </a:p>
        </p:txBody>
      </p:sp>
      <p:sp>
        <p:nvSpPr>
          <p:cNvPr id="18" name="Picture Placeholder 4"/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4912432" y="1574666"/>
            <a:ext cx="3790374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4912432" y="3443426"/>
            <a:ext cx="384048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 smtClean="0"/>
              <a:t>Image Caption</a:t>
            </a:r>
          </a:p>
          <a:p>
            <a:r>
              <a:rPr lang="en-US" dirty="0" smtClean="0"/>
              <a:t>Image Caption</a:t>
            </a:r>
          </a:p>
          <a:p>
            <a:endParaRPr lang="en-US" dirty="0"/>
          </a:p>
        </p:txBody>
      </p:sp>
      <p:sp>
        <p:nvSpPr>
          <p:cNvPr id="20" name="Picture Placeholder 4"/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487437" y="4025151"/>
            <a:ext cx="3790374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487437" y="5898516"/>
            <a:ext cx="384048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 smtClean="0"/>
              <a:t>Image Caption</a:t>
            </a:r>
          </a:p>
          <a:p>
            <a:r>
              <a:rPr lang="en-US" dirty="0" smtClean="0"/>
              <a:t>Image Caption</a:t>
            </a:r>
          </a:p>
          <a:p>
            <a:endParaRPr lang="en-US" dirty="0"/>
          </a:p>
        </p:txBody>
      </p:sp>
      <p:sp>
        <p:nvSpPr>
          <p:cNvPr id="24" name="Picture Placeholder 4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4912432" y="4025151"/>
            <a:ext cx="3790374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4912432" y="5902307"/>
            <a:ext cx="384048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 smtClean="0"/>
              <a:t>Image Caption</a:t>
            </a:r>
          </a:p>
          <a:p>
            <a:r>
              <a:rPr lang="en-US" dirty="0" smtClean="0"/>
              <a:t>Image Caption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92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harts, Graphs,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graph, chart or table slide. </a:t>
            </a:r>
            <a:br>
              <a:rPr lang="en-US" dirty="0" smtClean="0"/>
            </a:br>
            <a:r>
              <a:rPr lang="en-US" dirty="0" smtClean="0"/>
              <a:t>Headline in all caps, Arial Font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99606"/>
            <a:ext cx="8372901" cy="4029858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Click an icon below to add a chart, graph, or table.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85775" y="6318955"/>
            <a:ext cx="3711039" cy="539045"/>
          </a:xfrm>
        </p:spPr>
        <p:txBody>
          <a:bodyPr bIns="0" anchor="t" anchorCtr="0"/>
          <a:lstStyle>
            <a:lvl1pPr marL="0" indent="0">
              <a:buNone/>
              <a:defRPr sz="1050" baseline="0"/>
            </a:lvl1pPr>
          </a:lstStyle>
          <a:p>
            <a:pPr lvl="0"/>
            <a:r>
              <a:rPr lang="en-US" dirty="0" smtClean="0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350041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79" y="6156882"/>
            <a:ext cx="1546678" cy="5571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 userDrawn="1"/>
        </p:nvSpPr>
        <p:spPr>
          <a:xfrm>
            <a:off x="469900" y="6247222"/>
            <a:ext cx="1387624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www.anl.gov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8" name="Picture 7" descr="aerial view of Argonne with APS in front 5730-00068.jp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2" b="7135"/>
          <a:stretch/>
        </p:blipFill>
        <p:spPr>
          <a:xfrm>
            <a:off x="0" y="0"/>
            <a:ext cx="9144000" cy="5984917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14246"/>
            <a:ext cx="9143999" cy="5999163"/>
          </a:xfrm>
          <a:solidFill>
            <a:schemeClr val="accent2">
              <a:alpha val="90000"/>
            </a:schemeClr>
          </a:solidFill>
        </p:spPr>
        <p:txBody>
          <a:bodyPr lIns="457200" tIns="0" bIns="457200" anchor="ctr"/>
          <a:lstStyle>
            <a:lvl1pPr marL="0" indent="0">
              <a:buNone/>
              <a:defRPr sz="28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Type in closing statement</a:t>
            </a:r>
          </a:p>
        </p:txBody>
      </p:sp>
    </p:spTree>
    <p:extLst>
      <p:ext uri="{BB962C8B-B14F-4D97-AF65-F5344CB8AC3E}">
        <p14:creationId xmlns:p14="http://schemas.microsoft.com/office/powerpoint/2010/main" val="1274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*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6724"/>
            <a:ext cx="9144000" cy="6864724"/>
          </a:xfrm>
          <a:prstGeom prst="rect">
            <a:avLst/>
          </a:prstGeom>
          <a:solidFill>
            <a:srgbClr val="1C1C1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372901" cy="806017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TITLE AND CONTENT SLIDE. </a:t>
            </a:r>
            <a:br>
              <a:rPr lang="en-US" dirty="0" smtClean="0"/>
            </a:br>
            <a:r>
              <a:rPr lang="en-US" dirty="0" smtClean="0"/>
              <a:t>Headline in all caps, Arial Font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3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*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286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021" y="627296"/>
            <a:ext cx="1859645" cy="6699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863725" y="1689100"/>
            <a:ext cx="4280275" cy="2706624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" y="1689100"/>
            <a:ext cx="4863724" cy="2706624"/>
          </a:xfrm>
          <a:solidFill>
            <a:schemeClr val="accent2"/>
          </a:solidFill>
        </p:spPr>
        <p:txBody>
          <a:bodyPr lIns="457200" rIns="91440" anchor="ctr">
            <a:normAutofit/>
          </a:bodyPr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presentation title -Cover option A</a:t>
            </a:r>
            <a:br>
              <a:rPr lang="en-US" dirty="0" smtClean="0"/>
            </a:br>
            <a:r>
              <a:rPr lang="en-US" dirty="0" smtClean="0"/>
              <a:t>can be up to four </a:t>
            </a:r>
            <a:br>
              <a:rPr lang="en-US" dirty="0" smtClean="0"/>
            </a:br>
            <a:r>
              <a:rPr lang="en-US" dirty="0" smtClean="0"/>
              <a:t>or five lines of text</a:t>
            </a:r>
            <a:endParaRPr lang="en-US" dirty="0"/>
          </a:p>
        </p:txBody>
      </p:sp>
      <p:sp>
        <p:nvSpPr>
          <p:cNvPr id="44" name="Text Placeholder 21"/>
          <p:cNvSpPr txBox="1">
            <a:spLocks/>
          </p:cNvSpPr>
          <p:nvPr userDrawn="1"/>
        </p:nvSpPr>
        <p:spPr>
          <a:xfrm>
            <a:off x="469900" y="337748"/>
            <a:ext cx="3542542" cy="1319601"/>
          </a:xfrm>
          <a:prstGeom prst="rect">
            <a:avLst/>
          </a:prstGeom>
          <a:noFill/>
        </p:spPr>
        <p:txBody>
          <a:bodyPr vert="horz" lIns="0" tIns="0" rIns="0" bIns="45720" rtlCol="0" anchor="ctr" anchorCtr="0">
            <a:noAutofit/>
          </a:bodyPr>
          <a:lstStyle>
            <a:lvl1pPr marL="0" indent="0" algn="l" defTabSz="457200" rtl="0" eaLnBrk="1" latinLnBrk="0" hangingPunct="1">
              <a:spcBef>
                <a:spcPts val="600"/>
              </a:spcBef>
              <a:buFont typeface="Wingdings" pitchFamily="2" charset="2"/>
              <a:buNone/>
              <a:defRPr sz="1800" b="1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cap="all" dirty="0" smtClean="0">
                <a:solidFill>
                  <a:srgbClr val="47484A"/>
                </a:solidFill>
              </a:rPr>
              <a:t>We start with yes.</a:t>
            </a:r>
            <a:endParaRPr lang="en-US" dirty="0">
              <a:solidFill>
                <a:srgbClr val="47484A"/>
              </a:solidFill>
            </a:endParaRP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1689100"/>
            <a:ext cx="239714" cy="2706624"/>
          </a:xfrm>
          <a:solidFill>
            <a:srgbClr val="7030A0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0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49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0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 smtClean="0"/>
              <a:t>Add Presenter Title</a:t>
            </a:r>
            <a:br>
              <a:rPr lang="en-US" dirty="0" smtClean="0"/>
            </a:br>
            <a:r>
              <a:rPr lang="en-US" dirty="0" smtClean="0"/>
              <a:t>Optional Line 2</a:t>
            </a:r>
            <a:br>
              <a:rPr lang="en-US" dirty="0" smtClean="0"/>
            </a:br>
            <a:r>
              <a:rPr lang="en-US" dirty="0" smtClean="0"/>
              <a:t>Optional Line 3</a:t>
            </a:r>
            <a:endParaRPr lang="en-US" dirty="0"/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1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1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second presenter </a:t>
            </a:r>
            <a:br>
              <a:rPr lang="en-US" dirty="0" smtClean="0"/>
            </a:br>
            <a:r>
              <a:rPr lang="en-US" dirty="0" smtClean="0"/>
              <a:t>info if not needed</a:t>
            </a:r>
            <a:endParaRPr lang="en-US" dirty="0"/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6360196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55" name="Text Placeholder 45"/>
          <p:cNvSpPr>
            <a:spLocks noGrp="1"/>
          </p:cNvSpPr>
          <p:nvPr>
            <p:ph type="body" sz="quarter" idx="26" hasCustomPrompt="1"/>
          </p:nvPr>
        </p:nvSpPr>
        <p:spPr>
          <a:xfrm>
            <a:off x="6360196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third presenter </a:t>
            </a:r>
            <a:br>
              <a:rPr lang="en-US" dirty="0" smtClean="0"/>
            </a:br>
            <a:r>
              <a:rPr lang="en-US" dirty="0" smtClean="0"/>
              <a:t>info if not needed</a:t>
            </a:r>
            <a:endParaRPr lang="en-US" dirty="0"/>
          </a:p>
        </p:txBody>
      </p:sp>
      <p:sp>
        <p:nvSpPr>
          <p:cNvPr id="47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469900" y="6094281"/>
            <a:ext cx="5894492" cy="515411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Presentation Date</a:t>
            </a:r>
            <a:br>
              <a:rPr lang="en-US" dirty="0" smtClean="0"/>
            </a:br>
            <a:r>
              <a:rPr lang="en-US" dirty="0" smtClean="0"/>
              <a:t>City, State (presentation location)</a:t>
            </a:r>
          </a:p>
        </p:txBody>
      </p:sp>
      <p:sp>
        <p:nvSpPr>
          <p:cNvPr id="251" name="TextBox 250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  <a:endParaRPr lang="en-US" sz="1400" b="1" dirty="0">
              <a:solidFill>
                <a:schemeClr val="bg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26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79" y="6156882"/>
            <a:ext cx="1546678" cy="5571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82" descr="aerial view of Argonne with APS in front 5730-00068.jp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2" b="7135"/>
          <a:stretch/>
        </p:blipFill>
        <p:spPr>
          <a:xfrm>
            <a:off x="0" y="-27020"/>
            <a:ext cx="9144000" cy="6011938"/>
          </a:xfrm>
          <a:prstGeom prst="rect">
            <a:avLst/>
          </a:prstGeom>
        </p:spPr>
      </p:pic>
      <p:sp>
        <p:nvSpPr>
          <p:cNvPr id="84" name="Text Placeholder 1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27020"/>
            <a:ext cx="9144000" cy="6011938"/>
          </a:xfrm>
          <a:solidFill>
            <a:schemeClr val="accent2">
              <a:alpha val="85000"/>
            </a:schemeClr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863725" y="1689100"/>
            <a:ext cx="4280275" cy="2706624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" y="1689100"/>
            <a:ext cx="4863724" cy="2706624"/>
          </a:xfrm>
          <a:solidFill>
            <a:schemeClr val="accent2"/>
          </a:solidFill>
        </p:spPr>
        <p:txBody>
          <a:bodyPr lIns="457200" rIns="91440" anchor="ctr">
            <a:normAutofit/>
          </a:bodyPr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presentation title -Cover option B </a:t>
            </a:r>
            <a:br>
              <a:rPr lang="en-US" dirty="0" smtClean="0"/>
            </a:br>
            <a:r>
              <a:rPr lang="en-US" dirty="0" smtClean="0"/>
              <a:t>can be up to four </a:t>
            </a:r>
            <a:br>
              <a:rPr lang="en-US" dirty="0" smtClean="0"/>
            </a:br>
            <a:r>
              <a:rPr lang="en-US" dirty="0" smtClean="0"/>
              <a:t>or five lines of text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1" y="204952"/>
            <a:ext cx="5851526" cy="1292225"/>
          </a:xfrm>
        </p:spPr>
        <p:txBody>
          <a:bodyPr lIns="457200" rIns="274320" anchor="ctr"/>
          <a:lstStyle>
            <a:lvl1pPr marL="0" indent="0">
              <a:buNone/>
              <a:defRPr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Insert presentation date</a:t>
            </a:r>
          </a:p>
        </p:txBody>
      </p:sp>
      <p:sp>
        <p:nvSpPr>
          <p:cNvPr id="85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0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86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0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 smtClean="0"/>
              <a:t>Add Presenter Title</a:t>
            </a:r>
            <a:br>
              <a:rPr lang="en-US" dirty="0" smtClean="0"/>
            </a:br>
            <a:r>
              <a:rPr lang="en-US" dirty="0" smtClean="0"/>
              <a:t>Optional Line 2</a:t>
            </a:r>
            <a:br>
              <a:rPr lang="en-US" dirty="0" smtClean="0"/>
            </a:br>
            <a:r>
              <a:rPr lang="en-US" dirty="0" smtClean="0"/>
              <a:t>Optional Line 3</a:t>
            </a:r>
            <a:endParaRPr lang="en-US" dirty="0"/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1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1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second presenter info </a:t>
            </a:r>
            <a:br>
              <a:rPr lang="en-US" dirty="0" smtClean="0"/>
            </a:br>
            <a:r>
              <a:rPr lang="en-US" dirty="0" smtClean="0"/>
              <a:t>if not needed</a:t>
            </a:r>
          </a:p>
        </p:txBody>
      </p:sp>
      <p:sp>
        <p:nvSpPr>
          <p:cNvPr id="89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6360196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90" name="Text Placeholder 45"/>
          <p:cNvSpPr>
            <a:spLocks noGrp="1"/>
          </p:cNvSpPr>
          <p:nvPr>
            <p:ph type="body" sz="quarter" idx="26" hasCustomPrompt="1"/>
          </p:nvPr>
        </p:nvSpPr>
        <p:spPr>
          <a:xfrm>
            <a:off x="6360196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third presenter info </a:t>
            </a:r>
            <a:br>
              <a:rPr lang="en-US" dirty="0" smtClean="0"/>
            </a:br>
            <a:r>
              <a:rPr lang="en-US" dirty="0" smtClean="0"/>
              <a:t>if not needed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1689100"/>
            <a:ext cx="239714" cy="2706624"/>
          </a:xfrm>
          <a:solidFill>
            <a:srgbClr val="7030A0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55" name="TextBox 154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  <a:endParaRPr lang="en-US" sz="1400" b="1" dirty="0">
              <a:solidFill>
                <a:schemeClr val="bg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31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BASIC CONTENT SLIDE</a:t>
            </a:r>
            <a:br>
              <a:rPr lang="en-US" dirty="0" smtClean="0"/>
            </a:br>
            <a:r>
              <a:rPr lang="en-US" dirty="0" smtClean="0"/>
              <a:t>one or two lines for headline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99995"/>
            <a:ext cx="8372901" cy="4422776"/>
          </a:xfrm>
        </p:spPr>
        <p:txBody>
          <a:bodyPr/>
          <a:lstStyle>
            <a:lvl1pPr>
              <a:defRPr sz="1800" baseline="0"/>
            </a:lvl1pPr>
          </a:lstStyle>
          <a:p>
            <a:pPr lvl="0"/>
            <a:r>
              <a:rPr lang="en-US" dirty="0" smtClean="0"/>
              <a:t>Click to add 1st-level bullet. Click an icon below to add table, graph or other imagery.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 baseline="0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54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79" y="167614"/>
            <a:ext cx="1546986" cy="5572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469900" y="6094281"/>
            <a:ext cx="5894492" cy="515411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Presentation Date</a:t>
            </a:r>
            <a:br>
              <a:rPr lang="en-US" dirty="0" smtClean="0"/>
            </a:br>
            <a:r>
              <a:rPr lang="en-US" dirty="0" smtClean="0"/>
              <a:t>City, State (presentation location)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0" y="4945565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0" y="5323002"/>
            <a:ext cx="2692871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 smtClean="0"/>
              <a:t>Add Presenter Title</a:t>
            </a:r>
            <a:br>
              <a:rPr lang="en-US" dirty="0" smtClean="0"/>
            </a:br>
            <a:r>
              <a:rPr lang="en-US" dirty="0" smtClean="0"/>
              <a:t>Optional Line 2</a:t>
            </a:r>
            <a:br>
              <a:rPr lang="en-US" dirty="0" smtClean="0"/>
            </a:br>
            <a:r>
              <a:rPr lang="en-US" dirty="0" smtClean="0"/>
              <a:t>Optional Line 3</a:t>
            </a:r>
            <a:endParaRPr lang="en-US" dirty="0"/>
          </a:p>
        </p:txBody>
      </p:sp>
      <p:sp>
        <p:nvSpPr>
          <p:cNvPr id="56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1" y="4945565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57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1" y="5323002"/>
            <a:ext cx="2692871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second presenter info </a:t>
            </a:r>
            <a:br>
              <a:rPr lang="en-US" dirty="0" smtClean="0"/>
            </a:br>
            <a:r>
              <a:rPr lang="en-US" dirty="0" smtClean="0"/>
              <a:t>if not needed</a:t>
            </a:r>
          </a:p>
        </p:txBody>
      </p:sp>
      <p:sp>
        <p:nvSpPr>
          <p:cNvPr id="45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8127" y="899574"/>
            <a:ext cx="8925874" cy="2761535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726366"/>
            <a:ext cx="8452904" cy="862880"/>
          </a:xfrm>
        </p:spPr>
        <p:txBody>
          <a:bodyPr lIns="0" rIns="91440" anchor="b">
            <a:normAutofit/>
          </a:bodyPr>
          <a:lstStyle>
            <a:lvl1pPr>
              <a:defRPr sz="280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presentation title – cover option c </a:t>
            </a:r>
            <a:endParaRPr lang="en-US" dirty="0"/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6360196" y="4945565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6360196" y="5323002"/>
            <a:ext cx="2692871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third presenter info </a:t>
            </a:r>
            <a:br>
              <a:rPr lang="en-US" dirty="0" smtClean="0"/>
            </a:br>
            <a:r>
              <a:rPr lang="en-US" dirty="0" smtClean="0"/>
              <a:t>if not needed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469900" y="4589246"/>
            <a:ext cx="8484914" cy="331077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Subtitle – delete if not needed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899573"/>
            <a:ext cx="224589" cy="2761488"/>
          </a:xfrm>
          <a:solidFill>
            <a:srgbClr val="7030A0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86" name="TextBox 185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  <a:endParaRPr lang="en-US" sz="1400" b="1" dirty="0">
              <a:solidFill>
                <a:schemeClr val="bg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503238" y="366274"/>
            <a:ext cx="8484914" cy="331077"/>
          </a:xfrm>
        </p:spPr>
        <p:txBody>
          <a:bodyPr/>
          <a:lstStyle>
            <a:lvl1pPr marL="0" indent="0">
              <a:buNone/>
              <a:defRPr sz="10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 sz="1000" b="0" cap="all" dirty="0" smtClean="0">
                <a:solidFill>
                  <a:srgbClr val="000000"/>
                </a:solidFill>
              </a:rPr>
              <a:t>Name of </a:t>
            </a:r>
            <a:r>
              <a:rPr lang="en-US" sz="1000" b="0" cap="all" dirty="0" err="1" smtClean="0">
                <a:solidFill>
                  <a:srgbClr val="000000"/>
                </a:solidFill>
              </a:rPr>
              <a:t>fACILITY</a:t>
            </a:r>
            <a:r>
              <a:rPr lang="en-US" sz="1000" b="0" cap="all" dirty="0" smtClean="0">
                <a:solidFill>
                  <a:srgbClr val="000000"/>
                </a:solidFill>
              </a:rPr>
              <a:t>, division, group, program or </a:t>
            </a:r>
            <a:r>
              <a:rPr lang="en-US" sz="1000" dirty="0" smtClean="0">
                <a:solidFill>
                  <a:srgbClr val="000000"/>
                </a:solidFill>
              </a:rPr>
              <a:t>www.anl.gov</a:t>
            </a:r>
            <a:endParaRPr 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85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79" y="320210"/>
            <a:ext cx="1546986" cy="5572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469900" y="6094281"/>
            <a:ext cx="5894492" cy="515411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Presentation Date</a:t>
            </a:r>
            <a:br>
              <a:rPr lang="en-US" dirty="0" smtClean="0"/>
            </a:br>
            <a:r>
              <a:rPr lang="en-US" dirty="0" smtClean="0"/>
              <a:t>City, State (presentation location)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0" y="4581631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0" y="4959068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 smtClean="0"/>
              <a:t>Add Presenter Title</a:t>
            </a:r>
            <a:br>
              <a:rPr lang="en-US" dirty="0" smtClean="0"/>
            </a:br>
            <a:r>
              <a:rPr lang="en-US" dirty="0" smtClean="0"/>
              <a:t>Optional Line 2</a:t>
            </a:r>
            <a:br>
              <a:rPr lang="en-US" dirty="0" smtClean="0"/>
            </a:br>
            <a:r>
              <a:rPr lang="en-US" dirty="0" smtClean="0"/>
              <a:t>Optional Line 3</a:t>
            </a:r>
            <a:endParaRPr lang="en-US" dirty="0"/>
          </a:p>
        </p:txBody>
      </p:sp>
      <p:sp>
        <p:nvSpPr>
          <p:cNvPr id="56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1" y="4581631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57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1" y="4959068"/>
            <a:ext cx="2692871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second presenter info </a:t>
            </a:r>
            <a:br>
              <a:rPr lang="en-US" dirty="0" smtClean="0"/>
            </a:br>
            <a:r>
              <a:rPr lang="en-US" dirty="0" smtClean="0"/>
              <a:t>if not needed</a:t>
            </a:r>
          </a:p>
        </p:txBody>
      </p:sp>
      <p:sp>
        <p:nvSpPr>
          <p:cNvPr id="45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8127" y="1681606"/>
            <a:ext cx="8925874" cy="2761535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1" y="116710"/>
            <a:ext cx="6776128" cy="1119234"/>
          </a:xfrm>
        </p:spPr>
        <p:txBody>
          <a:bodyPr lIns="0" rIns="91440" anchor="b">
            <a:normAutofit/>
          </a:bodyPr>
          <a:lstStyle>
            <a:lvl1pPr>
              <a:defRPr sz="280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presentation title –</a:t>
            </a:r>
            <a:br>
              <a:rPr lang="en-US" dirty="0" smtClean="0"/>
            </a:br>
            <a:r>
              <a:rPr lang="en-US" dirty="0" smtClean="0"/>
              <a:t>Cover option D</a:t>
            </a:r>
            <a:endParaRPr lang="en-US" dirty="0"/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6360196" y="4581631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6360196" y="4959068"/>
            <a:ext cx="2692871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third presenter info </a:t>
            </a:r>
            <a:br>
              <a:rPr lang="en-US" dirty="0" smtClean="0"/>
            </a:br>
            <a:r>
              <a:rPr lang="en-US" dirty="0" smtClean="0"/>
              <a:t>if not needed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469900" y="1229593"/>
            <a:ext cx="8484914" cy="331077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Subtitle – delete if not needed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681605"/>
            <a:ext cx="224589" cy="2761488"/>
          </a:xfrm>
          <a:solidFill>
            <a:srgbClr val="7030A0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53" name="TextBox 152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  <a:endParaRPr lang="en-US" sz="1400" b="1" dirty="0">
              <a:solidFill>
                <a:schemeClr val="bg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70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Full Fram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6" y="0"/>
            <a:ext cx="8925873" cy="6858000"/>
          </a:xfrm>
          <a:solidFill>
            <a:schemeClr val="bg1"/>
          </a:solidFill>
        </p:spPr>
        <p:txBody>
          <a:bodyPr lIns="0" tIns="16459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 then right click image and “SEND IMAGE TO BACK”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4775200"/>
            <a:ext cx="9144000" cy="2082800"/>
          </a:xfrm>
          <a:solidFill>
            <a:schemeClr val="tx2">
              <a:alpha val="91000"/>
            </a:schemeClr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</a:t>
            </a:r>
            <a:r>
              <a:rPr lang="en-US" dirty="0" err="1" smtClean="0"/>
              <a:t>x1</a:t>
            </a:r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1" y="5042974"/>
            <a:ext cx="8321040" cy="1373592"/>
          </a:xfrm>
        </p:spPr>
        <p:txBody>
          <a:bodyPr lIns="0" anchor="t"/>
          <a:lstStyle>
            <a:lvl1pPr>
              <a:defRPr sz="24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Full-frame image layout  – title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6858000"/>
          </a:xfrm>
          <a:solidFill>
            <a:srgbClr val="7030A0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  <a:endParaRPr lang="en-US" sz="1400" b="1" dirty="0">
              <a:solidFill>
                <a:schemeClr val="bg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28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ON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3656122"/>
            <a:ext cx="9144000" cy="3201878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</a:t>
            </a:r>
            <a:r>
              <a:rPr lang="en-US" dirty="0" err="1" smtClean="0"/>
              <a:t>x1</a:t>
            </a:r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4645418"/>
            <a:ext cx="8434552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6" y="-1"/>
            <a:ext cx="8925873" cy="3656013"/>
          </a:xfrm>
          <a:solidFill>
            <a:schemeClr val="bg1"/>
          </a:solidFill>
        </p:spPr>
        <p:txBody>
          <a:bodyPr lIns="0"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807284"/>
            <a:ext cx="8674100" cy="787098"/>
          </a:xfrm>
        </p:spPr>
        <p:txBody>
          <a:bodyPr lIns="0"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Science/R&amp;D hero – one image</a:t>
            </a:r>
            <a:br>
              <a:rPr lang="en-US" dirty="0" smtClean="0"/>
            </a:br>
            <a:r>
              <a:rPr lang="en-US" dirty="0" smtClean="0"/>
              <a:t>Headline is </a:t>
            </a:r>
            <a:r>
              <a:rPr lang="en-US" dirty="0" err="1" smtClean="0"/>
              <a:t>arial</a:t>
            </a:r>
            <a:r>
              <a:rPr lang="en-US" dirty="0" smtClean="0"/>
              <a:t> in all caps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6858000"/>
          </a:xfrm>
          <a:solidFill>
            <a:srgbClr val="7030A0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  <a:endParaRPr lang="en-US" sz="1400" b="1" dirty="0">
              <a:solidFill>
                <a:schemeClr val="bg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49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TWO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/>
          <p:cNvSpPr>
            <a:spLocks noGrp="1"/>
          </p:cNvSpPr>
          <p:nvPr>
            <p:ph type="body" sz="quarter" idx="20" hasCustomPrompt="1"/>
          </p:nvPr>
        </p:nvSpPr>
        <p:spPr>
          <a:xfrm>
            <a:off x="0" y="3656122"/>
            <a:ext cx="9144000" cy="3201878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</a:t>
            </a:r>
            <a:r>
              <a:rPr lang="en-US" dirty="0" err="1" smtClean="0"/>
              <a:t>x1</a:t>
            </a:r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8127" y="0"/>
            <a:ext cx="4480560" cy="3663950"/>
          </a:xfrm>
          <a:solidFill>
            <a:schemeClr val="bg1">
              <a:lumMod val="75000"/>
            </a:schemeClr>
          </a:solidFill>
        </p:spPr>
        <p:txBody>
          <a:bodyPr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2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682525" y="0"/>
            <a:ext cx="4480560" cy="3663950"/>
          </a:xfrm>
          <a:solidFill>
            <a:schemeClr val="bg1">
              <a:lumMod val="85000"/>
            </a:schemeClr>
          </a:solidFill>
        </p:spPr>
        <p:txBody>
          <a:bodyPr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807284"/>
            <a:ext cx="8674100" cy="787098"/>
          </a:xfrm>
        </p:spPr>
        <p:txBody>
          <a:bodyPr lIns="0"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Science/R&amp;D hero – TWO images</a:t>
            </a:r>
            <a:br>
              <a:rPr lang="en-US" dirty="0" smtClean="0"/>
            </a:br>
            <a:r>
              <a:rPr lang="en-US" dirty="0" smtClean="0"/>
              <a:t>Headline is </a:t>
            </a:r>
            <a:r>
              <a:rPr lang="en-US" dirty="0" err="1" smtClean="0"/>
              <a:t>arial</a:t>
            </a:r>
            <a:r>
              <a:rPr lang="en-US" dirty="0" smtClean="0"/>
              <a:t> in all caps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4645418"/>
            <a:ext cx="8434552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6858000"/>
          </a:xfrm>
          <a:solidFill>
            <a:srgbClr val="7030A0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  <a:endParaRPr lang="en-US" sz="1400" b="1" dirty="0">
              <a:solidFill>
                <a:schemeClr val="bg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53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THREE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656122"/>
            <a:ext cx="9144000" cy="3201878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</a:t>
            </a:r>
            <a:r>
              <a:rPr lang="en-US" dirty="0" err="1" smtClean="0"/>
              <a:t>x1</a:t>
            </a:r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0"/>
            <a:ext cx="2990088" cy="367364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3194237" y="0"/>
            <a:ext cx="2990088" cy="367364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186112" y="0"/>
            <a:ext cx="2957888" cy="367364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4645418"/>
            <a:ext cx="8434552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807284"/>
            <a:ext cx="8674100" cy="787098"/>
          </a:xfrm>
        </p:spPr>
        <p:txBody>
          <a:bodyPr lIns="0"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Science/R&amp;D hero – Three images</a:t>
            </a:r>
            <a:br>
              <a:rPr lang="en-US" dirty="0" smtClean="0"/>
            </a:br>
            <a:r>
              <a:rPr lang="en-US" dirty="0" smtClean="0"/>
              <a:t>Headline is </a:t>
            </a:r>
            <a:r>
              <a:rPr lang="en-US" dirty="0" err="1" smtClean="0"/>
              <a:t>arial</a:t>
            </a:r>
            <a:r>
              <a:rPr lang="en-US" dirty="0" smtClean="0"/>
              <a:t> in all caps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6858000"/>
          </a:xfrm>
          <a:solidFill>
            <a:srgbClr val="7030A0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  <a:endParaRPr lang="en-US" sz="1400" b="1" dirty="0">
              <a:solidFill>
                <a:schemeClr val="bg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97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FOUR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6"/>
          <p:cNvSpPr>
            <a:spLocks noGrp="1"/>
          </p:cNvSpPr>
          <p:nvPr>
            <p:ph type="body" sz="quarter" idx="24" hasCustomPrompt="1"/>
          </p:nvPr>
        </p:nvSpPr>
        <p:spPr>
          <a:xfrm>
            <a:off x="0" y="0"/>
            <a:ext cx="9144000" cy="6858000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</a:t>
            </a:r>
            <a:r>
              <a:rPr lang="en-US" dirty="0" err="1" smtClean="0"/>
              <a:t>x1</a:t>
            </a:r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1654175"/>
            <a:ext cx="224028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2453235" y="1654175"/>
            <a:ext cx="224028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688341" y="1654175"/>
            <a:ext cx="224028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906022" y="1654175"/>
            <a:ext cx="224028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4645418"/>
            <a:ext cx="8434552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Science/R&amp;D hero – four images</a:t>
            </a:r>
            <a:br>
              <a:rPr lang="en-US" dirty="0" smtClean="0"/>
            </a:br>
            <a:r>
              <a:rPr lang="en-US" dirty="0" smtClean="0"/>
              <a:t>Headline is </a:t>
            </a:r>
            <a:r>
              <a:rPr lang="en-US" dirty="0" err="1" smtClean="0"/>
              <a:t>arial</a:t>
            </a:r>
            <a:r>
              <a:rPr lang="en-US" dirty="0" smtClean="0"/>
              <a:t> in all caps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18128" y="3931763"/>
            <a:ext cx="2238469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442594" y="3931763"/>
            <a:ext cx="2238469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4681063" y="3931763"/>
            <a:ext cx="2238469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6905531" y="3931763"/>
            <a:ext cx="2238469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Image caption Image caption Image caption Image caption Image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3"/>
          </p:nvPr>
        </p:nvSpPr>
        <p:spPr>
          <a:xfrm>
            <a:off x="-1" y="-1"/>
            <a:ext cx="3157415" cy="701821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CWRF2106 Workshop – Grenoble, France         Thoughts on the APS-U RF Systems                     A. Nassiri      </a:t>
            </a:r>
            <a:endParaRPr lang="en-US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6858000"/>
          </a:xfrm>
          <a:solidFill>
            <a:srgbClr val="7030A0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  <a:endParaRPr lang="en-US" sz="1400" b="1" dirty="0">
              <a:solidFill>
                <a:schemeClr val="bg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65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631" y="0"/>
            <a:ext cx="8710246" cy="506900"/>
          </a:xfrm>
        </p:spPr>
        <p:txBody>
          <a:bodyPr/>
          <a:lstStyle>
            <a:lvl1pPr>
              <a:defRPr sz="2400" cap="none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8939" y="6247926"/>
            <a:ext cx="8680938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0B1F8F"/>
                </a:solidFill>
              </a:defRPr>
            </a:lvl1pPr>
          </a:lstStyle>
          <a:p>
            <a:r>
              <a:rPr lang="en-US" dirty="0" smtClean="0"/>
              <a:t>CWRF2106 Workshop – Grenoble, France         Thoughts on the APS-U RF Systems                     A. Nassiri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235131" cy="6858000"/>
          </a:xfrm>
          <a:prstGeom prst="rect">
            <a:avLst/>
          </a:prstGeom>
          <a:gradFill flip="none" rotWithShape="1">
            <a:gsLst>
              <a:gs pos="31000">
                <a:srgbClr val="002060"/>
              </a:gs>
              <a:gs pos="40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825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TITLE AND CONTENT </a:t>
            </a:r>
            <a:br>
              <a:rPr lang="en-US" dirty="0" smtClean="0"/>
            </a:br>
            <a:r>
              <a:rPr lang="en-US" dirty="0" smtClean="0"/>
              <a:t>Headline in </a:t>
            </a:r>
            <a:r>
              <a:rPr lang="en-US" dirty="0" err="1" smtClean="0"/>
              <a:t>arial</a:t>
            </a:r>
            <a:r>
              <a:rPr lang="en-US" dirty="0" smtClean="0"/>
              <a:t> and all caps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50"/>
            <a:ext cx="8372901" cy="499714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2148350" y="14455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4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olumns-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699995"/>
            <a:ext cx="4023360" cy="4422775"/>
          </a:xfrm>
        </p:spPr>
        <p:txBody>
          <a:bodyPr/>
          <a:lstStyle>
            <a:lvl1pPr>
              <a:defRPr sz="1800"/>
            </a:lvl1pPr>
            <a:lvl2pPr marL="457200" indent="-173038">
              <a:spcBef>
                <a:spcPts val="0"/>
              </a:spcBef>
              <a:defRPr sz="1600"/>
            </a:lvl2pPr>
            <a:lvl3pPr marL="627063" indent="-128588">
              <a:defRPr sz="16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00588" y="1685707"/>
            <a:ext cx="4023360" cy="4422775"/>
          </a:xfrm>
        </p:spPr>
        <p:txBody>
          <a:bodyPr/>
          <a:lstStyle>
            <a:lvl1pPr>
              <a:defRPr sz="1800"/>
            </a:lvl1pPr>
            <a:lvl2pPr marL="457200" indent="-173038">
              <a:spcBef>
                <a:spcPts val="0"/>
              </a:spcBef>
              <a:defRPr sz="1600"/>
            </a:lvl2pPr>
            <a:lvl3pPr marL="627063" indent="-128588">
              <a:defRPr sz="16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Two-column CONTENT slide</a:t>
            </a:r>
            <a:br>
              <a:rPr lang="en-US" dirty="0" smtClean="0"/>
            </a:br>
            <a:r>
              <a:rPr lang="en-US" dirty="0" smtClean="0"/>
              <a:t>one or two lines for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57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olumns-TWO w/boxed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60895" y="2263770"/>
            <a:ext cx="4114800" cy="3835882"/>
          </a:xfrm>
          <a:ln>
            <a:solidFill>
              <a:schemeClr val="bg1">
                <a:lumMod val="50000"/>
              </a:schemeClr>
            </a:solidFill>
          </a:ln>
        </p:spPr>
        <p:txBody>
          <a:bodyPr lIns="182880" tIns="91440" rIns="91440"/>
          <a:lstStyle>
            <a:lvl1pPr>
              <a:defRPr sz="1800"/>
            </a:lvl1pPr>
            <a:lvl2pPr marL="457200" indent="-173038">
              <a:defRPr sz="1800"/>
            </a:lvl2pPr>
            <a:lvl3pPr marL="627063" indent="-128588">
              <a:defRPr sz="18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4875" y="2263770"/>
            <a:ext cx="4114800" cy="3835882"/>
          </a:xfrm>
          <a:ln>
            <a:solidFill>
              <a:schemeClr val="bg1">
                <a:lumMod val="50000"/>
              </a:schemeClr>
            </a:solidFill>
          </a:ln>
        </p:spPr>
        <p:txBody>
          <a:bodyPr lIns="182880" tIns="91440" rIns="91440"/>
          <a:lstStyle>
            <a:lvl1pPr>
              <a:defRPr sz="1800"/>
            </a:lvl1pPr>
            <a:lvl2pPr marL="457200" indent="-173038">
              <a:defRPr sz="1800"/>
            </a:lvl2pPr>
            <a:lvl3pPr marL="627063" indent="-128588">
              <a:defRPr sz="18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4714875" y="1684229"/>
            <a:ext cx="4114800" cy="62099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</a:ln>
        </p:spPr>
        <p:txBody>
          <a:bodyPr lIns="182880" bIns="0" anchor="ctr"/>
          <a:lstStyle>
            <a:lvl1pPr marL="0" indent="0" algn="l">
              <a:lnSpc>
                <a:spcPct val="100000"/>
              </a:lnSpc>
              <a:buNone/>
              <a:defRPr sz="1800" b="1" cap="all" baseline="0">
                <a:solidFill>
                  <a:schemeClr val="bg1"/>
                </a:solidFill>
              </a:defRPr>
            </a:lvl1pPr>
            <a:lvl2pPr marL="457200" indent="-173038">
              <a:defRPr sz="1600"/>
            </a:lvl2pPr>
            <a:lvl3pPr marL="627063" indent="-128588">
              <a:defRPr sz="14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dirty="0" smtClean="0"/>
              <a:t>Click to Add Headline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  <a:noFill/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460895" y="1684229"/>
            <a:ext cx="4114800" cy="62099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</a:ln>
          <a:effectLst/>
        </p:spPr>
        <p:txBody>
          <a:bodyPr lIns="182880" bIns="0" anchor="ctr"/>
          <a:lstStyle>
            <a:lvl1pPr marL="0" indent="0" algn="l">
              <a:lnSpc>
                <a:spcPct val="100000"/>
              </a:lnSpc>
              <a:buNone/>
              <a:defRPr sz="1800" b="1" cap="all" baseline="0">
                <a:solidFill>
                  <a:schemeClr val="bg1"/>
                </a:solidFill>
              </a:defRPr>
            </a:lvl1pPr>
            <a:lvl2pPr marL="457200" indent="-173038">
              <a:defRPr sz="1600"/>
            </a:lvl2pPr>
            <a:lvl3pPr marL="627063" indent="-128588">
              <a:defRPr sz="14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dirty="0" smtClean="0"/>
              <a:t>Click to Add Headline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Two-column CONTENT slide</a:t>
            </a:r>
            <a:br>
              <a:rPr lang="en-US" dirty="0" smtClean="0"/>
            </a:br>
            <a:r>
              <a:rPr lang="en-US" dirty="0" smtClean="0"/>
              <a:t>with box treatment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40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EC96C-AFD1-4C49-9493-F5643E5E2E8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03575" y="1699995"/>
            <a:ext cx="4319750" cy="2249430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95679" y="1699995"/>
            <a:ext cx="3729481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95679" y="4080588"/>
            <a:ext cx="3729481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TWO IMAGES – VERTICAL</a:t>
            </a:r>
            <a:br>
              <a:rPr lang="en-US" dirty="0" smtClean="0"/>
            </a:br>
            <a:r>
              <a:rPr lang="en-US" dirty="0" smtClean="0"/>
              <a:t>Headline in </a:t>
            </a:r>
            <a:r>
              <a:rPr lang="en-US" dirty="0" err="1" smtClean="0"/>
              <a:t>arial</a:t>
            </a:r>
            <a:r>
              <a:rPr lang="en-US" dirty="0" smtClean="0"/>
              <a:t> and all caps</a:t>
            </a:r>
            <a:endParaRPr 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503575" y="4066957"/>
            <a:ext cx="4319750" cy="2249430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  <a:endParaRPr lang="en-US" sz="1400" b="1" dirty="0">
              <a:solidFill>
                <a:schemeClr val="bg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9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HREE IMAGES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EC96C-AFD1-4C49-9493-F5643E5E2E8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045309" y="1731527"/>
            <a:ext cx="5814912" cy="147936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89394" y="1720414"/>
            <a:ext cx="2023746" cy="1347056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87014" y="3290408"/>
            <a:ext cx="2028507" cy="1347056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THREE IMAGES – VERTICAL</a:t>
            </a:r>
            <a:br>
              <a:rPr lang="en-US" dirty="0" smtClean="0"/>
            </a:br>
            <a:r>
              <a:rPr lang="en-US" dirty="0" smtClean="0"/>
              <a:t>Headline in </a:t>
            </a:r>
            <a:r>
              <a:rPr lang="en-US" dirty="0" err="1" smtClean="0"/>
              <a:t>arial</a:t>
            </a:r>
            <a:r>
              <a:rPr lang="en-US" dirty="0" smtClean="0"/>
              <a:t> and all caps</a:t>
            </a:r>
            <a:endParaRPr 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045309" y="3304768"/>
            <a:ext cx="5814912" cy="147936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487013" y="4872981"/>
            <a:ext cx="2028507" cy="1347056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3045309" y="4856121"/>
            <a:ext cx="5814912" cy="147936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  <a:endParaRPr lang="en-US" sz="1400" b="1" dirty="0">
              <a:solidFill>
                <a:schemeClr val="bg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top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88732" y="3998349"/>
            <a:ext cx="4114800" cy="2129163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6215" y="3998349"/>
            <a:ext cx="4097585" cy="2129163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95679" y="1699995"/>
            <a:ext cx="4023360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709050" y="1699995"/>
            <a:ext cx="4023360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TWO IMAGES – top HORIZONTAL</a:t>
            </a:r>
            <a:br>
              <a:rPr lang="en-US" dirty="0" smtClean="0"/>
            </a:br>
            <a:r>
              <a:rPr lang="en-US" dirty="0" smtClean="0"/>
              <a:t>Headline in </a:t>
            </a:r>
            <a:r>
              <a:rPr lang="en-US" dirty="0" err="1" smtClean="0"/>
              <a:t>arial</a:t>
            </a:r>
            <a:r>
              <a:rPr lang="en-US" dirty="0" smtClean="0"/>
              <a:t> and all caps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 smtClean="0">
                <a:solidFill>
                  <a:schemeClr val="bg1"/>
                </a:solidFill>
              </a:rPr>
              <a:t>Select </a:t>
            </a:r>
            <a:r>
              <a:rPr lang="en-US" sz="1400" dirty="0">
                <a:solidFill>
                  <a:schemeClr val="bg1"/>
                </a:solidFill>
              </a:rPr>
              <a:t>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35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Bottom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699995"/>
            <a:ext cx="4114800" cy="1717079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6215" y="1699995"/>
            <a:ext cx="4114800" cy="1717079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64146" y="3437315"/>
            <a:ext cx="4023360" cy="2286000"/>
          </a:xfrm>
          <a:solidFill>
            <a:schemeClr val="bg1">
              <a:lumMod val="75000"/>
            </a:schemeClr>
          </a:solidFill>
        </p:spPr>
        <p:txBody>
          <a:bodyPr tIns="27432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730864" y="3437315"/>
            <a:ext cx="4023360" cy="2286000"/>
          </a:xfrm>
          <a:solidFill>
            <a:schemeClr val="bg1">
              <a:lumMod val="75000"/>
            </a:schemeClr>
          </a:solidFill>
        </p:spPr>
        <p:txBody>
          <a:bodyPr tIns="27432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TWO IMAGES – bottom HORIZONTAL</a:t>
            </a:r>
            <a:br>
              <a:rPr lang="en-US" dirty="0" smtClean="0"/>
            </a:br>
            <a:r>
              <a:rPr lang="en-US" dirty="0" smtClean="0"/>
              <a:t>WITH CAPTIONS</a:t>
            </a:r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76478" y="0"/>
            <a:ext cx="1548931" cy="33855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 smtClean="0">
                <a:solidFill>
                  <a:schemeClr val="bg1"/>
                </a:solidFill>
              </a:rPr>
              <a:t>Select </a:t>
            </a:r>
            <a:r>
              <a:rPr lang="en-US" sz="1400" dirty="0">
                <a:solidFill>
                  <a:schemeClr val="bg1"/>
                </a:solidFill>
              </a:rPr>
              <a:t>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476265" y="5735092"/>
            <a:ext cx="3995723" cy="568438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750289" y="5735092"/>
            <a:ext cx="3995723" cy="568438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457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160" y="6436886"/>
            <a:ext cx="769422" cy="2771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72901" cy="82894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dirty="0" smtClean="0"/>
              <a:t>Headline in all caps </a:t>
            </a:r>
            <a:r>
              <a:rPr lang="en-US" dirty="0" err="1" smtClean="0"/>
              <a:t>28pt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preferred as one or two lines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9995"/>
            <a:ext cx="8372901" cy="4422775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/>
          <a:p>
            <a:pPr lvl="0"/>
            <a:r>
              <a:rPr lang="en-US" dirty="0" smtClean="0"/>
              <a:t>Click to add 1st-level bullet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3400" y="6473709"/>
            <a:ext cx="457200" cy="182880"/>
          </a:xfrm>
          <a:prstGeom prst="rect">
            <a:avLst/>
          </a:prstGeom>
        </p:spPr>
        <p:txBody>
          <a:bodyPr vert="horz" lIns="0" tIns="45720" rIns="0" bIns="0" rtlCol="0" anchor="b"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0" y="-2"/>
            <a:ext cx="228600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z="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35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686" r:id="rId2"/>
    <p:sldLayoutId id="2147483687" r:id="rId3"/>
    <p:sldLayoutId id="2147483688" r:id="rId4"/>
    <p:sldLayoutId id="2147483690" r:id="rId5"/>
    <p:sldLayoutId id="2147483774" r:id="rId6"/>
    <p:sldLayoutId id="2147483711" r:id="rId7"/>
    <p:sldLayoutId id="2147483692" r:id="rId8"/>
    <p:sldLayoutId id="2147483693" r:id="rId9"/>
    <p:sldLayoutId id="2147483709" r:id="rId10"/>
    <p:sldLayoutId id="2147483695" r:id="rId11"/>
    <p:sldLayoutId id="2147483739" r:id="rId12"/>
    <p:sldLayoutId id="2147483696" r:id="rId13"/>
    <p:sldLayoutId id="2147483689" r:id="rId14"/>
    <p:sldLayoutId id="2147483710" r:id="rId15"/>
    <p:sldLayoutId id="2147483706" r:id="rId16"/>
    <p:sldLayoutId id="2147483704" r:id="rId17"/>
    <p:sldLayoutId id="2147483769" r:id="rId18"/>
    <p:sldLayoutId id="2147483770" r:id="rId19"/>
    <p:sldLayoutId id="2147483771" r:id="rId20"/>
    <p:sldLayoutId id="2147483772" r:id="rId21"/>
    <p:sldLayoutId id="2147483761" r:id="rId22"/>
    <p:sldLayoutId id="2147483762" r:id="rId23"/>
    <p:sldLayoutId id="2147483763" r:id="rId24"/>
    <p:sldLayoutId id="2147483765" r:id="rId25"/>
    <p:sldLayoutId id="2147483766" r:id="rId26"/>
    <p:sldLayoutId id="2147483775" r:id="rId27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lnSpc>
          <a:spcPct val="95000"/>
        </a:lnSpc>
        <a:spcBef>
          <a:spcPct val="0"/>
        </a:spcBef>
        <a:buNone/>
        <a:defRPr sz="2800" b="1" i="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173038" indent="-173038" algn="l" defTabSz="457200" rtl="0" eaLnBrk="1" latinLnBrk="0" hangingPunct="1">
        <a:spcBef>
          <a:spcPts val="600"/>
        </a:spcBef>
        <a:spcAft>
          <a:spcPts val="0"/>
        </a:spcAft>
        <a:buClr>
          <a:srgbClr val="002060"/>
        </a:buClr>
        <a:buSzPct val="120000"/>
        <a:buFont typeface="Wingdings" pitchFamily="2" charset="2"/>
        <a:buChar char="§"/>
        <a:defRPr sz="2000" kern="1200" baseline="0">
          <a:solidFill>
            <a:srgbClr val="002060"/>
          </a:solidFill>
          <a:latin typeface="+mn-lt"/>
          <a:ea typeface="+mn-ea"/>
          <a:cs typeface="+mn-cs"/>
        </a:defRPr>
      </a:lvl1pPr>
      <a:lvl2pPr marL="520700" indent="-236538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–"/>
        <a:defRPr sz="1600" kern="1200">
          <a:solidFill>
            <a:srgbClr val="002060"/>
          </a:solidFill>
          <a:latin typeface="+mn-lt"/>
          <a:ea typeface="+mn-ea"/>
          <a:cs typeface="+mn-cs"/>
        </a:defRPr>
      </a:lvl2pPr>
      <a:lvl3pPr marL="803275" indent="-187325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•"/>
        <a:defRPr sz="1400" kern="1200">
          <a:solidFill>
            <a:srgbClr val="002060"/>
          </a:solidFill>
          <a:latin typeface="+mn-lt"/>
          <a:ea typeface="+mn-ea"/>
          <a:cs typeface="+mn-cs"/>
        </a:defRPr>
      </a:lvl3pPr>
      <a:lvl4pPr marL="1087438" indent="-171450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–"/>
        <a:defRPr sz="1600" kern="1200">
          <a:solidFill>
            <a:srgbClr val="002060"/>
          </a:solidFill>
          <a:latin typeface="+mn-lt"/>
          <a:ea typeface="+mn-ea"/>
          <a:cs typeface="+mn-cs"/>
        </a:defRPr>
      </a:lvl4pPr>
      <a:lvl5pPr marL="1371600" indent="-171450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»"/>
        <a:defRPr sz="1600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0.emf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8.png"/><Relationship Id="rId4" Type="http://schemas.openxmlformats.org/officeDocument/2006/relationships/image" Target="../media/image27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9673" y="622532"/>
            <a:ext cx="2923058" cy="75927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Subtitle 7"/>
          <p:cNvSpPr txBox="1">
            <a:spLocks/>
          </p:cNvSpPr>
          <p:nvPr/>
        </p:nvSpPr>
        <p:spPr>
          <a:xfrm>
            <a:off x="405995" y="3362840"/>
            <a:ext cx="1965386" cy="407419"/>
          </a:xfrm>
          <a:prstGeom prst="rect">
            <a:avLst/>
          </a:prstGeom>
        </p:spPr>
        <p:txBody>
          <a:bodyPr/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rgbClr val="002060"/>
                </a:solidFill>
                <a:cs typeface="Arial" panose="020B0604020202020204" pitchFamily="34" charset="0"/>
              </a:rPr>
              <a:t>A. Nassiri</a:t>
            </a:r>
            <a:endParaRPr lang="en-US" sz="2000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82944" y="1772976"/>
            <a:ext cx="8604005" cy="1328628"/>
            <a:chOff x="243904" y="1395877"/>
            <a:chExt cx="8037466" cy="1504260"/>
          </a:xfrm>
        </p:grpSpPr>
        <p:sp>
          <p:nvSpPr>
            <p:cNvPr id="7" name="Rectangle 6"/>
            <p:cNvSpPr/>
            <p:nvPr/>
          </p:nvSpPr>
          <p:spPr>
            <a:xfrm>
              <a:off x="243904" y="1395877"/>
              <a:ext cx="8037466" cy="1504260"/>
            </a:xfrm>
            <a:prstGeom prst="rect">
              <a:avLst/>
            </a:prstGeom>
            <a:solidFill>
              <a:srgbClr val="0B1F8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38994" y="1581369"/>
              <a:ext cx="7775996" cy="1310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2800" dirty="0" smtClean="0">
                  <a:solidFill>
                    <a:schemeClr val="bg1"/>
                  </a:solidFill>
                </a:rPr>
                <a:t>Some Thoughts on Storage Ring RF System for the Advanced Photon Source Upgrade (APS-U)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05995" y="5400090"/>
            <a:ext cx="1826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22 June  2016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6415" y="5983768"/>
            <a:ext cx="4555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</a:rPr>
              <a:t>9</a:t>
            </a:r>
            <a:r>
              <a:rPr lang="en-US" sz="1600" baseline="30000" dirty="0" smtClean="0">
                <a:solidFill>
                  <a:srgbClr val="002060"/>
                </a:solidFill>
              </a:rPr>
              <a:t>th</a:t>
            </a:r>
            <a:r>
              <a:rPr lang="en-US" sz="1600" dirty="0" smtClean="0">
                <a:solidFill>
                  <a:srgbClr val="002060"/>
                </a:solidFill>
              </a:rPr>
              <a:t> CW and High Average Power RF Workshop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21 June – 24 June, 2016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Grenoble, France</a:t>
            </a:r>
            <a:endParaRPr lang="en-US" sz="1600" dirty="0">
              <a:solidFill>
                <a:srgbClr val="002060"/>
              </a:solidFill>
            </a:endParaRPr>
          </a:p>
        </p:txBody>
      </p:sp>
      <p:pic>
        <p:nvPicPr>
          <p:cNvPr id="1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95" y="186937"/>
            <a:ext cx="1881785" cy="1456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84737" y="4467454"/>
            <a:ext cx="3111606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baseline="30000" dirty="0" smtClean="0">
                <a:solidFill>
                  <a:srgbClr val="002060"/>
                </a:solidFill>
                <a:cs typeface="Arial" panose="020B0604020202020204" pitchFamily="34" charset="0"/>
              </a:rPr>
              <a:t>Contributions:</a:t>
            </a:r>
          </a:p>
          <a:p>
            <a:r>
              <a:rPr lang="en-US" sz="2000" baseline="30000" dirty="0" smtClean="0">
                <a:solidFill>
                  <a:srgbClr val="002060"/>
                </a:solidFill>
                <a:cs typeface="Arial" panose="020B0604020202020204" pitchFamily="34" charset="0"/>
              </a:rPr>
              <a:t>D. Horan, T. Beren</a:t>
            </a:r>
            <a:r>
              <a:rPr lang="en-US" sz="2000" baseline="30000" dirty="0">
                <a:solidFill>
                  <a:srgbClr val="002060"/>
                </a:solidFill>
                <a:cs typeface="Arial" panose="020B0604020202020204" pitchFamily="34" charset="0"/>
              </a:rPr>
              <a:t>c</a:t>
            </a:r>
            <a:r>
              <a:rPr lang="en-US" sz="2000" baseline="30000" dirty="0" smtClean="0">
                <a:solidFill>
                  <a:srgbClr val="002060"/>
                </a:solidFill>
                <a:cs typeface="Arial" panose="020B0604020202020204" pitchFamily="34" charset="0"/>
              </a:rPr>
              <a:t>, G. Waldschmidt, </a:t>
            </a:r>
          </a:p>
          <a:p>
            <a:r>
              <a:rPr lang="en-US" sz="2000" baseline="30000" dirty="0" smtClean="0">
                <a:solidFill>
                  <a:srgbClr val="002060"/>
                </a:solidFill>
                <a:cs typeface="Arial" panose="020B0604020202020204" pitchFamily="34" charset="0"/>
              </a:rPr>
              <a:t>M. Borland, Y. Sun, M. Kelly(PHY),and S-H. Kim(PHY)</a:t>
            </a:r>
            <a:endParaRPr lang="en-US" sz="2000" baseline="30000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pic>
        <p:nvPicPr>
          <p:cNvPr id="12" name="Picture 11" descr="154_web_1.jpg"/>
          <p:cNvPicPr>
            <a:picLocks noChangeAspect="1"/>
          </p:cNvPicPr>
          <p:nvPr/>
        </p:nvPicPr>
        <p:blipFill>
          <a:blip r:embed="rId4" cstate="print"/>
          <a:srcRect t="-405"/>
          <a:stretch>
            <a:fillRect/>
          </a:stretch>
        </p:blipFill>
        <p:spPr>
          <a:xfrm>
            <a:off x="2580648" y="176138"/>
            <a:ext cx="1885671" cy="1466909"/>
          </a:xfrm>
          <a:prstGeom prst="rect">
            <a:avLst/>
          </a:prstGeom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087" y="186937"/>
            <a:ext cx="1881785" cy="1456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27639" y="3761273"/>
            <a:ext cx="2390328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aseline="30000" dirty="0" smtClean="0">
                <a:solidFill>
                  <a:srgbClr val="002060"/>
                </a:solidFill>
                <a:cs typeface="Arial" panose="020B0604020202020204" pitchFamily="34" charset="0"/>
              </a:rPr>
              <a:t>Accelerator Systems Division</a:t>
            </a:r>
          </a:p>
          <a:p>
            <a:r>
              <a:rPr lang="en-US" sz="2000" baseline="30000" dirty="0" smtClean="0">
                <a:solidFill>
                  <a:srgbClr val="002060"/>
                </a:solidFill>
                <a:cs typeface="Arial" panose="020B0604020202020204" pitchFamily="34" charset="0"/>
              </a:rPr>
              <a:t>Advanced Photon Source</a:t>
            </a:r>
            <a:endParaRPr lang="en-US" sz="2000" baseline="30000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38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Multi-Bend Achromat Lattice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9631" y="6192942"/>
            <a:ext cx="8680938" cy="365125"/>
          </a:xfrm>
        </p:spPr>
        <p:txBody>
          <a:bodyPr/>
          <a:lstStyle/>
          <a:p>
            <a:r>
              <a:rPr lang="en-US" dirty="0" smtClean="0"/>
              <a:t>CWRF2106 Workshop – Grenoble, France         Thoughts on the APS-U RF Systems                     A. Nassiri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08561" y="3110088"/>
            <a:ext cx="7132638" cy="1544638"/>
            <a:chOff x="408561" y="3110088"/>
            <a:chExt cx="7132638" cy="1544638"/>
          </a:xfrm>
        </p:grpSpPr>
        <p:pic>
          <p:nvPicPr>
            <p:cNvPr id="7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561" y="3110088"/>
              <a:ext cx="7132638" cy="1544638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>
              <a:off x="637161" y="3114851"/>
              <a:ext cx="3354388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0000FF"/>
                  </a:solidFill>
                  <a:latin typeface="Arial"/>
                  <a:ea typeface="+mn-ea"/>
                  <a:cs typeface="Arial"/>
                </a:rPr>
                <a:t>Future APS with Multi-Bend Lattice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08561" y="661246"/>
            <a:ext cx="7132638" cy="1528762"/>
            <a:chOff x="408561" y="661246"/>
            <a:chExt cx="7132638" cy="1528762"/>
          </a:xfrm>
        </p:grpSpPr>
        <p:pic>
          <p:nvPicPr>
            <p:cNvPr id="6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561" y="732683"/>
              <a:ext cx="7132638" cy="1457325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641924" y="661246"/>
              <a:ext cx="3230562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6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APS today – Double Bend Lattice</a:t>
              </a:r>
            </a:p>
          </p:txBody>
        </p:sp>
      </p:grpSp>
      <p:sp>
        <p:nvSpPr>
          <p:cNvPr id="11" name="Down Arrow 10"/>
          <p:cNvSpPr/>
          <p:nvPr/>
        </p:nvSpPr>
        <p:spPr>
          <a:xfrm>
            <a:off x="3071674" y="2229575"/>
            <a:ext cx="1289397" cy="856034"/>
          </a:xfrm>
          <a:prstGeom prst="downArrow">
            <a:avLst/>
          </a:prstGeom>
          <a:blipFill>
            <a:blip r:embed="rId4"/>
            <a:tile tx="0" ty="0" sx="100000" sy="100000" flip="none" algn="tl"/>
          </a:blip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668297" y="2365235"/>
            <a:ext cx="2872902" cy="64633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srgbClr val="C00000"/>
                </a:solidFill>
                <a:latin typeface="Arial"/>
                <a:cs typeface="Arial"/>
              </a:rPr>
              <a:t>~50-fold reduction in horizontal emittance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67315" y="4977747"/>
            <a:ext cx="8242300" cy="1157287"/>
            <a:chOff x="467315" y="4977747"/>
            <a:chExt cx="8242300" cy="1157287"/>
          </a:xfrm>
        </p:grpSpPr>
        <p:sp>
          <p:nvSpPr>
            <p:cNvPr id="13" name="TextBox 9"/>
            <p:cNvSpPr txBox="1">
              <a:spLocks noChangeArrowheads="1"/>
            </p:cNvSpPr>
            <p:nvPr/>
          </p:nvSpPr>
          <p:spPr bwMode="auto">
            <a:xfrm>
              <a:off x="2804115" y="5192059"/>
              <a:ext cx="5905500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800" i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altLang="en-US" sz="18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= Beam energy (E = 6 GeV for APS MBA)</a:t>
              </a:r>
            </a:p>
            <a:p>
              <a:pPr eaLnBrk="1" hangingPunct="1"/>
              <a:r>
                <a:rPr lang="en-US" altLang="en-US" sz="1800" i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US" altLang="en-US" sz="1800" i="1" baseline="-250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en-US" altLang="en-US" sz="18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= Number of dipoles per sector (N</a:t>
              </a:r>
              <a:r>
                <a:rPr lang="en-US" altLang="en-US" sz="1800" baseline="-250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en-US" altLang="en-US" sz="18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= 7 for APS MBA</a:t>
              </a:r>
              <a:r>
                <a:rPr lang="en-US" altLang="en-US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pic>
          <p:nvPicPr>
            <p:cNvPr id="14" name="Picture 14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6094"/>
            <a:stretch>
              <a:fillRect/>
            </a:stretch>
          </p:blipFill>
          <p:spPr bwMode="auto">
            <a:xfrm>
              <a:off x="467315" y="4977747"/>
              <a:ext cx="2147888" cy="11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90140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631" y="0"/>
            <a:ext cx="8710246" cy="421579"/>
          </a:xfrm>
        </p:spPr>
        <p:txBody>
          <a:bodyPr/>
          <a:lstStyle/>
          <a:p>
            <a:r>
              <a:rPr lang="en-US" dirty="0" smtClean="0"/>
              <a:t>67-pm Hybrid 7BA Lattice Concept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900874" y="447437"/>
            <a:ext cx="7168243" cy="380433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CWRF2106 Workshop – Grenoble, France         Thoughts on the APS-U RF Systems                     A. Nassiri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7120" y="5958167"/>
            <a:ext cx="1934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M. Borland/Y. Sun , APS/ANL</a:t>
            </a:r>
            <a:endParaRPr lang="en-US" sz="10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76604" y="4277631"/>
            <a:ext cx="8710246" cy="1130027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4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/>
            <a:r>
              <a:rPr lang="en-US" dirty="0" smtClean="0">
                <a:solidFill>
                  <a:srgbClr val="002060"/>
                </a:solidFill>
              </a:rPr>
              <a:t>Inspired by </a:t>
            </a:r>
            <a:r>
              <a:rPr lang="en-US" dirty="0" smtClean="0">
                <a:solidFill>
                  <a:srgbClr val="002060"/>
                </a:solidFill>
              </a:rPr>
              <a:t>ESRF-EBS </a:t>
            </a:r>
            <a:r>
              <a:rPr lang="en-US" dirty="0" smtClean="0">
                <a:solidFill>
                  <a:srgbClr val="002060"/>
                </a:solidFill>
              </a:rPr>
              <a:t>design</a:t>
            </a:r>
            <a:r>
              <a:rPr lang="en-US" baseline="30000" dirty="0" smtClean="0">
                <a:solidFill>
                  <a:srgbClr val="002060"/>
                </a:solidFill>
              </a:rPr>
              <a:t>*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/>
            <a:r>
              <a:rPr lang="en-US" dirty="0" smtClean="0">
                <a:solidFill>
                  <a:srgbClr val="002060"/>
                </a:solidFill>
              </a:rPr>
              <a:t>Phase advance of </a:t>
            </a:r>
            <a:r>
              <a:rPr lang="en-US" dirty="0" smtClean="0">
                <a:solidFill>
                  <a:srgbClr val="002060"/>
                </a:solidFill>
                <a:sym typeface="Symbol" panose="05050102010706020507" pitchFamily="18" charset="2"/>
              </a:rPr>
              <a:t></a:t>
            </a:r>
            <a:r>
              <a:rPr lang="en-US" baseline="-25000" dirty="0" smtClean="0">
                <a:solidFill>
                  <a:srgbClr val="002060"/>
                </a:solidFill>
                <a:sym typeface="Symbol" panose="05050102010706020507" pitchFamily="18" charset="2"/>
              </a:rPr>
              <a:t>x</a:t>
            </a:r>
            <a:r>
              <a:rPr lang="en-US" dirty="0" smtClean="0">
                <a:solidFill>
                  <a:srgbClr val="002060"/>
                </a:solidFill>
                <a:sym typeface="Symbol" panose="05050102010706020507" pitchFamily="18" charset="2"/>
              </a:rPr>
              <a:t> = 3 and </a:t>
            </a:r>
            <a:r>
              <a:rPr lang="en-US" baseline="-25000" dirty="0" smtClean="0">
                <a:solidFill>
                  <a:srgbClr val="002060"/>
                </a:solidFill>
                <a:sym typeface="Symbol" panose="05050102010706020507" pitchFamily="18" charset="2"/>
              </a:rPr>
              <a:t>y</a:t>
            </a:r>
            <a:r>
              <a:rPr lang="en-US" dirty="0" smtClean="0">
                <a:solidFill>
                  <a:srgbClr val="002060"/>
                </a:solidFill>
                <a:sym typeface="Symbol" panose="05050102010706020507" pitchFamily="18" charset="2"/>
              </a:rPr>
              <a:t> </a:t>
            </a:r>
            <a:r>
              <a:rPr lang="en-US" dirty="0">
                <a:solidFill>
                  <a:srgbClr val="002060"/>
                </a:solidFill>
                <a:sym typeface="Symbol" panose="05050102010706020507" pitchFamily="18" charset="2"/>
              </a:rPr>
              <a:t>= </a:t>
            </a:r>
            <a:r>
              <a:rPr lang="en-US" dirty="0" smtClean="0">
                <a:solidFill>
                  <a:srgbClr val="002060"/>
                </a:solidFill>
                <a:sym typeface="Symbol" panose="05050102010706020507" pitchFamily="18" charset="2"/>
              </a:rPr>
              <a:t>  between corresponding sextupoles chosen to cancel geometrical sextupole kicks</a:t>
            </a:r>
          </a:p>
          <a:p>
            <a:pPr marL="228600" indent="-228600"/>
            <a:r>
              <a:rPr lang="en-US" dirty="0" smtClean="0">
                <a:solidFill>
                  <a:srgbClr val="002060"/>
                </a:solidFill>
                <a:sym typeface="Symbol" panose="05050102010706020507" pitchFamily="18" charset="2"/>
              </a:rPr>
              <a:t>Thick, interleaved sextupoles:</a:t>
            </a:r>
          </a:p>
          <a:p>
            <a:pPr marL="576262" lvl="1" indent="-228600"/>
            <a:r>
              <a:rPr lang="en-US" dirty="0" smtClean="0">
                <a:solidFill>
                  <a:srgbClr val="002060"/>
                </a:solidFill>
                <a:sym typeface="Symbol" panose="05050102010706020507" pitchFamily="18" charset="2"/>
              </a:rPr>
              <a:t>Imperfect cancellation</a:t>
            </a:r>
            <a:endParaRPr lang="en-US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45180" y="6001705"/>
            <a:ext cx="23346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aseline="30000" dirty="0" smtClean="0"/>
              <a:t>*</a:t>
            </a:r>
            <a:r>
              <a:rPr lang="en-US" sz="1000" dirty="0" smtClean="0"/>
              <a:t>L. Farvacque et al., IPAC13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15375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41-pm lattice with reverse bends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1645" y="4342925"/>
            <a:ext cx="8680938" cy="1571703"/>
          </a:xfrm>
        </p:spPr>
        <p:txBody>
          <a:bodyPr/>
          <a:lstStyle/>
          <a:p>
            <a:r>
              <a:rPr lang="en-US" dirty="0" smtClean="0"/>
              <a:t>Reverse bends in Q4,Q5, and Q8</a:t>
            </a:r>
          </a:p>
          <a:p>
            <a:r>
              <a:rPr lang="en-US" dirty="0" smtClean="0"/>
              <a:t>Emittance reduced from 67 pm to 41 pm</a:t>
            </a:r>
          </a:p>
          <a:p>
            <a:r>
              <a:rPr lang="en-US" dirty="0" smtClean="0"/>
              <a:t>Max </a:t>
            </a:r>
            <a:r>
              <a:rPr lang="en-US" dirty="0" smtClean="0">
                <a:sym typeface="Symbol" panose="05050102010706020507" pitchFamily="18" charset="2"/>
              </a:rPr>
              <a:t></a:t>
            </a:r>
            <a:r>
              <a:rPr lang="en-US" baseline="-25000" dirty="0" smtClean="0">
                <a:sym typeface="Symbol" panose="05050102010706020507" pitchFamily="18" charset="2"/>
              </a:rPr>
              <a:t>x</a:t>
            </a:r>
            <a:r>
              <a:rPr lang="en-US" dirty="0" smtClean="0">
                <a:sym typeface="Symbol" panose="05050102010706020507" pitchFamily="18" charset="2"/>
              </a:rPr>
              <a:t> from 74 mm to 90 mm</a:t>
            </a:r>
          </a:p>
          <a:p>
            <a:r>
              <a:rPr lang="en-US" dirty="0" smtClean="0">
                <a:sym typeface="Symbol" panose="05050102010706020507" pitchFamily="18" charset="2"/>
              </a:rPr>
              <a:t>Weaker sextupole magnets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CWRF2106 Workshop – Grenoble, France         Thoughts on the APS-U RF Systems                     A. Nassiri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22337" y="506900"/>
            <a:ext cx="8557540" cy="5697488"/>
            <a:chOff x="422337" y="506900"/>
            <a:chExt cx="8557540" cy="5697488"/>
          </a:xfrm>
        </p:grpSpPr>
        <p:sp>
          <p:nvSpPr>
            <p:cNvPr id="6" name="TextBox 5"/>
            <p:cNvSpPr txBox="1"/>
            <p:nvPr/>
          </p:nvSpPr>
          <p:spPr>
            <a:xfrm>
              <a:off x="527120" y="5958167"/>
              <a:ext cx="193493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M. Borland/Y. Sun , APS/ANL</a:t>
              </a:r>
              <a:endParaRPr lang="en-US" sz="1000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2337" y="506900"/>
              <a:ext cx="8557540" cy="38464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5327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Brightness comparison for 324 bunch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76105" y="5294878"/>
            <a:ext cx="8680938" cy="692858"/>
          </a:xfrm>
        </p:spPr>
        <p:txBody>
          <a:bodyPr/>
          <a:lstStyle/>
          <a:p>
            <a:r>
              <a:rPr lang="en-US" dirty="0" smtClean="0"/>
              <a:t>Additional improvement (about 2-fold) possible with flat beam (</a:t>
            </a:r>
            <a:r>
              <a:rPr lang="en-US" dirty="0" smtClean="0">
                <a:sym typeface="Symbol" panose="05050102010706020507" pitchFamily="18" charset="2"/>
              </a:rPr>
              <a:t>=0.1)</a:t>
            </a:r>
          </a:p>
          <a:p>
            <a:r>
              <a:rPr lang="en-US" dirty="0" smtClean="0">
                <a:sym typeface="Symbol" panose="05050102010706020507" pitchFamily="18" charset="2"/>
              </a:rPr>
              <a:t>90-pm is no longer an option due to lower brightness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B1F8F"/>
                </a:solidFill>
              </a:rPr>
              <a:t>CWRF2106 Workshop – Grenoble, France         Thoughts on the APS-U RF Systems                     A. Nassiri      </a:t>
            </a:r>
            <a:endParaRPr lang="en-US" dirty="0">
              <a:solidFill>
                <a:srgbClr val="0B1F8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298939" y="680152"/>
            <a:ext cx="6206218" cy="5553805"/>
            <a:chOff x="298939" y="680152"/>
            <a:chExt cx="6206218" cy="555380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l="6600"/>
            <a:stretch/>
          </p:blipFill>
          <p:spPr>
            <a:xfrm>
              <a:off x="298939" y="680152"/>
              <a:ext cx="6206218" cy="4354535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576105" y="5987736"/>
              <a:ext cx="193493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M. Borland/Y. Sun , APS/ANL</a:t>
              </a:r>
              <a:endParaRPr lang="en-US" sz="1000" dirty="0"/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4120" y="2021602"/>
            <a:ext cx="3353668" cy="2305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150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APS-U Technical Performance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98939" y="506900"/>
            <a:ext cx="8680938" cy="5377697"/>
          </a:xfrm>
        </p:spPr>
        <p:txBody>
          <a:bodyPr/>
          <a:lstStyle/>
          <a:p>
            <a:r>
              <a:rPr lang="en-US" dirty="0" smtClean="0"/>
              <a:t>For 67 pm lattice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B1F8F"/>
                </a:solidFill>
              </a:rPr>
              <a:t>CWRF2106 Workshop – Grenoble, France         Thoughts on the APS-U RF Systems                     A. Nassiri      </a:t>
            </a:r>
            <a:endParaRPr lang="en-US" dirty="0">
              <a:solidFill>
                <a:srgbClr val="0B1F8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729084"/>
              </p:ext>
            </p:extLst>
          </p:nvPr>
        </p:nvGraphicFramePr>
        <p:xfrm>
          <a:off x="460005" y="906632"/>
          <a:ext cx="8505218" cy="4065418"/>
        </p:xfrm>
        <a:graphic>
          <a:graphicData uri="http://schemas.openxmlformats.org/drawingml/2006/table">
            <a:tbl>
              <a:tblPr/>
              <a:tblGrid>
                <a:gridCol w="3254745">
                  <a:extLst>
                    <a:ext uri="{9D8B030D-6E8A-4147-A177-3AD203B41FA5}">
                      <a16:colId xmlns:a16="http://schemas.microsoft.com/office/drawing/2014/main" val="1790984484"/>
                    </a:ext>
                  </a:extLst>
                </a:gridCol>
                <a:gridCol w="1232807">
                  <a:extLst>
                    <a:ext uri="{9D8B030D-6E8A-4147-A177-3AD203B41FA5}">
                      <a16:colId xmlns:a16="http://schemas.microsoft.com/office/drawing/2014/main" val="198914156"/>
                    </a:ext>
                  </a:extLst>
                </a:gridCol>
                <a:gridCol w="1232807">
                  <a:extLst>
                    <a:ext uri="{9D8B030D-6E8A-4147-A177-3AD203B41FA5}">
                      <a16:colId xmlns:a16="http://schemas.microsoft.com/office/drawing/2014/main" val="3693206852"/>
                    </a:ext>
                  </a:extLst>
                </a:gridCol>
                <a:gridCol w="987879">
                  <a:extLst>
                    <a:ext uri="{9D8B030D-6E8A-4147-A177-3AD203B41FA5}">
                      <a16:colId xmlns:a16="http://schemas.microsoft.com/office/drawing/2014/main" val="3379556206"/>
                    </a:ext>
                  </a:extLst>
                </a:gridCol>
                <a:gridCol w="1796980">
                  <a:extLst>
                    <a:ext uri="{9D8B030D-6E8A-4147-A177-3AD203B41FA5}">
                      <a16:colId xmlns:a16="http://schemas.microsoft.com/office/drawing/2014/main" val="1534152442"/>
                    </a:ext>
                  </a:extLst>
                </a:gridCol>
              </a:tblGrid>
              <a:tr h="743968">
                <a:tc>
                  <a:txBody>
                    <a:bodyPr/>
                    <a:lstStyle>
                      <a:lvl1pPr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2CA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APS-U Timing Mode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2CA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2CA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APS-U Brightness Mode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2CA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APS Now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Units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7013593"/>
                  </a:ext>
                </a:extLst>
              </a:tr>
              <a:tr h="248277">
                <a:tc>
                  <a:txBody>
                    <a:bodyPr/>
                    <a:lstStyle>
                      <a:lvl1pPr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Beam Energy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975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53975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6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indent="65088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65088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6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889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88900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7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155575" indent="-42863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155575" marR="0" lvl="0" indent="-42863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GeV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5226100"/>
                  </a:ext>
                </a:extLst>
              </a:tr>
              <a:tr h="248277">
                <a:tc>
                  <a:txBody>
                    <a:bodyPr/>
                    <a:lstStyle>
                      <a:lvl1pPr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Beam Current 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975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53975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200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indent="65088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65088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200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889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88900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100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155575" indent="-42863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155575" marR="0" lvl="0" indent="-42863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mA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0713856"/>
                  </a:ext>
                </a:extLst>
              </a:tr>
              <a:tr h="248277">
                <a:tc>
                  <a:txBody>
                    <a:bodyPr/>
                    <a:lstStyle>
                      <a:lvl1pPr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Number of Bunches 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975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53975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48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65088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65088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324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889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88900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24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55575" indent="-42863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155575" marR="0" lvl="0" indent="-42863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5608656"/>
                  </a:ext>
                </a:extLst>
              </a:tr>
              <a:tr h="248277">
                <a:tc>
                  <a:txBody>
                    <a:bodyPr/>
                    <a:lstStyle>
                      <a:lvl1pPr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Effective Emittance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975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53975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47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65088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65088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68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889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88900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3100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55575" indent="-42863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155575" marR="0" lvl="0" indent="-42863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pm-rad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9916239"/>
                  </a:ext>
                </a:extLst>
              </a:tr>
              <a:tr h="248277">
                <a:tc>
                  <a:txBody>
                    <a:bodyPr/>
                    <a:lstStyle>
                      <a:lvl1pPr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Emittance Ratio 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975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53975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1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65088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65088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0.1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889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88900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0.13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55575" indent="-42863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155575" marR="0" lvl="0" indent="-42863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 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8775819"/>
                  </a:ext>
                </a:extLst>
              </a:tr>
              <a:tr h="248277">
                <a:tc>
                  <a:txBody>
                    <a:bodyPr/>
                    <a:lstStyle>
                      <a:lvl1pPr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Horizontal Beam Size (rms)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975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53975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18.2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65088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65088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21.8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889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88900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274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55575" indent="-42863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155575" marR="0" lvl="0" indent="-42863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μm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2954593"/>
                  </a:ext>
                </a:extLst>
              </a:tr>
              <a:tr h="248277">
                <a:tc>
                  <a:txBody>
                    <a:bodyPr/>
                    <a:lstStyle>
                      <a:lvl1pPr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Horizontal Divergence (rms) 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975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53975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2.6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65088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65088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3.1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889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88900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11.3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55575" indent="-42863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155575" marR="0" lvl="0" indent="-42863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μrad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5715936"/>
                  </a:ext>
                </a:extLst>
              </a:tr>
              <a:tr h="248277">
                <a:tc>
                  <a:txBody>
                    <a:bodyPr/>
                    <a:lstStyle>
                      <a:lvl1pPr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Vertical Beam Size (rms) 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975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53975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10.8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65088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65088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4.1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889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88900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10.8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55575" indent="-42863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155575" marR="0" lvl="0" indent="-42863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μm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7339428"/>
                  </a:ext>
                </a:extLst>
              </a:tr>
              <a:tr h="248277">
                <a:tc>
                  <a:txBody>
                    <a:bodyPr/>
                    <a:lstStyle>
                      <a:lvl1pPr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Vertical Divergence (rms) 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975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53975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4.4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65088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65088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1.7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889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88900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3.7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55575" indent="-42863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155575" marR="0" lvl="0" indent="-42863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μrad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80110"/>
                  </a:ext>
                </a:extLst>
              </a:tr>
              <a:tr h="248277">
                <a:tc>
                  <a:txBody>
                    <a:bodyPr/>
                    <a:lstStyle>
                      <a:lvl1pPr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Brightness - 20 keV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975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53975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90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65088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65088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203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889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88900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0.6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55575" indent="-42863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155575" marR="0" lvl="0" indent="-42863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(*)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0668898"/>
                  </a:ext>
                </a:extLst>
              </a:tr>
              <a:tr h="248277">
                <a:tc>
                  <a:txBody>
                    <a:bodyPr/>
                    <a:lstStyle>
                      <a:lvl1pPr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Pinhole Flux - 20 keV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975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53975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185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65088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65088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211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889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88900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20.1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55575" indent="-444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155575" marR="0" lvl="0" indent="-44450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(#)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0544042"/>
                  </a:ext>
                </a:extLst>
              </a:tr>
              <a:tr h="248277">
                <a:tc>
                  <a:txBody>
                    <a:bodyPr/>
                    <a:lstStyle>
                      <a:lvl1pPr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Coherent Flux - 20 keV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975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53975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87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indent="65088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65088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195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889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88900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0.6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55575" indent="-42863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155575" marR="0" lvl="0" indent="-42863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kumimoji="0" lang="en-GB" alt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 photons/sec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9977952"/>
                  </a:ext>
                </a:extLst>
              </a:tr>
              <a:tr h="263134">
                <a:tc>
                  <a:txBody>
                    <a:bodyPr/>
                    <a:lstStyle>
                      <a:lvl1pPr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Single-Bunch brightness - 20 keV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975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53975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188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indent="65088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65088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63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889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88900" marR="0" lvl="0" indent="0" algn="ctr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2.6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55575" indent="-42863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defTabSz="2011363">
                        <a:spcBef>
                          <a:spcPct val="20000"/>
                        </a:spcBef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defTabSz="2011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F497D"/>
                        </a:buClr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155575" marR="0" lvl="0" indent="-42863" algn="just" defTabSz="2011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(&amp;)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821774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60005" y="5132945"/>
            <a:ext cx="46482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400" dirty="0">
                <a:solidFill>
                  <a:srgbClr val="0000FF"/>
                </a:solidFill>
                <a:cs typeface="Times New Roman" panose="02020603050405020304" pitchFamily="18" charset="0"/>
              </a:rPr>
              <a:t>(*) 10</a:t>
            </a:r>
            <a:r>
              <a:rPr lang="en-GB" altLang="en-US" sz="1400" baseline="30000" dirty="0">
                <a:solidFill>
                  <a:srgbClr val="0000FF"/>
                </a:solidFill>
                <a:cs typeface="Times New Roman" panose="02020603050405020304" pitchFamily="18" charset="0"/>
              </a:rPr>
              <a:t>20</a:t>
            </a:r>
            <a:r>
              <a:rPr lang="en-GB" altLang="en-US" sz="1400" dirty="0">
                <a:solidFill>
                  <a:srgbClr val="0000FF"/>
                </a:solidFill>
                <a:cs typeface="Times New Roman" panose="02020603050405020304" pitchFamily="18" charset="0"/>
              </a:rPr>
              <a:t> photons/sec/0.1%BW/mm</a:t>
            </a:r>
            <a:r>
              <a:rPr lang="en-GB" altLang="en-US" sz="1400" baseline="30000" dirty="0">
                <a:solidFill>
                  <a:srgbClr val="0000FF"/>
                </a:solidFill>
                <a:cs typeface="Times New Roman" panose="02020603050405020304" pitchFamily="18" charset="0"/>
              </a:rPr>
              <a:t>2</a:t>
            </a:r>
            <a:r>
              <a:rPr lang="en-GB" altLang="en-US" sz="1400" dirty="0">
                <a:solidFill>
                  <a:srgbClr val="0000FF"/>
                </a:solidFill>
                <a:cs typeface="Times New Roman" panose="02020603050405020304" pitchFamily="18" charset="0"/>
              </a:rPr>
              <a:t>/mrad</a:t>
            </a:r>
            <a:r>
              <a:rPr lang="en-GB" altLang="en-US" sz="1400" baseline="30000" dirty="0">
                <a:solidFill>
                  <a:srgbClr val="0000FF"/>
                </a:solidFill>
                <a:cs typeface="Times New Roman" panose="02020603050405020304" pitchFamily="18" charset="0"/>
              </a:rPr>
              <a:t>2</a:t>
            </a:r>
            <a:endParaRPr lang="en-US" altLang="en-US" sz="1400" dirty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r>
              <a:rPr lang="en-GB" altLang="en-US" sz="1400" dirty="0">
                <a:solidFill>
                  <a:srgbClr val="0000FF"/>
                </a:solidFill>
                <a:cs typeface="Times New Roman" panose="02020603050405020304" pitchFamily="18" charset="0"/>
              </a:rPr>
              <a:t>(#) 10</a:t>
            </a:r>
            <a:r>
              <a:rPr lang="en-GB" altLang="en-US" sz="1400" baseline="30000" dirty="0">
                <a:solidFill>
                  <a:srgbClr val="0000FF"/>
                </a:solidFill>
                <a:cs typeface="Times New Roman" panose="02020603050405020304" pitchFamily="18" charset="0"/>
              </a:rPr>
              <a:t>13</a:t>
            </a:r>
            <a:r>
              <a:rPr lang="en-GB" altLang="en-US" sz="1400" dirty="0">
                <a:solidFill>
                  <a:srgbClr val="0000FF"/>
                </a:solidFill>
                <a:cs typeface="Times New Roman" panose="02020603050405020304" pitchFamily="18" charset="0"/>
              </a:rPr>
              <a:t> photons/sec in 0.5x0.5 mm</a:t>
            </a:r>
            <a:r>
              <a:rPr lang="en-GB" altLang="en-US" sz="1400" baseline="30000" dirty="0">
                <a:solidFill>
                  <a:srgbClr val="0000FF"/>
                </a:solidFill>
                <a:cs typeface="Times New Roman" panose="02020603050405020304" pitchFamily="18" charset="0"/>
              </a:rPr>
              <a:t>2</a:t>
            </a:r>
            <a:r>
              <a:rPr lang="en-GB" altLang="en-US" sz="1400" dirty="0">
                <a:solidFill>
                  <a:srgbClr val="0000FF"/>
                </a:solidFill>
                <a:cs typeface="Times New Roman" panose="02020603050405020304" pitchFamily="18" charset="0"/>
              </a:rPr>
              <a:t> pinhole at 30 m</a:t>
            </a:r>
            <a:endParaRPr lang="en-US" altLang="en-US" sz="1400" dirty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r>
              <a:rPr lang="en-US" altLang="en-US" sz="1400" dirty="0">
                <a:solidFill>
                  <a:srgbClr val="0000FF"/>
                </a:solidFill>
                <a:cs typeface="Times New Roman" panose="02020603050405020304" pitchFamily="18" charset="0"/>
              </a:rPr>
              <a:t>(&amp;)</a:t>
            </a:r>
            <a:r>
              <a:rPr lang="en-GB" altLang="en-US" sz="1400" dirty="0">
                <a:solidFill>
                  <a:srgbClr val="0000FF"/>
                </a:solidFill>
                <a:cs typeface="Times New Roman" panose="02020603050405020304" pitchFamily="18" charset="0"/>
              </a:rPr>
              <a:t> 10</a:t>
            </a:r>
            <a:r>
              <a:rPr lang="en-GB" altLang="en-US" sz="1400" baseline="30000" dirty="0">
                <a:solidFill>
                  <a:srgbClr val="0000FF"/>
                </a:solidFill>
                <a:cs typeface="Times New Roman" panose="02020603050405020304" pitchFamily="18" charset="0"/>
              </a:rPr>
              <a:t>18</a:t>
            </a:r>
            <a:r>
              <a:rPr lang="en-GB" altLang="en-US" sz="1400" dirty="0">
                <a:solidFill>
                  <a:srgbClr val="0000FF"/>
                </a:solidFill>
                <a:cs typeface="Times New Roman" panose="02020603050405020304" pitchFamily="18" charset="0"/>
              </a:rPr>
              <a:t> photons/sec/0.1%BW/mm</a:t>
            </a:r>
            <a:r>
              <a:rPr lang="en-GB" altLang="en-US" sz="1400" baseline="30000" dirty="0">
                <a:solidFill>
                  <a:srgbClr val="0000FF"/>
                </a:solidFill>
                <a:cs typeface="Times New Roman" panose="02020603050405020304" pitchFamily="18" charset="0"/>
              </a:rPr>
              <a:t>2</a:t>
            </a:r>
            <a:r>
              <a:rPr lang="en-GB" altLang="en-US" sz="1400" dirty="0">
                <a:solidFill>
                  <a:srgbClr val="0000FF"/>
                </a:solidFill>
                <a:cs typeface="Times New Roman" panose="02020603050405020304" pitchFamily="18" charset="0"/>
              </a:rPr>
              <a:t>/mrad</a:t>
            </a:r>
            <a:r>
              <a:rPr lang="en-GB" altLang="en-US" sz="1400" baseline="30000" dirty="0">
                <a:solidFill>
                  <a:srgbClr val="0000FF"/>
                </a:solidFill>
                <a:cs typeface="Times New Roman" panose="02020603050405020304" pitchFamily="18" charset="0"/>
              </a:rPr>
              <a:t>2</a:t>
            </a:r>
            <a:endParaRPr lang="en-US" altLang="en-US" sz="1400" dirty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endParaRPr lang="en-US" altLang="en-US" sz="14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769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APS-U RF System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3062" y="4337637"/>
            <a:ext cx="8680938" cy="1910289"/>
          </a:xfrm>
        </p:spPr>
        <p:txBody>
          <a:bodyPr/>
          <a:lstStyle/>
          <a:p>
            <a:r>
              <a:rPr lang="en-US" dirty="0"/>
              <a:t>Sector 38 rf cavities removed -- nominal operation with twelve cavities at </a:t>
            </a:r>
          </a:p>
          <a:p>
            <a:pPr marL="0" indent="0">
              <a:buNone/>
            </a:pPr>
            <a:r>
              <a:rPr lang="en-US" dirty="0"/>
              <a:t>       ≈ 90kW/cavity to support 200mA stored beam</a:t>
            </a:r>
          </a:p>
          <a:p>
            <a:r>
              <a:rPr lang="en-US" dirty="0"/>
              <a:t>Operation on eight cavities possible at higher cavity power</a:t>
            </a:r>
          </a:p>
          <a:p>
            <a:r>
              <a:rPr lang="en-US" dirty="0"/>
              <a:t>“Hot-standby” rf stations preserved</a:t>
            </a:r>
          </a:p>
          <a:p>
            <a:r>
              <a:rPr lang="en-US" dirty="0"/>
              <a:t>RF3 switchable to power booster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B1F8F"/>
                </a:solidFill>
              </a:rPr>
              <a:t>CWRF2106 Workshop – Grenoble, France         Thoughts on the APS-U RF Systems                     A. Nassiri      </a:t>
            </a:r>
            <a:endParaRPr lang="en-US" dirty="0">
              <a:solidFill>
                <a:srgbClr val="0B1F8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60131" y="573505"/>
            <a:ext cx="8103140" cy="3785469"/>
            <a:chOff x="460131" y="573505"/>
            <a:chExt cx="8103140" cy="378546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31" y="573505"/>
              <a:ext cx="8103140" cy="3785469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5233189" y="996508"/>
              <a:ext cx="1229195" cy="362735"/>
              <a:chOff x="3363686" y="2843004"/>
              <a:chExt cx="661307" cy="307777"/>
            </a:xfrm>
          </p:grpSpPr>
          <p:sp>
            <p:nvSpPr>
              <p:cNvPr id="8" name="Rectangle 7"/>
              <p:cNvSpPr/>
              <p:nvPr/>
            </p:nvSpPr>
            <p:spPr bwMode="auto">
              <a:xfrm>
                <a:off x="3363686" y="2843004"/>
                <a:ext cx="661307" cy="307777"/>
              </a:xfrm>
              <a:prstGeom prst="rect">
                <a:avLst/>
              </a:prstGeom>
              <a:noFill/>
              <a:ln w="22225" cap="flat" cmpd="sng" algn="ctr">
                <a:solidFill>
                  <a:srgbClr val="C0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432942" y="2843005"/>
                <a:ext cx="592051" cy="2611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/>
                  <a:t>    HHC  </a:t>
                </a:r>
                <a:endParaRPr lang="en-US" sz="14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076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630" y="0"/>
            <a:ext cx="8874369" cy="506900"/>
          </a:xfrm>
        </p:spPr>
        <p:txBody>
          <a:bodyPr/>
          <a:lstStyle/>
          <a:p>
            <a:r>
              <a:rPr lang="en-US" dirty="0"/>
              <a:t>APS-U RF System </a:t>
            </a:r>
            <a:r>
              <a:rPr lang="en-US" dirty="0" smtClean="0"/>
              <a:t>Considerations- Performance Parameters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B1F8F"/>
                </a:solidFill>
              </a:rPr>
              <a:t>CWRF2106 Workshop – Grenoble, France         Thoughts on the APS-U RF Systems                     A. Nassiri      </a:t>
            </a:r>
            <a:endParaRPr lang="en-US" dirty="0">
              <a:solidFill>
                <a:srgbClr val="0B1F8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21057181"/>
              </p:ext>
            </p:extLst>
          </p:nvPr>
        </p:nvGraphicFramePr>
        <p:xfrm>
          <a:off x="407377" y="566057"/>
          <a:ext cx="8572500" cy="540231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980371">
                  <a:extLst>
                    <a:ext uri="{9D8B030D-6E8A-4147-A177-3AD203B41FA5}">
                      <a16:colId xmlns:a16="http://schemas.microsoft.com/office/drawing/2014/main" val="718410597"/>
                    </a:ext>
                  </a:extLst>
                </a:gridCol>
                <a:gridCol w="626909">
                  <a:extLst>
                    <a:ext uri="{9D8B030D-6E8A-4147-A177-3AD203B41FA5}">
                      <a16:colId xmlns:a16="http://schemas.microsoft.com/office/drawing/2014/main" val="2957991363"/>
                    </a:ext>
                  </a:extLst>
                </a:gridCol>
                <a:gridCol w="3965220">
                  <a:extLst>
                    <a:ext uri="{9D8B030D-6E8A-4147-A177-3AD203B41FA5}">
                      <a16:colId xmlns:a16="http://schemas.microsoft.com/office/drawing/2014/main" val="2308733340"/>
                    </a:ext>
                  </a:extLst>
                </a:gridCol>
              </a:tblGrid>
              <a:tr h="223412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  <a:effectLst/>
                        </a:rPr>
                        <a:t>Parameter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2060"/>
                          </a:solidFill>
                          <a:effectLst/>
                        </a:rPr>
                        <a:t>Unit</a:t>
                      </a:r>
                      <a:r>
                        <a:rPr lang="en-GB" sz="16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2060"/>
                          </a:solidFill>
                          <a:effectLst/>
                        </a:rPr>
                        <a:t>  352 MHz</a:t>
                      </a:r>
                      <a:r>
                        <a:rPr lang="en-US" sz="1600" baseline="0" dirty="0" smtClean="0">
                          <a:solidFill>
                            <a:srgbClr val="002060"/>
                          </a:solidFill>
                          <a:effectLst/>
                        </a:rPr>
                        <a:t> RF </a:t>
                      </a:r>
                      <a:r>
                        <a:rPr lang="en-GB" sz="1600" dirty="0" smtClean="0">
                          <a:solidFill>
                            <a:srgbClr val="002060"/>
                          </a:solidFill>
                          <a:effectLst/>
                        </a:rPr>
                        <a:t>System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1706748"/>
                  </a:ext>
                </a:extLst>
              </a:tr>
              <a:tr h="236175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rgbClr val="4D008C"/>
                          </a:solidFill>
                          <a:effectLst/>
                        </a:rPr>
                        <a:t>Beam Energy</a:t>
                      </a:r>
                      <a:endParaRPr lang="en-US" sz="1400" b="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4D008C"/>
                          </a:solidFill>
                          <a:effectLst/>
                        </a:rPr>
                        <a:t>GeV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4D008C"/>
                          </a:solidFill>
                          <a:effectLst/>
                        </a:rPr>
                        <a:t>6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704579"/>
                  </a:ext>
                </a:extLst>
              </a:tr>
              <a:tr h="236175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4D008C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Beam current</a:t>
                      </a:r>
                      <a:endParaRPr lang="en-US" sz="1400" b="0" dirty="0">
                        <a:solidFill>
                          <a:srgbClr val="4D008C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4D008C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4D008C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5966582"/>
                  </a:ext>
                </a:extLst>
              </a:tr>
              <a:tr h="236175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rgbClr val="4D008C"/>
                          </a:solidFill>
                          <a:effectLst/>
                        </a:rPr>
                        <a:t>Momentum compaction</a:t>
                      </a:r>
                      <a:endParaRPr lang="en-US" sz="1400" b="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4D008C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4D008C"/>
                          </a:solidFill>
                          <a:effectLst/>
                        </a:rPr>
                        <a:t>5.66 </a:t>
                      </a:r>
                      <a:r>
                        <a:rPr lang="en-GB" sz="1400" dirty="0">
                          <a:solidFill>
                            <a:srgbClr val="4D008C"/>
                          </a:solidFill>
                          <a:effectLst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GB" sz="1400" dirty="0">
                          <a:solidFill>
                            <a:srgbClr val="4D008C"/>
                          </a:solidFill>
                          <a:effectLst/>
                        </a:rPr>
                        <a:t>10</a:t>
                      </a:r>
                      <a:r>
                        <a:rPr lang="en-GB" sz="1400" baseline="30000" dirty="0">
                          <a:solidFill>
                            <a:srgbClr val="4D008C"/>
                          </a:solidFill>
                          <a:effectLst/>
                        </a:rPr>
                        <a:t>-5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7264063"/>
                  </a:ext>
                </a:extLst>
              </a:tr>
              <a:tr h="236175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rgbClr val="4D008C"/>
                          </a:solidFill>
                          <a:effectLst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GB" sz="1400" b="0" dirty="0">
                          <a:solidFill>
                            <a:srgbClr val="4D008C"/>
                          </a:solidFill>
                          <a:effectLst/>
                        </a:rPr>
                        <a:t>f</a:t>
                      </a:r>
                      <a:r>
                        <a:rPr lang="en-GB" sz="1400" b="0" baseline="-25000" dirty="0">
                          <a:solidFill>
                            <a:srgbClr val="4D008C"/>
                          </a:solidFill>
                          <a:effectLst/>
                        </a:rPr>
                        <a:t>rf </a:t>
                      </a:r>
                      <a:r>
                        <a:rPr lang="en-GB" sz="1400" b="0" dirty="0">
                          <a:solidFill>
                            <a:srgbClr val="4D008C"/>
                          </a:solidFill>
                          <a:effectLst/>
                        </a:rPr>
                        <a:t>/f</a:t>
                      </a:r>
                      <a:r>
                        <a:rPr lang="en-GB" sz="1400" b="0" baseline="-25000" dirty="0">
                          <a:solidFill>
                            <a:srgbClr val="4D008C"/>
                          </a:solidFill>
                          <a:effectLst/>
                        </a:rPr>
                        <a:t>rf</a:t>
                      </a:r>
                      <a:endParaRPr lang="en-US" sz="1400" b="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4D008C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4D008C"/>
                          </a:solidFill>
                          <a:effectLst/>
                        </a:rPr>
                        <a:t>- 3.55 </a:t>
                      </a:r>
                      <a:r>
                        <a:rPr lang="en-GB" sz="1400" dirty="0">
                          <a:solidFill>
                            <a:srgbClr val="4D008C"/>
                          </a:solidFill>
                          <a:effectLst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GB" sz="1400" dirty="0">
                          <a:solidFill>
                            <a:srgbClr val="4D008C"/>
                          </a:solidFill>
                          <a:effectLst/>
                        </a:rPr>
                        <a:t> </a:t>
                      </a:r>
                      <a:r>
                        <a:rPr lang="en-GB" sz="1400" dirty="0" smtClean="0">
                          <a:solidFill>
                            <a:srgbClr val="4D008C"/>
                          </a:solidFill>
                          <a:effectLst/>
                        </a:rPr>
                        <a:t>10</a:t>
                      </a:r>
                      <a:r>
                        <a:rPr lang="en-GB" sz="1400" baseline="30000" dirty="0" smtClean="0">
                          <a:solidFill>
                            <a:srgbClr val="4D008C"/>
                          </a:solidFill>
                          <a:effectLst/>
                        </a:rPr>
                        <a:t>-5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4857433"/>
                  </a:ext>
                </a:extLst>
              </a:tr>
              <a:tr h="236175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rgbClr val="4D008C"/>
                          </a:solidFill>
                          <a:effectLst/>
                        </a:rPr>
                        <a:t>Synchrotron frequency</a:t>
                      </a:r>
                      <a:endParaRPr lang="en-US" sz="1400" b="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4D008C"/>
                          </a:solidFill>
                          <a:effectLst/>
                        </a:rPr>
                        <a:t>kHz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4D008C"/>
                          </a:solidFill>
                          <a:effectLst/>
                        </a:rPr>
                        <a:t>0.7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1578032"/>
                  </a:ext>
                </a:extLst>
              </a:tr>
              <a:tr h="236175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rgbClr val="4D008C"/>
                          </a:solidFill>
                          <a:effectLst/>
                        </a:rPr>
                        <a:t>Accelerating </a:t>
                      </a:r>
                      <a:r>
                        <a:rPr lang="en-GB" sz="1400" b="0" dirty="0" smtClean="0">
                          <a:solidFill>
                            <a:srgbClr val="4D008C"/>
                          </a:solidFill>
                          <a:effectLst/>
                        </a:rPr>
                        <a:t>voltage (</a:t>
                      </a:r>
                      <a:r>
                        <a:rPr lang="en-GB" sz="1400" b="0" dirty="0" smtClean="0">
                          <a:solidFill>
                            <a:srgbClr val="4D008C"/>
                          </a:solidFill>
                          <a:effectLst/>
                          <a:sym typeface="Symbol" panose="05050102010706020507" pitchFamily="18" charset="2"/>
                        </a:rPr>
                        <a:t>4% BHH</a:t>
                      </a:r>
                      <a:r>
                        <a:rPr lang="en-GB" sz="1400" b="0" baseline="0" dirty="0" smtClean="0">
                          <a:solidFill>
                            <a:srgbClr val="4D008C"/>
                          </a:solidFill>
                          <a:effectLst/>
                          <a:sym typeface="Symbol" panose="05050102010706020507" pitchFamily="18" charset="2"/>
                        </a:rPr>
                        <a:t> with </a:t>
                      </a:r>
                      <a:r>
                        <a:rPr lang="en-GB" sz="1400" b="0" dirty="0" smtClean="0">
                          <a:solidFill>
                            <a:srgbClr val="4D008C"/>
                          </a:solidFill>
                          <a:effectLst/>
                          <a:sym typeface="Symbol" panose="05050102010706020507" pitchFamily="18" charset="2"/>
                        </a:rPr>
                        <a:t>HHC)</a:t>
                      </a:r>
                      <a:endParaRPr lang="en-US" sz="1400" b="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4D008C"/>
                          </a:solidFill>
                          <a:effectLst/>
                        </a:rPr>
                        <a:t>MV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4D008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5.53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7605770"/>
                  </a:ext>
                </a:extLst>
              </a:tr>
              <a:tr h="225067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rgbClr val="4D008C"/>
                          </a:solidFill>
                          <a:effectLst/>
                        </a:rPr>
                        <a:t>Energy loss per turn with </a:t>
                      </a:r>
                      <a:r>
                        <a:rPr lang="en-GB" sz="1400" b="0" dirty="0" smtClean="0">
                          <a:solidFill>
                            <a:srgbClr val="4D008C"/>
                          </a:solidFill>
                          <a:effectLst/>
                        </a:rPr>
                        <a:t>IDs (67 pm)</a:t>
                      </a:r>
                      <a:endParaRPr lang="en-US" sz="1400" b="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4D008C"/>
                          </a:solidFill>
                          <a:effectLst/>
                        </a:rPr>
                        <a:t>MeV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4D008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3.57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041289"/>
                  </a:ext>
                </a:extLst>
              </a:tr>
              <a:tr h="236175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rgbClr val="4D008C"/>
                          </a:solidFill>
                          <a:effectLst/>
                        </a:rPr>
                        <a:t>rf bucket </a:t>
                      </a:r>
                      <a:r>
                        <a:rPr lang="en-GB" sz="1400" b="0" dirty="0" smtClean="0">
                          <a:solidFill>
                            <a:srgbClr val="4D008C"/>
                          </a:solidFill>
                          <a:effectLst/>
                        </a:rPr>
                        <a:t>half-height</a:t>
                      </a:r>
                      <a:endParaRPr lang="en-US" sz="1400" b="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4D008C"/>
                          </a:solidFill>
                          <a:effectLst/>
                        </a:rPr>
                        <a:t>%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4D008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7469233"/>
                  </a:ext>
                </a:extLst>
              </a:tr>
              <a:tr h="236175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rgbClr val="4D008C"/>
                          </a:solidFill>
                          <a:effectLst/>
                        </a:rPr>
                        <a:t>Cavity quality factor unloaded</a:t>
                      </a:r>
                      <a:endParaRPr lang="en-US" sz="1400" b="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4D008C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4D008C"/>
                          </a:solidFill>
                          <a:effectLst/>
                        </a:rPr>
                        <a:t>48,000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0771846"/>
                  </a:ext>
                </a:extLst>
              </a:tr>
              <a:tr h="236175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4D008C"/>
                          </a:solidFill>
                          <a:effectLst/>
                          <a:latin typeface="Palatino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1400" b="0" i="1" baseline="-25000" dirty="0" smtClean="0">
                          <a:solidFill>
                            <a:srgbClr val="4D008C"/>
                          </a:solidFill>
                          <a:effectLst/>
                          <a:latin typeface="Palatino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ext</a:t>
                      </a:r>
                      <a:endParaRPr lang="en-US" sz="1400" b="0" i="1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4D008C"/>
                          </a:solidFill>
                          <a:effectLst/>
                          <a:latin typeface="Palatino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11.3 </a:t>
                      </a:r>
                      <a:r>
                        <a:rPr lang="en-US" sz="1400" dirty="0" smtClean="0">
                          <a:solidFill>
                            <a:srgbClr val="4D008C"/>
                          </a:solidFill>
                          <a:effectLst/>
                          <a:latin typeface="Palatino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 10</a:t>
                      </a:r>
                      <a:r>
                        <a:rPr lang="en-US" sz="1400" baseline="30000" dirty="0" smtClean="0">
                          <a:solidFill>
                            <a:srgbClr val="4D008C"/>
                          </a:solidFill>
                          <a:effectLst/>
                          <a:latin typeface="Palatino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3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527419"/>
                  </a:ext>
                </a:extLst>
              </a:tr>
              <a:tr h="236175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4D008C"/>
                          </a:solidFill>
                          <a:effectLst/>
                          <a:latin typeface="Palatino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1400" b="0" i="1" baseline="-25000" dirty="0" smtClean="0">
                          <a:solidFill>
                            <a:srgbClr val="4D008C"/>
                          </a:solidFill>
                          <a:effectLst/>
                          <a:latin typeface="Palatino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1400" b="0" i="1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4D008C"/>
                          </a:solidFill>
                          <a:effectLst/>
                          <a:latin typeface="Palatino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9.1 </a:t>
                      </a:r>
                      <a:r>
                        <a:rPr lang="en-US" sz="1400" dirty="0" smtClean="0">
                          <a:solidFill>
                            <a:srgbClr val="4D008C"/>
                          </a:solidFill>
                          <a:effectLst/>
                          <a:latin typeface="Palatino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 10</a:t>
                      </a:r>
                      <a:r>
                        <a:rPr lang="en-US" sz="1400" baseline="30000" dirty="0" smtClean="0">
                          <a:solidFill>
                            <a:srgbClr val="4D008C"/>
                          </a:solidFill>
                          <a:effectLst/>
                          <a:latin typeface="Palatino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3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198907"/>
                  </a:ext>
                </a:extLst>
              </a:tr>
              <a:tr h="236175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dirty="0" smtClean="0">
                          <a:solidFill>
                            <a:srgbClr val="4D008C"/>
                          </a:solidFill>
                          <a:effectLst/>
                          <a:latin typeface="Palatino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3dB ½-BW </a:t>
                      </a:r>
                      <a:endParaRPr lang="en-US" sz="1400" b="0" i="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4D008C"/>
                          </a:solidFill>
                          <a:effectLst/>
                          <a:latin typeface="Palatino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KHz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4D008C"/>
                          </a:solidFill>
                          <a:effectLst/>
                          <a:latin typeface="Palatino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10.3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1747587"/>
                  </a:ext>
                </a:extLst>
              </a:tr>
              <a:tr h="236175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4D008C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R/Q</a:t>
                      </a:r>
                      <a:endParaRPr lang="en-US" sz="1400" b="0" dirty="0">
                        <a:solidFill>
                          <a:srgbClr val="4D008C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4D008C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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4D008C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226.7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8453407"/>
                  </a:ext>
                </a:extLst>
              </a:tr>
              <a:tr h="236175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4D008C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1400" b="0" baseline="-25000" dirty="0" smtClean="0">
                          <a:solidFill>
                            <a:srgbClr val="4D008C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400" b="0" dirty="0">
                        <a:solidFill>
                          <a:srgbClr val="4D008C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4D008C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400" dirty="0" smtClean="0">
                          <a:solidFill>
                            <a:srgbClr val="4D008C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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4D008C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10.88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312663"/>
                  </a:ext>
                </a:extLst>
              </a:tr>
              <a:tr h="236175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4D008C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400" b="0" baseline="-25000" dirty="0" smtClean="0">
                          <a:solidFill>
                            <a:srgbClr val="4D008C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400" b="0" dirty="0" smtClean="0">
                          <a:solidFill>
                            <a:srgbClr val="4D008C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@1MV</a:t>
                      </a:r>
                      <a:endParaRPr lang="en-US" sz="1400" b="0" dirty="0">
                        <a:solidFill>
                          <a:srgbClr val="4D008C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4D008C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MV/m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4D008C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9.7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2979211"/>
                  </a:ext>
                </a:extLst>
              </a:tr>
              <a:tr h="230572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rgbClr val="4D008C"/>
                          </a:solidFill>
                          <a:effectLst/>
                        </a:rPr>
                        <a:t>Cavity nominal accelerating voltage </a:t>
                      </a:r>
                      <a:endParaRPr lang="en-US" sz="1400" b="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4D008C"/>
                          </a:solidFill>
                          <a:effectLst/>
                        </a:rPr>
                        <a:t>MV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4D008C"/>
                          </a:solidFill>
                          <a:effectLst/>
                        </a:rPr>
                        <a:t>0.461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7437489"/>
                  </a:ext>
                </a:extLst>
              </a:tr>
              <a:tr h="236175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rgbClr val="4D008C"/>
                          </a:solidFill>
                          <a:effectLst/>
                        </a:rPr>
                        <a:t>Number of cavities</a:t>
                      </a:r>
                      <a:endParaRPr lang="en-US" sz="1400" b="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4D008C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4D008C"/>
                          </a:solidFill>
                          <a:effectLst/>
                        </a:rPr>
                        <a:t>12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8869747"/>
                  </a:ext>
                </a:extLst>
              </a:tr>
              <a:tr h="236175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rgbClr val="4D008C"/>
                          </a:solidFill>
                          <a:effectLst/>
                        </a:rPr>
                        <a:t>Harmonic number</a:t>
                      </a:r>
                      <a:endParaRPr lang="en-US" sz="1400" b="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4D008C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4D008C"/>
                          </a:solidFill>
                          <a:effectLst/>
                        </a:rPr>
                        <a:t>1296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1677175"/>
                  </a:ext>
                </a:extLst>
              </a:tr>
              <a:tr h="236175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rgbClr val="4D008C"/>
                          </a:solidFill>
                          <a:effectLst/>
                        </a:rPr>
                        <a:t>Beam </a:t>
                      </a:r>
                      <a:r>
                        <a:rPr lang="en-GB" sz="1400" b="0" dirty="0" smtClean="0">
                          <a:solidFill>
                            <a:srgbClr val="4D008C"/>
                          </a:solidFill>
                          <a:effectLst/>
                        </a:rPr>
                        <a:t>power/cavity ( includes losses to HHC)</a:t>
                      </a:r>
                      <a:endParaRPr lang="en-US" sz="1400" b="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4D008C"/>
                          </a:solidFill>
                          <a:effectLst/>
                        </a:rPr>
                        <a:t>kW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4D008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63.2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873801"/>
                  </a:ext>
                </a:extLst>
              </a:tr>
              <a:tr h="236175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rgbClr val="4D008C"/>
                          </a:solidFill>
                          <a:effectLst/>
                        </a:rPr>
                        <a:t>Wall power/cavity</a:t>
                      </a:r>
                      <a:endParaRPr lang="en-US" sz="1400" b="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4D008C"/>
                          </a:solidFill>
                          <a:effectLst/>
                        </a:rPr>
                        <a:t>kW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4D008C"/>
                          </a:solidFill>
                          <a:effectLst/>
                        </a:rPr>
                        <a:t>19.5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849679"/>
                  </a:ext>
                </a:extLst>
              </a:tr>
              <a:tr h="236175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rgbClr val="4D008C"/>
                          </a:solidFill>
                          <a:effectLst/>
                        </a:rPr>
                        <a:t>Gen. power/cavity</a:t>
                      </a:r>
                      <a:endParaRPr lang="en-US" sz="1400" b="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4D008C"/>
                          </a:solidFill>
                          <a:effectLst/>
                        </a:rPr>
                        <a:t>kW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4D008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82.7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9FF99">
                        <a:alpha val="6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7006580"/>
                  </a:ext>
                </a:extLst>
              </a:tr>
              <a:tr h="215513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rgbClr val="4D008C"/>
                          </a:solidFill>
                          <a:effectLst/>
                        </a:rPr>
                        <a:t>Total required</a:t>
                      </a:r>
                      <a:r>
                        <a:rPr lang="en-GB" sz="1400" b="0" baseline="0" dirty="0" smtClean="0">
                          <a:solidFill>
                            <a:srgbClr val="4D008C"/>
                          </a:solidFill>
                          <a:effectLst/>
                        </a:rPr>
                        <a:t> </a:t>
                      </a:r>
                      <a:r>
                        <a:rPr lang="en-GB" sz="1400" b="0" dirty="0" smtClean="0">
                          <a:solidFill>
                            <a:srgbClr val="4D008C"/>
                          </a:solidFill>
                          <a:effectLst/>
                        </a:rPr>
                        <a:t>power ( 15% overhead, 10% loss)</a:t>
                      </a:r>
                      <a:endParaRPr lang="en-US" sz="1400" b="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4D008C"/>
                          </a:solidFill>
                          <a:effectLst/>
                        </a:rPr>
                        <a:t>kW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4D008C"/>
                          </a:solidFill>
                          <a:effectLst/>
                        </a:rPr>
                        <a:t>1240</a:t>
                      </a:r>
                      <a:endParaRPr lang="en-US" sz="1400" dirty="0">
                        <a:solidFill>
                          <a:srgbClr val="4D008C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9005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966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for Higher Harmonic Cavity</a:t>
            </a:r>
            <a:r>
              <a:rPr lang="en-US" baseline="30000" dirty="0" smtClean="0"/>
              <a:t>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98939" y="506900"/>
            <a:ext cx="8845061" cy="5377697"/>
          </a:xfrm>
        </p:spPr>
        <p:txBody>
          <a:bodyPr/>
          <a:lstStyle/>
          <a:p>
            <a:r>
              <a:rPr lang="en-US" dirty="0" smtClean="0"/>
              <a:t>A number of collective effects foreseen to present challenges to APS-U</a:t>
            </a:r>
          </a:p>
          <a:p>
            <a:pPr lvl="1"/>
            <a:r>
              <a:rPr lang="en-US" dirty="0" smtClean="0"/>
              <a:t>Intra-beam scattering</a:t>
            </a:r>
          </a:p>
          <a:p>
            <a:pPr lvl="1"/>
            <a:r>
              <a:rPr lang="en-US" dirty="0" smtClean="0"/>
              <a:t>Touschek scattering</a:t>
            </a:r>
          </a:p>
          <a:p>
            <a:pPr lvl="1"/>
            <a:r>
              <a:rPr lang="en-US" dirty="0" smtClean="0"/>
              <a:t>Single-bunch collective instabilities</a:t>
            </a:r>
          </a:p>
          <a:p>
            <a:pPr lvl="1"/>
            <a:r>
              <a:rPr lang="en-US" dirty="0" smtClean="0"/>
              <a:t>Multi-bunch collective instabilities</a:t>
            </a:r>
          </a:p>
          <a:p>
            <a:r>
              <a:rPr lang="en-US" dirty="0" smtClean="0"/>
              <a:t>SB effects can be mitigated by                                                                            lengthening the bunch</a:t>
            </a:r>
          </a:p>
          <a:p>
            <a:pPr lvl="1"/>
            <a:r>
              <a:rPr lang="en-US" dirty="0" smtClean="0"/>
              <a:t>Reduces electron density</a:t>
            </a:r>
          </a:p>
          <a:p>
            <a:pPr lvl="1"/>
            <a:r>
              <a:rPr lang="en-US" dirty="0" smtClean="0"/>
              <a:t>Reduces peak current</a:t>
            </a:r>
          </a:p>
          <a:p>
            <a:pPr lvl="1"/>
            <a:r>
              <a:rPr lang="en-US" dirty="0" smtClean="0"/>
              <a:t>Narrows frequency spectrum</a:t>
            </a:r>
          </a:p>
          <a:p>
            <a:r>
              <a:rPr lang="en-US" dirty="0" smtClean="0"/>
              <a:t>Harmonic cavity allows effective bunch-lengthening</a:t>
            </a:r>
          </a:p>
          <a:p>
            <a:pPr lvl="1"/>
            <a:r>
              <a:rPr lang="en-US" dirty="0"/>
              <a:t>Bunch-lengthening using a higher harmonic cavity (HHC) can help</a:t>
            </a:r>
          </a:p>
          <a:p>
            <a:pPr lvl="1"/>
            <a:r>
              <a:rPr lang="en-US" dirty="0" smtClean="0"/>
              <a:t>Optimized 4</a:t>
            </a:r>
            <a:r>
              <a:rPr lang="en-US" baseline="30000" dirty="0" smtClean="0"/>
              <a:t>th</a:t>
            </a:r>
            <a:r>
              <a:rPr lang="en-US" sz="800" dirty="0" smtClean="0"/>
              <a:t> </a:t>
            </a:r>
            <a:r>
              <a:rPr lang="en-US" dirty="0"/>
              <a:t>harmonic HHC increases rms bunch duration from 12.3 to 50 ps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Naively expect ~4-fold reduction in IBS and Touschek rates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B1F8F"/>
                </a:solidFill>
              </a:rPr>
              <a:t>CWRF2106 Workshop – Grenoble, France         Thoughts on the APS-U RF Systems                     A. Nassiri      </a:t>
            </a:r>
            <a:endParaRPr lang="en-US" dirty="0">
              <a:solidFill>
                <a:srgbClr val="0B1F8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4268" y="6010830"/>
            <a:ext cx="25875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aseline="30000" dirty="0" smtClean="0"/>
              <a:t>*</a:t>
            </a:r>
            <a:r>
              <a:rPr lang="en-US" sz="1000" dirty="0" smtClean="0"/>
              <a:t>M. Borland, ANL/APS</a:t>
            </a:r>
            <a:endParaRPr lang="en-US" sz="1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7901" y="4341161"/>
            <a:ext cx="2449504" cy="1834462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2577272" y="4350348"/>
            <a:ext cx="3481498" cy="1834462"/>
            <a:chOff x="2577272" y="4350348"/>
            <a:chExt cx="3481498" cy="183446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77272" y="4350348"/>
              <a:ext cx="2144197" cy="1834462"/>
            </a:xfrm>
            <a:prstGeom prst="rect">
              <a:avLst/>
            </a:prstGeom>
          </p:spPr>
        </p:pic>
        <p:sp>
          <p:nvSpPr>
            <p:cNvPr id="10" name="Right Arrow 9"/>
            <p:cNvSpPr/>
            <p:nvPr/>
          </p:nvSpPr>
          <p:spPr>
            <a:xfrm>
              <a:off x="4800600" y="4874124"/>
              <a:ext cx="1258170" cy="457200"/>
            </a:xfrm>
            <a:prstGeom prst="rightArrow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486399" y="856111"/>
            <a:ext cx="3493477" cy="2238731"/>
            <a:chOff x="4945129" y="870228"/>
            <a:chExt cx="3493477" cy="2238731"/>
          </a:xfrm>
        </p:grpSpPr>
        <p:sp>
          <p:nvSpPr>
            <p:cNvPr id="6" name="Rectangle 5"/>
            <p:cNvSpPr/>
            <p:nvPr/>
          </p:nvSpPr>
          <p:spPr>
            <a:xfrm>
              <a:off x="4945129" y="870228"/>
              <a:ext cx="3493477" cy="2238731"/>
            </a:xfrm>
            <a:prstGeom prst="rect">
              <a:avLst/>
            </a:prstGeom>
            <a:solidFill>
              <a:srgbClr val="0000FF">
                <a:alpha val="84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/>
            <a:srcRect t="3082" r="4147"/>
            <a:stretch/>
          </p:blipFill>
          <p:spPr>
            <a:xfrm>
              <a:off x="5117115" y="964525"/>
              <a:ext cx="3126895" cy="20501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39312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HHC Parameters</a:t>
            </a:r>
            <a:r>
              <a:rPr lang="en-US" baseline="30000" dirty="0" smtClean="0"/>
              <a:t>*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B1F8F"/>
                </a:solidFill>
              </a:rPr>
              <a:t>CWRF2106 Workshop – Grenoble, France         Thoughts on the APS-U RF Systems                     A. Nassiri      </a:t>
            </a:r>
            <a:endParaRPr lang="en-US" dirty="0">
              <a:solidFill>
                <a:srgbClr val="0B1F8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034628"/>
              </p:ext>
            </p:extLst>
          </p:nvPr>
        </p:nvGraphicFramePr>
        <p:xfrm>
          <a:off x="342899" y="613966"/>
          <a:ext cx="8458201" cy="495749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19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186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59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03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33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387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Parameter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Symbol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Unit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Value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970">
                <a:tc rowSpan="1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sz="1600" u="none" strike="noStrike" dirty="0" smtClean="0">
                        <a:effectLst/>
                      </a:endParaRPr>
                    </a:p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gradFill flip="none" rotWithShape="1">
                      <a:gsLst>
                        <a:gs pos="0">
                          <a:schemeClr val="tx2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tx2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tx2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Operating </a:t>
                      </a:r>
                      <a:r>
                        <a:rPr lang="en-US" sz="1600" u="none" strike="noStrike" dirty="0" smtClean="0">
                          <a:effectLst/>
                        </a:rPr>
                        <a:t>Temperature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baseline="0" dirty="0" smtClean="0">
                          <a:effectLst/>
                        </a:rPr>
                        <a:t>T</a:t>
                      </a:r>
                      <a:endParaRPr lang="en-US" sz="1600" b="1" i="1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K</a:t>
                      </a:r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2.1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or </a:t>
                      </a:r>
                      <a:r>
                        <a:rPr lang="en-US" sz="1600" u="none" strike="noStrike" dirty="0" smtClean="0">
                          <a:effectLst/>
                        </a:rPr>
                        <a:t>4.3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9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R/Q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r/Q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Ohm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104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59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Cavity Quality Factor (2.1 K, 4.3K)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Q</a:t>
                      </a:r>
                      <a:r>
                        <a:rPr lang="en-US" sz="1600" u="none" strike="noStrike" baseline="-25000" dirty="0" smtClean="0">
                          <a:effectLst/>
                        </a:rPr>
                        <a:t>0</a:t>
                      </a:r>
                      <a:endParaRPr lang="en-US" sz="1600" b="1" i="1" u="none" strike="noStrike" baseline="-25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1x10</a:t>
                      </a:r>
                      <a:r>
                        <a:rPr lang="en-US" sz="1600" u="none" strike="noStrike" baseline="30000" dirty="0" smtClean="0">
                          <a:effectLst/>
                        </a:rPr>
                        <a:t>10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, 2x10</a:t>
                      </a:r>
                      <a:r>
                        <a:rPr lang="en-US" sz="1600" u="none" strike="noStrike" baseline="30000" dirty="0" smtClean="0">
                          <a:effectLst/>
                        </a:rPr>
                        <a:t>8</a:t>
                      </a:r>
                      <a:endParaRPr lang="en-US" sz="1600" b="1" i="0" u="none" strike="noStrike" baseline="300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59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External </a:t>
                      </a:r>
                      <a:r>
                        <a:rPr lang="en-US" sz="1600" u="none" strike="noStrike" dirty="0" smtClean="0">
                          <a:effectLst/>
                        </a:rPr>
                        <a:t>Q range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Q</a:t>
                      </a:r>
                      <a:r>
                        <a:rPr lang="en-US" sz="1600" u="none" strike="noStrike" baseline="-25000" dirty="0" smtClean="0">
                          <a:effectLst/>
                        </a:rPr>
                        <a:t>ext</a:t>
                      </a:r>
                      <a:endParaRPr lang="en-US" sz="1600" b="1" i="1" u="none" strike="noStrike" baseline="-2500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2x10</a:t>
                      </a:r>
                      <a:r>
                        <a:rPr lang="en-US" sz="1600" u="none" strike="noStrike" baseline="30000" dirty="0" smtClean="0">
                          <a:effectLst/>
                        </a:rPr>
                        <a:t>5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-2x10</a:t>
                      </a:r>
                      <a:r>
                        <a:rPr lang="en-US" sz="1600" u="none" strike="noStrike" baseline="30000" dirty="0" smtClean="0">
                          <a:effectLst/>
                        </a:rPr>
                        <a:t>7</a:t>
                      </a:r>
                      <a:endParaRPr lang="en-US" sz="1600" b="1" i="0" u="none" strike="noStrike" baseline="300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59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Detuning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Frequency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effectLst/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800" u="none" strike="noStrike" dirty="0" smtClean="0">
                          <a:effectLst/>
                        </a:rPr>
                        <a:t>f</a:t>
                      </a:r>
                      <a:r>
                        <a:rPr lang="en-US" sz="1800" u="none" strike="noStrike" baseline="-25000" dirty="0" smtClean="0">
                          <a:effectLst/>
                        </a:rPr>
                        <a:t>r</a:t>
                      </a:r>
                      <a:endParaRPr lang="en-US" sz="1800" b="1" i="1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kHz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13.5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59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Q</a:t>
                      </a:r>
                      <a:r>
                        <a:rPr lang="en-US" sz="1600" u="none" strike="noStrike" baseline="-25000" dirty="0" smtClean="0">
                          <a:effectLst/>
                        </a:rPr>
                        <a:t>L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nominal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baseline="0" dirty="0" smtClean="0">
                          <a:effectLst/>
                        </a:rPr>
                        <a:t>Q</a:t>
                      </a:r>
                      <a:r>
                        <a:rPr lang="en-US" sz="1600" u="none" strike="noStrike" baseline="-25000" dirty="0" smtClean="0">
                          <a:effectLst/>
                        </a:rPr>
                        <a:t>L</a:t>
                      </a:r>
                      <a:endParaRPr lang="en-US" sz="1600" b="1" i="1" u="none" strike="noStrike" baseline="-2500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6x10</a:t>
                      </a:r>
                      <a:r>
                        <a:rPr lang="en-US" sz="1600" u="none" strike="noStrike" baseline="30000" dirty="0" smtClean="0">
                          <a:effectLst/>
                        </a:rPr>
                        <a:t>5</a:t>
                      </a:r>
                      <a:endParaRPr lang="en-US" sz="1600" b="1" i="0" u="none" strike="noStrike" baseline="300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59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Cavity </a:t>
                      </a:r>
                      <a:r>
                        <a:rPr lang="en-US" sz="1600" u="none" strike="noStrike" dirty="0" smtClean="0">
                          <a:effectLst/>
                        </a:rPr>
                        <a:t>Resonant Frequency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f</a:t>
                      </a:r>
                      <a:r>
                        <a:rPr lang="en-US" sz="1600" u="none" strike="noStrike" baseline="-25000" dirty="0" smtClean="0">
                          <a:effectLst/>
                        </a:rPr>
                        <a:t>r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MHz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1407.8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59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Beam-Induced Voltage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V</a:t>
                      </a:r>
                      <a:r>
                        <a:rPr lang="en-US" sz="1600" u="none" strike="noStrike" baseline="-25000" dirty="0" smtClean="0">
                          <a:effectLst/>
                        </a:rPr>
                        <a:t>b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MV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alibri"/>
                        </a:rPr>
                        <a:t>1.1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59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Detuning angle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l-GR" sz="1600" u="none" strike="noStrike" dirty="0" smtClean="0">
                          <a:effectLst/>
                        </a:rPr>
                        <a:t>ψ</a:t>
                      </a:r>
                      <a:r>
                        <a:rPr lang="en-US" sz="1600" u="none" strike="noStrike" baseline="-25000" dirty="0" smtClean="0">
                          <a:effectLst/>
                        </a:rPr>
                        <a:t>h</a:t>
                      </a:r>
                      <a:endParaRPr lang="en-US" sz="1600" b="1" i="1" u="none" strike="noStrike" baseline="-25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degrees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alibri"/>
                        </a:rPr>
                        <a:t>85.0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59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Cavity </a:t>
                      </a:r>
                      <a:r>
                        <a:rPr lang="en-US" sz="1600" u="none" strike="noStrike" dirty="0" smtClean="0">
                          <a:effectLst/>
                        </a:rPr>
                        <a:t>Loaded Bandwidth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u="none" strike="noStrike" dirty="0" smtClean="0">
                          <a:effectLst/>
                        </a:rPr>
                        <a:t>Δ</a:t>
                      </a:r>
                      <a:r>
                        <a:rPr lang="en-US" sz="1600" u="none" strike="noStrike" dirty="0" smtClean="0">
                          <a:effectLst/>
                        </a:rPr>
                        <a:t>f</a:t>
                      </a:r>
                      <a:r>
                        <a:rPr lang="en-US" sz="1600" u="none" strike="noStrike" baseline="-25000" dirty="0" smtClean="0">
                          <a:effectLst/>
                        </a:rPr>
                        <a:t>BW</a:t>
                      </a:r>
                      <a:endParaRPr lang="en-US" sz="1600" b="1" i="1" u="none" strike="noStrike" baseline="-2500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kHz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2.35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59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Beam </a:t>
                      </a:r>
                      <a:r>
                        <a:rPr lang="en-US" sz="1600" u="none" strike="noStrike" dirty="0" smtClean="0">
                          <a:effectLst/>
                        </a:rPr>
                        <a:t>Loss Power (nominal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600" u="none" strike="noStrike" dirty="0" smtClean="0">
                          <a:effectLst/>
                        </a:rPr>
                        <a:t>Q</a:t>
                      </a:r>
                      <a:r>
                        <a:rPr lang="en-US" sz="1600" u="none" strike="noStrike" baseline="-25000" dirty="0" smtClean="0">
                          <a:effectLst/>
                        </a:rPr>
                        <a:t>L</a:t>
                      </a:r>
                      <a:r>
                        <a:rPr lang="en-US" sz="1600" u="none" strike="noStrike" dirty="0" smtClean="0">
                          <a:effectLst/>
                        </a:rPr>
                        <a:t>=6x10</a:t>
                      </a:r>
                      <a:r>
                        <a:rPr lang="en-US" sz="1600" u="none" strike="noStrike" baseline="30000" dirty="0" smtClean="0">
                          <a:effectLst/>
                        </a:rPr>
                        <a:t>5</a:t>
                      </a:r>
                      <a:r>
                        <a:rPr lang="en-US" sz="1600" u="none" strike="noStrike" dirty="0" smtClean="0">
                          <a:effectLst/>
                        </a:rPr>
                        <a:t>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P</a:t>
                      </a:r>
                      <a:r>
                        <a:rPr lang="en-US" sz="1600" u="none" strike="noStrike" baseline="-25000" dirty="0" smtClean="0">
                          <a:effectLst/>
                        </a:rPr>
                        <a:t>b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kW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alibri"/>
                        </a:rPr>
                        <a:t>12.8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59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Cavity </a:t>
                      </a:r>
                      <a:r>
                        <a:rPr lang="en-US" sz="1600" u="none" strike="noStrike" dirty="0" smtClean="0">
                          <a:effectLst/>
                        </a:rPr>
                        <a:t>Wall Loss Power (2.1 K, 4.3K)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P</a:t>
                      </a:r>
                      <a:r>
                        <a:rPr lang="en-US" sz="1600" u="none" strike="noStrike" baseline="-25000" dirty="0" smtClean="0">
                          <a:effectLst/>
                        </a:rPr>
                        <a:t>wall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W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1, 58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5973"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Peak Surface Electric Field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E</a:t>
                      </a:r>
                      <a:r>
                        <a:rPr lang="en-US" sz="1600" u="none" strike="noStrike" baseline="-25000" dirty="0" smtClean="0">
                          <a:effectLst/>
                        </a:rPr>
                        <a:t>peak</a:t>
                      </a:r>
                      <a:endParaRPr lang="en-US" sz="1600" b="1" i="1" u="none" strike="noStrike" baseline="-250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MV/m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21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5973"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Peak Surface Magnetic Field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B</a:t>
                      </a:r>
                      <a:r>
                        <a:rPr lang="en-US" sz="1600" u="none" strike="noStrike" baseline="-25000" dirty="0" smtClean="0">
                          <a:effectLst/>
                        </a:rPr>
                        <a:t>peak</a:t>
                      </a:r>
                      <a:endParaRPr lang="en-US" sz="1600" b="1" i="1" u="none" strike="noStrike" baseline="-250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mT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43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283" marR="8283" marT="8283" marB="0" anchor="ctr"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46566" y="5949753"/>
            <a:ext cx="25411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Courtesy of M. Kelly  PHY/ANL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15859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HHC Cryomodule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B1F8F"/>
                </a:solidFill>
              </a:rPr>
              <a:t>CWRF2106 Workshop – Grenoble, France         Thoughts on the APS-U RF Systems                     A. Nassiri      </a:t>
            </a:r>
            <a:endParaRPr lang="en-US" dirty="0">
              <a:solidFill>
                <a:srgbClr val="0B1F8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43" y="569801"/>
            <a:ext cx="2911704" cy="20204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10" t="13274" r="28233" b="8292"/>
          <a:stretch>
            <a:fillRect/>
          </a:stretch>
        </p:blipFill>
        <p:spPr bwMode="auto">
          <a:xfrm rot="21540000">
            <a:off x="7055575" y="637348"/>
            <a:ext cx="1529950" cy="390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lide Number Placeholder 5"/>
          <p:cNvSpPr txBox="1">
            <a:spLocks/>
          </p:cNvSpPr>
          <p:nvPr/>
        </p:nvSpPr>
        <p:spPr>
          <a:xfrm>
            <a:off x="8754342" y="6489700"/>
            <a:ext cx="238845" cy="341355"/>
          </a:xfrm>
          <a:prstGeom prst="rect">
            <a:avLst/>
          </a:prstGeom>
        </p:spPr>
        <p:txBody>
          <a:bodyPr vert="horz" lIns="0" tIns="45720" rIns="0" bIns="0" rtlCol="0" anchor="b"/>
          <a:lstStyle>
            <a:defPPr>
              <a:defRPr lang="en-US"/>
            </a:defPPr>
            <a:lvl1pPr marL="0" algn="ctr" defTabSz="914400" rtl="0" eaLnBrk="1" latinLnBrk="0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000" kern="1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defTabSz="914400" rtl="0" eaLnBrk="1" latinLnBrk="0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defTabSz="914400" rtl="0" eaLnBrk="1" latinLnBrk="0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defTabSz="914400" rtl="0" eaLnBrk="1" latinLnBrk="0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defTabSz="914400" rtl="0" eaLnBrk="1" latinLnBrk="0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E312F476-A804-4295-BC4E-FA6D53801CF4}" type="slidenum">
              <a:rPr lang="en-US" altLang="en-US" smtClean="0">
                <a:solidFill>
                  <a:srgbClr val="000000"/>
                </a:solidFill>
              </a:rPr>
              <a:pPr/>
              <a:t>19</a:t>
            </a:fld>
            <a:endParaRPr lang="en-US" alt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Arrow Connector 9"/>
          <p:cNvCxnSpPr>
            <a:cxnSpLocks noChangeShapeType="1"/>
          </p:cNvCxnSpPr>
          <p:nvPr/>
        </p:nvCxnSpPr>
        <p:spPr bwMode="auto">
          <a:xfrm>
            <a:off x="7395389" y="1762932"/>
            <a:ext cx="174625" cy="414337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8266310" y="3391208"/>
            <a:ext cx="8256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000" b="1" dirty="0">
                <a:solidFill>
                  <a:srgbClr val="0000FF"/>
                </a:solidFill>
              </a:rPr>
              <a:t>Variable RF </a:t>
            </a:r>
            <a:br>
              <a:rPr lang="en-US" altLang="en-US" sz="1000" b="1" dirty="0">
                <a:solidFill>
                  <a:srgbClr val="0000FF"/>
                </a:solidFill>
              </a:rPr>
            </a:br>
            <a:r>
              <a:rPr lang="en-US" altLang="en-US" sz="1000" b="1" dirty="0">
                <a:solidFill>
                  <a:srgbClr val="0000FF"/>
                </a:solidFill>
              </a:rPr>
              <a:t>Power Coupler</a:t>
            </a:r>
            <a:endParaRPr lang="en-US" altLang="en-US" sz="1000" dirty="0">
              <a:solidFill>
                <a:srgbClr val="0000FF"/>
              </a:solidFill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6959529" y="142152"/>
            <a:ext cx="14915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000" b="1" dirty="0">
                <a:solidFill>
                  <a:srgbClr val="0000FF"/>
                </a:solidFill>
              </a:rPr>
              <a:t>Harmonic </a:t>
            </a:r>
          </a:p>
          <a:p>
            <a:pPr algn="ctr"/>
            <a:r>
              <a:rPr lang="en-US" altLang="en-US" sz="1000" b="1" dirty="0">
                <a:solidFill>
                  <a:srgbClr val="0000FF"/>
                </a:solidFill>
              </a:rPr>
              <a:t>Cavity</a:t>
            </a:r>
            <a:endParaRPr lang="en-US" altLang="en-US" sz="1000" dirty="0">
              <a:solidFill>
                <a:srgbClr val="0000FF"/>
              </a:solidFill>
            </a:endParaRPr>
          </a:p>
        </p:txBody>
      </p:sp>
      <p:cxnSp>
        <p:nvCxnSpPr>
          <p:cNvPr id="15" name="Straight Arrow Connector 14"/>
          <p:cNvCxnSpPr>
            <a:cxnSpLocks noChangeShapeType="1"/>
          </p:cNvCxnSpPr>
          <p:nvPr/>
        </p:nvCxnSpPr>
        <p:spPr bwMode="auto">
          <a:xfrm>
            <a:off x="7705285" y="479342"/>
            <a:ext cx="86060" cy="1953138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6" name="Left Brace 15"/>
          <p:cNvSpPr>
            <a:spLocks/>
          </p:cNvSpPr>
          <p:nvPr/>
        </p:nvSpPr>
        <p:spPr bwMode="auto">
          <a:xfrm rot="10800000">
            <a:off x="8222115" y="3213841"/>
            <a:ext cx="145949" cy="1205253"/>
          </a:xfrm>
          <a:prstGeom prst="leftBrace">
            <a:avLst>
              <a:gd name="adj1" fmla="val 8333"/>
              <a:gd name="adj2" fmla="val 50000"/>
            </a:avLst>
          </a:prstGeom>
          <a:solidFill>
            <a:schemeClr val="bg1"/>
          </a:solidFill>
          <a:ln w="222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 dirty="0"/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6695387" y="1126902"/>
            <a:ext cx="100160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000" b="1" dirty="0">
                <a:solidFill>
                  <a:srgbClr val="0000FF"/>
                </a:solidFill>
              </a:rPr>
              <a:t>Pneumatic Slow</a:t>
            </a:r>
          </a:p>
          <a:p>
            <a:pPr algn="ctr"/>
            <a:r>
              <a:rPr lang="en-US" altLang="en-US" sz="1000" b="1" dirty="0">
                <a:solidFill>
                  <a:srgbClr val="0000FF"/>
                </a:solidFill>
              </a:rPr>
              <a:t> Tuner </a:t>
            </a:r>
            <a:endParaRPr lang="en-US" altLang="en-US" sz="1000" dirty="0">
              <a:solidFill>
                <a:srgbClr val="0000FF"/>
              </a:solidFill>
            </a:endParaRPr>
          </a:p>
        </p:txBody>
      </p:sp>
      <p:grpSp>
        <p:nvGrpSpPr>
          <p:cNvPr id="20" name="Group 7"/>
          <p:cNvGrpSpPr>
            <a:grpSpLocks/>
          </p:cNvGrpSpPr>
          <p:nvPr/>
        </p:nvGrpSpPr>
        <p:grpSpPr bwMode="auto">
          <a:xfrm>
            <a:off x="4459905" y="4174978"/>
            <a:ext cx="2930548" cy="2016886"/>
            <a:chOff x="2438400" y="3924301"/>
            <a:chExt cx="3576638" cy="2571750"/>
          </a:xfrm>
        </p:grpSpPr>
        <p:grpSp>
          <p:nvGrpSpPr>
            <p:cNvPr id="21" name="Group 1"/>
            <p:cNvGrpSpPr>
              <a:grpSpLocks/>
            </p:cNvGrpSpPr>
            <p:nvPr/>
          </p:nvGrpSpPr>
          <p:grpSpPr bwMode="auto">
            <a:xfrm>
              <a:off x="2438400" y="3924301"/>
              <a:ext cx="3576638" cy="2571750"/>
              <a:chOff x="5491163" y="609600"/>
              <a:chExt cx="3576637" cy="2571963"/>
            </a:xfrm>
          </p:grpSpPr>
          <p:pic>
            <p:nvPicPr>
              <p:cNvPr id="25" name="Picture 2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91163" y="609600"/>
                <a:ext cx="3576637" cy="2571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TextBox 10"/>
              <p:cNvSpPr txBox="1">
                <a:spLocks noChangeArrowheads="1"/>
              </p:cNvSpPr>
              <p:nvPr/>
            </p:nvSpPr>
            <p:spPr bwMode="auto">
              <a:xfrm>
                <a:off x="7538156" y="1579096"/>
                <a:ext cx="996244" cy="3078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endParaRPr lang="en-US" altLang="en-US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" name="Rectangle 2"/>
            <p:cNvSpPr>
              <a:spLocks noChangeArrowheads="1"/>
            </p:cNvSpPr>
            <p:nvPr/>
          </p:nvSpPr>
          <p:spPr bwMode="auto">
            <a:xfrm>
              <a:off x="4495800" y="4105656"/>
              <a:ext cx="86606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n-US" dirty="0"/>
            </a:p>
          </p:txBody>
        </p:sp>
        <p:sp>
          <p:nvSpPr>
            <p:cNvPr id="23" name="Rectangle 18"/>
            <p:cNvSpPr>
              <a:spLocks noChangeArrowheads="1"/>
            </p:cNvSpPr>
            <p:nvPr/>
          </p:nvSpPr>
          <p:spPr bwMode="auto">
            <a:xfrm>
              <a:off x="4544568" y="4983480"/>
              <a:ext cx="45720" cy="4846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n-US" dirty="0"/>
            </a:p>
          </p:txBody>
        </p:sp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>
              <a:off x="4544568" y="5495544"/>
              <a:ext cx="45720" cy="6126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n-US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446566" y="5949753"/>
            <a:ext cx="25411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Courtesy of M. Kelly  PHY/ANL</a:t>
            </a:r>
            <a:endParaRPr lang="en-US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7332" y="506900"/>
            <a:ext cx="3400896" cy="22481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939" y="2837767"/>
            <a:ext cx="5669171" cy="143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48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584" y="0"/>
            <a:ext cx="8372901" cy="466767"/>
          </a:xfrm>
        </p:spPr>
        <p:txBody>
          <a:bodyPr/>
          <a:lstStyle/>
          <a:p>
            <a:r>
              <a:rPr lang="en-US" dirty="0" smtClean="0"/>
              <a:t>O</a:t>
            </a:r>
            <a:r>
              <a:rPr lang="en-US" cap="none" dirty="0" smtClean="0"/>
              <a:t>utline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5549" y="478005"/>
            <a:ext cx="8372901" cy="4422775"/>
          </a:xfrm>
        </p:spPr>
        <p:txBody>
          <a:bodyPr/>
          <a:lstStyle/>
          <a:p>
            <a:r>
              <a:rPr lang="en-US" dirty="0" smtClean="0"/>
              <a:t>Present </a:t>
            </a:r>
            <a:r>
              <a:rPr lang="en-US" dirty="0" smtClean="0"/>
              <a:t>APS Storage Ring RF Configuration and Performance</a:t>
            </a:r>
          </a:p>
          <a:p>
            <a:r>
              <a:rPr lang="en-US" dirty="0" smtClean="0"/>
              <a:t>Toward 4</a:t>
            </a:r>
            <a:r>
              <a:rPr lang="en-US" baseline="30000" dirty="0" smtClean="0"/>
              <a:t>th</a:t>
            </a:r>
            <a:r>
              <a:rPr lang="en-US" dirty="0" smtClean="0"/>
              <a:t>-Gen sources</a:t>
            </a:r>
            <a:endParaRPr lang="en-US" dirty="0" smtClean="0"/>
          </a:p>
          <a:p>
            <a:r>
              <a:rPr lang="en-US" dirty="0" smtClean="0"/>
              <a:t>Motivation for APS-U</a:t>
            </a:r>
            <a:endParaRPr lang="en-US" dirty="0" smtClean="0"/>
          </a:p>
          <a:p>
            <a:r>
              <a:rPr lang="en-US" dirty="0" smtClean="0"/>
              <a:t>APS-U RF systems considerations</a:t>
            </a:r>
          </a:p>
          <a:p>
            <a:r>
              <a:rPr lang="en-US" dirty="0" smtClean="0"/>
              <a:t>Low Frequency RF System </a:t>
            </a:r>
            <a:r>
              <a:rPr lang="en-US" dirty="0" smtClean="0"/>
              <a:t>Alternative</a:t>
            </a:r>
            <a:endParaRPr lang="en-US" dirty="0" smtClean="0"/>
          </a:p>
          <a:p>
            <a:r>
              <a:rPr lang="en-US" dirty="0" smtClean="0"/>
              <a:t>Summary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8968-13D2-44CD-84A8-87496096DE70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5548" y="6200024"/>
            <a:ext cx="8758451" cy="365125"/>
          </a:xfrm>
        </p:spPr>
        <p:txBody>
          <a:bodyPr/>
          <a:lstStyle/>
          <a:p>
            <a:r>
              <a:rPr lang="en-US" dirty="0" smtClean="0"/>
              <a:t>CWRF2106 Workshop – Grenoble, France         Thoughts on the APS-U RF Systems                     A. Nassiri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50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Long-Term APS RF System 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98939" y="548563"/>
            <a:ext cx="8680938" cy="5377697"/>
          </a:xfrm>
        </p:spPr>
        <p:txBody>
          <a:bodyPr/>
          <a:lstStyle/>
          <a:p>
            <a:r>
              <a:rPr lang="en-US" dirty="0" smtClean="0"/>
              <a:t>Replace present klystrons with modern solid-state rf amplifier systems</a:t>
            </a:r>
          </a:p>
          <a:p>
            <a:pPr lvl="1"/>
            <a:r>
              <a:rPr lang="en-US" dirty="0" smtClean="0"/>
              <a:t>Eliminates reliance on klystrons and HVPS upgrades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B1F8F"/>
                </a:solidFill>
              </a:rPr>
              <a:t>CWRF2106 Workshop – Grenoble, France         Thoughts on the APS-U RF Systems                     A. Nassiri      </a:t>
            </a:r>
            <a:endParaRPr lang="en-US" dirty="0">
              <a:solidFill>
                <a:srgbClr val="0B1F8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07028" y="1269285"/>
            <a:ext cx="8002729" cy="4698638"/>
            <a:chOff x="300892" y="1592747"/>
            <a:chExt cx="8002729" cy="4698638"/>
          </a:xfrm>
        </p:grpSpPr>
        <p:pic>
          <p:nvPicPr>
            <p:cNvPr id="7" name="Picture 6" descr="Solid-State200kW Design Layout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92" y="1592747"/>
              <a:ext cx="8002729" cy="46986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2741020" y="3102029"/>
              <a:ext cx="2767912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22078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Long-Term </a:t>
            </a:r>
            <a:r>
              <a:rPr lang="en-US" dirty="0"/>
              <a:t>APS RF System </a:t>
            </a:r>
            <a:r>
              <a:rPr lang="en-US" dirty="0" smtClean="0"/>
              <a:t>option,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98939" y="506900"/>
            <a:ext cx="8680938" cy="5377697"/>
          </a:xfrm>
        </p:spPr>
        <p:txBody>
          <a:bodyPr/>
          <a:lstStyle/>
          <a:p>
            <a:pPr marL="228600" indent="-228600"/>
            <a:r>
              <a:rPr lang="en-US" dirty="0" smtClean="0"/>
              <a:t>Implement a </a:t>
            </a:r>
            <a:r>
              <a:rPr lang="en-US" dirty="0"/>
              <a:t>flexible digital LLRF </a:t>
            </a:r>
            <a:r>
              <a:rPr lang="en-US" dirty="0" smtClean="0"/>
              <a:t>system</a:t>
            </a:r>
            <a:endParaRPr lang="en-US" dirty="0"/>
          </a:p>
          <a:p>
            <a:pPr marL="576262" lvl="1" indent="-228600"/>
            <a:r>
              <a:rPr lang="en-US" sz="1800" dirty="0"/>
              <a:t>Substantial changes in the design are possible by changing program routines without affecting the hardware</a:t>
            </a:r>
          </a:p>
          <a:p>
            <a:pPr marL="576262" lvl="1" indent="-228600"/>
            <a:r>
              <a:rPr lang="en-US" sz="1800" dirty="0"/>
              <a:t>With digital LLRF, amplitude and phase stabilities better that 0.1% and 0.1</a:t>
            </a:r>
            <a:r>
              <a:rPr lang="en-US" sz="1800" baseline="30000" dirty="0">
                <a:sym typeface="Symbol" panose="05050102010706020507" pitchFamily="18" charset="2"/>
              </a:rPr>
              <a:t></a:t>
            </a:r>
            <a:r>
              <a:rPr lang="en-US" sz="1800" dirty="0">
                <a:sym typeface="Symbol" panose="05050102010706020507" pitchFamily="18" charset="2"/>
              </a:rPr>
              <a:t>a</a:t>
            </a:r>
            <a:r>
              <a:rPr lang="en-US" sz="1800" dirty="0"/>
              <a:t>reacheivable</a:t>
            </a:r>
            <a:r>
              <a:rPr lang="en-US" sz="1800" dirty="0" smtClean="0"/>
              <a:t>.</a:t>
            </a:r>
          </a:p>
          <a:p>
            <a:pPr marL="228600" indent="-228600"/>
            <a:r>
              <a:rPr lang="en-US" dirty="0"/>
              <a:t>From operation perspectives, we </a:t>
            </a:r>
            <a:r>
              <a:rPr lang="en-US" dirty="0" smtClean="0"/>
              <a:t>will pursue  </a:t>
            </a:r>
            <a:r>
              <a:rPr lang="en-US" dirty="0"/>
              <a:t>that digital LLRF </a:t>
            </a:r>
            <a:r>
              <a:rPr lang="en-US" dirty="0" smtClean="0"/>
              <a:t>in </a:t>
            </a:r>
            <a:r>
              <a:rPr lang="en-US" dirty="0"/>
              <a:t>lieu of upgrading our analog electronics</a:t>
            </a:r>
          </a:p>
          <a:p>
            <a:pPr marL="628650" lvl="1" indent="-228600"/>
            <a:r>
              <a:rPr lang="en-US" sz="1800" dirty="0"/>
              <a:t>Address obsolescence issues</a:t>
            </a:r>
          </a:p>
          <a:p>
            <a:pPr marL="628650" lvl="1" indent="-228600"/>
            <a:r>
              <a:rPr lang="en-US" sz="1800" dirty="0"/>
              <a:t>Reduces maintenance cost and repair/maintenance effort</a:t>
            </a:r>
          </a:p>
          <a:p>
            <a:pPr marL="628650" lvl="1" indent="-228600"/>
            <a:r>
              <a:rPr lang="en-US" sz="1800" dirty="0"/>
              <a:t>It is more cost effective </a:t>
            </a:r>
          </a:p>
          <a:p>
            <a:pPr marL="628650" lvl="1" indent="-228600"/>
            <a:r>
              <a:rPr lang="en-US" sz="1800" dirty="0"/>
              <a:t>Would provide more RF control flexibility, better detection, and diagnostics capabilities</a:t>
            </a:r>
          </a:p>
          <a:p>
            <a:pPr marL="628650" lvl="1" indent="-228600"/>
            <a:r>
              <a:rPr lang="en-US" sz="1800" dirty="0"/>
              <a:t>We are evaluating next generation chassis platforms with COTS products</a:t>
            </a:r>
          </a:p>
          <a:p>
            <a:pPr marL="1028700" lvl="2"/>
            <a:r>
              <a:rPr lang="en-US" sz="1600" dirty="0"/>
              <a:t>Flexibility in product choices and expansion over 20+ year lifetime after APS-U</a:t>
            </a:r>
          </a:p>
          <a:p>
            <a:pPr marL="1028700" lvl="2"/>
            <a:r>
              <a:rPr lang="en-US" sz="1600" dirty="0"/>
              <a:t>Flexibility in reconfiguring the system while driving the car (e.g., transitioning from klystron to solid-state)</a:t>
            </a:r>
          </a:p>
          <a:p>
            <a:pPr marL="1028700" lvl="2"/>
            <a:r>
              <a:rPr lang="en-US" sz="1600" dirty="0"/>
              <a:t>Would like to standardize across all our RF systems</a:t>
            </a:r>
          </a:p>
          <a:p>
            <a:pPr marL="228600"/>
            <a:endParaRPr lang="en-US" dirty="0"/>
          </a:p>
          <a:p>
            <a:pPr marL="576262" lvl="1" indent="-228600"/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B1F8F"/>
                </a:solidFill>
              </a:rPr>
              <a:t>CWRF2106 Workshop – Grenoble, France         Thoughts on the APS-U RF Systems                     A. Nassiri      </a:t>
            </a:r>
            <a:endParaRPr lang="en-US" dirty="0">
              <a:solidFill>
                <a:srgbClr val="0B1F8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12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Lower Frequency RF System Alternative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98939" y="506900"/>
            <a:ext cx="8680938" cy="5377697"/>
          </a:xfrm>
        </p:spPr>
        <p:txBody>
          <a:bodyPr/>
          <a:lstStyle/>
          <a:p>
            <a:r>
              <a:rPr lang="en-US" dirty="0" smtClean="0"/>
              <a:t>Explored both 88- and 117-MHz RF systems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CWRF2106 Workshop – Grenoble, France         Thoughts on the APS-U RF Systems                     A. Nassiri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71" y="955227"/>
            <a:ext cx="7838454" cy="4620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845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Cavity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98939" y="506900"/>
            <a:ext cx="8680938" cy="5377697"/>
          </a:xfrm>
        </p:spPr>
        <p:txBody>
          <a:bodyPr/>
          <a:lstStyle/>
          <a:p>
            <a:pPr>
              <a:spcBef>
                <a:spcPts val="0"/>
              </a:spcBef>
              <a:buClrTx/>
            </a:pPr>
            <a:r>
              <a:rPr lang="en-US" dirty="0"/>
              <a:t>We reviewed various options </a:t>
            </a:r>
            <a:r>
              <a:rPr lang="en-US" baseline="30000" dirty="0"/>
              <a:t>[1],[2] </a:t>
            </a:r>
            <a:r>
              <a:rPr lang="en-US" dirty="0"/>
              <a:t>:</a:t>
            </a:r>
          </a:p>
          <a:p>
            <a:pPr lvl="1"/>
            <a:r>
              <a:rPr lang="en-US" sz="1800" b="1" dirty="0">
                <a:solidFill>
                  <a:srgbClr val="C00000"/>
                </a:solidFill>
              </a:rPr>
              <a:t>MAX-IV QWR </a:t>
            </a:r>
            <a:r>
              <a:rPr lang="en-US" sz="1800" dirty="0"/>
              <a:t>[quarter-wave resonator, normal conducting]</a:t>
            </a:r>
          </a:p>
          <a:p>
            <a:pPr lvl="2"/>
            <a:r>
              <a:rPr lang="en-US" sz="1600" dirty="0"/>
              <a:t>Voltage limited, but offers an operational design to leverage from</a:t>
            </a:r>
          </a:p>
          <a:p>
            <a:pPr lvl="1"/>
            <a:r>
              <a:rPr lang="en-US" sz="1800" b="1" dirty="0">
                <a:solidFill>
                  <a:srgbClr val="C00000"/>
                </a:solidFill>
              </a:rPr>
              <a:t>Symmetric reentrant cavity </a:t>
            </a:r>
            <a:r>
              <a:rPr lang="en-US" sz="1800" dirty="0"/>
              <a:t>[normal conducting]</a:t>
            </a:r>
          </a:p>
          <a:p>
            <a:pPr lvl="2"/>
            <a:r>
              <a:rPr lang="en-US" sz="1600" dirty="0"/>
              <a:t>Improved shunt impedance and peak fields over QWR, but longer cavity</a:t>
            </a:r>
          </a:p>
          <a:p>
            <a:pPr lvl="2"/>
            <a:r>
              <a:rPr lang="en-US" sz="1600" dirty="0"/>
              <a:t>conceptual design, would require extensive R&amp;D thus is a higher risk</a:t>
            </a:r>
          </a:p>
          <a:p>
            <a:pPr lvl="1"/>
            <a:r>
              <a:rPr lang="en-US" sz="1800" b="1" dirty="0">
                <a:solidFill>
                  <a:srgbClr val="C00000"/>
                </a:solidFill>
              </a:rPr>
              <a:t>Superconducting QWR</a:t>
            </a:r>
          </a:p>
          <a:p>
            <a:pPr lvl="2"/>
            <a:r>
              <a:rPr lang="en-US" sz="1600" dirty="0"/>
              <a:t>Beam power is 620 kW (67pm) to 740 kW (41pm-RB) therefore reduction in number of cavities is limited to input coupler design</a:t>
            </a:r>
          </a:p>
          <a:p>
            <a:pPr lvl="2"/>
            <a:r>
              <a:rPr lang="en-US" sz="1600" dirty="0"/>
              <a:t>SRF technology increases complexity and risk</a:t>
            </a:r>
          </a:p>
          <a:p>
            <a:pPr lvl="2"/>
            <a:r>
              <a:rPr lang="en-US" sz="1600" dirty="0"/>
              <a:t>Also only at conceptual design</a:t>
            </a:r>
          </a:p>
          <a:p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B1F8F"/>
                </a:solidFill>
              </a:rPr>
              <a:t>CWRF2106 Workshop – Grenoble, France         Thoughts on the APS-U RF Systems                     A. Nassiri      </a:t>
            </a:r>
            <a:endParaRPr lang="en-US" dirty="0">
              <a:solidFill>
                <a:srgbClr val="0B1F8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3040611" y="3365871"/>
            <a:ext cx="2808968" cy="2518725"/>
            <a:chOff x="3040611" y="3365871"/>
            <a:chExt cx="2808968" cy="251872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0611" y="3584081"/>
              <a:ext cx="2737692" cy="2300515"/>
            </a:xfrm>
            <a:prstGeom prst="rect">
              <a:avLst/>
            </a:prstGeom>
          </p:spPr>
        </p:pic>
        <p:sp>
          <p:nvSpPr>
            <p:cNvPr id="11" name="Title 1"/>
            <p:cNvSpPr txBox="1">
              <a:spLocks/>
            </p:cNvSpPr>
            <p:nvPr/>
          </p:nvSpPr>
          <p:spPr>
            <a:xfrm>
              <a:off x="3253632" y="3365871"/>
              <a:ext cx="2595947" cy="216166"/>
            </a:xfrm>
            <a:prstGeom prst="rect">
              <a:avLst/>
            </a:prstGeom>
            <a:noFill/>
          </p:spPr>
          <p:txBody>
            <a:bodyPr vert="horz" lIns="0" tIns="0" rIns="0" bIns="0" rtlCol="0" anchor="t">
              <a:noAutofit/>
            </a:bodyPr>
            <a:lstStyle>
              <a:lvl1pPr algn="l" defTabSz="457200" rtl="0" eaLnBrk="1" latinLnBrk="0" hangingPunct="1">
                <a:lnSpc>
                  <a:spcPct val="95000"/>
                </a:lnSpc>
                <a:spcBef>
                  <a:spcPct val="0"/>
                </a:spcBef>
                <a:buNone/>
                <a:defRPr sz="2800" b="1" i="0" kern="1200" cap="all" baseline="0">
                  <a:solidFill>
                    <a:schemeClr val="tx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400" cap="none" dirty="0" smtClean="0">
                  <a:solidFill>
                    <a:srgbClr val="0000FF"/>
                  </a:solidFill>
                </a:rPr>
                <a:t>Conceptual</a:t>
              </a:r>
              <a:r>
                <a:rPr lang="en-US" sz="1400" cap="none" dirty="0">
                  <a:solidFill>
                    <a:srgbClr val="0000FF"/>
                  </a:solidFill>
                </a:rPr>
                <a:t> </a:t>
              </a:r>
              <a:r>
                <a:rPr lang="en-US" sz="1400" cap="none" dirty="0" smtClean="0">
                  <a:solidFill>
                    <a:srgbClr val="0000FF"/>
                  </a:solidFill>
                </a:rPr>
                <a:t>Reentrant Cavity</a:t>
              </a:r>
              <a:endParaRPr lang="en-US" sz="1400" cap="none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950154" y="3352809"/>
            <a:ext cx="3110927" cy="2228055"/>
            <a:chOff x="5950154" y="3352809"/>
            <a:chExt cx="3110927" cy="222805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0154" y="3619421"/>
              <a:ext cx="3110927" cy="1961443"/>
            </a:xfrm>
            <a:prstGeom prst="rect">
              <a:avLst/>
            </a:prstGeom>
          </p:spPr>
        </p:pic>
        <p:sp>
          <p:nvSpPr>
            <p:cNvPr id="13" name="Title 1"/>
            <p:cNvSpPr txBox="1">
              <a:spLocks/>
            </p:cNvSpPr>
            <p:nvPr/>
          </p:nvSpPr>
          <p:spPr>
            <a:xfrm>
              <a:off x="6380761" y="3352809"/>
              <a:ext cx="2212898" cy="266612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0" tIns="0" rIns="0" bIns="0" rtlCol="0" anchor="t">
              <a:noAutofit/>
            </a:bodyPr>
            <a:lstStyle>
              <a:lvl1pPr algn="l" defTabSz="457200" rtl="0" eaLnBrk="1" latinLnBrk="0" hangingPunct="1">
                <a:lnSpc>
                  <a:spcPct val="95000"/>
                </a:lnSpc>
                <a:spcBef>
                  <a:spcPct val="0"/>
                </a:spcBef>
                <a:buNone/>
                <a:defRPr sz="2800" b="1" i="0" kern="1200" cap="all" baseline="0">
                  <a:solidFill>
                    <a:schemeClr val="tx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400" cap="none" dirty="0" smtClean="0">
                  <a:solidFill>
                    <a:srgbClr val="0000FF"/>
                  </a:solidFill>
                </a:rPr>
                <a:t>Conceptual SRF QWR</a:t>
              </a:r>
              <a:endParaRPr lang="en-US" sz="1400" cap="none" dirty="0">
                <a:solidFill>
                  <a:srgbClr val="0000FF"/>
                </a:solidFill>
              </a:endParaRPr>
            </a:p>
          </p:txBody>
        </p:sp>
      </p:grpSp>
      <p:sp>
        <p:nvSpPr>
          <p:cNvPr id="14" name="Content Placeholder 7"/>
          <p:cNvSpPr txBox="1">
            <a:spLocks/>
          </p:cNvSpPr>
          <p:nvPr/>
        </p:nvSpPr>
        <p:spPr>
          <a:xfrm>
            <a:off x="6328437" y="5806997"/>
            <a:ext cx="2317545" cy="4097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200" dirty="0" smtClean="0"/>
              <a:t>[</a:t>
            </a:r>
            <a:r>
              <a:rPr lang="en-US" sz="1000" dirty="0" smtClean="0"/>
              <a:t>1] AOP-TN-2017-038, Nov. 2015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000" dirty="0" smtClean="0"/>
              <a:t>[2] RF-TN-2016-001, Jan. 2016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99185" y="3355577"/>
            <a:ext cx="2541181" cy="2900404"/>
            <a:chOff x="399185" y="3355577"/>
            <a:chExt cx="2541181" cy="290040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390" y="3562468"/>
              <a:ext cx="2378770" cy="250066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176926" y="4612550"/>
              <a:ext cx="1656109" cy="130481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9" name="Title 1"/>
            <p:cNvSpPr txBox="1">
              <a:spLocks/>
            </p:cNvSpPr>
            <p:nvPr/>
          </p:nvSpPr>
          <p:spPr>
            <a:xfrm>
              <a:off x="965721" y="3355577"/>
              <a:ext cx="1315925" cy="187685"/>
            </a:xfrm>
            <a:prstGeom prst="rect">
              <a:avLst/>
            </a:prstGeom>
            <a:noFill/>
          </p:spPr>
          <p:txBody>
            <a:bodyPr vert="horz" lIns="0" tIns="0" rIns="0" bIns="0" rtlCol="0" anchor="t">
              <a:noAutofit/>
            </a:bodyPr>
            <a:lstStyle>
              <a:lvl1pPr algn="l" defTabSz="457200" rtl="0" eaLnBrk="1" latinLnBrk="0" hangingPunct="1">
                <a:lnSpc>
                  <a:spcPct val="95000"/>
                </a:lnSpc>
                <a:spcBef>
                  <a:spcPct val="0"/>
                </a:spcBef>
                <a:buNone/>
                <a:defRPr sz="2800" b="1" i="0" kern="1200" cap="all" baseline="0">
                  <a:solidFill>
                    <a:schemeClr val="tx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400" cap="none" dirty="0" smtClean="0">
                  <a:solidFill>
                    <a:srgbClr val="0000FF"/>
                  </a:solidFill>
                </a:rPr>
                <a:t>MAX-IV QWR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9185" y="6009760"/>
              <a:ext cx="254118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Courtesy of </a:t>
              </a:r>
              <a:r>
                <a:rPr lang="en-US" sz="1000" dirty="0"/>
                <a:t> </a:t>
              </a:r>
              <a:r>
                <a:rPr lang="en-US" sz="1000" dirty="0" smtClean="0"/>
                <a:t>P. Tavares, MAX-IV 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7879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Cavity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84285" y="546561"/>
            <a:ext cx="8680938" cy="5377697"/>
          </a:xfrm>
        </p:spPr>
        <p:txBody>
          <a:bodyPr/>
          <a:lstStyle/>
          <a:p>
            <a:pPr>
              <a:buClrTx/>
            </a:pPr>
            <a:r>
              <a:rPr lang="en-US" dirty="0"/>
              <a:t>The wise choice is to leverage off of the MAX-IV design</a:t>
            </a:r>
          </a:p>
          <a:p>
            <a:pPr>
              <a:buClrTx/>
            </a:pPr>
            <a:r>
              <a:rPr lang="en-US" dirty="0"/>
              <a:t>But need to modify for higher voltage to keep # of cavities reasonable</a:t>
            </a:r>
          </a:p>
          <a:p>
            <a:pPr lvl="1">
              <a:buClrTx/>
            </a:pPr>
            <a:r>
              <a:rPr lang="en-US" sz="1800" dirty="0"/>
              <a:t>Modified electrode shape and gap length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B1F8F"/>
                </a:solidFill>
              </a:rPr>
              <a:t>CWRF2106 Workshop – Grenoble, France         Thoughts on the APS-U RF Systems                     A. Nassiri      </a:t>
            </a:r>
            <a:endParaRPr lang="en-US" dirty="0">
              <a:solidFill>
                <a:srgbClr val="0B1F8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39" y="1722258"/>
            <a:ext cx="5669052" cy="2834525"/>
          </a:xfrm>
          <a:prstGeom prst="rect">
            <a:avLst/>
          </a:prstGeom>
        </p:spPr>
      </p:pic>
      <p:sp>
        <p:nvSpPr>
          <p:cNvPr id="7" name="Content Placeholder 7"/>
          <p:cNvSpPr txBox="1">
            <a:spLocks/>
          </p:cNvSpPr>
          <p:nvPr/>
        </p:nvSpPr>
        <p:spPr>
          <a:xfrm>
            <a:off x="438918" y="4714810"/>
            <a:ext cx="4133082" cy="773692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2060"/>
              </a:buClr>
              <a:buSzPct val="120000"/>
            </a:pPr>
            <a:r>
              <a:rPr lang="en-US" dirty="0" smtClean="0">
                <a:solidFill>
                  <a:srgbClr val="002060"/>
                </a:solidFill>
              </a:rPr>
              <a:t>MAX-IV uses 6 cavities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each at ~300kV, ~27kW wall loss</a:t>
            </a:r>
          </a:p>
        </p:txBody>
      </p:sp>
      <p:pic>
        <p:nvPicPr>
          <p:cNvPr id="8" name="Content Placeholder 3"/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423" y="1565160"/>
            <a:ext cx="2806922" cy="22191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477" y="3823956"/>
            <a:ext cx="2797493" cy="220027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7589423" y="2328743"/>
            <a:ext cx="1146363" cy="30424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vert="horz" lIns="0" tIns="0" rIns="0" bIns="0" rtlCol="0" anchor="t">
            <a:noAutofit/>
          </a:bodyPr>
          <a:lstStyle>
            <a:lvl1pPr algn="l" defTabSz="4572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sz="2800" b="1" i="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cap="none" dirty="0" smtClean="0">
                <a:solidFill>
                  <a:srgbClr val="FFFF00"/>
                </a:solidFill>
              </a:rPr>
              <a:t>MAX-IV Gap</a:t>
            </a:r>
          </a:p>
        </p:txBody>
      </p:sp>
      <p:sp>
        <p:nvSpPr>
          <p:cNvPr id="11" name="TextBox 7"/>
          <p:cNvSpPr txBox="1"/>
          <p:nvPr/>
        </p:nvSpPr>
        <p:spPr>
          <a:xfrm>
            <a:off x="6573125" y="1685897"/>
            <a:ext cx="1178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FFFF00"/>
                </a:solidFill>
              </a:rPr>
              <a:t>12.6 MV/m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6686938" y="4047293"/>
            <a:ext cx="10647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000000"/>
                </a:solidFill>
              </a:rPr>
              <a:t>8.7 MV/m</a:t>
            </a:r>
          </a:p>
        </p:txBody>
      </p:sp>
      <p:sp>
        <p:nvSpPr>
          <p:cNvPr id="13" name="TextBox 6"/>
          <p:cNvSpPr txBox="1"/>
          <p:nvPr/>
        </p:nvSpPr>
        <p:spPr>
          <a:xfrm>
            <a:off x="7993333" y="3804443"/>
            <a:ext cx="8755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rgbClr val="FFFF00"/>
                </a:solidFill>
              </a:rPr>
              <a:t>@300kV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14" name="TextBox 6"/>
          <p:cNvSpPr txBox="1"/>
          <p:nvPr/>
        </p:nvSpPr>
        <p:spPr>
          <a:xfrm>
            <a:off x="7967510" y="1561083"/>
            <a:ext cx="8755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rgbClr val="FFFF00"/>
                </a:solidFill>
              </a:rPr>
              <a:t>@300kV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6024194" y="5733509"/>
            <a:ext cx="2767795" cy="31023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kern="0" dirty="0" smtClean="0">
                <a:solidFill>
                  <a:srgbClr val="FFFF00"/>
                </a:solidFill>
              </a:rPr>
              <a:t>117 MHz Concept by Geoff Waldschmidt</a:t>
            </a:r>
            <a:endParaRPr lang="en-US" sz="1100" kern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48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/>
      <p:bldP spid="14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631" y="71643"/>
            <a:ext cx="8710246" cy="367393"/>
          </a:xfrm>
        </p:spPr>
        <p:txBody>
          <a:bodyPr/>
          <a:lstStyle/>
          <a:p>
            <a:r>
              <a:rPr lang="en-US" dirty="0" smtClean="0"/>
              <a:t>117MHz Power Requirements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B1F8F"/>
                </a:solidFill>
              </a:rPr>
              <a:t>CWRF2106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B1F8F"/>
                </a:solidFill>
              </a:rPr>
              <a:t>Workshop – Grenoble, France         Thoughts on the APS-U RF Systems                     A. Nassiri      </a:t>
            </a:r>
            <a:endParaRPr lang="en-US" dirty="0">
              <a:solidFill>
                <a:srgbClr val="0B1F8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52108" y="6559785"/>
            <a:ext cx="457200" cy="182880"/>
          </a:xfrm>
        </p:spPr>
        <p:txBody>
          <a:bodyPr/>
          <a:lstStyle/>
          <a:p>
            <a:fld id="{F06B058B-05F8-403B-851A-2304C4059B89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843398" y="421277"/>
            <a:ext cx="6140876" cy="2818961"/>
            <a:chOff x="843398" y="421277"/>
            <a:chExt cx="6140876" cy="281896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3398" y="421277"/>
              <a:ext cx="6140876" cy="2818961"/>
            </a:xfrm>
            <a:prstGeom prst="rect">
              <a:avLst/>
            </a:prstGeom>
          </p:spPr>
        </p:pic>
        <p:sp>
          <p:nvSpPr>
            <p:cNvPr id="8" name="Title 1"/>
            <p:cNvSpPr txBox="1">
              <a:spLocks/>
            </p:cNvSpPr>
            <p:nvPr/>
          </p:nvSpPr>
          <p:spPr>
            <a:xfrm>
              <a:off x="1213226" y="566750"/>
              <a:ext cx="1961021" cy="443842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0" tIns="0" rIns="0" bIns="0" rtlCol="0" anchor="t">
              <a:noAutofit/>
            </a:bodyPr>
            <a:lstStyle>
              <a:lvl1pPr algn="l" defTabSz="457200" rtl="0" eaLnBrk="1" latinLnBrk="0" hangingPunct="1">
                <a:lnSpc>
                  <a:spcPct val="95000"/>
                </a:lnSpc>
                <a:spcBef>
                  <a:spcPct val="0"/>
                </a:spcBef>
                <a:buNone/>
                <a:defRPr sz="2800" b="1" i="0" kern="1200" cap="all" baseline="0">
                  <a:solidFill>
                    <a:schemeClr val="tx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cap="none" dirty="0" smtClean="0">
                  <a:solidFill>
                    <a:srgbClr val="0000FF"/>
                  </a:solidFill>
                </a:rPr>
                <a:t>67pm</a:t>
              </a:r>
              <a:endParaRPr lang="en-US" cap="none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996464" y="3135086"/>
            <a:ext cx="5900725" cy="3122981"/>
            <a:chOff x="996464" y="3135086"/>
            <a:chExt cx="5900725" cy="312298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6464" y="3135086"/>
              <a:ext cx="5900725" cy="3122981"/>
            </a:xfrm>
            <a:prstGeom prst="rect">
              <a:avLst/>
            </a:prstGeom>
          </p:spPr>
        </p:pic>
        <p:sp>
          <p:nvSpPr>
            <p:cNvPr id="9" name="Title 1"/>
            <p:cNvSpPr txBox="1">
              <a:spLocks/>
            </p:cNvSpPr>
            <p:nvPr/>
          </p:nvSpPr>
          <p:spPr>
            <a:xfrm>
              <a:off x="1251325" y="3168050"/>
              <a:ext cx="1884822" cy="421822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0" tIns="0" rIns="0" bIns="0" rtlCol="0" anchor="t">
              <a:noAutofit/>
            </a:bodyPr>
            <a:lstStyle>
              <a:lvl1pPr algn="l" defTabSz="457200" rtl="0" eaLnBrk="1" latinLnBrk="0" hangingPunct="1">
                <a:lnSpc>
                  <a:spcPct val="95000"/>
                </a:lnSpc>
                <a:spcBef>
                  <a:spcPct val="0"/>
                </a:spcBef>
                <a:buNone/>
                <a:defRPr sz="2800" b="1" i="0" kern="1200" cap="all" baseline="0">
                  <a:solidFill>
                    <a:schemeClr val="tx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cap="none" dirty="0" smtClean="0">
                  <a:solidFill>
                    <a:srgbClr val="0000FF"/>
                  </a:solidFill>
                </a:rPr>
                <a:t>41pm-RB</a:t>
              </a:r>
              <a:endParaRPr lang="en-US" cap="none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031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631" y="0"/>
            <a:ext cx="8710246" cy="367393"/>
          </a:xfrm>
        </p:spPr>
        <p:txBody>
          <a:bodyPr/>
          <a:lstStyle/>
          <a:p>
            <a:r>
              <a:rPr lang="en-US" dirty="0" smtClean="0"/>
              <a:t>88 MHz Power Requirements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B1F8F"/>
                </a:solidFill>
              </a:rPr>
              <a:t>CWRF2106 Workshop – Grenoble, France         Thoughts on the APS-U RF Systems                     A. Nassiri      </a:t>
            </a:r>
            <a:endParaRPr lang="en-US" dirty="0">
              <a:solidFill>
                <a:srgbClr val="0B1F8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817162" y="419849"/>
            <a:ext cx="6002099" cy="2797952"/>
            <a:chOff x="817162" y="419849"/>
            <a:chExt cx="6002099" cy="279795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162" y="419849"/>
              <a:ext cx="6002099" cy="2797952"/>
            </a:xfrm>
            <a:prstGeom prst="rect">
              <a:avLst/>
            </a:prstGeom>
          </p:spPr>
        </p:pic>
        <p:sp>
          <p:nvSpPr>
            <p:cNvPr id="8" name="Title 1"/>
            <p:cNvSpPr txBox="1">
              <a:spLocks/>
            </p:cNvSpPr>
            <p:nvPr/>
          </p:nvSpPr>
          <p:spPr>
            <a:xfrm>
              <a:off x="1093945" y="480284"/>
              <a:ext cx="1961021" cy="443842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0" tIns="0" rIns="0" bIns="0" rtlCol="0" anchor="t">
              <a:noAutofit/>
            </a:bodyPr>
            <a:lstStyle>
              <a:lvl1pPr algn="l" defTabSz="457200" rtl="0" eaLnBrk="1" latinLnBrk="0" hangingPunct="1">
                <a:lnSpc>
                  <a:spcPct val="95000"/>
                </a:lnSpc>
                <a:spcBef>
                  <a:spcPct val="0"/>
                </a:spcBef>
                <a:buNone/>
                <a:defRPr sz="2800" b="1" i="0" kern="1200" cap="all" baseline="0">
                  <a:solidFill>
                    <a:schemeClr val="tx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cap="none" dirty="0" smtClean="0">
                  <a:solidFill>
                    <a:srgbClr val="0000FF"/>
                  </a:solidFill>
                </a:rPr>
                <a:t>67pm</a:t>
              </a:r>
              <a:endParaRPr lang="en-US" cap="none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61079" y="3330692"/>
            <a:ext cx="5858182" cy="2900817"/>
            <a:chOff x="961079" y="3330692"/>
            <a:chExt cx="5858182" cy="290081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1079" y="3330692"/>
              <a:ext cx="5858182" cy="2900817"/>
            </a:xfrm>
            <a:prstGeom prst="rect">
              <a:avLst/>
            </a:prstGeom>
          </p:spPr>
        </p:pic>
        <p:sp>
          <p:nvSpPr>
            <p:cNvPr id="9" name="Title 1"/>
            <p:cNvSpPr txBox="1">
              <a:spLocks/>
            </p:cNvSpPr>
            <p:nvPr/>
          </p:nvSpPr>
          <p:spPr>
            <a:xfrm>
              <a:off x="1260716" y="3397518"/>
              <a:ext cx="1884822" cy="443842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0" tIns="0" rIns="0" bIns="0" rtlCol="0" anchor="t">
              <a:noAutofit/>
            </a:bodyPr>
            <a:lstStyle>
              <a:lvl1pPr algn="l" defTabSz="457200" rtl="0" eaLnBrk="1" latinLnBrk="0" hangingPunct="1">
                <a:lnSpc>
                  <a:spcPct val="95000"/>
                </a:lnSpc>
                <a:spcBef>
                  <a:spcPct val="0"/>
                </a:spcBef>
                <a:buNone/>
                <a:defRPr sz="2800" b="1" i="0" kern="1200" cap="all" baseline="0">
                  <a:solidFill>
                    <a:schemeClr val="tx1">
                      <a:lumMod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cap="none" dirty="0" smtClean="0">
                  <a:solidFill>
                    <a:srgbClr val="0000FF"/>
                  </a:solidFill>
                </a:rPr>
                <a:t>41pm-RB</a:t>
              </a:r>
              <a:endParaRPr lang="en-US" cap="none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5113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754" y="-11005"/>
            <a:ext cx="8710246" cy="5069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33754" y="561176"/>
            <a:ext cx="8680938" cy="5515978"/>
          </a:xfrm>
        </p:spPr>
        <p:txBody>
          <a:bodyPr/>
          <a:lstStyle/>
          <a:p>
            <a:r>
              <a:rPr lang="en-US" dirty="0" smtClean="0"/>
              <a:t>We continue to have excellent operation statistics </a:t>
            </a:r>
          </a:p>
          <a:p>
            <a:pPr lvl="1"/>
            <a:r>
              <a:rPr lang="en-US" dirty="0" smtClean="0"/>
              <a:t>Record operation reliability statistics</a:t>
            </a:r>
          </a:p>
          <a:p>
            <a:pPr lvl="2"/>
            <a:r>
              <a:rPr lang="en-US" dirty="0" smtClean="0"/>
              <a:t>0.08% downtime and 988.0 hours mean-time-to-beam-loss</a:t>
            </a:r>
          </a:p>
          <a:p>
            <a:pPr lvl="2"/>
            <a:r>
              <a:rPr lang="en-US" dirty="0" smtClean="0"/>
              <a:t>Only four beam losses caused by rf over the entire year</a:t>
            </a:r>
          </a:p>
          <a:p>
            <a:pPr lvl="1"/>
            <a:r>
              <a:rPr lang="en-US" dirty="0" smtClean="0"/>
              <a:t>Two 352MHz klystrons reached 66k and 77k hours lifetime</a:t>
            </a:r>
          </a:p>
          <a:p>
            <a:pPr lvl="2"/>
            <a:r>
              <a:rPr lang="en-US" dirty="0" smtClean="0"/>
              <a:t>Nearly double the average expected lifetime</a:t>
            </a:r>
          </a:p>
          <a:p>
            <a:pPr lvl="1"/>
            <a:r>
              <a:rPr lang="en-US" dirty="0" smtClean="0"/>
              <a:t>Proactive maintenance</a:t>
            </a:r>
          </a:p>
          <a:p>
            <a:pPr lvl="1"/>
            <a:r>
              <a:rPr lang="en-US" dirty="0" smtClean="0"/>
              <a:t>Obsolescence issues are addressed</a:t>
            </a:r>
          </a:p>
          <a:p>
            <a:pPr lvl="1"/>
            <a:r>
              <a:rPr lang="en-US" dirty="0" smtClean="0"/>
              <a:t>Hardware improvements and upgrades when possible</a:t>
            </a:r>
          </a:p>
          <a:p>
            <a:r>
              <a:rPr lang="en-US" dirty="0" smtClean="0"/>
              <a:t>For APS-U, 67-pm lattice design delivers ~100-fold increase in brightness for hard x-ray </a:t>
            </a:r>
          </a:p>
          <a:p>
            <a:pPr lvl="1"/>
            <a:r>
              <a:rPr lang="en-US" dirty="0" smtClean="0"/>
              <a:t>6 GeV close to optimal for hard x-ray performance</a:t>
            </a:r>
          </a:p>
          <a:p>
            <a:r>
              <a:rPr lang="en-US" dirty="0" smtClean="0"/>
              <a:t>Passive bunch-lengthening cavity works will for 48- and 324-bunch modes</a:t>
            </a:r>
          </a:p>
          <a:p>
            <a:r>
              <a:rPr lang="en-US" dirty="0" smtClean="0"/>
              <a:t>Several effects show benefit from bunch lengthening</a:t>
            </a:r>
          </a:p>
          <a:p>
            <a:pPr lvl="1"/>
            <a:r>
              <a:rPr lang="en-US" dirty="0" smtClean="0"/>
              <a:t>Intrabeam scattering effects significantly suppressed</a:t>
            </a:r>
          </a:p>
          <a:p>
            <a:pPr lvl="1"/>
            <a:r>
              <a:rPr lang="en-US" dirty="0" smtClean="0"/>
              <a:t>Detailed Touschek lifetime calculations confirm the beneficial effort</a:t>
            </a:r>
          </a:p>
          <a:p>
            <a:pPr lvl="1"/>
            <a:r>
              <a:rPr lang="en-US" dirty="0" smtClean="0"/>
              <a:t>Increase single-bunch instability thresholds</a:t>
            </a:r>
          </a:p>
          <a:p>
            <a:pPr lvl="1"/>
            <a:r>
              <a:rPr lang="en-US" dirty="0" smtClean="0"/>
              <a:t>Reduced energy spread and fluctuations</a:t>
            </a:r>
          </a:p>
          <a:p>
            <a:r>
              <a:rPr lang="en-US" dirty="0" smtClean="0"/>
              <a:t>Long-term goal is to replace klystrons with SSAs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CWRF2106 Workshop – Grenoble, France         Thoughts on the APS-U RF Systems                     A. Nassiri     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927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285" y="29818"/>
            <a:ext cx="8710246" cy="370776"/>
          </a:xfrm>
        </p:spPr>
        <p:txBody>
          <a:bodyPr/>
          <a:lstStyle/>
          <a:p>
            <a:r>
              <a:rPr lang="en-US" dirty="0" smtClean="0"/>
              <a:t>Present configuration and performance - HLRF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CWRF2106 Workshop – Grenoble, France         Thoughts on the APS-U RF Systems                     A. Nassiri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284285" y="400594"/>
            <a:ext cx="3469109" cy="5847332"/>
          </a:xfrm>
        </p:spPr>
        <p:txBody>
          <a:bodyPr/>
          <a:lstStyle/>
          <a:p>
            <a:r>
              <a:rPr lang="en-US" dirty="0"/>
              <a:t>Five klystron-based 1.1MW cw rf </a:t>
            </a:r>
            <a:r>
              <a:rPr lang="en-US" dirty="0" smtClean="0"/>
              <a:t>systems</a:t>
            </a:r>
            <a:endParaRPr lang="en-US" sz="800" dirty="0"/>
          </a:p>
          <a:p>
            <a:r>
              <a:rPr lang="en-US" dirty="0"/>
              <a:t>Four for Storage Ring, one for </a:t>
            </a:r>
            <a:r>
              <a:rPr lang="en-US" dirty="0" smtClean="0"/>
              <a:t>Booster</a:t>
            </a:r>
            <a:endParaRPr lang="en-US" sz="800" dirty="0"/>
          </a:p>
          <a:p>
            <a:r>
              <a:rPr lang="en-US" dirty="0"/>
              <a:t>Waveguide Switching System provides rf system redundancy </a:t>
            </a:r>
          </a:p>
          <a:p>
            <a:r>
              <a:rPr lang="en-US" dirty="0" smtClean="0"/>
              <a:t>Present </a:t>
            </a:r>
            <a:r>
              <a:rPr lang="en-US" dirty="0"/>
              <a:t>Storage Ring operation at 100mA requires two rf systems operating at ≈ 650kW </a:t>
            </a:r>
            <a:r>
              <a:rPr lang="en-US" dirty="0" smtClean="0"/>
              <a:t>each</a:t>
            </a:r>
            <a:endParaRPr lang="en-US" sz="800" dirty="0"/>
          </a:p>
          <a:p>
            <a:r>
              <a:rPr lang="en-US" dirty="0"/>
              <a:t>Parallel-klystron mode available for stored beam greater than 150mA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53395" y="474209"/>
            <a:ext cx="5241136" cy="5578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6445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 configuration and performance - </a:t>
            </a:r>
            <a:r>
              <a:rPr lang="en-US" dirty="0" smtClean="0"/>
              <a:t>Klystrons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98939" y="506900"/>
            <a:ext cx="8680938" cy="5377697"/>
          </a:xfrm>
        </p:spPr>
        <p:txBody>
          <a:bodyPr/>
          <a:lstStyle/>
          <a:p>
            <a:r>
              <a:rPr lang="en-US" dirty="0" smtClean="0"/>
              <a:t> In operation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Spares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8939" y="6199291"/>
            <a:ext cx="8680938" cy="365125"/>
          </a:xfrm>
        </p:spPr>
        <p:txBody>
          <a:bodyPr/>
          <a:lstStyle/>
          <a:p>
            <a:r>
              <a:rPr lang="en-US" dirty="0" smtClean="0"/>
              <a:t>CWRF2106 Workshop – Grenoble, France         Thoughts on the APS-U RF Systems                     A. Nassiri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829674"/>
              </p:ext>
            </p:extLst>
          </p:nvPr>
        </p:nvGraphicFramePr>
        <p:xfrm>
          <a:off x="450674" y="1053785"/>
          <a:ext cx="6096000" cy="24942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54245096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47005841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8136552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System</a:t>
                      </a:r>
                      <a:endParaRPr lang="en-US" dirty="0"/>
                    </a:p>
                  </a:txBody>
                  <a:tcPr>
                    <a:solidFill>
                      <a:srgbClr val="00B0F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S/N</a:t>
                      </a:r>
                      <a:endParaRPr lang="en-US" dirty="0"/>
                    </a:p>
                  </a:txBody>
                  <a:tcPr>
                    <a:solidFill>
                      <a:srgbClr val="00B0F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Filament Hours</a:t>
                      </a:r>
                      <a:endParaRPr lang="en-US" dirty="0"/>
                    </a:p>
                  </a:txBody>
                  <a:tcPr>
                    <a:solidFill>
                      <a:srgbClr val="00B0F0">
                        <a:alpha val="3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8543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RF1</a:t>
                      </a:r>
                      <a:endParaRPr lang="en-US" dirty="0"/>
                    </a:p>
                  </a:txBody>
                  <a:tcPr>
                    <a:solidFill>
                      <a:srgbClr val="00B0F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TH089043</a:t>
                      </a:r>
                      <a:endParaRPr lang="en-US" dirty="0"/>
                    </a:p>
                  </a:txBody>
                  <a:tcPr>
                    <a:solidFill>
                      <a:srgbClr val="00B0F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38,217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00B0F0">
                        <a:alpha val="3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537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RF2</a:t>
                      </a:r>
                      <a:endParaRPr lang="en-US" dirty="0"/>
                    </a:p>
                  </a:txBody>
                  <a:tcPr>
                    <a:solidFill>
                      <a:srgbClr val="00B0F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TH089033(rebuilt)</a:t>
                      </a:r>
                      <a:endParaRPr lang="en-US" dirty="0"/>
                    </a:p>
                  </a:txBody>
                  <a:tcPr>
                    <a:solidFill>
                      <a:srgbClr val="00B0F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189 ( new install)</a:t>
                      </a:r>
                      <a:endParaRPr lang="en-US" dirty="0"/>
                    </a:p>
                  </a:txBody>
                  <a:tcPr>
                    <a:solidFill>
                      <a:srgbClr val="00B0F0">
                        <a:alpha val="3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67308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RF3</a:t>
                      </a:r>
                      <a:endParaRPr lang="en-US" dirty="0"/>
                    </a:p>
                  </a:txBody>
                  <a:tcPr>
                    <a:solidFill>
                      <a:srgbClr val="00B0F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TH089048</a:t>
                      </a:r>
                      <a:endParaRPr lang="en-US" dirty="0"/>
                    </a:p>
                  </a:txBody>
                  <a:tcPr>
                    <a:solidFill>
                      <a:srgbClr val="00B0F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13,569</a:t>
                      </a:r>
                      <a:endParaRPr lang="en-US" dirty="0"/>
                    </a:p>
                  </a:txBody>
                  <a:tcPr>
                    <a:solidFill>
                      <a:srgbClr val="00B0F0">
                        <a:alpha val="3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7656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RF4</a:t>
                      </a:r>
                      <a:endParaRPr lang="en-US" dirty="0"/>
                    </a:p>
                  </a:txBody>
                  <a:tcPr>
                    <a:solidFill>
                      <a:srgbClr val="00B0F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TH089030</a:t>
                      </a:r>
                      <a:endParaRPr lang="en-US" dirty="0"/>
                    </a:p>
                  </a:txBody>
                  <a:tcPr>
                    <a:solidFill>
                      <a:srgbClr val="00B0F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71,276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00B0F0">
                        <a:alpha val="3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6629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RF5 (booster)</a:t>
                      </a:r>
                      <a:endParaRPr lang="en-US" dirty="0"/>
                    </a:p>
                  </a:txBody>
                  <a:tcPr>
                    <a:solidFill>
                      <a:srgbClr val="00B0F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TH089029 (rebuilt)</a:t>
                      </a:r>
                      <a:endParaRPr lang="en-US" dirty="0"/>
                    </a:p>
                  </a:txBody>
                  <a:tcPr>
                    <a:solidFill>
                      <a:srgbClr val="00B0F0">
                        <a:alpha val="3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11,030</a:t>
                      </a:r>
                      <a:endParaRPr lang="en-US" dirty="0"/>
                    </a:p>
                  </a:txBody>
                  <a:tcPr>
                    <a:solidFill>
                      <a:srgbClr val="00B0F0">
                        <a:alpha val="39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4164412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915435"/>
              </p:ext>
            </p:extLst>
          </p:nvPr>
        </p:nvGraphicFramePr>
        <p:xfrm>
          <a:off x="450674" y="4391322"/>
          <a:ext cx="6096000" cy="149327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6756806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69419868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901327307"/>
                    </a:ext>
                  </a:extLst>
                </a:gridCol>
              </a:tblGrid>
              <a:tr h="380755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Quantity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Filament Hours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7888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Thales (new)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19875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Thales</a:t>
                      </a:r>
                      <a:r>
                        <a:rPr lang="en-US" baseline="0" dirty="0" smtClean="0"/>
                        <a:t> (rebuilt)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3295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E2V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LANL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  <a:alpha val="4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4688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4718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285" y="29818"/>
            <a:ext cx="8710246" cy="506900"/>
          </a:xfrm>
        </p:spPr>
        <p:txBody>
          <a:bodyPr/>
          <a:lstStyle/>
          <a:p>
            <a:r>
              <a:rPr lang="en-US" dirty="0" smtClean="0"/>
              <a:t>Present configuration and performance - Statistics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CWRF2106 Workshop – Grenoble, France         Thoughts on the APS-U RF Systems                     A. Nassiri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98939" y="506900"/>
            <a:ext cx="8680938" cy="5377697"/>
          </a:xfrm>
        </p:spPr>
        <p:txBody>
          <a:bodyPr/>
          <a:lstStyle/>
          <a:p>
            <a:r>
              <a:rPr lang="en-US" kern="0" dirty="0"/>
              <a:t>SR RF Sub-System Faults (FY2013-present) 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28040" y="1197429"/>
            <a:ext cx="8222736" cy="4165179"/>
            <a:chOff x="897248" y="1474246"/>
            <a:chExt cx="7661631" cy="4135796"/>
          </a:xfrm>
        </p:grpSpPr>
        <p:sp>
          <p:nvSpPr>
            <p:cNvPr id="9" name="Rectangle 8"/>
            <p:cNvSpPr/>
            <p:nvPr/>
          </p:nvSpPr>
          <p:spPr bwMode="auto">
            <a:xfrm>
              <a:off x="2163458" y="3619771"/>
              <a:ext cx="381000" cy="1454411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4399121" y="1994887"/>
              <a:ext cx="477723" cy="309858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3172624" y="4857509"/>
              <a:ext cx="381001" cy="21667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>
              <a:off x="1548436" y="1585313"/>
              <a:ext cx="5123" cy="3517687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 flipV="1">
              <a:off x="1548436" y="5047014"/>
              <a:ext cx="7010443" cy="35818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 rot="16200000">
              <a:off x="51326" y="3055781"/>
              <a:ext cx="1937341" cy="24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rgbClr val="000000"/>
                  </a:solidFill>
                </a:rPr>
                <a:t>Uses downtime (hours)</a:t>
              </a:r>
              <a:endParaRPr lang="en-US" sz="10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1478639" y="4453059"/>
              <a:ext cx="149839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1478638" y="3802478"/>
              <a:ext cx="149839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1478638" y="3147094"/>
              <a:ext cx="149839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1478637" y="2509959"/>
              <a:ext cx="149839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1469514" y="1862259"/>
              <a:ext cx="149839" cy="0"/>
            </a:xfrm>
            <a:prstGeom prst="line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2692813" y="5090513"/>
              <a:ext cx="1267978" cy="519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</a:rPr>
                <a:t>Waveguide arc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937565" y="5053927"/>
              <a:ext cx="848674" cy="3056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</a:rPr>
                <a:t>Klystron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960791" y="5081115"/>
              <a:ext cx="1750644" cy="519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</a:rPr>
                <a:t>Klystron HVPS system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202599" y="4299170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</a:rPr>
                <a:t>5</a:t>
              </a:r>
              <a:endParaRPr lang="en-US" sz="1400" b="1" dirty="0" smtClean="0">
                <a:solidFill>
                  <a:srgbClr val="00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47791" y="3648589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</a:rPr>
                <a:t>10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159002" y="3001454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</a:rPr>
                <a:t>15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156914" y="2354318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</a:rPr>
                <a:t>20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156913" y="1708935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</a:rPr>
                <a:t>25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685826" y="1474246"/>
              <a:ext cx="2135719" cy="519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00FF"/>
                  </a:solidFill>
                </a:rPr>
                <a:t>I</a:t>
              </a:r>
              <a:r>
                <a:rPr lang="en-US" sz="1400" b="1" dirty="0" smtClean="0">
                  <a:solidFill>
                    <a:srgbClr val="0000FF"/>
                  </a:solidFill>
                </a:rPr>
                <a:t>ncludes rf1 matching transformer failure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459800" y="3040243"/>
              <a:ext cx="2081345" cy="519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00FF"/>
                  </a:solidFill>
                </a:rPr>
                <a:t>K</a:t>
              </a:r>
              <a:r>
                <a:rPr lang="en-US" sz="1400" b="1" dirty="0" smtClean="0">
                  <a:solidFill>
                    <a:srgbClr val="0000FF"/>
                  </a:solidFill>
                </a:rPr>
                <a:t>lystron sideband instabilities</a:t>
              </a: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6001312" y="4322783"/>
              <a:ext cx="381000" cy="724230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7031734" y="4248716"/>
              <a:ext cx="381000" cy="77136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7810016" y="4958410"/>
              <a:ext cx="381000" cy="76832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616491" y="5066614"/>
              <a:ext cx="1267147" cy="519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</a:rPr>
                <a:t>Cavity vacuum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923360" y="5077575"/>
              <a:ext cx="597746" cy="3056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</a:rPr>
                <a:t>LLRF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529929" y="5065360"/>
              <a:ext cx="959201" cy="3056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</a:rPr>
                <a:t>I</a:t>
              </a:r>
              <a:r>
                <a:rPr lang="en-US" sz="1400" b="1" dirty="0" smtClean="0">
                  <a:solidFill>
                    <a:srgbClr val="000000"/>
                  </a:solidFill>
                </a:rPr>
                <a:t>nterlocks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597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Statistics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CWRF2106 Workshop – Grenoble, France         Thoughts on the APS-U RF Systems                     A. Nassiri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94165" y="616242"/>
            <a:ext cx="4406435" cy="3182872"/>
            <a:chOff x="605831" y="3689642"/>
            <a:chExt cx="3448009" cy="2396198"/>
          </a:xfrm>
        </p:grpSpPr>
        <p:sp>
          <p:nvSpPr>
            <p:cNvPr id="6" name="Oval 5"/>
            <p:cNvSpPr/>
            <p:nvPr/>
          </p:nvSpPr>
          <p:spPr bwMode="auto">
            <a:xfrm>
              <a:off x="749908" y="5340744"/>
              <a:ext cx="351004" cy="436703"/>
            </a:xfrm>
            <a:prstGeom prst="ellips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05831" y="3689642"/>
              <a:ext cx="3448009" cy="2396198"/>
              <a:chOff x="605831" y="3689642"/>
              <a:chExt cx="3432241" cy="2259134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673041" y="3689642"/>
                <a:ext cx="3365031" cy="2259134"/>
                <a:chOff x="673041" y="3689642"/>
                <a:chExt cx="3365031" cy="2259134"/>
              </a:xfrm>
            </p:grpSpPr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673041" y="3837647"/>
                  <a:ext cx="3365031" cy="2111129"/>
                </a:xfrm>
                <a:prstGeom prst="rect">
                  <a:avLst/>
                </a:prstGeom>
              </p:spPr>
            </p:pic>
            <p:sp>
              <p:nvSpPr>
                <p:cNvPr id="11" name="TextBox 10"/>
                <p:cNvSpPr txBox="1"/>
                <p:nvPr/>
              </p:nvSpPr>
              <p:spPr>
                <a:xfrm>
                  <a:off x="1014474" y="3689642"/>
                  <a:ext cx="2857149" cy="20167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0000FF"/>
                      </a:solidFill>
                    </a:rPr>
                    <a:t>FY2015 DT by System through run 2015-2</a:t>
                  </a:r>
                  <a:endParaRPr lang="en-US" sz="1400" dirty="0">
                    <a:solidFill>
                      <a:srgbClr val="0000FF"/>
                    </a:solidFill>
                  </a:endParaRPr>
                </a:p>
              </p:txBody>
            </p:sp>
            <p:cxnSp>
              <p:nvCxnSpPr>
                <p:cNvPr id="12" name="Straight Connector 11"/>
                <p:cNvCxnSpPr/>
                <p:nvPr/>
              </p:nvCxnSpPr>
              <p:spPr bwMode="auto">
                <a:xfrm>
                  <a:off x="857436" y="5446859"/>
                  <a:ext cx="2843556" cy="8489"/>
                </a:xfrm>
                <a:prstGeom prst="line">
                  <a:avLst/>
                </a:prstGeom>
                <a:ln w="38100">
                  <a:headEnd type="none" w="med" len="med"/>
                  <a:tailEnd type="none" w="med" len="med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13" name="TextBox 12"/>
                <p:cNvSpPr txBox="1"/>
                <p:nvPr/>
              </p:nvSpPr>
              <p:spPr>
                <a:xfrm>
                  <a:off x="2421359" y="5246300"/>
                  <a:ext cx="75626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smtClean="0">
                      <a:solidFill>
                        <a:srgbClr val="0000FF"/>
                      </a:solidFill>
                    </a:rPr>
                    <a:t>0.1%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9" name="Oval 8"/>
              <p:cNvSpPr/>
              <p:nvPr/>
            </p:nvSpPr>
            <p:spPr bwMode="auto">
              <a:xfrm>
                <a:off x="605831" y="5159286"/>
                <a:ext cx="514260" cy="789490"/>
              </a:xfrm>
              <a:prstGeom prst="ellips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506686" y="3286387"/>
            <a:ext cx="4473191" cy="2961539"/>
            <a:chOff x="4440520" y="3727275"/>
            <a:chExt cx="3960530" cy="247486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/>
            <a:srcRect b="892"/>
            <a:stretch/>
          </p:blipFill>
          <p:spPr>
            <a:xfrm>
              <a:off x="4440520" y="3784736"/>
              <a:ext cx="3960530" cy="2417399"/>
            </a:xfrm>
            <a:prstGeom prst="rect">
              <a:avLst/>
            </a:prstGeom>
          </p:spPr>
        </p:pic>
        <p:sp>
          <p:nvSpPr>
            <p:cNvPr id="16" name="Oval 15"/>
            <p:cNvSpPr/>
            <p:nvPr/>
          </p:nvSpPr>
          <p:spPr bwMode="auto">
            <a:xfrm>
              <a:off x="4566292" y="5184555"/>
              <a:ext cx="514260" cy="789490"/>
            </a:xfrm>
            <a:prstGeom prst="ellips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566291" y="3727275"/>
              <a:ext cx="3717675" cy="2898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</a:rPr>
                <a:t>FY2015 faults by System through run 2015-2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 bwMode="auto">
            <a:xfrm>
              <a:off x="4699798" y="5264266"/>
              <a:ext cx="3300035" cy="12734"/>
            </a:xfrm>
            <a:prstGeom prst="line">
              <a:avLst/>
            </a:prstGeom>
            <a:ln w="38100"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661333" y="4863247"/>
              <a:ext cx="8776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0000FF"/>
                  </a:solidFill>
                </a:rPr>
                <a:t>0.03%</a:t>
              </a:r>
              <a:endParaRPr lang="en-US" sz="1600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711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98939" y="506900"/>
            <a:ext cx="4357728" cy="5966809"/>
          </a:xfrm>
        </p:spPr>
        <p:txBody>
          <a:bodyPr/>
          <a:lstStyle/>
          <a:p>
            <a:r>
              <a:rPr lang="en-US" dirty="0" smtClean="0"/>
              <a:t>Revolutionary increase in storage ring brightness by a factor of 1000 has been proposed and is now being proposed, planned, or under construction at facilities around the world</a:t>
            </a:r>
          </a:p>
          <a:p>
            <a:r>
              <a:rPr lang="en-US" dirty="0" smtClean="0"/>
              <a:t>Lower-energy SR</a:t>
            </a:r>
          </a:p>
          <a:p>
            <a:pPr lvl="1"/>
            <a:r>
              <a:rPr lang="en-US" dirty="0" smtClean="0"/>
              <a:t>Ground-breaking 3 GeV MAX-IV utilizing MBA (7BA)  </a:t>
            </a:r>
            <a:r>
              <a:rPr lang="en-US" dirty="0" smtClean="0"/>
              <a:t>500 mA, 230 pm x 8 pm</a:t>
            </a:r>
            <a:endParaRPr lang="en-US" dirty="0" smtClean="0"/>
          </a:p>
          <a:p>
            <a:pPr lvl="1"/>
            <a:r>
              <a:rPr lang="en-US" dirty="0" smtClean="0"/>
              <a:t>SIRIUS (Brazil) 3GeV  5BA with </a:t>
            </a:r>
            <a:r>
              <a:rPr lang="en-US" dirty="0" smtClean="0"/>
              <a:t>super-bend, 500 mA, 280 pm x 8 pm</a:t>
            </a:r>
            <a:endParaRPr lang="en-US" dirty="0" smtClean="0"/>
          </a:p>
          <a:p>
            <a:r>
              <a:rPr lang="en-US" dirty="0" smtClean="0"/>
              <a:t>High-energy SR</a:t>
            </a:r>
          </a:p>
          <a:p>
            <a:pPr lvl="1"/>
            <a:r>
              <a:rPr lang="en-US" dirty="0" smtClean="0"/>
              <a:t>ESRF-EBS ( 1</a:t>
            </a:r>
            <a:r>
              <a:rPr lang="en-US" baseline="30000" dirty="0" smtClean="0"/>
              <a:t>st</a:t>
            </a:r>
            <a:r>
              <a:rPr lang="en-US" dirty="0" smtClean="0"/>
              <a:t> MBA ring upgrade)</a:t>
            </a:r>
          </a:p>
          <a:p>
            <a:pPr lvl="2"/>
            <a:r>
              <a:rPr lang="en-US" dirty="0" smtClean="0"/>
              <a:t>6 </a:t>
            </a:r>
            <a:r>
              <a:rPr lang="en-US" dirty="0" smtClean="0"/>
              <a:t>GeV  </a:t>
            </a:r>
            <a:r>
              <a:rPr lang="en-US" dirty="0" smtClean="0"/>
              <a:t>7BA-EBS</a:t>
            </a:r>
          </a:p>
          <a:p>
            <a:pPr lvl="2"/>
            <a:r>
              <a:rPr lang="en-US" dirty="0" smtClean="0"/>
              <a:t>200 mA, </a:t>
            </a:r>
            <a:r>
              <a:rPr lang="en-US" dirty="0">
                <a:solidFill>
                  <a:srgbClr val="C00000"/>
                </a:solidFill>
                <a:sym typeface="Symbol" panose="05050102010706020507" pitchFamily="18" charset="2"/>
              </a:rPr>
              <a:t></a:t>
            </a:r>
            <a:r>
              <a:rPr lang="en-US" baseline="-25000" dirty="0">
                <a:solidFill>
                  <a:srgbClr val="C00000"/>
                </a:solidFill>
                <a:sym typeface="Symbol" panose="05050102010706020507" pitchFamily="18" charset="2"/>
              </a:rPr>
              <a:t>x</a:t>
            </a:r>
            <a:r>
              <a:rPr lang="en-US" dirty="0">
                <a:solidFill>
                  <a:srgbClr val="C00000"/>
                </a:solidFill>
                <a:sym typeface="Symbol" panose="05050102010706020507" pitchFamily="18" charset="2"/>
              </a:rPr>
              <a:t>= 135 </a:t>
            </a:r>
            <a:r>
              <a:rPr lang="en-US" dirty="0" smtClean="0">
                <a:solidFill>
                  <a:srgbClr val="C00000"/>
                </a:solidFill>
                <a:sym typeface="Symbol" panose="05050102010706020507" pitchFamily="18" charset="2"/>
              </a:rPr>
              <a:t>pm </a:t>
            </a:r>
            <a:r>
              <a:rPr lang="en-US" baseline="-25000" dirty="0">
                <a:solidFill>
                  <a:srgbClr val="C00000"/>
                </a:solidFill>
                <a:sym typeface="Symbol" panose="05050102010706020507" pitchFamily="18" charset="2"/>
              </a:rPr>
              <a:t>y</a:t>
            </a:r>
            <a:r>
              <a:rPr lang="en-US" dirty="0" smtClean="0">
                <a:solidFill>
                  <a:srgbClr val="C00000"/>
                </a:solidFill>
                <a:sym typeface="Symbol" panose="05050102010706020507" pitchFamily="18" charset="2"/>
              </a:rPr>
              <a:t>= 3 </a:t>
            </a:r>
            <a:r>
              <a:rPr lang="en-US" dirty="0">
                <a:solidFill>
                  <a:srgbClr val="C00000"/>
                </a:solidFill>
                <a:sym typeface="Symbol" panose="05050102010706020507" pitchFamily="18" charset="2"/>
              </a:rPr>
              <a:t>pm </a:t>
            </a:r>
            <a:endParaRPr lang="en-US" dirty="0" smtClean="0"/>
          </a:p>
          <a:p>
            <a:pPr lvl="1"/>
            <a:r>
              <a:rPr lang="en-US" dirty="0" smtClean="0"/>
              <a:t>APS-U    </a:t>
            </a:r>
            <a:endParaRPr lang="en-US" dirty="0" smtClean="0"/>
          </a:p>
          <a:p>
            <a:pPr lvl="2"/>
            <a:r>
              <a:rPr lang="en-US" dirty="0" smtClean="0"/>
              <a:t>6 </a:t>
            </a:r>
            <a:r>
              <a:rPr lang="en-US" dirty="0" smtClean="0"/>
              <a:t>GeV  </a:t>
            </a:r>
            <a:r>
              <a:rPr lang="en-US" dirty="0" smtClean="0"/>
              <a:t>7BA</a:t>
            </a:r>
          </a:p>
          <a:p>
            <a:pPr lvl="2"/>
            <a:r>
              <a:rPr lang="en-US" dirty="0" smtClean="0"/>
              <a:t>200 mA, </a:t>
            </a:r>
            <a:r>
              <a:rPr lang="en-US" dirty="0">
                <a:solidFill>
                  <a:srgbClr val="C00000"/>
                </a:solidFill>
                <a:sym typeface="Symbol" panose="05050102010706020507" pitchFamily="18" charset="2"/>
              </a:rPr>
              <a:t></a:t>
            </a:r>
            <a:r>
              <a:rPr lang="en-US" baseline="-25000" dirty="0">
                <a:solidFill>
                  <a:srgbClr val="C00000"/>
                </a:solidFill>
                <a:sym typeface="Symbol" panose="05050102010706020507" pitchFamily="18" charset="2"/>
              </a:rPr>
              <a:t>x</a:t>
            </a:r>
            <a:r>
              <a:rPr lang="en-US" dirty="0">
                <a:solidFill>
                  <a:srgbClr val="C00000"/>
                </a:solidFill>
                <a:sym typeface="Symbol" panose="05050102010706020507" pitchFamily="18" charset="2"/>
              </a:rPr>
              <a:t>= 67 </a:t>
            </a:r>
            <a:r>
              <a:rPr lang="en-US" dirty="0" smtClean="0">
                <a:solidFill>
                  <a:srgbClr val="C00000"/>
                </a:solidFill>
                <a:sym typeface="Symbol" panose="05050102010706020507" pitchFamily="18" charset="2"/>
              </a:rPr>
              <a:t>pm,</a:t>
            </a:r>
            <a:r>
              <a:rPr lang="en-US" dirty="0">
                <a:solidFill>
                  <a:srgbClr val="C00000"/>
                </a:solidFill>
                <a:sym typeface="Symbol" panose="05050102010706020507" pitchFamily="18" charset="2"/>
              </a:rPr>
              <a:t> </a:t>
            </a:r>
            <a:r>
              <a:rPr lang="en-US" baseline="-25000" dirty="0">
                <a:solidFill>
                  <a:srgbClr val="C00000"/>
                </a:solidFill>
                <a:sym typeface="Symbol" panose="05050102010706020507" pitchFamily="18" charset="2"/>
              </a:rPr>
              <a:t>x</a:t>
            </a:r>
            <a:r>
              <a:rPr lang="en-US" dirty="0">
                <a:solidFill>
                  <a:srgbClr val="C00000"/>
                </a:solidFill>
                <a:sym typeface="Symbol" panose="05050102010706020507" pitchFamily="18" charset="2"/>
              </a:rPr>
              <a:t>= </a:t>
            </a:r>
            <a:r>
              <a:rPr lang="en-US" dirty="0" smtClean="0">
                <a:solidFill>
                  <a:srgbClr val="C00000"/>
                </a:solidFill>
                <a:sym typeface="Symbol" panose="05050102010706020507" pitchFamily="18" charset="2"/>
              </a:rPr>
              <a:t>41 pm </a:t>
            </a:r>
            <a:r>
              <a:rPr lang="en-US" baseline="-25000" dirty="0" smtClean="0">
                <a:solidFill>
                  <a:srgbClr val="C00000"/>
                </a:solidFill>
                <a:sym typeface="Symbol" panose="05050102010706020507" pitchFamily="18" charset="2"/>
              </a:rPr>
              <a:t>y</a:t>
            </a:r>
            <a:r>
              <a:rPr lang="en-US" dirty="0" smtClean="0">
                <a:solidFill>
                  <a:srgbClr val="C00000"/>
                </a:solidFill>
                <a:sym typeface="Symbol" panose="05050102010706020507" pitchFamily="18" charset="2"/>
              </a:rPr>
              <a:t>= 8 pm</a:t>
            </a:r>
            <a:endParaRPr lang="en-US" dirty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SPring-8-II </a:t>
            </a:r>
          </a:p>
          <a:p>
            <a:pPr lvl="2"/>
            <a:r>
              <a:rPr lang="en-US" dirty="0" smtClean="0"/>
              <a:t>6 GeV 5 BA</a:t>
            </a:r>
          </a:p>
          <a:p>
            <a:pPr lvl="2"/>
            <a:r>
              <a:rPr lang="en-US" dirty="0" smtClean="0"/>
              <a:t>100 mA, </a:t>
            </a:r>
            <a:r>
              <a:rPr lang="en-US" dirty="0">
                <a:solidFill>
                  <a:srgbClr val="C00000"/>
                </a:solidFill>
                <a:sym typeface="Symbol" panose="05050102010706020507" pitchFamily="18" charset="2"/>
              </a:rPr>
              <a:t></a:t>
            </a:r>
            <a:r>
              <a:rPr lang="en-US" baseline="-25000" dirty="0">
                <a:solidFill>
                  <a:srgbClr val="C00000"/>
                </a:solidFill>
                <a:sym typeface="Symbol" panose="05050102010706020507" pitchFamily="18" charset="2"/>
              </a:rPr>
              <a:t>x</a:t>
            </a:r>
            <a:r>
              <a:rPr lang="en-US" dirty="0">
                <a:solidFill>
                  <a:srgbClr val="C00000"/>
                </a:solidFill>
                <a:sym typeface="Symbol" panose="05050102010706020507" pitchFamily="18" charset="2"/>
              </a:rPr>
              <a:t>= 149 pm</a:t>
            </a:r>
            <a:endParaRPr lang="en-US" dirty="0">
              <a:solidFill>
                <a:srgbClr val="C00000"/>
              </a:solidFill>
            </a:endParaRP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CWRF2106 Workshop – Grenoble, France         Thoughts on the APS-U RF Systems                     A. Nassiri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 </a:t>
            </a:r>
            <a:r>
              <a:rPr lang="en-US" dirty="0" smtClean="0"/>
              <a:t>DLSR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/>
          <a:srcRect l="2260" r="1190"/>
          <a:stretch/>
        </p:blipFill>
        <p:spPr>
          <a:xfrm>
            <a:off x="4685975" y="186267"/>
            <a:ext cx="4390292" cy="6018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061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for APS-U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98938" y="689626"/>
            <a:ext cx="3106249" cy="5377697"/>
          </a:xfrm>
        </p:spPr>
        <p:txBody>
          <a:bodyPr/>
          <a:lstStyle/>
          <a:p>
            <a:r>
              <a:rPr lang="en-US" dirty="0" smtClean="0"/>
              <a:t>Build the world’s leading high-brightness hard x-ray synchrotron facility</a:t>
            </a:r>
          </a:p>
          <a:p>
            <a:r>
              <a:rPr lang="en-US" kern="0" dirty="0">
                <a:cs typeface="Arial"/>
              </a:rPr>
              <a:t>The APS Upgrade is a </a:t>
            </a:r>
            <a:r>
              <a:rPr lang="en-US" b="1" kern="0" dirty="0">
                <a:cs typeface="Arial"/>
              </a:rPr>
              <a:t>next-generation</a:t>
            </a:r>
            <a:r>
              <a:rPr lang="en-US" kern="0" dirty="0">
                <a:cs typeface="Arial"/>
              </a:rPr>
              <a:t> </a:t>
            </a:r>
            <a:r>
              <a:rPr lang="en-US" b="1" kern="0" dirty="0">
                <a:cs typeface="Arial"/>
              </a:rPr>
              <a:t>facility:</a:t>
            </a:r>
          </a:p>
          <a:p>
            <a:pPr marL="695134" lvl="1" indent="-256032" algn="just" defTabSz="914400">
              <a:spcAft>
                <a:spcPts val="300"/>
              </a:spcAft>
              <a:defRPr/>
            </a:pPr>
            <a:r>
              <a:rPr lang="en-US" sz="1400" kern="0" dirty="0">
                <a:cs typeface="Arial"/>
              </a:rPr>
              <a:t>Optimized for hard x-rays</a:t>
            </a:r>
          </a:p>
          <a:p>
            <a:pPr marL="695134" lvl="1" indent="-256032" defTabSz="914400">
              <a:spcAft>
                <a:spcPts val="300"/>
              </a:spcAft>
              <a:defRPr/>
            </a:pPr>
            <a:r>
              <a:rPr lang="en-US" sz="1400" kern="0" dirty="0" smtClean="0">
                <a:cs typeface="Arial"/>
              </a:rPr>
              <a:t>Incorporating </a:t>
            </a:r>
            <a:r>
              <a:rPr lang="en-US" sz="1400" kern="0" dirty="0">
                <a:cs typeface="Arial"/>
              </a:rPr>
              <a:t>advanced beamlines, optics and detectors</a:t>
            </a:r>
          </a:p>
          <a:p>
            <a:pPr marL="695134" lvl="1" indent="-256032" defTabSz="914400">
              <a:spcAft>
                <a:spcPts val="300"/>
              </a:spcAft>
              <a:defRPr/>
            </a:pPr>
            <a:r>
              <a:rPr lang="en-US" sz="1400" kern="0" dirty="0">
                <a:cs typeface="Arial"/>
              </a:rPr>
              <a:t>‘Round’ source ideal for </a:t>
            </a:r>
            <a:r>
              <a:rPr lang="en-US" sz="1400" kern="0" dirty="0" smtClean="0">
                <a:cs typeface="Arial"/>
              </a:rPr>
              <a:t>imaging</a:t>
            </a:r>
          </a:p>
          <a:p>
            <a:pPr marL="347472" indent="-256032" defTabSz="914400">
              <a:spcAft>
                <a:spcPts val="300"/>
              </a:spcAft>
              <a:defRPr/>
            </a:pPr>
            <a:r>
              <a:rPr lang="en-US" sz="1600" kern="0" dirty="0" smtClean="0">
                <a:cs typeface="Arial"/>
              </a:rPr>
              <a:t>APS-U </a:t>
            </a:r>
            <a:r>
              <a:rPr lang="en-US" sz="1600" kern="0" dirty="0">
                <a:cs typeface="Arial"/>
              </a:rPr>
              <a:t>exceeds the capabilities of today’s storage rings by </a:t>
            </a:r>
            <a:r>
              <a:rPr lang="en-US" sz="1600" b="1" kern="0" dirty="0">
                <a:cs typeface="Arial"/>
              </a:rPr>
              <a:t>2 to 3 orders of magnitude</a:t>
            </a:r>
            <a:r>
              <a:rPr lang="en-US" sz="1600" kern="0" dirty="0">
                <a:cs typeface="Arial"/>
              </a:rPr>
              <a:t> in </a:t>
            </a:r>
            <a:endParaRPr lang="en-US" sz="1600" kern="0" dirty="0" smtClean="0">
              <a:cs typeface="Arial"/>
            </a:endParaRPr>
          </a:p>
          <a:p>
            <a:pPr marL="695134" lvl="1" indent="-256032" defTabSz="914400">
              <a:defRPr/>
            </a:pPr>
            <a:r>
              <a:rPr lang="en-US" sz="1400" kern="0" spc="-30" dirty="0" smtClean="0">
                <a:cs typeface="Arial"/>
              </a:rPr>
              <a:t>Brightness</a:t>
            </a:r>
            <a:r>
              <a:rPr lang="en-US" sz="1400" kern="0" spc="-30" dirty="0">
                <a:cs typeface="Arial"/>
              </a:rPr>
              <a:t>, coherent flux, nano-focused flux</a:t>
            </a:r>
          </a:p>
          <a:p>
            <a:pPr marL="347472" indent="-256032" defTabSz="914400">
              <a:spcAft>
                <a:spcPts val="300"/>
              </a:spcAft>
              <a:defRPr/>
            </a:pPr>
            <a:endParaRPr lang="en-US" sz="1600" kern="0" dirty="0" smtClean="0">
              <a:solidFill>
                <a:srgbClr val="000000"/>
              </a:solidFill>
              <a:cs typeface="Arial"/>
            </a:endParaRPr>
          </a:p>
          <a:p>
            <a:pPr marL="695134" lvl="1" indent="-256032" defTabSz="914400">
              <a:spcAft>
                <a:spcPts val="300"/>
              </a:spcAft>
              <a:defRPr/>
            </a:pPr>
            <a:endParaRPr lang="en-US" sz="200" kern="0" dirty="0">
              <a:solidFill>
                <a:srgbClr val="000000"/>
              </a:solidFill>
              <a:cs typeface="Arial"/>
            </a:endParaRP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CWRF2106 Workshop – Grenoble, France         Thoughts on the APS-U RF Systems                     A. Nassiri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3659188" y="506900"/>
            <a:ext cx="2624137" cy="2493962"/>
            <a:chOff x="3659188" y="506900"/>
            <a:chExt cx="2624137" cy="2493962"/>
          </a:xfrm>
        </p:grpSpPr>
        <p:pic>
          <p:nvPicPr>
            <p:cNvPr id="6" name="Content Placeholder 3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55" t="24419" r="17632" b="13980"/>
            <a:stretch>
              <a:fillRect/>
            </a:stretch>
          </p:blipFill>
          <p:spPr bwMode="auto">
            <a:xfrm>
              <a:off x="3659188" y="824400"/>
              <a:ext cx="2624137" cy="2176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4527550" y="506900"/>
              <a:ext cx="1408113" cy="300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defTabSz="914400"/>
              <a:r>
                <a:rPr lang="en-US" altLang="en-US" b="1" dirty="0">
                  <a:solidFill>
                    <a:schemeClr val="bg2">
                      <a:lumMod val="25000"/>
                    </a:schemeClr>
                  </a:solidFill>
                  <a:cs typeface="Arial" panose="020B0604020202020204" pitchFamily="34" charset="0"/>
                </a:rPr>
                <a:t>APS Today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89663" y="506900"/>
            <a:ext cx="2497137" cy="2495550"/>
            <a:chOff x="6189663" y="506900"/>
            <a:chExt cx="2497137" cy="2495550"/>
          </a:xfrm>
        </p:grpSpPr>
        <p:pic>
          <p:nvPicPr>
            <p:cNvPr id="7" name="Content Placeholder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89" t="4541" r="26958" b="6798"/>
            <a:stretch>
              <a:fillRect/>
            </a:stretch>
          </p:blipFill>
          <p:spPr bwMode="auto">
            <a:xfrm>
              <a:off x="6189663" y="781537"/>
              <a:ext cx="2497137" cy="2220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6807200" y="506900"/>
              <a:ext cx="1498600" cy="300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defTabSz="914400"/>
              <a:r>
                <a:rPr lang="en-US" altLang="en-US" b="1" dirty="0">
                  <a:solidFill>
                    <a:srgbClr val="0000FF"/>
                  </a:solidFill>
                  <a:cs typeface="Arial" panose="020B0604020202020204" pitchFamily="34" charset="0"/>
                </a:rPr>
                <a:t>APS Upgrade</a:t>
              </a:r>
            </a:p>
          </p:txBody>
        </p:sp>
      </p:grp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492231" y="3181465"/>
            <a:ext cx="5291846" cy="2912079"/>
          </a:xfrm>
          <a:prstGeom prst="rect">
            <a:avLst/>
          </a:prstGeom>
          <a:solidFill>
            <a:schemeClr val="bg2">
              <a:lumMod val="60000"/>
              <a:lumOff val="40000"/>
              <a:alpha val="42000"/>
            </a:schemeClr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 lIns="90488" tIns="44450" rIns="90488" bIns="44450">
            <a:spAutoFit/>
          </a:bodyPr>
          <a:lstStyle>
            <a:lvl1pPr marL="114300" indent="-114300" algn="l" defTabSz="457200">
              <a:tabLst>
                <a:tab pos="1828800" algn="ctr"/>
                <a:tab pos="3313113" algn="ctr"/>
              </a:tabLst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algn="l" defTabSz="457200">
              <a:tabLst>
                <a:tab pos="1828800" algn="ctr"/>
                <a:tab pos="3313113" algn="ctr"/>
              </a:tabLst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algn="l" defTabSz="457200">
              <a:tabLst>
                <a:tab pos="1828800" algn="ctr"/>
                <a:tab pos="3313113" algn="ctr"/>
              </a:tabLst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algn="l" defTabSz="457200">
              <a:tabLst>
                <a:tab pos="1828800" algn="ctr"/>
                <a:tab pos="3313113" algn="ctr"/>
              </a:tabLst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algn="l" defTabSz="457200">
              <a:tabLst>
                <a:tab pos="1828800" algn="ctr"/>
                <a:tab pos="3313113" algn="ctr"/>
              </a:tabLst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tabLst>
                <a:tab pos="1828800" algn="ctr"/>
                <a:tab pos="3313113" algn="ctr"/>
              </a:tabLs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tabLst>
                <a:tab pos="1828800" algn="ctr"/>
                <a:tab pos="3313113" algn="ctr"/>
              </a:tabLs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tabLst>
                <a:tab pos="1828800" algn="ctr"/>
                <a:tab pos="3313113" algn="ctr"/>
              </a:tabLs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tabLst>
                <a:tab pos="1828800" algn="ctr"/>
                <a:tab pos="3313113" algn="ctr"/>
              </a:tabLs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15000"/>
              </a:spcBef>
              <a:buClr>
                <a:srgbClr val="404040"/>
              </a:buClr>
              <a:buSzPct val="120000"/>
              <a:defRPr/>
            </a:pPr>
            <a:r>
              <a:rPr lang="en-US" altLang="en-US" sz="1800" dirty="0">
                <a:solidFill>
                  <a:srgbClr val="0000FF"/>
                </a:solidFill>
                <a:latin typeface="Arial"/>
                <a:ea typeface="Osaka" charset="-128"/>
                <a:cs typeface="Arial"/>
              </a:rPr>
              <a:t>Technical </a:t>
            </a:r>
            <a:r>
              <a:rPr lang="en-US" altLang="en-US" sz="1800" dirty="0" smtClean="0">
                <a:solidFill>
                  <a:srgbClr val="0000FF"/>
                </a:solidFill>
                <a:latin typeface="Arial"/>
                <a:ea typeface="Osaka" charset="-128"/>
                <a:cs typeface="Arial"/>
              </a:rPr>
              <a:t>Features</a:t>
            </a:r>
            <a:endParaRPr lang="en-US" altLang="en-US" sz="1800" dirty="0">
              <a:solidFill>
                <a:srgbClr val="0000FF"/>
              </a:solidFill>
              <a:latin typeface="Arial"/>
              <a:ea typeface="Osaka" charset="-128"/>
              <a:cs typeface="Arial"/>
            </a:endParaRPr>
          </a:p>
          <a:p>
            <a:pPr algn="ctr">
              <a:spcBef>
                <a:spcPct val="15000"/>
              </a:spcBef>
              <a:buClr>
                <a:srgbClr val="404040"/>
              </a:buClr>
              <a:buSzPct val="120000"/>
              <a:defRPr/>
            </a:pPr>
            <a:endParaRPr lang="en-US" altLang="en-US" sz="400" dirty="0">
              <a:solidFill>
                <a:srgbClr val="151515"/>
              </a:solidFill>
              <a:latin typeface="Arial"/>
              <a:cs typeface="Arial"/>
            </a:endParaRPr>
          </a:p>
          <a:p>
            <a:pPr marL="192024" indent="-192024">
              <a:spcBef>
                <a:spcPct val="15000"/>
              </a:spcBef>
              <a:buClr>
                <a:srgbClr val="404040"/>
              </a:buClr>
              <a:buSzPct val="120000"/>
              <a:buFont typeface="Wingdings" charset="2"/>
              <a:buChar char="§"/>
              <a:defRPr/>
            </a:pPr>
            <a:r>
              <a:rPr lang="en-US" altLang="en-US" sz="1600" dirty="0">
                <a:solidFill>
                  <a:srgbClr val="151515"/>
                </a:solidFill>
                <a:latin typeface="Arial"/>
                <a:ea typeface="Osaka" charset="-128"/>
                <a:cs typeface="Arial"/>
              </a:rPr>
              <a:t>6</a:t>
            </a:r>
            <a:r>
              <a:rPr lang="en-US" altLang="en-US" sz="1600" dirty="0" smtClean="0">
                <a:solidFill>
                  <a:srgbClr val="151515"/>
                </a:solidFill>
                <a:latin typeface="Arial"/>
                <a:ea typeface="Osaka" charset="-128"/>
                <a:cs typeface="Arial"/>
              </a:rPr>
              <a:t> GeV storage ring, 200 mA, swap-out injection</a:t>
            </a:r>
            <a:endParaRPr lang="en-US" altLang="en-US" sz="1600" dirty="0">
              <a:solidFill>
                <a:srgbClr val="151515"/>
              </a:solidFill>
              <a:latin typeface="Arial"/>
              <a:ea typeface="Osaka" charset="-128"/>
              <a:cs typeface="Arial"/>
            </a:endParaRPr>
          </a:p>
          <a:p>
            <a:pPr marL="192024" indent="-192024">
              <a:spcBef>
                <a:spcPct val="15000"/>
              </a:spcBef>
              <a:buClr>
                <a:srgbClr val="404040"/>
              </a:buClr>
              <a:buSzPct val="120000"/>
              <a:buFont typeface="Wingdings" charset="2"/>
              <a:buChar char="§"/>
              <a:defRPr/>
            </a:pPr>
            <a:r>
              <a:rPr lang="en-US" altLang="en-US" sz="1600" dirty="0" smtClean="0">
                <a:solidFill>
                  <a:srgbClr val="151515"/>
                </a:solidFill>
                <a:latin typeface="Arial"/>
                <a:ea typeface="Osaka" charset="-128"/>
                <a:cs typeface="Arial"/>
              </a:rPr>
              <a:t>Circumference 1100 m</a:t>
            </a:r>
            <a:endParaRPr lang="en-US" altLang="en-US" sz="1600" dirty="0">
              <a:solidFill>
                <a:srgbClr val="151515"/>
              </a:solidFill>
              <a:latin typeface="Arial"/>
              <a:ea typeface="Osaka" charset="-128"/>
              <a:cs typeface="Arial"/>
            </a:endParaRPr>
          </a:p>
          <a:p>
            <a:pPr marL="192024" indent="-192024">
              <a:spcBef>
                <a:spcPct val="15000"/>
              </a:spcBef>
              <a:buClr>
                <a:srgbClr val="404040"/>
              </a:buClr>
              <a:buSzPct val="120000"/>
              <a:buFont typeface="Wingdings" charset="2"/>
              <a:buChar char="§"/>
              <a:defRPr/>
            </a:pPr>
            <a:r>
              <a:rPr lang="en-US" altLang="en-US" sz="1600" dirty="0" smtClean="0">
                <a:solidFill>
                  <a:srgbClr val="151515"/>
                </a:solidFill>
                <a:latin typeface="Arial"/>
                <a:ea typeface="Osaka" charset="-128"/>
                <a:cs typeface="Arial"/>
              </a:rPr>
              <a:t>Multi-bend </a:t>
            </a:r>
            <a:r>
              <a:rPr lang="en-US" altLang="en-US" sz="1600" dirty="0">
                <a:solidFill>
                  <a:srgbClr val="151515"/>
                </a:solidFill>
                <a:latin typeface="Arial"/>
                <a:ea typeface="Osaka" charset="-128"/>
                <a:cs typeface="Arial"/>
              </a:rPr>
              <a:t>a</a:t>
            </a:r>
            <a:r>
              <a:rPr lang="en-US" altLang="en-US" sz="1600" dirty="0" smtClean="0">
                <a:solidFill>
                  <a:srgbClr val="151515"/>
                </a:solidFill>
                <a:latin typeface="Arial"/>
                <a:ea typeface="Osaka" charset="-128"/>
                <a:cs typeface="Arial"/>
              </a:rPr>
              <a:t>chromat (7 bend) lattice</a:t>
            </a:r>
          </a:p>
          <a:p>
            <a:pPr marL="192024" indent="-192024">
              <a:spcBef>
                <a:spcPct val="15000"/>
              </a:spcBef>
              <a:buClr>
                <a:srgbClr val="404040"/>
              </a:buClr>
              <a:buSzPct val="120000"/>
              <a:buFont typeface="Wingdings" charset="2"/>
              <a:buChar char="§"/>
              <a:defRPr/>
            </a:pPr>
            <a:r>
              <a:rPr lang="fr-FR" altLang="en-US" sz="1600" spc="-20" dirty="0" smtClean="0">
                <a:solidFill>
                  <a:srgbClr val="151515"/>
                </a:solidFill>
                <a:latin typeface="Arial"/>
                <a:ea typeface="Osaka" charset="-128"/>
                <a:cs typeface="Arial"/>
              </a:rPr>
              <a:t>High-brightness, ultra-low emittance: </a:t>
            </a:r>
            <a:r>
              <a:rPr lang="fr-FR" altLang="en-US" sz="1600" spc="-20" dirty="0" smtClean="0">
                <a:solidFill>
                  <a:srgbClr val="151515"/>
                </a:solidFill>
                <a:latin typeface="Arial"/>
                <a:ea typeface="Osaka" charset="-128"/>
                <a:cs typeface="Arial"/>
                <a:sym typeface="Symbol" panose="05050102010706020507" pitchFamily="18" charset="2"/>
              </a:rPr>
              <a:t></a:t>
            </a:r>
            <a:r>
              <a:rPr lang="fr-FR" altLang="en-US" sz="1600" spc="-20" baseline="-25000" dirty="0" smtClean="0">
                <a:solidFill>
                  <a:srgbClr val="151515"/>
                </a:solidFill>
                <a:latin typeface="Arial"/>
                <a:ea typeface="Osaka" charset="-128"/>
                <a:cs typeface="Arial"/>
                <a:sym typeface="Symbol" panose="05050102010706020507" pitchFamily="18" charset="2"/>
              </a:rPr>
              <a:t>x</a:t>
            </a:r>
            <a:r>
              <a:rPr lang="fr-FR" altLang="en-US" sz="1600" spc="-20" dirty="0" smtClean="0">
                <a:solidFill>
                  <a:srgbClr val="151515"/>
                </a:solidFill>
                <a:latin typeface="Arial"/>
                <a:ea typeface="Osaka" charset="-128"/>
                <a:cs typeface="Arial"/>
                <a:sym typeface="Symbol" panose="05050102010706020507" pitchFamily="18" charset="2"/>
              </a:rPr>
              <a:t> &lt; 75 </a:t>
            </a:r>
            <a:r>
              <a:rPr lang="fr-FR" altLang="en-US" sz="1600" spc="-20" dirty="0" smtClean="0">
                <a:solidFill>
                  <a:srgbClr val="151515"/>
                </a:solidFill>
                <a:latin typeface="Arial"/>
                <a:ea typeface="Osaka" charset="-128"/>
                <a:cs typeface="Arial"/>
              </a:rPr>
              <a:t>pm goal</a:t>
            </a:r>
          </a:p>
          <a:p>
            <a:pPr marL="192024" indent="-192024">
              <a:spcBef>
                <a:spcPct val="15000"/>
              </a:spcBef>
              <a:buClr>
                <a:srgbClr val="404040"/>
              </a:buClr>
              <a:buSzPct val="120000"/>
              <a:buFont typeface="Wingdings" charset="2"/>
              <a:buChar char="§"/>
              <a:defRPr/>
            </a:pPr>
            <a:r>
              <a:rPr lang="en-US" altLang="en-US" sz="1600" dirty="0" smtClean="0">
                <a:solidFill>
                  <a:srgbClr val="151515"/>
                </a:solidFill>
                <a:latin typeface="Arial"/>
                <a:ea typeface="Osaka" charset="-128"/>
                <a:cs typeface="Arial"/>
              </a:rPr>
              <a:t>Diffraction limited vertical emittance to 15 keV, horizontal emittance to 2 keV  </a:t>
            </a:r>
          </a:p>
          <a:p>
            <a:pPr marL="192024" indent="-192024">
              <a:spcBef>
                <a:spcPct val="15000"/>
              </a:spcBef>
              <a:buClr>
                <a:srgbClr val="404040"/>
              </a:buClr>
              <a:buSzPct val="120000"/>
              <a:buFont typeface="Wingdings" charset="2"/>
              <a:buChar char="§"/>
              <a:defRPr/>
            </a:pPr>
            <a:r>
              <a:rPr lang="en-US" altLang="en-US" sz="1600" dirty="0" smtClean="0">
                <a:solidFill>
                  <a:srgbClr val="151515"/>
                </a:solidFill>
                <a:latin typeface="Arial"/>
                <a:ea typeface="Osaka" charset="-128"/>
                <a:cs typeface="Arial"/>
              </a:rPr>
              <a:t>35 ID straight sections with &gt;60 operating beamlines</a:t>
            </a:r>
          </a:p>
          <a:p>
            <a:pPr marL="192024" indent="-192024">
              <a:spcBef>
                <a:spcPct val="15000"/>
              </a:spcBef>
              <a:buClr>
                <a:srgbClr val="404040"/>
              </a:buClr>
              <a:buSzPct val="120000"/>
              <a:buFont typeface="Wingdings" charset="2"/>
              <a:buChar char="§"/>
              <a:defRPr/>
            </a:pPr>
            <a:r>
              <a:rPr lang="en-US" altLang="en-US" sz="1600" dirty="0" smtClean="0">
                <a:solidFill>
                  <a:srgbClr val="151515"/>
                </a:solidFill>
                <a:latin typeface="Arial"/>
                <a:ea typeface="Osaka" charset="-128"/>
                <a:cs typeface="Arial"/>
              </a:rPr>
              <a:t>Flexible operation: High-brightness and timing modes, round and flat beams </a:t>
            </a:r>
          </a:p>
        </p:txBody>
      </p:sp>
    </p:spTree>
    <p:extLst>
      <p:ext uri="{BB962C8B-B14F-4D97-AF65-F5344CB8AC3E}">
        <p14:creationId xmlns:p14="http://schemas.microsoft.com/office/powerpoint/2010/main" val="383541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171" y="122049"/>
            <a:ext cx="8710246" cy="323877"/>
          </a:xfrm>
        </p:spPr>
        <p:txBody>
          <a:bodyPr/>
          <a:lstStyle/>
          <a:p>
            <a:r>
              <a:rPr lang="en-US" dirty="0" smtClean="0"/>
              <a:t>APS-U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98939" y="432928"/>
            <a:ext cx="8680938" cy="272304"/>
          </a:xfrm>
        </p:spPr>
        <p:txBody>
          <a:bodyPr/>
          <a:lstStyle/>
          <a:p>
            <a:r>
              <a:rPr lang="en-US" dirty="0" smtClean="0"/>
              <a:t>SR, IDs, FEs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CWRF2106 Workshop – Grenoble, France         Thoughts on the APS-U RF Systems                     A. Nassiri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B058B-05F8-403B-851A-2304C4059B8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 rot="5400000">
            <a:off x="4740614" y="4279467"/>
            <a:ext cx="1847850" cy="1824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en-US" dirty="0">
              <a:solidFill>
                <a:srgbClr val="404040"/>
              </a:solidFill>
              <a:latin typeface="Calibri" pitchFamily="34" charset="0"/>
              <a:ea typeface="+mn-ea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78958" y="786938"/>
            <a:ext cx="6096000" cy="5144323"/>
            <a:chOff x="378958" y="786938"/>
            <a:chExt cx="6096000" cy="5144323"/>
          </a:xfrm>
        </p:grpSpPr>
        <p:grpSp>
          <p:nvGrpSpPr>
            <p:cNvPr id="6" name="Group 5"/>
            <p:cNvGrpSpPr/>
            <p:nvPr/>
          </p:nvGrpSpPr>
          <p:grpSpPr>
            <a:xfrm>
              <a:off x="378958" y="786938"/>
              <a:ext cx="6096000" cy="5144323"/>
              <a:chOff x="378958" y="786938"/>
              <a:chExt cx="6096000" cy="5144323"/>
            </a:xfrm>
          </p:grpSpPr>
          <p:pic>
            <p:nvPicPr>
              <p:cNvPr id="8" name="Picture 1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341" r="13000"/>
              <a:stretch>
                <a:fillRect/>
              </a:stretch>
            </p:blipFill>
            <p:spPr bwMode="auto">
              <a:xfrm rot="452754">
                <a:off x="3260270" y="1357673"/>
                <a:ext cx="3214688" cy="2924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0" name="Straight Arrow Connector 19"/>
              <p:cNvCxnSpPr>
                <a:cxnSpLocks noChangeShapeType="1"/>
              </p:cNvCxnSpPr>
              <p:nvPr/>
            </p:nvCxnSpPr>
            <p:spPr bwMode="auto">
              <a:xfrm flipH="1">
                <a:off x="3941308" y="1111611"/>
                <a:ext cx="1127125" cy="1084262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" name="Straight Arrow Connector 20"/>
              <p:cNvCxnSpPr>
                <a:cxnSpLocks noChangeShapeType="1"/>
              </p:cNvCxnSpPr>
              <p:nvPr/>
            </p:nvCxnSpPr>
            <p:spPr bwMode="auto">
              <a:xfrm flipH="1">
                <a:off x="4696958" y="2749911"/>
                <a:ext cx="1546225" cy="420687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" name="Straight Arrow Connector 22"/>
              <p:cNvCxnSpPr>
                <a:cxnSpLocks noChangeShapeType="1"/>
              </p:cNvCxnSpPr>
              <p:nvPr/>
            </p:nvCxnSpPr>
            <p:spPr bwMode="auto">
              <a:xfrm flipH="1" flipV="1">
                <a:off x="5098595" y="3965936"/>
                <a:ext cx="1292225" cy="117475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pic>
            <p:nvPicPr>
              <p:cNvPr id="13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78958" y="2951523"/>
                <a:ext cx="3198812" cy="2979738"/>
              </a:xfrm>
              <a:prstGeom prst="rect">
                <a:avLst/>
              </a:prstGeom>
            </p:spPr>
          </p:pic>
          <p:sp>
            <p:nvSpPr>
              <p:cNvPr id="14" name="Oval 13"/>
              <p:cNvSpPr>
                <a:spLocks noChangeAspect="1"/>
              </p:cNvSpPr>
              <p:nvPr/>
            </p:nvSpPr>
            <p:spPr bwMode="auto">
              <a:xfrm>
                <a:off x="2745920" y="3557948"/>
                <a:ext cx="777875" cy="777875"/>
              </a:xfrm>
              <a:prstGeom prst="ellipse">
                <a:avLst/>
              </a:prstGeom>
              <a:noFill/>
              <a:ln w="38100">
                <a:solidFill>
                  <a:srgbClr val="000000"/>
                </a:solidFill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Calibri" pitchFamily="34" charset="0"/>
                  <a:ea typeface="+mn-ea"/>
                </a:endParaRPr>
              </a:p>
            </p:txBody>
          </p:sp>
          <p:cxnSp>
            <p:nvCxnSpPr>
              <p:cNvPr id="15" name="Straight Connector 14"/>
              <p:cNvCxnSpPr>
                <a:cxnSpLocks noChangeShapeType="1"/>
              </p:cNvCxnSpPr>
              <p:nvPr/>
            </p:nvCxnSpPr>
            <p:spPr bwMode="auto">
              <a:xfrm flipH="1">
                <a:off x="3276145" y="4267561"/>
                <a:ext cx="1731963" cy="4445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" name="Straight Connector 12"/>
              <p:cNvCxnSpPr>
                <a:cxnSpLocks noChangeShapeType="1"/>
              </p:cNvCxnSpPr>
              <p:nvPr/>
            </p:nvCxnSpPr>
            <p:spPr bwMode="auto">
              <a:xfrm flipH="1">
                <a:off x="2766558" y="1928227"/>
                <a:ext cx="588962" cy="188689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pic>
            <p:nvPicPr>
              <p:cNvPr id="23" name="Content Placeholder 6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573" r="12154" b="3943"/>
              <a:stretch/>
            </p:blipFill>
            <p:spPr bwMode="auto">
              <a:xfrm>
                <a:off x="575977" y="786938"/>
                <a:ext cx="2461703" cy="2164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17" name="Straight Arrow Connector 35"/>
            <p:cNvCxnSpPr>
              <a:cxnSpLocks noChangeShapeType="1"/>
            </p:cNvCxnSpPr>
            <p:nvPr/>
          </p:nvCxnSpPr>
          <p:spPr bwMode="auto">
            <a:xfrm flipH="1" flipV="1">
              <a:off x="2558595" y="5147036"/>
              <a:ext cx="1306513" cy="179387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9" name="TextBox 18"/>
          <p:cNvSpPr txBox="1"/>
          <p:nvPr/>
        </p:nvSpPr>
        <p:spPr>
          <a:xfrm>
            <a:off x="5158920" y="762361"/>
            <a:ext cx="3317875" cy="1477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0000FF"/>
                </a:solidFill>
                <a:latin typeface="Arial"/>
                <a:ea typeface="+mn-ea"/>
              </a:rPr>
              <a:t>New Storage Ring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Arial"/>
                <a:ea typeface="+mn-ea"/>
              </a:rPr>
              <a:t>6 GeV MBA lattice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Arial"/>
                <a:ea typeface="+mn-ea"/>
              </a:rPr>
              <a:t>200 </a:t>
            </a:r>
            <a:r>
              <a:rPr lang="en-US" dirty="0" smtClean="0">
                <a:solidFill>
                  <a:srgbClr val="000000"/>
                </a:solidFill>
                <a:latin typeface="Arial"/>
                <a:ea typeface="+mn-ea"/>
              </a:rPr>
              <a:t>mA current</a:t>
            </a:r>
            <a:endParaRPr lang="en-US" dirty="0">
              <a:solidFill>
                <a:srgbClr val="000000"/>
              </a:solidFill>
              <a:latin typeface="Arial"/>
              <a:ea typeface="+mn-ea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Arial"/>
                <a:ea typeface="+mn-ea"/>
              </a:rPr>
              <a:t>Improved electron/photon stability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308270" y="2432411"/>
            <a:ext cx="2649538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0000FF"/>
                </a:solidFill>
                <a:latin typeface="Arial"/>
                <a:ea typeface="+mn-ea"/>
              </a:rPr>
              <a:t>New Insertion Devices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Arial"/>
                <a:ea typeface="+mn-ea"/>
              </a:rPr>
              <a:t>Incorporate SCUs on selected beamlines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44795" y="3810361"/>
            <a:ext cx="294163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0000FF"/>
                </a:solidFill>
                <a:latin typeface="Arial"/>
                <a:ea typeface="+mn-ea"/>
              </a:rPr>
              <a:t>New/upgraded Front-ends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Arial"/>
                <a:ea typeface="+mn-ea"/>
              </a:rPr>
              <a:t>Common design for maximum flexibility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941308" y="5097823"/>
            <a:ext cx="2995612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0000FF"/>
                </a:solidFill>
                <a:latin typeface="Arial"/>
                <a:ea typeface="+mn-ea"/>
              </a:rPr>
              <a:t>Injector improvements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Arial"/>
                <a:ea typeface="+mn-ea"/>
              </a:rPr>
              <a:t>I</a:t>
            </a:r>
            <a:r>
              <a:rPr lang="en-US" dirty="0" smtClean="0">
                <a:solidFill>
                  <a:srgbClr val="000000"/>
                </a:solidFill>
                <a:latin typeface="Arial"/>
                <a:ea typeface="+mn-ea"/>
              </a:rPr>
              <a:t>ncrease </a:t>
            </a:r>
            <a:r>
              <a:rPr lang="en-US" dirty="0">
                <a:solidFill>
                  <a:srgbClr val="000000"/>
                </a:solidFill>
                <a:latin typeface="Arial"/>
                <a:ea typeface="+mn-ea"/>
              </a:rPr>
              <a:t>performance beyond present capability</a:t>
            </a:r>
          </a:p>
        </p:txBody>
      </p:sp>
    </p:spTree>
    <p:extLst>
      <p:ext uri="{BB962C8B-B14F-4D97-AF65-F5344CB8AC3E}">
        <p14:creationId xmlns:p14="http://schemas.microsoft.com/office/powerpoint/2010/main" val="180494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4x3 General 111715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4x3 General 111715</Template>
  <TotalTime>45880</TotalTime>
  <Words>2233</Words>
  <Application>Microsoft Office PowerPoint</Application>
  <PresentationFormat>On-screen Show (4:3)</PresentationFormat>
  <Paragraphs>529</Paragraphs>
  <Slides>27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MS PGothic</vt:lpstr>
      <vt:lpstr>Arial</vt:lpstr>
      <vt:lpstr>Calibri</vt:lpstr>
      <vt:lpstr>Osaka</vt:lpstr>
      <vt:lpstr>Palatino</vt:lpstr>
      <vt:lpstr>Symbol</vt:lpstr>
      <vt:lpstr>Times New Roman</vt:lpstr>
      <vt:lpstr>Wingdings</vt:lpstr>
      <vt:lpstr>4x3 General 111715</vt:lpstr>
      <vt:lpstr>PowerPoint Presentation</vt:lpstr>
      <vt:lpstr>Outline</vt:lpstr>
      <vt:lpstr>Present configuration and performance - HLRF</vt:lpstr>
      <vt:lpstr>Present configuration and performance - Klystrons</vt:lpstr>
      <vt:lpstr>Present configuration and performance - Statistics</vt:lpstr>
      <vt:lpstr>Run Statistics</vt:lpstr>
      <vt:lpstr>Toward DLSR</vt:lpstr>
      <vt:lpstr>Motivation for APS-U</vt:lpstr>
      <vt:lpstr>APS-U Scope</vt:lpstr>
      <vt:lpstr>Multi-Bend Achromat Lattice </vt:lpstr>
      <vt:lpstr>67-pm Hybrid 7BA Lattice Concept</vt:lpstr>
      <vt:lpstr>41-pm lattice with reverse bends</vt:lpstr>
      <vt:lpstr>Brightness comparison for 324 bunch mode</vt:lpstr>
      <vt:lpstr>APS-U Technical Performance Summary</vt:lpstr>
      <vt:lpstr>APS-U RF System Considerations</vt:lpstr>
      <vt:lpstr>APS-U RF System Considerations- Performance Parameters</vt:lpstr>
      <vt:lpstr>Motivation for Higher Harmonic Cavity*</vt:lpstr>
      <vt:lpstr>HHC Parameters*</vt:lpstr>
      <vt:lpstr>HHC Cryomodule</vt:lpstr>
      <vt:lpstr>Long-Term APS RF System option</vt:lpstr>
      <vt:lpstr>Long-Term APS RF System option, cont.</vt:lpstr>
      <vt:lpstr>Lower Frequency RF System Alternative</vt:lpstr>
      <vt:lpstr>Cavity Options</vt:lpstr>
      <vt:lpstr>Cavity Options</vt:lpstr>
      <vt:lpstr>117MHz Power Requirements</vt:lpstr>
      <vt:lpstr>88 MHz Power Requirements</vt:lpstr>
      <vt:lpstr>Summary</vt:lpstr>
    </vt:vector>
  </TitlesOfParts>
  <Company>Argonne National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Miesen</dc:creator>
  <cp:lastModifiedBy>Nassiri</cp:lastModifiedBy>
  <cp:revision>448</cp:revision>
  <cp:lastPrinted>2015-09-08T15:35:42Z</cp:lastPrinted>
  <dcterms:created xsi:type="dcterms:W3CDTF">2015-11-17T23:08:18Z</dcterms:created>
  <dcterms:modified xsi:type="dcterms:W3CDTF">2016-06-22T05:59:20Z</dcterms:modified>
</cp:coreProperties>
</file>