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77" r:id="rId3"/>
    <p:sldId id="275" r:id="rId4"/>
    <p:sldId id="279" r:id="rId5"/>
    <p:sldId id="278" r:id="rId6"/>
    <p:sldId id="283" r:id="rId7"/>
    <p:sldId id="291" r:id="rId8"/>
    <p:sldId id="286" r:id="rId9"/>
    <p:sldId id="267" r:id="rId10"/>
    <p:sldId id="287" r:id="rId11"/>
    <p:sldId id="288" r:id="rId12"/>
    <p:sldId id="269" r:id="rId13"/>
    <p:sldId id="268" r:id="rId14"/>
    <p:sldId id="259" r:id="rId15"/>
    <p:sldId id="293" r:id="rId16"/>
    <p:sldId id="317" r:id="rId17"/>
    <p:sldId id="263" r:id="rId18"/>
    <p:sldId id="294" r:id="rId19"/>
    <p:sldId id="265" r:id="rId20"/>
    <p:sldId id="258" r:id="rId21"/>
    <p:sldId id="295" r:id="rId22"/>
    <p:sldId id="306" r:id="rId23"/>
    <p:sldId id="300" r:id="rId24"/>
    <p:sldId id="266" r:id="rId25"/>
    <p:sldId id="309" r:id="rId26"/>
    <p:sldId id="310" r:id="rId27"/>
    <p:sldId id="312" r:id="rId28"/>
    <p:sldId id="314" r:id="rId29"/>
    <p:sldId id="315" r:id="rId3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6E"/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3317" autoAdjust="0"/>
  </p:normalViewPr>
  <p:slideViewPr>
    <p:cSldViewPr>
      <p:cViewPr>
        <p:scale>
          <a:sx n="100" d="100"/>
          <a:sy n="100" d="100"/>
        </p:scale>
        <p:origin x="-136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4F8A3-8333-AB41-85B8-B79ECEEEC583}" type="datetimeFigureOut">
              <a:rPr lang="en-US" smtClean="0"/>
              <a:t>24/06/16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73FC1-422B-9D46-8E6F-77C5E709F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883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24/06/16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DA8EA-CDBC-5146-BD43-804A34D388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07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565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lot of technical negotiations</a:t>
            </a:r>
            <a:r>
              <a:rPr lang="en-US" baseline="0" dirty="0" smtClean="0"/>
              <a:t> this </a:t>
            </a:r>
            <a:r>
              <a:rPr lang="en-US" baseline="0" dirty="0" err="1" smtClean="0"/>
              <a:t>unpresuruzed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cirulator</a:t>
            </a:r>
            <a:r>
              <a:rPr lang="en-US" baseline="0" dirty="0" smtClean="0"/>
              <a:t> in 6 inch coax was developed.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0500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47369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5.wmf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5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High Power Model of Isolator</a:t>
            </a:r>
            <a:endParaRPr lang="en-GB" sz="40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Rutambhara Yogi</a:t>
            </a:r>
            <a:endParaRPr lang="en-GB" sz="2000" noProof="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 err="1" smtClean="0">
                <a:solidFill>
                  <a:srgbClr val="FFFFFF"/>
                </a:solidFill>
              </a:rPr>
              <a:t>www.europeanspallationsource.se</a:t>
            </a:r>
            <a:endParaRPr lang="en-GB" sz="1600" dirty="0" smtClean="0">
              <a:solidFill>
                <a:srgbClr val="FFFFFF"/>
              </a:solidFill>
            </a:endParaRPr>
          </a:p>
          <a:p>
            <a:pPr algn="ctr"/>
            <a:fld id="{656E358F-28A8-D04A-99E6-206C49444CD4}" type="datetime3">
              <a:rPr lang="sv-SE" sz="1400" smtClean="0">
                <a:solidFill>
                  <a:srgbClr val="FFFFFF"/>
                </a:solidFill>
              </a:rPr>
              <a:t>24 June 2016</a:t>
            </a:fld>
            <a:endParaRPr lang="en-GB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Nonreciprocal device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Non-reciprocity is achieved due to ferrite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198" y="2708920"/>
            <a:ext cx="3229148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5" y="2708920"/>
            <a:ext cx="46085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Generally ferrite discs are used</a:t>
            </a: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The discs can be either two discs or the multiples of two. Depends on power and  thermal management 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Difference in μ</a:t>
            </a:r>
            <a:r>
              <a:rPr lang="en-US" sz="2800" baseline="-25000" dirty="0" smtClean="0"/>
              <a:t>+</a:t>
            </a:r>
            <a:r>
              <a:rPr lang="en-US" sz="2800" dirty="0" smtClean="0"/>
              <a:t> </a:t>
            </a:r>
            <a:r>
              <a:rPr lang="en-US" sz="2800" dirty="0"/>
              <a:t>and μ</a:t>
            </a:r>
            <a:r>
              <a:rPr lang="en-US" sz="2800" baseline="-25000" dirty="0" smtClean="0"/>
              <a:t>-</a:t>
            </a:r>
            <a:r>
              <a:rPr lang="en-US" sz="2800" dirty="0" smtClean="0"/>
              <a:t>, leads to non-reciprocity</a:t>
            </a:r>
            <a:endParaRPr lang="en-US" sz="2800" dirty="0"/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3033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28800"/>
            <a:ext cx="4968552" cy="2827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4581128"/>
            <a:ext cx="2273424" cy="9402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5661248"/>
            <a:ext cx="2556892" cy="5311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4941168"/>
            <a:ext cx="2354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ransmission</a:t>
            </a:r>
          </a:p>
          <a:p>
            <a:r>
              <a:rPr lang="en-US" sz="2000" dirty="0"/>
              <a:t>f</a:t>
            </a:r>
            <a:r>
              <a:rPr lang="en-US" sz="2000" dirty="0" smtClean="0"/>
              <a:t>rom port 1 to port 2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5013176"/>
            <a:ext cx="2393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Isolation</a:t>
            </a:r>
          </a:p>
          <a:p>
            <a:r>
              <a:rPr lang="en-US" sz="2000" dirty="0" smtClean="0"/>
              <a:t>From port 1 to port 3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5733256"/>
            <a:ext cx="2926900" cy="45529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5436096" y="1628800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RF signal applied to the ferrite disc will generate two counter rotating waves, velocity dependent on propagation direction.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0106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of  3-port Circulator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929" y="1772816"/>
            <a:ext cx="5840407" cy="38884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67944" y="4077072"/>
            <a:ext cx="936104" cy="1152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733256"/>
            <a:ext cx="1377212" cy="41754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51561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&amp; Practical Isolator </a:t>
            </a:r>
            <a:br>
              <a:rPr lang="en-US" dirty="0" smtClean="0"/>
            </a:br>
            <a:r>
              <a:rPr lang="en-US" dirty="0" smtClean="0"/>
              <a:t>Isolator = Circulator + load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67544" y="2492896"/>
            <a:ext cx="3473287" cy="2265036"/>
            <a:chOff x="251520" y="4365104"/>
            <a:chExt cx="3473287" cy="22650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1600" y="4869160"/>
              <a:ext cx="1549400" cy="13208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83568" y="51479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94076" y="436510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11760" y="580526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1520" y="5301208"/>
              <a:ext cx="720080" cy="720080"/>
              <a:chOff x="1691680" y="3284984"/>
              <a:chExt cx="720080" cy="720080"/>
            </a:xfrm>
          </p:grpSpPr>
          <p:sp>
            <p:nvSpPr>
              <p:cNvPr id="17" name="Isosceles Triangle 16"/>
              <p:cNvSpPr/>
              <p:nvPr/>
            </p:nvSpPr>
            <p:spPr>
              <a:xfrm>
                <a:off x="1763688" y="3284984"/>
                <a:ext cx="648072" cy="720080"/>
              </a:xfrm>
              <a:prstGeom prst="triangle">
                <a:avLst/>
              </a:prstGeom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691680" y="3419708"/>
                <a:ext cx="318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A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1710" y="6165304"/>
              <a:ext cx="1080170" cy="46483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843808" y="5805264"/>
              <a:ext cx="6352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Load</a:t>
              </a:r>
              <a:endParaRPr lang="en-US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899592" y="4941168"/>
              <a:ext cx="2808312" cy="15841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0" lon="0" rev="882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3419873" y="5598532"/>
              <a:ext cx="304934" cy="1347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1916832"/>
            <a:ext cx="643836" cy="1152128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20" name="TextBox 19"/>
          <p:cNvSpPr txBox="1"/>
          <p:nvPr/>
        </p:nvSpPr>
        <p:spPr>
          <a:xfrm>
            <a:off x="3923928" y="3501008"/>
            <a:ext cx="89790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Isolator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5518973"/>
            <a:ext cx="4792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Amplifier is completely isolated from </a:t>
            </a:r>
          </a:p>
          <a:p>
            <a:r>
              <a:rPr lang="en-US" sz="2400" dirty="0" smtClean="0"/>
              <a:t>unwanted reflections</a:t>
            </a:r>
            <a:endParaRPr lang="en-US" sz="24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2924944"/>
            <a:ext cx="1711575" cy="17281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39552" y="1772816"/>
            <a:ext cx="228199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Ideal: Infinite Isolation 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12160" y="1916832"/>
            <a:ext cx="247405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Practical: Finite Isolation 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380312" y="3068960"/>
            <a:ext cx="216024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796136" y="3068960"/>
            <a:ext cx="288032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Isosceles Triangle 29"/>
          <p:cNvSpPr/>
          <p:nvPr/>
        </p:nvSpPr>
        <p:spPr>
          <a:xfrm>
            <a:off x="5148064" y="3933056"/>
            <a:ext cx="648072" cy="720080"/>
          </a:xfrm>
          <a:prstGeom prst="triangle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48064" y="4077072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68344" y="3068960"/>
            <a:ext cx="1107996" cy="646331"/>
          </a:xfrm>
          <a:prstGeom prst="rect">
            <a:avLst/>
          </a:prstGeom>
          <a:solidFill>
            <a:srgbClr val="FF676E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1/1000 of </a:t>
            </a:r>
          </a:p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308304" y="2492896"/>
            <a:ext cx="1865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Isolation = </a:t>
            </a:r>
            <a:r>
              <a:rPr lang="en-US" dirty="0" smtClean="0"/>
              <a:t>- 30 </a:t>
            </a:r>
            <a:r>
              <a:rPr lang="en-US" dirty="0"/>
              <a:t>dB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24128" y="4797152"/>
            <a:ext cx="3556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 power = 1500 kW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Only 1500 W = 1.5 kW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will reach amplifier 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4941168"/>
            <a:ext cx="5334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Load – Dissipate RF power from amplifier 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2362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539552" y="3102059"/>
            <a:ext cx="1512168" cy="1512168"/>
          </a:xfrm>
          <a:prstGeom prst="rect">
            <a:avLst/>
          </a:prstGeom>
          <a:solidFill>
            <a:schemeClr val="accent1">
              <a:alpha val="1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88024" y="5118283"/>
            <a:ext cx="720080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88024" y="5150221"/>
            <a:ext cx="68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Load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99592" y="3390091"/>
            <a:ext cx="720080" cy="720080"/>
            <a:chOff x="1691680" y="3284984"/>
            <a:chExt cx="720080" cy="720080"/>
          </a:xfrm>
        </p:grpSpPr>
        <p:sp>
          <p:nvSpPr>
            <p:cNvPr id="20" name="Isosceles Triangle 19"/>
            <p:cNvSpPr/>
            <p:nvPr/>
          </p:nvSpPr>
          <p:spPr>
            <a:xfrm>
              <a:off x="1763688" y="3284984"/>
              <a:ext cx="648072" cy="720080"/>
            </a:xfrm>
            <a:prstGeom prst="triangle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91680" y="3419708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6804248" y="3462099"/>
            <a:ext cx="86409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Cavity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851920" y="2958043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572000" y="3102059"/>
            <a:ext cx="1152128" cy="1233428"/>
            <a:chOff x="3203848" y="2924944"/>
            <a:chExt cx="1152128" cy="1233428"/>
          </a:xfrm>
        </p:grpSpPr>
        <p:sp>
          <p:nvSpPr>
            <p:cNvPr id="14" name="Oval 13"/>
            <p:cNvSpPr/>
            <p:nvPr/>
          </p:nvSpPr>
          <p:spPr>
            <a:xfrm>
              <a:off x="3203848" y="2924944"/>
              <a:ext cx="1152128" cy="1224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urved Down Arrow 14"/>
            <p:cNvSpPr/>
            <p:nvPr/>
          </p:nvSpPr>
          <p:spPr>
            <a:xfrm>
              <a:off x="3563888" y="3284984"/>
              <a:ext cx="504056" cy="360040"/>
            </a:xfrm>
            <a:prstGeom prst="curvedDownArrow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75856" y="3356992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95936" y="3356992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635896" y="378904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012160" y="1412776"/>
            <a:ext cx="2585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Isolation =  30 dB</a:t>
            </a:r>
          </a:p>
          <a:p>
            <a:r>
              <a:rPr lang="en-US" sz="2400" dirty="0" smtClean="0"/>
              <a:t>Return loss = 30 dB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52120" y="5046275"/>
            <a:ext cx="3359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Load return loss = - 20 dB</a:t>
            </a:r>
          </a:p>
        </p:txBody>
      </p:sp>
      <p:cxnSp>
        <p:nvCxnSpPr>
          <p:cNvPr id="54" name="Straight Connector 53"/>
          <p:cNvCxnSpPr>
            <a:endCxn id="14" idx="2"/>
          </p:cNvCxnSpPr>
          <p:nvPr/>
        </p:nvCxnSpPr>
        <p:spPr>
          <a:xfrm flipV="1">
            <a:off x="1619672" y="3714127"/>
            <a:ext cx="2952328" cy="36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779912" y="2525995"/>
            <a:ext cx="1057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1.5 kW</a:t>
            </a:r>
            <a:endParaRPr lang="en-US" sz="2400" dirty="0"/>
          </a:p>
        </p:txBody>
      </p:sp>
      <p:cxnSp>
        <p:nvCxnSpPr>
          <p:cNvPr id="68" name="Straight Connector 67"/>
          <p:cNvCxnSpPr>
            <a:stCxn id="38" idx="2"/>
          </p:cNvCxnSpPr>
          <p:nvPr/>
        </p:nvCxnSpPr>
        <p:spPr>
          <a:xfrm flipH="1">
            <a:off x="5148064" y="4335487"/>
            <a:ext cx="6814" cy="782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5508104" y="4542219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652120" y="4542219"/>
            <a:ext cx="979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 kW</a:t>
            </a:r>
            <a:endParaRPr lang="en-US" sz="24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3851920" y="4326195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779912" y="4326195"/>
            <a:ext cx="979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15 kW</a:t>
            </a:r>
            <a:endParaRPr lang="en-US" sz="2400" dirty="0"/>
          </a:p>
        </p:txBody>
      </p:sp>
      <p:cxnSp>
        <p:nvCxnSpPr>
          <p:cNvPr id="81" name="Straight Connector 80"/>
          <p:cNvCxnSpPr>
            <a:stCxn id="14" idx="6"/>
            <a:endCxn id="23" idx="1"/>
          </p:cNvCxnSpPr>
          <p:nvPr/>
        </p:nvCxnSpPr>
        <p:spPr>
          <a:xfrm>
            <a:off x="5724128" y="3714127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300192" y="2670011"/>
            <a:ext cx="1900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Full reflection </a:t>
            </a:r>
          </a:p>
          <a:p>
            <a:r>
              <a:rPr lang="en-US" sz="2400" dirty="0" smtClean="0"/>
              <a:t>from cavity</a:t>
            </a:r>
            <a:endParaRPr lang="en-US" sz="2400" dirty="0"/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3707904" y="3606115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563888" y="3174067"/>
            <a:ext cx="1057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1.5 kW</a:t>
            </a:r>
            <a:endParaRPr lang="en-US" sz="2400" dirty="0"/>
          </a:p>
        </p:txBody>
      </p:sp>
      <p:sp>
        <p:nvSpPr>
          <p:cNvPr id="91" name="TextBox 90"/>
          <p:cNvSpPr txBox="1"/>
          <p:nvPr/>
        </p:nvSpPr>
        <p:spPr>
          <a:xfrm>
            <a:off x="2627784" y="404664"/>
            <a:ext cx="30732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Practical </a:t>
            </a:r>
            <a:r>
              <a:rPr lang="en-US" sz="3200" dirty="0" smtClean="0">
                <a:solidFill>
                  <a:schemeClr val="bg1"/>
                </a:solidFill>
              </a:rPr>
              <a:t>Isolator: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616" y="2636912"/>
            <a:ext cx="1291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1500 kW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3563888" y="4182179"/>
            <a:ext cx="129614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560" y="5517232"/>
            <a:ext cx="37848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 we need a load with good </a:t>
            </a:r>
          </a:p>
          <a:p>
            <a:r>
              <a:rPr lang="en-US" sz="2400" dirty="0" smtClean="0"/>
              <a:t>Return loss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8932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139136" cy="1143000"/>
          </a:xfrm>
        </p:spPr>
        <p:txBody>
          <a:bodyPr/>
          <a:lstStyle/>
          <a:p>
            <a:r>
              <a:rPr lang="en-US" dirty="0"/>
              <a:t>High Power Model of Isolator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794" y="21386006"/>
            <a:ext cx="10069898" cy="45399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78" y="1628800"/>
            <a:ext cx="7927744" cy="388843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115616" y="5013176"/>
            <a:ext cx="1777838" cy="369332"/>
            <a:chOff x="827584" y="4941168"/>
            <a:chExt cx="1777838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827584" y="4941168"/>
              <a:ext cx="17778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VT = V1 + V2 +V3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899592" y="4941168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331640" y="4941168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763688" y="4941168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195736" y="4941168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323528" y="5406315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 small program is written for effective return loss calculation</a:t>
            </a:r>
          </a:p>
          <a:p>
            <a:r>
              <a:rPr lang="en-US" sz="2400" dirty="0"/>
              <a:t>(</a:t>
            </a:r>
            <a:r>
              <a:rPr lang="en-US" sz="2400" dirty="0">
                <a:solidFill>
                  <a:srgbClr val="FF0000"/>
                </a:solidFill>
              </a:rPr>
              <a:t>Ref: ESS-0043091</a:t>
            </a:r>
            <a:r>
              <a:rPr lang="en-US" sz="2400" dirty="0"/>
              <a:t>)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4149080"/>
            <a:ext cx="2086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Forward power /</a:t>
            </a:r>
          </a:p>
          <a:p>
            <a:r>
              <a:rPr lang="en-US" dirty="0" smtClean="0"/>
              <a:t>Circulation direction</a:t>
            </a:r>
          </a:p>
          <a:p>
            <a:endParaRPr lang="en-US" dirty="0" smtClean="0"/>
          </a:p>
          <a:p>
            <a:r>
              <a:rPr lang="en-US" dirty="0" smtClean="0"/>
              <a:t>Reflected power 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316416" y="4365104"/>
            <a:ext cx="43204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316416" y="5157192"/>
            <a:ext cx="43204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71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Assumptions: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Amplifier is perfectly matched.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Higher order harmonics are not considered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Uncertainties in S-parameter measurement not considered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Only first order reflections are </a:t>
            </a:r>
            <a:r>
              <a:rPr lang="en-US" dirty="0" smtClean="0">
                <a:solidFill>
                  <a:schemeClr val="tx1"/>
                </a:solidFill>
              </a:rPr>
              <a:t>considered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Worst case S-parameters and worst phases </a:t>
            </a:r>
            <a:r>
              <a:rPr lang="en-US" smtClean="0">
                <a:solidFill>
                  <a:schemeClr val="tx1"/>
                </a:solidFill>
              </a:rPr>
              <a:t>for S11eff calculations </a:t>
            </a:r>
            <a:r>
              <a:rPr lang="en-US" dirty="0" smtClean="0">
                <a:solidFill>
                  <a:schemeClr val="tx1"/>
                </a:solidFill>
              </a:rPr>
              <a:t>are considered.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62886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844824"/>
            <a:ext cx="5796136" cy="385497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flipV="1">
            <a:off x="2555776" y="5157192"/>
            <a:ext cx="432048" cy="432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charset="2"/>
              <a:buChar char="ü"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40980" y="4149080"/>
            <a:ext cx="374636" cy="38827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charset="2"/>
              <a:buChar char="ü"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84168" y="1916832"/>
            <a:ext cx="2741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Parameters of circulator :</a:t>
            </a:r>
          </a:p>
          <a:p>
            <a:r>
              <a:rPr lang="en-US" dirty="0" smtClean="0"/>
              <a:t>S11= </a:t>
            </a:r>
            <a:r>
              <a:rPr lang="en-US" dirty="0" smtClean="0"/>
              <a:t>-30 </a:t>
            </a:r>
            <a:r>
              <a:rPr lang="en-US" dirty="0" smtClean="0"/>
              <a:t>dB</a:t>
            </a:r>
          </a:p>
          <a:p>
            <a:r>
              <a:rPr lang="en-US" dirty="0" smtClean="0"/>
              <a:t>S12 = </a:t>
            </a:r>
            <a:r>
              <a:rPr lang="en-US" dirty="0" smtClean="0"/>
              <a:t>-30 </a:t>
            </a:r>
            <a:r>
              <a:rPr lang="en-US" dirty="0" smtClean="0"/>
              <a:t>dB</a:t>
            </a:r>
          </a:p>
          <a:p>
            <a:r>
              <a:rPr lang="en-US" dirty="0" smtClean="0"/>
              <a:t>S21 = </a:t>
            </a:r>
            <a:r>
              <a:rPr lang="en-US" dirty="0" smtClean="0"/>
              <a:t>-0.5 </a:t>
            </a:r>
            <a:r>
              <a:rPr lang="en-US" dirty="0" smtClean="0"/>
              <a:t>dB</a:t>
            </a:r>
          </a:p>
          <a:p>
            <a:r>
              <a:rPr lang="en-US" dirty="0" smtClean="0"/>
              <a:t>NO higher order harmonics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95736" y="5445224"/>
            <a:ext cx="288032" cy="216024"/>
            <a:chOff x="2195736" y="5805264"/>
            <a:chExt cx="432048" cy="36004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195736" y="6021288"/>
              <a:ext cx="144016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339752" y="5805264"/>
              <a:ext cx="288032" cy="3600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107504" y="1484784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Variation of Effective return loss of Isolator with </a:t>
            </a:r>
            <a:r>
              <a:rPr lang="en-US" dirty="0" smtClean="0"/>
              <a:t>return loss of load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3356992"/>
            <a:ext cx="137940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Amplifier</a:t>
            </a:r>
          </a:p>
          <a:p>
            <a:r>
              <a:rPr lang="en-US" dirty="0" smtClean="0"/>
              <a:t>Specification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115616" y="3717032"/>
            <a:ext cx="360040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56176" y="3501008"/>
            <a:ext cx="247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need a GOOD LOAD: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5157192"/>
            <a:ext cx="48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-30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11900" y="6413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3447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1"/>
          <p:cNvSpPr txBox="1">
            <a:spLocks noChangeArrowheads="1"/>
          </p:cNvSpPr>
          <p:nvPr/>
        </p:nvSpPr>
        <p:spPr bwMode="auto">
          <a:xfrm>
            <a:off x="395536" y="1772816"/>
            <a:ext cx="8569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Worst Case Input Return Loss |</a:t>
            </a:r>
            <a:r>
              <a:rPr lang="en-US" sz="2000" b="0" i="1"/>
              <a:t>S</a:t>
            </a:r>
            <a:r>
              <a:rPr lang="en-US" sz="2000" b="0" baseline="-25000"/>
              <a:t>11eff</a:t>
            </a:r>
            <a:r>
              <a:rPr lang="en-US" sz="2000" b="0"/>
              <a:t>|  for |</a:t>
            </a:r>
            <a:r>
              <a:rPr lang="en-US" sz="2000" b="0" i="1"/>
              <a:t>S</a:t>
            </a:r>
            <a:r>
              <a:rPr lang="en-US" sz="2000" b="0" baseline="-25000"/>
              <a:t>11</a:t>
            </a:r>
            <a:r>
              <a:rPr lang="en-US" sz="2000" b="0"/>
              <a:t>| = |</a:t>
            </a:r>
            <a:r>
              <a:rPr lang="en-US" sz="2000" b="0" i="1"/>
              <a:t>S</a:t>
            </a:r>
            <a:r>
              <a:rPr lang="en-US" sz="2000" b="0" baseline="-25000"/>
              <a:t>12</a:t>
            </a:r>
            <a:r>
              <a:rPr lang="en-US" sz="2000" b="0"/>
              <a:t>| = 30dB (typical)</a:t>
            </a:r>
            <a:endParaRPr lang="en-US" sz="2000" b="0">
              <a:sym typeface="Symbo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1188" y="2060575"/>
            <a:ext cx="7272337" cy="3614738"/>
            <a:chOff x="611188" y="2060575"/>
            <a:chExt cx="7272337" cy="3614738"/>
          </a:xfrm>
        </p:grpSpPr>
        <p:graphicFrame>
          <p:nvGraphicFramePr>
            <p:cNvPr id="9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7280865"/>
                </p:ext>
              </p:extLst>
            </p:nvPr>
          </p:nvGraphicFramePr>
          <p:xfrm>
            <a:off x="611188" y="2060575"/>
            <a:ext cx="7272337" cy="3614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5" name="Mathcad" r:id="rId3" imgW="6048375" imgH="2952750" progId="Mathcad">
                    <p:embed/>
                  </p:oleObj>
                </mc:Choice>
                <mc:Fallback>
                  <p:oleObj name="Mathcad" r:id="rId3" imgW="6048375" imgH="295275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2975" b="1219"/>
                        <a:stretch>
                          <a:fillRect/>
                        </a:stretch>
                      </p:blipFill>
                      <p:spPr bwMode="auto">
                        <a:xfrm>
                          <a:off x="611188" y="2060575"/>
                          <a:ext cx="7272337" cy="36147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Oval 54"/>
            <p:cNvSpPr>
              <a:spLocks noChangeArrowheads="1"/>
            </p:cNvSpPr>
            <p:nvPr/>
          </p:nvSpPr>
          <p:spPr bwMode="auto">
            <a:xfrm>
              <a:off x="4932363" y="3860800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5517232"/>
            <a:ext cx="2058208" cy="80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8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6447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Variation of Effective return loss of Isolator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with Phase of load return loss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3567" y="1772816"/>
            <a:ext cx="254449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Parameters of Circulator:</a:t>
            </a:r>
          </a:p>
          <a:p>
            <a:r>
              <a:rPr lang="en-US" dirty="0" smtClean="0"/>
              <a:t>S11 = </a:t>
            </a:r>
            <a:r>
              <a:rPr lang="en-US" dirty="0" smtClean="0"/>
              <a:t>-30 </a:t>
            </a:r>
            <a:r>
              <a:rPr lang="en-US" dirty="0" smtClean="0"/>
              <a:t>dB</a:t>
            </a:r>
          </a:p>
          <a:p>
            <a:r>
              <a:rPr lang="en-US" dirty="0" smtClean="0"/>
              <a:t>S12 = </a:t>
            </a:r>
            <a:r>
              <a:rPr lang="en-US" dirty="0" smtClean="0"/>
              <a:t>-26 </a:t>
            </a:r>
            <a:r>
              <a:rPr lang="en-US" dirty="0" smtClean="0"/>
              <a:t>dB</a:t>
            </a:r>
          </a:p>
          <a:p>
            <a:r>
              <a:rPr lang="en-US" dirty="0" smtClean="0"/>
              <a:t>S21= </a:t>
            </a:r>
            <a:r>
              <a:rPr lang="en-US" dirty="0" smtClean="0"/>
              <a:t>-0.05 </a:t>
            </a:r>
            <a:r>
              <a:rPr lang="en-US" dirty="0" smtClean="0"/>
              <a:t>dB</a:t>
            </a:r>
          </a:p>
          <a:p>
            <a:endParaRPr lang="en-US" dirty="0"/>
          </a:p>
          <a:p>
            <a:r>
              <a:rPr lang="en-US" dirty="0" smtClean="0"/>
              <a:t>Parameters of Load:</a:t>
            </a:r>
          </a:p>
          <a:p>
            <a:r>
              <a:rPr lang="en-US" dirty="0" smtClean="0"/>
              <a:t>S11 = </a:t>
            </a:r>
            <a:r>
              <a:rPr lang="en-US" dirty="0" smtClean="0"/>
              <a:t>-30 </a:t>
            </a:r>
            <a:r>
              <a:rPr lang="en-US" dirty="0" smtClean="0"/>
              <a:t>dB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52120" y="38610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5157192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Value is not important.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Phase of load return loss: stable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Waveguide section can be added to get desired phase shift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44824"/>
            <a:ext cx="544069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2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392" y="4581128"/>
            <a:ext cx="998705" cy="5361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484784"/>
            <a:ext cx="1729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Suppliers: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14152" y="223764"/>
            <a:ext cx="3443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Many thanks </a:t>
            </a:r>
            <a:r>
              <a:rPr lang="en-US" sz="3600" dirty="0" smtClean="0"/>
              <a:t>to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35496" y="2996952"/>
            <a:ext cx="83529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Colleagues</a:t>
            </a:r>
            <a:r>
              <a:rPr lang="en-US" dirty="0" smtClean="0"/>
              <a:t>:</a:t>
            </a:r>
          </a:p>
          <a:p>
            <a:pPr marL="285750" indent="-285750">
              <a:buFont typeface="Wingdings" charset="2"/>
              <a:buChar char="ü"/>
            </a:pPr>
            <a:endParaRPr lang="en-US" dirty="0"/>
          </a:p>
          <a:p>
            <a:r>
              <a:rPr lang="en-US" dirty="0" smtClean="0"/>
              <a:t>ESS</a:t>
            </a:r>
            <a:r>
              <a:rPr lang="en-US" dirty="0"/>
              <a:t>: </a:t>
            </a:r>
            <a:r>
              <a:rPr lang="en-US" dirty="0" smtClean="0"/>
              <a:t>Mats </a:t>
            </a:r>
            <a:r>
              <a:rPr lang="en-US" dirty="0" err="1" smtClean="0"/>
              <a:t>Lindroos</a:t>
            </a:r>
            <a:r>
              <a:rPr lang="en-US" dirty="0" smtClean="0"/>
              <a:t>, David </a:t>
            </a:r>
            <a:r>
              <a:rPr lang="en-US" dirty="0"/>
              <a:t>McGinnis, Anders Sunnesson, Morten Jensen, </a:t>
            </a:r>
            <a:endParaRPr lang="en-US" dirty="0" smtClean="0"/>
          </a:p>
          <a:p>
            <a:r>
              <a:rPr lang="en-US" dirty="0" smtClean="0"/>
              <a:t>          A. Johansson, Carlos Martins,  </a:t>
            </a:r>
            <a:r>
              <a:rPr lang="en-US" dirty="0" err="1" smtClean="0"/>
              <a:t>Rihua</a:t>
            </a:r>
            <a:r>
              <a:rPr lang="en-US" dirty="0" smtClean="0"/>
              <a:t> </a:t>
            </a:r>
            <a:r>
              <a:rPr lang="en-US" dirty="0" err="1" smtClean="0"/>
              <a:t>Zeng</a:t>
            </a:r>
            <a:r>
              <a:rPr lang="en-US" dirty="0"/>
              <a:t>, Rafael </a:t>
            </a:r>
            <a:r>
              <a:rPr lang="en-US" dirty="0" smtClean="0"/>
              <a:t>Montano, Chiara </a:t>
            </a:r>
            <a:r>
              <a:rPr lang="en-US" dirty="0" err="1" smtClean="0"/>
              <a:t>Marrelli</a:t>
            </a:r>
            <a:r>
              <a:rPr lang="en-US" dirty="0" smtClean="0"/>
              <a:t>, 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 err="1" smtClean="0"/>
              <a:t>Stevo</a:t>
            </a:r>
            <a:r>
              <a:rPr lang="en-US" dirty="0" smtClean="0"/>
              <a:t> </a:t>
            </a:r>
            <a:r>
              <a:rPr lang="en-US" dirty="0" err="1" smtClean="0"/>
              <a:t>Calic</a:t>
            </a:r>
            <a:r>
              <a:rPr lang="en-US" dirty="0" smtClean="0"/>
              <a:t>, </a:t>
            </a:r>
            <a:r>
              <a:rPr lang="en-US" dirty="0"/>
              <a:t>Bruno </a:t>
            </a:r>
            <a:r>
              <a:rPr lang="en-US" dirty="0" err="1" smtClean="0"/>
              <a:t>Lagoguez</a:t>
            </a:r>
            <a:r>
              <a:rPr lang="en-US" dirty="0"/>
              <a:t>, </a:t>
            </a:r>
            <a:r>
              <a:rPr lang="en-US" dirty="0" err="1"/>
              <a:t>Staffan</a:t>
            </a:r>
            <a:r>
              <a:rPr lang="en-US" dirty="0"/>
              <a:t> </a:t>
            </a:r>
            <a:r>
              <a:rPr lang="en-US" dirty="0" err="1" smtClean="0"/>
              <a:t>Ekström</a:t>
            </a:r>
            <a:r>
              <a:rPr lang="en-US" dirty="0" smtClean="0"/>
              <a:t>, Daniel Lundgreen, Carl Johan Hardh </a:t>
            </a:r>
          </a:p>
          <a:p>
            <a:endParaRPr lang="en-US" dirty="0" smtClean="0"/>
          </a:p>
          <a:p>
            <a:r>
              <a:rPr lang="en-US" dirty="0" smtClean="0"/>
              <a:t>FREIA: Rolf Wedberg, Lars </a:t>
            </a:r>
            <a:r>
              <a:rPr lang="en-US" dirty="0"/>
              <a:t>Hermansson, </a:t>
            </a:r>
            <a:r>
              <a:rPr lang="en-US" dirty="0" smtClean="0"/>
              <a:t>Roger Ruber, Magnus Jobs &amp; other colleagues</a:t>
            </a:r>
          </a:p>
          <a:p>
            <a:endParaRPr lang="en-US" sz="2000" dirty="0" smtClean="0"/>
          </a:p>
          <a:p>
            <a:r>
              <a:rPr lang="en-US" dirty="0" smtClean="0"/>
              <a:t>CERN: Eric Montesinos, Olivier Bruner</a:t>
            </a:r>
          </a:p>
          <a:p>
            <a:endParaRPr lang="en-US" dirty="0"/>
          </a:p>
          <a:p>
            <a:r>
              <a:rPr lang="en-US" dirty="0" smtClean="0"/>
              <a:t>SNS: </a:t>
            </a:r>
            <a:r>
              <a:rPr lang="en-US" dirty="0" err="1" smtClean="0"/>
              <a:t>Crofford</a:t>
            </a:r>
            <a:r>
              <a:rPr lang="en-US" dirty="0" smtClean="0"/>
              <a:t> Mark</a:t>
            </a:r>
          </a:p>
          <a:p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52" y="3439531"/>
            <a:ext cx="1335231" cy="7095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944" y="5167551"/>
            <a:ext cx="648901" cy="6377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320" y="1628800"/>
            <a:ext cx="1467674" cy="6532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088" y="2492896"/>
            <a:ext cx="2154788" cy="6532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6056" y="1671681"/>
            <a:ext cx="1565082" cy="677199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452501" y="5775613"/>
            <a:ext cx="990875" cy="605715"/>
            <a:chOff x="3231027" y="5891948"/>
            <a:chExt cx="1058681" cy="75620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31027" y="5891948"/>
              <a:ext cx="1058681" cy="75620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 flipV="1">
              <a:off x="4040523" y="6142915"/>
              <a:ext cx="249185" cy="482010"/>
            </a:xfrm>
            <a:prstGeom prst="rect">
              <a:avLst/>
            </a:prstGeom>
            <a:solidFill>
              <a:srgbClr val="28677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3808" y="1700808"/>
            <a:ext cx="1693904" cy="360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73648" y="2420888"/>
            <a:ext cx="1354336" cy="74399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73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Testing of concept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484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6093296"/>
            <a:ext cx="2016224" cy="26161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Courtesy: Magnus Jobs at FREIA</a:t>
            </a:r>
            <a:endParaRPr lang="en-US" sz="11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84783"/>
            <a:ext cx="3888432" cy="16782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31840" y="2564904"/>
            <a:ext cx="6352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Short</a:t>
            </a:r>
            <a:endParaRPr lang="en-US" sz="1600" dirty="0"/>
          </a:p>
        </p:txBody>
      </p:sp>
      <p:cxnSp>
        <p:nvCxnSpPr>
          <p:cNvPr id="26" name="Straight Arrow Connector 25"/>
          <p:cNvCxnSpPr>
            <a:stCxn id="17" idx="0"/>
          </p:cNvCxnSpPr>
          <p:nvPr/>
        </p:nvCxnSpPr>
        <p:spPr>
          <a:xfrm flipV="1">
            <a:off x="3449445" y="2204864"/>
            <a:ext cx="258459" cy="3600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31640" y="1556792"/>
            <a:ext cx="13131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Towards VNA</a:t>
            </a:r>
            <a:endParaRPr lang="en-US" sz="1600" dirty="0"/>
          </a:p>
        </p:txBody>
      </p:sp>
      <p:cxnSp>
        <p:nvCxnSpPr>
          <p:cNvPr id="31" name="Straight Arrow Connector 30"/>
          <p:cNvCxnSpPr>
            <a:stCxn id="29" idx="3"/>
          </p:cNvCxnSpPr>
          <p:nvPr/>
        </p:nvCxnSpPr>
        <p:spPr>
          <a:xfrm flipV="1">
            <a:off x="2644820" y="1556792"/>
            <a:ext cx="690988" cy="16927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15616" y="2564904"/>
            <a:ext cx="1941557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Load with return loss</a:t>
            </a:r>
          </a:p>
          <a:p>
            <a:r>
              <a:rPr lang="en-US" sz="1600" dirty="0" smtClean="0"/>
              <a:t>variation</a:t>
            </a:r>
            <a:endParaRPr lang="en-US" sz="1600" dirty="0"/>
          </a:p>
        </p:txBody>
      </p:sp>
      <p:sp>
        <p:nvSpPr>
          <p:cNvPr id="34" name="Oval 33"/>
          <p:cNvSpPr/>
          <p:nvPr/>
        </p:nvSpPr>
        <p:spPr>
          <a:xfrm>
            <a:off x="683568" y="1988840"/>
            <a:ext cx="2448272" cy="50405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scene3d>
            <a:camera prst="orthographicFront">
              <a:rot lat="0" lon="0" rev="84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2483768" y="2348880"/>
            <a:ext cx="288032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356992"/>
            <a:ext cx="3491999" cy="27741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27985" y="1844824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Trend of both the curves is same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Good return loss when phase of load return loss at circulator is about 180 </a:t>
            </a:r>
            <a:r>
              <a:rPr lang="en-US" sz="2400" baseline="30000" dirty="0" smtClean="0"/>
              <a:t>o</a:t>
            </a:r>
            <a:endParaRPr lang="en-US" sz="2400" baseline="30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1484784"/>
            <a:ext cx="792088" cy="3894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TextBox 18"/>
          <p:cNvSpPr txBox="1"/>
          <p:nvPr/>
        </p:nvSpPr>
        <p:spPr>
          <a:xfrm>
            <a:off x="4427985" y="4091588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Further experimentation is planned with  high power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Circulator and load at Lund test stand.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501008"/>
            <a:ext cx="12647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Experiment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481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boundary conditions in ESS:</a:t>
            </a:r>
            <a:br>
              <a:rPr lang="en-US" dirty="0" smtClean="0"/>
            </a:br>
            <a:r>
              <a:rPr lang="en-US" dirty="0" smtClean="0"/>
              <a:t>High temperature water cooled loads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grpSp>
        <p:nvGrpSpPr>
          <p:cNvPr id="7" name="Group 6"/>
          <p:cNvGrpSpPr/>
          <p:nvPr/>
        </p:nvGrpSpPr>
        <p:grpSpPr>
          <a:xfrm>
            <a:off x="251520" y="1484784"/>
            <a:ext cx="8597046" cy="4829669"/>
            <a:chOff x="251520" y="1484784"/>
            <a:chExt cx="8597046" cy="4829669"/>
          </a:xfrm>
        </p:grpSpPr>
        <p:grpSp>
          <p:nvGrpSpPr>
            <p:cNvPr id="8" name="Group 7"/>
            <p:cNvGrpSpPr/>
            <p:nvPr/>
          </p:nvGrpSpPr>
          <p:grpSpPr>
            <a:xfrm>
              <a:off x="2627784" y="1556792"/>
              <a:ext cx="3375010" cy="4757661"/>
              <a:chOff x="11303794" y="13243979"/>
              <a:chExt cx="4631782" cy="596895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2788810" y="17383339"/>
                <a:ext cx="184666" cy="1231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3513594" y="18566606"/>
                <a:ext cx="2421982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800" dirty="0" smtClean="0"/>
                  <a:t>Initially Outlet temp </a:t>
                </a:r>
              </a:p>
              <a:p>
                <a:r>
                  <a:rPr lang="en-US" sz="1800" dirty="0" smtClean="0"/>
                  <a:t>Controlled to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60</a:t>
                </a:r>
                <a:r>
                  <a:rPr lang="en-US" sz="1800" baseline="30000" dirty="0" smtClean="0">
                    <a:solidFill>
                      <a:srgbClr val="FF0000"/>
                    </a:solidFill>
                  </a:rPr>
                  <a:t>o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C</a:t>
                </a:r>
                <a:endParaRPr lang="en-US" sz="1800" dirty="0" smtClean="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3192974" y="13625468"/>
                <a:ext cx="331567" cy="1362205"/>
                <a:chOff x="2349500" y="1155700"/>
                <a:chExt cx="450850" cy="1600200"/>
              </a:xfrm>
              <a:solidFill>
                <a:srgbClr val="0000FF"/>
              </a:solidFill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2349500" y="1600200"/>
                  <a:ext cx="450850" cy="115570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2527300" y="1155700"/>
                  <a:ext cx="273050" cy="43180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3823418" y="13614658"/>
                <a:ext cx="499684" cy="756781"/>
                <a:chOff x="3295650" y="361950"/>
                <a:chExt cx="679450" cy="889000"/>
              </a:xfrm>
              <a:solidFill>
                <a:srgbClr val="0000FF"/>
              </a:solidFill>
              <a:scene3d>
                <a:camera prst="orthographicFront">
                  <a:rot lat="0" lon="0" rev="10800000"/>
                </a:camera>
                <a:lightRig rig="threePt" dir="t"/>
              </a:scene3d>
            </p:grpSpPr>
            <p:sp>
              <p:nvSpPr>
                <p:cNvPr id="72" name="Isosceles Triangle 71"/>
                <p:cNvSpPr/>
                <p:nvPr/>
              </p:nvSpPr>
              <p:spPr>
                <a:xfrm>
                  <a:off x="3409950" y="361950"/>
                  <a:ext cx="476250" cy="876300"/>
                </a:xfrm>
                <a:prstGeom prst="triangle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3295650" y="1168400"/>
                  <a:ext cx="679450" cy="8255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>
                <a:off x="12065794" y="13695741"/>
                <a:ext cx="122525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13524541" y="13695741"/>
                <a:ext cx="29887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14242240" y="13695741"/>
                <a:ext cx="39411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3131268" y="14987675"/>
                <a:ext cx="612760" cy="262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400" dirty="0" smtClean="0"/>
                  <a:t>Klystron</a:t>
                </a:r>
                <a:endParaRPr lang="en-US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3856107" y="14371439"/>
                <a:ext cx="429535" cy="262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400" dirty="0" smtClean="0"/>
                  <a:t>Load</a:t>
                </a:r>
                <a:endParaRPr lang="en-US" sz="1400" dirty="0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13131189" y="16017822"/>
                <a:ext cx="333229" cy="1271548"/>
                <a:chOff x="2349500" y="1155700"/>
                <a:chExt cx="450850" cy="1600200"/>
              </a:xfrm>
              <a:solidFill>
                <a:srgbClr val="0000FF"/>
              </a:solidFill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2349500" y="1600200"/>
                  <a:ext cx="450850" cy="115570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2527300" y="1155700"/>
                  <a:ext cx="273050" cy="43180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3764793" y="16007729"/>
                <a:ext cx="502190" cy="706415"/>
                <a:chOff x="3295650" y="361950"/>
                <a:chExt cx="679450" cy="889000"/>
              </a:xfrm>
              <a:solidFill>
                <a:srgbClr val="0000FF"/>
              </a:solidFill>
              <a:scene3d>
                <a:camera prst="orthographicFront">
                  <a:rot lat="0" lon="0" rev="10800000"/>
                </a:camera>
                <a:lightRig rig="threePt" dir="t"/>
              </a:scene3d>
            </p:grpSpPr>
            <p:sp>
              <p:nvSpPr>
                <p:cNvPr id="68" name="Isosceles Triangle 67"/>
                <p:cNvSpPr/>
                <p:nvPr/>
              </p:nvSpPr>
              <p:spPr>
                <a:xfrm>
                  <a:off x="3409950" y="361950"/>
                  <a:ext cx="476250" cy="876300"/>
                </a:xfrm>
                <a:prstGeom prst="triangle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3295650" y="1168400"/>
                  <a:ext cx="679450" cy="82550"/>
                </a:xfrm>
                <a:prstGeom prst="rect">
                  <a:avLst/>
                </a:prstGeom>
                <a:grp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cxnSp>
            <p:nvCxnSpPr>
              <p:cNvPr id="24" name="Straight Arrow Connector 23"/>
              <p:cNvCxnSpPr/>
              <p:nvPr/>
            </p:nvCxnSpPr>
            <p:spPr>
              <a:xfrm>
                <a:off x="12065794" y="16083416"/>
                <a:ext cx="1163955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13464418" y="16083416"/>
                <a:ext cx="30037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14201277" y="16083416"/>
                <a:ext cx="450563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13069173" y="17289368"/>
                <a:ext cx="615833" cy="244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400" dirty="0" smtClean="0"/>
                  <a:t>Klystron</a:t>
                </a:r>
                <a:endParaRPr lang="en-US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797647" y="16714144"/>
                <a:ext cx="431690" cy="244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400" dirty="0" smtClean="0"/>
                  <a:t>Load</a:t>
                </a:r>
                <a:endParaRPr lang="en-US" sz="1400" dirty="0"/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H="1" flipV="1">
                <a:off x="12065794" y="16083416"/>
                <a:ext cx="5162" cy="2280648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14651839" y="16083416"/>
                <a:ext cx="0" cy="233079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12065794" y="15249676"/>
                <a:ext cx="0" cy="833740"/>
              </a:xfrm>
              <a:prstGeom prst="line">
                <a:avLst/>
              </a:prstGeom>
              <a:ln>
                <a:solidFill>
                  <a:srgbClr val="FF66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14651839" y="15249676"/>
                <a:ext cx="0" cy="83374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12065794" y="13695741"/>
                <a:ext cx="0" cy="1553935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14654420" y="13695741"/>
                <a:ext cx="0" cy="15539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12065794" y="17678787"/>
                <a:ext cx="2586045" cy="11143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/>
              <p:cNvGrpSpPr/>
              <p:nvPr/>
            </p:nvGrpSpPr>
            <p:grpSpPr>
              <a:xfrm>
                <a:off x="14404102" y="17818646"/>
                <a:ext cx="307643" cy="384423"/>
                <a:chOff x="5190490" y="4585356"/>
                <a:chExt cx="378460" cy="438150"/>
              </a:xfrm>
              <a:solidFill>
                <a:srgbClr val="660066"/>
              </a:solidFill>
            </p:grpSpPr>
            <p:sp>
              <p:nvSpPr>
                <p:cNvPr id="64" name="Isosceles Triangle 63"/>
                <p:cNvSpPr/>
                <p:nvPr/>
              </p:nvSpPr>
              <p:spPr>
                <a:xfrm>
                  <a:off x="5422900" y="4807606"/>
                  <a:ext cx="146050" cy="215900"/>
                </a:xfrm>
                <a:prstGeom prst="triangl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5" name="Isosceles Triangle 64"/>
                <p:cNvSpPr/>
                <p:nvPr/>
              </p:nvSpPr>
              <p:spPr>
                <a:xfrm>
                  <a:off x="5422900" y="4585356"/>
                  <a:ext cx="146050" cy="215900"/>
                </a:xfrm>
                <a:prstGeom prst="triangle">
                  <a:avLst/>
                </a:prstGeom>
                <a:grpFill/>
                <a:ln>
                  <a:solidFill>
                    <a:srgbClr val="660066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66" name="Straight Connector 65"/>
                <p:cNvCxnSpPr>
                  <a:endCxn id="64" idx="0"/>
                </p:cNvCxnSpPr>
                <p:nvPr/>
              </p:nvCxnSpPr>
              <p:spPr>
                <a:xfrm>
                  <a:off x="5349875" y="4807606"/>
                  <a:ext cx="146050" cy="0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Chord 66"/>
                <p:cNvSpPr>
                  <a:spLocks noChangeAspect="1"/>
                </p:cNvSpPr>
                <p:nvPr/>
              </p:nvSpPr>
              <p:spPr>
                <a:xfrm>
                  <a:off x="5190490" y="4693433"/>
                  <a:ext cx="232410" cy="228346"/>
                </a:xfrm>
                <a:prstGeom prst="chord">
                  <a:avLst/>
                </a:prstGeom>
                <a:grpFill/>
                <a:ln>
                  <a:solidFill>
                    <a:srgbClr val="660066"/>
                  </a:solidFill>
                </a:ln>
                <a:scene3d>
                  <a:camera prst="orthographicFront">
                    <a:rot lat="0" lon="0" rev="2034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14133655" y="15427520"/>
                <a:ext cx="100540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400" dirty="0" smtClean="0"/>
                  <a:t>N Number</a:t>
                </a:r>
                <a:endParaRPr lang="en-US" sz="1400" dirty="0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V="1">
                <a:off x="13685006" y="13305146"/>
                <a:ext cx="0" cy="39059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Group 38"/>
              <p:cNvGrpSpPr/>
              <p:nvPr/>
            </p:nvGrpSpPr>
            <p:grpSpPr>
              <a:xfrm>
                <a:off x="13685006" y="15645997"/>
                <a:ext cx="719069" cy="242316"/>
                <a:chOff x="4100336" y="582686"/>
                <a:chExt cx="719069" cy="242316"/>
              </a:xfrm>
              <a:solidFill>
                <a:srgbClr val="660066"/>
              </a:solidFill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4314348" y="582686"/>
                  <a:ext cx="202800" cy="242316"/>
                  <a:chOff x="3257385" y="4908576"/>
                  <a:chExt cx="387694" cy="413319"/>
                </a:xfrm>
                <a:grpFill/>
              </p:grpSpPr>
              <p:sp>
                <p:nvSpPr>
                  <p:cNvPr id="60" name="Isosceles Triangle 59"/>
                  <p:cNvSpPr/>
                  <p:nvPr/>
                </p:nvSpPr>
                <p:spPr>
                  <a:xfrm>
                    <a:off x="3484503" y="4908576"/>
                    <a:ext cx="160576" cy="245140"/>
                  </a:xfrm>
                  <a:prstGeom prst="triangl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61" name="Isosceles Triangle 60"/>
                  <p:cNvSpPr/>
                  <p:nvPr/>
                </p:nvSpPr>
                <p:spPr>
                  <a:xfrm>
                    <a:off x="3257385" y="4914147"/>
                    <a:ext cx="160576" cy="245140"/>
                  </a:xfrm>
                  <a:prstGeom prst="triangl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162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3463855" y="5036717"/>
                    <a:ext cx="0" cy="122570"/>
                  </a:xfrm>
                  <a:prstGeom prst="lin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Chord 62"/>
                  <p:cNvSpPr>
                    <a:spLocks noChangeAspect="1"/>
                  </p:cNvSpPr>
                  <p:nvPr/>
                </p:nvSpPr>
                <p:spPr>
                  <a:xfrm>
                    <a:off x="3379719" y="5121549"/>
                    <a:ext cx="188921" cy="200346"/>
                  </a:xfrm>
                  <a:prstGeom prst="chord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402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cxnSp>
              <p:nvCxnSpPr>
                <p:cNvPr id="58" name="Straight Connector 57"/>
                <p:cNvCxnSpPr/>
                <p:nvPr/>
              </p:nvCxnSpPr>
              <p:spPr>
                <a:xfrm flipV="1">
                  <a:off x="4100336" y="651933"/>
                  <a:ext cx="171101" cy="1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4548985" y="651933"/>
                  <a:ext cx="270420" cy="0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Arrow Connector 39"/>
              <p:cNvCxnSpPr/>
              <p:nvPr/>
            </p:nvCxnSpPr>
            <p:spPr>
              <a:xfrm>
                <a:off x="14395608" y="13296679"/>
                <a:ext cx="0" cy="44229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/>
            </p:nvGrpSpPr>
            <p:grpSpPr>
              <a:xfrm>
                <a:off x="13691875" y="13243979"/>
                <a:ext cx="719069" cy="247520"/>
                <a:chOff x="4100336" y="577486"/>
                <a:chExt cx="719069" cy="247520"/>
              </a:xfrm>
              <a:solidFill>
                <a:srgbClr val="660066"/>
              </a:solidFill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4314348" y="577486"/>
                  <a:ext cx="202800" cy="247520"/>
                  <a:chOff x="3257385" y="4899700"/>
                  <a:chExt cx="387694" cy="422195"/>
                </a:xfrm>
                <a:grpFill/>
              </p:grpSpPr>
              <p:sp>
                <p:nvSpPr>
                  <p:cNvPr id="53" name="Isosceles Triangle 52"/>
                  <p:cNvSpPr/>
                  <p:nvPr/>
                </p:nvSpPr>
                <p:spPr>
                  <a:xfrm>
                    <a:off x="3484503" y="4908576"/>
                    <a:ext cx="160576" cy="245140"/>
                  </a:xfrm>
                  <a:prstGeom prst="triangl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54" name="Isosceles Triangle 53"/>
                  <p:cNvSpPr/>
                  <p:nvPr/>
                </p:nvSpPr>
                <p:spPr>
                  <a:xfrm>
                    <a:off x="3257385" y="4899700"/>
                    <a:ext cx="160576" cy="245140"/>
                  </a:xfrm>
                  <a:prstGeom prst="triangl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162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3463855" y="5036717"/>
                    <a:ext cx="0" cy="122570"/>
                  </a:xfrm>
                  <a:prstGeom prst="line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Chord 55"/>
                  <p:cNvSpPr>
                    <a:spLocks noChangeAspect="1"/>
                  </p:cNvSpPr>
                  <p:nvPr/>
                </p:nvSpPr>
                <p:spPr>
                  <a:xfrm>
                    <a:off x="3379719" y="5121549"/>
                    <a:ext cx="188921" cy="200346"/>
                  </a:xfrm>
                  <a:prstGeom prst="chord">
                    <a:avLst/>
                  </a:prstGeom>
                  <a:grpFill/>
                  <a:ln>
                    <a:solidFill>
                      <a:srgbClr val="660066"/>
                    </a:solidFill>
                  </a:ln>
                  <a:scene3d>
                    <a:camera prst="orthographicFront">
                      <a:rot lat="0" lon="0" rev="402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/>
                  <a:lstStyle>
                    <a:defPPr>
                      <a:defRPr lang="en-US"/>
                    </a:defPPr>
                    <a:lvl1pPr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1pPr>
                    <a:lvl2pPr marL="323286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2pPr>
                    <a:lvl3pPr marL="646572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3pPr>
                    <a:lvl4pPr marL="969858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4pPr>
                    <a:lvl5pPr marL="1293144" algn="ctr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5pPr>
                    <a:lvl6pPr marL="1616431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6pPr>
                    <a:lvl7pPr marL="1939717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7pPr>
                    <a:lvl8pPr marL="2263003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8pPr>
                    <a:lvl9pPr marL="2586289" algn="l" defTabSz="646572" rtl="0" eaLnBrk="1" latinLnBrk="0" hangingPunct="1">
                      <a:defRPr sz="7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Comic Sans MS" charset="0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4100336" y="651933"/>
                  <a:ext cx="171101" cy="1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4548985" y="651933"/>
                  <a:ext cx="270420" cy="0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Straight Arrow Connector 41"/>
              <p:cNvCxnSpPr/>
              <p:nvPr/>
            </p:nvCxnSpPr>
            <p:spPr>
              <a:xfrm flipV="1">
                <a:off x="13670542" y="15692821"/>
                <a:ext cx="0" cy="39059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>
                <a:off x="14395608" y="15709501"/>
                <a:ext cx="0" cy="44229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43"/>
              <p:cNvGrpSpPr/>
              <p:nvPr/>
            </p:nvGrpSpPr>
            <p:grpSpPr>
              <a:xfrm>
                <a:off x="13064020" y="17562598"/>
                <a:ext cx="397165" cy="394634"/>
                <a:chOff x="6607529" y="4697572"/>
                <a:chExt cx="397165" cy="394634"/>
              </a:xfrm>
              <a:solidFill>
                <a:srgbClr val="660066"/>
              </a:solidFill>
            </p:grpSpPr>
            <p:sp>
              <p:nvSpPr>
                <p:cNvPr id="46" name="Isosceles Triangle 45"/>
                <p:cNvSpPr/>
                <p:nvPr/>
              </p:nvSpPr>
              <p:spPr>
                <a:xfrm>
                  <a:off x="6840195" y="4697572"/>
                  <a:ext cx="164499" cy="234057"/>
                </a:xfrm>
                <a:prstGeom prst="triangle">
                  <a:avLst/>
                </a:prstGeom>
                <a:grpFill/>
                <a:ln>
                  <a:solidFill>
                    <a:srgbClr val="660066"/>
                  </a:solidFill>
                </a:ln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7" name="Isosceles Triangle 46"/>
                <p:cNvSpPr/>
                <p:nvPr/>
              </p:nvSpPr>
              <p:spPr>
                <a:xfrm>
                  <a:off x="6607529" y="4702892"/>
                  <a:ext cx="164499" cy="234057"/>
                </a:xfrm>
                <a:prstGeom prst="triangle">
                  <a:avLst/>
                </a:prstGeom>
                <a:grpFill/>
                <a:ln>
                  <a:solidFill>
                    <a:srgbClr val="660066"/>
                  </a:solidFill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819045" y="4819921"/>
                  <a:ext cx="0" cy="117028"/>
                </a:xfrm>
                <a:prstGeom prst="line">
                  <a:avLst/>
                </a:prstGeom>
                <a:grpFill/>
                <a:ln>
                  <a:solidFill>
                    <a:srgbClr val="6600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Chord 48"/>
                <p:cNvSpPr>
                  <a:spLocks noChangeAspect="1"/>
                </p:cNvSpPr>
                <p:nvPr/>
              </p:nvSpPr>
              <p:spPr>
                <a:xfrm>
                  <a:off x="6732852" y="4900918"/>
                  <a:ext cx="193536" cy="191288"/>
                </a:xfrm>
                <a:prstGeom prst="chord">
                  <a:avLst/>
                </a:prstGeom>
                <a:grpFill/>
                <a:ln>
                  <a:solidFill>
                    <a:srgbClr val="660066"/>
                  </a:solidFill>
                </a:ln>
                <a:scene3d>
                  <a:camera prst="orthographicFront">
                    <a:rot lat="0" lon="0" rev="402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defPPr>
                    <a:defRPr lang="en-US"/>
                  </a:defPPr>
                  <a:lvl1pPr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1pPr>
                  <a:lvl2pPr marL="323286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2pPr>
                  <a:lvl3pPr marL="646572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3pPr>
                  <a:lvl4pPr marL="969858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4pPr>
                  <a:lvl5pPr marL="1293144" algn="ctr" rtl="0" fontAlgn="base">
                    <a:spcBef>
                      <a:spcPct val="0"/>
                    </a:spcBef>
                    <a:spcAft>
                      <a:spcPct val="0"/>
                    </a:spcAft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5pPr>
                  <a:lvl6pPr marL="1616431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6pPr>
                  <a:lvl7pPr marL="1939717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7pPr>
                  <a:lvl8pPr marL="2263003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8pPr>
                  <a:lvl9pPr marL="2586289" algn="l" defTabSz="646572" rtl="0" eaLnBrk="1" latinLnBrk="0" hangingPunct="1">
                    <a:defRPr sz="7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Comic Sans MS" charset="0"/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11303794" y="18566606"/>
                <a:ext cx="1447800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1800" dirty="0" smtClean="0">
                    <a:latin typeface="Arial"/>
                    <a:cs typeface="Arial"/>
                  </a:rPr>
                  <a:t>Inlet </a:t>
                </a:r>
                <a:r>
                  <a:rPr lang="en-US" sz="1800" dirty="0">
                    <a:latin typeface="Arial"/>
                    <a:cs typeface="Arial"/>
                  </a:rPr>
                  <a:t>temp </a:t>
                </a:r>
                <a:endParaRPr lang="en-US" sz="1800" dirty="0" smtClean="0">
                  <a:latin typeface="Arial"/>
                  <a:cs typeface="Arial"/>
                </a:endParaRPr>
              </a:p>
              <a:p>
                <a:r>
                  <a:rPr lang="en-US" sz="1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50</a:t>
                </a:r>
                <a:r>
                  <a:rPr lang="en-US" sz="1800" baseline="30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o</a:t>
                </a:r>
                <a:r>
                  <a:rPr lang="en-US" sz="1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C</a:t>
                </a:r>
                <a:endParaRPr lang="en-US" sz="18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80112" y="1556792"/>
              <a:ext cx="3268454" cy="376071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80112" y="1484784"/>
              <a:ext cx="289311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Power dissipated across load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544" y="2636912"/>
              <a:ext cx="2591162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With HV on, RF off:</a:t>
              </a:r>
            </a:p>
            <a:p>
              <a:r>
                <a:rPr lang="en-US" dirty="0" smtClean="0"/>
                <a:t>      ΔT ~ 10 </a:t>
              </a:r>
              <a:r>
                <a:rPr lang="en-US" baseline="30000" dirty="0" err="1" smtClean="0"/>
                <a:t>o</a:t>
              </a:r>
              <a:r>
                <a:rPr lang="en-US" dirty="0" err="1" smtClean="0"/>
                <a:t>C</a:t>
              </a:r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With HV on, RF on:</a:t>
              </a:r>
            </a:p>
            <a:p>
              <a:r>
                <a:rPr lang="en-US" dirty="0" smtClean="0"/>
                <a:t>Nominal beam operation,</a:t>
              </a:r>
            </a:p>
            <a:p>
              <a:r>
                <a:rPr lang="en-US" dirty="0" smtClean="0"/>
                <a:t>Klystron testing,</a:t>
              </a:r>
            </a:p>
            <a:p>
              <a:r>
                <a:rPr lang="en-US" dirty="0" smtClean="0"/>
                <a:t>      ΔT ~ 5 </a:t>
              </a:r>
              <a:r>
                <a:rPr lang="en-US" baseline="30000" dirty="0" err="1"/>
                <a:t>o</a:t>
              </a:r>
              <a:r>
                <a:rPr lang="en-US" dirty="0" err="1"/>
                <a:t>C</a:t>
              </a:r>
              <a:endParaRPr lang="en-US" dirty="0"/>
            </a:p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1520" y="1628800"/>
              <a:ext cx="28083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Temperature rise due to power dissipation across collector: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327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Effect of unstable phase of load return loss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066" y="1916832"/>
            <a:ext cx="3740478" cy="2376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1988840"/>
            <a:ext cx="48245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At same power level, cooling water temperature will vary from 50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 – 80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 depending upon operational scenario.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If phase of load return loss also varies, S11eff seen by amplifier will vary automatically, which may affect klystron stability.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2060848"/>
            <a:ext cx="25152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5496" y="1412776"/>
            <a:ext cx="471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# Klystron operation will be affected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5229200"/>
            <a:ext cx="7190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Hence stable phase of load return loss will be preferred.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0690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332656"/>
            <a:ext cx="52944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New Load development for ESS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        Hot water cooled loads</a:t>
            </a: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1556792"/>
            <a:ext cx="3150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Frequency = 704 MHz</a:t>
            </a:r>
          </a:p>
          <a:p>
            <a:r>
              <a:rPr lang="en-US" dirty="0">
                <a:latin typeface="Arial"/>
                <a:cs typeface="Arial"/>
              </a:rPr>
              <a:t>Power ≥ 1500 kWp</a:t>
            </a:r>
          </a:p>
          <a:p>
            <a:r>
              <a:rPr lang="en-US" dirty="0">
                <a:latin typeface="Arial"/>
                <a:cs typeface="Arial"/>
              </a:rPr>
              <a:t>Pulse width = 3.5 </a:t>
            </a:r>
            <a:r>
              <a:rPr lang="en-US" dirty="0" err="1">
                <a:latin typeface="Arial"/>
                <a:cs typeface="Arial"/>
              </a:rPr>
              <a:t>ms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Pulse repetition rate = 14 Hz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7984" y="1484784"/>
            <a:ext cx="40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/>
                <a:cs typeface="Arial"/>
              </a:rPr>
              <a:t>Inlet </a:t>
            </a:r>
            <a:r>
              <a:rPr lang="en-US" dirty="0">
                <a:latin typeface="Arial"/>
                <a:cs typeface="Arial"/>
              </a:rPr>
              <a:t>water temp ≥ 50</a:t>
            </a:r>
            <a:r>
              <a:rPr lang="en-US" baseline="30000" dirty="0">
                <a:latin typeface="Arial"/>
                <a:cs typeface="Arial"/>
              </a:rPr>
              <a:t>o</a:t>
            </a:r>
            <a:r>
              <a:rPr lang="en-US" dirty="0">
                <a:latin typeface="Arial"/>
                <a:cs typeface="Arial"/>
              </a:rPr>
              <a:t> C, </a:t>
            </a:r>
          </a:p>
          <a:p>
            <a:pPr algn="just"/>
            <a:r>
              <a:rPr lang="en-US" dirty="0">
                <a:latin typeface="Arial"/>
                <a:cs typeface="Arial"/>
              </a:rPr>
              <a:t>Outlet water temp ≤ 80</a:t>
            </a:r>
            <a:r>
              <a:rPr lang="en-US" baseline="30000" dirty="0">
                <a:latin typeface="Arial"/>
                <a:cs typeface="Arial"/>
              </a:rPr>
              <a:t>o</a:t>
            </a:r>
            <a:r>
              <a:rPr lang="en-US" dirty="0">
                <a:latin typeface="Arial"/>
                <a:cs typeface="Arial"/>
              </a:rPr>
              <a:t> C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55776" y="2852936"/>
            <a:ext cx="6424771" cy="2808312"/>
            <a:chOff x="1169193" y="17957006"/>
            <a:chExt cx="7911911" cy="3940253"/>
          </a:xfrm>
        </p:grpSpPr>
        <p:grpSp>
          <p:nvGrpSpPr>
            <p:cNvPr id="12" name="Group 11"/>
            <p:cNvGrpSpPr/>
            <p:nvPr/>
          </p:nvGrpSpPr>
          <p:grpSpPr>
            <a:xfrm>
              <a:off x="1169193" y="17957006"/>
              <a:ext cx="7911911" cy="3940253"/>
              <a:chOff x="1169193" y="18187366"/>
              <a:chExt cx="7911911" cy="3940253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31594" y="18187366"/>
                <a:ext cx="3949510" cy="39200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69193" y="18207619"/>
                <a:ext cx="3932692" cy="392000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778794" y="19298718"/>
                <a:ext cx="5486399" cy="993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2000" dirty="0" smtClean="0">
                    <a:latin typeface="Arial"/>
                    <a:cs typeface="Arial"/>
                  </a:rPr>
                  <a:t>Temp: 50</a:t>
                </a:r>
                <a:r>
                  <a:rPr lang="en-US" sz="2000" baseline="30000" dirty="0" smtClean="0">
                    <a:latin typeface="Arial"/>
                    <a:cs typeface="Arial"/>
                  </a:rPr>
                  <a:t>o</a:t>
                </a:r>
                <a:r>
                  <a:rPr lang="en-US" sz="2000" dirty="0" smtClean="0">
                    <a:latin typeface="Arial"/>
                    <a:cs typeface="Arial"/>
                  </a:rPr>
                  <a:t>C, </a:t>
                </a:r>
                <a:r>
                  <a:rPr lang="en-US" sz="2000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60</a:t>
                </a:r>
                <a:r>
                  <a:rPr lang="en-US" sz="2000" baseline="30000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C, </a:t>
                </a:r>
                <a:r>
                  <a:rPr lang="en-US" sz="2000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80</a:t>
                </a:r>
                <a:r>
                  <a:rPr lang="en-US" sz="2000" baseline="30000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C, </a:t>
                </a:r>
              </a:p>
              <a:p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80</a:t>
                </a:r>
                <a:r>
                  <a:rPr lang="en-US" sz="2000" baseline="30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o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C: After 24 hours</a:t>
                </a:r>
                <a:endParaRPr lang="en-US" sz="2000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91193" y="20612136"/>
                <a:ext cx="2357688" cy="993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2000" dirty="0" smtClean="0">
                    <a:latin typeface="Arial"/>
                    <a:cs typeface="Arial"/>
                  </a:rPr>
                  <a:t>S11 &gt; 30 dB</a:t>
                </a:r>
              </a:p>
              <a:p>
                <a:r>
                  <a:rPr lang="en-US" sz="2000" dirty="0" smtClean="0">
                    <a:latin typeface="Arial"/>
                    <a:cs typeface="Arial"/>
                  </a:rPr>
                  <a:t>BW &gt; ±10 MHz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249172" y="18456540"/>
                <a:ext cx="3806222" cy="5613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2000" dirty="0" smtClean="0">
                    <a:latin typeface="Arial"/>
                    <a:cs typeface="Arial"/>
                  </a:rPr>
                  <a:t>Return Loss 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51434" y="18456540"/>
                <a:ext cx="3790160" cy="5613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2000" dirty="0" smtClean="0">
                    <a:latin typeface="Arial"/>
                    <a:cs typeface="Arial"/>
                  </a:rPr>
                  <a:t>Phase of Return Loss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00866" y="20814200"/>
                <a:ext cx="2227729" cy="734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1pPr>
                <a:lvl2pPr marL="323286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2pPr>
                <a:lvl3pPr marL="646572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3pPr>
                <a:lvl4pPr marL="969858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4pPr>
                <a:lvl5pPr marL="1293144" algn="ctr" rtl="0" fontAlgn="base">
                  <a:spcBef>
                    <a:spcPct val="0"/>
                  </a:spcBef>
                  <a:spcAft>
                    <a:spcPct val="0"/>
                  </a:spcAft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5pPr>
                <a:lvl6pPr marL="1616431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6pPr>
                <a:lvl7pPr marL="1939717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7pPr>
                <a:lvl8pPr marL="2263003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8pPr>
                <a:lvl9pPr marL="2586289" algn="l" defTabSz="646572" rtl="0" eaLnBrk="1" latinLnBrk="0" hangingPunct="1">
                  <a:defRPr sz="7400" kern="1200">
                    <a:solidFill>
                      <a:srgbClr val="000000"/>
                    </a:solidFill>
                    <a:latin typeface="Comic Sans MS" charset="0"/>
                    <a:ea typeface="ヒラギノ角ゴ ProN W3" charset="-128"/>
                    <a:cs typeface="+mn-cs"/>
                    <a:sym typeface="Comic Sans MS" charset="0"/>
                  </a:defRPr>
                </a:lvl9pPr>
              </a:lstStyle>
              <a:p>
                <a:r>
                  <a:rPr lang="en-US" sz="2800" dirty="0" smtClean="0">
                    <a:latin typeface="Arial"/>
                    <a:cs typeface="Arial"/>
                  </a:rPr>
                  <a:t>ΔΦ</a:t>
                </a:r>
                <a:r>
                  <a:rPr lang="en-US" sz="2800" baseline="-25000" dirty="0" smtClean="0">
                    <a:latin typeface="Arial"/>
                    <a:cs typeface="Arial"/>
                  </a:rPr>
                  <a:t>S11</a:t>
                </a:r>
                <a:r>
                  <a:rPr lang="en-US" sz="2800" dirty="0">
                    <a:latin typeface="Arial"/>
                    <a:cs typeface="Arial"/>
                  </a:rPr>
                  <a:t>&lt;</a:t>
                </a:r>
                <a:r>
                  <a:rPr lang="en-US" sz="2800" dirty="0" smtClean="0">
                    <a:latin typeface="Arial"/>
                    <a:cs typeface="Arial"/>
                  </a:rPr>
                  <a:t> </a:t>
                </a:r>
                <a:r>
                  <a:rPr lang="en-US" sz="2000" dirty="0" smtClean="0">
                    <a:latin typeface="Arial"/>
                    <a:cs typeface="Arial"/>
                  </a:rPr>
                  <a:t>10</a:t>
                </a:r>
                <a:r>
                  <a:rPr lang="en-US" sz="2000" baseline="30000" dirty="0" smtClean="0">
                    <a:latin typeface="Arial"/>
                    <a:cs typeface="Arial"/>
                  </a:rPr>
                  <a:t>o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5794" y="21733986"/>
                <a:ext cx="1371600" cy="373380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45394" y="21386006"/>
              <a:ext cx="1027134" cy="457200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537" y="3356992"/>
            <a:ext cx="2437239" cy="172819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5013176"/>
            <a:ext cx="834072" cy="3258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1560" y="580526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Prototypes by MEGA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smtClean="0">
                <a:latin typeface="Arial"/>
                <a:cs typeface="Arial"/>
              </a:rPr>
              <a:t>Thales will be delivered soon.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246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3848" y="3068960"/>
            <a:ext cx="2623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Thank you !</a:t>
            </a:r>
            <a:endParaRPr lang="en-US" sz="4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8541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139136" cy="1143000"/>
          </a:xfrm>
        </p:spPr>
        <p:txBody>
          <a:bodyPr/>
          <a:lstStyle/>
          <a:p>
            <a:r>
              <a:rPr lang="en-US" dirty="0"/>
              <a:t>Functional </a:t>
            </a:r>
            <a:r>
              <a:rPr lang="en-US" dirty="0" smtClean="0"/>
              <a:t>Requirements of RFDS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9512" y="1642401"/>
            <a:ext cx="8568952" cy="466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600" dirty="0">
                <a:latin typeface="Arial"/>
                <a:cs typeface="Arial"/>
              </a:rPr>
              <a:t>Transportation of RF power from amplifier to the cavity coupler with minimum losses </a:t>
            </a:r>
          </a:p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600" dirty="0">
                <a:latin typeface="Arial"/>
                <a:cs typeface="Arial"/>
              </a:rPr>
              <a:t>Dissipation of unwanted RF power during different operational scenario - </a:t>
            </a:r>
            <a:r>
              <a:rPr lang="en-GB" sz="2600" b="1" dirty="0">
                <a:latin typeface="Arial"/>
                <a:cs typeface="Arial"/>
              </a:rPr>
              <a:t>Loads</a:t>
            </a:r>
          </a:p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600" dirty="0">
                <a:latin typeface="Arial"/>
                <a:cs typeface="Arial"/>
              </a:rPr>
              <a:t>Protection of amplifier from the unwanted reflections during filling and emptying of cavities or due to sparks</a:t>
            </a:r>
            <a:r>
              <a:rPr lang="en-US" sz="2600" dirty="0">
                <a:latin typeface="Arial"/>
                <a:cs typeface="Arial"/>
              </a:rPr>
              <a:t> – </a:t>
            </a:r>
            <a:r>
              <a:rPr lang="en-US" sz="2600" b="1" dirty="0">
                <a:latin typeface="Arial"/>
                <a:cs typeface="Arial"/>
              </a:rPr>
              <a:t>Circulator</a:t>
            </a:r>
          </a:p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sz="2600" dirty="0">
                <a:latin typeface="Arial"/>
                <a:cs typeface="Arial"/>
              </a:rPr>
              <a:t>To satisfy requirements of personnel safety system (PSS) during different operational scenarios – </a:t>
            </a:r>
            <a:r>
              <a:rPr lang="en-US" sz="2600" b="1" dirty="0">
                <a:latin typeface="Arial"/>
                <a:cs typeface="Arial"/>
              </a:rPr>
              <a:t>removable waveguide, PSS </a:t>
            </a:r>
            <a:r>
              <a:rPr lang="en-US" sz="2600" b="1" dirty="0" smtClean="0">
                <a:latin typeface="Arial"/>
                <a:cs typeface="Arial"/>
              </a:rPr>
              <a:t>flange, </a:t>
            </a:r>
            <a:r>
              <a:rPr lang="en-US" sz="2600" b="1" dirty="0">
                <a:latin typeface="Arial"/>
                <a:cs typeface="Arial"/>
              </a:rPr>
              <a:t>switch</a:t>
            </a:r>
          </a:p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600" dirty="0">
                <a:latin typeface="Arial"/>
                <a:cs typeface="Arial"/>
              </a:rPr>
              <a:t>Detection of sparks in the RF system and give signal to the local protection system (LPS) – </a:t>
            </a:r>
            <a:r>
              <a:rPr lang="en-GB" sz="2600" b="1" dirty="0">
                <a:latin typeface="Arial"/>
                <a:cs typeface="Arial"/>
              </a:rPr>
              <a:t>Arc Detectors</a:t>
            </a:r>
          </a:p>
          <a:p>
            <a:pPr marL="457200" indent="-457200" algn="just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US" sz="2600" dirty="0">
              <a:latin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1181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Measurement of forward and reflected power from amplifier and cavity with the required accuracy, granularity -  </a:t>
            </a:r>
            <a:r>
              <a:rPr lang="en-GB" b="1" dirty="0">
                <a:solidFill>
                  <a:schemeClr val="tx1"/>
                </a:solidFill>
                <a:latin typeface="Arial"/>
                <a:cs typeface="Arial"/>
              </a:rPr>
              <a:t>Directional couplers</a:t>
            </a:r>
          </a:p>
          <a:p>
            <a:pPr marL="457200" indent="-457200" algn="just"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Take care of thermal expansion-contraction, dimensional changes in building layout such as changes in the tunnel length, differential settlement of tunnel with respect to gallery </a:t>
            </a:r>
            <a:r>
              <a:rPr lang="en-GB" dirty="0" err="1">
                <a:solidFill>
                  <a:schemeClr val="tx1"/>
                </a:solidFill>
                <a:latin typeface="Arial"/>
                <a:cs typeface="Arial"/>
              </a:rPr>
              <a:t>etc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 – </a:t>
            </a:r>
            <a:r>
              <a:rPr lang="en-GB" b="1" dirty="0">
                <a:solidFill>
                  <a:schemeClr val="tx1"/>
                </a:solidFill>
                <a:latin typeface="Arial"/>
                <a:cs typeface="Arial"/>
              </a:rPr>
              <a:t>Bellows</a:t>
            </a:r>
            <a:endParaRPr lang="en-US" b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457200" indent="-457200" algn="just"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Simplification of cooling system design for energy recovery – </a:t>
            </a:r>
            <a:r>
              <a:rPr lang="en-GB" b="1" dirty="0">
                <a:solidFill>
                  <a:schemeClr val="tx1"/>
                </a:solidFill>
                <a:latin typeface="Arial"/>
                <a:cs typeface="Arial"/>
              </a:rPr>
              <a:t>High temperature water cooled loads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Depending on requirement, to ensure stable klystron operation by changing distance between klystron and circulator  – </a:t>
            </a:r>
            <a:r>
              <a:rPr lang="en-US" b="1" dirty="0">
                <a:solidFill>
                  <a:schemeClr val="tx1"/>
                </a:solidFill>
                <a:latin typeface="Arial"/>
                <a:cs typeface="Arial"/>
              </a:rPr>
              <a:t>extra flanges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58402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51520" y="1412776"/>
            <a:ext cx="8129750" cy="6001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# Hot water cooled loads – New development for ESS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Being developed by three suppliers: AFT, MEGA and Thales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Received AFT load in Lund test stand,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MEGA and Thales load will be shipped by end of July / August</a:t>
            </a:r>
          </a:p>
          <a:p>
            <a:r>
              <a:rPr lang="en-US" sz="2400" dirty="0" smtClean="0"/>
              <a:t># Circulators being developed by </a:t>
            </a:r>
          </a:p>
          <a:p>
            <a:r>
              <a:rPr lang="en-US" sz="2400" dirty="0" smtClean="0"/>
              <a:t>   three suppliers: AFT, MEGA and FMT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FMT circulator will be shipped in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a few days. </a:t>
            </a:r>
          </a:p>
          <a:p>
            <a:r>
              <a:rPr lang="en-US" sz="2400" dirty="0" smtClean="0"/>
              <a:t>    DR for MEGA circulator: 27 June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AFT circulator: Expected delivery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by Aug end.</a:t>
            </a:r>
          </a:p>
          <a:p>
            <a:r>
              <a:rPr lang="en-US" sz="2400" dirty="0"/>
              <a:t># High directivity directional</a:t>
            </a:r>
          </a:p>
          <a:p>
            <a:r>
              <a:rPr lang="en-US" sz="2400" dirty="0"/>
              <a:t>   couplers </a:t>
            </a:r>
            <a:r>
              <a:rPr lang="en-US" sz="2400" dirty="0" smtClean="0"/>
              <a:t>(D </a:t>
            </a:r>
            <a:r>
              <a:rPr lang="en-US" sz="2400" dirty="0"/>
              <a:t>&gt; 40 </a:t>
            </a:r>
            <a:r>
              <a:rPr lang="en-US" sz="2400" dirty="0" smtClean="0"/>
              <a:t>dB)- by MEGA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384" y="188640"/>
            <a:ext cx="7139136" cy="1143000"/>
          </a:xfrm>
        </p:spPr>
        <p:txBody>
          <a:bodyPr/>
          <a:lstStyle/>
          <a:p>
            <a:r>
              <a:rPr lang="en-US" dirty="0" smtClean="0"/>
              <a:t>Prototype RFDS at ESS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220072" y="3111351"/>
            <a:ext cx="3672408" cy="3382635"/>
            <a:chOff x="5220072" y="1556792"/>
            <a:chExt cx="3672408" cy="3382635"/>
          </a:xfrm>
        </p:grpSpPr>
        <p:grpSp>
          <p:nvGrpSpPr>
            <p:cNvPr id="14" name="Group 13"/>
            <p:cNvGrpSpPr/>
            <p:nvPr/>
          </p:nvGrpSpPr>
          <p:grpSpPr>
            <a:xfrm>
              <a:off x="5220072" y="1556792"/>
              <a:ext cx="3672408" cy="2732860"/>
              <a:chOff x="5220072" y="1556792"/>
              <a:chExt cx="3672408" cy="273286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1556792"/>
                <a:ext cx="3672408" cy="273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7092280" y="3347700"/>
                <a:ext cx="1728192" cy="83099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3.8 km Waveguide</a:t>
                </a:r>
              </a:p>
              <a:p>
                <a:r>
                  <a:rPr lang="en-US" sz="1600" dirty="0" smtClean="0"/>
                  <a:t>E-elbows &gt; 750</a:t>
                </a:r>
              </a:p>
              <a:p>
                <a:r>
                  <a:rPr lang="en-US" sz="1600" dirty="0" smtClean="0"/>
                  <a:t>H elbow &gt; 550 </a:t>
                </a:r>
                <a:endParaRPr lang="en-US" sz="16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76458" y="1586409"/>
                <a:ext cx="18158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For MB/HB Linac,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488731" y="4293096"/>
              <a:ext cx="25396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dirty="0" smtClean="0"/>
                <a:t>uge requirement of </a:t>
              </a:r>
            </a:p>
            <a:p>
              <a:r>
                <a:rPr lang="en-US" dirty="0" smtClean="0"/>
                <a:t>waveguides and elbows !</a:t>
              </a:r>
              <a:endParaRPr lang="en-US" dirty="0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1262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04664"/>
            <a:ext cx="61926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Flange and waveguide design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1384300"/>
            <a:ext cx="3369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Waveguide extends through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he flanges 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546600" y="1676400"/>
            <a:ext cx="1092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76056" y="2348880"/>
            <a:ext cx="3749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Fabrication becomes extremely </a:t>
            </a:r>
          </a:p>
          <a:p>
            <a:r>
              <a:rPr lang="en-US" sz="2000" dirty="0" smtClean="0"/>
              <a:t>easy and avoids </a:t>
            </a:r>
            <a:r>
              <a:rPr lang="en-US" sz="2000" dirty="0"/>
              <a:t>discontinuities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667500" y="2060848"/>
            <a:ext cx="0" cy="3393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23528" y="3212976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Flanges will be welded along the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periphery (*)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Surface cut along flange surface to ensure flatness, perpendicularity and </a:t>
            </a:r>
            <a:r>
              <a:rPr lang="en-US" sz="2000" dirty="0" err="1" smtClean="0"/>
              <a:t>parallelity</a:t>
            </a:r>
            <a:r>
              <a:rPr lang="en-US" sz="2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Flat flanges (without RIM)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Time spent at ESS &lt; 20 hours.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647700" y="1462297"/>
            <a:ext cx="3420244" cy="1750679"/>
            <a:chOff x="647700" y="876300"/>
            <a:chExt cx="3797300" cy="2110719"/>
          </a:xfrm>
        </p:grpSpPr>
        <p:sp>
          <p:nvSpPr>
            <p:cNvPr id="5" name="Rectangle 4"/>
            <p:cNvSpPr/>
            <p:nvPr/>
          </p:nvSpPr>
          <p:spPr>
            <a:xfrm>
              <a:off x="647700" y="1422400"/>
              <a:ext cx="3797300" cy="939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47700" y="876300"/>
              <a:ext cx="215900" cy="2110719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229100" y="901701"/>
              <a:ext cx="215900" cy="20574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38200" y="1181100"/>
              <a:ext cx="274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54603" y="1155700"/>
              <a:ext cx="274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7551-655E-4243-AF44-754CE67D42F3}" type="slidenum">
              <a:rPr lang="en-US" smtClean="0"/>
              <a:t>28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432785"/>
            <a:ext cx="1223108" cy="12365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5526853"/>
            <a:ext cx="1525609" cy="1142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3063" y="5807005"/>
            <a:ext cx="2622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Received prototypes from </a:t>
            </a:r>
          </a:p>
          <a:p>
            <a:r>
              <a:rPr lang="en-US" dirty="0" smtClean="0"/>
              <a:t>two companies.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35896" y="6093296"/>
            <a:ext cx="864096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662" y="3068960"/>
            <a:ext cx="2372892" cy="1650539"/>
          </a:xfrm>
          <a:prstGeom prst="rect">
            <a:avLst/>
          </a:prstGeom>
        </p:spPr>
      </p:pic>
      <p:sp>
        <p:nvSpPr>
          <p:cNvPr id="29" name="Oval 28"/>
          <p:cNvSpPr/>
          <p:nvPr/>
        </p:nvSpPr>
        <p:spPr>
          <a:xfrm>
            <a:off x="6974778" y="4050693"/>
            <a:ext cx="939388" cy="518506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621568" y="4494049"/>
            <a:ext cx="1779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Failed in visual inspection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29007" y="4869160"/>
            <a:ext cx="3651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Costs by metal manufacturers expected to be 20-30% cheaper than RF companies ~ MEUR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911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# Arc Detectors (AD)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Procured two types of Arc Detectors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- AFT : uses optical </a:t>
            </a:r>
            <a:r>
              <a:rPr lang="en-US" sz="2400" dirty="0" err="1" smtClean="0">
                <a:solidFill>
                  <a:schemeClr val="tx1"/>
                </a:solidFill>
              </a:rPr>
              <a:t>fibre</a:t>
            </a:r>
            <a:r>
              <a:rPr lang="en-US" sz="2400" dirty="0" smtClean="0">
                <a:solidFill>
                  <a:schemeClr val="tx1"/>
                </a:solidFill>
              </a:rPr>
              <a:t>, response time &lt; 10 </a:t>
            </a:r>
            <a:r>
              <a:rPr lang="en-US" sz="2400" dirty="0" err="1" smtClean="0">
                <a:solidFill>
                  <a:schemeClr val="tx1"/>
                </a:solidFill>
              </a:rPr>
              <a:t>μs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- </a:t>
            </a:r>
            <a:r>
              <a:rPr lang="en-US" sz="2400" dirty="0" err="1" smtClean="0">
                <a:solidFill>
                  <a:schemeClr val="tx1"/>
                </a:solidFill>
              </a:rPr>
              <a:t>Microstep</a:t>
            </a:r>
            <a:r>
              <a:rPr lang="en-US" sz="2400" dirty="0" smtClean="0">
                <a:solidFill>
                  <a:schemeClr val="tx1"/>
                </a:solidFill>
              </a:rPr>
              <a:t>/CERN AD – don’t need optical </a:t>
            </a:r>
            <a:r>
              <a:rPr lang="en-US" sz="2400" dirty="0" err="1" smtClean="0">
                <a:solidFill>
                  <a:schemeClr val="tx1"/>
                </a:solidFill>
              </a:rPr>
              <a:t>fibre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* Four redundant photodiodes: to detect spurious arcs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    * Two blind photodiodes: to detect radiation induced arcs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Tests will be performed in the Lund test stand and then preferred solution will be selected.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2297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Brief introduction to ESS </a:t>
            </a:r>
            <a:r>
              <a:rPr lang="en-US" smtClean="0">
                <a:solidFill>
                  <a:schemeClr val="tx1"/>
                </a:solidFill>
              </a:rPr>
              <a:t>RF systems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Circulator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High power model of Isolator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Effect of hot water cooling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2118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7744" y="404664"/>
            <a:ext cx="4875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ESS: European Spallation Source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5805264"/>
            <a:ext cx="278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Being constructed in Lund, Southern Sweden </a:t>
            </a:r>
            <a:endParaRPr lang="en-US" dirty="0"/>
          </a:p>
        </p:txBody>
      </p:sp>
      <p:pic>
        <p:nvPicPr>
          <p:cNvPr id="10" name="Content Placeholder 4" descr="22042016-209-17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2780928"/>
            <a:ext cx="2880320" cy="296720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412776"/>
            <a:ext cx="6493934" cy="12699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2754793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Beam pulse width = 2.86 </a:t>
            </a:r>
            <a:r>
              <a:rPr lang="en-US" dirty="0" err="1" smtClean="0"/>
              <a:t>ms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Pulse repetition rate = 14 Hz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Peak </a:t>
            </a:r>
            <a:r>
              <a:rPr lang="en-US" dirty="0"/>
              <a:t>proton beam power to the target = </a:t>
            </a:r>
            <a:r>
              <a:rPr lang="en-US" dirty="0" smtClean="0"/>
              <a:t>125MW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Most intense pulsed neutron source in the world : </a:t>
            </a:r>
            <a:r>
              <a:rPr lang="en-US" dirty="0" smtClean="0"/>
              <a:t>peak beam </a:t>
            </a:r>
            <a:r>
              <a:rPr lang="en-US" dirty="0"/>
              <a:t>power larger by factor 5 compared to existing spallation facilities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437112"/>
            <a:ext cx="3026414" cy="20162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CWRF-2016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13" name="Rectangle 12"/>
          <p:cNvSpPr/>
          <p:nvPr/>
        </p:nvSpPr>
        <p:spPr>
          <a:xfrm>
            <a:off x="395536" y="4653136"/>
            <a:ext cx="21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Europe’s one of the largest infrastructure </a:t>
            </a:r>
          </a:p>
        </p:txBody>
      </p:sp>
    </p:spTree>
    <p:extLst>
      <p:ext uri="{BB962C8B-B14F-4D97-AF65-F5344CB8AC3E}">
        <p14:creationId xmlns:p14="http://schemas.microsoft.com/office/powerpoint/2010/main" val="321818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3610744" cy="1143000"/>
          </a:xfrm>
        </p:spPr>
        <p:txBody>
          <a:bodyPr/>
          <a:lstStyle/>
          <a:p>
            <a:r>
              <a:rPr lang="en-US" dirty="0" smtClean="0"/>
              <a:t>Power profile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25483" y="1348060"/>
            <a:ext cx="8150974" cy="5177284"/>
            <a:chOff x="525482" y="1060450"/>
            <a:chExt cx="8228223" cy="53213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5482" y="1060450"/>
              <a:ext cx="8078656" cy="53213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53200" y="2031484"/>
              <a:ext cx="2200505" cy="954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84 </a:t>
              </a:r>
              <a:r>
                <a:rPr lang="en-US" sz="1400" dirty="0" smtClean="0"/>
                <a:t>High Beta cavities</a:t>
              </a:r>
            </a:p>
            <a:p>
              <a:r>
                <a:rPr lang="en-US" sz="1400" dirty="0" smtClean="0"/>
                <a:t>704 MHz</a:t>
              </a:r>
              <a:endParaRPr lang="en-US" sz="1400" dirty="0"/>
            </a:p>
            <a:p>
              <a:r>
                <a:rPr lang="en-US" sz="1400" dirty="0" smtClean="0"/>
                <a:t>New development: IOT </a:t>
              </a:r>
            </a:p>
            <a:p>
              <a:r>
                <a:rPr lang="en-US" sz="1400" dirty="0" smtClean="0"/>
                <a:t>Backup solution: Klystron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30917" y="3125264"/>
              <a:ext cx="1107552" cy="142352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26 Spoke </a:t>
              </a:r>
              <a:r>
                <a:rPr lang="en-US" sz="1400" dirty="0" smtClean="0"/>
                <a:t>Cavities,</a:t>
              </a:r>
              <a:endParaRPr lang="en-US" sz="1400" dirty="0"/>
            </a:p>
            <a:p>
              <a:r>
                <a:rPr lang="en-US" sz="1400" dirty="0"/>
                <a:t>352 MHz</a:t>
              </a:r>
            </a:p>
            <a:p>
              <a:r>
                <a:rPr lang="en-US" sz="1400" dirty="0" smtClean="0"/>
                <a:t>400kWp*/20 </a:t>
              </a:r>
              <a:r>
                <a:rPr lang="en-US" sz="1400" dirty="0" err="1" smtClean="0"/>
                <a:t>kWavg</a:t>
              </a:r>
              <a:endParaRPr lang="en-US" sz="1400" dirty="0" smtClean="0"/>
            </a:p>
            <a:p>
              <a:r>
                <a:rPr lang="en-US" sz="1400" dirty="0" smtClean="0"/>
                <a:t>Tetrode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10517" y="3276073"/>
              <a:ext cx="2140542" cy="73866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36 Medium </a:t>
              </a:r>
              <a:r>
                <a:rPr lang="en-US" sz="1400" dirty="0"/>
                <a:t>Beta </a:t>
              </a:r>
              <a:r>
                <a:rPr lang="en-US" sz="1400" dirty="0" smtClean="0"/>
                <a:t>cavities</a:t>
              </a:r>
            </a:p>
            <a:p>
              <a:r>
                <a:rPr lang="en-US" sz="1400" dirty="0" smtClean="0"/>
                <a:t>704 MHz</a:t>
              </a:r>
              <a:endParaRPr lang="en-US" sz="1400" dirty="0"/>
            </a:p>
            <a:p>
              <a:r>
                <a:rPr lang="en-US" sz="1400" dirty="0" smtClean="0"/>
                <a:t>1.5MWp </a:t>
              </a:r>
              <a:r>
                <a:rPr lang="en-US" sz="1400" dirty="0"/>
                <a:t>Klystron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39480" y="2163121"/>
              <a:ext cx="964287" cy="47450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1200 kWp*/</a:t>
              </a:r>
            </a:p>
            <a:p>
              <a:r>
                <a:rPr lang="en-US" sz="1200" dirty="0" smtClean="0"/>
                <a:t>60 </a:t>
              </a:r>
              <a:r>
                <a:rPr lang="en-US" sz="1200" dirty="0" err="1" smtClean="0"/>
                <a:t>kWavg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78500" y="1543050"/>
              <a:ext cx="1583398" cy="2847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1200 kWp*/60 </a:t>
              </a:r>
              <a:r>
                <a:rPr lang="en-US" sz="1200" dirty="0" err="1" smtClean="0"/>
                <a:t>kWavg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91062" y="3643342"/>
              <a:ext cx="1889950" cy="9806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Warm Linac 352 MHz</a:t>
              </a:r>
            </a:p>
            <a:p>
              <a:r>
                <a:rPr lang="en-US" sz="1400" dirty="0" smtClean="0"/>
                <a:t>-1 RFQ</a:t>
              </a:r>
              <a:r>
                <a:rPr lang="en-US" sz="1400" dirty="0"/>
                <a:t> </a:t>
              </a:r>
              <a:r>
                <a:rPr lang="en-US" sz="1400" dirty="0" smtClean="0"/>
                <a:t>&amp; 5 DTL:</a:t>
              </a:r>
            </a:p>
            <a:p>
              <a:r>
                <a:rPr lang="en-US" sz="1400" dirty="0" smtClean="0"/>
                <a:t>  Klystrons</a:t>
              </a:r>
            </a:p>
            <a:p>
              <a:r>
                <a:rPr lang="en-US" sz="1400" dirty="0" smtClean="0"/>
                <a:t>  3MWp* / 150 </a:t>
              </a:r>
              <a:r>
                <a:rPr lang="en-US" sz="1400" dirty="0" err="1" smtClean="0"/>
                <a:t>kWavg</a:t>
              </a:r>
              <a:endParaRPr lang="en-US" sz="1400" dirty="0" smtClean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763688" y="5589240"/>
            <a:ext cx="2647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*- Amplifier power with overhead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1763688" y="2564904"/>
            <a:ext cx="1296144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Coax </a:t>
            </a:r>
            <a:r>
              <a:rPr lang="en-US" sz="1400" dirty="0" err="1"/>
              <a:t>upto</a:t>
            </a:r>
            <a:r>
              <a:rPr lang="en-US" sz="1400" dirty="0"/>
              <a:t> </a:t>
            </a:r>
            <a:r>
              <a:rPr lang="en-US" sz="1400" dirty="0" smtClean="0"/>
              <a:t>circulator,</a:t>
            </a:r>
          </a:p>
          <a:p>
            <a:r>
              <a:rPr lang="en-US" sz="1400" dirty="0"/>
              <a:t>WR2300(</a:t>
            </a:r>
            <a:r>
              <a:rPr lang="en-US" sz="1400" dirty="0" err="1"/>
              <a:t>hh</a:t>
            </a:r>
            <a:r>
              <a:rPr lang="en-US" sz="1400" dirty="0"/>
              <a:t> )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054177" y="4293096"/>
            <a:ext cx="80585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WR1150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948264" y="3284984"/>
            <a:ext cx="80585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WR1150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732240" y="4869160"/>
            <a:ext cx="1872208" cy="7386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- 3 MEBT</a:t>
            </a:r>
          </a:p>
          <a:p>
            <a:r>
              <a:rPr lang="en-US" sz="1400" dirty="0" smtClean="0"/>
              <a:t>   SSA</a:t>
            </a:r>
            <a:endParaRPr lang="en-US" sz="1400" dirty="0"/>
          </a:p>
          <a:p>
            <a:r>
              <a:rPr lang="en-US" sz="1400" dirty="0"/>
              <a:t>   </a:t>
            </a:r>
            <a:r>
              <a:rPr lang="en-US" sz="1400" dirty="0" smtClean="0"/>
              <a:t>30kWp* / 1.5kWavg 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80112" y="4293096"/>
            <a:ext cx="1085591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WR2300 FH,</a:t>
            </a:r>
          </a:p>
          <a:p>
            <a:r>
              <a:rPr lang="en-US" sz="1400" dirty="0" smtClean="0"/>
              <a:t>WR2300 HH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652120" y="4941168"/>
            <a:ext cx="928322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1-5/8 inch </a:t>
            </a:r>
          </a:p>
          <a:p>
            <a:r>
              <a:rPr lang="en-US" sz="1400" dirty="0" smtClean="0"/>
              <a:t>coax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20936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412776"/>
            <a:ext cx="7629400" cy="50558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548680"/>
            <a:ext cx="51543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Schematic of RFDS for MB/HB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3647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12776"/>
            <a:ext cx="5666747" cy="374441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429000"/>
            <a:ext cx="4928048" cy="3024336"/>
          </a:xfrm>
          <a:prstGeom prst="rect">
            <a:avLst/>
          </a:prstGeom>
          <a:ln w="44450"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3707904" y="2348880"/>
            <a:ext cx="648072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55976" y="2123564"/>
            <a:ext cx="7133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Racks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1628800"/>
            <a:ext cx="223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Gallery layout MB cell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5796136" y="1813466"/>
            <a:ext cx="432048" cy="313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0539" y="5805264"/>
            <a:ext cx="2523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Gallery layout for Spokes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31840" y="6021288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sp>
        <p:nvSpPr>
          <p:cNvPr id="19" name="TextBox 18"/>
          <p:cNvSpPr txBox="1"/>
          <p:nvPr/>
        </p:nvSpPr>
        <p:spPr>
          <a:xfrm>
            <a:off x="2724567" y="1403484"/>
            <a:ext cx="98333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WR1150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195736" y="1556792"/>
            <a:ext cx="50405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79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3971" b="13971"/>
          <a:stretch>
            <a:fillRect/>
          </a:stretch>
        </p:blipFill>
        <p:spPr>
          <a:xfrm>
            <a:off x="1036512" y="1844824"/>
            <a:ext cx="7855968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476672"/>
            <a:ext cx="49019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RFDS layout for HB / MB cell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6832" y="1988840"/>
            <a:ext cx="165329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Space envelope</a:t>
            </a:r>
          </a:p>
          <a:p>
            <a:r>
              <a:rPr lang="en-US" dirty="0" smtClean="0"/>
              <a:t>For Circulator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268760" y="2276872"/>
            <a:ext cx="576064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5896" y="4437112"/>
            <a:ext cx="165329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Space envelope </a:t>
            </a:r>
          </a:p>
          <a:p>
            <a:r>
              <a:rPr lang="en-US" dirty="0" smtClean="0"/>
              <a:t>for Load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84584" y="1628800"/>
            <a:ext cx="6374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DC-1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2003298" y="1998132"/>
            <a:ext cx="473374" cy="35074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12776" y="3789040"/>
            <a:ext cx="6374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DC-2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7032" y="4005064"/>
            <a:ext cx="6374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DC-3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63688" y="5085184"/>
            <a:ext cx="130324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Removable </a:t>
            </a:r>
          </a:p>
          <a:p>
            <a:r>
              <a:rPr lang="en-US" dirty="0" err="1"/>
              <a:t>w</a:t>
            </a:r>
            <a:r>
              <a:rPr lang="en-US" dirty="0" err="1" smtClean="0"/>
              <a:t>g</a:t>
            </a:r>
            <a:r>
              <a:rPr lang="en-US" dirty="0" smtClean="0"/>
              <a:t> section for PSS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17" idx="3"/>
          </p:cNvCxnSpPr>
          <p:nvPr/>
        </p:nvCxnSpPr>
        <p:spPr>
          <a:xfrm>
            <a:off x="6354459" y="4189730"/>
            <a:ext cx="370685" cy="3135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29000" y="4509120"/>
            <a:ext cx="87716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Shutter</a:t>
            </a:r>
          </a:p>
          <a:p>
            <a:r>
              <a:rPr lang="en-US" dirty="0" smtClean="0"/>
              <a:t>switch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293096" y="4653136"/>
            <a:ext cx="432048" cy="7200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0238" y="2564904"/>
            <a:ext cx="135990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RFDS layout</a:t>
            </a:r>
          </a:p>
          <a:p>
            <a:r>
              <a:rPr lang="en-US" dirty="0"/>
              <a:t>s</a:t>
            </a:r>
            <a:r>
              <a:rPr lang="en-US" dirty="0" smtClean="0"/>
              <a:t>ame for </a:t>
            </a:r>
          </a:p>
          <a:p>
            <a:r>
              <a:rPr lang="en-US" dirty="0" smtClean="0"/>
              <a:t>MB/HB </a:t>
            </a:r>
            <a:r>
              <a:rPr lang="en-US" dirty="0" err="1" smtClean="0"/>
              <a:t>upto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his flange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331640" y="3212976"/>
            <a:ext cx="576064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100392" y="5661248"/>
            <a:ext cx="5081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IOT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8244408" y="5229200"/>
            <a:ext cx="72008" cy="3600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3203848" y="3645024"/>
            <a:ext cx="288032" cy="1440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3059832" y="5733256"/>
            <a:ext cx="1512168" cy="1440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484784" y="4509120"/>
            <a:ext cx="288032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34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116632"/>
            <a:ext cx="7139136" cy="1143000"/>
          </a:xfrm>
        </p:spPr>
        <p:txBody>
          <a:bodyPr/>
          <a:lstStyle/>
          <a:p>
            <a:r>
              <a:rPr lang="en-US" dirty="0" smtClean="0"/>
              <a:t>Circulator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132856"/>
            <a:ext cx="2562005" cy="1944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619508"/>
            <a:ext cx="3482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Ideal Circulator: Like a round about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496" y="4509120"/>
            <a:ext cx="4070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Can have either 3 ports or 4 ports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use coaxial line / waveguide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Direction – clockwise / anti-clockwise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772816"/>
            <a:ext cx="3874754" cy="19437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0365" y="4725144"/>
            <a:ext cx="2072075" cy="1728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1880" y="2276872"/>
            <a:ext cx="1443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2.856 GHz</a:t>
            </a:r>
          </a:p>
          <a:p>
            <a:r>
              <a:rPr lang="en-US" dirty="0" smtClean="0"/>
              <a:t>P = 6 </a:t>
            </a:r>
            <a:r>
              <a:rPr lang="en-US" dirty="0" err="1" smtClean="0"/>
              <a:t>MWp</a:t>
            </a:r>
            <a:endParaRPr lang="en-US" dirty="0" smtClean="0"/>
          </a:p>
          <a:p>
            <a:r>
              <a:rPr lang="en-US" dirty="0" err="1" smtClean="0"/>
              <a:t>Pavg</a:t>
            </a:r>
            <a:r>
              <a:rPr lang="en-US" dirty="0" smtClean="0"/>
              <a:t> = 25 kW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3657798"/>
            <a:ext cx="4984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Indigenous development done at SAMEER (India) in 1999. Installed on medical linac.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99992" y="4809926"/>
            <a:ext cx="1443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352 MHz</a:t>
            </a:r>
          </a:p>
          <a:p>
            <a:r>
              <a:rPr lang="en-US" dirty="0" smtClean="0"/>
              <a:t>P = 400 kWp</a:t>
            </a:r>
          </a:p>
          <a:p>
            <a:r>
              <a:rPr lang="en-US" dirty="0" err="1" smtClean="0"/>
              <a:t>Pavg</a:t>
            </a:r>
            <a:r>
              <a:rPr lang="en-US" dirty="0" smtClean="0"/>
              <a:t> = 20 kW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018" y="2276872"/>
            <a:ext cx="494173" cy="3600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35896" y="5733256"/>
            <a:ext cx="2615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Technology demonstrator </a:t>
            </a:r>
          </a:p>
          <a:p>
            <a:r>
              <a:rPr lang="en-US" dirty="0" smtClean="0"/>
              <a:t>for ESS spoke linac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CWRF-2016</a:t>
            </a:r>
            <a:endParaRPr lang="sv-SE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Rutambhara Yogi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87093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SS Core Powerpoint" id="{AE869264-04A2-C64B-9939-64E06F093EC5}" vid="{416C5B2E-5556-864A-A69F-9288FDD781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 Core Powerpoint.potx</Template>
  <TotalTime>17365</TotalTime>
  <Words>1700</Words>
  <Application>Microsoft Macintosh PowerPoint</Application>
  <PresentationFormat>On-screen Show (4:3)</PresentationFormat>
  <Paragraphs>352</Paragraphs>
  <Slides>29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ESS Core Powerpoint</vt:lpstr>
      <vt:lpstr>Mathcad</vt:lpstr>
      <vt:lpstr>High Power Model of Isolator</vt:lpstr>
      <vt:lpstr>PowerPoint Presentation</vt:lpstr>
      <vt:lpstr>Outline</vt:lpstr>
      <vt:lpstr>PowerPoint Presentation</vt:lpstr>
      <vt:lpstr>Power profile </vt:lpstr>
      <vt:lpstr>PowerPoint Presentation</vt:lpstr>
      <vt:lpstr>PowerPoint Presentation</vt:lpstr>
      <vt:lpstr>PowerPoint Presentation</vt:lpstr>
      <vt:lpstr>Circulator </vt:lpstr>
      <vt:lpstr>Circulator</vt:lpstr>
      <vt:lpstr>PowerPoint Presentation</vt:lpstr>
      <vt:lpstr>Construction of  3-port Circulator </vt:lpstr>
      <vt:lpstr>Ideal &amp; Practical Isolator  Isolator = Circulator + load</vt:lpstr>
      <vt:lpstr>PowerPoint Presentation</vt:lpstr>
      <vt:lpstr>High Power Model of Isolator</vt:lpstr>
      <vt:lpstr>PowerPoint Presentation</vt:lpstr>
      <vt:lpstr>PowerPoint Presentation</vt:lpstr>
      <vt:lpstr>PowerPoint Presentation</vt:lpstr>
      <vt:lpstr>PowerPoint Presentation</vt:lpstr>
      <vt:lpstr>Testing of concept</vt:lpstr>
      <vt:lpstr>Additional boundary conditions in ESS: High temperature water cooled loads</vt:lpstr>
      <vt:lpstr>Effect of unstable phase of load return loss</vt:lpstr>
      <vt:lpstr>PowerPoint Presentation</vt:lpstr>
      <vt:lpstr>PowerPoint Presentation</vt:lpstr>
      <vt:lpstr>Functional Requirements of RFDS</vt:lpstr>
      <vt:lpstr>PowerPoint Presentation</vt:lpstr>
      <vt:lpstr>Prototype RFDS at ESS</vt:lpstr>
      <vt:lpstr>PowerPoint Presentation</vt:lpstr>
      <vt:lpstr>PowerPoint Presentation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Rutambhara Yogi</cp:lastModifiedBy>
  <cp:revision>221</cp:revision>
  <dcterms:created xsi:type="dcterms:W3CDTF">2013-10-29T16:05:10Z</dcterms:created>
  <dcterms:modified xsi:type="dcterms:W3CDTF">2016-06-24T08:20:47Z</dcterms:modified>
</cp:coreProperties>
</file>