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bookmarkIdSeed="2">
  <p:sldMasterIdLst>
    <p:sldMasterId id="2147484151" r:id="rId1"/>
  </p:sldMasterIdLst>
  <p:notesMasterIdLst>
    <p:notesMasterId r:id="rId44"/>
  </p:notesMasterIdLst>
  <p:sldIdLst>
    <p:sldId id="256" r:id="rId2"/>
    <p:sldId id="257" r:id="rId3"/>
    <p:sldId id="445" r:id="rId4"/>
    <p:sldId id="323" r:id="rId5"/>
    <p:sldId id="482" r:id="rId6"/>
    <p:sldId id="324" r:id="rId7"/>
    <p:sldId id="340" r:id="rId8"/>
    <p:sldId id="470" r:id="rId9"/>
    <p:sldId id="457" r:id="rId10"/>
    <p:sldId id="456" r:id="rId11"/>
    <p:sldId id="458" r:id="rId12"/>
    <p:sldId id="459" r:id="rId13"/>
    <p:sldId id="461" r:id="rId14"/>
    <p:sldId id="348" r:id="rId15"/>
    <p:sldId id="350" r:id="rId16"/>
    <p:sldId id="453" r:id="rId17"/>
    <p:sldId id="454" r:id="rId18"/>
    <p:sldId id="354" r:id="rId19"/>
    <p:sldId id="355" r:id="rId20"/>
    <p:sldId id="356" r:id="rId21"/>
    <p:sldId id="357" r:id="rId22"/>
    <p:sldId id="358" r:id="rId23"/>
    <p:sldId id="474" r:id="rId24"/>
    <p:sldId id="483" r:id="rId25"/>
    <p:sldId id="463" r:id="rId26"/>
    <p:sldId id="464" r:id="rId27"/>
    <p:sldId id="465" r:id="rId28"/>
    <p:sldId id="466" r:id="rId29"/>
    <p:sldId id="478" r:id="rId30"/>
    <p:sldId id="479" r:id="rId31"/>
    <p:sldId id="480" r:id="rId32"/>
    <p:sldId id="362" r:id="rId33"/>
    <p:sldId id="468" r:id="rId34"/>
    <p:sldId id="360" r:id="rId35"/>
    <p:sldId id="481" r:id="rId36"/>
    <p:sldId id="367" r:id="rId37"/>
    <p:sldId id="369" r:id="rId38"/>
    <p:sldId id="469" r:id="rId39"/>
    <p:sldId id="372" r:id="rId40"/>
    <p:sldId id="368" r:id="rId41"/>
    <p:sldId id="444" r:id="rId42"/>
    <p:sldId id="31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9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92" autoAdjust="0"/>
    <p:restoredTop sz="94660"/>
  </p:normalViewPr>
  <p:slideViewPr>
    <p:cSldViewPr>
      <p:cViewPr varScale="1">
        <p:scale>
          <a:sx n="88" d="100"/>
          <a:sy n="88" d="100"/>
        </p:scale>
        <p:origin x="87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 / </a:t>
            </a:r>
            <a:r>
              <a:rPr lang="en-US" dirty="0" err="1" smtClean="0"/>
              <a:t>W</a:t>
            </a:r>
            <a:r>
              <a:rPr lang="en-US" baseline="-25000" dirty="0" err="1" smtClean="0"/>
              <a:t>peak</a:t>
            </a:r>
            <a:endParaRPr lang="en-US" baseline="-2500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 / W peak</c:v>
                </c:pt>
              </c:strCache>
            </c:strRef>
          </c:tx>
          <c:spPr>
            <a:solidFill>
              <a:srgbClr val="0070C0"/>
            </a:solidFill>
            <a:ln>
              <a:noFill/>
            </a:ln>
            <a:effectLst/>
          </c:spPr>
          <c:invertIfNegative val="0"/>
          <c:dPt>
            <c:idx val="0"/>
            <c:invertIfNegative val="0"/>
            <c:bubble3D val="0"/>
            <c:spPr>
              <a:solidFill>
                <a:srgbClr val="00B05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Spain</c:v>
                </c:pt>
                <c:pt idx="1">
                  <c:v>Italy</c:v>
                </c:pt>
                <c:pt idx="2">
                  <c:v>Spain</c:v>
                </c:pt>
                <c:pt idx="3">
                  <c:v>Germany</c:v>
                </c:pt>
                <c:pt idx="4">
                  <c:v>Italy</c:v>
                </c:pt>
                <c:pt idx="5">
                  <c:v>France</c:v>
                </c:pt>
                <c:pt idx="6">
                  <c:v>Italy</c:v>
                </c:pt>
                <c:pt idx="7">
                  <c:v>France</c:v>
                </c:pt>
                <c:pt idx="8">
                  <c:v>Belgium</c:v>
                </c:pt>
                <c:pt idx="9">
                  <c:v>Israel</c:v>
                </c:pt>
              </c:strCache>
            </c:strRef>
          </c:cat>
          <c:val>
            <c:numRef>
              <c:f>Sheet1!$B$2:$B$11</c:f>
              <c:numCache>
                <c:formatCode>0.0</c:formatCode>
                <c:ptCount val="10"/>
                <c:pt idx="0">
                  <c:v>3.6948717950000001</c:v>
                </c:pt>
                <c:pt idx="1">
                  <c:v>4.7025641030000003</c:v>
                </c:pt>
                <c:pt idx="2">
                  <c:v>5.8769230769999998</c:v>
                </c:pt>
                <c:pt idx="3">
                  <c:v>7.1487179489999999</c:v>
                </c:pt>
                <c:pt idx="4">
                  <c:v>8.4666666670000001</c:v>
                </c:pt>
                <c:pt idx="5">
                  <c:v>9.538461538</c:v>
                </c:pt>
                <c:pt idx="6">
                  <c:v>9.8205128209999994</c:v>
                </c:pt>
                <c:pt idx="7">
                  <c:v>10.06410256</c:v>
                </c:pt>
                <c:pt idx="8">
                  <c:v>10.123076920000001</c:v>
                </c:pt>
                <c:pt idx="9">
                  <c:v>24.625641030000001</c:v>
                </c:pt>
              </c:numCache>
            </c:numRef>
          </c:val>
        </c:ser>
        <c:dLbls>
          <c:showLegendKey val="0"/>
          <c:showVal val="0"/>
          <c:showCatName val="0"/>
          <c:showSerName val="0"/>
          <c:showPercent val="0"/>
          <c:showBubbleSize val="0"/>
        </c:dLbls>
        <c:gapWidth val="150"/>
        <c:axId val="157174648"/>
        <c:axId val="192653864"/>
      </c:barChart>
      <c:catAx>
        <c:axId val="157174648"/>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653864"/>
        <c:crosses val="autoZero"/>
        <c:auto val="0"/>
        <c:lblAlgn val="ctr"/>
        <c:lblOffset val="100"/>
        <c:noMultiLvlLbl val="0"/>
      </c:catAx>
      <c:valAx>
        <c:axId val="19265386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7174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 / </a:t>
            </a:r>
            <a:r>
              <a:rPr lang="en-US" dirty="0" err="1" smtClean="0"/>
              <a:t>W</a:t>
            </a:r>
            <a:r>
              <a:rPr lang="en-US" baseline="-25000" dirty="0" err="1" smtClean="0"/>
              <a:t>peak</a:t>
            </a:r>
            <a:endParaRPr lang="en-US" baseline="-25000"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 / W peak</c:v>
                </c:pt>
              </c:strCache>
            </c:strRef>
          </c:tx>
          <c:spPr>
            <a:solidFill>
              <a:srgbClr val="0070C0"/>
            </a:solidFill>
            <a:ln>
              <a:noFill/>
            </a:ln>
            <a:effectLst/>
          </c:spPr>
          <c:invertIfNegative val="0"/>
          <c:dPt>
            <c:idx val="0"/>
            <c:invertIfNegative val="0"/>
            <c:bubble3D val="0"/>
            <c:spPr>
              <a:solidFill>
                <a:srgbClr val="00B050"/>
              </a:solidFill>
              <a:ln>
                <a:noFill/>
              </a:ln>
              <a:effectLst/>
            </c:spPr>
          </c:dPt>
          <c:dPt>
            <c:idx val="3"/>
            <c:invertIfNegative val="0"/>
            <c:bubble3D val="0"/>
            <c:spPr>
              <a:solidFill>
                <a:srgbClr val="C00000"/>
              </a:solidFill>
              <a:ln>
                <a:noFill/>
              </a:ln>
              <a:effectLst/>
            </c:spPr>
          </c:dPt>
          <c:dPt>
            <c:idx val="4"/>
            <c:invertIfNegative val="0"/>
            <c:bubble3D val="0"/>
            <c:spPr>
              <a:solidFill>
                <a:srgbClr val="C00000"/>
              </a:solidFill>
              <a:ln>
                <a:noFill/>
              </a:ln>
              <a:effectLst/>
            </c:spPr>
          </c:dPt>
          <c:dPt>
            <c:idx val="5"/>
            <c:invertIfNegative val="0"/>
            <c:bubble3D val="0"/>
            <c:spPr>
              <a:solidFill>
                <a:srgbClr val="7030A0"/>
              </a:solidFill>
              <a:ln>
                <a:noFill/>
              </a:ln>
              <a:effectLst/>
            </c:spPr>
          </c:dPt>
          <c:dPt>
            <c:idx val="6"/>
            <c:invertIfNegative val="0"/>
            <c:bubble3D val="0"/>
            <c:spPr>
              <a:solidFill>
                <a:srgbClr val="C0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SSPA - FR</c:v>
                </c:pt>
                <c:pt idx="1">
                  <c:v>Diacrode - CH/FR</c:v>
                </c:pt>
                <c:pt idx="2">
                  <c:v>Diacrode - FR/SP</c:v>
                </c:pt>
                <c:pt idx="3">
                  <c:v>SSPA - SP</c:v>
                </c:pt>
                <c:pt idx="4">
                  <c:v>SSPA - SP</c:v>
                </c:pt>
                <c:pt idx="5">
                  <c:v>Tetrode - SP</c:v>
                </c:pt>
                <c:pt idx="6">
                  <c:v>SSPA - GB</c:v>
                </c:pt>
              </c:strCache>
            </c:strRef>
          </c:cat>
          <c:val>
            <c:numRef>
              <c:f>Sheet1!$B$2:$B$8</c:f>
              <c:numCache>
                <c:formatCode>0.0</c:formatCode>
                <c:ptCount val="7"/>
                <c:pt idx="0">
                  <c:v>2.73</c:v>
                </c:pt>
                <c:pt idx="1">
                  <c:v>3.0862500000000002</c:v>
                </c:pt>
                <c:pt idx="2">
                  <c:v>3.74</c:v>
                </c:pt>
                <c:pt idx="3">
                  <c:v>5.7062499999999998</c:v>
                </c:pt>
                <c:pt idx="4">
                  <c:v>7.6747500000000004</c:v>
                </c:pt>
                <c:pt idx="5">
                  <c:v>8.4124999999999996</c:v>
                </c:pt>
                <c:pt idx="6">
                  <c:v>17.011500000000002</c:v>
                </c:pt>
              </c:numCache>
            </c:numRef>
          </c:val>
        </c:ser>
        <c:dLbls>
          <c:showLegendKey val="0"/>
          <c:showVal val="0"/>
          <c:showCatName val="0"/>
          <c:showSerName val="0"/>
          <c:showPercent val="0"/>
          <c:showBubbleSize val="0"/>
        </c:dLbls>
        <c:gapWidth val="150"/>
        <c:axId val="191161720"/>
        <c:axId val="191162112"/>
      </c:barChart>
      <c:catAx>
        <c:axId val="191161720"/>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1162112"/>
        <c:crosses val="autoZero"/>
        <c:auto val="0"/>
        <c:lblAlgn val="ctr"/>
        <c:lblOffset val="100"/>
        <c:noMultiLvlLbl val="0"/>
      </c:catAx>
      <c:valAx>
        <c:axId val="19116211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1161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 / </a:t>
            </a:r>
            <a:r>
              <a:rPr lang="en-US" dirty="0" err="1" smtClean="0"/>
              <a:t>W</a:t>
            </a:r>
            <a:r>
              <a:rPr lang="en-US" baseline="-25000" dirty="0" err="1" smtClean="0"/>
              <a:t>peak</a:t>
            </a:r>
            <a:endParaRPr lang="en-US" baseline="-25000"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 / W peak</c:v>
                </c:pt>
              </c:strCache>
            </c:strRef>
          </c:tx>
          <c:spPr>
            <a:solidFill>
              <a:srgbClr val="0070C0"/>
            </a:solidFill>
            <a:ln>
              <a:noFill/>
            </a:ln>
            <a:effectLst/>
          </c:spPr>
          <c:invertIfNegative val="0"/>
          <c:dPt>
            <c:idx val="0"/>
            <c:invertIfNegative val="0"/>
            <c:bubble3D val="0"/>
            <c:spPr>
              <a:solidFill>
                <a:srgbClr val="00B050"/>
              </a:solidFill>
              <a:ln>
                <a:noFill/>
              </a:ln>
              <a:effectLst/>
            </c:spPr>
          </c:dPt>
          <c:dPt>
            <c:idx val="3"/>
            <c:invertIfNegative val="0"/>
            <c:bubble3D val="0"/>
            <c:spPr>
              <a:solidFill>
                <a:srgbClr val="C00000"/>
              </a:solidFill>
              <a:ln>
                <a:noFill/>
              </a:ln>
              <a:effectLst/>
            </c:spPr>
          </c:dPt>
          <c:dPt>
            <c:idx val="4"/>
            <c:invertIfNegative val="0"/>
            <c:bubble3D val="0"/>
            <c:spPr>
              <a:solidFill>
                <a:srgbClr val="C00000"/>
              </a:solidFill>
              <a:ln>
                <a:noFill/>
              </a:ln>
              <a:effectLst/>
            </c:spPr>
          </c:dPt>
          <c:dPt>
            <c:idx val="5"/>
            <c:invertIfNegative val="0"/>
            <c:bubble3D val="0"/>
            <c:spPr>
              <a:solidFill>
                <a:srgbClr val="7030A0"/>
              </a:solidFill>
              <a:ln>
                <a:noFill/>
              </a:ln>
              <a:effectLst/>
            </c:spPr>
          </c:dPt>
          <c:dPt>
            <c:idx val="6"/>
            <c:invertIfNegative val="0"/>
            <c:bubble3D val="0"/>
            <c:spPr>
              <a:solidFill>
                <a:srgbClr val="C0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SSPA - FR</c:v>
                </c:pt>
                <c:pt idx="1">
                  <c:v>Diacrode - CH/FR</c:v>
                </c:pt>
                <c:pt idx="2">
                  <c:v>Diacrode - FR/SP</c:v>
                </c:pt>
                <c:pt idx="3">
                  <c:v>SSPA - SP</c:v>
                </c:pt>
                <c:pt idx="4">
                  <c:v>SSPA - SP</c:v>
                </c:pt>
                <c:pt idx="5">
                  <c:v>Tetrode - SP</c:v>
                </c:pt>
                <c:pt idx="6">
                  <c:v>SSPA - GB</c:v>
                </c:pt>
              </c:strCache>
            </c:strRef>
          </c:cat>
          <c:val>
            <c:numRef>
              <c:f>Sheet1!$B$2:$B$8</c:f>
              <c:numCache>
                <c:formatCode>0.0</c:formatCode>
                <c:ptCount val="7"/>
                <c:pt idx="0">
                  <c:v>2.73</c:v>
                </c:pt>
                <c:pt idx="1">
                  <c:v>3.0862500000000002</c:v>
                </c:pt>
                <c:pt idx="2">
                  <c:v>3.74</c:v>
                </c:pt>
                <c:pt idx="3">
                  <c:v>5.7062499999999998</c:v>
                </c:pt>
                <c:pt idx="4">
                  <c:v>7.6747500000000004</c:v>
                </c:pt>
                <c:pt idx="5">
                  <c:v>8.4124999999999996</c:v>
                </c:pt>
                <c:pt idx="6">
                  <c:v>17.011500000000002</c:v>
                </c:pt>
              </c:numCache>
            </c:numRef>
          </c:val>
        </c:ser>
        <c:dLbls>
          <c:showLegendKey val="0"/>
          <c:showVal val="0"/>
          <c:showCatName val="0"/>
          <c:showSerName val="0"/>
          <c:showPercent val="0"/>
          <c:showBubbleSize val="0"/>
        </c:dLbls>
        <c:gapWidth val="150"/>
        <c:axId val="301839752"/>
        <c:axId val="301840144"/>
      </c:barChart>
      <c:catAx>
        <c:axId val="301839752"/>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01840144"/>
        <c:crosses val="autoZero"/>
        <c:auto val="0"/>
        <c:lblAlgn val="ctr"/>
        <c:lblOffset val="100"/>
        <c:noMultiLvlLbl val="0"/>
      </c:catAx>
      <c:valAx>
        <c:axId val="30184014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01839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E44D7-113D-43CD-A66D-B581617E1E16}" type="datetimeFigureOut">
              <a:rPr lang="en-GB" smtClean="0"/>
              <a:t>21/06/2016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39A7D-79A0-4024-A9D9-B71FA9301D8C}" type="slidenum">
              <a:rPr lang="en-GB" smtClean="0"/>
              <a:t>‹#›</a:t>
            </a:fld>
            <a:endParaRPr lang="en-GB"/>
          </a:p>
        </p:txBody>
      </p:sp>
    </p:spTree>
    <p:extLst>
      <p:ext uri="{BB962C8B-B14F-4D97-AF65-F5344CB8AC3E}">
        <p14:creationId xmlns:p14="http://schemas.microsoft.com/office/powerpoint/2010/main" val="136438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B39A7D-79A0-4024-A9D9-B71FA9301D8C}" type="slidenum">
              <a:rPr lang="en-GB" smtClean="0"/>
              <a:t>1</a:t>
            </a:fld>
            <a:endParaRPr lang="en-GB"/>
          </a:p>
        </p:txBody>
      </p:sp>
    </p:spTree>
    <p:extLst>
      <p:ext uri="{BB962C8B-B14F-4D97-AF65-F5344CB8AC3E}">
        <p14:creationId xmlns:p14="http://schemas.microsoft.com/office/powerpoint/2010/main" val="241391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2708920"/>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2708920"/>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2983240"/>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610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440" y="548680"/>
            <a:ext cx="10081200" cy="72008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056447" y="1449320"/>
            <a:ext cx="10080193" cy="486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962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440" y="548680"/>
            <a:ext cx="10080000" cy="72008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55440" y="1449320"/>
            <a:ext cx="4968000" cy="486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68008" y="1449320"/>
            <a:ext cx="4968000" cy="486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0596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21-24 June 2016, CWRF workshop, ESRF, Grenoble</a:t>
            </a:r>
            <a:endParaRPr lang="en-US" dirty="0"/>
          </a:p>
        </p:txBody>
      </p:sp>
      <p:sp>
        <p:nvSpPr>
          <p:cNvPr id="4" name="Footer Placeholder 3"/>
          <p:cNvSpPr>
            <a:spLocks noGrp="1"/>
          </p:cNvSpPr>
          <p:nvPr>
            <p:ph type="ftr" sz="quarter" idx="11"/>
          </p:nvPr>
        </p:nvSpPr>
        <p:spPr/>
        <p:txBody>
          <a:bodyPr/>
          <a:lstStyle/>
          <a:p>
            <a:r>
              <a:rPr lang="en-US" smtClean="0"/>
              <a:t>eric.montesinos@cern.ch</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2788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21-24 June 2016, CWRF workshop, ESRF, Grenoble</a:t>
            </a:r>
            <a:endParaRPr lang="en-US" dirty="0"/>
          </a:p>
        </p:txBody>
      </p:sp>
      <p:sp>
        <p:nvSpPr>
          <p:cNvPr id="3" name="Footer Placeholder 2"/>
          <p:cNvSpPr>
            <a:spLocks noGrp="1"/>
          </p:cNvSpPr>
          <p:nvPr>
            <p:ph type="ftr" sz="quarter" idx="11"/>
          </p:nvPr>
        </p:nvSpPr>
        <p:spPr/>
        <p:txBody>
          <a:bodyPr/>
          <a:lstStyle/>
          <a:p>
            <a:r>
              <a:rPr lang="en-US" smtClean="0"/>
              <a:t>eric.montesinos@cern.ch</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68418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6448" y="548680"/>
            <a:ext cx="10080192" cy="72008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56447" y="1449320"/>
            <a:ext cx="10080193" cy="4860000"/>
          </a:xfrm>
          <a:prstGeom prst="rect">
            <a:avLst/>
          </a:prstGeom>
        </p:spPr>
        <p:txBody>
          <a:bodyPr vert="horz" lIns="45720" tIns="45720" rIns="4572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35360" y="6470704"/>
            <a:ext cx="266429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smtClean="0"/>
              <a:t>21-24 June 2016, CWRF workshop, ESRF, Grenoble</a:t>
            </a:r>
            <a:endParaRPr lang="en-US" dirty="0"/>
          </a:p>
        </p:txBody>
      </p:sp>
      <p:sp>
        <p:nvSpPr>
          <p:cNvPr id="5" name="Footer Placeholder 4"/>
          <p:cNvSpPr>
            <a:spLocks noGrp="1"/>
          </p:cNvSpPr>
          <p:nvPr>
            <p:ph type="ftr" sz="quarter" idx="3"/>
          </p:nvPr>
        </p:nvSpPr>
        <p:spPr>
          <a:xfrm>
            <a:off x="1055440" y="6470704"/>
            <a:ext cx="10081200" cy="274320"/>
          </a:xfrm>
          <a:prstGeom prst="rect">
            <a:avLst/>
          </a:prstGeom>
        </p:spPr>
        <p:txBody>
          <a:bodyPr vert="horz" lIns="91440" tIns="45720" rIns="91440" bIns="45720" rtlCol="0" anchor="ctr"/>
          <a:lstStyle>
            <a:lvl1pPr algn="ctr">
              <a:defRPr sz="1000" cap="none" baseline="0">
                <a:solidFill>
                  <a:schemeClr val="tx1">
                    <a:lumMod val="95000"/>
                    <a:lumOff val="5000"/>
                  </a:schemeClr>
                </a:solidFill>
                <a:latin typeface="+mj-lt"/>
              </a:defRPr>
            </a:lvl1pPr>
          </a:lstStyle>
          <a:p>
            <a:r>
              <a:rPr lang="en-US" dirty="0" smtClean="0"/>
              <a:t>eric.montesinos@cern.ch</a:t>
            </a:r>
            <a:endParaRPr lang="en-US" dirty="0"/>
          </a:p>
        </p:txBody>
      </p:sp>
      <p:sp>
        <p:nvSpPr>
          <p:cNvPr id="6" name="Slide Number Placeholder 5"/>
          <p:cNvSpPr>
            <a:spLocks noGrp="1"/>
          </p:cNvSpPr>
          <p:nvPr>
            <p:ph type="sldNum" sz="quarter" idx="4"/>
          </p:nvPr>
        </p:nvSpPr>
        <p:spPr>
          <a:xfrm>
            <a:off x="11136640" y="6470704"/>
            <a:ext cx="720000" cy="274320"/>
          </a:xfrm>
          <a:prstGeom prst="rect">
            <a:avLst/>
          </a:prstGeom>
        </p:spPr>
        <p:txBody>
          <a:bodyPr vert="horz" lIns="91440" tIns="45720" rIns="91440" bIns="45720" rtlCol="0" anchor="ctr"/>
          <a:lstStyle>
            <a:lvl1pPr algn="r">
              <a:defRPr sz="1000">
                <a:solidFill>
                  <a:schemeClr val="tx1">
                    <a:lumMod val="95000"/>
                    <a:lumOff val="5000"/>
                  </a:schemeClr>
                </a:solidFill>
                <a:latin typeface="+mj-lt"/>
              </a:defRPr>
            </a:lvl1pPr>
          </a:lstStyle>
          <a:p>
            <a:fld id="{D57F1E4F-1CFF-5643-939E-217C01CDF565}" type="slidenum">
              <a:rPr lang="en-US" smtClean="0"/>
              <a:pPr/>
              <a:t>‹#›</a:t>
            </a:fld>
            <a:endParaRPr lang="en-US" dirty="0"/>
          </a:p>
        </p:txBody>
      </p:sp>
      <p:cxnSp>
        <p:nvCxnSpPr>
          <p:cNvPr id="7" name="Straight Connector 6"/>
          <p:cNvCxnSpPr/>
          <p:nvPr/>
        </p:nvCxnSpPr>
        <p:spPr>
          <a:xfrm flipV="1">
            <a:off x="762000" y="548680"/>
            <a:ext cx="0" cy="72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70277" y="692780"/>
            <a:ext cx="444500" cy="431800"/>
          </a:xfrm>
          <a:prstGeom prst="rect">
            <a:avLst/>
          </a:prstGeom>
        </p:spPr>
      </p:pic>
    </p:spTree>
    <p:extLst>
      <p:ext uri="{BB962C8B-B14F-4D97-AF65-F5344CB8AC3E}">
        <p14:creationId xmlns:p14="http://schemas.microsoft.com/office/powerpoint/2010/main" val="587864767"/>
      </p:ext>
    </p:extLst>
  </p:cSld>
  <p:clrMap bg1="lt1" tx1="dk1" bg2="lt2" tx2="dk2" accent1="accent1" accent2="accent2" accent3="accent3" accent4="accent4" accent5="accent5" accent6="accent6" hlink="hlink" folHlink="folHlink"/>
  <p:sldLayoutIdLst>
    <p:sldLayoutId id="2147484152" r:id="rId1"/>
    <p:sldLayoutId id="2147484153" r:id="rId2"/>
    <p:sldLayoutId id="2147484155" r:id="rId3"/>
    <p:sldLayoutId id="2147484157" r:id="rId4"/>
    <p:sldLayoutId id="2147484158" r:id="rId5"/>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ric.Montesinos@cern.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emf"/><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4.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 Id="rId5" Type="http://schemas.openxmlformats.org/officeDocument/2006/relationships/image" Target="../media/image27.jpe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3.xml"/><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image" Target="../media/image33.emf"/><Relationship Id="rId1" Type="http://schemas.openxmlformats.org/officeDocument/2006/relationships/slideLayout" Target="../slideLayouts/slideLayout3.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2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9.gi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9.gi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2.png"/><Relationship Id="rId1" Type="http://schemas.openxmlformats.org/officeDocument/2006/relationships/slideLayout" Target="../slideLayouts/slideLayout3.xml"/><Relationship Id="rId5" Type="http://schemas.openxmlformats.org/officeDocument/2006/relationships/image" Target="../media/image50.jpeg"/><Relationship Id="rId4" Type="http://schemas.openxmlformats.org/officeDocument/2006/relationships/image" Target="../media/image49.jp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2.png"/><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0.jpeg"/><Relationship Id="rId1" Type="http://schemas.openxmlformats.org/officeDocument/2006/relationships/slideLayout" Target="../slideLayouts/slideLayout5.xml"/><Relationship Id="rId5" Type="http://schemas.openxmlformats.org/officeDocument/2006/relationships/image" Target="../media/image68.jpg"/><Relationship Id="rId4" Type="http://schemas.openxmlformats.org/officeDocument/2006/relationships/image" Target="../media/image67.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CERN LIU-SPS</a:t>
            </a:r>
            <a:br>
              <a:rPr lang="en-GB" dirty="0" smtClean="0"/>
            </a:br>
            <a:r>
              <a:rPr lang="en-GB" dirty="0" smtClean="0"/>
              <a:t>200 MHz RF upgrade</a:t>
            </a:r>
            <a:br>
              <a:rPr lang="en-GB" dirty="0" smtClean="0"/>
            </a:br>
            <a:r>
              <a:rPr lang="en-GB" dirty="0" smtClean="0"/>
              <a:t>SSPA amplifiers</a:t>
            </a:r>
            <a:endParaRPr lang="en-GB" dirty="0"/>
          </a:p>
        </p:txBody>
      </p:sp>
      <p:sp>
        <p:nvSpPr>
          <p:cNvPr id="3" name="Subtitle 2"/>
          <p:cNvSpPr>
            <a:spLocks noGrp="1"/>
          </p:cNvSpPr>
          <p:nvPr>
            <p:ph type="subTitle" idx="1"/>
          </p:nvPr>
        </p:nvSpPr>
        <p:spPr/>
        <p:txBody>
          <a:bodyPr/>
          <a:lstStyle/>
          <a:p>
            <a:r>
              <a:rPr lang="en-GB" smtClean="0"/>
              <a:t>CWRF workshop 2016</a:t>
            </a:r>
          </a:p>
          <a:p>
            <a:r>
              <a:rPr lang="en-GB" smtClean="0"/>
              <a:t>21-24 June</a:t>
            </a:r>
          </a:p>
          <a:p>
            <a:r>
              <a:rPr lang="en-GB" smtClean="0"/>
              <a:t>ESRF Grenoble</a:t>
            </a:r>
            <a:endParaRPr lang="en-GB" smtClean="0">
              <a:hlinkClick r:id="rId3"/>
            </a:endParaRPr>
          </a:p>
          <a:p>
            <a:r>
              <a:rPr lang="en-GB" smtClean="0">
                <a:hlinkClick r:id="rId3"/>
              </a:rPr>
              <a:t>Eric.Montesinos@cern.ch</a:t>
            </a:r>
            <a:endParaRPr lang="en-GB" dirty="0" smtClean="0"/>
          </a:p>
        </p:txBody>
      </p:sp>
      <p:sp>
        <p:nvSpPr>
          <p:cNvPr id="4" name="TextBox 3"/>
          <p:cNvSpPr txBox="1"/>
          <p:nvPr/>
        </p:nvSpPr>
        <p:spPr>
          <a:xfrm>
            <a:off x="767408" y="500479"/>
            <a:ext cx="5297732" cy="1200329"/>
          </a:xfrm>
          <a:prstGeom prst="rect">
            <a:avLst/>
          </a:prstGeom>
          <a:noFill/>
        </p:spPr>
        <p:txBody>
          <a:bodyPr wrap="none" rtlCol="0">
            <a:spAutoFit/>
          </a:bodyPr>
          <a:lstStyle/>
          <a:p>
            <a:r>
              <a:rPr lang="en-GB" dirty="0" smtClean="0"/>
              <a:t>CERN : European Organisation for Nuclear Research</a:t>
            </a:r>
          </a:p>
          <a:p>
            <a:r>
              <a:rPr lang="en-GB" dirty="0" smtClean="0"/>
              <a:t>LIU : LHC Injector Upgrade</a:t>
            </a:r>
          </a:p>
          <a:p>
            <a:r>
              <a:rPr lang="en-GB" dirty="0" smtClean="0"/>
              <a:t>SPS : Super Proton Synchrotron accelerator, 1976, 7 km</a:t>
            </a:r>
          </a:p>
          <a:p>
            <a:r>
              <a:rPr lang="en-GB" dirty="0" smtClean="0"/>
              <a:t>SSPA : Solid State Power Amplifiers</a:t>
            </a:r>
            <a:endParaRPr lang="en-GB" dirty="0"/>
          </a:p>
        </p:txBody>
      </p:sp>
      <p:sp>
        <p:nvSpPr>
          <p:cNvPr id="5" name="Rectangle 4"/>
          <p:cNvSpPr/>
          <p:nvPr/>
        </p:nvSpPr>
        <p:spPr>
          <a:xfrm>
            <a:off x="767408" y="5517232"/>
            <a:ext cx="10801200" cy="923330"/>
          </a:xfrm>
          <a:prstGeom prst="rect">
            <a:avLst/>
          </a:prstGeom>
        </p:spPr>
        <p:txBody>
          <a:bodyPr wrap="square">
            <a:spAutoFit/>
          </a:bodyPr>
          <a:lstStyle/>
          <a:p>
            <a:r>
              <a:rPr lang="en-GB" dirty="0"/>
              <a:t>Thanks to all CERN BE-RF-PM team members, with special thanks </a:t>
            </a:r>
            <a:r>
              <a:rPr lang="en-GB" dirty="0" smtClean="0"/>
              <a:t>to</a:t>
            </a:r>
            <a:br>
              <a:rPr lang="en-GB" dirty="0" smtClean="0"/>
            </a:br>
            <a:r>
              <a:rPr lang="en-GB" dirty="0" smtClean="0"/>
              <a:t>Charles </a:t>
            </a:r>
            <a:r>
              <a:rPr lang="en-GB" dirty="0"/>
              <a:t>Julie, Simon Rains, Gino </a:t>
            </a:r>
            <a:r>
              <a:rPr lang="en-GB" dirty="0" err="1" smtClean="0"/>
              <a:t>Cipolla</a:t>
            </a:r>
            <a:r>
              <a:rPr lang="en-GB" dirty="0" smtClean="0"/>
              <a:t>,</a:t>
            </a:r>
            <a:br>
              <a:rPr lang="en-GB" dirty="0" smtClean="0"/>
            </a:br>
            <a:r>
              <a:rPr lang="en-GB" dirty="0" smtClean="0"/>
              <a:t>Ester </a:t>
            </a:r>
            <a:r>
              <a:rPr lang="en-GB" dirty="0"/>
              <a:t>Sancho Cabrera</a:t>
            </a:r>
            <a:r>
              <a:rPr lang="en-GB" dirty="0" smtClean="0"/>
              <a:t>, Pilar Parrado Caballero, Philip Hofer, </a:t>
            </a:r>
            <a:r>
              <a:rPr lang="en-GB" dirty="0"/>
              <a:t>Antoine </a:t>
            </a:r>
            <a:r>
              <a:rPr lang="en-GB" dirty="0" err="1"/>
              <a:t>Boucherie</a:t>
            </a:r>
            <a:r>
              <a:rPr lang="en-GB" dirty="0"/>
              <a:t>, Sebastien </a:t>
            </a:r>
            <a:r>
              <a:rPr lang="en-GB" dirty="0" err="1" smtClean="0"/>
              <a:t>Calvo</a:t>
            </a:r>
            <a:r>
              <a:rPr lang="en-GB" dirty="0" smtClean="0"/>
              <a:t>, FSU-BE03</a:t>
            </a:r>
            <a:endParaRPr lang="en-GB" dirty="0"/>
          </a:p>
        </p:txBody>
      </p:sp>
    </p:spTree>
    <p:extLst>
      <p:ext uri="{BB962C8B-B14F-4D97-AF65-F5344CB8AC3E}">
        <p14:creationId xmlns:p14="http://schemas.microsoft.com/office/powerpoint/2010/main" val="1074294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BAF3 – new </a:t>
            </a:r>
            <a:r>
              <a:rPr lang="en-GB" dirty="0" err="1" smtClean="0"/>
              <a:t>rf</a:t>
            </a:r>
            <a:r>
              <a:rPr lang="en-GB" dirty="0" smtClean="0"/>
              <a:t> building</a:t>
            </a:r>
            <a:endParaRPr lang="en-GB" dirty="0"/>
          </a:p>
        </p:txBody>
      </p:sp>
      <p:sp>
        <p:nvSpPr>
          <p:cNvPr id="3" name="Content Placeholder 2"/>
          <p:cNvSpPr>
            <a:spLocks noGrp="1"/>
          </p:cNvSpPr>
          <p:nvPr>
            <p:ph sz="half" idx="1"/>
          </p:nvPr>
        </p:nvSpPr>
        <p:spPr>
          <a:xfrm>
            <a:off x="1055440" y="1449320"/>
            <a:ext cx="4248472" cy="4860000"/>
          </a:xfrm>
        </p:spPr>
        <p:txBody>
          <a:bodyPr/>
          <a:lstStyle/>
          <a:p>
            <a:r>
              <a:rPr lang="en-US" dirty="0"/>
              <a:t>M</a:t>
            </a:r>
            <a:r>
              <a:rPr lang="en-US" dirty="0" smtClean="0"/>
              <a:t>aximum </a:t>
            </a:r>
            <a:r>
              <a:rPr lang="en-US" dirty="0"/>
              <a:t>size is restricted by the available land around CERN premises </a:t>
            </a:r>
            <a:endParaRPr lang="en-US" dirty="0" smtClean="0"/>
          </a:p>
          <a:p>
            <a:endParaRPr lang="en-US" dirty="0" smtClean="0"/>
          </a:p>
          <a:p>
            <a:r>
              <a:rPr lang="en-US" dirty="0" smtClean="0"/>
              <a:t>Total surfaces</a:t>
            </a:r>
            <a:endParaRPr lang="en-US" dirty="0"/>
          </a:p>
          <a:p>
            <a:pPr lvl="1"/>
            <a:r>
              <a:rPr lang="en-US" dirty="0"/>
              <a:t>Basement : </a:t>
            </a:r>
            <a:r>
              <a:rPr lang="en-US" dirty="0" smtClean="0"/>
              <a:t>17.5 </a:t>
            </a:r>
            <a:r>
              <a:rPr lang="en-US" dirty="0"/>
              <a:t>m x </a:t>
            </a:r>
            <a:r>
              <a:rPr lang="en-US" dirty="0" smtClean="0"/>
              <a:t>34.5 </a:t>
            </a:r>
            <a:r>
              <a:rPr lang="en-US" dirty="0"/>
              <a:t>m = </a:t>
            </a:r>
            <a:r>
              <a:rPr lang="en-US" dirty="0" smtClean="0"/>
              <a:t>600 </a:t>
            </a:r>
            <a:r>
              <a:rPr lang="en-US" dirty="0"/>
              <a:t>m</a:t>
            </a:r>
            <a:r>
              <a:rPr lang="en-US" baseline="30000" dirty="0"/>
              <a:t>2</a:t>
            </a:r>
          </a:p>
          <a:p>
            <a:pPr lvl="1"/>
            <a:r>
              <a:rPr lang="en-US" dirty="0"/>
              <a:t>Mezzanine : </a:t>
            </a:r>
            <a:r>
              <a:rPr lang="en-US" dirty="0" smtClean="0"/>
              <a:t>450 </a:t>
            </a:r>
            <a:r>
              <a:rPr lang="en-US" dirty="0"/>
              <a:t>m</a:t>
            </a:r>
            <a:r>
              <a:rPr lang="en-US" baseline="30000" dirty="0"/>
              <a:t>2</a:t>
            </a:r>
          </a:p>
          <a:p>
            <a:pPr lvl="1"/>
            <a:r>
              <a:rPr lang="en-US" dirty="0"/>
              <a:t>Total = </a:t>
            </a:r>
            <a:r>
              <a:rPr lang="en-US" dirty="0" smtClean="0"/>
              <a:t>1050 m</a:t>
            </a:r>
            <a:r>
              <a:rPr lang="en-US" baseline="30000" dirty="0" smtClean="0"/>
              <a:t>2</a:t>
            </a:r>
          </a:p>
          <a:p>
            <a:endParaRPr lang="en-US" dirty="0" smtClean="0"/>
          </a:p>
          <a:p>
            <a:r>
              <a:rPr lang="en-US" dirty="0" smtClean="0"/>
              <a:t>Total for RF amplifiers</a:t>
            </a:r>
            <a:endParaRPr lang="en-US" dirty="0"/>
          </a:p>
          <a:p>
            <a:pPr lvl="1"/>
            <a:r>
              <a:rPr lang="en-US" dirty="0"/>
              <a:t>Basement = </a:t>
            </a:r>
            <a:r>
              <a:rPr lang="en-US" dirty="0" smtClean="0"/>
              <a:t>350 </a:t>
            </a:r>
            <a:r>
              <a:rPr lang="en-US" dirty="0"/>
              <a:t>m</a:t>
            </a:r>
            <a:r>
              <a:rPr lang="en-US" baseline="30000" dirty="0"/>
              <a:t>2</a:t>
            </a:r>
          </a:p>
          <a:p>
            <a:pPr lvl="1"/>
            <a:r>
              <a:rPr lang="en-US" dirty="0"/>
              <a:t>Mezzanine = </a:t>
            </a:r>
            <a:r>
              <a:rPr lang="en-US" dirty="0" smtClean="0"/>
              <a:t>350 </a:t>
            </a:r>
            <a:r>
              <a:rPr lang="en-US" dirty="0"/>
              <a:t>m</a:t>
            </a:r>
            <a:r>
              <a:rPr lang="en-US" baseline="30000" dirty="0"/>
              <a:t>2</a:t>
            </a:r>
          </a:p>
          <a:p>
            <a:pPr lvl="1"/>
            <a:r>
              <a:rPr lang="en-US" dirty="0"/>
              <a:t>Total = </a:t>
            </a:r>
            <a:r>
              <a:rPr lang="en-US" dirty="0" smtClean="0"/>
              <a:t>700 </a:t>
            </a:r>
            <a:r>
              <a:rPr lang="en-US" dirty="0"/>
              <a:t>m</a:t>
            </a:r>
            <a:r>
              <a:rPr lang="en-US" baseline="30000" dirty="0"/>
              <a:t>2</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13" name="Picture 16" descr="CAD000417654-1"/>
          <p:cNvPicPr>
            <a:picLocks noChangeAspect="1" noChangeArrowheads="1"/>
          </p:cNvPicPr>
          <p:nvPr/>
        </p:nvPicPr>
        <p:blipFill>
          <a:blip r:embed="rId2" cstate="print">
            <a:extLst>
              <a:ext uri="{28A0092B-C50C-407E-A947-70E740481C1C}">
                <a14:useLocalDpi xmlns:a14="http://schemas.microsoft.com/office/drawing/2010/main"/>
              </a:ext>
            </a:extLst>
          </a:blip>
          <a:srcRect r="9830"/>
          <a:stretch>
            <a:fillRect/>
          </a:stretch>
        </p:blipFill>
        <p:spPr bwMode="auto">
          <a:xfrm>
            <a:off x="7032104" y="2092786"/>
            <a:ext cx="4226000" cy="4198491"/>
          </a:xfrm>
          <a:prstGeom prst="rect">
            <a:avLst/>
          </a:prstGeom>
          <a:noFill/>
        </p:spPr>
      </p:pic>
      <p:sp>
        <p:nvSpPr>
          <p:cNvPr id="14" name="Rectangle 13"/>
          <p:cNvSpPr/>
          <p:nvPr/>
        </p:nvSpPr>
        <p:spPr>
          <a:xfrm>
            <a:off x="9111185" y="4613066"/>
            <a:ext cx="792088" cy="1368152"/>
          </a:xfrm>
          <a:prstGeom prst="rect">
            <a:avLst/>
          </a:prstGeom>
          <a:solidFill>
            <a:srgbClr val="FFC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031065" y="5117122"/>
            <a:ext cx="1008112" cy="400110"/>
          </a:xfrm>
          <a:prstGeom prst="rect">
            <a:avLst/>
          </a:prstGeom>
          <a:solidFill>
            <a:srgbClr val="FFFF00"/>
          </a:solidFill>
        </p:spPr>
        <p:txBody>
          <a:bodyPr wrap="square" rtlCol="0">
            <a:spAutoFit/>
          </a:bodyPr>
          <a:lstStyle/>
          <a:p>
            <a:pPr algn="ctr"/>
            <a:r>
              <a:rPr lang="en-US" sz="2000" dirty="0" smtClean="0"/>
              <a:t>34.5 m</a:t>
            </a:r>
            <a:endParaRPr lang="en-US" sz="2000" dirty="0"/>
          </a:p>
        </p:txBody>
      </p:sp>
      <p:sp>
        <p:nvSpPr>
          <p:cNvPr id="16" name="TextBox 15"/>
          <p:cNvSpPr txBox="1"/>
          <p:nvPr/>
        </p:nvSpPr>
        <p:spPr>
          <a:xfrm>
            <a:off x="8967169" y="6053226"/>
            <a:ext cx="1080120" cy="400110"/>
          </a:xfrm>
          <a:prstGeom prst="rect">
            <a:avLst/>
          </a:prstGeom>
          <a:solidFill>
            <a:srgbClr val="FFFF00"/>
          </a:solidFill>
        </p:spPr>
        <p:txBody>
          <a:bodyPr wrap="square" rtlCol="0">
            <a:spAutoFit/>
          </a:bodyPr>
          <a:lstStyle/>
          <a:p>
            <a:pPr algn="ctr"/>
            <a:r>
              <a:rPr lang="en-US" sz="2000" dirty="0" smtClean="0"/>
              <a:t>17.5 m</a:t>
            </a:r>
            <a:endParaRPr lang="en-US" sz="2000" dirty="0"/>
          </a:p>
        </p:txBody>
      </p:sp>
      <p:pic>
        <p:nvPicPr>
          <p:cNvPr id="4" name="Picture 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l="23040" t="17936" r="18692" b="5339"/>
          <a:stretch/>
        </p:blipFill>
        <p:spPr>
          <a:xfrm>
            <a:off x="5447928" y="692696"/>
            <a:ext cx="2880000" cy="2880000"/>
          </a:xfrm>
          <a:prstGeom prst="rect">
            <a:avLst/>
          </a:prstGeom>
        </p:spPr>
      </p:pic>
      <p:pic>
        <p:nvPicPr>
          <p:cNvPr id="8" name="Picture 7"/>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l="23040" t="22516" r="18692" b="4193"/>
          <a:stretch/>
        </p:blipFill>
        <p:spPr>
          <a:xfrm>
            <a:off x="4152112" y="3788042"/>
            <a:ext cx="2952000" cy="2819822"/>
          </a:xfrm>
          <a:prstGeom prst="rect">
            <a:avLst/>
          </a:prstGeom>
        </p:spPr>
      </p:pic>
      <p:pic>
        <p:nvPicPr>
          <p:cNvPr id="9" name="Picture 8"/>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1301" t="5339" r="16084" b="4194"/>
          <a:stretch/>
        </p:blipFill>
        <p:spPr>
          <a:xfrm>
            <a:off x="9192680" y="44624"/>
            <a:ext cx="3024000" cy="3318002"/>
          </a:xfrm>
          <a:prstGeom prst="rect">
            <a:avLst/>
          </a:prstGeom>
        </p:spPr>
      </p:pic>
    </p:spTree>
    <p:extLst>
      <p:ext uri="{BB962C8B-B14F-4D97-AF65-F5344CB8AC3E}">
        <p14:creationId xmlns:p14="http://schemas.microsoft.com/office/powerpoint/2010/main" val="2252227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BAF3 – New RF building</a:t>
            </a:r>
          </a:p>
        </p:txBody>
      </p:sp>
      <p:sp>
        <p:nvSpPr>
          <p:cNvPr id="3" name="Content Placeholder 2"/>
          <p:cNvSpPr>
            <a:spLocks noGrp="1"/>
          </p:cNvSpPr>
          <p:nvPr>
            <p:ph sz="half" idx="1"/>
          </p:nvPr>
        </p:nvSpPr>
        <p:spPr/>
        <p:txBody>
          <a:bodyPr>
            <a:normAutofit/>
          </a:bodyPr>
          <a:lstStyle/>
          <a:p>
            <a:r>
              <a:rPr lang="en-US" dirty="0" smtClean="0"/>
              <a:t>Amplifier tendering process opened to several technologies</a:t>
            </a:r>
          </a:p>
          <a:p>
            <a:pPr lvl="1"/>
            <a:r>
              <a:rPr lang="en-US" dirty="0" smtClean="0"/>
              <a:t>2 x 16 tetrodes (well known)</a:t>
            </a:r>
          </a:p>
          <a:p>
            <a:pPr lvl="1"/>
            <a:r>
              <a:rPr lang="en-US" dirty="0" smtClean="0"/>
              <a:t>2 x 2048 SSPA (Solid State Power Amplifiers)</a:t>
            </a:r>
          </a:p>
          <a:p>
            <a:pPr lvl="1"/>
            <a:r>
              <a:rPr lang="en-US" dirty="0" smtClean="0"/>
              <a:t>4 x </a:t>
            </a:r>
            <a:r>
              <a:rPr lang="en-US" dirty="0" err="1" smtClean="0"/>
              <a:t>Diacrodes</a:t>
            </a:r>
            <a:r>
              <a:rPr lang="en-US" dirty="0" smtClean="0"/>
              <a:t> (new tube)</a:t>
            </a:r>
          </a:p>
          <a:p>
            <a:pPr lvl="1"/>
            <a:r>
              <a:rPr lang="en-US" dirty="0" smtClean="0"/>
              <a:t>4 x IOT (Inductive Output Tube)</a:t>
            </a:r>
          </a:p>
          <a:p>
            <a:endParaRPr lang="en-US" dirty="0" smtClean="0"/>
          </a:p>
          <a:p>
            <a:r>
              <a:rPr lang="en-US" dirty="0" smtClean="0"/>
              <a:t>Hybrid combiners and coaxial lines will be similar to the ones in use with present systems</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33" name="Picture 2" descr="http://www.synchrotron-soleil.fr/images/File/soleil/ToutesActualites/Actualites/2005/jan/rf-2.jpg"/>
          <p:cNvPicPr>
            <a:picLocks noChangeAspect="1" noChangeArrowheads="1"/>
          </p:cNvPicPr>
          <p:nvPr/>
        </p:nvPicPr>
        <p:blipFill>
          <a:blip r:embed="rId2" cstate="print"/>
          <a:srcRect/>
          <a:stretch>
            <a:fillRect/>
          </a:stretch>
        </p:blipFill>
        <p:spPr bwMode="auto">
          <a:xfrm>
            <a:off x="8042837" y="4509120"/>
            <a:ext cx="2708109" cy="1800000"/>
          </a:xfrm>
          <a:prstGeom prst="rect">
            <a:avLst/>
          </a:prstGeom>
          <a:noFill/>
        </p:spPr>
      </p:pic>
      <p:sp>
        <p:nvSpPr>
          <p:cNvPr id="34" name="TextBox 33"/>
          <p:cNvSpPr txBox="1"/>
          <p:nvPr/>
        </p:nvSpPr>
        <p:spPr>
          <a:xfrm>
            <a:off x="7968208" y="6081184"/>
            <a:ext cx="532518" cy="276999"/>
          </a:xfrm>
          <a:prstGeom prst="rect">
            <a:avLst/>
          </a:prstGeom>
          <a:solidFill>
            <a:srgbClr val="FFFF00"/>
          </a:solidFill>
        </p:spPr>
        <p:txBody>
          <a:bodyPr wrap="none" rtlCol="0">
            <a:spAutoFit/>
          </a:bodyPr>
          <a:lstStyle/>
          <a:p>
            <a:r>
              <a:rPr lang="en-US" sz="1200" dirty="0" smtClean="0"/>
              <a:t>4.7 m</a:t>
            </a:r>
            <a:endParaRPr lang="en-US" sz="1200" dirty="0"/>
          </a:p>
        </p:txBody>
      </p:sp>
      <p:sp>
        <p:nvSpPr>
          <p:cNvPr id="35" name="TextBox 34"/>
          <p:cNvSpPr txBox="1"/>
          <p:nvPr/>
        </p:nvSpPr>
        <p:spPr>
          <a:xfrm>
            <a:off x="9811954" y="6152113"/>
            <a:ext cx="532518" cy="276999"/>
          </a:xfrm>
          <a:prstGeom prst="rect">
            <a:avLst/>
          </a:prstGeom>
          <a:solidFill>
            <a:srgbClr val="FFFF00"/>
          </a:solidFill>
        </p:spPr>
        <p:txBody>
          <a:bodyPr wrap="none" rtlCol="0">
            <a:spAutoFit/>
          </a:bodyPr>
          <a:lstStyle/>
          <a:p>
            <a:r>
              <a:rPr lang="en-US" sz="1200" dirty="0" smtClean="0"/>
              <a:t>4.7 m</a:t>
            </a:r>
            <a:endParaRPr lang="en-US" sz="1200" dirty="0"/>
          </a:p>
        </p:txBody>
      </p:sp>
      <p:sp>
        <p:nvSpPr>
          <p:cNvPr id="36" name="TextBox 35"/>
          <p:cNvSpPr txBox="1"/>
          <p:nvPr/>
        </p:nvSpPr>
        <p:spPr>
          <a:xfrm>
            <a:off x="10591930" y="5414944"/>
            <a:ext cx="532518" cy="276999"/>
          </a:xfrm>
          <a:prstGeom prst="rect">
            <a:avLst/>
          </a:prstGeom>
          <a:solidFill>
            <a:srgbClr val="FFFF00"/>
          </a:solidFill>
        </p:spPr>
        <p:txBody>
          <a:bodyPr wrap="none" rtlCol="0">
            <a:spAutoFit/>
          </a:bodyPr>
          <a:lstStyle/>
          <a:p>
            <a:r>
              <a:rPr lang="en-US" sz="1200" dirty="0" smtClean="0"/>
              <a:t>2.3 m</a:t>
            </a:r>
            <a:endParaRPr lang="en-US" sz="1200" dirty="0"/>
          </a:p>
        </p:txBody>
      </p:sp>
      <p:sp>
        <p:nvSpPr>
          <p:cNvPr id="37" name="TextBox 36"/>
          <p:cNvSpPr txBox="1"/>
          <p:nvPr/>
        </p:nvSpPr>
        <p:spPr>
          <a:xfrm>
            <a:off x="6456040" y="4149080"/>
            <a:ext cx="1980000" cy="646331"/>
          </a:xfrm>
          <a:prstGeom prst="rect">
            <a:avLst/>
          </a:prstGeom>
          <a:solidFill>
            <a:srgbClr val="FFFF00"/>
          </a:solidFill>
        </p:spPr>
        <p:txBody>
          <a:bodyPr wrap="square" rtlCol="0">
            <a:spAutoFit/>
          </a:bodyPr>
          <a:lstStyle/>
          <a:p>
            <a:r>
              <a:rPr lang="fr-FR" sz="1200" dirty="0"/>
              <a:t>2</a:t>
            </a:r>
            <a:r>
              <a:rPr lang="fr-FR" sz="1200" dirty="0" smtClean="0"/>
              <a:t> </a:t>
            </a:r>
            <a:r>
              <a:rPr lang="fr-FR" sz="1200" dirty="0" err="1" smtClean="0"/>
              <a:t>towers</a:t>
            </a:r>
            <a:r>
              <a:rPr lang="fr-FR" sz="1200" dirty="0" smtClean="0"/>
              <a:t> (160 kW) = 15 m</a:t>
            </a:r>
            <a:r>
              <a:rPr lang="fr-FR" sz="1200" baseline="30000" dirty="0" smtClean="0"/>
              <a:t>2</a:t>
            </a:r>
            <a:endParaRPr lang="fr-FR" sz="1200" dirty="0" smtClean="0"/>
          </a:p>
          <a:p>
            <a:r>
              <a:rPr lang="fr-FR" sz="1200" dirty="0" smtClean="0"/>
              <a:t>Total LVPS = 72 m</a:t>
            </a:r>
            <a:r>
              <a:rPr lang="fr-FR" sz="1200" baseline="30000" dirty="0" smtClean="0"/>
              <a:t>2</a:t>
            </a:r>
            <a:endParaRPr lang="fr-FR" sz="1200" dirty="0" smtClean="0"/>
          </a:p>
          <a:p>
            <a:r>
              <a:rPr lang="fr-FR" sz="1200" dirty="0" smtClean="0"/>
              <a:t>total 64 </a:t>
            </a:r>
            <a:r>
              <a:rPr lang="fr-FR" sz="1200" dirty="0" err="1" smtClean="0"/>
              <a:t>towers</a:t>
            </a:r>
            <a:r>
              <a:rPr lang="fr-FR" sz="1200" dirty="0" smtClean="0"/>
              <a:t> =  </a:t>
            </a:r>
            <a:r>
              <a:rPr lang="fr-FR" sz="1200" b="1" u="sng" dirty="0" smtClean="0"/>
              <a:t>550 m</a:t>
            </a:r>
            <a:r>
              <a:rPr lang="fr-FR" sz="1200" b="1" u="sng" baseline="30000" dirty="0" smtClean="0"/>
              <a:t>2</a:t>
            </a:r>
            <a:r>
              <a:rPr lang="fr-FR" sz="1200" b="1" u="sng" dirty="0" smtClean="0"/>
              <a:t> </a:t>
            </a:r>
          </a:p>
        </p:txBody>
      </p:sp>
      <p:pic>
        <p:nvPicPr>
          <p:cNvPr id="38" name="Picture 37" descr="IMG_1055.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228648" y="2205064"/>
            <a:ext cx="2700000" cy="180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9" name="Picture 204" descr="Siemens-1.JPG"/>
          <p:cNvPicPr>
            <a:picLocks noChangeAspect="1"/>
          </p:cNvPicPr>
          <p:nvPr/>
        </p:nvPicPr>
        <p:blipFill>
          <a:blip r:embed="rId4" cstate="print"/>
          <a:srcRect/>
          <a:stretch>
            <a:fillRect/>
          </a:stretch>
        </p:blipFill>
        <p:spPr>
          <a:xfrm>
            <a:off x="6350708" y="476672"/>
            <a:ext cx="2697620" cy="180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0" name="TextBox 39"/>
          <p:cNvSpPr txBox="1"/>
          <p:nvPr/>
        </p:nvSpPr>
        <p:spPr>
          <a:xfrm>
            <a:off x="6456040" y="2348880"/>
            <a:ext cx="1980000" cy="646331"/>
          </a:xfrm>
          <a:prstGeom prst="rect">
            <a:avLst/>
          </a:prstGeom>
          <a:solidFill>
            <a:srgbClr val="FFC000"/>
          </a:solidFill>
        </p:spPr>
        <p:txBody>
          <a:bodyPr wrap="square" rtlCol="0">
            <a:spAutoFit/>
          </a:bodyPr>
          <a:lstStyle/>
          <a:p>
            <a:r>
              <a:rPr lang="en-US" sz="1200" dirty="0" smtClean="0"/>
              <a:t>1 tube (160 kW) =  4 m</a:t>
            </a:r>
            <a:r>
              <a:rPr lang="en-US" sz="1200" baseline="30000" dirty="0" smtClean="0"/>
              <a:t>2</a:t>
            </a:r>
            <a:endParaRPr lang="en-US" sz="1200" dirty="0" smtClean="0"/>
          </a:p>
          <a:p>
            <a:r>
              <a:rPr lang="en-US" sz="1200" dirty="0" smtClean="0"/>
              <a:t>Total HVPS = 192 m</a:t>
            </a:r>
            <a:r>
              <a:rPr lang="en-US" sz="1200" baseline="30000" dirty="0" smtClean="0"/>
              <a:t>2</a:t>
            </a:r>
            <a:endParaRPr lang="en-US" sz="1200" dirty="0" smtClean="0"/>
          </a:p>
          <a:p>
            <a:r>
              <a:rPr lang="en-US" sz="1200" dirty="0" smtClean="0"/>
              <a:t>Total 32 tubes = </a:t>
            </a:r>
            <a:r>
              <a:rPr lang="en-US" sz="1200" b="1" u="sng" dirty="0" smtClean="0"/>
              <a:t>320 m</a:t>
            </a:r>
            <a:r>
              <a:rPr lang="en-US" sz="1200" b="1" u="sng" baseline="30000" dirty="0" smtClean="0"/>
              <a:t>2</a:t>
            </a:r>
          </a:p>
        </p:txBody>
      </p:sp>
      <p:sp>
        <p:nvSpPr>
          <p:cNvPr id="42" name="TextBox 41"/>
          <p:cNvSpPr txBox="1"/>
          <p:nvPr/>
        </p:nvSpPr>
        <p:spPr>
          <a:xfrm>
            <a:off x="9552384" y="4088105"/>
            <a:ext cx="2088232" cy="276999"/>
          </a:xfrm>
          <a:prstGeom prst="rect">
            <a:avLst/>
          </a:prstGeom>
          <a:solidFill>
            <a:srgbClr val="FF6600"/>
          </a:solidFill>
        </p:spPr>
        <p:txBody>
          <a:bodyPr wrap="square" rtlCol="0">
            <a:spAutoFit/>
          </a:bodyPr>
          <a:lstStyle/>
          <a:p>
            <a:pPr algn="ctr"/>
            <a:r>
              <a:rPr lang="en-US" sz="1200" dirty="0" smtClean="0">
                <a:solidFill>
                  <a:schemeClr val="bg1"/>
                </a:solidFill>
              </a:rPr>
              <a:t>Combiners for 32 = </a:t>
            </a:r>
            <a:r>
              <a:rPr lang="en-US" sz="1200" b="1" u="sng" dirty="0" smtClean="0">
                <a:solidFill>
                  <a:schemeClr val="bg1"/>
                </a:solidFill>
              </a:rPr>
              <a:t>200 m</a:t>
            </a:r>
            <a:r>
              <a:rPr lang="en-US" sz="1200" b="1" u="sng" baseline="30000" dirty="0" smtClean="0">
                <a:solidFill>
                  <a:schemeClr val="bg1"/>
                </a:solidFill>
              </a:rPr>
              <a:t>2</a:t>
            </a:r>
          </a:p>
        </p:txBody>
      </p:sp>
      <p:sp>
        <p:nvSpPr>
          <p:cNvPr id="43" name="Rectangle 42"/>
          <p:cNvSpPr/>
          <p:nvPr/>
        </p:nvSpPr>
        <p:spPr>
          <a:xfrm>
            <a:off x="6960096" y="5323274"/>
            <a:ext cx="1104790" cy="553998"/>
          </a:xfrm>
          <a:prstGeom prst="rect">
            <a:avLst/>
          </a:prstGeom>
        </p:spPr>
        <p:txBody>
          <a:bodyPr wrap="none">
            <a:spAutoFit/>
          </a:bodyPr>
          <a:lstStyle/>
          <a:p>
            <a:r>
              <a:rPr lang="en-GB" sz="1000" dirty="0" smtClean="0"/>
              <a:t>Courtesy</a:t>
            </a:r>
          </a:p>
          <a:p>
            <a:r>
              <a:rPr lang="en-GB" sz="1000" dirty="0" smtClean="0"/>
              <a:t>Patrick </a:t>
            </a:r>
            <a:r>
              <a:rPr lang="en-GB" sz="1000" dirty="0" err="1" smtClean="0"/>
              <a:t>Marchand</a:t>
            </a:r>
            <a:endParaRPr lang="en-GB" sz="1000" dirty="0" smtClean="0"/>
          </a:p>
          <a:p>
            <a:r>
              <a:rPr lang="en-GB" sz="1000" dirty="0" smtClean="0"/>
              <a:t>(SOLEIL)</a:t>
            </a:r>
            <a:endParaRPr lang="en-GB" sz="1000" dirty="0"/>
          </a:p>
        </p:txBody>
      </p:sp>
      <p:sp>
        <p:nvSpPr>
          <p:cNvPr id="17" name="TextBox 16"/>
          <p:cNvSpPr txBox="1"/>
          <p:nvPr/>
        </p:nvSpPr>
        <p:spPr>
          <a:xfrm>
            <a:off x="9578138" y="951002"/>
            <a:ext cx="2137500" cy="338554"/>
          </a:xfrm>
          <a:prstGeom prst="rect">
            <a:avLst/>
          </a:prstGeom>
          <a:solidFill>
            <a:srgbClr val="FF0000"/>
          </a:solidFill>
        </p:spPr>
        <p:txBody>
          <a:bodyPr wrap="square" rtlCol="0">
            <a:spAutoFit/>
          </a:bodyPr>
          <a:lstStyle/>
          <a:p>
            <a:pPr algn="ctr"/>
            <a:r>
              <a:rPr lang="en-US" sz="1600" b="1" dirty="0" smtClean="0">
                <a:solidFill>
                  <a:schemeClr val="bg1"/>
                </a:solidFill>
              </a:rPr>
              <a:t>BAF3 for RF = 700 m</a:t>
            </a:r>
            <a:r>
              <a:rPr lang="en-US" sz="1600" b="1" baseline="30000" dirty="0" smtClean="0">
                <a:solidFill>
                  <a:schemeClr val="bg1"/>
                </a:solidFill>
              </a:rPr>
              <a:t>2</a:t>
            </a:r>
            <a:endParaRPr lang="en-US" sz="1600" b="1" u="sng" baseline="30000" dirty="0" smtClean="0">
              <a:solidFill>
                <a:schemeClr val="bg1"/>
              </a:solidFill>
            </a:endParaRPr>
          </a:p>
        </p:txBody>
      </p:sp>
    </p:spTree>
    <p:extLst>
      <p:ext uri="{BB962C8B-B14F-4D97-AF65-F5344CB8AC3E}">
        <p14:creationId xmlns:p14="http://schemas.microsoft.com/office/powerpoint/2010/main" val="2998062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BAF3 – New RF building</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12</a:t>
            </a:fld>
            <a:endParaRPr lang="en-US" dirty="0"/>
          </a:p>
        </p:txBody>
      </p:sp>
      <p:sp>
        <p:nvSpPr>
          <p:cNvPr id="10" name="Content Placeholder 9"/>
          <p:cNvSpPr>
            <a:spLocks noGrp="1"/>
          </p:cNvSpPr>
          <p:nvPr>
            <p:ph sz="half" idx="1"/>
          </p:nvPr>
        </p:nvSpPr>
        <p:spPr>
          <a:xfrm>
            <a:off x="1055440" y="4941168"/>
            <a:ext cx="4968000" cy="1368152"/>
          </a:xfrm>
        </p:spPr>
        <p:txBody>
          <a:bodyPr/>
          <a:lstStyle/>
          <a:p>
            <a:pPr algn="ctr"/>
            <a:r>
              <a:rPr lang="en-GB" dirty="0" smtClean="0"/>
              <a:t>BAF3 with Tetrodes</a:t>
            </a:r>
            <a:endParaRPr lang="en-GB" dirty="0"/>
          </a:p>
        </p:txBody>
      </p:sp>
      <p:pic>
        <p:nvPicPr>
          <p:cNvPr id="11" name="Content Placeholder 8" descr="Bat_Vers-1_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5688" y="1441599"/>
            <a:ext cx="4967287" cy="3427561"/>
          </a:xfrm>
          <a:prstGeom prst="rect">
            <a:avLst/>
          </a:prstGeom>
        </p:spPr>
      </p:pic>
      <p:pic>
        <p:nvPicPr>
          <p:cNvPr id="14" name="Content Placeholder 11" descr="Bat_Vers-1_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70643" y="1440503"/>
            <a:ext cx="5281941" cy="3644681"/>
          </a:xfrm>
          <a:prstGeom prst="rect">
            <a:avLst/>
          </a:prstGeom>
        </p:spPr>
      </p:pic>
      <p:sp>
        <p:nvSpPr>
          <p:cNvPr id="15" name="Content Placeholder 9"/>
          <p:cNvSpPr txBox="1">
            <a:spLocks/>
          </p:cNvSpPr>
          <p:nvPr/>
        </p:nvSpPr>
        <p:spPr>
          <a:xfrm>
            <a:off x="6168560" y="4941168"/>
            <a:ext cx="4968000" cy="1368152"/>
          </a:xfrm>
          <a:prstGeom prst="rect">
            <a:avLst/>
          </a:prstGeom>
        </p:spPr>
        <p:txBody>
          <a:bodyPr vert="horz" lIns="45720" tIns="45720" rIns="4572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ctr"/>
            <a:r>
              <a:rPr lang="en-GB" dirty="0" smtClean="0"/>
              <a:t>BAF3 with SSPA</a:t>
            </a:r>
            <a:endParaRPr lang="en-GB" dirty="0"/>
          </a:p>
        </p:txBody>
      </p:sp>
    </p:spTree>
    <p:extLst>
      <p:ext uri="{BB962C8B-B14F-4D97-AF65-F5344CB8AC3E}">
        <p14:creationId xmlns:p14="http://schemas.microsoft.com/office/powerpoint/2010/main" val="3009633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Future power systems in the SPS</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10" name="Picture 16" descr="CAD000417654-1"/>
          <p:cNvPicPr>
            <a:picLocks noChangeAspect="1" noChangeArrowheads="1"/>
          </p:cNvPicPr>
          <p:nvPr/>
        </p:nvPicPr>
        <p:blipFill>
          <a:blip r:embed="rId2" cstate="print">
            <a:extLst>
              <a:ext uri="{28A0092B-C50C-407E-A947-70E740481C1C}">
                <a14:useLocalDpi xmlns:a14="http://schemas.microsoft.com/office/drawing/2010/main"/>
              </a:ext>
            </a:extLst>
          </a:blip>
          <a:srcRect r="9830"/>
          <a:stretch>
            <a:fillRect/>
          </a:stretch>
        </p:blipFill>
        <p:spPr bwMode="auto">
          <a:xfrm>
            <a:off x="3953277" y="1628799"/>
            <a:ext cx="4248000" cy="4220348"/>
          </a:xfrm>
          <a:prstGeom prst="rect">
            <a:avLst/>
          </a:prstGeom>
          <a:noFill/>
        </p:spPr>
      </p:pic>
      <p:sp>
        <p:nvSpPr>
          <p:cNvPr id="11" name="TextBox 10"/>
          <p:cNvSpPr txBox="1"/>
          <p:nvPr/>
        </p:nvSpPr>
        <p:spPr>
          <a:xfrm>
            <a:off x="5375920" y="5445224"/>
            <a:ext cx="663323" cy="369332"/>
          </a:xfrm>
          <a:prstGeom prst="rect">
            <a:avLst/>
          </a:prstGeom>
          <a:solidFill>
            <a:schemeClr val="bg1"/>
          </a:solidFill>
          <a:ln w="25400">
            <a:solidFill>
              <a:srgbClr val="FF0000"/>
            </a:solidFill>
          </a:ln>
        </p:spPr>
        <p:txBody>
          <a:bodyPr wrap="none" rtlCol="0">
            <a:spAutoFit/>
          </a:bodyPr>
          <a:lstStyle/>
          <a:p>
            <a:r>
              <a:rPr lang="en-US" dirty="0" smtClean="0">
                <a:solidFill>
                  <a:srgbClr val="FF0000"/>
                </a:solidFill>
              </a:rPr>
              <a:t>BAF3</a:t>
            </a:r>
            <a:endParaRPr lang="en-US" dirty="0">
              <a:solidFill>
                <a:srgbClr val="FF0000"/>
              </a:solidFill>
            </a:endParaRPr>
          </a:p>
        </p:txBody>
      </p:sp>
      <p:sp>
        <p:nvSpPr>
          <p:cNvPr id="12" name="TextBox 11"/>
          <p:cNvSpPr txBox="1"/>
          <p:nvPr/>
        </p:nvSpPr>
        <p:spPr>
          <a:xfrm>
            <a:off x="3287688" y="4571836"/>
            <a:ext cx="703847" cy="369332"/>
          </a:xfrm>
          <a:prstGeom prst="rect">
            <a:avLst/>
          </a:prstGeom>
          <a:solidFill>
            <a:schemeClr val="bg1"/>
          </a:solidFill>
          <a:ln w="25400">
            <a:solidFill>
              <a:srgbClr val="FF0000"/>
            </a:solidFill>
          </a:ln>
        </p:spPr>
        <p:txBody>
          <a:bodyPr wrap="none" rtlCol="0">
            <a:spAutoFit/>
          </a:bodyPr>
          <a:lstStyle/>
          <a:p>
            <a:r>
              <a:rPr lang="en-US" dirty="0" smtClean="0">
                <a:solidFill>
                  <a:srgbClr val="FF0000"/>
                </a:solidFill>
              </a:rPr>
              <a:t>BAE3</a:t>
            </a:r>
            <a:endParaRPr lang="en-US" dirty="0">
              <a:solidFill>
                <a:srgbClr val="FF0000"/>
              </a:solidFill>
            </a:endParaRPr>
          </a:p>
        </p:txBody>
      </p:sp>
      <p:pic>
        <p:nvPicPr>
          <p:cNvPr id="13" name="Picture 8"/>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rot="21540000">
            <a:off x="3736781" y="1772816"/>
            <a:ext cx="1201737" cy="196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rot="474051">
            <a:off x="4126796" y="4252196"/>
            <a:ext cx="522234" cy="1008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rot="474051">
            <a:off x="4623517" y="4649709"/>
            <a:ext cx="396000" cy="67403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100880" y="3068960"/>
            <a:ext cx="554960" cy="369332"/>
          </a:xfrm>
          <a:prstGeom prst="rect">
            <a:avLst/>
          </a:prstGeom>
          <a:solidFill>
            <a:schemeClr val="bg1"/>
          </a:solidFill>
          <a:ln w="25400">
            <a:solidFill>
              <a:srgbClr val="FF0000"/>
            </a:solidFill>
          </a:ln>
        </p:spPr>
        <p:txBody>
          <a:bodyPr wrap="none" rtlCol="0">
            <a:spAutoFit/>
          </a:bodyPr>
          <a:lstStyle/>
          <a:p>
            <a:r>
              <a:rPr lang="en-US" dirty="0" smtClean="0">
                <a:solidFill>
                  <a:srgbClr val="FF0000"/>
                </a:solidFill>
              </a:rPr>
              <a:t>CCC</a:t>
            </a:r>
            <a:endParaRPr lang="en-US" dirty="0">
              <a:solidFill>
                <a:srgbClr val="FF0000"/>
              </a:solidFill>
            </a:endParaRPr>
          </a:p>
        </p:txBody>
      </p:sp>
      <p:sp>
        <p:nvSpPr>
          <p:cNvPr id="19" name="TextBox 18"/>
          <p:cNvSpPr txBox="1"/>
          <p:nvPr/>
        </p:nvSpPr>
        <p:spPr>
          <a:xfrm>
            <a:off x="5447928" y="2348880"/>
            <a:ext cx="557525" cy="369332"/>
          </a:xfrm>
          <a:prstGeom prst="rect">
            <a:avLst/>
          </a:prstGeom>
          <a:solidFill>
            <a:schemeClr val="bg1"/>
          </a:solidFill>
          <a:ln w="25400">
            <a:solidFill>
              <a:srgbClr val="FF0000"/>
            </a:solidFill>
          </a:ln>
        </p:spPr>
        <p:txBody>
          <a:bodyPr wrap="none" rtlCol="0">
            <a:spAutoFit/>
          </a:bodyPr>
          <a:lstStyle/>
          <a:p>
            <a:r>
              <a:rPr lang="en-US" dirty="0" smtClean="0">
                <a:solidFill>
                  <a:srgbClr val="FF0000"/>
                </a:solidFill>
              </a:rPr>
              <a:t>BA3</a:t>
            </a:r>
            <a:endParaRPr lang="en-US" dirty="0">
              <a:solidFill>
                <a:srgbClr val="FF0000"/>
              </a:solidFill>
            </a:endParaRPr>
          </a:p>
        </p:txBody>
      </p:sp>
      <p:sp>
        <p:nvSpPr>
          <p:cNvPr id="20" name="TextBox 19"/>
          <p:cNvSpPr txBox="1"/>
          <p:nvPr/>
        </p:nvSpPr>
        <p:spPr>
          <a:xfrm>
            <a:off x="7200430" y="3140968"/>
            <a:ext cx="551754" cy="369332"/>
          </a:xfrm>
          <a:prstGeom prst="rect">
            <a:avLst/>
          </a:prstGeom>
          <a:solidFill>
            <a:schemeClr val="bg1"/>
          </a:solidFill>
          <a:ln w="25400">
            <a:solidFill>
              <a:srgbClr val="FF0000"/>
            </a:solidFill>
          </a:ln>
        </p:spPr>
        <p:txBody>
          <a:bodyPr wrap="none" rtlCol="0">
            <a:spAutoFit/>
          </a:bodyPr>
          <a:lstStyle/>
          <a:p>
            <a:r>
              <a:rPr lang="en-US" dirty="0" smtClean="0">
                <a:solidFill>
                  <a:srgbClr val="FF0000"/>
                </a:solidFill>
              </a:rPr>
              <a:t>BB3</a:t>
            </a:r>
            <a:endParaRPr lang="en-US" dirty="0">
              <a:solidFill>
                <a:srgbClr val="FF0000"/>
              </a:solidFill>
            </a:endParaRPr>
          </a:p>
        </p:txBody>
      </p:sp>
      <p:sp>
        <p:nvSpPr>
          <p:cNvPr id="21" name="Rectangle 20"/>
          <p:cNvSpPr/>
          <p:nvPr/>
        </p:nvSpPr>
        <p:spPr>
          <a:xfrm rot="474051">
            <a:off x="5305487" y="3524704"/>
            <a:ext cx="582500" cy="1276988"/>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rot="474051">
            <a:off x="5218713" y="4776166"/>
            <a:ext cx="310428" cy="72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6106098" y="4175271"/>
            <a:ext cx="686172" cy="108012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7104112" y="4168786"/>
            <a:ext cx="270000" cy="720000"/>
          </a:xfrm>
          <a:prstGeom prst="rec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3071664" y="5085184"/>
            <a:ext cx="1273105" cy="646331"/>
          </a:xfrm>
          <a:prstGeom prst="rect">
            <a:avLst/>
          </a:prstGeom>
        </p:spPr>
        <p:txBody>
          <a:bodyPr wrap="none">
            <a:spAutoFit/>
          </a:bodyPr>
          <a:lstStyle/>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Philips</a:t>
            </a:r>
          </a:p>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2 x 1.1 MW</a:t>
            </a:r>
            <a:endParaRPr lang="en-US"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6" name="Rectangle 25"/>
          <p:cNvSpPr/>
          <p:nvPr/>
        </p:nvSpPr>
        <p:spPr>
          <a:xfrm>
            <a:off x="5758999" y="2924944"/>
            <a:ext cx="1273105" cy="646331"/>
          </a:xfrm>
          <a:prstGeom prst="rect">
            <a:avLst/>
          </a:prstGeom>
          <a:solidFill>
            <a:schemeClr val="bg1"/>
          </a:solidFill>
        </p:spPr>
        <p:txBody>
          <a:bodyPr wrap="none">
            <a:spAutoFit/>
          </a:bodyPr>
          <a:lstStyle/>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Siemens</a:t>
            </a:r>
          </a:p>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2 x 1.1 MW</a:t>
            </a:r>
            <a:endParaRPr lang="en-US"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7" name="Rectangle 26"/>
          <p:cNvSpPr/>
          <p:nvPr/>
        </p:nvSpPr>
        <p:spPr>
          <a:xfrm>
            <a:off x="6240017" y="5733256"/>
            <a:ext cx="1273104" cy="646331"/>
          </a:xfrm>
          <a:prstGeom prst="rect">
            <a:avLst/>
          </a:prstGeom>
        </p:spPr>
        <p:txBody>
          <a:bodyPr wrap="none">
            <a:spAutoFit/>
          </a:bodyPr>
          <a:lstStyle/>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New</a:t>
            </a:r>
          </a:p>
          <a:p>
            <a:pPr algn="ctr"/>
            <a:r>
              <a:rPr lang="en-US" b="1" u="sng" dirty="0" smtClean="0">
                <a:ln w="6600">
                  <a:solidFill>
                    <a:schemeClr val="accent2"/>
                  </a:solidFill>
                  <a:prstDash val="solid"/>
                </a:ln>
                <a:solidFill>
                  <a:srgbClr val="FFFFFF"/>
                </a:solidFill>
                <a:effectLst>
                  <a:outerShdw dist="38100" dir="2700000" algn="tl" rotWithShape="0">
                    <a:schemeClr val="accent2"/>
                  </a:outerShdw>
                </a:effectLst>
              </a:rPr>
              <a:t>2 x 2.0 MW</a:t>
            </a:r>
            <a:endParaRPr lang="en-US" b="1" u="sng"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8" name="Rectangle 27"/>
          <p:cNvSpPr/>
          <p:nvPr/>
        </p:nvSpPr>
        <p:spPr>
          <a:xfrm>
            <a:off x="7969811" y="3933056"/>
            <a:ext cx="1269899" cy="646331"/>
          </a:xfrm>
          <a:prstGeom prst="rect">
            <a:avLst/>
          </a:prstGeom>
        </p:spPr>
        <p:txBody>
          <a:bodyPr wrap="none">
            <a:spAutoFit/>
          </a:bodyPr>
          <a:lstStyle/>
          <a:p>
            <a:pPr algn="ctr"/>
            <a:r>
              <a:rPr lang="en-US" b="1" dirty="0" err="1" smtClean="0">
                <a:ln w="6600">
                  <a:solidFill>
                    <a:schemeClr val="accent2"/>
                  </a:solidFill>
                  <a:prstDash val="solid"/>
                </a:ln>
                <a:solidFill>
                  <a:srgbClr val="FFFFFF"/>
                </a:solidFill>
                <a:effectLst>
                  <a:outerShdw dist="38100" dir="2700000" algn="tl" rotWithShape="0">
                    <a:schemeClr val="accent2"/>
                  </a:outerShdw>
                </a:effectLst>
              </a:rPr>
              <a:t>Electrosys</a:t>
            </a:r>
            <a:endParaRPr lang="en-US" b="1" dirty="0" smtClean="0">
              <a:ln w="6600">
                <a:solidFill>
                  <a:schemeClr val="accent2"/>
                </a:solidFill>
                <a:prstDash val="solid"/>
              </a:ln>
              <a:solidFill>
                <a:srgbClr val="FFFFFF"/>
              </a:solidFill>
              <a:effectLst>
                <a:outerShdw dist="38100" dir="2700000" algn="tl" rotWithShape="0">
                  <a:schemeClr val="accent2"/>
                </a:outerShdw>
              </a:effectLst>
            </a:endParaRPr>
          </a:p>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2 x 240 kW</a:t>
            </a:r>
            <a:endParaRPr lang="en-US"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9" name="Arc 28"/>
          <p:cNvSpPr/>
          <p:nvPr/>
        </p:nvSpPr>
        <p:spPr>
          <a:xfrm>
            <a:off x="3863752" y="4653136"/>
            <a:ext cx="914400" cy="914400"/>
          </a:xfrm>
          <a:prstGeom prst="arc">
            <a:avLst>
              <a:gd name="adj1" fmla="val 21450627"/>
              <a:gd name="adj2" fmla="val 5400000"/>
            </a:avLst>
          </a:prstGeom>
          <a:ln w="25400">
            <a:solidFill>
              <a:schemeClr val="accent6">
                <a:lumMod val="75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Arc 29"/>
          <p:cNvSpPr/>
          <p:nvPr/>
        </p:nvSpPr>
        <p:spPr>
          <a:xfrm>
            <a:off x="4871864" y="3068960"/>
            <a:ext cx="1562472" cy="914400"/>
          </a:xfrm>
          <a:prstGeom prst="arc">
            <a:avLst>
              <a:gd name="adj1" fmla="val 21582935"/>
              <a:gd name="adj2" fmla="val 5288672"/>
            </a:avLst>
          </a:prstGeom>
          <a:ln w="25400">
            <a:solidFill>
              <a:schemeClr val="accent6">
                <a:lumMod val="75000"/>
              </a:schemeClr>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Arc 30"/>
          <p:cNvSpPr/>
          <p:nvPr/>
        </p:nvSpPr>
        <p:spPr>
          <a:xfrm>
            <a:off x="6240016" y="4581128"/>
            <a:ext cx="648072" cy="1418456"/>
          </a:xfrm>
          <a:prstGeom prst="arc">
            <a:avLst>
              <a:gd name="adj1" fmla="val 5403254"/>
              <a:gd name="adj2" fmla="val 13688697"/>
            </a:avLst>
          </a:prstGeom>
          <a:ln w="25400">
            <a:solidFill>
              <a:schemeClr val="accent6">
                <a:lumMod val="75000"/>
              </a:schemeClr>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Arc 31"/>
          <p:cNvSpPr/>
          <p:nvPr/>
        </p:nvSpPr>
        <p:spPr>
          <a:xfrm>
            <a:off x="7176120" y="4221088"/>
            <a:ext cx="1728192" cy="504056"/>
          </a:xfrm>
          <a:prstGeom prst="arc">
            <a:avLst>
              <a:gd name="adj1" fmla="val 11005096"/>
              <a:gd name="adj2" fmla="val 16294161"/>
            </a:avLst>
          </a:prstGeom>
          <a:ln w="25400">
            <a:solidFill>
              <a:srgbClr val="C00000"/>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354422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IT-3842, </a:t>
            </a:r>
            <a:r>
              <a:rPr lang="en-GB" dirty="0" err="1" smtClean="0"/>
              <a:t>DriverS</a:t>
            </a:r>
            <a:endParaRPr lang="en-GB" dirty="0"/>
          </a:p>
        </p:txBody>
      </p:sp>
      <p:sp>
        <p:nvSpPr>
          <p:cNvPr id="3" name="Content Placeholder 2"/>
          <p:cNvSpPr>
            <a:spLocks noGrp="1"/>
          </p:cNvSpPr>
          <p:nvPr>
            <p:ph sz="half" idx="1"/>
          </p:nvPr>
        </p:nvSpPr>
        <p:spPr>
          <a:xfrm>
            <a:off x="1055440" y="2780258"/>
            <a:ext cx="4968000" cy="3529062"/>
          </a:xfrm>
        </p:spPr>
        <p:txBody>
          <a:bodyPr>
            <a:normAutofit fontScale="92500" lnSpcReduction="10000"/>
          </a:bodyPr>
          <a:lstStyle/>
          <a:p>
            <a:r>
              <a:rPr lang="en-GB" dirty="0" smtClean="0"/>
              <a:t>72 companies consulted</a:t>
            </a:r>
          </a:p>
          <a:p>
            <a:r>
              <a:rPr lang="en-GB" dirty="0" smtClean="0"/>
              <a:t>20 selected</a:t>
            </a:r>
          </a:p>
          <a:p>
            <a:r>
              <a:rPr lang="en-GB" dirty="0" smtClean="0"/>
              <a:t>10 offers</a:t>
            </a:r>
          </a:p>
          <a:p>
            <a:r>
              <a:rPr lang="en-GB" dirty="0" smtClean="0"/>
              <a:t>Defined a 1.25 kW unit</a:t>
            </a:r>
          </a:p>
          <a:p>
            <a:pPr lvl="1"/>
            <a:r>
              <a:rPr lang="en-GB" dirty="0" smtClean="0"/>
              <a:t>Compatible with all Finals technologies</a:t>
            </a:r>
          </a:p>
          <a:p>
            <a:pPr lvl="2"/>
            <a:r>
              <a:rPr lang="en-GB" dirty="0" smtClean="0"/>
              <a:t>32 for SSPA &amp; IOTS, 256 for Tetrodes, 192 for </a:t>
            </a:r>
            <a:r>
              <a:rPr lang="en-GB" dirty="0" err="1" smtClean="0"/>
              <a:t>Diacrodes</a:t>
            </a:r>
            <a:endParaRPr lang="en-GB" dirty="0" smtClean="0"/>
          </a:p>
          <a:p>
            <a:pPr lvl="1"/>
            <a:r>
              <a:rPr lang="en-GB" dirty="0" smtClean="0"/>
              <a:t>12 </a:t>
            </a:r>
            <a:r>
              <a:rPr lang="en-GB" dirty="0"/>
              <a:t>pre-series for </a:t>
            </a:r>
            <a:r>
              <a:rPr lang="en-GB" dirty="0" smtClean="0"/>
              <a:t>qualification </a:t>
            </a:r>
            <a:r>
              <a:rPr lang="en-GB" dirty="0" smtClean="0">
                <a:solidFill>
                  <a:srgbClr val="FF0000"/>
                </a:solidFill>
              </a:rPr>
              <a:t>(end of contract clause in case of any failure without any payment)</a:t>
            </a:r>
            <a:endParaRPr lang="en-GB" dirty="0">
              <a:solidFill>
                <a:srgbClr val="FF0000"/>
              </a:solidFill>
            </a:endParaRPr>
          </a:p>
          <a:p>
            <a:pPr lvl="1"/>
            <a:r>
              <a:rPr lang="en-GB" dirty="0" smtClean="0"/>
              <a:t>One to six batches </a:t>
            </a:r>
            <a:r>
              <a:rPr lang="en-GB" dirty="0"/>
              <a:t>of 50 </a:t>
            </a:r>
            <a:r>
              <a:rPr lang="en-GB" dirty="0" smtClean="0"/>
              <a:t>(total 62 to 312) regarding </a:t>
            </a:r>
            <a:r>
              <a:rPr lang="en-GB" dirty="0"/>
              <a:t>result of </a:t>
            </a:r>
            <a:r>
              <a:rPr lang="en-GB" dirty="0" smtClean="0"/>
              <a:t>future Finals IT-3841</a:t>
            </a:r>
            <a:endParaRPr lang="en-GB" dirty="0"/>
          </a:p>
          <a:p>
            <a:r>
              <a:rPr lang="en-GB" dirty="0" smtClean="0"/>
              <a:t>TTI </a:t>
            </a:r>
            <a:r>
              <a:rPr lang="en-GB" dirty="0" err="1" smtClean="0"/>
              <a:t>Norte</a:t>
            </a:r>
            <a:r>
              <a:rPr lang="en-GB" dirty="0" smtClean="0"/>
              <a:t>, Spain, awarded the contract </a:t>
            </a:r>
            <a:r>
              <a:rPr lang="en-GB" sz="1500" dirty="0" smtClean="0"/>
              <a:t>(3.7 €/W)</a:t>
            </a:r>
            <a:endParaRPr lang="en-GB" dirty="0" smtClean="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14</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cxnSp>
        <p:nvCxnSpPr>
          <p:cNvPr id="20" name="Straight Arrow Connector 19"/>
          <p:cNvCxnSpPr/>
          <p:nvPr/>
        </p:nvCxnSpPr>
        <p:spPr>
          <a:xfrm>
            <a:off x="256760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1" name="TextBox 20"/>
          <p:cNvSpPr txBox="1"/>
          <p:nvPr/>
        </p:nvSpPr>
        <p:spPr>
          <a:xfrm>
            <a:off x="858294" y="1691516"/>
            <a:ext cx="1709314" cy="369332"/>
          </a:xfrm>
          <a:prstGeom prst="rect">
            <a:avLst/>
          </a:prstGeom>
          <a:noFill/>
        </p:spPr>
        <p:txBody>
          <a:bodyPr wrap="none" rtlCol="0">
            <a:spAutoFit/>
          </a:bodyPr>
          <a:lstStyle/>
          <a:p>
            <a:pPr algn="r"/>
            <a:r>
              <a:rPr lang="en-GB" dirty="0" smtClean="0"/>
              <a:t>November 2011</a:t>
            </a:r>
            <a:endParaRPr lang="en-GB" dirty="0"/>
          </a:p>
        </p:txBody>
      </p:sp>
      <p:cxnSp>
        <p:nvCxnSpPr>
          <p:cNvPr id="22" name="Straight Arrow Connector 21"/>
          <p:cNvCxnSpPr/>
          <p:nvPr/>
        </p:nvCxnSpPr>
        <p:spPr>
          <a:xfrm>
            <a:off x="4583832" y="184482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4" name="TextBox 23"/>
          <p:cNvSpPr txBox="1"/>
          <p:nvPr/>
        </p:nvSpPr>
        <p:spPr>
          <a:xfrm>
            <a:off x="3222562" y="1414517"/>
            <a:ext cx="1361270" cy="646331"/>
          </a:xfrm>
          <a:prstGeom prst="rect">
            <a:avLst/>
          </a:prstGeom>
          <a:noFill/>
        </p:spPr>
        <p:txBody>
          <a:bodyPr wrap="none" rtlCol="0">
            <a:spAutoFit/>
          </a:bodyPr>
          <a:lstStyle/>
          <a:p>
            <a:pPr algn="r"/>
            <a:r>
              <a:rPr lang="en-GB" dirty="0" smtClean="0"/>
              <a:t>Pre-series</a:t>
            </a:r>
          </a:p>
          <a:p>
            <a:pPr algn="r"/>
            <a:r>
              <a:rPr lang="en-GB" dirty="0" smtClean="0"/>
              <a:t>March 2014</a:t>
            </a:r>
            <a:endParaRPr lang="en-GB" dirty="0"/>
          </a:p>
        </p:txBody>
      </p:sp>
      <p:pic>
        <p:nvPicPr>
          <p:cNvPr id="8" name="Content Placeholder 7"/>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7104112" y="260648"/>
            <a:ext cx="4392811" cy="3514249"/>
          </a:xfrm>
          <a:prstGeom prst="roundRect">
            <a:avLst>
              <a:gd name="adj" fmla="val 4949"/>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4-Point Star 3"/>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4-Point Star 29"/>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158032" y="234888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5" name="4-Point Star 44"/>
          <p:cNvSpPr/>
          <p:nvPr/>
        </p:nvSpPr>
        <p:spPr>
          <a:xfrm>
            <a:off x="8184232" y="26452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6" name="4-Point Star 45"/>
          <p:cNvSpPr/>
          <p:nvPr/>
        </p:nvSpPr>
        <p:spPr>
          <a:xfrm>
            <a:off x="7968208" y="242089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7" name="4-Point Star 46"/>
          <p:cNvSpPr/>
          <p:nvPr/>
        </p:nvSpPr>
        <p:spPr>
          <a:xfrm>
            <a:off x="8112224" y="249289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8" name="4-Point Star 47"/>
          <p:cNvSpPr/>
          <p:nvPr/>
        </p:nvSpPr>
        <p:spPr>
          <a:xfrm>
            <a:off x="8256240" y="256491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0" name="4-Point Star 49"/>
          <p:cNvSpPr/>
          <p:nvPr/>
        </p:nvSpPr>
        <p:spPr>
          <a:xfrm>
            <a:off x="8791619" y="19888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868828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8772822"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TextBox 58"/>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60" name="4-Point Star 59"/>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TextBox 60"/>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62" name="4-Point Star 61"/>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6" name="4-Point Star 65"/>
          <p:cNvSpPr/>
          <p:nvPr/>
        </p:nvSpPr>
        <p:spPr>
          <a:xfrm>
            <a:off x="10848528" y="37943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7" name="4-Point Star 66"/>
          <p:cNvSpPr/>
          <p:nvPr/>
        </p:nvSpPr>
        <p:spPr>
          <a:xfrm>
            <a:off x="10801572" y="386104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8" name="4-Point Star 67"/>
          <p:cNvSpPr/>
          <p:nvPr/>
        </p:nvSpPr>
        <p:spPr>
          <a:xfrm>
            <a:off x="10873572" y="3919247"/>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4" name="4-Point Star 73"/>
          <p:cNvSpPr/>
          <p:nvPr/>
        </p:nvSpPr>
        <p:spPr>
          <a:xfrm>
            <a:off x="9042065" y="3109661"/>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7483393" y="308825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4-Point Star 85"/>
          <p:cNvSpPr/>
          <p:nvPr/>
        </p:nvSpPr>
        <p:spPr>
          <a:xfrm>
            <a:off x="7392184" y="2636952"/>
            <a:ext cx="288000" cy="288000"/>
          </a:xfrm>
          <a:prstGeom prst="star4">
            <a:avLst/>
          </a:prstGeom>
          <a:solidFill>
            <a:schemeClr val="bg1"/>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7604456" y="321836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8" name="4-Point Star 87"/>
          <p:cNvSpPr/>
          <p:nvPr/>
        </p:nvSpPr>
        <p:spPr>
          <a:xfrm>
            <a:off x="7460880" y="327574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4-Point Star 88"/>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0" name="4-Point Star 89"/>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1" name="4-Point Star 90"/>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2" name="4-Point Star 91"/>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3" name="4-Point Star 92"/>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4" name="4-Point Star 93"/>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5" name="4-Point Star 94"/>
          <p:cNvSpPr/>
          <p:nvPr/>
        </p:nvSpPr>
        <p:spPr>
          <a:xfrm>
            <a:off x="8509672" y="25607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6" name="4-Point Star 95"/>
          <p:cNvSpPr/>
          <p:nvPr/>
        </p:nvSpPr>
        <p:spPr>
          <a:xfrm>
            <a:off x="8613048" y="2466289"/>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7" name="4-Point Star 96"/>
          <p:cNvSpPr/>
          <p:nvPr/>
        </p:nvSpPr>
        <p:spPr>
          <a:xfrm>
            <a:off x="8522683" y="245971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8" name="4-Point Star 97"/>
          <p:cNvSpPr/>
          <p:nvPr/>
        </p:nvSpPr>
        <p:spPr>
          <a:xfrm>
            <a:off x="8424908" y="250920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9" name="4-Point Star 98"/>
          <p:cNvSpPr/>
          <p:nvPr/>
        </p:nvSpPr>
        <p:spPr>
          <a:xfrm>
            <a:off x="8602874" y="254224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0" name="4-Point Star 99"/>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1" name="4-Point Star 100"/>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2" name="4-Point Star 101"/>
          <p:cNvSpPr/>
          <p:nvPr/>
        </p:nvSpPr>
        <p:spPr>
          <a:xfrm>
            <a:off x="8051768" y="18652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aphicFrame>
        <p:nvGraphicFramePr>
          <p:cNvPr id="108" name="Chart 107"/>
          <p:cNvGraphicFramePr/>
          <p:nvPr>
            <p:extLst>
              <p:ext uri="{D42A27DB-BD31-4B8C-83A1-F6EECF244321}">
                <p14:modId xmlns:p14="http://schemas.microsoft.com/office/powerpoint/2010/main" val="2429698492"/>
              </p:ext>
            </p:extLst>
          </p:nvPr>
        </p:nvGraphicFramePr>
        <p:xfrm>
          <a:off x="6960948" y="3952371"/>
          <a:ext cx="4895680" cy="2448272"/>
        </p:xfrm>
        <a:graphic>
          <a:graphicData uri="http://schemas.openxmlformats.org/drawingml/2006/chart">
            <c:chart xmlns:c="http://schemas.openxmlformats.org/drawingml/2006/chart" xmlns:r="http://schemas.openxmlformats.org/officeDocument/2006/relationships" r:id="rId3"/>
          </a:graphicData>
        </a:graphic>
      </p:graphicFrame>
      <p:sp>
        <p:nvSpPr>
          <p:cNvPr id="103" name="TextBox 102"/>
          <p:cNvSpPr txBox="1"/>
          <p:nvPr/>
        </p:nvSpPr>
        <p:spPr>
          <a:xfrm>
            <a:off x="4604479" y="1556792"/>
            <a:ext cx="1364669" cy="369332"/>
          </a:xfrm>
          <a:prstGeom prst="rect">
            <a:avLst/>
          </a:prstGeom>
          <a:noFill/>
        </p:spPr>
        <p:txBody>
          <a:bodyPr wrap="none" rtlCol="0">
            <a:spAutoFit/>
          </a:bodyPr>
          <a:lstStyle/>
          <a:p>
            <a:r>
              <a:rPr lang="en-GB" dirty="0" smtClean="0"/>
              <a:t>Ok for Finals</a:t>
            </a:r>
            <a:endParaRPr lang="en-GB" dirty="0"/>
          </a:p>
        </p:txBody>
      </p:sp>
      <p:sp>
        <p:nvSpPr>
          <p:cNvPr id="104" name="TextBox 103"/>
          <p:cNvSpPr txBox="1"/>
          <p:nvPr/>
        </p:nvSpPr>
        <p:spPr>
          <a:xfrm>
            <a:off x="6275752" y="5805264"/>
            <a:ext cx="1332416" cy="369332"/>
          </a:xfrm>
          <a:prstGeom prst="rect">
            <a:avLst/>
          </a:prstGeom>
          <a:noFill/>
        </p:spPr>
        <p:txBody>
          <a:bodyPr wrap="none" rtlCol="0">
            <a:spAutoFit/>
          </a:bodyPr>
          <a:lstStyle/>
          <a:p>
            <a:r>
              <a:rPr lang="en-GB" dirty="0">
                <a:solidFill>
                  <a:srgbClr val="00B050"/>
                </a:solidFill>
              </a:rPr>
              <a:t>3</a:t>
            </a:r>
            <a:r>
              <a:rPr lang="en-GB" dirty="0" smtClean="0">
                <a:solidFill>
                  <a:srgbClr val="00B050"/>
                </a:solidFill>
              </a:rPr>
              <a:t>.7 €/</a:t>
            </a:r>
            <a:r>
              <a:rPr lang="en-GB" dirty="0" err="1" smtClean="0">
                <a:solidFill>
                  <a:srgbClr val="00B050"/>
                </a:solidFill>
              </a:rPr>
              <a:t>W</a:t>
            </a:r>
            <a:r>
              <a:rPr lang="en-GB" baseline="-25000" dirty="0" err="1" smtClean="0">
                <a:solidFill>
                  <a:srgbClr val="00B050"/>
                </a:solidFill>
              </a:rPr>
              <a:t>peak</a:t>
            </a:r>
            <a:endParaRPr lang="en-GB" baseline="-25000" dirty="0">
              <a:solidFill>
                <a:srgbClr val="00B050"/>
              </a:solidFill>
            </a:endParaRPr>
          </a:p>
        </p:txBody>
      </p:sp>
    </p:spTree>
    <p:extLst>
      <p:ext uri="{BB962C8B-B14F-4D97-AF65-F5344CB8AC3E}">
        <p14:creationId xmlns:p14="http://schemas.microsoft.com/office/powerpoint/2010/main" val="19912261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IT-3842, </a:t>
            </a:r>
            <a:r>
              <a:rPr lang="en-GB" dirty="0" err="1" smtClean="0"/>
              <a:t>DriverS</a:t>
            </a:r>
            <a:endParaRPr lang="en-GB" dirty="0"/>
          </a:p>
        </p:txBody>
      </p:sp>
      <p:sp>
        <p:nvSpPr>
          <p:cNvPr id="3" name="Content Placeholder 2"/>
          <p:cNvSpPr>
            <a:spLocks noGrp="1"/>
          </p:cNvSpPr>
          <p:nvPr>
            <p:ph sz="half" idx="1"/>
          </p:nvPr>
        </p:nvSpPr>
        <p:spPr>
          <a:xfrm>
            <a:off x="1055440" y="2780258"/>
            <a:ext cx="4968000" cy="3529062"/>
          </a:xfrm>
        </p:spPr>
        <p:txBody>
          <a:bodyPr>
            <a:normAutofit/>
          </a:bodyPr>
          <a:lstStyle/>
          <a:p>
            <a:r>
              <a:rPr lang="en-GB" dirty="0"/>
              <a:t>The 12 pre-series have been qualified</a:t>
            </a:r>
          </a:p>
          <a:p>
            <a:pPr lvl="1"/>
            <a:r>
              <a:rPr lang="en-GB" dirty="0"/>
              <a:t>RF design is impressively robust</a:t>
            </a:r>
          </a:p>
          <a:p>
            <a:pPr lvl="2"/>
            <a:r>
              <a:rPr lang="en-GB" dirty="0"/>
              <a:t>Double circulators !</a:t>
            </a:r>
          </a:p>
          <a:p>
            <a:pPr lvl="2"/>
            <a:r>
              <a:rPr lang="en-GB" dirty="0"/>
              <a:t>Sustained the CERN Fast Short-Circuit test !</a:t>
            </a:r>
          </a:p>
          <a:p>
            <a:pPr lvl="1"/>
            <a:r>
              <a:rPr lang="en-GB" dirty="0"/>
              <a:t>Successfully completed the 1000 hours test with 12 units</a:t>
            </a:r>
          </a:p>
          <a:p>
            <a:pPr lvl="1"/>
            <a:r>
              <a:rPr lang="en-GB" dirty="0"/>
              <a:t>Four units in operation since beginning of March without a single failure</a:t>
            </a:r>
          </a:p>
          <a:p>
            <a:r>
              <a:rPr lang="en-GB" dirty="0"/>
              <a:t>First batch of 100 will be delivered before end 2016</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15</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cxnSp>
        <p:nvCxnSpPr>
          <p:cNvPr id="20" name="Straight Arrow Connector 19"/>
          <p:cNvCxnSpPr/>
          <p:nvPr/>
        </p:nvCxnSpPr>
        <p:spPr>
          <a:xfrm>
            <a:off x="256760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1" name="TextBox 20"/>
          <p:cNvSpPr txBox="1"/>
          <p:nvPr/>
        </p:nvSpPr>
        <p:spPr>
          <a:xfrm>
            <a:off x="858294" y="1691516"/>
            <a:ext cx="1709314" cy="369332"/>
          </a:xfrm>
          <a:prstGeom prst="rect">
            <a:avLst/>
          </a:prstGeom>
          <a:noFill/>
        </p:spPr>
        <p:txBody>
          <a:bodyPr wrap="none" rtlCol="0">
            <a:spAutoFit/>
          </a:bodyPr>
          <a:lstStyle/>
          <a:p>
            <a:pPr algn="r"/>
            <a:r>
              <a:rPr lang="en-GB" dirty="0" smtClean="0"/>
              <a:t>November 2011</a:t>
            </a:r>
            <a:endParaRPr lang="en-GB" dirty="0"/>
          </a:p>
        </p:txBody>
      </p:sp>
      <p:cxnSp>
        <p:nvCxnSpPr>
          <p:cNvPr id="103" name="Straight Arrow Connector 102"/>
          <p:cNvCxnSpPr/>
          <p:nvPr/>
        </p:nvCxnSpPr>
        <p:spPr>
          <a:xfrm>
            <a:off x="652804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104" name="TextBox 103"/>
          <p:cNvSpPr txBox="1"/>
          <p:nvPr/>
        </p:nvSpPr>
        <p:spPr>
          <a:xfrm>
            <a:off x="3446562" y="1691516"/>
            <a:ext cx="3081486" cy="369332"/>
          </a:xfrm>
          <a:prstGeom prst="rect">
            <a:avLst/>
          </a:prstGeom>
          <a:noFill/>
        </p:spPr>
        <p:txBody>
          <a:bodyPr wrap="none" rtlCol="0">
            <a:spAutoFit/>
          </a:bodyPr>
          <a:lstStyle/>
          <a:p>
            <a:pPr algn="r"/>
            <a:r>
              <a:rPr lang="en-GB" dirty="0" smtClean="0"/>
              <a:t>Series production ok June2016 </a:t>
            </a:r>
            <a:endParaRPr lang="en-GB" dirty="0"/>
          </a:p>
        </p:txBody>
      </p:sp>
      <p:pic>
        <p:nvPicPr>
          <p:cNvPr id="8" name="Picture 7"/>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456040" y="2925304"/>
            <a:ext cx="4320000" cy="3240000"/>
          </a:xfrm>
          <a:prstGeom prst="roundRect">
            <a:avLst>
              <a:gd name="adj" fmla="val 601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 name="Picture 25"/>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7464152" y="18985"/>
            <a:ext cx="2192728" cy="2160241"/>
          </a:xfrm>
          <a:prstGeom prst="rect">
            <a:avLst/>
          </a:prstGeom>
        </p:spPr>
      </p:pic>
    </p:spTree>
    <p:extLst>
      <p:ext uri="{BB962C8B-B14F-4D97-AF65-F5344CB8AC3E}">
        <p14:creationId xmlns:p14="http://schemas.microsoft.com/office/powerpoint/2010/main" val="1205383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IT-3842, </a:t>
            </a:r>
            <a:r>
              <a:rPr lang="en-GB" dirty="0" err="1" smtClean="0"/>
              <a:t>DriverS</a:t>
            </a:r>
            <a:endParaRPr lang="en-GB" dirty="0"/>
          </a:p>
        </p:txBody>
      </p:sp>
      <p:sp>
        <p:nvSpPr>
          <p:cNvPr id="3" name="Content Placeholder 2"/>
          <p:cNvSpPr>
            <a:spLocks noGrp="1"/>
          </p:cNvSpPr>
          <p:nvPr>
            <p:ph sz="half" idx="1"/>
          </p:nvPr>
        </p:nvSpPr>
        <p:spPr>
          <a:xfrm>
            <a:off x="1055440" y="2780258"/>
            <a:ext cx="4968000" cy="3529062"/>
          </a:xfrm>
        </p:spPr>
        <p:txBody>
          <a:bodyPr>
            <a:normAutofit/>
          </a:bodyPr>
          <a:lstStyle/>
          <a:p>
            <a:r>
              <a:rPr lang="en-GB" dirty="0"/>
              <a:t>The 12 pre-series have been qualified</a:t>
            </a:r>
          </a:p>
          <a:p>
            <a:pPr lvl="1"/>
            <a:r>
              <a:rPr lang="en-GB" dirty="0"/>
              <a:t>RF design is impressively robust</a:t>
            </a:r>
          </a:p>
          <a:p>
            <a:pPr lvl="2"/>
            <a:r>
              <a:rPr lang="en-GB" dirty="0"/>
              <a:t>Double circulators !</a:t>
            </a:r>
          </a:p>
          <a:p>
            <a:pPr lvl="2"/>
            <a:r>
              <a:rPr lang="en-GB" dirty="0"/>
              <a:t>Sustained the CERN Fast Short-Circuit test !</a:t>
            </a:r>
          </a:p>
          <a:p>
            <a:pPr lvl="1"/>
            <a:r>
              <a:rPr lang="en-GB" dirty="0"/>
              <a:t>Successfully completed the 1000 hours test with 12 units</a:t>
            </a:r>
          </a:p>
          <a:p>
            <a:pPr lvl="1"/>
            <a:r>
              <a:rPr lang="en-GB" dirty="0"/>
              <a:t>Four units in operation since beginning of March without a single failure</a:t>
            </a:r>
          </a:p>
          <a:p>
            <a:r>
              <a:rPr lang="en-GB" dirty="0"/>
              <a:t>First batch of 100 will be delivered before end 2016</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16</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pic>
        <p:nvPicPr>
          <p:cNvPr id="26" name="Picture 2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464152" y="18985"/>
            <a:ext cx="2192728" cy="2160241"/>
          </a:xfrm>
          <a:prstGeom prst="rect">
            <a:avLst/>
          </a:prstGeom>
        </p:spPr>
      </p:pic>
      <p:pic>
        <p:nvPicPr>
          <p:cNvPr id="27" name="Picture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21813" y="2944328"/>
            <a:ext cx="3840000" cy="288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8" name="Picture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12424" y="2944328"/>
            <a:ext cx="2160240"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29" name="Straight Arrow Connector 28"/>
          <p:cNvCxnSpPr/>
          <p:nvPr/>
        </p:nvCxnSpPr>
        <p:spPr>
          <a:xfrm>
            <a:off x="256760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0" name="TextBox 29"/>
          <p:cNvSpPr txBox="1"/>
          <p:nvPr/>
        </p:nvSpPr>
        <p:spPr>
          <a:xfrm>
            <a:off x="858294" y="1691516"/>
            <a:ext cx="1709314" cy="369332"/>
          </a:xfrm>
          <a:prstGeom prst="rect">
            <a:avLst/>
          </a:prstGeom>
          <a:noFill/>
        </p:spPr>
        <p:txBody>
          <a:bodyPr wrap="none" rtlCol="0">
            <a:spAutoFit/>
          </a:bodyPr>
          <a:lstStyle/>
          <a:p>
            <a:pPr algn="r"/>
            <a:r>
              <a:rPr lang="en-GB" dirty="0" smtClean="0"/>
              <a:t>November 2011</a:t>
            </a:r>
            <a:endParaRPr lang="en-GB" dirty="0"/>
          </a:p>
        </p:txBody>
      </p:sp>
      <p:cxnSp>
        <p:nvCxnSpPr>
          <p:cNvPr id="31" name="Straight Arrow Connector 30"/>
          <p:cNvCxnSpPr/>
          <p:nvPr/>
        </p:nvCxnSpPr>
        <p:spPr>
          <a:xfrm>
            <a:off x="652804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2" name="TextBox 31"/>
          <p:cNvSpPr txBox="1"/>
          <p:nvPr/>
        </p:nvSpPr>
        <p:spPr>
          <a:xfrm>
            <a:off x="3446562" y="1691516"/>
            <a:ext cx="3081486" cy="369332"/>
          </a:xfrm>
          <a:prstGeom prst="rect">
            <a:avLst/>
          </a:prstGeom>
          <a:noFill/>
        </p:spPr>
        <p:txBody>
          <a:bodyPr wrap="none" rtlCol="0">
            <a:spAutoFit/>
          </a:bodyPr>
          <a:lstStyle/>
          <a:p>
            <a:pPr algn="r"/>
            <a:r>
              <a:rPr lang="en-GB" dirty="0" smtClean="0"/>
              <a:t>Series production ok June2016 </a:t>
            </a:r>
            <a:endParaRPr lang="en-GB" dirty="0"/>
          </a:p>
        </p:txBody>
      </p:sp>
    </p:spTree>
    <p:extLst>
      <p:ext uri="{BB962C8B-B14F-4D97-AF65-F5344CB8AC3E}">
        <p14:creationId xmlns:p14="http://schemas.microsoft.com/office/powerpoint/2010/main" val="40546058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IT-3842, </a:t>
            </a:r>
            <a:r>
              <a:rPr lang="en-GB" dirty="0" err="1" smtClean="0"/>
              <a:t>DriverS</a:t>
            </a:r>
            <a:endParaRPr lang="en-GB" dirty="0"/>
          </a:p>
        </p:txBody>
      </p:sp>
      <p:sp>
        <p:nvSpPr>
          <p:cNvPr id="3" name="Content Placeholder 2"/>
          <p:cNvSpPr>
            <a:spLocks noGrp="1"/>
          </p:cNvSpPr>
          <p:nvPr>
            <p:ph sz="half" idx="1"/>
          </p:nvPr>
        </p:nvSpPr>
        <p:spPr>
          <a:xfrm>
            <a:off x="1055440" y="2780258"/>
            <a:ext cx="4968000" cy="3529062"/>
          </a:xfrm>
        </p:spPr>
        <p:txBody>
          <a:bodyPr>
            <a:normAutofit/>
          </a:bodyPr>
          <a:lstStyle/>
          <a:p>
            <a:r>
              <a:rPr lang="en-GB" dirty="0"/>
              <a:t>The 12 pre-series have been qualified</a:t>
            </a:r>
          </a:p>
          <a:p>
            <a:pPr lvl="1"/>
            <a:r>
              <a:rPr lang="en-GB" dirty="0"/>
              <a:t>RF design is impressively robust</a:t>
            </a:r>
          </a:p>
          <a:p>
            <a:pPr lvl="2"/>
            <a:r>
              <a:rPr lang="en-GB" dirty="0"/>
              <a:t>Double circulators !</a:t>
            </a:r>
          </a:p>
          <a:p>
            <a:pPr lvl="2"/>
            <a:r>
              <a:rPr lang="en-GB" dirty="0"/>
              <a:t>Sustained the CERN Fast Short-Circuit test !</a:t>
            </a:r>
          </a:p>
          <a:p>
            <a:pPr lvl="1"/>
            <a:r>
              <a:rPr lang="en-GB" dirty="0"/>
              <a:t>Successfully completed the 1000 hours test with 12 units</a:t>
            </a:r>
          </a:p>
          <a:p>
            <a:pPr lvl="1"/>
            <a:r>
              <a:rPr lang="en-GB" dirty="0"/>
              <a:t>Four units in operation since beginning of March without a single failure</a:t>
            </a:r>
          </a:p>
          <a:p>
            <a:r>
              <a:rPr lang="en-GB" dirty="0"/>
              <a:t>First batch of 100 will be delivered before end 2016</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17</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cxnSp>
        <p:nvCxnSpPr>
          <p:cNvPr id="29" name="Straight Arrow Connector 28"/>
          <p:cNvCxnSpPr/>
          <p:nvPr/>
        </p:nvCxnSpPr>
        <p:spPr>
          <a:xfrm>
            <a:off x="256760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0" name="TextBox 29"/>
          <p:cNvSpPr txBox="1"/>
          <p:nvPr/>
        </p:nvSpPr>
        <p:spPr>
          <a:xfrm>
            <a:off x="858294" y="1691516"/>
            <a:ext cx="1709314" cy="369332"/>
          </a:xfrm>
          <a:prstGeom prst="rect">
            <a:avLst/>
          </a:prstGeom>
          <a:noFill/>
        </p:spPr>
        <p:txBody>
          <a:bodyPr wrap="none" rtlCol="0">
            <a:spAutoFit/>
          </a:bodyPr>
          <a:lstStyle/>
          <a:p>
            <a:pPr algn="r"/>
            <a:r>
              <a:rPr lang="en-GB" dirty="0" smtClean="0"/>
              <a:t>November 2011</a:t>
            </a:r>
            <a:endParaRPr lang="en-GB" dirty="0"/>
          </a:p>
        </p:txBody>
      </p:sp>
      <p:cxnSp>
        <p:nvCxnSpPr>
          <p:cNvPr id="31" name="Straight Arrow Connector 30"/>
          <p:cNvCxnSpPr/>
          <p:nvPr/>
        </p:nvCxnSpPr>
        <p:spPr>
          <a:xfrm>
            <a:off x="652804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2" name="TextBox 31"/>
          <p:cNvSpPr txBox="1"/>
          <p:nvPr/>
        </p:nvSpPr>
        <p:spPr>
          <a:xfrm>
            <a:off x="3446562" y="1691516"/>
            <a:ext cx="3081486" cy="369332"/>
          </a:xfrm>
          <a:prstGeom prst="rect">
            <a:avLst/>
          </a:prstGeom>
          <a:noFill/>
        </p:spPr>
        <p:txBody>
          <a:bodyPr wrap="none" rtlCol="0">
            <a:spAutoFit/>
          </a:bodyPr>
          <a:lstStyle/>
          <a:p>
            <a:pPr algn="r"/>
            <a:r>
              <a:rPr lang="en-GB" dirty="0" smtClean="0"/>
              <a:t>Series production ok June2016 </a:t>
            </a:r>
            <a:endParaRPr lang="en-GB" dirty="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56040" y="2852936"/>
            <a:ext cx="2430000" cy="32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3" name="Picture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76320" y="2859306"/>
            <a:ext cx="2430000" cy="32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4" name="Picture 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960" y="163396"/>
            <a:ext cx="1350000" cy="180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5" name="Picture 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4156" y="163396"/>
            <a:ext cx="2400000" cy="180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8" name="Straight Connector 7"/>
          <p:cNvCxnSpPr/>
          <p:nvPr/>
        </p:nvCxnSpPr>
        <p:spPr>
          <a:xfrm flipH="1" flipV="1">
            <a:off x="8310960" y="260648"/>
            <a:ext cx="1457448" cy="936104"/>
          </a:xfrm>
          <a:prstGeom prst="line">
            <a:avLst/>
          </a:prstGeom>
          <a:ln>
            <a:solidFill>
              <a:srgbClr val="FFFF00"/>
            </a:solidFill>
          </a:ln>
        </p:spPr>
        <p:style>
          <a:lnRef idx="3">
            <a:schemeClr val="accent1"/>
          </a:lnRef>
          <a:fillRef idx="0">
            <a:schemeClr val="accent1"/>
          </a:fillRef>
          <a:effectRef idx="2">
            <a:schemeClr val="accent1"/>
          </a:effectRef>
          <a:fontRef idx="minor">
            <a:schemeClr val="tx1"/>
          </a:fontRef>
        </p:style>
      </p:cxnSp>
      <p:cxnSp>
        <p:nvCxnSpPr>
          <p:cNvPr id="36" name="Straight Connector 35"/>
          <p:cNvCxnSpPr/>
          <p:nvPr/>
        </p:nvCxnSpPr>
        <p:spPr>
          <a:xfrm flipH="1">
            <a:off x="8310960" y="1556792"/>
            <a:ext cx="1457448" cy="406604"/>
          </a:xfrm>
          <a:prstGeom prst="line">
            <a:avLst/>
          </a:prstGeom>
          <a:ln>
            <a:solidFill>
              <a:srgbClr val="FFFF00"/>
            </a:solidFill>
          </a:ln>
        </p:spPr>
        <p:style>
          <a:lnRef idx="3">
            <a:schemeClr val="accent2"/>
          </a:lnRef>
          <a:fillRef idx="0">
            <a:schemeClr val="accent2"/>
          </a:fillRef>
          <a:effectRef idx="2">
            <a:schemeClr val="accent2"/>
          </a:effectRef>
          <a:fontRef idx="minor">
            <a:schemeClr val="tx1"/>
          </a:fontRef>
        </p:style>
      </p:cxnSp>
      <p:sp>
        <p:nvSpPr>
          <p:cNvPr id="24" name="Rectangle 23"/>
          <p:cNvSpPr/>
          <p:nvPr/>
        </p:nvSpPr>
        <p:spPr>
          <a:xfrm>
            <a:off x="9768408" y="1196752"/>
            <a:ext cx="216024" cy="36004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9240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2" name="Title 1"/>
          <p:cNvSpPr>
            <a:spLocks noGrp="1"/>
          </p:cNvSpPr>
          <p:nvPr>
            <p:ph type="title"/>
          </p:nvPr>
        </p:nvSpPr>
        <p:spPr/>
        <p:txBody>
          <a:bodyPr>
            <a:normAutofit/>
          </a:bodyPr>
          <a:lstStyle/>
          <a:p>
            <a:r>
              <a:rPr lang="en-GB" dirty="0" smtClean="0"/>
              <a:t>IT-3841, Finals</a:t>
            </a:r>
            <a:endParaRPr lang="en-GB" dirty="0"/>
          </a:p>
        </p:txBody>
      </p:sp>
      <p:sp>
        <p:nvSpPr>
          <p:cNvPr id="3" name="Content Placeholder 2"/>
          <p:cNvSpPr>
            <a:spLocks noGrp="1"/>
          </p:cNvSpPr>
          <p:nvPr>
            <p:ph sz="half" idx="1"/>
          </p:nvPr>
        </p:nvSpPr>
        <p:spPr>
          <a:xfrm>
            <a:off x="1055440" y="3196336"/>
            <a:ext cx="4680520" cy="3112984"/>
          </a:xfrm>
        </p:spPr>
        <p:txBody>
          <a:bodyPr>
            <a:normAutofit/>
          </a:bodyPr>
          <a:lstStyle/>
          <a:p>
            <a:r>
              <a:rPr lang="en-GB" dirty="0" smtClean="0"/>
              <a:t>Technical Specification to be finalized taking into account Drivers outcome</a:t>
            </a:r>
          </a:p>
          <a:p>
            <a:endParaRPr lang="en-GB" dirty="0" smtClean="0"/>
          </a:p>
          <a:p>
            <a:r>
              <a:rPr lang="en-GB" dirty="0" smtClean="0">
                <a:solidFill>
                  <a:srgbClr val="FF0000"/>
                </a:solidFill>
              </a:rPr>
              <a:t>Power </a:t>
            </a:r>
            <a:r>
              <a:rPr lang="en-GB" dirty="0">
                <a:solidFill>
                  <a:srgbClr val="FF0000"/>
                </a:solidFill>
              </a:rPr>
              <a:t>level request </a:t>
            </a:r>
            <a:r>
              <a:rPr lang="en-GB" dirty="0" smtClean="0">
                <a:solidFill>
                  <a:srgbClr val="FF0000"/>
                </a:solidFill>
              </a:rPr>
              <a:t>increased</a:t>
            </a:r>
          </a:p>
          <a:p>
            <a:pPr lvl="1"/>
            <a:r>
              <a:rPr lang="en-GB" dirty="0">
                <a:solidFill>
                  <a:srgbClr val="FF0000"/>
                </a:solidFill>
              </a:rPr>
              <a:t>Cavity 1.4 to 1.6 MW</a:t>
            </a:r>
          </a:p>
          <a:p>
            <a:pPr lvl="1"/>
            <a:r>
              <a:rPr lang="en-GB" dirty="0" smtClean="0">
                <a:solidFill>
                  <a:srgbClr val="FF0000"/>
                </a:solidFill>
              </a:rPr>
              <a:t>Amplifier from </a:t>
            </a:r>
            <a:r>
              <a:rPr lang="en-GB" dirty="0">
                <a:solidFill>
                  <a:srgbClr val="FF0000"/>
                </a:solidFill>
              </a:rPr>
              <a:t>1.6 to 2.0 MW </a:t>
            </a:r>
            <a:r>
              <a:rPr lang="en-GB" dirty="0" smtClean="0">
                <a:solidFill>
                  <a:srgbClr val="FF0000"/>
                </a:solidFill>
              </a:rPr>
              <a:t>!</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18</a:t>
            </a:fld>
            <a:endParaRPr lang="en-US" dirty="0"/>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cxnSp>
        <p:nvCxnSpPr>
          <p:cNvPr id="22" name="Straight Arrow Connector 21"/>
          <p:cNvCxnSpPr/>
          <p:nvPr/>
        </p:nvCxnSpPr>
        <p:spPr>
          <a:xfrm>
            <a:off x="5231904" y="1484864"/>
            <a:ext cx="0" cy="72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4" name="TextBox 23"/>
          <p:cNvSpPr txBox="1"/>
          <p:nvPr/>
        </p:nvSpPr>
        <p:spPr>
          <a:xfrm>
            <a:off x="3545224" y="1268760"/>
            <a:ext cx="1686680" cy="369332"/>
          </a:xfrm>
          <a:prstGeom prst="rect">
            <a:avLst/>
          </a:prstGeom>
          <a:noFill/>
        </p:spPr>
        <p:txBody>
          <a:bodyPr wrap="none" rtlCol="0">
            <a:spAutoFit/>
          </a:bodyPr>
          <a:lstStyle/>
          <a:p>
            <a:r>
              <a:rPr lang="en-GB" dirty="0" smtClean="0"/>
              <a:t>December 2014</a:t>
            </a:r>
            <a:endParaRPr lang="en-GB" dirty="0"/>
          </a:p>
        </p:txBody>
      </p:sp>
      <p:sp>
        <p:nvSpPr>
          <p:cNvPr id="103" name="Rectangle 102"/>
          <p:cNvSpPr/>
          <p:nvPr/>
        </p:nvSpPr>
        <p:spPr>
          <a:xfrm>
            <a:off x="2567609" y="2520620"/>
            <a:ext cx="1996428" cy="360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Drivers</a:t>
            </a:r>
          </a:p>
        </p:txBody>
      </p:sp>
      <p:sp>
        <p:nvSpPr>
          <p:cNvPr id="108" name="Rectangle 107"/>
          <p:cNvSpPr/>
          <p:nvPr/>
        </p:nvSpPr>
        <p:spPr>
          <a:xfrm>
            <a:off x="3339859" y="1844824"/>
            <a:ext cx="1237946" cy="360000"/>
          </a:xfrm>
          <a:prstGeom prst="rect">
            <a:avLst/>
          </a:prstGeom>
          <a:gradFill flip="none" rotWithShape="0">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0" scaled="1"/>
            <a:tileRect/>
          </a:gradFill>
          <a:ln w="0">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prstMaterial="flat">
            <a:bevelT w="38100" h="44450" prst="angle"/>
            <a:contourClr>
              <a:schemeClr val="tx1"/>
            </a:contourClr>
          </a:sp3d>
        </p:spPr>
        <p:style>
          <a:lnRef idx="0">
            <a:schemeClr val="dk1"/>
          </a:lnRef>
          <a:fillRef idx="3">
            <a:schemeClr val="dk1"/>
          </a:fillRef>
          <a:effectRef idx="3">
            <a:schemeClr val="dk1"/>
          </a:effectRef>
          <a:fontRef idx="minor">
            <a:schemeClr val="lt1"/>
          </a:fontRef>
        </p:style>
        <p:txBody>
          <a:bodyPr rtlCol="0" anchor="ctr"/>
          <a:lstStyle/>
          <a:p>
            <a:pPr algn="ctr"/>
            <a:r>
              <a:rPr lang="en-GB" dirty="0" smtClean="0"/>
              <a:t>TS</a:t>
            </a:r>
          </a:p>
        </p:txBody>
      </p:sp>
      <p:pic>
        <p:nvPicPr>
          <p:cNvPr id="114" name="Content Placeholder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35960" y="2624407"/>
            <a:ext cx="5354602" cy="3612905"/>
          </a:xfrm>
          <a:prstGeom prst="rect">
            <a:avLst/>
          </a:prstGeom>
        </p:spPr>
      </p:pic>
      <p:sp>
        <p:nvSpPr>
          <p:cNvPr id="115" name="Rectangle 114"/>
          <p:cNvSpPr/>
          <p:nvPr/>
        </p:nvSpPr>
        <p:spPr>
          <a:xfrm>
            <a:off x="2635790" y="1844864"/>
            <a:ext cx="704068" cy="360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a:t>M</a:t>
            </a:r>
            <a:r>
              <a:rPr lang="en-GB" dirty="0" smtClean="0"/>
              <a:t>S</a:t>
            </a:r>
          </a:p>
        </p:txBody>
      </p:sp>
      <p:sp>
        <p:nvSpPr>
          <p:cNvPr id="104" name="Rectangle 103"/>
          <p:cNvSpPr/>
          <p:nvPr/>
        </p:nvSpPr>
        <p:spPr>
          <a:xfrm>
            <a:off x="4578676" y="1844824"/>
            <a:ext cx="600961" cy="360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TS</a:t>
            </a:r>
          </a:p>
        </p:txBody>
      </p:sp>
    </p:spTree>
    <p:extLst>
      <p:ext uri="{BB962C8B-B14F-4D97-AF65-F5344CB8AC3E}">
        <p14:creationId xmlns:p14="http://schemas.microsoft.com/office/powerpoint/2010/main" val="5522342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IT-3841, Finals additional costs</a:t>
            </a:r>
            <a:endParaRPr lang="en-GB" dirty="0"/>
          </a:p>
        </p:txBody>
      </p:sp>
      <p:sp>
        <p:nvSpPr>
          <p:cNvPr id="3" name="Content Placeholder 2"/>
          <p:cNvSpPr>
            <a:spLocks noGrp="1"/>
          </p:cNvSpPr>
          <p:nvPr>
            <p:ph sz="half" idx="1"/>
          </p:nvPr>
        </p:nvSpPr>
        <p:spPr>
          <a:xfrm>
            <a:off x="1055440" y="1484784"/>
            <a:ext cx="4968000" cy="4860000"/>
          </a:xfrm>
        </p:spPr>
        <p:txBody>
          <a:bodyPr>
            <a:normAutofit lnSpcReduction="10000"/>
          </a:bodyPr>
          <a:lstStyle/>
          <a:p>
            <a:r>
              <a:rPr lang="en-GB" dirty="0" smtClean="0"/>
              <a:t>Drivers IT-3842 cost</a:t>
            </a:r>
          </a:p>
          <a:p>
            <a:pPr lvl="1"/>
            <a:r>
              <a:rPr lang="en-GB" dirty="0" smtClean="0"/>
              <a:t>5500 CHF per 1.25 kW unit</a:t>
            </a:r>
          </a:p>
          <a:p>
            <a:pPr lvl="1"/>
            <a:r>
              <a:rPr lang="en-GB" dirty="0" smtClean="0"/>
              <a:t>SSPA &amp; IOT	   176 </a:t>
            </a:r>
            <a:r>
              <a:rPr lang="en-GB" dirty="0" err="1" smtClean="0"/>
              <a:t>kCHF</a:t>
            </a:r>
            <a:endParaRPr lang="en-GB" dirty="0" smtClean="0"/>
          </a:p>
          <a:p>
            <a:pPr lvl="1"/>
            <a:r>
              <a:rPr lang="en-GB" dirty="0" smtClean="0"/>
              <a:t>Tetrodes	1’408 </a:t>
            </a:r>
            <a:r>
              <a:rPr lang="en-GB" dirty="0" err="1" smtClean="0"/>
              <a:t>kCHF</a:t>
            </a:r>
            <a:endParaRPr lang="en-GB" dirty="0" smtClean="0"/>
          </a:p>
          <a:p>
            <a:pPr lvl="1"/>
            <a:r>
              <a:rPr lang="en-GB" dirty="0" err="1" smtClean="0"/>
              <a:t>Diacrodes</a:t>
            </a:r>
            <a:r>
              <a:rPr lang="en-GB" dirty="0" smtClean="0"/>
              <a:t>	1’056 </a:t>
            </a:r>
            <a:r>
              <a:rPr lang="en-GB" dirty="0" err="1" smtClean="0"/>
              <a:t>kCHF</a:t>
            </a:r>
            <a:endParaRPr lang="en-GB" dirty="0" smtClean="0"/>
          </a:p>
          <a:p>
            <a:pPr lvl="1"/>
            <a:endParaRPr lang="en-GB" dirty="0" smtClean="0"/>
          </a:p>
          <a:p>
            <a:r>
              <a:rPr lang="en-GB" dirty="0" smtClean="0"/>
              <a:t>Combiner cost (defined by CERN)</a:t>
            </a:r>
          </a:p>
          <a:p>
            <a:pPr lvl="1"/>
            <a:r>
              <a:rPr lang="en-GB" dirty="0" smtClean="0"/>
              <a:t>SSPA &amp; IOT	2’760 </a:t>
            </a:r>
            <a:r>
              <a:rPr lang="en-GB" dirty="0" err="1" smtClean="0"/>
              <a:t>kCHF</a:t>
            </a:r>
            <a:endParaRPr lang="en-GB" dirty="0" smtClean="0"/>
          </a:p>
          <a:p>
            <a:pPr lvl="1"/>
            <a:r>
              <a:rPr lang="en-GB" dirty="0" smtClean="0"/>
              <a:t>Tetrode	3’160 </a:t>
            </a:r>
            <a:r>
              <a:rPr lang="en-GB" dirty="0" err="1" smtClean="0"/>
              <a:t>kCHF</a:t>
            </a:r>
            <a:endParaRPr lang="en-GB" dirty="0" smtClean="0"/>
          </a:p>
          <a:p>
            <a:pPr lvl="1"/>
            <a:r>
              <a:rPr lang="en-GB" dirty="0" err="1" smtClean="0"/>
              <a:t>Diacrode</a:t>
            </a:r>
            <a:r>
              <a:rPr lang="en-GB" dirty="0" smtClean="0"/>
              <a:t>	   800 </a:t>
            </a:r>
            <a:r>
              <a:rPr lang="en-GB" dirty="0" err="1" smtClean="0"/>
              <a:t>kCHF</a:t>
            </a:r>
            <a:endParaRPr lang="en-GB" dirty="0" smtClean="0"/>
          </a:p>
          <a:p>
            <a:pPr lvl="1"/>
            <a:endParaRPr lang="en-GB" dirty="0"/>
          </a:p>
          <a:p>
            <a:r>
              <a:rPr lang="en-GB" dirty="0" smtClean="0">
                <a:solidFill>
                  <a:srgbClr val="FF0000"/>
                </a:solidFill>
              </a:rPr>
              <a:t>Total additional cost per technology</a:t>
            </a:r>
          </a:p>
          <a:p>
            <a:pPr lvl="1"/>
            <a:r>
              <a:rPr lang="en-GB" dirty="0" smtClean="0">
                <a:solidFill>
                  <a:srgbClr val="FF0000"/>
                </a:solidFill>
              </a:rPr>
              <a:t>SSPA &amp; IOT	2’936 </a:t>
            </a:r>
            <a:r>
              <a:rPr lang="en-GB" dirty="0" err="1" smtClean="0">
                <a:solidFill>
                  <a:srgbClr val="FF0000"/>
                </a:solidFill>
              </a:rPr>
              <a:t>kCHF</a:t>
            </a:r>
            <a:endParaRPr lang="en-GB" dirty="0" smtClean="0">
              <a:solidFill>
                <a:srgbClr val="FF0000"/>
              </a:solidFill>
            </a:endParaRPr>
          </a:p>
          <a:p>
            <a:pPr lvl="1"/>
            <a:r>
              <a:rPr lang="en-GB" dirty="0" smtClean="0">
                <a:solidFill>
                  <a:srgbClr val="FF0000"/>
                </a:solidFill>
              </a:rPr>
              <a:t>Tetrode	4’568 </a:t>
            </a:r>
            <a:r>
              <a:rPr lang="en-GB" dirty="0" err="1" smtClean="0">
                <a:solidFill>
                  <a:srgbClr val="FF0000"/>
                </a:solidFill>
              </a:rPr>
              <a:t>kCHF</a:t>
            </a:r>
            <a:endParaRPr lang="en-GB" dirty="0" smtClean="0">
              <a:solidFill>
                <a:srgbClr val="FF0000"/>
              </a:solidFill>
            </a:endParaRPr>
          </a:p>
          <a:p>
            <a:pPr lvl="1"/>
            <a:r>
              <a:rPr lang="en-GB" dirty="0" err="1" smtClean="0">
                <a:solidFill>
                  <a:srgbClr val="FF0000"/>
                </a:solidFill>
              </a:rPr>
              <a:t>Diacrode</a:t>
            </a:r>
            <a:r>
              <a:rPr lang="en-GB" dirty="0" smtClean="0">
                <a:solidFill>
                  <a:srgbClr val="FF0000"/>
                </a:solidFill>
              </a:rPr>
              <a:t>	1’856 </a:t>
            </a:r>
            <a:r>
              <a:rPr lang="en-GB" dirty="0" err="1" smtClean="0">
                <a:solidFill>
                  <a:srgbClr val="FF0000"/>
                </a:solidFill>
              </a:rPr>
              <a:t>kCHF</a:t>
            </a:r>
            <a:endParaRPr lang="en-GB" dirty="0">
              <a:solidFill>
                <a:srgbClr val="FF0000"/>
              </a:solidFill>
            </a:endParaRP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20" name="Picture 19"/>
          <p:cNvPicPr>
            <a:picLocks noChangeAspect="1"/>
          </p:cNvPicPr>
          <p:nvPr/>
        </p:nvPicPr>
        <p:blipFill rotWithShape="1">
          <a:blip r:embed="rId2" cstate="screen">
            <a:extLst>
              <a:ext uri="{28A0092B-C50C-407E-A947-70E740481C1C}">
                <a14:useLocalDpi xmlns:a14="http://schemas.microsoft.com/office/drawing/2010/main"/>
              </a:ext>
            </a:extLst>
          </a:blip>
          <a:srcRect t="2300" b="1689"/>
          <a:stretch/>
        </p:blipFill>
        <p:spPr>
          <a:xfrm>
            <a:off x="8674810" y="908720"/>
            <a:ext cx="3189762" cy="5184576"/>
          </a:xfrm>
          <a:prstGeom prst="rect">
            <a:avLst/>
          </a:prstGeom>
        </p:spPr>
      </p:pic>
      <p:pic>
        <p:nvPicPr>
          <p:cNvPr id="30" name="Picture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4012" y="3984704"/>
            <a:ext cx="2880000" cy="2462871"/>
          </a:xfrm>
          <a:prstGeom prst="rect">
            <a:avLst/>
          </a:prstGeom>
        </p:spPr>
      </p:pic>
      <p:pic>
        <p:nvPicPr>
          <p:cNvPr id="31" name="Picture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94012" y="1190667"/>
            <a:ext cx="2880000" cy="2753811"/>
          </a:xfrm>
          <a:prstGeom prst="rect">
            <a:avLst/>
          </a:prstGeom>
        </p:spPr>
      </p:pic>
    </p:spTree>
    <p:extLst>
      <p:ext uri="{BB962C8B-B14F-4D97-AF65-F5344CB8AC3E}">
        <p14:creationId xmlns:p14="http://schemas.microsoft.com/office/powerpoint/2010/main" val="2579442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Outlook</a:t>
            </a:r>
            <a:endParaRPr lang="en-GB" dirty="0"/>
          </a:p>
        </p:txBody>
      </p:sp>
      <p:sp>
        <p:nvSpPr>
          <p:cNvPr id="3" name="Content Placeholder 2"/>
          <p:cNvSpPr>
            <a:spLocks noGrp="1"/>
          </p:cNvSpPr>
          <p:nvPr>
            <p:ph idx="1"/>
          </p:nvPr>
        </p:nvSpPr>
        <p:spPr/>
        <p:txBody>
          <a:bodyPr>
            <a:normAutofit lnSpcReduction="10000"/>
          </a:bodyPr>
          <a:lstStyle/>
          <a:p>
            <a:pPr lvl="1"/>
            <a:r>
              <a:rPr lang="en-GB" dirty="0"/>
              <a:t>Brief description of the RF power upgrade project</a:t>
            </a:r>
          </a:p>
          <a:p>
            <a:pPr lvl="1"/>
            <a:r>
              <a:rPr lang="en-GB" dirty="0"/>
              <a:t>RF cycles in the SPS</a:t>
            </a:r>
          </a:p>
          <a:p>
            <a:pPr lvl="1"/>
            <a:r>
              <a:rPr lang="en-GB" dirty="0"/>
              <a:t>New systems</a:t>
            </a:r>
          </a:p>
          <a:p>
            <a:pPr lvl="1"/>
            <a:r>
              <a:rPr lang="en-GB" dirty="0"/>
              <a:t>Purchasing strategy</a:t>
            </a:r>
          </a:p>
          <a:p>
            <a:pPr lvl="1"/>
            <a:r>
              <a:rPr lang="en-GB" dirty="0"/>
              <a:t>BAF3 – New RF building</a:t>
            </a:r>
          </a:p>
          <a:p>
            <a:pPr lvl="1"/>
            <a:r>
              <a:rPr lang="en-GB" dirty="0"/>
              <a:t>IT-3842, Drivers</a:t>
            </a:r>
          </a:p>
          <a:p>
            <a:pPr lvl="1"/>
            <a:r>
              <a:rPr lang="en-GB" dirty="0"/>
              <a:t>IT-3841, Finals</a:t>
            </a:r>
          </a:p>
          <a:p>
            <a:pPr lvl="1"/>
            <a:r>
              <a:rPr lang="en-GB" dirty="0"/>
              <a:t>Transistor power ratings </a:t>
            </a:r>
            <a:r>
              <a:rPr lang="en-GB" sz="1200" dirty="0"/>
              <a:t>– personal view of future perspective</a:t>
            </a:r>
            <a:endParaRPr lang="en-GB" dirty="0"/>
          </a:p>
          <a:p>
            <a:pPr lvl="1"/>
            <a:r>
              <a:rPr lang="en-GB" dirty="0"/>
              <a:t>Cavity combiners</a:t>
            </a:r>
          </a:p>
          <a:p>
            <a:pPr lvl="1"/>
            <a:r>
              <a:rPr lang="en-GB" dirty="0"/>
              <a:t>IT-3841, Progress report</a:t>
            </a:r>
          </a:p>
          <a:p>
            <a:pPr lvl="1"/>
            <a:r>
              <a:rPr lang="en-GB" dirty="0"/>
              <a:t>Schedule</a:t>
            </a:r>
          </a:p>
          <a:p>
            <a:pPr lvl="1"/>
            <a:r>
              <a:rPr lang="en-GB" dirty="0"/>
              <a:t>Very High Power Cavity Combiner</a:t>
            </a:r>
          </a:p>
          <a:p>
            <a:pPr lvl="1"/>
            <a:r>
              <a:rPr lang="en-GB" dirty="0"/>
              <a:t>Present system upgrade</a:t>
            </a:r>
          </a:p>
          <a:p>
            <a:pPr lvl="1"/>
            <a:r>
              <a:rPr lang="en-GB" dirty="0"/>
              <a:t>Exciting years to come</a:t>
            </a:r>
          </a:p>
          <a:p>
            <a:pPr lvl="1"/>
            <a:r>
              <a:rPr lang="en-GB" dirty="0"/>
              <a:t>See you next CWRF</a:t>
            </a:r>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41227495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IT-3841, </a:t>
            </a:r>
            <a:r>
              <a:rPr lang="en-GB" dirty="0" smtClean="0"/>
              <a:t>Finals Bidders conference</a:t>
            </a:r>
            <a:endParaRPr lang="en-GB" dirty="0"/>
          </a:p>
        </p:txBody>
      </p:sp>
      <p:sp>
        <p:nvSpPr>
          <p:cNvPr id="3" name="Content Placeholder 2"/>
          <p:cNvSpPr>
            <a:spLocks noGrp="1"/>
          </p:cNvSpPr>
          <p:nvPr>
            <p:ph sz="half" idx="1"/>
          </p:nvPr>
        </p:nvSpPr>
        <p:spPr>
          <a:xfrm>
            <a:off x="1055440" y="2726248"/>
            <a:ext cx="4320480" cy="3583072"/>
          </a:xfrm>
        </p:spPr>
        <p:txBody>
          <a:bodyPr>
            <a:normAutofit fontScale="92500" lnSpcReduction="20000"/>
          </a:bodyPr>
          <a:lstStyle/>
          <a:p>
            <a:r>
              <a:rPr lang="en-GB" dirty="0" smtClean="0"/>
              <a:t>Defined the scope of the contract</a:t>
            </a:r>
          </a:p>
          <a:p>
            <a:pPr lvl="1"/>
            <a:r>
              <a:rPr lang="en-GB" dirty="0" smtClean="0"/>
              <a:t>being as fair as possible regarding the technology</a:t>
            </a:r>
          </a:p>
          <a:p>
            <a:pPr lvl="1"/>
            <a:r>
              <a:rPr lang="en-GB" dirty="0" smtClean="0"/>
              <a:t>Defining a quite costly Demonstrator in order to disqualify ‘non serious’ companies (we do not want to be R&amp;D at low cost)</a:t>
            </a:r>
          </a:p>
          <a:p>
            <a:pPr lvl="1"/>
            <a:r>
              <a:rPr lang="en-GB" dirty="0">
                <a:solidFill>
                  <a:srgbClr val="FF0000"/>
                </a:solidFill>
              </a:rPr>
              <a:t>Not a single </a:t>
            </a:r>
            <a:r>
              <a:rPr lang="en-GB" dirty="0" smtClean="0">
                <a:solidFill>
                  <a:srgbClr val="FF0000"/>
                </a:solidFill>
              </a:rPr>
              <a:t>CHF </a:t>
            </a:r>
            <a:r>
              <a:rPr lang="en-GB" dirty="0">
                <a:solidFill>
                  <a:srgbClr val="FF0000"/>
                </a:solidFill>
              </a:rPr>
              <a:t>paid in case of failure of the demonstrator</a:t>
            </a:r>
          </a:p>
          <a:p>
            <a:pPr lvl="1"/>
            <a:r>
              <a:rPr lang="en-GB" dirty="0" smtClean="0"/>
              <a:t>Taking into account tubes on an as long as possible period (over 5 years, CERN’s rules)</a:t>
            </a:r>
          </a:p>
          <a:p>
            <a:pPr lvl="1"/>
            <a:r>
              <a:rPr lang="en-GB" dirty="0" smtClean="0"/>
              <a:t>Including spares in order to operate during 20 years</a:t>
            </a:r>
          </a:p>
          <a:p>
            <a:pPr lvl="1"/>
            <a:endParaRPr lang="en-GB" dirty="0"/>
          </a:p>
          <a:p>
            <a:r>
              <a:rPr lang="en-GB" dirty="0" smtClean="0"/>
              <a:t>Answered </a:t>
            </a:r>
            <a:r>
              <a:rPr lang="en-GB" dirty="0" smtClean="0">
                <a:solidFill>
                  <a:srgbClr val="FF0000"/>
                </a:solidFill>
              </a:rPr>
              <a:t>102 questions </a:t>
            </a:r>
            <a:r>
              <a:rPr lang="en-GB" dirty="0" smtClean="0"/>
              <a:t>from the suppliers</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3721" y="2700620"/>
            <a:ext cx="6316129" cy="3600000"/>
          </a:xfrm>
          <a:prstGeom prst="rect">
            <a:avLst/>
          </a:prstGeom>
        </p:spPr>
      </p:pic>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0" name="Rectangle 9"/>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sp>
        <p:nvSpPr>
          <p:cNvPr id="11" name="Rectangle 10"/>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2" name="Rectangle 11"/>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3" name="Rectangle 12"/>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4" name="Rectangle 13"/>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5" name="Rectangle 14"/>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6" name="Rectangle 15"/>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7" name="Rectangle 16"/>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8" name="Rectangle 17"/>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9" name="Rectangle 18"/>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cxnSp>
        <p:nvCxnSpPr>
          <p:cNvPr id="20" name="Straight Arrow Connector 19"/>
          <p:cNvCxnSpPr/>
          <p:nvPr/>
        </p:nvCxnSpPr>
        <p:spPr>
          <a:xfrm>
            <a:off x="5303912"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1" name="TextBox 20"/>
          <p:cNvSpPr txBox="1"/>
          <p:nvPr/>
        </p:nvSpPr>
        <p:spPr>
          <a:xfrm>
            <a:off x="3503712" y="1691516"/>
            <a:ext cx="1806264" cy="369332"/>
          </a:xfrm>
          <a:prstGeom prst="rect">
            <a:avLst/>
          </a:prstGeom>
          <a:noFill/>
        </p:spPr>
        <p:txBody>
          <a:bodyPr wrap="none" rtlCol="0">
            <a:spAutoFit/>
          </a:bodyPr>
          <a:lstStyle/>
          <a:p>
            <a:r>
              <a:rPr lang="en-GB" dirty="0" smtClean="0"/>
              <a:t>20 January 2015</a:t>
            </a:r>
            <a:endParaRPr lang="en-GB" dirty="0"/>
          </a:p>
        </p:txBody>
      </p:sp>
    </p:spTree>
    <p:extLst>
      <p:ext uri="{BB962C8B-B14F-4D97-AF65-F5344CB8AC3E}">
        <p14:creationId xmlns:p14="http://schemas.microsoft.com/office/powerpoint/2010/main" val="1701664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54640" y="3922921"/>
            <a:ext cx="1800000" cy="1068881"/>
          </a:xfrm>
          <a:prstGeom prst="rect">
            <a:avLst/>
          </a:prstGeom>
        </p:spPr>
      </p:pic>
      <p:sp>
        <p:nvSpPr>
          <p:cNvPr id="2" name="Title 1"/>
          <p:cNvSpPr>
            <a:spLocks noGrp="1"/>
          </p:cNvSpPr>
          <p:nvPr>
            <p:ph type="title"/>
          </p:nvPr>
        </p:nvSpPr>
        <p:spPr/>
        <p:txBody>
          <a:bodyPr>
            <a:normAutofit/>
          </a:bodyPr>
          <a:lstStyle/>
          <a:p>
            <a:r>
              <a:rPr lang="en-GB" dirty="0"/>
              <a:t>IT-3841, </a:t>
            </a:r>
            <a:r>
              <a:rPr lang="en-GB" dirty="0" smtClean="0"/>
              <a:t>requirements</a:t>
            </a:r>
            <a:endParaRPr lang="en-GB" dirty="0"/>
          </a:p>
        </p:txBody>
      </p:sp>
      <p:sp>
        <p:nvSpPr>
          <p:cNvPr id="3" name="Content Placeholder 2"/>
          <p:cNvSpPr>
            <a:spLocks noGrp="1"/>
          </p:cNvSpPr>
          <p:nvPr>
            <p:ph sz="half" idx="1"/>
          </p:nvPr>
        </p:nvSpPr>
        <p:spPr/>
        <p:txBody>
          <a:bodyPr>
            <a:normAutofit lnSpcReduction="10000"/>
          </a:bodyPr>
          <a:lstStyle/>
          <a:p>
            <a:r>
              <a:rPr lang="en-GB" dirty="0" smtClean="0"/>
              <a:t>Requirements</a:t>
            </a:r>
          </a:p>
          <a:p>
            <a:pPr lvl="1"/>
            <a:r>
              <a:rPr lang="en-GB" dirty="0" smtClean="0"/>
              <a:t>Integration within the given building</a:t>
            </a:r>
          </a:p>
          <a:p>
            <a:pPr lvl="1"/>
            <a:r>
              <a:rPr lang="en-GB" dirty="0" smtClean="0"/>
              <a:t>Repetition rate 0.1 Hz to 500 kHz (require a CW and a pulsed amplifier)</a:t>
            </a:r>
          </a:p>
          <a:p>
            <a:pPr lvl="1"/>
            <a:r>
              <a:rPr lang="en-GB" dirty="0" smtClean="0"/>
              <a:t>Full reflection all phases 100 </a:t>
            </a:r>
            <a:r>
              <a:rPr lang="en-GB" dirty="0" err="1" smtClean="0"/>
              <a:t>ms</a:t>
            </a:r>
            <a:r>
              <a:rPr lang="en-GB" dirty="0" smtClean="0"/>
              <a:t> (equivalent to 4 time the power level along the lines)</a:t>
            </a:r>
          </a:p>
          <a:p>
            <a:pPr lvl="1"/>
            <a:r>
              <a:rPr lang="en-GB" dirty="0"/>
              <a:t>Non conventional way to measure the BW (required by LLRF and TWC</a:t>
            </a:r>
            <a:r>
              <a:rPr lang="en-GB" dirty="0" smtClean="0"/>
              <a:t>)</a:t>
            </a:r>
          </a:p>
          <a:p>
            <a:pPr lvl="1"/>
            <a:r>
              <a:rPr lang="en-GB" dirty="0" smtClean="0"/>
              <a:t>Very good linearity</a:t>
            </a:r>
          </a:p>
          <a:p>
            <a:pPr lvl="1"/>
            <a:r>
              <a:rPr lang="en-GB" dirty="0" smtClean="0"/>
              <a:t>Two tone at many power levels</a:t>
            </a:r>
          </a:p>
          <a:p>
            <a:pPr lvl="1"/>
            <a:endParaRPr lang="en-GB" dirty="0" smtClean="0"/>
          </a:p>
          <a:p>
            <a:r>
              <a:rPr lang="en-GB" dirty="0" smtClean="0"/>
              <a:t>A lot of tests to qualify the Finals</a:t>
            </a:r>
          </a:p>
          <a:p>
            <a:pPr lvl="1"/>
            <a:r>
              <a:rPr lang="en-GB" dirty="0" smtClean="0"/>
              <a:t>Supercycle test, short circuit test, BW, linearity, …</a:t>
            </a:r>
          </a:p>
          <a:p>
            <a:pPr lvl="1"/>
            <a:r>
              <a:rPr lang="en-GB" dirty="0" smtClean="0"/>
              <a:t>Short duration tests to qualify an Amplifier within one week</a:t>
            </a:r>
          </a:p>
          <a:p>
            <a:pPr lvl="1"/>
            <a:r>
              <a:rPr lang="en-GB" dirty="0" smtClean="0"/>
              <a:t>Long duration tests to check reliability over</a:t>
            </a:r>
            <a:br>
              <a:rPr lang="en-GB" dirty="0" smtClean="0"/>
            </a:br>
            <a:r>
              <a:rPr lang="en-GB" dirty="0" smtClean="0"/>
              <a:t>1000 hours</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37793" y="2046166"/>
            <a:ext cx="1800000" cy="1166810"/>
          </a:xfrm>
          <a:prstGeom prst="rect">
            <a:avLst/>
          </a:prstGeom>
        </p:spPr>
      </p:pic>
      <p:pic>
        <p:nvPicPr>
          <p:cNvPr id="11" name="Picture 10"/>
          <p:cNvPicPr>
            <a:picLocks noChangeAspect="1"/>
          </p:cNvPicPr>
          <p:nvPr/>
        </p:nvPicPr>
        <p:blipFill>
          <a:blip r:embed="rId4"/>
          <a:stretch>
            <a:fillRect/>
          </a:stretch>
        </p:blipFill>
        <p:spPr>
          <a:xfrm>
            <a:off x="6023992" y="1449319"/>
            <a:ext cx="2185603" cy="4847495"/>
          </a:xfrm>
          <a:prstGeom prst="rect">
            <a:avLst/>
          </a:prstGeom>
        </p:spPr>
      </p:pic>
      <p:pic>
        <p:nvPicPr>
          <p:cNvPr id="12" name="Picture 11"/>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237793" y="3356992"/>
            <a:ext cx="1800000" cy="1571102"/>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63638" y="548680"/>
            <a:ext cx="1800000" cy="3220396"/>
          </a:xfrm>
          <a:prstGeom prst="rect">
            <a:avLst/>
          </a:prstGeom>
        </p:spPr>
      </p:pic>
      <p:pic>
        <p:nvPicPr>
          <p:cNvPr id="16" name="Picture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28248" y="5228666"/>
            <a:ext cx="3600000" cy="1224670"/>
          </a:xfrm>
          <a:prstGeom prst="rect">
            <a:avLst/>
          </a:prstGeom>
        </p:spPr>
      </p:pic>
      <p:pic>
        <p:nvPicPr>
          <p:cNvPr id="4" name="Picture 3"/>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042499" y="10400"/>
            <a:ext cx="2160240" cy="1800000"/>
          </a:xfrm>
          <a:prstGeom prst="rect">
            <a:avLst/>
          </a:prstGeom>
        </p:spPr>
      </p:pic>
    </p:spTree>
    <p:extLst>
      <p:ext uri="{BB962C8B-B14F-4D97-AF65-F5344CB8AC3E}">
        <p14:creationId xmlns:p14="http://schemas.microsoft.com/office/powerpoint/2010/main" val="17235525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9" name="Notched Right Arrow 8"/>
          <p:cNvSpPr/>
          <p:nvPr/>
        </p:nvSpPr>
        <p:spPr>
          <a:xfrm>
            <a:off x="1056400" y="2152280"/>
            <a:ext cx="10080160" cy="484632"/>
          </a:xfrm>
          <a:prstGeom prst="notched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pic>
        <p:nvPicPr>
          <p:cNvPr id="120" name="Content Placeholder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04112" y="260648"/>
            <a:ext cx="4392811" cy="3514249"/>
          </a:xfrm>
          <a:prstGeom prst="roundRect">
            <a:avLst>
              <a:gd name="adj" fmla="val 546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itle 1"/>
          <p:cNvSpPr>
            <a:spLocks noGrp="1"/>
          </p:cNvSpPr>
          <p:nvPr>
            <p:ph type="title"/>
          </p:nvPr>
        </p:nvSpPr>
        <p:spPr/>
        <p:txBody>
          <a:bodyPr/>
          <a:lstStyle/>
          <a:p>
            <a:r>
              <a:rPr lang="en-GB" dirty="0" smtClean="0"/>
              <a:t>IT-3841</a:t>
            </a:r>
            <a:endParaRPr lang="en-GB" dirty="0"/>
          </a:p>
        </p:txBody>
      </p:sp>
      <p:sp>
        <p:nvSpPr>
          <p:cNvPr id="3" name="Content Placeholder 2"/>
          <p:cNvSpPr>
            <a:spLocks noGrp="1"/>
          </p:cNvSpPr>
          <p:nvPr>
            <p:ph sz="half" idx="1"/>
          </p:nvPr>
        </p:nvSpPr>
        <p:spPr>
          <a:xfrm>
            <a:off x="1055440" y="2924936"/>
            <a:ext cx="3094917" cy="3384384"/>
          </a:xfrm>
        </p:spPr>
        <p:txBody>
          <a:bodyPr>
            <a:normAutofit lnSpcReduction="10000"/>
          </a:bodyPr>
          <a:lstStyle/>
          <a:p>
            <a:r>
              <a:rPr lang="en-GB" dirty="0" smtClean="0"/>
              <a:t>74 companies consulted</a:t>
            </a:r>
          </a:p>
          <a:p>
            <a:r>
              <a:rPr lang="en-GB" dirty="0" smtClean="0"/>
              <a:t>19 selected</a:t>
            </a:r>
          </a:p>
          <a:p>
            <a:r>
              <a:rPr lang="en-GB" dirty="0"/>
              <a:t>8</a:t>
            </a:r>
            <a:r>
              <a:rPr lang="en-GB" dirty="0" smtClean="0"/>
              <a:t> declined</a:t>
            </a:r>
          </a:p>
          <a:p>
            <a:r>
              <a:rPr lang="en-GB" dirty="0" smtClean="0"/>
              <a:t>7 offered</a:t>
            </a:r>
          </a:p>
          <a:p>
            <a:endParaRPr lang="en-GB" dirty="0"/>
          </a:p>
          <a:p>
            <a:r>
              <a:rPr lang="en-GB" dirty="0" smtClean="0"/>
              <a:t>No discussion about the Drivers neither the combiners costs</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22</a:t>
            </a:fld>
            <a:endParaRPr lang="en-US" dirty="0"/>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cxnSp>
        <p:nvCxnSpPr>
          <p:cNvPr id="22" name="Straight Arrow Connector 21"/>
          <p:cNvCxnSpPr/>
          <p:nvPr/>
        </p:nvCxnSpPr>
        <p:spPr>
          <a:xfrm>
            <a:off x="5447928"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4" name="4-Point Star 3"/>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4-Point Star 29"/>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184240" y="227688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5" name="4-Point Star 44"/>
          <p:cNvSpPr/>
          <p:nvPr/>
        </p:nvSpPr>
        <p:spPr>
          <a:xfrm>
            <a:off x="8256240" y="27089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6" name="4-Point Star 45"/>
          <p:cNvSpPr/>
          <p:nvPr/>
        </p:nvSpPr>
        <p:spPr>
          <a:xfrm>
            <a:off x="7968208" y="234888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7" name="4-Point Star 46"/>
          <p:cNvSpPr/>
          <p:nvPr/>
        </p:nvSpPr>
        <p:spPr>
          <a:xfrm>
            <a:off x="8112224" y="242088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8" name="4-Point Star 47"/>
          <p:cNvSpPr/>
          <p:nvPr/>
        </p:nvSpPr>
        <p:spPr>
          <a:xfrm>
            <a:off x="8256240" y="253528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8782208" y="20264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8697666"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TextBox 58"/>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60" name="4-Point Star 59"/>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TextBox 60"/>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62" name="4-Point Star 61"/>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8" name="4-Point Star 67"/>
          <p:cNvSpPr/>
          <p:nvPr/>
        </p:nvSpPr>
        <p:spPr>
          <a:xfrm>
            <a:off x="10776528" y="37890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7483393" y="308825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7604456" y="321836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4-Point Star 88"/>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0" name="4-Point Star 89"/>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1" name="4-Point Star 90"/>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2" name="4-Point Star 91"/>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3" name="4-Point Star 92"/>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4" name="4-Point Star 93"/>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6" name="4-Point Star 95"/>
          <p:cNvSpPr/>
          <p:nvPr/>
        </p:nvSpPr>
        <p:spPr>
          <a:xfrm>
            <a:off x="8613048" y="2466289"/>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7" name="4-Point Star 96"/>
          <p:cNvSpPr/>
          <p:nvPr/>
        </p:nvSpPr>
        <p:spPr>
          <a:xfrm>
            <a:off x="8528739" y="25021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8" name="4-Point Star 97"/>
          <p:cNvSpPr/>
          <p:nvPr/>
        </p:nvSpPr>
        <p:spPr>
          <a:xfrm>
            <a:off x="8443076" y="252923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0" name="4-Point Star 99"/>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1" name="4-Point Star 100"/>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2" name="4-Point Star 101"/>
          <p:cNvSpPr/>
          <p:nvPr/>
        </p:nvSpPr>
        <p:spPr>
          <a:xfrm>
            <a:off x="8051768" y="18652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5" name="4-Point Star 104"/>
          <p:cNvSpPr/>
          <p:nvPr/>
        </p:nvSpPr>
        <p:spPr>
          <a:xfrm>
            <a:off x="8328248"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6" name="4-Point Star 105"/>
          <p:cNvSpPr/>
          <p:nvPr/>
        </p:nvSpPr>
        <p:spPr>
          <a:xfrm>
            <a:off x="7536160" y="285294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7" name="4-Point Star 106"/>
          <p:cNvSpPr/>
          <p:nvPr/>
        </p:nvSpPr>
        <p:spPr>
          <a:xfrm>
            <a:off x="9042272" y="31106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9" name="4-Point Star 108"/>
          <p:cNvSpPr/>
          <p:nvPr/>
        </p:nvSpPr>
        <p:spPr>
          <a:xfrm>
            <a:off x="8466208" y="19646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0" name="4-Point Star 109"/>
          <p:cNvSpPr/>
          <p:nvPr/>
        </p:nvSpPr>
        <p:spPr>
          <a:xfrm>
            <a:off x="8394200" y="179098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1" name="4-Point Star 110"/>
          <p:cNvSpPr/>
          <p:nvPr/>
        </p:nvSpPr>
        <p:spPr>
          <a:xfrm>
            <a:off x="7464152" y="32849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2" name="4-Point Star 111"/>
          <p:cNvSpPr/>
          <p:nvPr/>
        </p:nvSpPr>
        <p:spPr>
          <a:xfrm>
            <a:off x="7956104" y="178492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3" name="4-Point Star 112"/>
          <p:cNvSpPr/>
          <p:nvPr/>
        </p:nvSpPr>
        <p:spPr>
          <a:xfrm>
            <a:off x="8040224" y="263692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21" name="Content Placeholder 2"/>
          <p:cNvSpPr>
            <a:spLocks noGrp="1"/>
          </p:cNvSpPr>
          <p:nvPr>
            <p:ph sz="half" idx="1"/>
          </p:nvPr>
        </p:nvSpPr>
        <p:spPr>
          <a:xfrm>
            <a:off x="4512375" y="3854768"/>
            <a:ext cx="6984547" cy="2454559"/>
          </a:xfrm>
        </p:spPr>
        <p:txBody>
          <a:bodyPr>
            <a:normAutofit fontScale="62500" lnSpcReduction="20000"/>
          </a:bodyPr>
          <a:lstStyle/>
          <a:p>
            <a:r>
              <a:rPr lang="en-GB" dirty="0"/>
              <a:t>Unable to submit a competitive bid due to quantity being beyond our production capacity and we could not provide installation </a:t>
            </a:r>
            <a:r>
              <a:rPr lang="en-GB" dirty="0" smtClean="0"/>
              <a:t>support</a:t>
            </a:r>
          </a:p>
          <a:p>
            <a:r>
              <a:rPr lang="en-GB" dirty="0"/>
              <a:t>Dear all, We are sorry but we are not able to finish every documents within deadline. So we must decline to </a:t>
            </a:r>
            <a:r>
              <a:rPr lang="en-GB" dirty="0" smtClean="0"/>
              <a:t>participate </a:t>
            </a:r>
            <a:r>
              <a:rPr lang="en-GB" dirty="0"/>
              <a:t>with our offer. Thank you for your opportunity. Best </a:t>
            </a:r>
            <a:r>
              <a:rPr lang="en-GB" dirty="0" smtClean="0"/>
              <a:t>regards</a:t>
            </a:r>
          </a:p>
          <a:p>
            <a:r>
              <a:rPr lang="en-GB" dirty="0" smtClean="0"/>
              <a:t>We </a:t>
            </a:r>
            <a:r>
              <a:rPr lang="en-GB" dirty="0"/>
              <a:t>are not on time with the documents </a:t>
            </a:r>
            <a:r>
              <a:rPr lang="en-GB" dirty="0" smtClean="0"/>
              <a:t>required</a:t>
            </a:r>
          </a:p>
          <a:p>
            <a:r>
              <a:rPr lang="en-GB" dirty="0" smtClean="0"/>
              <a:t>We believe </a:t>
            </a:r>
            <a:r>
              <a:rPr lang="en-GB" dirty="0"/>
              <a:t>that the chances are too low to get the contract by bidding Solid State Amplifier solutions. Additionally, the known dumping price structure of competitors in the field of Solid State Amplifiers, which get development provided free of costs by public institutes (already known due to the </a:t>
            </a:r>
            <a:r>
              <a:rPr lang="en-GB" dirty="0" smtClean="0"/>
              <a:t>preceding </a:t>
            </a:r>
            <a:r>
              <a:rPr lang="en-GB" dirty="0"/>
              <a:t>call for tender for preamplifiers of the same frequency) also makes the chance to win the bid too small for the required work load for bid </a:t>
            </a:r>
            <a:r>
              <a:rPr lang="en-GB" dirty="0" smtClean="0"/>
              <a:t>preparation</a:t>
            </a:r>
          </a:p>
        </p:txBody>
      </p:sp>
      <p:sp>
        <p:nvSpPr>
          <p:cNvPr id="99" name="TextBox 98"/>
          <p:cNvSpPr txBox="1"/>
          <p:nvPr/>
        </p:nvSpPr>
        <p:spPr>
          <a:xfrm>
            <a:off x="2496864" y="1691516"/>
            <a:ext cx="2951064" cy="369332"/>
          </a:xfrm>
          <a:prstGeom prst="rect">
            <a:avLst/>
          </a:prstGeom>
          <a:noFill/>
        </p:spPr>
        <p:txBody>
          <a:bodyPr wrap="none" rtlCol="0">
            <a:spAutoFit/>
          </a:bodyPr>
          <a:lstStyle/>
          <a:p>
            <a:pPr algn="r"/>
            <a:r>
              <a:rPr lang="en-GB" dirty="0" smtClean="0"/>
              <a:t>13 March 2015, bids opening</a:t>
            </a:r>
            <a:endParaRPr lang="en-GB" dirty="0"/>
          </a:p>
        </p:txBody>
      </p:sp>
    </p:spTree>
    <p:extLst>
      <p:ext uri="{BB962C8B-B14F-4D97-AF65-F5344CB8AC3E}">
        <p14:creationId xmlns:p14="http://schemas.microsoft.com/office/powerpoint/2010/main" val="37032453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IT-3841</a:t>
            </a:r>
            <a:endParaRPr lang="en-GB" dirty="0"/>
          </a:p>
        </p:txBody>
      </p:sp>
      <p:sp>
        <p:nvSpPr>
          <p:cNvPr id="3" name="Content Placeholder 2"/>
          <p:cNvSpPr>
            <a:spLocks noGrp="1"/>
          </p:cNvSpPr>
          <p:nvPr>
            <p:ph sz="half" idx="1"/>
          </p:nvPr>
        </p:nvSpPr>
        <p:spPr>
          <a:xfrm>
            <a:off x="1055440" y="2908328"/>
            <a:ext cx="4968000" cy="3400992"/>
          </a:xfrm>
        </p:spPr>
        <p:txBody>
          <a:bodyPr>
            <a:normAutofit fontScale="92500" lnSpcReduction="20000"/>
          </a:bodyPr>
          <a:lstStyle/>
          <a:p>
            <a:r>
              <a:rPr lang="en-GB" dirty="0" smtClean="0"/>
              <a:t>74 companies consulted</a:t>
            </a:r>
          </a:p>
          <a:p>
            <a:r>
              <a:rPr lang="en-GB" dirty="0" smtClean="0"/>
              <a:t>19 selected</a:t>
            </a:r>
          </a:p>
          <a:p>
            <a:r>
              <a:rPr lang="en-GB" dirty="0" smtClean="0"/>
              <a:t>8 declined</a:t>
            </a:r>
          </a:p>
          <a:p>
            <a:r>
              <a:rPr lang="en-GB" dirty="0" smtClean="0"/>
              <a:t>7 offers</a:t>
            </a:r>
          </a:p>
          <a:p>
            <a:r>
              <a:rPr lang="en-GB" dirty="0" smtClean="0">
                <a:solidFill>
                  <a:srgbClr val="00B050"/>
                </a:solidFill>
              </a:rPr>
              <a:t>March 2015 lowest bid is Thales Communication &amp; Security</a:t>
            </a:r>
          </a:p>
          <a:p>
            <a:r>
              <a:rPr lang="en-GB" dirty="0" smtClean="0">
                <a:solidFill>
                  <a:srgbClr val="FF0000"/>
                </a:solidFill>
              </a:rPr>
              <a:t>Very careful verification of the offer</a:t>
            </a:r>
          </a:p>
          <a:p>
            <a:r>
              <a:rPr lang="en-GB" dirty="0" smtClean="0">
                <a:solidFill>
                  <a:srgbClr val="FF0000"/>
                </a:solidFill>
              </a:rPr>
              <a:t>(I am (was) a tube guy !)</a:t>
            </a:r>
          </a:p>
          <a:p>
            <a:r>
              <a:rPr lang="en-GB" dirty="0" smtClean="0"/>
              <a:t>September 2015 CERN FC approval</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23</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cxnSp>
        <p:nvCxnSpPr>
          <p:cNvPr id="22" name="Straight Arrow Connector 21"/>
          <p:cNvCxnSpPr>
            <a:stCxn id="24" idx="3"/>
          </p:cNvCxnSpPr>
          <p:nvPr/>
        </p:nvCxnSpPr>
        <p:spPr>
          <a:xfrm>
            <a:off x="5447928" y="1876182"/>
            <a:ext cx="0" cy="328682"/>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4" name="TextBox 23"/>
          <p:cNvSpPr txBox="1"/>
          <p:nvPr/>
        </p:nvSpPr>
        <p:spPr>
          <a:xfrm>
            <a:off x="2496864" y="1691516"/>
            <a:ext cx="2951064" cy="369332"/>
          </a:xfrm>
          <a:prstGeom prst="rect">
            <a:avLst/>
          </a:prstGeom>
          <a:noFill/>
        </p:spPr>
        <p:txBody>
          <a:bodyPr wrap="none" rtlCol="0">
            <a:spAutoFit/>
          </a:bodyPr>
          <a:lstStyle/>
          <a:p>
            <a:pPr algn="r"/>
            <a:r>
              <a:rPr lang="en-GB" dirty="0" smtClean="0"/>
              <a:t>13 March 2015, bids opening</a:t>
            </a:r>
            <a:endParaRPr lang="en-GB" dirty="0"/>
          </a:p>
        </p:txBody>
      </p:sp>
      <p:pic>
        <p:nvPicPr>
          <p:cNvPr id="8" name="Content Placeholder 7"/>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7104112" y="260648"/>
            <a:ext cx="4392811" cy="3514249"/>
          </a:xfrm>
          <a:prstGeom prst="roundRect">
            <a:avLst>
              <a:gd name="adj" fmla="val 47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4-Point Star 3"/>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4-Point Star 29"/>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184240" y="227688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5" name="4-Point Star 44"/>
          <p:cNvSpPr/>
          <p:nvPr/>
        </p:nvSpPr>
        <p:spPr>
          <a:xfrm>
            <a:off x="8256240" y="27089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6" name="4-Point Star 45"/>
          <p:cNvSpPr/>
          <p:nvPr/>
        </p:nvSpPr>
        <p:spPr>
          <a:xfrm>
            <a:off x="7968208" y="234888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7" name="4-Point Star 46"/>
          <p:cNvSpPr/>
          <p:nvPr/>
        </p:nvSpPr>
        <p:spPr>
          <a:xfrm>
            <a:off x="8112224" y="242088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8" name="4-Point Star 47"/>
          <p:cNvSpPr/>
          <p:nvPr/>
        </p:nvSpPr>
        <p:spPr>
          <a:xfrm>
            <a:off x="8256240" y="253528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8782208" y="20264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8697666"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TextBox 58"/>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60" name="4-Point Star 59"/>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TextBox 60"/>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62" name="4-Point Star 61"/>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8" name="4-Point Star 67"/>
          <p:cNvSpPr/>
          <p:nvPr/>
        </p:nvSpPr>
        <p:spPr>
          <a:xfrm>
            <a:off x="10776528" y="37890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7483393" y="3088253"/>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4-Point Star 85"/>
          <p:cNvSpPr/>
          <p:nvPr/>
        </p:nvSpPr>
        <p:spPr>
          <a:xfrm>
            <a:off x="7896232" y="2564936"/>
            <a:ext cx="288000" cy="288000"/>
          </a:xfrm>
          <a:prstGeom prst="star4">
            <a:avLst/>
          </a:prstGeom>
          <a:solidFill>
            <a:schemeClr val="bg1"/>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7604456" y="3218362"/>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4-Point Star 88"/>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0" name="4-Point Star 89"/>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1" name="4-Point Star 90"/>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2" name="4-Point Star 91"/>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3" name="4-Point Star 92"/>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4" name="4-Point Star 93"/>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6" name="4-Point Star 95"/>
          <p:cNvSpPr/>
          <p:nvPr/>
        </p:nvSpPr>
        <p:spPr>
          <a:xfrm>
            <a:off x="8613048" y="2466289"/>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7" name="4-Point Star 96"/>
          <p:cNvSpPr/>
          <p:nvPr/>
        </p:nvSpPr>
        <p:spPr>
          <a:xfrm>
            <a:off x="8528739" y="25021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8" name="4-Point Star 97"/>
          <p:cNvSpPr/>
          <p:nvPr/>
        </p:nvSpPr>
        <p:spPr>
          <a:xfrm>
            <a:off x="8443076" y="252923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0" name="4-Point Star 99"/>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1" name="4-Point Star 100"/>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2" name="4-Point Star 101"/>
          <p:cNvSpPr/>
          <p:nvPr/>
        </p:nvSpPr>
        <p:spPr>
          <a:xfrm>
            <a:off x="8051768" y="186521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5" name="4-Point Star 104"/>
          <p:cNvSpPr/>
          <p:nvPr/>
        </p:nvSpPr>
        <p:spPr>
          <a:xfrm>
            <a:off x="8328248"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6" name="4-Point Star 105"/>
          <p:cNvSpPr/>
          <p:nvPr/>
        </p:nvSpPr>
        <p:spPr>
          <a:xfrm>
            <a:off x="7536160" y="2852944"/>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7" name="4-Point Star 106"/>
          <p:cNvSpPr/>
          <p:nvPr/>
        </p:nvSpPr>
        <p:spPr>
          <a:xfrm>
            <a:off x="9042272" y="31106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9" name="4-Point Star 108"/>
          <p:cNvSpPr/>
          <p:nvPr/>
        </p:nvSpPr>
        <p:spPr>
          <a:xfrm>
            <a:off x="8466208" y="19646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0" name="4-Point Star 109"/>
          <p:cNvSpPr/>
          <p:nvPr/>
        </p:nvSpPr>
        <p:spPr>
          <a:xfrm>
            <a:off x="8394200" y="179098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1" name="4-Point Star 110"/>
          <p:cNvSpPr/>
          <p:nvPr/>
        </p:nvSpPr>
        <p:spPr>
          <a:xfrm>
            <a:off x="7464152" y="32849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2" name="4-Point Star 111"/>
          <p:cNvSpPr/>
          <p:nvPr/>
        </p:nvSpPr>
        <p:spPr>
          <a:xfrm>
            <a:off x="7956104" y="178492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aphicFrame>
        <p:nvGraphicFramePr>
          <p:cNvPr id="113" name="Chart 112"/>
          <p:cNvGraphicFramePr/>
          <p:nvPr>
            <p:extLst>
              <p:ext uri="{D42A27DB-BD31-4B8C-83A1-F6EECF244321}">
                <p14:modId xmlns:p14="http://schemas.microsoft.com/office/powerpoint/2010/main" val="1860799808"/>
              </p:ext>
            </p:extLst>
          </p:nvPr>
        </p:nvGraphicFramePr>
        <p:xfrm>
          <a:off x="7334302" y="4005064"/>
          <a:ext cx="4400841" cy="2465640"/>
        </p:xfrm>
        <a:graphic>
          <a:graphicData uri="http://schemas.openxmlformats.org/drawingml/2006/chart">
            <c:chart xmlns:c="http://schemas.openxmlformats.org/drawingml/2006/chart" xmlns:r="http://schemas.openxmlformats.org/officeDocument/2006/relationships" r:id="rId3"/>
          </a:graphicData>
        </a:graphic>
      </p:graphicFrame>
      <p:sp>
        <p:nvSpPr>
          <p:cNvPr id="114" name="TextBox 113"/>
          <p:cNvSpPr txBox="1"/>
          <p:nvPr/>
        </p:nvSpPr>
        <p:spPr>
          <a:xfrm>
            <a:off x="7194288" y="1256944"/>
            <a:ext cx="569387" cy="230832"/>
          </a:xfrm>
          <a:prstGeom prst="rect">
            <a:avLst/>
          </a:prstGeom>
          <a:noFill/>
        </p:spPr>
        <p:txBody>
          <a:bodyPr wrap="none" rtlCol="0">
            <a:spAutoFit/>
          </a:bodyPr>
          <a:lstStyle/>
          <a:p>
            <a:r>
              <a:rPr lang="en-GB" sz="900" dirty="0" smtClean="0">
                <a:solidFill>
                  <a:srgbClr val="00B050"/>
                </a:solidFill>
              </a:rPr>
              <a:t>Offered</a:t>
            </a:r>
            <a:endParaRPr lang="en-GB" sz="900" dirty="0">
              <a:solidFill>
                <a:srgbClr val="00B050"/>
              </a:solidFill>
            </a:endParaRPr>
          </a:p>
        </p:txBody>
      </p:sp>
      <p:sp>
        <p:nvSpPr>
          <p:cNvPr id="115" name="4-Point Star 114"/>
          <p:cNvSpPr/>
          <p:nvPr/>
        </p:nvSpPr>
        <p:spPr>
          <a:xfrm>
            <a:off x="7176128" y="1340776"/>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cxnSp>
        <p:nvCxnSpPr>
          <p:cNvPr id="103" name="Straight Arrow Connector 102"/>
          <p:cNvCxnSpPr>
            <a:stCxn id="104" idx="3"/>
          </p:cNvCxnSpPr>
          <p:nvPr/>
        </p:nvCxnSpPr>
        <p:spPr>
          <a:xfrm>
            <a:off x="5807968" y="1444134"/>
            <a:ext cx="0" cy="754459"/>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104" name="TextBox 103"/>
          <p:cNvSpPr txBox="1"/>
          <p:nvPr/>
        </p:nvSpPr>
        <p:spPr>
          <a:xfrm>
            <a:off x="2465002" y="1259468"/>
            <a:ext cx="3342966" cy="369332"/>
          </a:xfrm>
          <a:prstGeom prst="rect">
            <a:avLst/>
          </a:prstGeom>
          <a:noFill/>
        </p:spPr>
        <p:txBody>
          <a:bodyPr wrap="none" rtlCol="0">
            <a:spAutoFit/>
          </a:bodyPr>
          <a:lstStyle/>
          <a:p>
            <a:pPr algn="r"/>
            <a:r>
              <a:rPr lang="en-GB" dirty="0" smtClean="0"/>
              <a:t>17 September 2015, FC approval</a:t>
            </a:r>
            <a:endParaRPr lang="en-GB" dirty="0"/>
          </a:p>
        </p:txBody>
      </p:sp>
      <p:sp>
        <p:nvSpPr>
          <p:cNvPr id="41" name="TextBox 40"/>
          <p:cNvSpPr txBox="1"/>
          <p:nvPr/>
        </p:nvSpPr>
        <p:spPr>
          <a:xfrm>
            <a:off x="6384032" y="5805264"/>
            <a:ext cx="1459054" cy="369332"/>
          </a:xfrm>
          <a:prstGeom prst="rect">
            <a:avLst/>
          </a:prstGeom>
          <a:noFill/>
        </p:spPr>
        <p:txBody>
          <a:bodyPr wrap="none" rtlCol="0">
            <a:spAutoFit/>
          </a:bodyPr>
          <a:lstStyle/>
          <a:p>
            <a:r>
              <a:rPr lang="en-GB" dirty="0" smtClean="0">
                <a:solidFill>
                  <a:srgbClr val="00B050"/>
                </a:solidFill>
              </a:rPr>
              <a:t>2.73 </a:t>
            </a:r>
            <a:r>
              <a:rPr lang="en-GB" dirty="0" smtClean="0">
                <a:solidFill>
                  <a:srgbClr val="00B050"/>
                </a:solidFill>
              </a:rPr>
              <a:t>€/</a:t>
            </a:r>
            <a:r>
              <a:rPr lang="en-GB" dirty="0" err="1" smtClean="0">
                <a:solidFill>
                  <a:srgbClr val="00B050"/>
                </a:solidFill>
              </a:rPr>
              <a:t>W</a:t>
            </a:r>
            <a:r>
              <a:rPr lang="en-GB" baseline="-25000" dirty="0" err="1" smtClean="0">
                <a:solidFill>
                  <a:srgbClr val="00B050"/>
                </a:solidFill>
              </a:rPr>
              <a:t>peak</a:t>
            </a:r>
            <a:endParaRPr lang="en-GB" baseline="-25000" dirty="0">
              <a:solidFill>
                <a:srgbClr val="00B050"/>
              </a:solidFill>
            </a:endParaRPr>
          </a:p>
        </p:txBody>
      </p:sp>
      <p:sp>
        <p:nvSpPr>
          <p:cNvPr id="118" name="Rectangle 117"/>
          <p:cNvSpPr/>
          <p:nvPr/>
        </p:nvSpPr>
        <p:spPr>
          <a:xfrm>
            <a:off x="533381" y="5817974"/>
            <a:ext cx="7650843" cy="4913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Rectangle 118"/>
          <p:cNvSpPr/>
          <p:nvPr/>
        </p:nvSpPr>
        <p:spPr>
          <a:xfrm>
            <a:off x="7896232" y="5102552"/>
            <a:ext cx="360007" cy="1359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Rectangle 119"/>
          <p:cNvSpPr/>
          <p:nvPr/>
        </p:nvSpPr>
        <p:spPr>
          <a:xfrm>
            <a:off x="839416" y="4551299"/>
            <a:ext cx="5400600" cy="1259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54305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IT-3841</a:t>
            </a:r>
            <a:endParaRPr lang="en-GB" dirty="0"/>
          </a:p>
        </p:txBody>
      </p:sp>
      <p:sp>
        <p:nvSpPr>
          <p:cNvPr id="3" name="Content Placeholder 2"/>
          <p:cNvSpPr>
            <a:spLocks noGrp="1"/>
          </p:cNvSpPr>
          <p:nvPr>
            <p:ph sz="half" idx="1"/>
          </p:nvPr>
        </p:nvSpPr>
        <p:spPr>
          <a:xfrm>
            <a:off x="1055440" y="2908328"/>
            <a:ext cx="4968000" cy="3400992"/>
          </a:xfrm>
        </p:spPr>
        <p:txBody>
          <a:bodyPr>
            <a:normAutofit fontScale="92500" lnSpcReduction="20000"/>
          </a:bodyPr>
          <a:lstStyle/>
          <a:p>
            <a:r>
              <a:rPr lang="en-GB" dirty="0" smtClean="0"/>
              <a:t>74 companies consulted</a:t>
            </a:r>
          </a:p>
          <a:p>
            <a:r>
              <a:rPr lang="en-GB" dirty="0" smtClean="0"/>
              <a:t>19 selected</a:t>
            </a:r>
          </a:p>
          <a:p>
            <a:r>
              <a:rPr lang="en-GB" dirty="0" smtClean="0"/>
              <a:t>8 declined</a:t>
            </a:r>
          </a:p>
          <a:p>
            <a:r>
              <a:rPr lang="en-GB" dirty="0" smtClean="0"/>
              <a:t>7 offers</a:t>
            </a:r>
          </a:p>
          <a:p>
            <a:r>
              <a:rPr lang="en-GB" dirty="0" smtClean="0">
                <a:solidFill>
                  <a:srgbClr val="00B050"/>
                </a:solidFill>
              </a:rPr>
              <a:t>March 2015 lowest bid is Thales Communication &amp; Security</a:t>
            </a:r>
          </a:p>
          <a:p>
            <a:r>
              <a:rPr lang="en-GB" dirty="0" smtClean="0">
                <a:solidFill>
                  <a:srgbClr val="FF0000"/>
                </a:solidFill>
              </a:rPr>
              <a:t>Very careful verification of the offer</a:t>
            </a:r>
          </a:p>
          <a:p>
            <a:r>
              <a:rPr lang="en-GB" dirty="0" smtClean="0">
                <a:solidFill>
                  <a:srgbClr val="FF0000"/>
                </a:solidFill>
              </a:rPr>
              <a:t>(I am (was) a tube guy !)</a:t>
            </a:r>
          </a:p>
          <a:p>
            <a:r>
              <a:rPr lang="en-GB" dirty="0" smtClean="0"/>
              <a:t>September 2015 CERN FC approval</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dirty="0"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24</a:t>
            </a:fld>
            <a:endParaRPr lang="en-US" dirty="0"/>
          </a:p>
        </p:txBody>
      </p:sp>
      <p:sp>
        <p:nvSpPr>
          <p:cNvPr id="9" name="Notched Right Arrow 8"/>
          <p:cNvSpPr/>
          <p:nvPr/>
        </p:nvSpPr>
        <p:spPr>
          <a:xfrm>
            <a:off x="1056400" y="2152280"/>
            <a:ext cx="10080160" cy="484632"/>
          </a:xfrm>
          <a:prstGeom prst="notch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10" name="Rectangle 9"/>
          <p:cNvSpPr/>
          <p:nvPr/>
        </p:nvSpPr>
        <p:spPr>
          <a:xfrm>
            <a:off x="1776480" y="220490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11" name="Rectangle 10"/>
          <p:cNvSpPr/>
          <p:nvPr/>
        </p:nvSpPr>
        <p:spPr>
          <a:xfrm>
            <a:off x="264057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12" name="Rectangle 11"/>
          <p:cNvSpPr/>
          <p:nvPr/>
        </p:nvSpPr>
        <p:spPr>
          <a:xfrm>
            <a:off x="350467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2013</a:t>
            </a:r>
          </a:p>
        </p:txBody>
      </p:sp>
      <p:sp>
        <p:nvSpPr>
          <p:cNvPr id="13" name="Rectangle 12"/>
          <p:cNvSpPr/>
          <p:nvPr/>
        </p:nvSpPr>
        <p:spPr>
          <a:xfrm>
            <a:off x="436876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2014</a:t>
            </a:r>
          </a:p>
        </p:txBody>
      </p:sp>
      <p:sp>
        <p:nvSpPr>
          <p:cNvPr id="14" name="Rectangle 13"/>
          <p:cNvSpPr/>
          <p:nvPr/>
        </p:nvSpPr>
        <p:spPr>
          <a:xfrm>
            <a:off x="523286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5" name="Rectangle 14"/>
          <p:cNvSpPr/>
          <p:nvPr/>
        </p:nvSpPr>
        <p:spPr>
          <a:xfrm>
            <a:off x="6096960"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6" name="Rectangle 15"/>
          <p:cNvSpPr/>
          <p:nvPr/>
        </p:nvSpPr>
        <p:spPr>
          <a:xfrm>
            <a:off x="6961056"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7825152"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8" name="Rectangle 17"/>
          <p:cNvSpPr/>
          <p:nvPr/>
        </p:nvSpPr>
        <p:spPr>
          <a:xfrm>
            <a:off x="8689248"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2019</a:t>
            </a:r>
          </a:p>
        </p:txBody>
      </p:sp>
      <p:sp>
        <p:nvSpPr>
          <p:cNvPr id="19" name="Rectangle 18"/>
          <p:cNvSpPr/>
          <p:nvPr/>
        </p:nvSpPr>
        <p:spPr>
          <a:xfrm>
            <a:off x="9553344" y="2204864"/>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2020</a:t>
            </a:r>
          </a:p>
        </p:txBody>
      </p:sp>
      <p:cxnSp>
        <p:nvCxnSpPr>
          <p:cNvPr id="22" name="Straight Arrow Connector 21"/>
          <p:cNvCxnSpPr>
            <a:stCxn id="24" idx="3"/>
          </p:cNvCxnSpPr>
          <p:nvPr/>
        </p:nvCxnSpPr>
        <p:spPr>
          <a:xfrm>
            <a:off x="5447928" y="1876182"/>
            <a:ext cx="0" cy="328682"/>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4" name="TextBox 23"/>
          <p:cNvSpPr txBox="1"/>
          <p:nvPr/>
        </p:nvSpPr>
        <p:spPr>
          <a:xfrm>
            <a:off x="2496864" y="1691516"/>
            <a:ext cx="2951064" cy="369332"/>
          </a:xfrm>
          <a:prstGeom prst="rect">
            <a:avLst/>
          </a:prstGeom>
          <a:noFill/>
        </p:spPr>
        <p:txBody>
          <a:bodyPr wrap="none" rtlCol="0">
            <a:spAutoFit/>
          </a:bodyPr>
          <a:lstStyle/>
          <a:p>
            <a:pPr algn="r"/>
            <a:r>
              <a:rPr lang="en-GB" dirty="0" smtClean="0"/>
              <a:t>13 March 2015, bids opening</a:t>
            </a:r>
            <a:endParaRPr lang="en-GB" dirty="0"/>
          </a:p>
        </p:txBody>
      </p:sp>
      <p:pic>
        <p:nvPicPr>
          <p:cNvPr id="8" name="Content Placeholder 7"/>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7104112" y="260648"/>
            <a:ext cx="4392811" cy="3514249"/>
          </a:xfrm>
          <a:prstGeom prst="roundRect">
            <a:avLst>
              <a:gd name="adj" fmla="val 47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4-Point Star 3"/>
          <p:cNvSpPr/>
          <p:nvPr/>
        </p:nvSpPr>
        <p:spPr>
          <a:xfrm>
            <a:off x="9120981" y="238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5" name="4-Point Star 24"/>
          <p:cNvSpPr/>
          <p:nvPr/>
        </p:nvSpPr>
        <p:spPr>
          <a:xfrm>
            <a:off x="9001372" y="2467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6" name="4-Point Star 25"/>
          <p:cNvSpPr/>
          <p:nvPr/>
        </p:nvSpPr>
        <p:spPr>
          <a:xfrm>
            <a:off x="8280614" y="19985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7" name="4-Point Star 26"/>
          <p:cNvSpPr/>
          <p:nvPr/>
        </p:nvSpPr>
        <p:spPr>
          <a:xfrm>
            <a:off x="8400256" y="2060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8" name="4-Point Star 27"/>
          <p:cNvSpPr/>
          <p:nvPr/>
        </p:nvSpPr>
        <p:spPr>
          <a:xfrm>
            <a:off x="8328248" y="206084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29" name="4-Point Star 28"/>
          <p:cNvSpPr/>
          <p:nvPr/>
        </p:nvSpPr>
        <p:spPr>
          <a:xfrm>
            <a:off x="8400264"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0" name="4-Point Star 29"/>
          <p:cNvSpPr/>
          <p:nvPr/>
        </p:nvSpPr>
        <p:spPr>
          <a:xfrm>
            <a:off x="8381475"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1" name="4-Point Star 30"/>
          <p:cNvSpPr/>
          <p:nvPr/>
        </p:nvSpPr>
        <p:spPr>
          <a:xfrm>
            <a:off x="9840416" y="29083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2" name="4-Point Star 31"/>
          <p:cNvSpPr/>
          <p:nvPr/>
        </p:nvSpPr>
        <p:spPr>
          <a:xfrm>
            <a:off x="9912424" y="285293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3" name="4-Point Star 32"/>
          <p:cNvSpPr/>
          <p:nvPr/>
        </p:nvSpPr>
        <p:spPr>
          <a:xfrm>
            <a:off x="8976320" y="21688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4" name="4-Point Star 33"/>
          <p:cNvSpPr/>
          <p:nvPr/>
        </p:nvSpPr>
        <p:spPr>
          <a:xfrm>
            <a:off x="9192352"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5" name="4-Point Star 34"/>
          <p:cNvSpPr/>
          <p:nvPr/>
        </p:nvSpPr>
        <p:spPr>
          <a:xfrm>
            <a:off x="9085906" y="220486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6" name="4-Point Star 35"/>
          <p:cNvSpPr/>
          <p:nvPr/>
        </p:nvSpPr>
        <p:spPr>
          <a:xfrm>
            <a:off x="8688296" y="14847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7" name="4-Point Star 36"/>
          <p:cNvSpPr/>
          <p:nvPr/>
        </p:nvSpPr>
        <p:spPr>
          <a:xfrm>
            <a:off x="8760304" y="155679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8" name="4-Point Star 37"/>
          <p:cNvSpPr/>
          <p:nvPr/>
        </p:nvSpPr>
        <p:spPr>
          <a:xfrm>
            <a:off x="9447917" y="89059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39" name="4-Point Star 38"/>
          <p:cNvSpPr/>
          <p:nvPr/>
        </p:nvSpPr>
        <p:spPr>
          <a:xfrm>
            <a:off x="9552392" y="9807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0" name="4-Point Star 39"/>
          <p:cNvSpPr/>
          <p:nvPr/>
        </p:nvSpPr>
        <p:spPr>
          <a:xfrm>
            <a:off x="9618122" y="872403"/>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2" name="4-Point Star 41"/>
          <p:cNvSpPr/>
          <p:nvPr/>
        </p:nvSpPr>
        <p:spPr>
          <a:xfrm>
            <a:off x="8184240" y="227688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5" name="4-Point Star 44"/>
          <p:cNvSpPr/>
          <p:nvPr/>
        </p:nvSpPr>
        <p:spPr>
          <a:xfrm>
            <a:off x="8256240" y="270892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6" name="4-Point Star 45"/>
          <p:cNvSpPr/>
          <p:nvPr/>
        </p:nvSpPr>
        <p:spPr>
          <a:xfrm>
            <a:off x="7968208" y="234888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7" name="4-Point Star 46"/>
          <p:cNvSpPr/>
          <p:nvPr/>
        </p:nvSpPr>
        <p:spPr>
          <a:xfrm>
            <a:off x="8112224" y="242088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8" name="4-Point Star 47"/>
          <p:cNvSpPr/>
          <p:nvPr/>
        </p:nvSpPr>
        <p:spPr>
          <a:xfrm>
            <a:off x="8256240" y="253528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49" name="4-Point Star 48"/>
          <p:cNvSpPr/>
          <p:nvPr/>
        </p:nvSpPr>
        <p:spPr>
          <a:xfrm>
            <a:off x="8682043" y="193693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1" name="4-Point Star 50"/>
          <p:cNvSpPr/>
          <p:nvPr/>
        </p:nvSpPr>
        <p:spPr>
          <a:xfrm>
            <a:off x="8782208" y="202641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2" name="4-Point Star 51"/>
          <p:cNvSpPr/>
          <p:nvPr/>
        </p:nvSpPr>
        <p:spPr>
          <a:xfrm>
            <a:off x="8697666" y="2126593"/>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3" name="4-Point Star 52"/>
          <p:cNvSpPr/>
          <p:nvPr/>
        </p:nvSpPr>
        <p:spPr>
          <a:xfrm>
            <a:off x="8616280" y="2204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4" name="4-Point Star 53"/>
          <p:cNvSpPr/>
          <p:nvPr/>
        </p:nvSpPr>
        <p:spPr>
          <a:xfrm>
            <a:off x="8768680" y="227687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5" name="4-Point Star 54"/>
          <p:cNvSpPr/>
          <p:nvPr/>
        </p:nvSpPr>
        <p:spPr>
          <a:xfrm>
            <a:off x="8921080" y="19888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6" name="4-Point Star 55"/>
          <p:cNvSpPr/>
          <p:nvPr/>
        </p:nvSpPr>
        <p:spPr>
          <a:xfrm>
            <a:off x="883230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7" name="4-Point Star 56"/>
          <p:cNvSpPr/>
          <p:nvPr/>
        </p:nvSpPr>
        <p:spPr>
          <a:xfrm>
            <a:off x="8584973" y="200762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8" name="4-Point Star 57"/>
          <p:cNvSpPr/>
          <p:nvPr/>
        </p:nvSpPr>
        <p:spPr>
          <a:xfrm>
            <a:off x="7166842" y="9087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59" name="TextBox 58"/>
          <p:cNvSpPr txBox="1"/>
          <p:nvPr/>
        </p:nvSpPr>
        <p:spPr>
          <a:xfrm>
            <a:off x="7192288" y="821904"/>
            <a:ext cx="631904" cy="230832"/>
          </a:xfrm>
          <a:prstGeom prst="rect">
            <a:avLst/>
          </a:prstGeom>
          <a:noFill/>
        </p:spPr>
        <p:txBody>
          <a:bodyPr wrap="none" rtlCol="0">
            <a:spAutoFit/>
          </a:bodyPr>
          <a:lstStyle/>
          <a:p>
            <a:r>
              <a:rPr lang="en-GB" sz="900" dirty="0" smtClean="0">
                <a:solidFill>
                  <a:srgbClr val="FF0000"/>
                </a:solidFill>
              </a:rPr>
              <a:t>Consulted</a:t>
            </a:r>
            <a:endParaRPr lang="en-GB" sz="900" dirty="0">
              <a:solidFill>
                <a:srgbClr val="FF0000"/>
              </a:solidFill>
            </a:endParaRPr>
          </a:p>
        </p:txBody>
      </p:sp>
      <p:sp>
        <p:nvSpPr>
          <p:cNvPr id="60" name="4-Point Star 59"/>
          <p:cNvSpPr/>
          <p:nvPr/>
        </p:nvSpPr>
        <p:spPr>
          <a:xfrm>
            <a:off x="7170430" y="1124752"/>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1" name="TextBox 60"/>
          <p:cNvSpPr txBox="1"/>
          <p:nvPr/>
        </p:nvSpPr>
        <p:spPr>
          <a:xfrm>
            <a:off x="7192288" y="1037928"/>
            <a:ext cx="582211" cy="230832"/>
          </a:xfrm>
          <a:prstGeom prst="rect">
            <a:avLst/>
          </a:prstGeom>
          <a:noFill/>
        </p:spPr>
        <p:txBody>
          <a:bodyPr wrap="none" rtlCol="0">
            <a:spAutoFit/>
          </a:bodyPr>
          <a:lstStyle/>
          <a:p>
            <a:r>
              <a:rPr lang="en-GB" sz="900" dirty="0" smtClean="0">
                <a:solidFill>
                  <a:srgbClr val="0070C0"/>
                </a:solidFill>
              </a:rPr>
              <a:t>Selected</a:t>
            </a:r>
            <a:endParaRPr lang="en-GB" sz="900" dirty="0">
              <a:solidFill>
                <a:srgbClr val="0070C0"/>
              </a:solidFill>
            </a:endParaRPr>
          </a:p>
        </p:txBody>
      </p:sp>
      <p:sp>
        <p:nvSpPr>
          <p:cNvPr id="62" name="4-Point Star 61"/>
          <p:cNvSpPr/>
          <p:nvPr/>
        </p:nvSpPr>
        <p:spPr>
          <a:xfrm>
            <a:off x="9622976" y="325366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3" name="4-Point Star 62"/>
          <p:cNvSpPr/>
          <p:nvPr/>
        </p:nvSpPr>
        <p:spPr>
          <a:xfrm>
            <a:off x="9696400" y="33319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4" name="4-Point Star 63"/>
          <p:cNvSpPr/>
          <p:nvPr/>
        </p:nvSpPr>
        <p:spPr>
          <a:xfrm>
            <a:off x="9301712" y="2481999"/>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5" name="4-Point Star 64"/>
          <p:cNvSpPr/>
          <p:nvPr/>
        </p:nvSpPr>
        <p:spPr>
          <a:xfrm>
            <a:off x="9454112" y="242088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8" name="4-Point Star 67"/>
          <p:cNvSpPr/>
          <p:nvPr/>
        </p:nvSpPr>
        <p:spPr>
          <a:xfrm>
            <a:off x="10776528" y="3789040"/>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69" name="4-Point Star 68"/>
          <p:cNvSpPr/>
          <p:nvPr/>
        </p:nvSpPr>
        <p:spPr>
          <a:xfrm>
            <a:off x="8602874" y="270062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4-Point Star 69"/>
          <p:cNvSpPr/>
          <p:nvPr/>
        </p:nvSpPr>
        <p:spPr>
          <a:xfrm>
            <a:off x="9156981" y="319640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4-Point Star 70"/>
          <p:cNvSpPr/>
          <p:nvPr/>
        </p:nvSpPr>
        <p:spPr>
          <a:xfrm>
            <a:off x="8739644" y="274425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2" name="4-Point Star 71"/>
          <p:cNvSpPr/>
          <p:nvPr/>
        </p:nvSpPr>
        <p:spPr>
          <a:xfrm>
            <a:off x="8832312" y="28529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3" name="4-Point Star 72"/>
          <p:cNvSpPr/>
          <p:nvPr/>
        </p:nvSpPr>
        <p:spPr>
          <a:xfrm>
            <a:off x="8904312" y="3005336"/>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5" name="4-Point Star 74"/>
          <p:cNvSpPr/>
          <p:nvPr/>
        </p:nvSpPr>
        <p:spPr>
          <a:xfrm>
            <a:off x="8472264" y="18448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6" name="4-Point Star 75"/>
          <p:cNvSpPr/>
          <p:nvPr/>
        </p:nvSpPr>
        <p:spPr>
          <a:xfrm>
            <a:off x="8400264" y="1913717"/>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7" name="4-Point Star 76"/>
          <p:cNvSpPr/>
          <p:nvPr/>
        </p:nvSpPr>
        <p:spPr>
          <a:xfrm>
            <a:off x="8605252" y="10976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8" name="4-Point Star 77"/>
          <p:cNvSpPr/>
          <p:nvPr/>
        </p:nvSpPr>
        <p:spPr>
          <a:xfrm>
            <a:off x="8739644" y="104303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9" name="4-Point Star 78"/>
          <p:cNvSpPr/>
          <p:nvPr/>
        </p:nvSpPr>
        <p:spPr>
          <a:xfrm>
            <a:off x="9256388" y="1876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0" name="4-Point Star 79"/>
          <p:cNvSpPr/>
          <p:nvPr/>
        </p:nvSpPr>
        <p:spPr>
          <a:xfrm>
            <a:off x="9408788" y="20285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1" name="4-Point Star 80"/>
          <p:cNvSpPr/>
          <p:nvPr/>
        </p:nvSpPr>
        <p:spPr>
          <a:xfrm>
            <a:off x="7283805" y="294457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2" name="4-Point Star 81"/>
          <p:cNvSpPr/>
          <p:nvPr/>
        </p:nvSpPr>
        <p:spPr>
          <a:xfrm>
            <a:off x="7210169" y="3105955"/>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3" name="4-Point Star 82"/>
          <p:cNvSpPr/>
          <p:nvPr/>
        </p:nvSpPr>
        <p:spPr>
          <a:xfrm>
            <a:off x="9372788" y="228866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4" name="4-Point Star 83"/>
          <p:cNvSpPr/>
          <p:nvPr/>
        </p:nvSpPr>
        <p:spPr>
          <a:xfrm>
            <a:off x="7608176" y="299696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5" name="4-Point Star 84"/>
          <p:cNvSpPr/>
          <p:nvPr/>
        </p:nvSpPr>
        <p:spPr>
          <a:xfrm>
            <a:off x="7483393" y="3088253"/>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6" name="4-Point Star 85"/>
          <p:cNvSpPr/>
          <p:nvPr/>
        </p:nvSpPr>
        <p:spPr>
          <a:xfrm>
            <a:off x="7896232" y="2564936"/>
            <a:ext cx="288000" cy="288000"/>
          </a:xfrm>
          <a:prstGeom prst="star4">
            <a:avLst/>
          </a:prstGeom>
          <a:solidFill>
            <a:schemeClr val="bg1"/>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7" name="4-Point Star 86"/>
          <p:cNvSpPr/>
          <p:nvPr/>
        </p:nvSpPr>
        <p:spPr>
          <a:xfrm>
            <a:off x="7604456" y="3218362"/>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89" name="4-Point Star 88"/>
          <p:cNvSpPr/>
          <p:nvPr/>
        </p:nvSpPr>
        <p:spPr>
          <a:xfrm>
            <a:off x="7787640" y="298255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0" name="4-Point Star 89"/>
          <p:cNvSpPr/>
          <p:nvPr/>
        </p:nvSpPr>
        <p:spPr>
          <a:xfrm>
            <a:off x="7765453" y="31626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1" name="4-Point Star 90"/>
          <p:cNvSpPr/>
          <p:nvPr/>
        </p:nvSpPr>
        <p:spPr>
          <a:xfrm>
            <a:off x="7608077" y="337579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2" name="4-Point Star 91"/>
          <p:cNvSpPr/>
          <p:nvPr/>
        </p:nvSpPr>
        <p:spPr>
          <a:xfrm>
            <a:off x="8974626" y="134010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3" name="4-Point Star 92"/>
          <p:cNvSpPr/>
          <p:nvPr/>
        </p:nvSpPr>
        <p:spPr>
          <a:xfrm>
            <a:off x="9077774" y="118061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4" name="4-Point Star 93"/>
          <p:cNvSpPr/>
          <p:nvPr/>
        </p:nvSpPr>
        <p:spPr>
          <a:xfrm>
            <a:off x="9037026" y="1000598"/>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6" name="4-Point Star 95"/>
          <p:cNvSpPr/>
          <p:nvPr/>
        </p:nvSpPr>
        <p:spPr>
          <a:xfrm>
            <a:off x="8613048" y="2466289"/>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7" name="4-Point Star 96"/>
          <p:cNvSpPr/>
          <p:nvPr/>
        </p:nvSpPr>
        <p:spPr>
          <a:xfrm>
            <a:off x="8528739" y="250210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8" name="4-Point Star 97"/>
          <p:cNvSpPr/>
          <p:nvPr/>
        </p:nvSpPr>
        <p:spPr>
          <a:xfrm>
            <a:off x="8443076" y="2529231"/>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0" name="4-Point Star 99"/>
          <p:cNvSpPr/>
          <p:nvPr/>
        </p:nvSpPr>
        <p:spPr>
          <a:xfrm>
            <a:off x="7932640" y="1912182"/>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1" name="4-Point Star 100"/>
          <p:cNvSpPr/>
          <p:nvPr/>
        </p:nvSpPr>
        <p:spPr>
          <a:xfrm>
            <a:off x="8036901" y="1720240"/>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2" name="4-Point Star 101"/>
          <p:cNvSpPr/>
          <p:nvPr/>
        </p:nvSpPr>
        <p:spPr>
          <a:xfrm>
            <a:off x="8051768" y="1865218"/>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5" name="4-Point Star 104"/>
          <p:cNvSpPr/>
          <p:nvPr/>
        </p:nvSpPr>
        <p:spPr>
          <a:xfrm>
            <a:off x="8328248" y="213285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6" name="4-Point Star 105"/>
          <p:cNvSpPr/>
          <p:nvPr/>
        </p:nvSpPr>
        <p:spPr>
          <a:xfrm>
            <a:off x="7536160" y="2852944"/>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7" name="4-Point Star 106"/>
          <p:cNvSpPr/>
          <p:nvPr/>
        </p:nvSpPr>
        <p:spPr>
          <a:xfrm>
            <a:off x="9042272" y="3110696"/>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09" name="4-Point Star 108"/>
          <p:cNvSpPr/>
          <p:nvPr/>
        </p:nvSpPr>
        <p:spPr>
          <a:xfrm>
            <a:off x="8466208" y="196462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0" name="4-Point Star 109"/>
          <p:cNvSpPr/>
          <p:nvPr/>
        </p:nvSpPr>
        <p:spPr>
          <a:xfrm>
            <a:off x="8394200" y="1790984"/>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1" name="4-Point Star 110"/>
          <p:cNvSpPr/>
          <p:nvPr/>
        </p:nvSpPr>
        <p:spPr>
          <a:xfrm>
            <a:off x="7464152" y="3284984"/>
            <a:ext cx="72000" cy="72000"/>
          </a:xfrm>
          <a:prstGeom prst="star4">
            <a:avLst/>
          </a:prstGeom>
          <a:solidFill>
            <a:srgbClr val="FF0000"/>
          </a:solid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12" name="4-Point Star 111"/>
          <p:cNvSpPr/>
          <p:nvPr/>
        </p:nvSpPr>
        <p:spPr>
          <a:xfrm>
            <a:off x="7956104" y="1784928"/>
            <a:ext cx="72000" cy="72000"/>
          </a:xfrm>
          <a:prstGeom prst="star4">
            <a:avLst/>
          </a:prstGeom>
          <a:solidFill>
            <a:srgbClr val="0070C0"/>
          </a:solidFill>
          <a:ln>
            <a:solidFill>
              <a:srgbClr val="0070C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aphicFrame>
        <p:nvGraphicFramePr>
          <p:cNvPr id="113" name="Chart 112"/>
          <p:cNvGraphicFramePr/>
          <p:nvPr>
            <p:extLst/>
          </p:nvPr>
        </p:nvGraphicFramePr>
        <p:xfrm>
          <a:off x="7334302" y="4005064"/>
          <a:ext cx="4400841" cy="2465640"/>
        </p:xfrm>
        <a:graphic>
          <a:graphicData uri="http://schemas.openxmlformats.org/drawingml/2006/chart">
            <c:chart xmlns:c="http://schemas.openxmlformats.org/drawingml/2006/chart" xmlns:r="http://schemas.openxmlformats.org/officeDocument/2006/relationships" r:id="rId3"/>
          </a:graphicData>
        </a:graphic>
      </p:graphicFrame>
      <p:sp>
        <p:nvSpPr>
          <p:cNvPr id="114" name="TextBox 113"/>
          <p:cNvSpPr txBox="1"/>
          <p:nvPr/>
        </p:nvSpPr>
        <p:spPr>
          <a:xfrm>
            <a:off x="7194288" y="1256944"/>
            <a:ext cx="569387" cy="230832"/>
          </a:xfrm>
          <a:prstGeom prst="rect">
            <a:avLst/>
          </a:prstGeom>
          <a:noFill/>
        </p:spPr>
        <p:txBody>
          <a:bodyPr wrap="none" rtlCol="0">
            <a:spAutoFit/>
          </a:bodyPr>
          <a:lstStyle/>
          <a:p>
            <a:r>
              <a:rPr lang="en-GB" sz="900" dirty="0" smtClean="0">
                <a:solidFill>
                  <a:srgbClr val="00B050"/>
                </a:solidFill>
              </a:rPr>
              <a:t>Offered</a:t>
            </a:r>
            <a:endParaRPr lang="en-GB" sz="900" dirty="0">
              <a:solidFill>
                <a:srgbClr val="00B050"/>
              </a:solidFill>
            </a:endParaRPr>
          </a:p>
        </p:txBody>
      </p:sp>
      <p:sp>
        <p:nvSpPr>
          <p:cNvPr id="115" name="4-Point Star 114"/>
          <p:cNvSpPr/>
          <p:nvPr/>
        </p:nvSpPr>
        <p:spPr>
          <a:xfrm>
            <a:off x="7176128" y="1340776"/>
            <a:ext cx="72000" cy="72000"/>
          </a:xfrm>
          <a:prstGeom prst="star4">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cxnSp>
        <p:nvCxnSpPr>
          <p:cNvPr id="103" name="Straight Arrow Connector 102"/>
          <p:cNvCxnSpPr>
            <a:stCxn id="104" idx="3"/>
          </p:cNvCxnSpPr>
          <p:nvPr/>
        </p:nvCxnSpPr>
        <p:spPr>
          <a:xfrm>
            <a:off x="5807968" y="1444134"/>
            <a:ext cx="0" cy="754459"/>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104" name="TextBox 103"/>
          <p:cNvSpPr txBox="1"/>
          <p:nvPr/>
        </p:nvSpPr>
        <p:spPr>
          <a:xfrm>
            <a:off x="2465002" y="1259468"/>
            <a:ext cx="3342966" cy="369332"/>
          </a:xfrm>
          <a:prstGeom prst="rect">
            <a:avLst/>
          </a:prstGeom>
          <a:noFill/>
        </p:spPr>
        <p:txBody>
          <a:bodyPr wrap="none" rtlCol="0">
            <a:spAutoFit/>
          </a:bodyPr>
          <a:lstStyle/>
          <a:p>
            <a:pPr algn="r"/>
            <a:r>
              <a:rPr lang="en-GB" dirty="0" smtClean="0"/>
              <a:t>17 September 2015, FC approval</a:t>
            </a:r>
            <a:endParaRPr lang="en-GB" dirty="0"/>
          </a:p>
        </p:txBody>
      </p:sp>
      <p:sp>
        <p:nvSpPr>
          <p:cNvPr id="41" name="TextBox 40"/>
          <p:cNvSpPr txBox="1"/>
          <p:nvPr/>
        </p:nvSpPr>
        <p:spPr>
          <a:xfrm>
            <a:off x="6384032" y="5805264"/>
            <a:ext cx="1459054" cy="369332"/>
          </a:xfrm>
          <a:prstGeom prst="rect">
            <a:avLst/>
          </a:prstGeom>
          <a:noFill/>
        </p:spPr>
        <p:txBody>
          <a:bodyPr wrap="none" rtlCol="0">
            <a:spAutoFit/>
          </a:bodyPr>
          <a:lstStyle/>
          <a:p>
            <a:r>
              <a:rPr lang="en-GB" dirty="0" smtClean="0">
                <a:solidFill>
                  <a:srgbClr val="00B050"/>
                </a:solidFill>
              </a:rPr>
              <a:t>2.73 </a:t>
            </a:r>
            <a:r>
              <a:rPr lang="en-GB" dirty="0" smtClean="0">
                <a:solidFill>
                  <a:srgbClr val="00B050"/>
                </a:solidFill>
              </a:rPr>
              <a:t>€/</a:t>
            </a:r>
            <a:r>
              <a:rPr lang="en-GB" dirty="0" err="1" smtClean="0">
                <a:solidFill>
                  <a:srgbClr val="00B050"/>
                </a:solidFill>
              </a:rPr>
              <a:t>W</a:t>
            </a:r>
            <a:r>
              <a:rPr lang="en-GB" baseline="-25000" dirty="0" err="1" smtClean="0">
                <a:solidFill>
                  <a:srgbClr val="00B050"/>
                </a:solidFill>
              </a:rPr>
              <a:t>peak</a:t>
            </a:r>
            <a:endParaRPr lang="en-GB" baseline="-25000" dirty="0">
              <a:solidFill>
                <a:srgbClr val="00B050"/>
              </a:solidFill>
            </a:endParaRPr>
          </a:p>
        </p:txBody>
      </p:sp>
    </p:spTree>
    <p:extLst>
      <p:ext uri="{BB962C8B-B14F-4D97-AF65-F5344CB8AC3E}">
        <p14:creationId xmlns:p14="http://schemas.microsoft.com/office/powerpoint/2010/main" val="3549209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Transistor power ratings </a:t>
            </a:r>
            <a:r>
              <a:rPr lang="en-US" sz="2200" dirty="0" smtClean="0"/>
              <a:t>– personal view of future perspective</a:t>
            </a:r>
            <a:endParaRPr lang="en-GB" sz="2200" dirty="0"/>
          </a:p>
        </p:txBody>
      </p:sp>
      <p:sp>
        <p:nvSpPr>
          <p:cNvPr id="3" name="Content Placeholder 2"/>
          <p:cNvSpPr>
            <a:spLocks noGrp="1"/>
          </p:cNvSpPr>
          <p:nvPr>
            <p:ph sz="half" idx="1"/>
          </p:nvPr>
        </p:nvSpPr>
        <p:spPr>
          <a:xfrm>
            <a:off x="5952512" y="4797152"/>
            <a:ext cx="5832120" cy="1108810"/>
          </a:xfrm>
        </p:spPr>
        <p:txBody>
          <a:bodyPr>
            <a:normAutofit fontScale="92500" lnSpcReduction="10000"/>
          </a:bodyPr>
          <a:lstStyle/>
          <a:p>
            <a:r>
              <a:rPr lang="en-GB" dirty="0" smtClean="0"/>
              <a:t>The </a:t>
            </a:r>
            <a:r>
              <a:rPr lang="en-GB" dirty="0"/>
              <a:t>tendency </a:t>
            </a:r>
            <a:r>
              <a:rPr lang="en-GB" dirty="0" smtClean="0"/>
              <a:t>is </a:t>
            </a:r>
            <a:r>
              <a:rPr lang="en-GB" dirty="0"/>
              <a:t>to increase the number of smaller </a:t>
            </a:r>
            <a:r>
              <a:rPr lang="en-GB" dirty="0" smtClean="0"/>
              <a:t>cells in order to keep the phone battery autonomy, increase the data bandwidth, and reduce the exposition of population to too high electromagnetic fields</a:t>
            </a:r>
            <a:endParaRPr lang="en-GB"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1836227665"/>
              </p:ext>
            </p:extLst>
          </p:nvPr>
        </p:nvGraphicFramePr>
        <p:xfrm>
          <a:off x="767408" y="1844824"/>
          <a:ext cx="4968876" cy="1854200"/>
        </p:xfrm>
        <a:graphic>
          <a:graphicData uri="http://schemas.openxmlformats.org/drawingml/2006/table">
            <a:tbl>
              <a:tblPr firstRow="1" bandRow="1">
                <a:tableStyleId>{3B4B98B0-60AC-42C2-AFA5-B58CD77FA1E5}</a:tableStyleId>
              </a:tblPr>
              <a:tblGrid>
                <a:gridCol w="1656292"/>
                <a:gridCol w="1656292"/>
                <a:gridCol w="1656292"/>
              </a:tblGrid>
              <a:tr h="370840">
                <a:tc gridSpan="3">
                  <a:txBody>
                    <a:bodyPr/>
                    <a:lstStyle/>
                    <a:p>
                      <a:r>
                        <a:rPr lang="en-US" dirty="0" smtClean="0"/>
                        <a:t>Voltage</a:t>
                      </a:r>
                      <a:r>
                        <a:rPr lang="en-US" baseline="0" dirty="0" smtClean="0"/>
                        <a:t> limits</a:t>
                      </a:r>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2002</a:t>
                      </a:r>
                      <a:endParaRPr lang="en-GB" dirty="0" smtClean="0"/>
                    </a:p>
                  </a:txBody>
                  <a:tcPr/>
                </a:tc>
                <a:tc>
                  <a:txBody>
                    <a:bodyPr/>
                    <a:lstStyle/>
                    <a:p>
                      <a:pPr algn="ctr"/>
                      <a:r>
                        <a:rPr lang="en-US" dirty="0" smtClean="0"/>
                        <a:t>2006</a:t>
                      </a:r>
                      <a:endParaRPr lang="en-GB" dirty="0"/>
                    </a:p>
                  </a:txBody>
                  <a:tcPr/>
                </a:tc>
              </a:tr>
              <a:tr h="370840">
                <a:tc>
                  <a:txBody>
                    <a:bodyPr/>
                    <a:lstStyle/>
                    <a:p>
                      <a:pPr algn="l"/>
                      <a:r>
                        <a:rPr lang="en-US" dirty="0" smtClean="0"/>
                        <a:t>900 MHz</a:t>
                      </a:r>
                      <a:endParaRPr lang="en-GB" dirty="0"/>
                    </a:p>
                  </a:txBody>
                  <a:tcPr/>
                </a:tc>
                <a:tc>
                  <a:txBody>
                    <a:bodyPr/>
                    <a:lstStyle/>
                    <a:p>
                      <a:pPr algn="ctr"/>
                      <a:r>
                        <a:rPr lang="en-US" dirty="0" smtClean="0"/>
                        <a:t>41 V/m</a:t>
                      </a:r>
                      <a:endParaRPr lang="en-GB" dirty="0"/>
                    </a:p>
                  </a:txBody>
                  <a:tcPr/>
                </a:tc>
                <a:tc rowSpan="3">
                  <a:txBody>
                    <a:bodyPr/>
                    <a:lstStyle/>
                    <a:p>
                      <a:pPr algn="ctr"/>
                      <a:r>
                        <a:rPr lang="en-US" dirty="0" smtClean="0"/>
                        <a:t>3 V/m</a:t>
                      </a:r>
                      <a:endParaRPr lang="en-GB" dirty="0"/>
                    </a:p>
                  </a:txBody>
                  <a:tcPr anchor="ctr"/>
                </a:tc>
              </a:tr>
              <a:tr h="370840">
                <a:tc>
                  <a:txBody>
                    <a:bodyPr/>
                    <a:lstStyle/>
                    <a:p>
                      <a:pPr algn="l"/>
                      <a:r>
                        <a:rPr lang="en-US" dirty="0" smtClean="0"/>
                        <a:t>1800 MHz</a:t>
                      </a:r>
                      <a:endParaRPr lang="en-GB" dirty="0"/>
                    </a:p>
                  </a:txBody>
                  <a:tcPr/>
                </a:tc>
                <a:tc>
                  <a:txBody>
                    <a:bodyPr/>
                    <a:lstStyle/>
                    <a:p>
                      <a:pPr algn="ctr"/>
                      <a:r>
                        <a:rPr lang="en-US" dirty="0" smtClean="0"/>
                        <a:t>58 V/m</a:t>
                      </a:r>
                      <a:endParaRPr lang="en-GB" dirty="0"/>
                    </a:p>
                  </a:txBody>
                  <a:tcPr/>
                </a:tc>
                <a:tc vMerge="1">
                  <a:txBody>
                    <a:bodyPr/>
                    <a:lstStyle/>
                    <a:p>
                      <a:pPr algn="ctr"/>
                      <a:endParaRPr lang="en-GB" dirty="0"/>
                    </a:p>
                  </a:txBody>
                  <a:tcPr/>
                </a:tc>
              </a:tr>
              <a:tr h="370840">
                <a:tc>
                  <a:txBody>
                    <a:bodyPr/>
                    <a:lstStyle/>
                    <a:p>
                      <a:pPr algn="l"/>
                      <a:r>
                        <a:rPr lang="en-US" dirty="0" smtClean="0"/>
                        <a:t>2100</a:t>
                      </a:r>
                      <a:r>
                        <a:rPr lang="en-US" baseline="0" dirty="0" smtClean="0"/>
                        <a:t> MHz</a:t>
                      </a:r>
                      <a:endParaRPr lang="en-GB" dirty="0"/>
                    </a:p>
                  </a:txBody>
                  <a:tcPr/>
                </a:tc>
                <a:tc>
                  <a:txBody>
                    <a:bodyPr/>
                    <a:lstStyle/>
                    <a:p>
                      <a:pPr algn="ctr"/>
                      <a:r>
                        <a:rPr lang="en-US" dirty="0" smtClean="0"/>
                        <a:t>61 V/m</a:t>
                      </a:r>
                      <a:endParaRPr lang="en-GB" dirty="0"/>
                    </a:p>
                  </a:txBody>
                  <a:tcPr/>
                </a:tc>
                <a:tc vMerge="1">
                  <a:txBody>
                    <a:bodyPr/>
                    <a:lstStyle/>
                    <a:p>
                      <a:pPr algn="ctr"/>
                      <a:endParaRPr lang="en-GB" dirty="0"/>
                    </a:p>
                  </a:txBody>
                  <a:tcPr/>
                </a:tc>
              </a:tr>
            </a:tbl>
          </a:graphicData>
        </a:graphic>
      </p:graphicFrame>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25</a:t>
            </a:fld>
            <a:endParaRPr lang="en-US" dirty="0"/>
          </a:p>
        </p:txBody>
      </p:sp>
      <p:pic>
        <p:nvPicPr>
          <p:cNvPr id="8" name="Picture 8"/>
          <p:cNvPicPr>
            <a:picLocks noChangeAspect="1" noChangeArrowheads="1"/>
          </p:cNvPicPr>
          <p:nvPr/>
        </p:nvPicPr>
        <p:blipFill>
          <a:blip r:embed="rId2" cstate="print"/>
          <a:srcRect/>
          <a:stretch>
            <a:fillRect/>
          </a:stretch>
        </p:blipFill>
        <p:spPr bwMode="auto">
          <a:xfrm>
            <a:off x="6462481" y="1484784"/>
            <a:ext cx="4818095" cy="3148916"/>
          </a:xfrm>
          <a:prstGeom prst="rect">
            <a:avLst/>
          </a:prstGeom>
          <a:noFill/>
          <a:ln w="9525">
            <a:noFill/>
            <a:miter lim="800000"/>
            <a:headEnd/>
            <a:tailEnd/>
          </a:ln>
        </p:spPr>
      </p:pic>
      <p:graphicFrame>
        <p:nvGraphicFramePr>
          <p:cNvPr id="35" name="Table 34"/>
          <p:cNvGraphicFramePr>
            <a:graphicFrameLocks noGrp="1"/>
          </p:cNvGraphicFramePr>
          <p:nvPr>
            <p:extLst>
              <p:ext uri="{D42A27DB-BD31-4B8C-83A1-F6EECF244321}">
                <p14:modId xmlns:p14="http://schemas.microsoft.com/office/powerpoint/2010/main" val="3246534578"/>
              </p:ext>
            </p:extLst>
          </p:nvPr>
        </p:nvGraphicFramePr>
        <p:xfrm>
          <a:off x="767408" y="4509120"/>
          <a:ext cx="4968876" cy="1483360"/>
        </p:xfrm>
        <a:graphic>
          <a:graphicData uri="http://schemas.openxmlformats.org/drawingml/2006/table">
            <a:tbl>
              <a:tblPr firstRow="1" bandRow="1">
                <a:tableStyleId>{3B4B98B0-60AC-42C2-AFA5-B58CD77FA1E5}</a:tableStyleId>
              </a:tblPr>
              <a:tblGrid>
                <a:gridCol w="1656292"/>
                <a:gridCol w="1656292"/>
                <a:gridCol w="1656292"/>
              </a:tblGrid>
              <a:tr h="370840">
                <a:tc>
                  <a:txBody>
                    <a:bodyPr/>
                    <a:lstStyle/>
                    <a:p>
                      <a:r>
                        <a:rPr lang="en-US" dirty="0" smtClean="0"/>
                        <a:t>Device</a:t>
                      </a:r>
                      <a:endParaRPr lang="en-GB" dirty="0"/>
                    </a:p>
                  </a:txBody>
                  <a:tcPr/>
                </a:tc>
                <a:tc>
                  <a:txBody>
                    <a:bodyPr/>
                    <a:lstStyle/>
                    <a:p>
                      <a:r>
                        <a:rPr lang="en-US" dirty="0" smtClean="0"/>
                        <a:t>Distance</a:t>
                      </a:r>
                      <a:endParaRPr lang="en-GB" dirty="0"/>
                    </a:p>
                  </a:txBody>
                  <a:tcPr/>
                </a:tc>
                <a:tc>
                  <a:txBody>
                    <a:bodyPr/>
                    <a:lstStyle/>
                    <a:p>
                      <a:r>
                        <a:rPr lang="en-US" dirty="0" smtClean="0"/>
                        <a:t>Power</a:t>
                      </a:r>
                      <a:endParaRPr lang="en-GB" dirty="0"/>
                    </a:p>
                  </a:txBody>
                  <a:tcPr/>
                </a:tc>
              </a:tr>
              <a:tr h="370840">
                <a:tc>
                  <a:txBody>
                    <a:bodyPr/>
                    <a:lstStyle/>
                    <a:p>
                      <a:r>
                        <a:rPr lang="en-US" dirty="0" smtClean="0"/>
                        <a:t>Phone</a:t>
                      </a:r>
                      <a:endParaRPr lang="en-GB" dirty="0"/>
                    </a:p>
                  </a:txBody>
                  <a:tcPr/>
                </a:tc>
                <a:tc>
                  <a:txBody>
                    <a:bodyPr/>
                    <a:lstStyle/>
                    <a:p>
                      <a:pPr algn="ctr"/>
                      <a:r>
                        <a:rPr lang="en-US" dirty="0" smtClean="0"/>
                        <a:t>20 km</a:t>
                      </a:r>
                      <a:endParaRPr lang="en-GB" dirty="0"/>
                    </a:p>
                  </a:txBody>
                  <a:tcPr/>
                </a:tc>
                <a:tc>
                  <a:txBody>
                    <a:bodyPr/>
                    <a:lstStyle/>
                    <a:p>
                      <a:pPr algn="ctr"/>
                      <a:r>
                        <a:rPr lang="en-US" dirty="0" smtClean="0"/>
                        <a:t>2 W</a:t>
                      </a:r>
                      <a:endParaRPr lang="en-GB" dirty="0"/>
                    </a:p>
                  </a:txBody>
                  <a:tcPr/>
                </a:tc>
              </a:tr>
              <a:tr h="370840">
                <a:tc>
                  <a:txBody>
                    <a:bodyPr/>
                    <a:lstStyle/>
                    <a:p>
                      <a:r>
                        <a:rPr lang="en-US" dirty="0" smtClean="0"/>
                        <a:t>Microcell</a:t>
                      </a:r>
                      <a:endParaRPr lang="en-GB" dirty="0"/>
                    </a:p>
                  </a:txBody>
                  <a:tcPr/>
                </a:tc>
                <a:tc>
                  <a:txBody>
                    <a:bodyPr/>
                    <a:lstStyle/>
                    <a:p>
                      <a:pPr algn="ctr"/>
                      <a:r>
                        <a:rPr lang="en-US" baseline="0" dirty="0" smtClean="0"/>
                        <a:t>2 km</a:t>
                      </a:r>
                      <a:endParaRPr lang="en-GB" dirty="0"/>
                    </a:p>
                  </a:txBody>
                  <a:tcPr/>
                </a:tc>
                <a:tc>
                  <a:txBody>
                    <a:bodyPr/>
                    <a:lstStyle/>
                    <a:p>
                      <a:pPr algn="ctr"/>
                      <a:r>
                        <a:rPr lang="en-GB" dirty="0" smtClean="0"/>
                        <a:t>10 W</a:t>
                      </a:r>
                      <a:endParaRPr lang="en-GB" dirty="0"/>
                    </a:p>
                  </a:txBody>
                  <a:tcPr/>
                </a:tc>
              </a:tr>
              <a:tr h="370840">
                <a:tc>
                  <a:txBody>
                    <a:bodyPr/>
                    <a:lstStyle/>
                    <a:p>
                      <a:r>
                        <a:rPr lang="en-US" dirty="0" err="1" smtClean="0"/>
                        <a:t>Macrocell</a:t>
                      </a:r>
                      <a:endParaRPr lang="en-GB" dirty="0"/>
                    </a:p>
                  </a:txBody>
                  <a:tcPr/>
                </a:tc>
                <a:tc>
                  <a:txBody>
                    <a:bodyPr/>
                    <a:lstStyle/>
                    <a:p>
                      <a:pPr algn="ctr"/>
                      <a:r>
                        <a:rPr lang="en-US" dirty="0" smtClean="0"/>
                        <a:t>20 km</a:t>
                      </a:r>
                      <a:endParaRPr lang="en-GB" dirty="0"/>
                    </a:p>
                  </a:txBody>
                  <a:tcPr/>
                </a:tc>
                <a:tc>
                  <a:txBody>
                    <a:bodyPr/>
                    <a:lstStyle/>
                    <a:p>
                      <a:pPr algn="ctr"/>
                      <a:r>
                        <a:rPr lang="en-US" dirty="0" smtClean="0"/>
                        <a:t>50W</a:t>
                      </a:r>
                      <a:endParaRPr lang="en-GB" dirty="0"/>
                    </a:p>
                  </a:txBody>
                  <a:tcPr/>
                </a:tc>
              </a:tr>
            </a:tbl>
          </a:graphicData>
        </a:graphic>
      </p:graphicFrame>
    </p:spTree>
    <p:extLst>
      <p:ext uri="{BB962C8B-B14F-4D97-AF65-F5344CB8AC3E}">
        <p14:creationId xmlns:p14="http://schemas.microsoft.com/office/powerpoint/2010/main" val="714483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Transistor power ratings </a:t>
            </a:r>
            <a:r>
              <a:rPr lang="en-US" sz="2200" smtClean="0"/>
              <a:t>– personal view of future perspective</a:t>
            </a:r>
            <a:endParaRPr lang="en-GB" sz="2000" dirty="0"/>
          </a:p>
        </p:txBody>
      </p:sp>
      <p:sp>
        <p:nvSpPr>
          <p:cNvPr id="3" name="Content Placeholder 2"/>
          <p:cNvSpPr>
            <a:spLocks noGrp="1"/>
          </p:cNvSpPr>
          <p:nvPr>
            <p:ph sz="half" idx="1"/>
          </p:nvPr>
        </p:nvSpPr>
        <p:spPr/>
        <p:txBody>
          <a:bodyPr>
            <a:normAutofit/>
          </a:bodyPr>
          <a:lstStyle/>
          <a:p>
            <a:r>
              <a:rPr lang="en-GB" smtClean="0"/>
              <a:t>Transistor supplier main business will not be higher power per transistor</a:t>
            </a:r>
          </a:p>
          <a:p>
            <a:r>
              <a:rPr lang="en-US" smtClean="0">
                <a:solidFill>
                  <a:srgbClr val="FF0000"/>
                </a:solidFill>
              </a:rPr>
              <a:t>Conclusion : below a GHz, 1 kW per transistor (LDMOS) seems to me a very good goal</a:t>
            </a:r>
          </a:p>
          <a:p>
            <a:endParaRPr lang="en-GB" smtClean="0"/>
          </a:p>
          <a:p>
            <a:r>
              <a:rPr lang="en-GB" smtClean="0"/>
              <a:t>1482 Million Smartphones in 2015</a:t>
            </a:r>
          </a:p>
          <a:p>
            <a:r>
              <a:rPr lang="en-GB" smtClean="0"/>
              <a:t>6.1 Millions Microcell stations 2009</a:t>
            </a:r>
          </a:p>
          <a:p>
            <a:r>
              <a:rPr lang="en-GB" smtClean="0"/>
              <a:t>5.9 Millions Macrocell stations 2009</a:t>
            </a:r>
          </a:p>
          <a:p>
            <a:r>
              <a:rPr lang="en-GB" smtClean="0"/>
              <a:t>Freescale + NXP Semiconductors revenue in 2015: $10’000 Millions</a:t>
            </a:r>
            <a:endParaRPr lang="en-GB" dirty="0"/>
          </a:p>
        </p:txBody>
      </p:sp>
      <p:sp>
        <p:nvSpPr>
          <p:cNvPr id="4" name="Content Placeholder 3"/>
          <p:cNvSpPr>
            <a:spLocks noGrp="1"/>
          </p:cNvSpPr>
          <p:nvPr>
            <p:ph sz="half" idx="2"/>
          </p:nvPr>
        </p:nvSpPr>
        <p:spPr/>
        <p:txBody>
          <a:bodyPr>
            <a:normAutofit/>
          </a:bodyPr>
          <a:lstStyle/>
          <a:p>
            <a:r>
              <a:rPr lang="en-GB" smtClean="0"/>
              <a:t>Assumption (with a lot of simplifications)</a:t>
            </a:r>
          </a:p>
          <a:p>
            <a:endParaRPr lang="en-GB" smtClean="0"/>
          </a:p>
          <a:p>
            <a:endParaRPr lang="en-GB" smtClean="0"/>
          </a:p>
          <a:p>
            <a:endParaRPr lang="en-GB" smtClean="0"/>
          </a:p>
          <a:p>
            <a:endParaRPr lang="en-GB" smtClean="0"/>
          </a:p>
          <a:p>
            <a:pPr lvl="1"/>
            <a:r>
              <a:rPr lang="en-GB" smtClean="0"/>
              <a:t>Cost of a LDMOS ~ $120</a:t>
            </a:r>
          </a:p>
          <a:p>
            <a:pPr lvl="1"/>
            <a:r>
              <a:rPr lang="en-GB" smtClean="0"/>
              <a:t>Revenue for transistors manufacturers $50 Millions</a:t>
            </a:r>
          </a:p>
          <a:p>
            <a:pPr lvl="1"/>
            <a:r>
              <a:rPr lang="en-GB" smtClean="0"/>
              <a:t>Over minimum 5 years $10 Millions per year</a:t>
            </a:r>
          </a:p>
          <a:p>
            <a:pPr lvl="1"/>
            <a:endParaRPr lang="en-GB" smtClean="0"/>
          </a:p>
          <a:p>
            <a:r>
              <a:rPr lang="en-GB" smtClean="0"/>
              <a:t>RF for accelerators could be 0.1 % of main suppliers revenue</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26</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135241428"/>
              </p:ext>
            </p:extLst>
          </p:nvPr>
        </p:nvGraphicFramePr>
        <p:xfrm>
          <a:off x="6168008" y="2348880"/>
          <a:ext cx="4896544" cy="1381760"/>
        </p:xfrm>
        <a:graphic>
          <a:graphicData uri="http://schemas.openxmlformats.org/drawingml/2006/table">
            <a:tbl>
              <a:tblPr firstRow="1">
                <a:tableStyleId>{3B4B98B0-60AC-42C2-AFA5-B58CD77FA1E5}</a:tableStyleId>
              </a:tblPr>
              <a:tblGrid>
                <a:gridCol w="1224136"/>
                <a:gridCol w="1224136"/>
                <a:gridCol w="1224136"/>
                <a:gridCol w="1224136"/>
              </a:tblGrid>
              <a:tr h="370840">
                <a:tc>
                  <a:txBody>
                    <a:bodyPr/>
                    <a:lstStyle/>
                    <a:p>
                      <a:r>
                        <a:rPr lang="en-GB" dirty="0" smtClean="0"/>
                        <a:t>Machine</a:t>
                      </a:r>
                      <a:endParaRPr lang="en-GB" dirty="0"/>
                    </a:p>
                  </a:txBody>
                  <a:tcPr anchor="ctr"/>
                </a:tc>
                <a:tc>
                  <a:txBody>
                    <a:bodyPr/>
                    <a:lstStyle/>
                    <a:p>
                      <a:pPr algn="ctr"/>
                      <a:r>
                        <a:rPr lang="en-GB" dirty="0" smtClean="0"/>
                        <a:t># RF stations</a:t>
                      </a:r>
                      <a:endParaRPr lang="en-GB" dirty="0"/>
                    </a:p>
                  </a:txBody>
                  <a:tcPr anchor="ctr"/>
                </a:tc>
                <a:tc>
                  <a:txBody>
                    <a:bodyPr/>
                    <a:lstStyle/>
                    <a:p>
                      <a:pPr algn="ctr"/>
                      <a:r>
                        <a:rPr lang="en-GB" dirty="0" smtClean="0"/>
                        <a:t>Peak power</a:t>
                      </a:r>
                      <a:endParaRPr lang="en-GB" dirty="0"/>
                    </a:p>
                  </a:txBody>
                  <a:tcPr anchor="ctr"/>
                </a:tc>
                <a:tc>
                  <a:txBody>
                    <a:bodyPr/>
                    <a:lstStyle/>
                    <a:p>
                      <a:pPr algn="ctr"/>
                      <a:r>
                        <a:rPr lang="en-GB" dirty="0" smtClean="0"/>
                        <a:t># 500W LDMOS</a:t>
                      </a:r>
                      <a:endParaRPr lang="en-GB" dirty="0"/>
                    </a:p>
                  </a:txBody>
                  <a:tcPr anchor="ctr"/>
                </a:tc>
              </a:tr>
              <a:tr h="370840">
                <a:tc>
                  <a:txBody>
                    <a:bodyPr/>
                    <a:lstStyle/>
                    <a:p>
                      <a:r>
                        <a:rPr lang="en-GB" dirty="0" smtClean="0"/>
                        <a:t>ESS</a:t>
                      </a:r>
                      <a:endParaRPr lang="en-GB" dirty="0"/>
                    </a:p>
                  </a:txBody>
                  <a:tcPr/>
                </a:tc>
                <a:tc>
                  <a:txBody>
                    <a:bodyPr/>
                    <a:lstStyle/>
                    <a:p>
                      <a:pPr algn="ctr"/>
                      <a:r>
                        <a:rPr lang="en-GB" dirty="0" smtClean="0"/>
                        <a:t>120</a:t>
                      </a:r>
                      <a:endParaRPr lang="en-GB" dirty="0"/>
                    </a:p>
                  </a:txBody>
                  <a:tcPr anchor="ctr"/>
                </a:tc>
                <a:tc>
                  <a:txBody>
                    <a:bodyPr/>
                    <a:lstStyle/>
                    <a:p>
                      <a:pPr algn="ctr"/>
                      <a:r>
                        <a:rPr lang="en-GB" dirty="0" smtClean="0"/>
                        <a:t>1.2 MW</a:t>
                      </a:r>
                      <a:endParaRPr lang="en-GB" dirty="0"/>
                    </a:p>
                  </a:txBody>
                  <a:tcPr anchor="ctr"/>
                </a:tc>
                <a:tc>
                  <a:txBody>
                    <a:bodyPr/>
                    <a:lstStyle/>
                    <a:p>
                      <a:pPr algn="ctr"/>
                      <a:r>
                        <a:rPr lang="en-GB" dirty="0" smtClean="0"/>
                        <a:t>290’000</a:t>
                      </a:r>
                      <a:endParaRPr lang="en-GB" dirty="0"/>
                    </a:p>
                  </a:txBody>
                  <a:tcPr anchor="ctr"/>
                </a:tc>
              </a:tr>
              <a:tr h="370840">
                <a:tc>
                  <a:txBody>
                    <a:bodyPr/>
                    <a:lstStyle/>
                    <a:p>
                      <a:r>
                        <a:rPr lang="en-GB" dirty="0" smtClean="0"/>
                        <a:t>FCC</a:t>
                      </a:r>
                      <a:endParaRPr lang="en-GB" dirty="0"/>
                    </a:p>
                  </a:txBody>
                  <a:tcPr/>
                </a:tc>
                <a:tc>
                  <a:txBody>
                    <a:bodyPr/>
                    <a:lstStyle/>
                    <a:p>
                      <a:pPr algn="ctr"/>
                      <a:r>
                        <a:rPr lang="en-GB" dirty="0" smtClean="0"/>
                        <a:t>400</a:t>
                      </a:r>
                      <a:endParaRPr lang="en-GB" dirty="0"/>
                    </a:p>
                  </a:txBody>
                  <a:tcPr anchor="ctr"/>
                </a:tc>
                <a:tc>
                  <a:txBody>
                    <a:bodyPr/>
                    <a:lstStyle/>
                    <a:p>
                      <a:pPr algn="ctr"/>
                      <a:r>
                        <a:rPr lang="en-GB" dirty="0" smtClean="0"/>
                        <a:t>125</a:t>
                      </a:r>
                      <a:r>
                        <a:rPr lang="en-GB" baseline="0" dirty="0" smtClean="0"/>
                        <a:t> kW</a:t>
                      </a:r>
                      <a:endParaRPr lang="en-GB" dirty="0"/>
                    </a:p>
                  </a:txBody>
                  <a:tcPr anchor="ctr"/>
                </a:tc>
                <a:tc>
                  <a:txBody>
                    <a:bodyPr/>
                    <a:lstStyle/>
                    <a:p>
                      <a:pPr algn="ctr"/>
                      <a:r>
                        <a:rPr lang="en-GB" dirty="0" smtClean="0"/>
                        <a:t>100’000</a:t>
                      </a:r>
                      <a:endParaRPr lang="en-GB" dirty="0"/>
                    </a:p>
                  </a:txBody>
                  <a:tcPr anchor="ctr"/>
                </a:tc>
              </a:tr>
            </a:tbl>
          </a:graphicData>
        </a:graphic>
      </p:graphicFrame>
    </p:spTree>
    <p:extLst>
      <p:ext uri="{BB962C8B-B14F-4D97-AF65-F5344CB8AC3E}">
        <p14:creationId xmlns:p14="http://schemas.microsoft.com/office/powerpoint/2010/main" val="11887993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Cavity combiners</a:t>
            </a:r>
            <a:endParaRPr lang="en-GB" dirty="0"/>
          </a:p>
        </p:txBody>
      </p:sp>
      <p:sp>
        <p:nvSpPr>
          <p:cNvPr id="3" name="Content Placeholder 2"/>
          <p:cNvSpPr>
            <a:spLocks noGrp="1"/>
          </p:cNvSpPr>
          <p:nvPr>
            <p:ph sz="half" idx="1"/>
          </p:nvPr>
        </p:nvSpPr>
        <p:spPr/>
        <p:txBody>
          <a:bodyPr>
            <a:normAutofit lnSpcReduction="10000"/>
          </a:bodyPr>
          <a:lstStyle/>
          <a:p>
            <a:r>
              <a:rPr lang="en-GB" dirty="0" smtClean="0"/>
              <a:t>CRISP (Sept 2010)</a:t>
            </a:r>
          </a:p>
          <a:p>
            <a:pPr lvl="1"/>
            <a:r>
              <a:rPr lang="en-GB" dirty="0" err="1" smtClean="0"/>
              <a:t>Jörn</a:t>
            </a:r>
            <a:r>
              <a:rPr lang="en-GB" dirty="0" smtClean="0"/>
              <a:t> Jacob (ESRF) asked for support to the </a:t>
            </a:r>
            <a:r>
              <a:rPr lang="en-GB" dirty="0" err="1" smtClean="0"/>
              <a:t>the</a:t>
            </a:r>
            <a:r>
              <a:rPr lang="en-GB" dirty="0" smtClean="0"/>
              <a:t> </a:t>
            </a:r>
            <a:r>
              <a:rPr lang="en-GB" dirty="0"/>
              <a:t>development of cavity combiners </a:t>
            </a:r>
            <a:r>
              <a:rPr lang="en-GB" dirty="0" smtClean="0"/>
              <a:t>receiving </a:t>
            </a:r>
            <a:r>
              <a:rPr lang="en-GB" dirty="0"/>
              <a:t>funding from the EU as work package WP7 in the framework of the FP7/ESFRI/CRISP </a:t>
            </a:r>
            <a:r>
              <a:rPr lang="en-GB" dirty="0" smtClean="0"/>
              <a:t>program</a:t>
            </a:r>
          </a:p>
          <a:p>
            <a:pPr lvl="1"/>
            <a:r>
              <a:rPr lang="en-GB" dirty="0" smtClean="0"/>
              <a:t>CERN immediately supported it</a:t>
            </a:r>
            <a:endParaRPr lang="en-GB" dirty="0"/>
          </a:p>
          <a:p>
            <a:r>
              <a:rPr lang="en-GB" dirty="0"/>
              <a:t>CRISP, 2</a:t>
            </a:r>
            <a:r>
              <a:rPr lang="en-GB" baseline="30000" dirty="0"/>
              <a:t>nd</a:t>
            </a:r>
            <a:r>
              <a:rPr lang="en-GB" dirty="0"/>
              <a:t> yearly meeting, PSI 18-19 March </a:t>
            </a:r>
            <a:r>
              <a:rPr lang="en-GB" dirty="0" smtClean="0"/>
              <a:t>2013</a:t>
            </a:r>
          </a:p>
          <a:p>
            <a:pPr lvl="1"/>
            <a:r>
              <a:rPr lang="en-GB" dirty="0" smtClean="0"/>
              <a:t>ESRF cavity combiner</a:t>
            </a:r>
          </a:p>
          <a:p>
            <a:pPr lvl="1"/>
            <a:r>
              <a:rPr lang="en-GB" dirty="0" smtClean="0"/>
              <a:t>144:1 </a:t>
            </a:r>
            <a:r>
              <a:rPr lang="en-GB" dirty="0"/>
              <a:t>Cavity combiner for CERN-LIU-SPS</a:t>
            </a:r>
          </a:p>
          <a:p>
            <a:r>
              <a:rPr lang="en-GB" dirty="0" smtClean="0"/>
              <a:t>In addition, please refer to two </a:t>
            </a:r>
            <a:r>
              <a:rPr lang="en-GB" dirty="0"/>
              <a:t>excellent papers </a:t>
            </a:r>
            <a:r>
              <a:rPr lang="en-GB" dirty="0" smtClean="0"/>
              <a:t>from ESRF at </a:t>
            </a:r>
            <a:r>
              <a:rPr lang="en-GB" dirty="0"/>
              <a:t>IPAC</a:t>
            </a:r>
          </a:p>
          <a:p>
            <a:pPr lvl="1"/>
            <a:r>
              <a:rPr lang="en-GB" dirty="0"/>
              <a:t>MOPC005-IPAC11, 352.2 MHZ – 150 </a:t>
            </a:r>
            <a:r>
              <a:rPr lang="en-GB" dirty="0" smtClean="0"/>
              <a:t>kW Solid State Amplifiers at the ESRF</a:t>
            </a:r>
            <a:endParaRPr lang="en-GB" dirty="0"/>
          </a:p>
          <a:p>
            <a:pPr lvl="1"/>
            <a:r>
              <a:rPr lang="en-GB" dirty="0" smtClean="0"/>
              <a:t>WEPFI004-IPAC13</a:t>
            </a:r>
            <a:r>
              <a:rPr lang="en-GB" dirty="0"/>
              <a:t>, </a:t>
            </a:r>
            <a:r>
              <a:rPr lang="en-GB" dirty="0" smtClean="0"/>
              <a:t>Commissioning of first 352.2 </a:t>
            </a:r>
            <a:r>
              <a:rPr lang="en-GB" dirty="0"/>
              <a:t>MHz - 150 kW </a:t>
            </a:r>
            <a:r>
              <a:rPr lang="en-GB" dirty="0" smtClean="0"/>
              <a:t>Solid state amplifiers at the ESRF and status of R&amp;D</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27</a:t>
            </a:fld>
            <a:endParaRPr lang="en-US" dirty="0"/>
          </a:p>
        </p:txBody>
      </p:sp>
      <p:pic>
        <p:nvPicPr>
          <p:cNvPr id="8" name="Content Placeholder 5"/>
          <p:cNvPicPr>
            <a:picLocks noGrp="1" noChangeAspect="1"/>
          </p:cNvPicPr>
          <p:nvPr>
            <p:ph sz="half" idx="2"/>
          </p:nvPr>
        </p:nvPicPr>
        <p:blipFill rotWithShape="1">
          <a:blip r:embed="rId2"/>
          <a:srcRect l="1242" t="506" r="937" b="448"/>
          <a:stretch/>
        </p:blipFill>
        <p:spPr>
          <a:xfrm>
            <a:off x="6948518" y="540324"/>
            <a:ext cx="4044025" cy="5768401"/>
          </a:xfrm>
          <a:prstGeom prst="rect">
            <a:avLst/>
          </a:prstGeom>
        </p:spPr>
      </p:pic>
    </p:spTree>
    <p:extLst>
      <p:ext uri="{BB962C8B-B14F-4D97-AF65-F5344CB8AC3E}">
        <p14:creationId xmlns:p14="http://schemas.microsoft.com/office/powerpoint/2010/main" val="27252046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Cavity combiners</a:t>
            </a:r>
            <a:endParaRPr lang="en-GB" dirty="0"/>
          </a:p>
        </p:txBody>
      </p:sp>
      <p:sp>
        <p:nvSpPr>
          <p:cNvPr id="3" name="Content Placeholder 2"/>
          <p:cNvSpPr>
            <a:spLocks noGrp="1"/>
          </p:cNvSpPr>
          <p:nvPr>
            <p:ph sz="half" idx="1"/>
          </p:nvPr>
        </p:nvSpPr>
        <p:spPr>
          <a:xfrm>
            <a:off x="1055440" y="1449320"/>
            <a:ext cx="4968000" cy="1475624"/>
          </a:xfrm>
        </p:spPr>
        <p:txBody>
          <a:bodyPr/>
          <a:lstStyle/>
          <a:p>
            <a:r>
              <a:rPr lang="en-GB" dirty="0" smtClean="0"/>
              <a:t>Based on ESRF Technical Note for</a:t>
            </a:r>
            <a:br>
              <a:rPr lang="en-GB" dirty="0" smtClean="0"/>
            </a:br>
            <a:r>
              <a:rPr lang="en-GB" dirty="0" smtClean="0"/>
              <a:t>CERN-LIU-SPS under CRISP in Feb 2013, we built our own 144:1 cavity combiner</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28</a:t>
            </a:fld>
            <a:endParaRPr lang="en-US" dirty="0"/>
          </a:p>
        </p:txBody>
      </p:sp>
      <p:pic>
        <p:nvPicPr>
          <p:cNvPr id="13" name="Picture 12"/>
          <p:cNvPicPr>
            <a:picLocks noChangeAspect="1"/>
          </p:cNvPicPr>
          <p:nvPr/>
        </p:nvPicPr>
        <p:blipFill>
          <a:blip r:embed="rId2"/>
          <a:stretch>
            <a:fillRect/>
          </a:stretch>
        </p:blipFill>
        <p:spPr>
          <a:xfrm>
            <a:off x="1559496" y="2982044"/>
            <a:ext cx="3460910" cy="3255268"/>
          </a:xfrm>
          <a:prstGeom prst="rect">
            <a:avLst/>
          </a:prstGeom>
        </p:spPr>
      </p:pic>
      <p:pic>
        <p:nvPicPr>
          <p:cNvPr id="16" name="Content Placeholder 13"/>
          <p:cNvPicPr>
            <a:picLocks/>
          </p:cNvPicPr>
          <p:nvPr/>
        </p:nvPicPr>
        <p:blipFill>
          <a:blip r:embed="rId3" cstate="print">
            <a:alphaModFix/>
            <a:lum/>
          </a:blip>
          <a:srcRect/>
          <a:stretch>
            <a:fillRect/>
          </a:stretch>
        </p:blipFill>
        <p:spPr>
          <a:xfrm>
            <a:off x="6167438" y="2408384"/>
            <a:ext cx="4968875" cy="2941345"/>
          </a:xfrm>
          <a:prstGeom prst="rect">
            <a:avLst/>
          </a:prstGeom>
          <a:noFill/>
          <a:ln>
            <a:noFill/>
          </a:ln>
        </p:spPr>
      </p:pic>
    </p:spTree>
    <p:extLst>
      <p:ext uri="{BB962C8B-B14F-4D97-AF65-F5344CB8AC3E}">
        <p14:creationId xmlns:p14="http://schemas.microsoft.com/office/powerpoint/2010/main" val="29675538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Cavity combiners</a:t>
            </a:r>
            <a:endParaRPr lang="en-GB" dirty="0"/>
          </a:p>
        </p:txBody>
      </p:sp>
      <p:sp>
        <p:nvSpPr>
          <p:cNvPr id="3" name="Content Placeholder 2"/>
          <p:cNvSpPr>
            <a:spLocks noGrp="1"/>
          </p:cNvSpPr>
          <p:nvPr>
            <p:ph sz="half" idx="1"/>
          </p:nvPr>
        </p:nvSpPr>
        <p:spPr>
          <a:xfrm>
            <a:off x="1055440" y="1449320"/>
            <a:ext cx="4968000" cy="1475624"/>
          </a:xfrm>
        </p:spPr>
        <p:txBody>
          <a:bodyPr/>
          <a:lstStyle/>
          <a:p>
            <a:r>
              <a:rPr lang="en-GB" dirty="0" smtClean="0"/>
              <a:t>Based on ESRF Technical Note for</a:t>
            </a:r>
            <a:br>
              <a:rPr lang="en-GB" dirty="0" smtClean="0"/>
            </a:br>
            <a:r>
              <a:rPr lang="en-GB" dirty="0" smtClean="0"/>
              <a:t>CERN-LIU-SPS under CRISP in Feb 2013, we built our own 144:1 cavity combiner</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13" name="Picture 12"/>
          <p:cNvPicPr>
            <a:picLocks noChangeAspect="1"/>
          </p:cNvPicPr>
          <p:nvPr/>
        </p:nvPicPr>
        <p:blipFill>
          <a:blip r:embed="rId2"/>
          <a:stretch>
            <a:fillRect/>
          </a:stretch>
        </p:blipFill>
        <p:spPr>
          <a:xfrm>
            <a:off x="1559496" y="2982044"/>
            <a:ext cx="3460910" cy="3255268"/>
          </a:xfrm>
          <a:prstGeom prst="rect">
            <a:avLst/>
          </a:prstGeom>
        </p:spPr>
      </p:pic>
      <p:pic>
        <p:nvPicPr>
          <p:cNvPr id="9" name="Content Placeholder 16"/>
          <p:cNvPicPr>
            <a:picLocks noChangeAspect="1"/>
          </p:cNvPicPr>
          <p:nvPr/>
        </p:nvPicPr>
        <p:blipFill>
          <a:blip r:embed="rId3"/>
          <a:stretch>
            <a:fillRect/>
          </a:stretch>
        </p:blipFill>
        <p:spPr>
          <a:xfrm>
            <a:off x="8425158" y="3859766"/>
            <a:ext cx="3575498" cy="2520000"/>
          </a:xfrm>
          <a:prstGeom prst="rect">
            <a:avLst/>
          </a:prstGeom>
        </p:spPr>
      </p:pic>
      <p:pic>
        <p:nvPicPr>
          <p:cNvPr id="10" name="Content Placeholder 19"/>
          <p:cNvPicPr>
            <a:picLocks noChangeAspect="1"/>
          </p:cNvPicPr>
          <p:nvPr/>
        </p:nvPicPr>
        <p:blipFill>
          <a:blip r:embed="rId4"/>
          <a:stretch>
            <a:fillRect/>
          </a:stretch>
        </p:blipFill>
        <p:spPr>
          <a:xfrm>
            <a:off x="5921696" y="395585"/>
            <a:ext cx="3558680" cy="2520000"/>
          </a:xfrm>
          <a:prstGeom prst="rect">
            <a:avLst/>
          </a:prstGeom>
        </p:spPr>
      </p:pic>
      <p:pic>
        <p:nvPicPr>
          <p:cNvPr id="11" name="Picture 2" descr="C:\Users\esanchoc\Dropbox\Screenshots\Screenshot 2014-02-14 11.26.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13680" y="417344"/>
            <a:ext cx="2486976"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Content Placeholder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26889" y="3429000"/>
            <a:ext cx="2473367" cy="2880000"/>
          </a:xfrm>
          <a:prstGeom prst="roundRect">
            <a:avLst>
              <a:gd name="adj" fmla="val 8594"/>
            </a:avLst>
          </a:prstGeom>
          <a:solidFill>
            <a:srgbClr val="FFFFFF">
              <a:shade val="85000"/>
            </a:srgbClr>
          </a:solidFill>
          <a:ln>
            <a:noFill/>
          </a:ln>
          <a:effectLst>
            <a:softEdge rad="31750"/>
          </a:effectLst>
        </p:spPr>
      </p:pic>
    </p:spTree>
    <p:extLst>
      <p:ext uri="{BB962C8B-B14F-4D97-AF65-F5344CB8AC3E}">
        <p14:creationId xmlns:p14="http://schemas.microsoft.com/office/powerpoint/2010/main" val="795260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CERN SPS LIU project</a:t>
            </a:r>
            <a:endParaRPr lang="en-GB" dirty="0"/>
          </a:p>
        </p:txBody>
      </p:sp>
      <p:sp>
        <p:nvSpPr>
          <p:cNvPr id="11" name="Content Placeholder 10"/>
          <p:cNvSpPr>
            <a:spLocks noGrp="1"/>
          </p:cNvSpPr>
          <p:nvPr>
            <p:ph sz="half" idx="1"/>
          </p:nvPr>
        </p:nvSpPr>
        <p:spPr>
          <a:xfrm>
            <a:off x="1055440" y="1449320"/>
            <a:ext cx="4824536" cy="4860000"/>
          </a:xfrm>
        </p:spPr>
        <p:txBody>
          <a:bodyPr/>
          <a:lstStyle/>
          <a:p>
            <a:r>
              <a:rPr lang="en-GB" dirty="0" smtClean="0"/>
              <a:t>The LHC Injectors Upgrade should plan for delivering reliably to the LHC the beams required for reaching the goals of the HL-LHC</a:t>
            </a:r>
          </a:p>
          <a:p>
            <a:endParaRPr lang="en-US" dirty="0"/>
          </a:p>
          <a:p>
            <a:r>
              <a:rPr lang="en-US" dirty="0" smtClean="0"/>
              <a:t>Translated to SPS-RF</a:t>
            </a:r>
          </a:p>
          <a:p>
            <a:r>
              <a:rPr lang="en-US" dirty="0" smtClean="0"/>
              <a:t>re-arrangement of the cavities and construction of new RF power stations</a:t>
            </a:r>
            <a:endParaRPr lang="en-GB" dirty="0" smtClean="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2" name="Content Placeholder 8"/>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6286794" y="908720"/>
            <a:ext cx="5425830" cy="5400000"/>
          </a:xfrm>
          <a:prstGeom prst="rect">
            <a:avLst/>
          </a:prstGeom>
        </p:spPr>
      </p:pic>
    </p:spTree>
    <p:extLst>
      <p:ext uri="{BB962C8B-B14F-4D97-AF65-F5344CB8AC3E}">
        <p14:creationId xmlns:p14="http://schemas.microsoft.com/office/powerpoint/2010/main" val="912695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Cavity combiners</a:t>
            </a:r>
            <a:endParaRPr lang="en-GB" dirty="0"/>
          </a:p>
        </p:txBody>
      </p:sp>
      <p:sp>
        <p:nvSpPr>
          <p:cNvPr id="3" name="Content Placeholder 2"/>
          <p:cNvSpPr>
            <a:spLocks noGrp="1"/>
          </p:cNvSpPr>
          <p:nvPr>
            <p:ph sz="half" idx="1"/>
          </p:nvPr>
        </p:nvSpPr>
        <p:spPr>
          <a:xfrm>
            <a:off x="1055440" y="1449320"/>
            <a:ext cx="4968000" cy="1475624"/>
          </a:xfrm>
        </p:spPr>
        <p:txBody>
          <a:bodyPr/>
          <a:lstStyle/>
          <a:p>
            <a:r>
              <a:rPr lang="en-GB" dirty="0" smtClean="0"/>
              <a:t>Based on ESRF Technical Note for</a:t>
            </a:r>
            <a:br>
              <a:rPr lang="en-GB" dirty="0" smtClean="0"/>
            </a:br>
            <a:r>
              <a:rPr lang="en-GB" dirty="0" smtClean="0"/>
              <a:t>CERN-LIU-SPS under CRISP in Feb 2013, we built our own 144:1 cavity combiner</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13" name="Picture 12"/>
          <p:cNvPicPr>
            <a:picLocks noChangeAspect="1"/>
          </p:cNvPicPr>
          <p:nvPr/>
        </p:nvPicPr>
        <p:blipFill>
          <a:blip r:embed="rId2"/>
          <a:stretch>
            <a:fillRect/>
          </a:stretch>
        </p:blipFill>
        <p:spPr>
          <a:xfrm>
            <a:off x="1559496" y="2982044"/>
            <a:ext cx="3460910" cy="3255268"/>
          </a:xfrm>
          <a:prstGeom prst="rect">
            <a:avLst/>
          </a:prstGeom>
        </p:spPr>
      </p:pic>
      <p:pic>
        <p:nvPicPr>
          <p:cNvPr id="9"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153434"/>
            <a:ext cx="2880000" cy="2160000"/>
          </a:xfrm>
          <a:prstGeom prst="roundRect">
            <a:avLst>
              <a:gd name="adj" fmla="val 11955"/>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19211" t="24801" r="10812" b="13251"/>
          <a:stretch/>
        </p:blipFill>
        <p:spPr>
          <a:xfrm>
            <a:off x="9165589" y="245531"/>
            <a:ext cx="2880000" cy="3398401"/>
          </a:xfrm>
          <a:prstGeom prst="roundRect">
            <a:avLst>
              <a:gd name="adj" fmla="val 810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7058"/>
          <a:stretch/>
        </p:blipFill>
        <p:spPr>
          <a:xfrm>
            <a:off x="6780380" y="3764164"/>
            <a:ext cx="4163827" cy="2520000"/>
          </a:xfrm>
          <a:prstGeom prst="roundRect">
            <a:avLst>
              <a:gd name="adj" fmla="val 13158"/>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80422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Cavity combiners</a:t>
            </a:r>
            <a:endParaRPr lang="en-GB" dirty="0"/>
          </a:p>
        </p:txBody>
      </p:sp>
      <p:sp>
        <p:nvSpPr>
          <p:cNvPr id="3" name="Content Placeholder 2"/>
          <p:cNvSpPr>
            <a:spLocks noGrp="1"/>
          </p:cNvSpPr>
          <p:nvPr>
            <p:ph sz="half" idx="1"/>
          </p:nvPr>
        </p:nvSpPr>
        <p:spPr>
          <a:xfrm>
            <a:off x="1055440" y="1449320"/>
            <a:ext cx="4968000" cy="1475624"/>
          </a:xfrm>
        </p:spPr>
        <p:txBody>
          <a:bodyPr/>
          <a:lstStyle/>
          <a:p>
            <a:r>
              <a:rPr lang="en-GB" dirty="0" smtClean="0"/>
              <a:t>Based on ESRF Technical Note for</a:t>
            </a:r>
            <a:br>
              <a:rPr lang="en-GB" dirty="0" smtClean="0"/>
            </a:br>
            <a:r>
              <a:rPr lang="en-GB" dirty="0" smtClean="0"/>
              <a:t>CERN-LIU-SPS under CRISP in Feb 2013, we built our own 144:1 cavity combiner</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31</a:t>
            </a:fld>
            <a:endParaRPr lang="en-US" dirty="0"/>
          </a:p>
        </p:txBody>
      </p:sp>
      <p:pic>
        <p:nvPicPr>
          <p:cNvPr id="13" name="Picture 12"/>
          <p:cNvPicPr>
            <a:picLocks noChangeAspect="1"/>
          </p:cNvPicPr>
          <p:nvPr/>
        </p:nvPicPr>
        <p:blipFill>
          <a:blip r:embed="rId2"/>
          <a:stretch>
            <a:fillRect/>
          </a:stretch>
        </p:blipFill>
        <p:spPr>
          <a:xfrm>
            <a:off x="1559496" y="2982044"/>
            <a:ext cx="3460910" cy="3255268"/>
          </a:xfrm>
          <a:prstGeom prst="rect">
            <a:avLst/>
          </a:prstGeom>
        </p:spPr>
      </p:pic>
      <p:pic>
        <p:nvPicPr>
          <p:cNvPr id="9" name="Content Placeholder 5"/>
          <p:cNvPicPr>
            <a:picLocks/>
          </p:cNvPicPr>
          <p:nvPr/>
        </p:nvPicPr>
        <p:blipFill rotWithShape="1">
          <a:blip r:embed="rId3"/>
          <a:srcRect l="355" t="5833" r="9506" b="8098"/>
          <a:stretch/>
        </p:blipFill>
        <p:spPr bwMode="auto">
          <a:xfrm>
            <a:off x="6384032" y="620688"/>
            <a:ext cx="4968875" cy="2667488"/>
          </a:xfrm>
          <a:prstGeom prst="rect">
            <a:avLst/>
          </a:prstGeom>
          <a:ln>
            <a:noFill/>
          </a:ln>
          <a:extLst>
            <a:ext uri="{53640926-AAD7-44D8-BBD7-CCE9431645EC}">
              <a14:shadowObscured xmlns:a14="http://schemas.microsoft.com/office/drawing/2010/main"/>
            </a:ext>
          </a:extLst>
        </p:spPr>
      </p:pic>
      <p:pic>
        <p:nvPicPr>
          <p:cNvPr id="10" name="Content Placeholder 8"/>
          <p:cNvPicPr>
            <a:picLocks/>
          </p:cNvPicPr>
          <p:nvPr/>
        </p:nvPicPr>
        <p:blipFill rotWithShape="1">
          <a:blip r:embed="rId4"/>
          <a:srcRect l="621" t="5675" r="9506" b="8256"/>
          <a:stretch/>
        </p:blipFill>
        <p:spPr bwMode="auto">
          <a:xfrm>
            <a:off x="6384032" y="3526858"/>
            <a:ext cx="4968875" cy="2675383"/>
          </a:xfrm>
          <a:prstGeom prst="rect">
            <a:avLst/>
          </a:prstGeom>
          <a:ln>
            <a:noFill/>
          </a:ln>
          <a:extLst>
            <a:ext uri="{53640926-AAD7-44D8-BBD7-CCE9431645EC}">
              <a14:shadowObscured xmlns:a14="http://schemas.microsoft.com/office/drawing/2010/main"/>
            </a:ext>
          </a:extLst>
        </p:spPr>
      </p:pic>
      <p:sp>
        <p:nvSpPr>
          <p:cNvPr id="11" name="TextBox 10"/>
          <p:cNvSpPr txBox="1"/>
          <p:nvPr/>
        </p:nvSpPr>
        <p:spPr>
          <a:xfrm>
            <a:off x="9472386" y="2555612"/>
            <a:ext cx="1664174" cy="369332"/>
          </a:xfrm>
          <a:prstGeom prst="rect">
            <a:avLst/>
          </a:prstGeom>
          <a:noFill/>
        </p:spPr>
        <p:txBody>
          <a:bodyPr wrap="none" rtlCol="0">
            <a:spAutoFit/>
          </a:bodyPr>
          <a:lstStyle/>
          <a:p>
            <a:r>
              <a:rPr lang="en-GB" dirty="0" smtClean="0">
                <a:solidFill>
                  <a:srgbClr val="FFFF00"/>
                </a:solidFill>
              </a:rPr>
              <a:t>BW</a:t>
            </a:r>
            <a:r>
              <a:rPr lang="en-GB" baseline="-25000" dirty="0" smtClean="0">
                <a:solidFill>
                  <a:srgbClr val="FFFF00"/>
                </a:solidFill>
              </a:rPr>
              <a:t>-3dB</a:t>
            </a:r>
            <a:r>
              <a:rPr lang="en-GB" dirty="0" smtClean="0">
                <a:solidFill>
                  <a:srgbClr val="FFFF00"/>
                </a:solidFill>
              </a:rPr>
              <a:t> 5.5 MHz</a:t>
            </a:r>
            <a:endParaRPr lang="en-GB" dirty="0">
              <a:solidFill>
                <a:srgbClr val="FFFF00"/>
              </a:solidFill>
            </a:endParaRPr>
          </a:p>
        </p:txBody>
      </p:sp>
      <p:sp>
        <p:nvSpPr>
          <p:cNvPr id="12" name="TextBox 11"/>
          <p:cNvSpPr txBox="1"/>
          <p:nvPr/>
        </p:nvSpPr>
        <p:spPr>
          <a:xfrm>
            <a:off x="9688410" y="3851756"/>
            <a:ext cx="1170513" cy="369332"/>
          </a:xfrm>
          <a:prstGeom prst="rect">
            <a:avLst/>
          </a:prstGeom>
          <a:noFill/>
        </p:spPr>
        <p:txBody>
          <a:bodyPr wrap="none" rtlCol="0">
            <a:spAutoFit/>
          </a:bodyPr>
          <a:lstStyle/>
          <a:p>
            <a:r>
              <a:rPr lang="en-GB" dirty="0" smtClean="0">
                <a:solidFill>
                  <a:srgbClr val="FFFF00"/>
                </a:solidFill>
              </a:rPr>
              <a:t>S</a:t>
            </a:r>
            <a:r>
              <a:rPr lang="en-GB" baseline="-25000" dirty="0" smtClean="0">
                <a:solidFill>
                  <a:srgbClr val="FFFF00"/>
                </a:solidFill>
              </a:rPr>
              <a:t>11</a:t>
            </a:r>
            <a:r>
              <a:rPr lang="en-GB" dirty="0" smtClean="0">
                <a:solidFill>
                  <a:srgbClr val="FFFF00"/>
                </a:solidFill>
              </a:rPr>
              <a:t> -20 dB</a:t>
            </a:r>
            <a:endParaRPr lang="en-GB" dirty="0">
              <a:solidFill>
                <a:srgbClr val="FFFF00"/>
              </a:solidFill>
            </a:endParaRPr>
          </a:p>
        </p:txBody>
      </p:sp>
    </p:spTree>
    <p:extLst>
      <p:ext uri="{BB962C8B-B14F-4D97-AF65-F5344CB8AC3E}">
        <p14:creationId xmlns:p14="http://schemas.microsoft.com/office/powerpoint/2010/main" val="7029090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IT-3841, Finals</a:t>
            </a:r>
            <a:endParaRPr lang="en-GB" dirty="0"/>
          </a:p>
        </p:txBody>
      </p:sp>
      <p:sp>
        <p:nvSpPr>
          <p:cNvPr id="3" name="Content Placeholder 2"/>
          <p:cNvSpPr>
            <a:spLocks noGrp="1"/>
          </p:cNvSpPr>
          <p:nvPr>
            <p:ph sz="half" idx="1"/>
          </p:nvPr>
        </p:nvSpPr>
        <p:spPr/>
        <p:txBody>
          <a:bodyPr>
            <a:normAutofit fontScale="92500" lnSpcReduction="20000"/>
          </a:bodyPr>
          <a:lstStyle/>
          <a:p>
            <a:r>
              <a:rPr lang="en-GB" dirty="0" smtClean="0"/>
              <a:t>One Transmitter will be composed of </a:t>
            </a:r>
          </a:p>
          <a:p>
            <a:pPr lvl="1"/>
            <a:r>
              <a:rPr lang="en-GB" dirty="0" smtClean="0"/>
              <a:t>16 x 144 kW RF amplifiers</a:t>
            </a:r>
          </a:p>
          <a:p>
            <a:r>
              <a:rPr lang="en-GB" dirty="0" smtClean="0"/>
              <a:t>One RF amplifier will be composed of </a:t>
            </a:r>
          </a:p>
          <a:p>
            <a:pPr lvl="1"/>
            <a:r>
              <a:rPr lang="en-GB" dirty="0" smtClean="0"/>
              <a:t>80:1 cavity combiner</a:t>
            </a:r>
          </a:p>
          <a:p>
            <a:pPr lvl="1"/>
            <a:r>
              <a:rPr lang="en-US" dirty="0" smtClean="0"/>
              <a:t>80 x </a:t>
            </a:r>
            <a:r>
              <a:rPr lang="en-GB" dirty="0"/>
              <a:t>2</a:t>
            </a:r>
            <a:r>
              <a:rPr lang="en-GB" dirty="0" smtClean="0"/>
              <a:t> kW RF blocs</a:t>
            </a:r>
          </a:p>
          <a:p>
            <a:pPr lvl="1"/>
            <a:r>
              <a:rPr lang="en-US" dirty="0" smtClean="0"/>
              <a:t>160 transistors</a:t>
            </a:r>
            <a:endParaRPr lang="en-GB" dirty="0" smtClean="0"/>
          </a:p>
          <a:p>
            <a:r>
              <a:rPr lang="en-GB" dirty="0" smtClean="0"/>
              <a:t>In total</a:t>
            </a:r>
          </a:p>
          <a:p>
            <a:pPr lvl="1"/>
            <a:r>
              <a:rPr lang="en-GB" dirty="0" smtClean="0"/>
              <a:t>Two transmitters</a:t>
            </a:r>
          </a:p>
          <a:p>
            <a:pPr lvl="1"/>
            <a:r>
              <a:rPr lang="en-GB" dirty="0" smtClean="0"/>
              <a:t>32 RF amplifiers</a:t>
            </a:r>
          </a:p>
          <a:p>
            <a:pPr lvl="1"/>
            <a:r>
              <a:rPr lang="en-US" dirty="0" smtClean="0"/>
              <a:t>2560 RF blocs</a:t>
            </a:r>
            <a:endParaRPr lang="en-GB" dirty="0" smtClean="0"/>
          </a:p>
          <a:p>
            <a:pPr lvl="1"/>
            <a:r>
              <a:rPr lang="en-GB" b="1" u="sng" dirty="0" smtClean="0"/>
              <a:t>5120 transistors</a:t>
            </a:r>
          </a:p>
          <a:p>
            <a:pPr lvl="1"/>
            <a:endParaRPr lang="en-US" b="1" u="sng" dirty="0"/>
          </a:p>
          <a:p>
            <a:r>
              <a:rPr lang="en-US" dirty="0" smtClean="0">
                <a:solidFill>
                  <a:srgbClr val="FF0000"/>
                </a:solidFill>
              </a:rPr>
              <a:t>TCS proposal fully in line with our own R&amp;D programs</a:t>
            </a:r>
          </a:p>
          <a:p>
            <a:pPr lvl="1"/>
            <a:r>
              <a:rPr lang="en-US" dirty="0" smtClean="0">
                <a:solidFill>
                  <a:srgbClr val="FF0000"/>
                </a:solidFill>
              </a:rPr>
              <a:t>Small RF units based on 1 kW LDMOS transistors</a:t>
            </a:r>
          </a:p>
          <a:p>
            <a:pPr lvl="1"/>
            <a:r>
              <a:rPr lang="en-US" dirty="0" smtClean="0">
                <a:solidFill>
                  <a:srgbClr val="FF0000"/>
                </a:solidFill>
              </a:rPr>
              <a:t>Cavity combiners</a:t>
            </a:r>
          </a:p>
          <a:p>
            <a:pPr lvl="1"/>
            <a:r>
              <a:rPr lang="en-US" dirty="0" smtClean="0">
                <a:solidFill>
                  <a:srgbClr val="FF0000"/>
                </a:solidFill>
              </a:rPr>
              <a:t>New very interesting features covered by a NDA</a:t>
            </a:r>
            <a:endParaRPr lang="en-GB" dirty="0">
              <a:solidFill>
                <a:srgbClr val="FF0000"/>
              </a:solidFill>
            </a:endParaRP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32</a:t>
            </a:fld>
            <a:endParaRPr lang="en-US" dirty="0"/>
          </a:p>
        </p:txBody>
      </p:sp>
      <p:pic>
        <p:nvPicPr>
          <p:cNvPr id="10" name="Picture 9"/>
          <p:cNvPicPr>
            <a:picLocks noChangeAspect="1"/>
          </p:cNvPicPr>
          <p:nvPr/>
        </p:nvPicPr>
        <p:blipFill>
          <a:blip r:embed="rId2"/>
          <a:stretch>
            <a:fillRect/>
          </a:stretch>
        </p:blipFill>
        <p:spPr>
          <a:xfrm>
            <a:off x="5396965" y="825782"/>
            <a:ext cx="6675699" cy="5206435"/>
          </a:xfrm>
          <a:prstGeom prst="rect">
            <a:avLst/>
          </a:prstGeom>
        </p:spPr>
      </p:pic>
    </p:spTree>
    <p:extLst>
      <p:ext uri="{BB962C8B-B14F-4D97-AF65-F5344CB8AC3E}">
        <p14:creationId xmlns:p14="http://schemas.microsoft.com/office/powerpoint/2010/main" val="35203010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Progress report from last week </a:t>
            </a:r>
            <a:r>
              <a:rPr lang="en-US" sz="2400" dirty="0" smtClean="0"/>
              <a:t>(June 2016)</a:t>
            </a:r>
            <a:endParaRPr lang="en-GB" sz="2400" dirty="0"/>
          </a:p>
        </p:txBody>
      </p:sp>
      <p:sp>
        <p:nvSpPr>
          <p:cNvPr id="3" name="Content Placeholder 2"/>
          <p:cNvSpPr>
            <a:spLocks noGrp="1"/>
          </p:cNvSpPr>
          <p:nvPr>
            <p:ph sz="half" idx="1"/>
          </p:nvPr>
        </p:nvSpPr>
        <p:spPr>
          <a:xfrm>
            <a:off x="4756709" y="3212976"/>
            <a:ext cx="2635435" cy="3024106"/>
          </a:xfrm>
        </p:spPr>
        <p:txBody>
          <a:bodyPr/>
          <a:lstStyle/>
          <a:p>
            <a:pPr>
              <a:buBlip>
                <a:blip r:embed="rId2"/>
              </a:buBlip>
            </a:pPr>
            <a:r>
              <a:rPr lang="en-US" dirty="0" smtClean="0"/>
              <a:t> Specific Power supplies validated</a:t>
            </a:r>
          </a:p>
          <a:p>
            <a:pPr>
              <a:buBlip>
                <a:blip r:embed="rId2"/>
              </a:buBlip>
            </a:pPr>
            <a:r>
              <a:rPr lang="en-US" dirty="0"/>
              <a:t> First RF blocs tested up to 2 kW</a:t>
            </a:r>
          </a:p>
          <a:p>
            <a:pPr>
              <a:buBlip>
                <a:blip r:embed="rId2"/>
              </a:buBlip>
            </a:pPr>
            <a:r>
              <a:rPr lang="en-US" dirty="0" smtClean="0"/>
              <a:t> First Input cavity splitter and first Output cavity combiner constructed</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33</a:t>
            </a:fld>
            <a:endParaRPr lang="en-US" dirty="0"/>
          </a:p>
        </p:txBody>
      </p:sp>
      <p:pic>
        <p:nvPicPr>
          <p:cNvPr id="11" name="Picture 10" descr="D:\Users\T0098322\Desktop\Photo CERN\logo_gerac_3d_hd_ok.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22298" y="2071969"/>
            <a:ext cx="2304256" cy="9217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D:\Users\T0098322\Desktop\Photo CERN\thales-logo.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14426" y="1412776"/>
            <a:ext cx="2520000" cy="65608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5"/>
          <a:stretch>
            <a:fillRect/>
          </a:stretch>
        </p:blipFill>
        <p:spPr>
          <a:xfrm>
            <a:off x="770856" y="4365104"/>
            <a:ext cx="3596952" cy="1902117"/>
          </a:xfrm>
          <a:prstGeom prst="rect">
            <a:avLst/>
          </a:prstGeom>
        </p:spPr>
      </p:pic>
      <p:pic>
        <p:nvPicPr>
          <p:cNvPr id="22" name="Picture 21"/>
          <p:cNvPicPr>
            <a:picLocks noChangeAspect="1"/>
          </p:cNvPicPr>
          <p:nvPr/>
        </p:nvPicPr>
        <p:blipFill>
          <a:blip r:embed="rId6"/>
          <a:stretch>
            <a:fillRect/>
          </a:stretch>
        </p:blipFill>
        <p:spPr>
          <a:xfrm>
            <a:off x="770856" y="1484784"/>
            <a:ext cx="3596952" cy="2700762"/>
          </a:xfrm>
          <a:prstGeom prst="rect">
            <a:avLst/>
          </a:prstGeom>
        </p:spPr>
      </p:pic>
      <p:pic>
        <p:nvPicPr>
          <p:cNvPr id="24" name="Picture 23"/>
          <p:cNvPicPr>
            <a:picLocks noChangeAspect="1"/>
          </p:cNvPicPr>
          <p:nvPr/>
        </p:nvPicPr>
        <p:blipFill>
          <a:blip r:embed="rId7"/>
          <a:stretch>
            <a:fillRect/>
          </a:stretch>
        </p:blipFill>
        <p:spPr>
          <a:xfrm>
            <a:off x="7821544" y="1484784"/>
            <a:ext cx="3603048" cy="4797968"/>
          </a:xfrm>
          <a:prstGeom prst="rect">
            <a:avLst/>
          </a:prstGeom>
        </p:spPr>
      </p:pic>
    </p:spTree>
    <p:extLst>
      <p:ext uri="{BB962C8B-B14F-4D97-AF65-F5344CB8AC3E}">
        <p14:creationId xmlns:p14="http://schemas.microsoft.com/office/powerpoint/2010/main" val="14511896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IT-3841, Schedule</a:t>
            </a:r>
            <a:endParaRPr lang="en-GB" dirty="0"/>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34</a:t>
            </a:fld>
            <a:endParaRPr lang="en-US" dirty="0"/>
          </a:p>
        </p:txBody>
      </p:sp>
      <p:sp>
        <p:nvSpPr>
          <p:cNvPr id="7" name="Notched Right Arrow 6"/>
          <p:cNvSpPr/>
          <p:nvPr/>
        </p:nvSpPr>
        <p:spPr>
          <a:xfrm>
            <a:off x="767408" y="2152280"/>
            <a:ext cx="10369152" cy="484632"/>
          </a:xfrm>
          <a:prstGeom prst="notch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8" name="Rectangle 7"/>
          <p:cNvSpPr/>
          <p:nvPr/>
        </p:nvSpPr>
        <p:spPr>
          <a:xfrm>
            <a:off x="8544272" y="2204864"/>
            <a:ext cx="1728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2020</a:t>
            </a:r>
          </a:p>
        </p:txBody>
      </p:sp>
      <p:sp>
        <p:nvSpPr>
          <p:cNvPr id="9" name="Rectangle 8"/>
          <p:cNvSpPr/>
          <p:nvPr/>
        </p:nvSpPr>
        <p:spPr>
          <a:xfrm>
            <a:off x="6816080" y="2204904"/>
            <a:ext cx="1728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2019</a:t>
            </a:r>
          </a:p>
        </p:txBody>
      </p:sp>
      <p:sp>
        <p:nvSpPr>
          <p:cNvPr id="10" name="Rectangle 9"/>
          <p:cNvSpPr/>
          <p:nvPr/>
        </p:nvSpPr>
        <p:spPr>
          <a:xfrm>
            <a:off x="5087888" y="2204864"/>
            <a:ext cx="1728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1" name="Rectangle 10"/>
          <p:cNvSpPr/>
          <p:nvPr/>
        </p:nvSpPr>
        <p:spPr>
          <a:xfrm>
            <a:off x="3359696" y="2204864"/>
            <a:ext cx="1728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7" name="Rectangle 16"/>
          <p:cNvSpPr/>
          <p:nvPr/>
        </p:nvSpPr>
        <p:spPr>
          <a:xfrm>
            <a:off x="1631504" y="2204864"/>
            <a:ext cx="1728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cxnSp>
        <p:nvCxnSpPr>
          <p:cNvPr id="18" name="Straight Arrow Connector 17"/>
          <p:cNvCxnSpPr/>
          <p:nvPr/>
        </p:nvCxnSpPr>
        <p:spPr>
          <a:xfrm>
            <a:off x="1415480"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19" name="TextBox 18"/>
          <p:cNvSpPr txBox="1"/>
          <p:nvPr/>
        </p:nvSpPr>
        <p:spPr>
          <a:xfrm>
            <a:off x="460410" y="1484784"/>
            <a:ext cx="955070" cy="369332"/>
          </a:xfrm>
          <a:prstGeom prst="rect">
            <a:avLst/>
          </a:prstGeom>
          <a:noFill/>
        </p:spPr>
        <p:txBody>
          <a:bodyPr wrap="none" rtlCol="0">
            <a:spAutoFit/>
          </a:bodyPr>
          <a:lstStyle/>
          <a:p>
            <a:pPr algn="r"/>
            <a:r>
              <a:rPr lang="en-GB" dirty="0" smtClean="0"/>
              <a:t>Contract</a:t>
            </a:r>
            <a:endParaRPr lang="en-GB" dirty="0"/>
          </a:p>
        </p:txBody>
      </p:sp>
      <p:graphicFrame>
        <p:nvGraphicFramePr>
          <p:cNvPr id="26" name="Table 25"/>
          <p:cNvGraphicFramePr>
            <a:graphicFrameLocks noGrp="1"/>
          </p:cNvGraphicFramePr>
          <p:nvPr>
            <p:extLst>
              <p:ext uri="{D42A27DB-BD31-4B8C-83A1-F6EECF244321}">
                <p14:modId xmlns:p14="http://schemas.microsoft.com/office/powerpoint/2010/main" val="3714557811"/>
              </p:ext>
            </p:extLst>
          </p:nvPr>
        </p:nvGraphicFramePr>
        <p:xfrm>
          <a:off x="1199456" y="3832448"/>
          <a:ext cx="5446424" cy="1828800"/>
        </p:xfrm>
        <a:graphic>
          <a:graphicData uri="http://schemas.openxmlformats.org/drawingml/2006/table">
            <a:tbl>
              <a:tblPr>
                <a:tableStyleId>{3B4B98B0-60AC-42C2-AFA5-B58CD77FA1E5}</a:tableStyleId>
              </a:tblPr>
              <a:tblGrid>
                <a:gridCol w="1256867"/>
                <a:gridCol w="4189557"/>
              </a:tblGrid>
              <a:tr h="228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End </a:t>
                      </a:r>
                      <a:r>
                        <a:rPr lang="en-GB" baseline="0" dirty="0" smtClean="0"/>
                        <a:t>15</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Contract awarded</a:t>
                      </a:r>
                    </a:p>
                  </a:txBody>
                  <a:tcPr/>
                </a:tc>
              </a:tr>
              <a:tr h="228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Autumn</a:t>
                      </a:r>
                      <a:r>
                        <a:rPr lang="en-US" baseline="0" dirty="0" smtClean="0"/>
                        <a:t> 16</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Demonstrator</a:t>
                      </a:r>
                    </a:p>
                  </a:txBody>
                  <a:tcPr/>
                </a:tc>
              </a:tr>
              <a:tr h="228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Autumn 17</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First transmitter of 16 RF amplifiers</a:t>
                      </a:r>
                      <a:endParaRPr lang="en-GB" dirty="0" smtClean="0"/>
                    </a:p>
                  </a:txBody>
                  <a:tcPr/>
                </a:tc>
              </a:tr>
              <a:tr h="228358">
                <a:tc>
                  <a:txBody>
                    <a:bodyPr/>
                    <a:lstStyle/>
                    <a:p>
                      <a:r>
                        <a:rPr lang="en-US" dirty="0" smtClean="0"/>
                        <a:t>Spring</a:t>
                      </a:r>
                      <a:r>
                        <a:rPr lang="en-US" baseline="0" dirty="0" smtClean="0"/>
                        <a:t> 18</a:t>
                      </a:r>
                      <a:endParaRPr lang="en-GB" dirty="0"/>
                    </a:p>
                  </a:txBody>
                  <a:tcPr/>
                </a:tc>
                <a:tc>
                  <a:txBody>
                    <a:bodyPr/>
                    <a:lstStyle/>
                    <a:p>
                      <a:r>
                        <a:rPr lang="en-GB" dirty="0" smtClean="0"/>
                        <a:t>Second transmitter</a:t>
                      </a:r>
                      <a:r>
                        <a:rPr lang="en-GB" baseline="0" dirty="0" smtClean="0"/>
                        <a:t> of 16 RF amplifiers</a:t>
                      </a:r>
                      <a:endParaRPr lang="en-GB" dirty="0"/>
                    </a:p>
                  </a:txBody>
                  <a:tcPr/>
                </a:tc>
              </a:tr>
              <a:tr h="228358">
                <a:tc>
                  <a:txBody>
                    <a:bodyPr/>
                    <a:lstStyle/>
                    <a:p>
                      <a:r>
                        <a:rPr lang="en-GB" baseline="0" dirty="0" smtClean="0"/>
                        <a:t>Summer 18</a:t>
                      </a:r>
                      <a:endParaRPr lang="en-GB" dirty="0"/>
                    </a:p>
                  </a:txBody>
                  <a:tcPr/>
                </a:tc>
                <a:tc>
                  <a:txBody>
                    <a:bodyPr/>
                    <a:lstStyle/>
                    <a:p>
                      <a:r>
                        <a:rPr lang="en-US" dirty="0" smtClean="0"/>
                        <a:t>All</a:t>
                      </a:r>
                      <a:r>
                        <a:rPr lang="en-US" baseline="0" dirty="0" smtClean="0"/>
                        <a:t> spares delivered</a:t>
                      </a:r>
                      <a:endParaRPr lang="en-GB" dirty="0"/>
                    </a:p>
                  </a:txBody>
                  <a:tcPr/>
                </a:tc>
              </a:tr>
            </a:tbl>
          </a:graphicData>
        </a:graphic>
      </p:graphicFrame>
      <p:cxnSp>
        <p:nvCxnSpPr>
          <p:cNvPr id="28" name="Straight Arrow Connector 27"/>
          <p:cNvCxnSpPr/>
          <p:nvPr/>
        </p:nvCxnSpPr>
        <p:spPr>
          <a:xfrm flipV="1">
            <a:off x="1775520" y="2564864"/>
            <a:ext cx="0" cy="36004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0" name="TextBox 29"/>
          <p:cNvSpPr txBox="1"/>
          <p:nvPr/>
        </p:nvSpPr>
        <p:spPr>
          <a:xfrm>
            <a:off x="1335976" y="2915652"/>
            <a:ext cx="439544" cy="369332"/>
          </a:xfrm>
          <a:prstGeom prst="rect">
            <a:avLst/>
          </a:prstGeom>
          <a:noFill/>
        </p:spPr>
        <p:txBody>
          <a:bodyPr wrap="none" rtlCol="0">
            <a:spAutoFit/>
          </a:bodyPr>
          <a:lstStyle/>
          <a:p>
            <a:pPr algn="r"/>
            <a:r>
              <a:rPr lang="en-GB" dirty="0" smtClean="0"/>
              <a:t>DR</a:t>
            </a:r>
            <a:endParaRPr lang="en-GB" dirty="0"/>
          </a:p>
        </p:txBody>
      </p:sp>
      <p:cxnSp>
        <p:nvCxnSpPr>
          <p:cNvPr id="31" name="Straight Arrow Connector 30"/>
          <p:cNvCxnSpPr/>
          <p:nvPr/>
        </p:nvCxnSpPr>
        <p:spPr>
          <a:xfrm>
            <a:off x="2855640"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2" name="TextBox 31"/>
          <p:cNvSpPr txBox="1"/>
          <p:nvPr/>
        </p:nvSpPr>
        <p:spPr>
          <a:xfrm>
            <a:off x="1847528" y="1484784"/>
            <a:ext cx="1855252" cy="369332"/>
          </a:xfrm>
          <a:prstGeom prst="rect">
            <a:avLst/>
          </a:prstGeom>
          <a:noFill/>
        </p:spPr>
        <p:txBody>
          <a:bodyPr wrap="none" rtlCol="0">
            <a:spAutoFit/>
          </a:bodyPr>
          <a:lstStyle/>
          <a:p>
            <a:pPr algn="r"/>
            <a:r>
              <a:rPr lang="en-GB" dirty="0" smtClean="0"/>
              <a:t>Demonstrator FAT</a:t>
            </a:r>
            <a:endParaRPr lang="en-GB" dirty="0"/>
          </a:p>
        </p:txBody>
      </p:sp>
      <p:cxnSp>
        <p:nvCxnSpPr>
          <p:cNvPr id="33" name="Straight Arrow Connector 32"/>
          <p:cNvCxnSpPr/>
          <p:nvPr/>
        </p:nvCxnSpPr>
        <p:spPr>
          <a:xfrm flipV="1">
            <a:off x="2999656" y="256490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4" name="TextBox 33"/>
          <p:cNvSpPr txBox="1"/>
          <p:nvPr/>
        </p:nvSpPr>
        <p:spPr>
          <a:xfrm>
            <a:off x="2121737" y="2915652"/>
            <a:ext cx="1814023" cy="369332"/>
          </a:xfrm>
          <a:prstGeom prst="rect">
            <a:avLst/>
          </a:prstGeom>
          <a:noFill/>
        </p:spPr>
        <p:txBody>
          <a:bodyPr wrap="none" rtlCol="0">
            <a:spAutoFit/>
          </a:bodyPr>
          <a:lstStyle/>
          <a:p>
            <a:pPr algn="r"/>
            <a:r>
              <a:rPr lang="en-GB" dirty="0" smtClean="0"/>
              <a:t>Demonstrator SAT</a:t>
            </a:r>
            <a:endParaRPr lang="en-GB" dirty="0"/>
          </a:p>
        </p:txBody>
      </p:sp>
      <p:cxnSp>
        <p:nvCxnSpPr>
          <p:cNvPr id="35" name="Straight Arrow Connector 34"/>
          <p:cNvCxnSpPr/>
          <p:nvPr/>
        </p:nvCxnSpPr>
        <p:spPr>
          <a:xfrm>
            <a:off x="4655840"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6" name="TextBox 35"/>
          <p:cNvSpPr txBox="1"/>
          <p:nvPr/>
        </p:nvSpPr>
        <p:spPr>
          <a:xfrm>
            <a:off x="3935760" y="1484784"/>
            <a:ext cx="1459759" cy="369332"/>
          </a:xfrm>
          <a:prstGeom prst="rect">
            <a:avLst/>
          </a:prstGeom>
          <a:noFill/>
        </p:spPr>
        <p:txBody>
          <a:bodyPr wrap="none" rtlCol="0">
            <a:spAutoFit/>
          </a:bodyPr>
          <a:lstStyle/>
          <a:p>
            <a:pPr algn="r"/>
            <a:r>
              <a:rPr lang="en-GB" dirty="0" smtClean="0"/>
              <a:t>1</a:t>
            </a:r>
            <a:r>
              <a:rPr lang="en-GB" baseline="30000" dirty="0" smtClean="0"/>
              <a:t>st</a:t>
            </a:r>
            <a:r>
              <a:rPr lang="en-GB" dirty="0" smtClean="0"/>
              <a:t> Transmitter</a:t>
            </a:r>
            <a:endParaRPr lang="en-GB" dirty="0"/>
          </a:p>
        </p:txBody>
      </p:sp>
      <p:cxnSp>
        <p:nvCxnSpPr>
          <p:cNvPr id="37" name="Straight Arrow Connector 36"/>
          <p:cNvCxnSpPr/>
          <p:nvPr/>
        </p:nvCxnSpPr>
        <p:spPr>
          <a:xfrm flipV="1">
            <a:off x="5519936" y="2564904"/>
            <a:ext cx="0" cy="36004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38" name="TextBox 37"/>
          <p:cNvSpPr txBox="1"/>
          <p:nvPr/>
        </p:nvSpPr>
        <p:spPr>
          <a:xfrm>
            <a:off x="4792954" y="2915652"/>
            <a:ext cx="1519070" cy="369332"/>
          </a:xfrm>
          <a:prstGeom prst="rect">
            <a:avLst/>
          </a:prstGeom>
          <a:noFill/>
        </p:spPr>
        <p:txBody>
          <a:bodyPr wrap="none" rtlCol="0">
            <a:spAutoFit/>
          </a:bodyPr>
          <a:lstStyle/>
          <a:p>
            <a:pPr algn="r"/>
            <a:r>
              <a:rPr lang="en-GB" dirty="0" smtClean="0"/>
              <a:t>2</a:t>
            </a:r>
            <a:r>
              <a:rPr lang="en-GB" baseline="30000" dirty="0" smtClean="0"/>
              <a:t>nd</a:t>
            </a:r>
            <a:r>
              <a:rPr lang="en-GB" dirty="0" smtClean="0"/>
              <a:t> Transmitter</a:t>
            </a:r>
            <a:endParaRPr lang="en-GB" dirty="0"/>
          </a:p>
        </p:txBody>
      </p:sp>
      <p:cxnSp>
        <p:nvCxnSpPr>
          <p:cNvPr id="39" name="Straight Arrow Connector 38"/>
          <p:cNvCxnSpPr/>
          <p:nvPr/>
        </p:nvCxnSpPr>
        <p:spPr>
          <a:xfrm>
            <a:off x="9840416" y="184486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40" name="TextBox 39"/>
          <p:cNvSpPr txBox="1"/>
          <p:nvPr/>
        </p:nvSpPr>
        <p:spPr>
          <a:xfrm>
            <a:off x="9840416" y="1475492"/>
            <a:ext cx="1556132" cy="369332"/>
          </a:xfrm>
          <a:prstGeom prst="rect">
            <a:avLst/>
          </a:prstGeom>
          <a:noFill/>
        </p:spPr>
        <p:txBody>
          <a:bodyPr wrap="none" rtlCol="0">
            <a:spAutoFit/>
          </a:bodyPr>
          <a:lstStyle/>
          <a:p>
            <a:pPr algn="r"/>
            <a:r>
              <a:rPr lang="en-GB" dirty="0" smtClean="0">
                <a:solidFill>
                  <a:srgbClr val="FF0000"/>
                </a:solidFill>
              </a:rPr>
              <a:t>Ready for LLRF</a:t>
            </a:r>
            <a:endParaRPr lang="en-GB" dirty="0">
              <a:solidFill>
                <a:srgbClr val="FF0000"/>
              </a:solidFill>
            </a:endParaRPr>
          </a:p>
        </p:txBody>
      </p:sp>
      <p:sp>
        <p:nvSpPr>
          <p:cNvPr id="29" name="Rectangle 28"/>
          <p:cNvSpPr/>
          <p:nvPr/>
        </p:nvSpPr>
        <p:spPr>
          <a:xfrm>
            <a:off x="1199504" y="2204864"/>
            <a:ext cx="432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smtClean="0"/>
          </a:p>
        </p:txBody>
      </p:sp>
      <p:pic>
        <p:nvPicPr>
          <p:cNvPr id="41" name="Image 1" descr="image00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726980" y="2708920"/>
            <a:ext cx="3645922"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7176120" y="6207695"/>
            <a:ext cx="2787943" cy="461665"/>
          </a:xfrm>
          <a:prstGeom prst="rect">
            <a:avLst/>
          </a:prstGeom>
          <a:noFill/>
        </p:spPr>
        <p:txBody>
          <a:bodyPr wrap="none" lIns="91440" tIns="45720" rIns="91440" bIns="45720">
            <a:spAutoFit/>
          </a:bodyPr>
          <a:lstStyle/>
          <a:p>
            <a:pPr algn="ctr"/>
            <a:r>
              <a:rPr lang="en-US" sz="2400" b="1" cap="none" spc="0" dirty="0" smtClean="0">
                <a:ln w="6600">
                  <a:solidFill>
                    <a:schemeClr val="accent2"/>
                  </a:solidFill>
                  <a:prstDash val="solid"/>
                </a:ln>
                <a:solidFill>
                  <a:srgbClr val="FFFFFF"/>
                </a:solidFill>
                <a:effectLst>
                  <a:outerShdw dist="38100" dir="2700000" algn="tl" rotWithShape="0">
                    <a:schemeClr val="accent2"/>
                  </a:outerShdw>
                </a:effectLst>
              </a:rPr>
              <a:t>144 kW RF amplifier</a:t>
            </a:r>
            <a:endParaRPr 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cxnSp>
        <p:nvCxnSpPr>
          <p:cNvPr id="42" name="Straight Arrow Connector 41"/>
          <p:cNvCxnSpPr/>
          <p:nvPr/>
        </p:nvCxnSpPr>
        <p:spPr>
          <a:xfrm>
            <a:off x="6096000" y="1844824"/>
            <a:ext cx="0" cy="360000"/>
          </a:xfrm>
          <a:prstGeom prst="straightConnector1">
            <a:avLst/>
          </a:prstGeom>
          <a:ln w="25400">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43" name="TextBox 42"/>
          <p:cNvSpPr txBox="1"/>
          <p:nvPr/>
        </p:nvSpPr>
        <p:spPr>
          <a:xfrm>
            <a:off x="5663952" y="1484784"/>
            <a:ext cx="822661" cy="369332"/>
          </a:xfrm>
          <a:prstGeom prst="rect">
            <a:avLst/>
          </a:prstGeom>
          <a:noFill/>
        </p:spPr>
        <p:txBody>
          <a:bodyPr wrap="none" rtlCol="0">
            <a:spAutoFit/>
          </a:bodyPr>
          <a:lstStyle/>
          <a:p>
            <a:pPr algn="r"/>
            <a:r>
              <a:rPr lang="en-GB" dirty="0" smtClean="0"/>
              <a:t>Spares</a:t>
            </a:r>
            <a:endParaRPr lang="en-GB" dirty="0"/>
          </a:p>
        </p:txBody>
      </p:sp>
    </p:spTree>
    <p:extLst>
      <p:ext uri="{BB962C8B-B14F-4D97-AF65-F5344CB8AC3E}">
        <p14:creationId xmlns:p14="http://schemas.microsoft.com/office/powerpoint/2010/main" val="7367735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Very high power cavity Combiner</a:t>
            </a:r>
            <a:endParaRPr lang="en-GB" dirty="0"/>
          </a:p>
        </p:txBody>
      </p:sp>
      <p:sp>
        <p:nvSpPr>
          <p:cNvPr id="7" name="Content Placeholder 6"/>
          <p:cNvSpPr>
            <a:spLocks noGrp="1"/>
          </p:cNvSpPr>
          <p:nvPr>
            <p:ph sz="half" idx="1"/>
          </p:nvPr>
        </p:nvSpPr>
        <p:spPr/>
        <p:txBody>
          <a:bodyPr/>
          <a:lstStyle/>
          <a:p>
            <a:r>
              <a:rPr lang="en-GB" dirty="0" smtClean="0"/>
              <a:t>VHPCC </a:t>
            </a:r>
            <a:r>
              <a:rPr lang="en-GB" sz="2000" dirty="0" smtClean="0"/>
              <a:t>(Very High Power Cavity Combiner)</a:t>
            </a:r>
            <a:endParaRPr lang="en-GB" dirty="0" smtClean="0"/>
          </a:p>
          <a:p>
            <a:pPr lvl="1"/>
            <a:r>
              <a:rPr lang="en-GB" dirty="0" smtClean="0"/>
              <a:t>16:1</a:t>
            </a:r>
          </a:p>
          <a:p>
            <a:pPr lvl="1"/>
            <a:r>
              <a:rPr lang="en-GB" dirty="0" smtClean="0"/>
              <a:t>150 kW inputs</a:t>
            </a:r>
          </a:p>
          <a:p>
            <a:pPr lvl="1"/>
            <a:r>
              <a:rPr lang="en-GB" dirty="0" smtClean="0"/>
              <a:t>2.5 MW output</a:t>
            </a:r>
          </a:p>
          <a:p>
            <a:endParaRPr lang="en-GB" dirty="0" smtClean="0"/>
          </a:p>
          <a:p>
            <a:r>
              <a:rPr lang="en-GB" dirty="0" smtClean="0"/>
              <a:t>Each of our new transmitter will have</a:t>
            </a:r>
          </a:p>
          <a:p>
            <a:pPr lvl="1"/>
            <a:r>
              <a:rPr lang="en-GB" dirty="0" smtClean="0"/>
              <a:t>one single VHPCC</a:t>
            </a:r>
          </a:p>
          <a:p>
            <a:pPr marL="128016" lvl="1" indent="0">
              <a:buNone/>
            </a:pPr>
            <a:r>
              <a:rPr lang="en-GB" dirty="0" smtClean="0"/>
              <a:t>or</a:t>
            </a:r>
          </a:p>
          <a:p>
            <a:pPr lvl="1"/>
            <a:r>
              <a:rPr lang="en-GB" dirty="0" smtClean="0"/>
              <a:t>the classical 3 dB combiner as we already have in the Philips plant</a:t>
            </a:r>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12" name="Picture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472264" y="1409897"/>
            <a:ext cx="1530140" cy="1757798"/>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8088" y="3416204"/>
            <a:ext cx="4320000" cy="288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6888088" y="2368620"/>
            <a:ext cx="1494196" cy="923330"/>
          </a:xfrm>
          <a:prstGeom prst="rect">
            <a:avLst/>
          </a:prstGeom>
          <a:noFill/>
        </p:spPr>
        <p:txBody>
          <a:bodyPr wrap="square" rtlCol="0">
            <a:spAutoFit/>
          </a:bodyPr>
          <a:lstStyle/>
          <a:p>
            <a:r>
              <a:rPr lang="en-GB" dirty="0" smtClean="0"/>
              <a:t>Two pictures almost on same scale</a:t>
            </a:r>
            <a:endParaRPr lang="en-GB" dirty="0"/>
          </a:p>
        </p:txBody>
      </p:sp>
    </p:spTree>
    <p:extLst>
      <p:ext uri="{BB962C8B-B14F-4D97-AF65-F5344CB8AC3E}">
        <p14:creationId xmlns:p14="http://schemas.microsoft.com/office/powerpoint/2010/main" val="30153249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68008" y="4509120"/>
            <a:ext cx="1511952" cy="954107"/>
          </a:xfrm>
          <a:prstGeom prst="rect">
            <a:avLst/>
          </a:prstGeom>
          <a:noFill/>
        </p:spPr>
        <p:txBody>
          <a:bodyPr wrap="none" lIns="91440" tIns="45720" rIns="91440" bIns="45720">
            <a:spAutoFit/>
          </a:bodyPr>
          <a:lstStyle/>
          <a:p>
            <a:pPr algn="ctr"/>
            <a:r>
              <a:rPr lang="en-US" sz="3600" dirty="0" smtClean="0">
                <a:ln w="0"/>
                <a:solidFill>
                  <a:schemeClr val="accent1"/>
                </a:solidFill>
                <a:effectLst>
                  <a:outerShdw blurRad="38100" dist="25400" dir="5400000" algn="ctr" rotWithShape="0">
                    <a:srgbClr val="6E747A">
                      <a:alpha val="43000"/>
                    </a:srgbClr>
                  </a:outerShdw>
                </a:effectLst>
              </a:rPr>
              <a:t>Present</a:t>
            </a:r>
          </a:p>
          <a:p>
            <a:pPr algn="ctr"/>
            <a:r>
              <a:rPr lang="en-US" sz="2000" b="0" cap="none" spc="0" dirty="0" smtClean="0">
                <a:ln w="0"/>
                <a:solidFill>
                  <a:schemeClr val="accent1"/>
                </a:solidFill>
                <a:effectLst>
                  <a:outerShdw blurRad="38100" dist="25400" dir="5400000" algn="ctr" rotWithShape="0">
                    <a:srgbClr val="6E747A">
                      <a:alpha val="43000"/>
                    </a:srgbClr>
                  </a:outerShdw>
                </a:effectLst>
              </a:rPr>
              <a:t>‘Siemens’</a:t>
            </a:r>
            <a:endParaRPr lang="en-US" sz="2000" b="0" cap="none" spc="0" dirty="0">
              <a:ln w="0"/>
              <a:solidFill>
                <a:schemeClr val="accent1"/>
              </a:solidFill>
              <a:effectLst>
                <a:outerShdw blurRad="38100" dist="25400" dir="5400000" algn="ctr" rotWithShape="0">
                  <a:srgbClr val="6E747A">
                    <a:alpha val="43000"/>
                  </a:srgbClr>
                </a:outerShdw>
              </a:effectLst>
            </a:endParaRPr>
          </a:p>
        </p:txBody>
      </p:sp>
      <p:sp>
        <p:nvSpPr>
          <p:cNvPr id="167" name="Content Placeholder 11"/>
          <p:cNvSpPr>
            <a:spLocks noGrp="1"/>
          </p:cNvSpPr>
          <p:nvPr>
            <p:ph sz="half" idx="1"/>
          </p:nvPr>
        </p:nvSpPr>
        <p:spPr>
          <a:xfrm>
            <a:off x="318352" y="1644427"/>
            <a:ext cx="5149620" cy="4448853"/>
          </a:xfrm>
        </p:spPr>
        <p:txBody>
          <a:bodyPr>
            <a:normAutofit fontScale="77500" lnSpcReduction="20000"/>
          </a:bodyPr>
          <a:lstStyle/>
          <a:p>
            <a:r>
              <a:rPr lang="en-GB" smtClean="0"/>
              <a:t>IT-3842 will also be used to upgrade Siemens and Philips plants</a:t>
            </a:r>
          </a:p>
          <a:p>
            <a:endParaRPr lang="en-GB" smtClean="0"/>
          </a:p>
          <a:p>
            <a:endParaRPr lang="en-GB" smtClean="0"/>
          </a:p>
          <a:p>
            <a:endParaRPr lang="en-GB" smtClean="0"/>
          </a:p>
          <a:p>
            <a:endParaRPr lang="en-GB" smtClean="0"/>
          </a:p>
          <a:p>
            <a:endParaRPr lang="en-GB" smtClean="0"/>
          </a:p>
          <a:p>
            <a:r>
              <a:rPr lang="en-GB" smtClean="0"/>
              <a:t>1 kW YL1440 tube &amp; 10 kW YL 1520 tube do not exist anymore</a:t>
            </a:r>
          </a:p>
          <a:p>
            <a:endParaRPr lang="en-GB" smtClean="0"/>
          </a:p>
          <a:p>
            <a:r>
              <a:rPr lang="en-GB" smtClean="0"/>
              <a:t>Old relays and CMOS controls upgraded to new PLC controls</a:t>
            </a:r>
          </a:p>
          <a:p>
            <a:endParaRPr lang="en-GB" smtClean="0"/>
          </a:p>
          <a:p>
            <a:r>
              <a:rPr lang="en-GB" smtClean="0"/>
              <a:t>HVPS upgraded</a:t>
            </a:r>
            <a:endParaRPr lang="en-GB" dirty="0" smtClean="0"/>
          </a:p>
        </p:txBody>
      </p:sp>
      <p:sp>
        <p:nvSpPr>
          <p:cNvPr id="2" name="Title 1"/>
          <p:cNvSpPr>
            <a:spLocks noGrp="1"/>
          </p:cNvSpPr>
          <p:nvPr>
            <p:ph type="title"/>
          </p:nvPr>
        </p:nvSpPr>
        <p:spPr/>
        <p:txBody>
          <a:bodyPr>
            <a:normAutofit/>
          </a:bodyPr>
          <a:lstStyle/>
          <a:p>
            <a:r>
              <a:rPr lang="en-GB" dirty="0" smtClean="0"/>
              <a:t>Present systems upgrade to 4 </a:t>
            </a:r>
            <a:r>
              <a:rPr lang="en-GB" cap="none" dirty="0" smtClean="0"/>
              <a:t>x</a:t>
            </a:r>
            <a:r>
              <a:rPr lang="en-GB" dirty="0" smtClean="0"/>
              <a:t> 1.1 MW</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36</a:t>
            </a:fld>
            <a:endParaRPr lang="en-US" dirty="0"/>
          </a:p>
        </p:txBody>
      </p:sp>
      <p:sp>
        <p:nvSpPr>
          <p:cNvPr id="20" name="Isosceles Triangle 19"/>
          <p:cNvSpPr/>
          <p:nvPr/>
        </p:nvSpPr>
        <p:spPr>
          <a:xfrm rot="5400000">
            <a:off x="8328200" y="1484784"/>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2" name="Straight Arrow Connector 21"/>
          <p:cNvCxnSpPr/>
          <p:nvPr/>
        </p:nvCxnSpPr>
        <p:spPr>
          <a:xfrm flipV="1">
            <a:off x="8184200" y="1628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5" name="Isosceles Triangle 24"/>
          <p:cNvSpPr/>
          <p:nvPr/>
        </p:nvSpPr>
        <p:spPr>
          <a:xfrm rot="5400000">
            <a:off x="7608152" y="2134032"/>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6" name="Straight Arrow Connector 25"/>
          <p:cNvCxnSpPr/>
          <p:nvPr/>
        </p:nvCxnSpPr>
        <p:spPr>
          <a:xfrm flipV="1">
            <a:off x="8184232" y="2060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7" name="Isosceles Triangle 26"/>
          <p:cNvSpPr/>
          <p:nvPr/>
        </p:nvSpPr>
        <p:spPr>
          <a:xfrm rot="5400000">
            <a:off x="8328232" y="1918008"/>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8" name="Straight Arrow Connector 27"/>
          <p:cNvCxnSpPr/>
          <p:nvPr/>
        </p:nvCxnSpPr>
        <p:spPr>
          <a:xfrm flipV="1">
            <a:off x="7896168" y="22768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8184184" y="1628784"/>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2" name="Straight Arrow Connector 31"/>
          <p:cNvCxnSpPr/>
          <p:nvPr/>
        </p:nvCxnSpPr>
        <p:spPr>
          <a:xfrm flipV="1">
            <a:off x="8040184" y="1845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p:cNvCxnSpPr/>
          <p:nvPr/>
        </p:nvCxnSpPr>
        <p:spPr>
          <a:xfrm flipH="1">
            <a:off x="8038647" y="1844808"/>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4" name="Isosceles Triangle 33"/>
          <p:cNvSpPr/>
          <p:nvPr/>
        </p:nvSpPr>
        <p:spPr>
          <a:xfrm rot="5400000">
            <a:off x="8328200" y="2348880"/>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5" name="Straight Arrow Connector 34"/>
          <p:cNvCxnSpPr/>
          <p:nvPr/>
        </p:nvCxnSpPr>
        <p:spPr>
          <a:xfrm flipV="1">
            <a:off x="8184200" y="2492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 name="Straight Arrow Connector 35"/>
          <p:cNvCxnSpPr/>
          <p:nvPr/>
        </p:nvCxnSpPr>
        <p:spPr>
          <a:xfrm flipV="1">
            <a:off x="8184200" y="2924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7" name="Isosceles Triangle 36"/>
          <p:cNvSpPr/>
          <p:nvPr/>
        </p:nvSpPr>
        <p:spPr>
          <a:xfrm rot="5400000">
            <a:off x="8328232" y="2782104"/>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8" name="Straight Arrow Connector 37"/>
          <p:cNvCxnSpPr/>
          <p:nvPr/>
        </p:nvCxnSpPr>
        <p:spPr>
          <a:xfrm>
            <a:off x="8184184" y="2492880"/>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9" name="Straight Arrow Connector 38"/>
          <p:cNvCxnSpPr/>
          <p:nvPr/>
        </p:nvCxnSpPr>
        <p:spPr>
          <a:xfrm flipV="1">
            <a:off x="8040184" y="2710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1" name="Straight Arrow Connector 40"/>
          <p:cNvCxnSpPr/>
          <p:nvPr/>
        </p:nvCxnSpPr>
        <p:spPr>
          <a:xfrm flipV="1">
            <a:off x="8616248" y="1629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 name="Straight Arrow Connector 41"/>
          <p:cNvCxnSpPr/>
          <p:nvPr/>
        </p:nvCxnSpPr>
        <p:spPr>
          <a:xfrm flipV="1">
            <a:off x="8616232" y="2060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 name="Straight Arrow Connector 42"/>
          <p:cNvCxnSpPr/>
          <p:nvPr/>
        </p:nvCxnSpPr>
        <p:spPr>
          <a:xfrm flipV="1">
            <a:off x="8616232" y="2492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 name="Straight Arrow Connector 43"/>
          <p:cNvCxnSpPr/>
          <p:nvPr/>
        </p:nvCxnSpPr>
        <p:spPr>
          <a:xfrm flipV="1">
            <a:off x="8616232" y="2924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2" name="Straight Arrow Connector 61"/>
          <p:cNvCxnSpPr/>
          <p:nvPr/>
        </p:nvCxnSpPr>
        <p:spPr>
          <a:xfrm>
            <a:off x="8760248" y="1629944"/>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63" name="Straight Arrow Connector 62"/>
          <p:cNvCxnSpPr/>
          <p:nvPr/>
        </p:nvCxnSpPr>
        <p:spPr>
          <a:xfrm>
            <a:off x="8760248" y="2494040"/>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65" name="Straight Arrow Connector 64"/>
          <p:cNvCxnSpPr/>
          <p:nvPr/>
        </p:nvCxnSpPr>
        <p:spPr>
          <a:xfrm flipV="1">
            <a:off x="8760248" y="18448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6" name="Straight Arrow Connector 65"/>
          <p:cNvCxnSpPr/>
          <p:nvPr/>
        </p:nvCxnSpPr>
        <p:spPr>
          <a:xfrm flipV="1">
            <a:off x="8760248" y="2710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7" name="Straight Arrow Connector 66"/>
          <p:cNvCxnSpPr/>
          <p:nvPr/>
        </p:nvCxnSpPr>
        <p:spPr>
          <a:xfrm flipH="1">
            <a:off x="8904264" y="1845968"/>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68" name="Isosceles Triangle 67"/>
          <p:cNvSpPr/>
          <p:nvPr/>
        </p:nvSpPr>
        <p:spPr>
          <a:xfrm rot="5400000">
            <a:off x="8328168" y="3212976"/>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69" name="Straight Arrow Connector 68"/>
          <p:cNvCxnSpPr/>
          <p:nvPr/>
        </p:nvCxnSpPr>
        <p:spPr>
          <a:xfrm flipV="1">
            <a:off x="8184200" y="335697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0" name="Isosceles Triangle 69"/>
          <p:cNvSpPr/>
          <p:nvPr/>
        </p:nvSpPr>
        <p:spPr>
          <a:xfrm rot="5400000">
            <a:off x="7608152" y="3862224"/>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71" name="Straight Arrow Connector 70"/>
          <p:cNvCxnSpPr/>
          <p:nvPr/>
        </p:nvCxnSpPr>
        <p:spPr>
          <a:xfrm flipV="1">
            <a:off x="8184200" y="37890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2" name="Isosceles Triangle 71"/>
          <p:cNvSpPr/>
          <p:nvPr/>
        </p:nvSpPr>
        <p:spPr>
          <a:xfrm rot="5400000">
            <a:off x="8328200" y="3646200"/>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73" name="Straight Arrow Connector 72"/>
          <p:cNvCxnSpPr/>
          <p:nvPr/>
        </p:nvCxnSpPr>
        <p:spPr>
          <a:xfrm flipV="1">
            <a:off x="7896168" y="40050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4" name="Straight Arrow Connector 73"/>
          <p:cNvCxnSpPr/>
          <p:nvPr/>
        </p:nvCxnSpPr>
        <p:spPr>
          <a:xfrm>
            <a:off x="8184184" y="3356976"/>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75" name="Straight Arrow Connector 74"/>
          <p:cNvCxnSpPr/>
          <p:nvPr/>
        </p:nvCxnSpPr>
        <p:spPr>
          <a:xfrm flipV="1">
            <a:off x="8040184" y="35741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6" name="Straight Arrow Connector 75"/>
          <p:cNvCxnSpPr/>
          <p:nvPr/>
        </p:nvCxnSpPr>
        <p:spPr>
          <a:xfrm flipH="1">
            <a:off x="8038647" y="3573000"/>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77" name="Isosceles Triangle 76"/>
          <p:cNvSpPr/>
          <p:nvPr/>
        </p:nvSpPr>
        <p:spPr>
          <a:xfrm rot="5400000">
            <a:off x="8328168" y="4077072"/>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78" name="Straight Arrow Connector 77"/>
          <p:cNvCxnSpPr/>
          <p:nvPr/>
        </p:nvCxnSpPr>
        <p:spPr>
          <a:xfrm flipV="1">
            <a:off x="8184200" y="4221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79" name="Straight Arrow Connector 78"/>
          <p:cNvCxnSpPr/>
          <p:nvPr/>
        </p:nvCxnSpPr>
        <p:spPr>
          <a:xfrm flipV="1">
            <a:off x="8184200" y="4653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0" name="Isosceles Triangle 79"/>
          <p:cNvSpPr/>
          <p:nvPr/>
        </p:nvSpPr>
        <p:spPr>
          <a:xfrm rot="5400000">
            <a:off x="8328200" y="4510296"/>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81" name="Straight Arrow Connector 80"/>
          <p:cNvCxnSpPr/>
          <p:nvPr/>
        </p:nvCxnSpPr>
        <p:spPr>
          <a:xfrm>
            <a:off x="8184184" y="4221072"/>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82" name="Straight Arrow Connector 81"/>
          <p:cNvCxnSpPr/>
          <p:nvPr/>
        </p:nvCxnSpPr>
        <p:spPr>
          <a:xfrm flipV="1">
            <a:off x="8040184" y="4438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3" name="Straight Arrow Connector 82"/>
          <p:cNvCxnSpPr/>
          <p:nvPr/>
        </p:nvCxnSpPr>
        <p:spPr>
          <a:xfrm flipV="1">
            <a:off x="8616200" y="33581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4" name="Straight Arrow Connector 83"/>
          <p:cNvCxnSpPr/>
          <p:nvPr/>
        </p:nvCxnSpPr>
        <p:spPr>
          <a:xfrm flipV="1">
            <a:off x="8616200" y="37890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5" name="Straight Arrow Connector 84"/>
          <p:cNvCxnSpPr/>
          <p:nvPr/>
        </p:nvCxnSpPr>
        <p:spPr>
          <a:xfrm flipV="1">
            <a:off x="8616200" y="4221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6" name="Straight Arrow Connector 85"/>
          <p:cNvCxnSpPr/>
          <p:nvPr/>
        </p:nvCxnSpPr>
        <p:spPr>
          <a:xfrm flipV="1">
            <a:off x="8616200" y="4653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7" name="Straight Arrow Connector 86"/>
          <p:cNvCxnSpPr/>
          <p:nvPr/>
        </p:nvCxnSpPr>
        <p:spPr>
          <a:xfrm>
            <a:off x="8760248" y="3358136"/>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88" name="Straight Arrow Connector 87"/>
          <p:cNvCxnSpPr/>
          <p:nvPr/>
        </p:nvCxnSpPr>
        <p:spPr>
          <a:xfrm>
            <a:off x="8760248" y="4222232"/>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89" name="Straight Arrow Connector 88"/>
          <p:cNvCxnSpPr/>
          <p:nvPr/>
        </p:nvCxnSpPr>
        <p:spPr>
          <a:xfrm flipV="1">
            <a:off x="8760248" y="357300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0" name="Straight Arrow Connector 89"/>
          <p:cNvCxnSpPr/>
          <p:nvPr/>
        </p:nvCxnSpPr>
        <p:spPr>
          <a:xfrm flipV="1">
            <a:off x="8760248" y="4438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1" name="Straight Arrow Connector 90"/>
          <p:cNvCxnSpPr/>
          <p:nvPr/>
        </p:nvCxnSpPr>
        <p:spPr>
          <a:xfrm flipH="1">
            <a:off x="8904264" y="3574160"/>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92" name="Straight Arrow Connector 91"/>
          <p:cNvCxnSpPr/>
          <p:nvPr/>
        </p:nvCxnSpPr>
        <p:spPr>
          <a:xfrm flipV="1">
            <a:off x="8904264" y="40050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3" name="Straight Arrow Connector 92"/>
          <p:cNvCxnSpPr/>
          <p:nvPr/>
        </p:nvCxnSpPr>
        <p:spPr>
          <a:xfrm flipV="1">
            <a:off x="8904264" y="22768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4" name="Straight Arrow Connector 93"/>
          <p:cNvCxnSpPr/>
          <p:nvPr/>
        </p:nvCxnSpPr>
        <p:spPr>
          <a:xfrm flipH="1">
            <a:off x="9048280" y="2276856"/>
            <a:ext cx="3067" cy="1728192"/>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96" name="Straight Arrow Connector 95"/>
          <p:cNvCxnSpPr/>
          <p:nvPr/>
        </p:nvCxnSpPr>
        <p:spPr>
          <a:xfrm flipV="1">
            <a:off x="9048280" y="313974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97" name="Isosceles Triangle 96"/>
          <p:cNvSpPr/>
          <p:nvPr/>
        </p:nvSpPr>
        <p:spPr>
          <a:xfrm rot="5400000">
            <a:off x="11064568" y="2779784"/>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98" name="Straight Arrow Connector 97"/>
          <p:cNvCxnSpPr/>
          <p:nvPr/>
        </p:nvCxnSpPr>
        <p:spPr>
          <a:xfrm flipV="1">
            <a:off x="10920568" y="2923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0" name="Straight Arrow Connector 99"/>
          <p:cNvCxnSpPr/>
          <p:nvPr/>
        </p:nvCxnSpPr>
        <p:spPr>
          <a:xfrm flipV="1">
            <a:off x="10920600" y="3355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1" name="Isosceles Triangle 100"/>
          <p:cNvSpPr/>
          <p:nvPr/>
        </p:nvSpPr>
        <p:spPr>
          <a:xfrm rot="5400000">
            <a:off x="11064600" y="3213008"/>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02" name="Straight Arrow Connector 101"/>
          <p:cNvCxnSpPr/>
          <p:nvPr/>
        </p:nvCxnSpPr>
        <p:spPr>
          <a:xfrm flipV="1">
            <a:off x="10632536" y="35718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3" name="Straight Arrow Connector 102"/>
          <p:cNvCxnSpPr/>
          <p:nvPr/>
        </p:nvCxnSpPr>
        <p:spPr>
          <a:xfrm>
            <a:off x="10920552" y="2923784"/>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04" name="Straight Arrow Connector 103"/>
          <p:cNvCxnSpPr/>
          <p:nvPr/>
        </p:nvCxnSpPr>
        <p:spPr>
          <a:xfrm flipV="1">
            <a:off x="10776552" y="3140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5" name="Straight Arrow Connector 104"/>
          <p:cNvCxnSpPr/>
          <p:nvPr/>
        </p:nvCxnSpPr>
        <p:spPr>
          <a:xfrm flipH="1">
            <a:off x="10775015" y="3139808"/>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106" name="Isosceles Triangle 105"/>
          <p:cNvSpPr/>
          <p:nvPr/>
        </p:nvSpPr>
        <p:spPr>
          <a:xfrm rot="5400000">
            <a:off x="11064568" y="3643880"/>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07" name="Straight Arrow Connector 106"/>
          <p:cNvCxnSpPr/>
          <p:nvPr/>
        </p:nvCxnSpPr>
        <p:spPr>
          <a:xfrm flipV="1">
            <a:off x="10920568" y="3787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08" name="Straight Arrow Connector 107"/>
          <p:cNvCxnSpPr/>
          <p:nvPr/>
        </p:nvCxnSpPr>
        <p:spPr>
          <a:xfrm flipV="1">
            <a:off x="10920568" y="4219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9" name="Isosceles Triangle 108"/>
          <p:cNvSpPr/>
          <p:nvPr/>
        </p:nvSpPr>
        <p:spPr>
          <a:xfrm rot="5400000">
            <a:off x="11064600" y="4077104"/>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10" name="Straight Arrow Connector 109"/>
          <p:cNvCxnSpPr/>
          <p:nvPr/>
        </p:nvCxnSpPr>
        <p:spPr>
          <a:xfrm>
            <a:off x="10920552" y="3787880"/>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11" name="Straight Arrow Connector 110"/>
          <p:cNvCxnSpPr/>
          <p:nvPr/>
        </p:nvCxnSpPr>
        <p:spPr>
          <a:xfrm flipV="1">
            <a:off x="10776552" y="4005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2" name="Straight Arrow Connector 111"/>
          <p:cNvCxnSpPr/>
          <p:nvPr/>
        </p:nvCxnSpPr>
        <p:spPr>
          <a:xfrm flipV="1">
            <a:off x="11352616" y="2924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3" name="Straight Arrow Connector 112"/>
          <p:cNvCxnSpPr/>
          <p:nvPr/>
        </p:nvCxnSpPr>
        <p:spPr>
          <a:xfrm flipV="1">
            <a:off x="11352600" y="3355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4" name="Straight Arrow Connector 113"/>
          <p:cNvCxnSpPr/>
          <p:nvPr/>
        </p:nvCxnSpPr>
        <p:spPr>
          <a:xfrm flipV="1">
            <a:off x="11352600" y="3787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5" name="Straight Arrow Connector 114"/>
          <p:cNvCxnSpPr/>
          <p:nvPr/>
        </p:nvCxnSpPr>
        <p:spPr>
          <a:xfrm flipV="1">
            <a:off x="11352600" y="4219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6" name="Straight Arrow Connector 115"/>
          <p:cNvCxnSpPr/>
          <p:nvPr/>
        </p:nvCxnSpPr>
        <p:spPr>
          <a:xfrm>
            <a:off x="11496616" y="2924944"/>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17" name="Straight Arrow Connector 116"/>
          <p:cNvCxnSpPr/>
          <p:nvPr/>
        </p:nvCxnSpPr>
        <p:spPr>
          <a:xfrm>
            <a:off x="11496616" y="3789040"/>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18" name="Straight Arrow Connector 117"/>
          <p:cNvCxnSpPr/>
          <p:nvPr/>
        </p:nvCxnSpPr>
        <p:spPr>
          <a:xfrm flipV="1">
            <a:off x="11496616" y="31398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9" name="Straight Arrow Connector 118"/>
          <p:cNvCxnSpPr/>
          <p:nvPr/>
        </p:nvCxnSpPr>
        <p:spPr>
          <a:xfrm flipV="1">
            <a:off x="11496616" y="4005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0" name="Straight Arrow Connector 119"/>
          <p:cNvCxnSpPr/>
          <p:nvPr/>
        </p:nvCxnSpPr>
        <p:spPr>
          <a:xfrm flipH="1">
            <a:off x="11640632" y="3140968"/>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121" name="Isosceles Triangle 120"/>
          <p:cNvSpPr/>
          <p:nvPr/>
        </p:nvSpPr>
        <p:spPr>
          <a:xfrm rot="5400000">
            <a:off x="11064536" y="4507976"/>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22" name="Straight Arrow Connector 121"/>
          <p:cNvCxnSpPr/>
          <p:nvPr/>
        </p:nvCxnSpPr>
        <p:spPr>
          <a:xfrm flipV="1">
            <a:off x="10920568" y="465197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4" name="Straight Arrow Connector 123"/>
          <p:cNvCxnSpPr/>
          <p:nvPr/>
        </p:nvCxnSpPr>
        <p:spPr>
          <a:xfrm flipV="1">
            <a:off x="10920568" y="50840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5" name="Isosceles Triangle 124"/>
          <p:cNvSpPr/>
          <p:nvPr/>
        </p:nvSpPr>
        <p:spPr>
          <a:xfrm rot="5400000">
            <a:off x="11064568" y="4941200"/>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26" name="Straight Arrow Connector 125"/>
          <p:cNvCxnSpPr/>
          <p:nvPr/>
        </p:nvCxnSpPr>
        <p:spPr>
          <a:xfrm flipV="1">
            <a:off x="10632536" y="53000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7" name="Straight Arrow Connector 126"/>
          <p:cNvCxnSpPr/>
          <p:nvPr/>
        </p:nvCxnSpPr>
        <p:spPr>
          <a:xfrm>
            <a:off x="10920552" y="4651976"/>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28" name="Straight Arrow Connector 127"/>
          <p:cNvCxnSpPr/>
          <p:nvPr/>
        </p:nvCxnSpPr>
        <p:spPr>
          <a:xfrm flipV="1">
            <a:off x="10776552" y="48691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9" name="Straight Arrow Connector 128"/>
          <p:cNvCxnSpPr/>
          <p:nvPr/>
        </p:nvCxnSpPr>
        <p:spPr>
          <a:xfrm flipH="1">
            <a:off x="10775015" y="4868000"/>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130" name="Isosceles Triangle 129"/>
          <p:cNvSpPr/>
          <p:nvPr/>
        </p:nvSpPr>
        <p:spPr>
          <a:xfrm rot="5400000">
            <a:off x="11064536" y="5372072"/>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31" name="Straight Arrow Connector 130"/>
          <p:cNvCxnSpPr/>
          <p:nvPr/>
        </p:nvCxnSpPr>
        <p:spPr>
          <a:xfrm flipV="1">
            <a:off x="10920568" y="5516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2" name="Straight Arrow Connector 131"/>
          <p:cNvCxnSpPr/>
          <p:nvPr/>
        </p:nvCxnSpPr>
        <p:spPr>
          <a:xfrm flipV="1">
            <a:off x="10920568" y="5948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33" name="Isosceles Triangle 132"/>
          <p:cNvSpPr/>
          <p:nvPr/>
        </p:nvSpPr>
        <p:spPr>
          <a:xfrm rot="5400000">
            <a:off x="11064568" y="5805296"/>
            <a:ext cx="288000" cy="288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34" name="Straight Arrow Connector 133"/>
          <p:cNvCxnSpPr/>
          <p:nvPr/>
        </p:nvCxnSpPr>
        <p:spPr>
          <a:xfrm>
            <a:off x="10920552" y="5516072"/>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35" name="Straight Arrow Connector 134"/>
          <p:cNvCxnSpPr/>
          <p:nvPr/>
        </p:nvCxnSpPr>
        <p:spPr>
          <a:xfrm flipV="1">
            <a:off x="10776552" y="5733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6" name="Straight Arrow Connector 135"/>
          <p:cNvCxnSpPr/>
          <p:nvPr/>
        </p:nvCxnSpPr>
        <p:spPr>
          <a:xfrm flipV="1">
            <a:off x="11352568" y="46531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7" name="Straight Arrow Connector 136"/>
          <p:cNvCxnSpPr/>
          <p:nvPr/>
        </p:nvCxnSpPr>
        <p:spPr>
          <a:xfrm flipV="1">
            <a:off x="11352568" y="50840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8" name="Straight Arrow Connector 137"/>
          <p:cNvCxnSpPr/>
          <p:nvPr/>
        </p:nvCxnSpPr>
        <p:spPr>
          <a:xfrm flipV="1">
            <a:off x="11352568" y="5516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9" name="Straight Arrow Connector 138"/>
          <p:cNvCxnSpPr/>
          <p:nvPr/>
        </p:nvCxnSpPr>
        <p:spPr>
          <a:xfrm flipV="1">
            <a:off x="11352568" y="5948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0" name="Straight Arrow Connector 139"/>
          <p:cNvCxnSpPr/>
          <p:nvPr/>
        </p:nvCxnSpPr>
        <p:spPr>
          <a:xfrm>
            <a:off x="11496616" y="4653136"/>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41" name="Straight Arrow Connector 140"/>
          <p:cNvCxnSpPr/>
          <p:nvPr/>
        </p:nvCxnSpPr>
        <p:spPr>
          <a:xfrm>
            <a:off x="11496616" y="5517232"/>
            <a:ext cx="0" cy="432048"/>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42" name="Straight Arrow Connector 141"/>
          <p:cNvCxnSpPr/>
          <p:nvPr/>
        </p:nvCxnSpPr>
        <p:spPr>
          <a:xfrm flipV="1">
            <a:off x="11496616" y="486800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3" name="Straight Arrow Connector 142"/>
          <p:cNvCxnSpPr/>
          <p:nvPr/>
        </p:nvCxnSpPr>
        <p:spPr>
          <a:xfrm flipV="1">
            <a:off x="11496616" y="5733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4" name="Straight Arrow Connector 143"/>
          <p:cNvCxnSpPr/>
          <p:nvPr/>
        </p:nvCxnSpPr>
        <p:spPr>
          <a:xfrm flipH="1">
            <a:off x="11640632" y="4869160"/>
            <a:ext cx="1521" cy="865256"/>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45" name="Straight Arrow Connector 144"/>
          <p:cNvCxnSpPr/>
          <p:nvPr/>
        </p:nvCxnSpPr>
        <p:spPr>
          <a:xfrm flipV="1">
            <a:off x="11640632" y="53000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6" name="Straight Arrow Connector 145"/>
          <p:cNvCxnSpPr/>
          <p:nvPr/>
        </p:nvCxnSpPr>
        <p:spPr>
          <a:xfrm flipV="1">
            <a:off x="11640632" y="35718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7" name="Straight Arrow Connector 146"/>
          <p:cNvCxnSpPr/>
          <p:nvPr/>
        </p:nvCxnSpPr>
        <p:spPr>
          <a:xfrm flipH="1">
            <a:off x="11784648" y="3571856"/>
            <a:ext cx="3067" cy="1728192"/>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48" name="Straight Arrow Connector 147"/>
          <p:cNvCxnSpPr/>
          <p:nvPr/>
        </p:nvCxnSpPr>
        <p:spPr>
          <a:xfrm flipV="1">
            <a:off x="11784648" y="443474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49" name="TextBox 148"/>
          <p:cNvSpPr txBox="1"/>
          <p:nvPr/>
        </p:nvSpPr>
        <p:spPr>
          <a:xfrm>
            <a:off x="10488488" y="2060848"/>
            <a:ext cx="1210588" cy="646331"/>
          </a:xfrm>
          <a:prstGeom prst="rect">
            <a:avLst/>
          </a:prstGeom>
          <a:noFill/>
        </p:spPr>
        <p:txBody>
          <a:bodyPr wrap="none" rtlCol="0">
            <a:spAutoFit/>
          </a:bodyPr>
          <a:lstStyle/>
          <a:p>
            <a:pPr algn="ctr"/>
            <a:r>
              <a:rPr lang="en-GB" sz="1200" dirty="0" smtClean="0"/>
              <a:t>2 x 8 x RS 2004</a:t>
            </a:r>
          </a:p>
          <a:p>
            <a:pPr algn="ctr"/>
            <a:r>
              <a:rPr lang="en-GB" sz="1200" dirty="0" smtClean="0"/>
              <a:t>6 spare trolleys</a:t>
            </a:r>
          </a:p>
          <a:p>
            <a:pPr algn="ctr"/>
            <a:r>
              <a:rPr lang="en-GB" sz="1200" dirty="0" smtClean="0"/>
              <a:t>CC 80:1</a:t>
            </a:r>
          </a:p>
        </p:txBody>
      </p:sp>
      <p:cxnSp>
        <p:nvCxnSpPr>
          <p:cNvPr id="152" name="Straight Arrow Connector 151"/>
          <p:cNvCxnSpPr/>
          <p:nvPr/>
        </p:nvCxnSpPr>
        <p:spPr>
          <a:xfrm flipH="1">
            <a:off x="10635619" y="3569502"/>
            <a:ext cx="3067" cy="1728192"/>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53" name="Straight Arrow Connector 152"/>
          <p:cNvCxnSpPr/>
          <p:nvPr/>
        </p:nvCxnSpPr>
        <p:spPr>
          <a:xfrm flipV="1">
            <a:off x="10344504" y="4433598"/>
            <a:ext cx="28800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4" name="Straight Arrow Connector 153"/>
          <p:cNvCxnSpPr/>
          <p:nvPr/>
        </p:nvCxnSpPr>
        <p:spPr>
          <a:xfrm flipV="1">
            <a:off x="7464152" y="2278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5" name="Isosceles Triangle 154"/>
          <p:cNvSpPr/>
          <p:nvPr/>
        </p:nvSpPr>
        <p:spPr>
          <a:xfrm rot="5400000">
            <a:off x="7212104" y="2170000"/>
            <a:ext cx="288000" cy="216000"/>
          </a:xfrm>
          <a:prstGeom prst="triangle">
            <a:avLst/>
          </a:prstGeom>
          <a:solidFill>
            <a:srgbClr val="C00000"/>
          </a:soli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cxnSp>
        <p:nvCxnSpPr>
          <p:cNvPr id="156" name="Straight Arrow Connector 155"/>
          <p:cNvCxnSpPr/>
          <p:nvPr/>
        </p:nvCxnSpPr>
        <p:spPr>
          <a:xfrm flipV="1">
            <a:off x="7104112" y="2278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9" name="Isosceles Triangle 158"/>
          <p:cNvSpPr/>
          <p:nvPr/>
        </p:nvSpPr>
        <p:spPr>
          <a:xfrm rot="5400000">
            <a:off x="6852096" y="2170000"/>
            <a:ext cx="288000" cy="216000"/>
          </a:xfrm>
          <a:prstGeom prst="triangle">
            <a:avLst/>
          </a:prstGeom>
          <a:gradFill>
            <a:gsLst>
              <a:gs pos="0">
                <a:srgbClr val="FF6600"/>
              </a:gs>
              <a:gs pos="100000">
                <a:srgbClr val="FF9900"/>
              </a:gs>
            </a:gsLst>
          </a:gra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cxnSp>
        <p:nvCxnSpPr>
          <p:cNvPr id="160" name="Straight Arrow Connector 159"/>
          <p:cNvCxnSpPr/>
          <p:nvPr/>
        </p:nvCxnSpPr>
        <p:spPr>
          <a:xfrm flipV="1">
            <a:off x="6744072" y="2278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61" name="Isosceles Triangle 160"/>
          <p:cNvSpPr/>
          <p:nvPr/>
        </p:nvSpPr>
        <p:spPr>
          <a:xfrm rot="5400000">
            <a:off x="6600056" y="2206032"/>
            <a:ext cx="144000" cy="144000"/>
          </a:xfrm>
          <a:prstGeom prst="triangl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cxnSp>
        <p:nvCxnSpPr>
          <p:cNvPr id="162" name="Straight Arrow Connector 161"/>
          <p:cNvCxnSpPr/>
          <p:nvPr/>
        </p:nvCxnSpPr>
        <p:spPr>
          <a:xfrm flipV="1">
            <a:off x="6456040" y="2278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63" name="Isosceles Triangle 162"/>
          <p:cNvSpPr/>
          <p:nvPr/>
        </p:nvSpPr>
        <p:spPr>
          <a:xfrm rot="5400000">
            <a:off x="6312008" y="2206024"/>
            <a:ext cx="144000" cy="144000"/>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cxnSp>
        <p:nvCxnSpPr>
          <p:cNvPr id="164" name="Straight Arrow Connector 163"/>
          <p:cNvCxnSpPr/>
          <p:nvPr/>
        </p:nvCxnSpPr>
        <p:spPr>
          <a:xfrm flipV="1">
            <a:off x="6168008" y="2278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65" name="Straight Arrow Connector 164"/>
          <p:cNvCxnSpPr/>
          <p:nvPr/>
        </p:nvCxnSpPr>
        <p:spPr>
          <a:xfrm flipH="1">
            <a:off x="6164925" y="2279417"/>
            <a:ext cx="3067" cy="1728192"/>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175" name="Straight Arrow Connector 174"/>
          <p:cNvCxnSpPr/>
          <p:nvPr/>
        </p:nvCxnSpPr>
        <p:spPr>
          <a:xfrm flipV="1">
            <a:off x="6023992" y="31421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6" name="Straight Arrow Connector 175"/>
          <p:cNvCxnSpPr/>
          <p:nvPr/>
        </p:nvCxnSpPr>
        <p:spPr>
          <a:xfrm flipV="1">
            <a:off x="7464136" y="40062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7" name="Isosceles Triangle 176"/>
          <p:cNvSpPr/>
          <p:nvPr/>
        </p:nvSpPr>
        <p:spPr>
          <a:xfrm rot="5400000">
            <a:off x="7212088" y="3898224"/>
            <a:ext cx="288000" cy="216000"/>
          </a:xfrm>
          <a:prstGeom prst="triangle">
            <a:avLst/>
          </a:prstGeom>
          <a:solidFill>
            <a:srgbClr val="C00000"/>
          </a:soli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cxnSp>
        <p:nvCxnSpPr>
          <p:cNvPr id="178" name="Straight Arrow Connector 177"/>
          <p:cNvCxnSpPr/>
          <p:nvPr/>
        </p:nvCxnSpPr>
        <p:spPr>
          <a:xfrm flipV="1">
            <a:off x="7104096" y="40062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9" name="Isosceles Triangle 178"/>
          <p:cNvSpPr/>
          <p:nvPr/>
        </p:nvSpPr>
        <p:spPr>
          <a:xfrm rot="5400000">
            <a:off x="6852080" y="3898224"/>
            <a:ext cx="288000" cy="216000"/>
          </a:xfrm>
          <a:prstGeom prst="triangle">
            <a:avLst/>
          </a:prstGeom>
          <a:gradFill>
            <a:gsLst>
              <a:gs pos="0">
                <a:srgbClr val="FF6600"/>
              </a:gs>
              <a:gs pos="100000">
                <a:srgbClr val="FF9900"/>
              </a:gs>
            </a:gsLst>
          </a:gra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cxnSp>
        <p:nvCxnSpPr>
          <p:cNvPr id="180" name="Straight Arrow Connector 179"/>
          <p:cNvCxnSpPr/>
          <p:nvPr/>
        </p:nvCxnSpPr>
        <p:spPr>
          <a:xfrm flipV="1">
            <a:off x="6744056" y="40062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1" name="Isosceles Triangle 180"/>
          <p:cNvSpPr/>
          <p:nvPr/>
        </p:nvSpPr>
        <p:spPr>
          <a:xfrm rot="5400000">
            <a:off x="6600040" y="3934256"/>
            <a:ext cx="144000" cy="144000"/>
          </a:xfrm>
          <a:prstGeom prst="triangl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cxnSp>
        <p:nvCxnSpPr>
          <p:cNvPr id="182" name="Straight Arrow Connector 181"/>
          <p:cNvCxnSpPr/>
          <p:nvPr/>
        </p:nvCxnSpPr>
        <p:spPr>
          <a:xfrm flipV="1">
            <a:off x="6456024" y="40062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3" name="Isosceles Triangle 182"/>
          <p:cNvSpPr/>
          <p:nvPr/>
        </p:nvSpPr>
        <p:spPr>
          <a:xfrm rot="5400000">
            <a:off x="6311992" y="3934248"/>
            <a:ext cx="144000" cy="144000"/>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cxnSp>
        <p:nvCxnSpPr>
          <p:cNvPr id="184" name="Straight Arrow Connector 183"/>
          <p:cNvCxnSpPr/>
          <p:nvPr/>
        </p:nvCxnSpPr>
        <p:spPr>
          <a:xfrm flipV="1">
            <a:off x="6167992" y="40062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5" name="Oval 184"/>
          <p:cNvSpPr/>
          <p:nvPr/>
        </p:nvSpPr>
        <p:spPr>
          <a:xfrm>
            <a:off x="9912504" y="4219944"/>
            <a:ext cx="432000" cy="432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500" dirty="0" smtClean="0"/>
              <a:t>80:1</a:t>
            </a:r>
          </a:p>
        </p:txBody>
      </p:sp>
      <p:sp>
        <p:nvSpPr>
          <p:cNvPr id="186" name="Isosceles Triangle 185"/>
          <p:cNvSpPr/>
          <p:nvPr/>
        </p:nvSpPr>
        <p:spPr>
          <a:xfrm rot="5400000">
            <a:off x="9768456" y="436396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87" name="Isosceles Triangle 186"/>
          <p:cNvSpPr/>
          <p:nvPr/>
        </p:nvSpPr>
        <p:spPr>
          <a:xfrm>
            <a:off x="10056472" y="4651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88" name="Isosceles Triangle 187"/>
          <p:cNvSpPr/>
          <p:nvPr/>
        </p:nvSpPr>
        <p:spPr>
          <a:xfrm flipV="1">
            <a:off x="10056488" y="407594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89" name="Isosceles Triangle 188"/>
          <p:cNvSpPr/>
          <p:nvPr/>
        </p:nvSpPr>
        <p:spPr>
          <a:xfrm rot="-2700000" flipV="1">
            <a:off x="9841955" y="4158821"/>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90" name="Isosceles Triangle 189"/>
          <p:cNvSpPr/>
          <p:nvPr/>
        </p:nvSpPr>
        <p:spPr>
          <a:xfrm rot="2700000" flipH="1" flipV="1">
            <a:off x="10267740" y="415270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91" name="Isosceles Triangle 190"/>
          <p:cNvSpPr/>
          <p:nvPr/>
        </p:nvSpPr>
        <p:spPr>
          <a:xfrm rot="18900000" flipH="1">
            <a:off x="10283531" y="4556589"/>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92" name="Isosceles Triangle 191"/>
          <p:cNvSpPr/>
          <p:nvPr/>
        </p:nvSpPr>
        <p:spPr>
          <a:xfrm rot="2700000">
            <a:off x="9845253" y="4581491"/>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94" name="Arc 193"/>
          <p:cNvSpPr/>
          <p:nvPr/>
        </p:nvSpPr>
        <p:spPr>
          <a:xfrm>
            <a:off x="9624440" y="3932024"/>
            <a:ext cx="1008000" cy="1008000"/>
          </a:xfrm>
          <a:prstGeom prst="arc">
            <a:avLst>
              <a:gd name="adj1" fmla="val 2444337"/>
              <a:gd name="adj2" fmla="val 18909982"/>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a:p>
        </p:txBody>
      </p:sp>
      <p:cxnSp>
        <p:nvCxnSpPr>
          <p:cNvPr id="196" name="Straight Arrow Connector 195"/>
          <p:cNvCxnSpPr/>
          <p:nvPr/>
        </p:nvCxnSpPr>
        <p:spPr>
          <a:xfrm flipV="1">
            <a:off x="9624456" y="44348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7" name="Straight Arrow Connector 196"/>
          <p:cNvCxnSpPr/>
          <p:nvPr/>
        </p:nvCxnSpPr>
        <p:spPr>
          <a:xfrm flipV="1">
            <a:off x="9480440" y="4435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8" name="Straight Arrow Connector 197"/>
          <p:cNvCxnSpPr/>
          <p:nvPr/>
        </p:nvCxnSpPr>
        <p:spPr>
          <a:xfrm>
            <a:off x="10128496" y="3931928"/>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1" name="Straight Arrow Connector 200"/>
          <p:cNvCxnSpPr/>
          <p:nvPr/>
        </p:nvCxnSpPr>
        <p:spPr>
          <a:xfrm flipV="1">
            <a:off x="10128496" y="4796008"/>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2" name="Straight Arrow Connector 201"/>
          <p:cNvCxnSpPr/>
          <p:nvPr/>
        </p:nvCxnSpPr>
        <p:spPr>
          <a:xfrm rot="-2700000">
            <a:off x="9823982" y="4059454"/>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3" name="Straight Arrow Connector 202"/>
          <p:cNvCxnSpPr/>
          <p:nvPr/>
        </p:nvCxnSpPr>
        <p:spPr>
          <a:xfrm rot="2700000" flipH="1">
            <a:off x="10437624" y="4054840"/>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4" name="Straight Arrow Connector 203"/>
          <p:cNvCxnSpPr/>
          <p:nvPr/>
        </p:nvCxnSpPr>
        <p:spPr>
          <a:xfrm rot="18900000" flipH="1" flipV="1">
            <a:off x="10454914" y="4643430"/>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5" name="Straight Arrow Connector 204"/>
          <p:cNvCxnSpPr/>
          <p:nvPr/>
        </p:nvCxnSpPr>
        <p:spPr>
          <a:xfrm rot="2700000" flipV="1">
            <a:off x="9825631" y="4679359"/>
            <a:ext cx="0" cy="1440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06" name="TextBox 205"/>
          <p:cNvSpPr txBox="1"/>
          <p:nvPr/>
        </p:nvSpPr>
        <p:spPr>
          <a:xfrm>
            <a:off x="6239800" y="5517232"/>
            <a:ext cx="1315167" cy="461665"/>
          </a:xfrm>
          <a:prstGeom prst="rect">
            <a:avLst/>
          </a:prstGeom>
          <a:noFill/>
        </p:spPr>
        <p:txBody>
          <a:bodyPr wrap="none" rtlCol="0">
            <a:spAutoFit/>
          </a:bodyPr>
          <a:lstStyle/>
          <a:p>
            <a:pPr algn="ctr"/>
            <a:r>
              <a:rPr lang="en-GB" sz="1200" dirty="0" smtClean="0"/>
              <a:t>2 x 10 x RS 2004</a:t>
            </a:r>
          </a:p>
          <a:p>
            <a:pPr algn="ctr"/>
            <a:r>
              <a:rPr lang="en-GB" sz="1200" dirty="0"/>
              <a:t>2</a:t>
            </a:r>
            <a:r>
              <a:rPr lang="en-GB" sz="1200" dirty="0" smtClean="0"/>
              <a:t> spare trolleys</a:t>
            </a:r>
          </a:p>
        </p:txBody>
      </p:sp>
      <p:sp>
        <p:nvSpPr>
          <p:cNvPr id="207" name="TextBox 206"/>
          <p:cNvSpPr txBox="1"/>
          <p:nvPr/>
        </p:nvSpPr>
        <p:spPr>
          <a:xfrm>
            <a:off x="6168008" y="2420888"/>
            <a:ext cx="1912703" cy="276999"/>
          </a:xfrm>
          <a:prstGeom prst="rect">
            <a:avLst/>
          </a:prstGeom>
          <a:noFill/>
        </p:spPr>
        <p:txBody>
          <a:bodyPr wrap="none" rtlCol="0">
            <a:spAutoFit/>
          </a:bodyPr>
          <a:lstStyle/>
          <a:p>
            <a:r>
              <a:rPr lang="en-GB" sz="1200" dirty="0" smtClean="0">
                <a:solidFill>
                  <a:schemeClr val="accent5"/>
                </a:solidFill>
              </a:rPr>
              <a:t>1 W      </a:t>
            </a:r>
            <a:r>
              <a:rPr lang="en-GB" sz="1200" dirty="0" smtClean="0">
                <a:solidFill>
                  <a:srgbClr val="FF6600"/>
                </a:solidFill>
              </a:rPr>
              <a:t>1 kW</a:t>
            </a:r>
            <a:r>
              <a:rPr lang="en-GB" sz="1200" dirty="0" smtClean="0">
                <a:solidFill>
                  <a:schemeClr val="accent3"/>
                </a:solidFill>
              </a:rPr>
              <a:t>          </a:t>
            </a:r>
            <a:r>
              <a:rPr lang="en-GB" sz="1200" dirty="0">
                <a:solidFill>
                  <a:srgbClr val="0070C0"/>
                </a:solidFill>
              </a:rPr>
              <a:t>5</a:t>
            </a:r>
            <a:r>
              <a:rPr lang="en-GB" sz="1200" dirty="0" smtClean="0">
                <a:solidFill>
                  <a:srgbClr val="0070C0"/>
                </a:solidFill>
              </a:rPr>
              <a:t>0 kW</a:t>
            </a:r>
          </a:p>
        </p:txBody>
      </p:sp>
      <p:sp>
        <p:nvSpPr>
          <p:cNvPr id="208" name="TextBox 207"/>
          <p:cNvSpPr txBox="1"/>
          <p:nvPr/>
        </p:nvSpPr>
        <p:spPr>
          <a:xfrm>
            <a:off x="6168008" y="1844824"/>
            <a:ext cx="1526380" cy="276999"/>
          </a:xfrm>
          <a:prstGeom prst="rect">
            <a:avLst/>
          </a:prstGeom>
          <a:noFill/>
        </p:spPr>
        <p:txBody>
          <a:bodyPr wrap="none" rtlCol="0">
            <a:spAutoFit/>
          </a:bodyPr>
          <a:lstStyle/>
          <a:p>
            <a:r>
              <a:rPr lang="en-GB" sz="1200" dirty="0" smtClean="0"/>
              <a:t>     </a:t>
            </a:r>
            <a:r>
              <a:rPr lang="en-GB" sz="1200" dirty="0" smtClean="0">
                <a:solidFill>
                  <a:schemeClr val="accent4"/>
                </a:solidFill>
              </a:rPr>
              <a:t>100 W</a:t>
            </a:r>
            <a:r>
              <a:rPr lang="en-GB" sz="1200" dirty="0" smtClean="0"/>
              <a:t>     </a:t>
            </a:r>
            <a:r>
              <a:rPr lang="en-GB" sz="1200" dirty="0" smtClean="0">
                <a:solidFill>
                  <a:srgbClr val="C00000"/>
                </a:solidFill>
              </a:rPr>
              <a:t>10 kW</a:t>
            </a:r>
          </a:p>
        </p:txBody>
      </p:sp>
      <p:sp>
        <p:nvSpPr>
          <p:cNvPr id="157" name="Rectangle 156"/>
          <p:cNvSpPr/>
          <p:nvPr/>
        </p:nvSpPr>
        <p:spPr>
          <a:xfrm>
            <a:off x="10416480" y="1124744"/>
            <a:ext cx="1300356" cy="954107"/>
          </a:xfrm>
          <a:prstGeom prst="rect">
            <a:avLst/>
          </a:prstGeom>
          <a:noFill/>
        </p:spPr>
        <p:txBody>
          <a:bodyPr wrap="non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Future</a:t>
            </a:r>
          </a:p>
          <a:p>
            <a:pPr algn="ctr"/>
            <a:r>
              <a:rPr lang="en-US" sz="2000" dirty="0" smtClean="0">
                <a:ln w="0"/>
                <a:solidFill>
                  <a:schemeClr val="accent1"/>
                </a:solidFill>
                <a:effectLst>
                  <a:outerShdw blurRad="38100" dist="25400" dir="5400000" algn="ctr" rotWithShape="0">
                    <a:srgbClr val="6E747A">
                      <a:alpha val="43000"/>
                    </a:srgbClr>
                  </a:outerShdw>
                </a:effectLst>
              </a:rPr>
              <a:t>‘Siemens’</a:t>
            </a:r>
            <a:endParaRPr lang="en-US" sz="2000" b="0" cap="none" spc="0" dirty="0">
              <a:ln w="0"/>
              <a:solidFill>
                <a:schemeClr val="accent1"/>
              </a:solidFill>
              <a:effectLst>
                <a:outerShdw blurRad="38100" dist="25400" dir="5400000" algn="ctr" rotWithShape="0">
                  <a:srgbClr val="6E747A">
                    <a:alpha val="43000"/>
                  </a:srgbClr>
                </a:outerShdw>
              </a:effectLst>
            </a:endParaRPr>
          </a:p>
        </p:txBody>
      </p:sp>
      <p:graphicFrame>
        <p:nvGraphicFramePr>
          <p:cNvPr id="166" name="Table 165"/>
          <p:cNvGraphicFramePr>
            <a:graphicFrameLocks noGrp="1"/>
          </p:cNvGraphicFramePr>
          <p:nvPr>
            <p:extLst>
              <p:ext uri="{D42A27DB-BD31-4B8C-83A1-F6EECF244321}">
                <p14:modId xmlns:p14="http://schemas.microsoft.com/office/powerpoint/2010/main" val="2552957753"/>
              </p:ext>
            </p:extLst>
          </p:nvPr>
        </p:nvGraphicFramePr>
        <p:xfrm>
          <a:off x="407368" y="2231896"/>
          <a:ext cx="5119750" cy="1341120"/>
        </p:xfrm>
        <a:graphic>
          <a:graphicData uri="http://schemas.openxmlformats.org/drawingml/2006/table">
            <a:tbl>
              <a:tblPr lastRow="1">
                <a:tableStyleId>{3B4B98B0-60AC-42C2-AFA5-B58CD77FA1E5}</a:tableStyleId>
              </a:tblPr>
              <a:tblGrid>
                <a:gridCol w="936000"/>
                <a:gridCol w="576000"/>
                <a:gridCol w="3607750"/>
              </a:tblGrid>
              <a:tr h="228358">
                <a:tc>
                  <a:txBody>
                    <a:bodyPr/>
                    <a:lstStyle/>
                    <a:p>
                      <a:r>
                        <a:rPr lang="en-GB" sz="1600" dirty="0" smtClean="0"/>
                        <a:t>Thales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32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a:t>
                      </a:r>
                    </a:p>
                  </a:txBody>
                  <a:tcPr/>
                </a:tc>
              </a:tr>
              <a:tr h="228358">
                <a:tc>
                  <a:txBody>
                    <a:bodyPr/>
                    <a:lstStyle/>
                    <a:p>
                      <a:r>
                        <a:rPr lang="en-GB" sz="1600" dirty="0" smtClean="0"/>
                        <a:t>Siemens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160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Will free 4 x RS 2004 trolleys</a:t>
                      </a:r>
                    </a:p>
                  </a:txBody>
                  <a:tcPr/>
                </a:tc>
              </a:tr>
              <a:tr h="228358">
                <a:tc>
                  <a:txBody>
                    <a:bodyPr/>
                    <a:lstStyle/>
                    <a:p>
                      <a:r>
                        <a:rPr lang="en-GB" sz="1600" dirty="0" smtClean="0"/>
                        <a:t>Philips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baseline="0" dirty="0" smtClean="0"/>
                        <a:t>64</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One Driver to one Final or special CC</a:t>
                      </a:r>
                    </a:p>
                  </a:txBody>
                  <a:tcPr/>
                </a:tc>
              </a:tr>
              <a:tr h="228358">
                <a:tc>
                  <a:txBody>
                    <a:bodyPr/>
                    <a:lstStyle/>
                    <a:p>
                      <a:r>
                        <a:rPr lang="en-GB" sz="1600" dirty="0" smtClean="0"/>
                        <a:t>Total</a:t>
                      </a:r>
                      <a:endParaRPr lang="en-GB" sz="1600" dirty="0"/>
                    </a:p>
                  </a:txBody>
                  <a:tcPr/>
                </a:tc>
                <a:tc>
                  <a:txBody>
                    <a:bodyPr/>
                    <a:lstStyle/>
                    <a:p>
                      <a:pPr algn="r"/>
                      <a:r>
                        <a:rPr lang="en-GB" sz="1600" dirty="0" smtClean="0"/>
                        <a:t>256</a:t>
                      </a:r>
                      <a:endParaRPr lang="en-GB" sz="1600" dirty="0"/>
                    </a:p>
                  </a:txBody>
                  <a:tcPr/>
                </a:tc>
                <a:tc>
                  <a:txBody>
                    <a:bodyPr/>
                    <a:lstStyle/>
                    <a:p>
                      <a:r>
                        <a:rPr lang="en-GB" sz="1600" dirty="0" smtClean="0"/>
                        <a:t>  312 with</a:t>
                      </a:r>
                      <a:r>
                        <a:rPr lang="en-GB" sz="1600" baseline="0" dirty="0" smtClean="0"/>
                        <a:t> IT-3842 contract</a:t>
                      </a:r>
                      <a:endParaRPr lang="en-GB" sz="1600" dirty="0"/>
                    </a:p>
                  </a:txBody>
                  <a:tcPr/>
                </a:tc>
              </a:tr>
            </a:tbl>
          </a:graphicData>
        </a:graphic>
      </p:graphicFrame>
      <p:sp>
        <p:nvSpPr>
          <p:cNvPr id="158" name="TextBox 157"/>
          <p:cNvSpPr txBox="1"/>
          <p:nvPr/>
        </p:nvSpPr>
        <p:spPr>
          <a:xfrm>
            <a:off x="5576434" y="2996952"/>
            <a:ext cx="447558" cy="276999"/>
          </a:xfrm>
          <a:prstGeom prst="rect">
            <a:avLst/>
          </a:prstGeom>
          <a:noFill/>
        </p:spPr>
        <p:txBody>
          <a:bodyPr wrap="none" rtlCol="0">
            <a:spAutoFit/>
          </a:bodyPr>
          <a:lstStyle/>
          <a:p>
            <a:pPr algn="r"/>
            <a:r>
              <a:rPr lang="en-GB" sz="1200" dirty="0" smtClean="0">
                <a:solidFill>
                  <a:srgbClr val="0070C0"/>
                </a:solidFill>
              </a:rPr>
              <a:t>LLRF</a:t>
            </a:r>
          </a:p>
        </p:txBody>
      </p:sp>
      <p:sp>
        <p:nvSpPr>
          <p:cNvPr id="168" name="TextBox 167"/>
          <p:cNvSpPr txBox="1"/>
          <p:nvPr/>
        </p:nvSpPr>
        <p:spPr>
          <a:xfrm>
            <a:off x="9048328" y="4293096"/>
            <a:ext cx="447558" cy="276999"/>
          </a:xfrm>
          <a:prstGeom prst="rect">
            <a:avLst/>
          </a:prstGeom>
          <a:noFill/>
        </p:spPr>
        <p:txBody>
          <a:bodyPr wrap="none" rtlCol="0">
            <a:spAutoFit/>
          </a:bodyPr>
          <a:lstStyle/>
          <a:p>
            <a:pPr algn="r"/>
            <a:r>
              <a:rPr lang="en-GB" sz="1200" dirty="0" smtClean="0">
                <a:solidFill>
                  <a:srgbClr val="0070C0"/>
                </a:solidFill>
              </a:rPr>
              <a:t>LLRF</a:t>
            </a:r>
          </a:p>
        </p:txBody>
      </p:sp>
      <p:sp>
        <p:nvSpPr>
          <p:cNvPr id="169" name="TextBox 168"/>
          <p:cNvSpPr txBox="1"/>
          <p:nvPr/>
        </p:nvSpPr>
        <p:spPr>
          <a:xfrm>
            <a:off x="8040216" y="4880193"/>
            <a:ext cx="947695" cy="276999"/>
          </a:xfrm>
          <a:prstGeom prst="rect">
            <a:avLst/>
          </a:prstGeom>
          <a:noFill/>
        </p:spPr>
        <p:txBody>
          <a:bodyPr wrap="none" rtlCol="0">
            <a:spAutoFit/>
          </a:bodyPr>
          <a:lstStyle/>
          <a:p>
            <a:pPr algn="ctr"/>
            <a:r>
              <a:rPr lang="en-GB" sz="1200" dirty="0" smtClean="0">
                <a:solidFill>
                  <a:srgbClr val="0070C0"/>
                </a:solidFill>
              </a:rPr>
              <a:t>8 x 125 kW</a:t>
            </a:r>
          </a:p>
        </p:txBody>
      </p:sp>
      <p:sp>
        <p:nvSpPr>
          <p:cNvPr id="170" name="TextBox 169"/>
          <p:cNvSpPr txBox="1"/>
          <p:nvPr/>
        </p:nvSpPr>
        <p:spPr>
          <a:xfrm>
            <a:off x="10764929" y="6176337"/>
            <a:ext cx="947695" cy="276999"/>
          </a:xfrm>
          <a:prstGeom prst="rect">
            <a:avLst/>
          </a:prstGeom>
          <a:noFill/>
        </p:spPr>
        <p:txBody>
          <a:bodyPr wrap="none" rtlCol="0">
            <a:spAutoFit/>
          </a:bodyPr>
          <a:lstStyle/>
          <a:p>
            <a:pPr algn="ctr"/>
            <a:r>
              <a:rPr lang="en-GB" sz="1200" dirty="0" smtClean="0">
                <a:solidFill>
                  <a:srgbClr val="0070C0"/>
                </a:solidFill>
              </a:rPr>
              <a:t>8 x 125 kW</a:t>
            </a:r>
          </a:p>
        </p:txBody>
      </p:sp>
      <p:sp>
        <p:nvSpPr>
          <p:cNvPr id="171" name="TextBox 170"/>
          <p:cNvSpPr txBox="1"/>
          <p:nvPr/>
        </p:nvSpPr>
        <p:spPr>
          <a:xfrm>
            <a:off x="6168008" y="4160113"/>
            <a:ext cx="1912703" cy="276999"/>
          </a:xfrm>
          <a:prstGeom prst="rect">
            <a:avLst/>
          </a:prstGeom>
          <a:noFill/>
        </p:spPr>
        <p:txBody>
          <a:bodyPr wrap="none" rtlCol="0">
            <a:spAutoFit/>
          </a:bodyPr>
          <a:lstStyle/>
          <a:p>
            <a:r>
              <a:rPr lang="en-GB" sz="1200" dirty="0" smtClean="0">
                <a:solidFill>
                  <a:schemeClr val="accent5"/>
                </a:solidFill>
              </a:rPr>
              <a:t>1 W      </a:t>
            </a:r>
            <a:r>
              <a:rPr lang="en-GB" sz="1200" dirty="0" smtClean="0">
                <a:solidFill>
                  <a:srgbClr val="FF6600"/>
                </a:solidFill>
              </a:rPr>
              <a:t>1 kW          </a:t>
            </a:r>
            <a:r>
              <a:rPr lang="en-GB" sz="1200" dirty="0">
                <a:solidFill>
                  <a:srgbClr val="0070C0"/>
                </a:solidFill>
              </a:rPr>
              <a:t>5</a:t>
            </a:r>
            <a:r>
              <a:rPr lang="en-GB" sz="1200" dirty="0" smtClean="0">
                <a:solidFill>
                  <a:srgbClr val="0070C0"/>
                </a:solidFill>
              </a:rPr>
              <a:t>0 kW</a:t>
            </a:r>
          </a:p>
        </p:txBody>
      </p:sp>
      <p:sp>
        <p:nvSpPr>
          <p:cNvPr id="172" name="TextBox 171"/>
          <p:cNvSpPr txBox="1"/>
          <p:nvPr/>
        </p:nvSpPr>
        <p:spPr>
          <a:xfrm>
            <a:off x="6168008" y="3584049"/>
            <a:ext cx="1526380" cy="276999"/>
          </a:xfrm>
          <a:prstGeom prst="rect">
            <a:avLst/>
          </a:prstGeom>
          <a:noFill/>
        </p:spPr>
        <p:txBody>
          <a:bodyPr wrap="none" rtlCol="0">
            <a:spAutoFit/>
          </a:bodyPr>
          <a:lstStyle/>
          <a:p>
            <a:r>
              <a:rPr lang="en-GB" sz="1200" dirty="0" smtClean="0"/>
              <a:t>     </a:t>
            </a:r>
            <a:r>
              <a:rPr lang="en-GB" sz="1200" dirty="0" smtClean="0">
                <a:solidFill>
                  <a:schemeClr val="accent4"/>
                </a:solidFill>
              </a:rPr>
              <a:t>100 W</a:t>
            </a:r>
            <a:r>
              <a:rPr lang="en-GB" sz="1200" dirty="0" smtClean="0"/>
              <a:t>     </a:t>
            </a:r>
            <a:r>
              <a:rPr lang="en-GB" sz="1200" dirty="0" smtClean="0">
                <a:solidFill>
                  <a:srgbClr val="C00000"/>
                </a:solidFill>
              </a:rPr>
              <a:t>10 kW</a:t>
            </a:r>
          </a:p>
        </p:txBody>
      </p:sp>
      <p:sp>
        <p:nvSpPr>
          <p:cNvPr id="173" name="TextBox 172"/>
          <p:cNvSpPr txBox="1"/>
          <p:nvPr/>
        </p:nvSpPr>
        <p:spPr>
          <a:xfrm>
            <a:off x="9138953" y="5036983"/>
            <a:ext cx="1421543" cy="1200329"/>
          </a:xfrm>
          <a:prstGeom prst="rect">
            <a:avLst/>
          </a:prstGeom>
          <a:solidFill>
            <a:srgbClr val="FFFF00"/>
          </a:solidFill>
        </p:spPr>
        <p:txBody>
          <a:bodyPr wrap="none" rtlCol="0">
            <a:spAutoFit/>
          </a:bodyPr>
          <a:lstStyle/>
          <a:p>
            <a:pPr algn="ctr"/>
            <a:r>
              <a:rPr lang="en-GB" sz="1200" b="1" dirty="0" smtClean="0">
                <a:solidFill>
                  <a:srgbClr val="0070C0"/>
                </a:solidFill>
              </a:rPr>
              <a:t>Cavity Combiner</a:t>
            </a:r>
          </a:p>
          <a:p>
            <a:pPr algn="ctr"/>
            <a:r>
              <a:rPr lang="en-GB" sz="1200" b="1" dirty="0" smtClean="0">
                <a:solidFill>
                  <a:srgbClr val="0070C0"/>
                </a:solidFill>
              </a:rPr>
              <a:t>1 : 80 : 1</a:t>
            </a:r>
          </a:p>
          <a:p>
            <a:pPr algn="ctr"/>
            <a:endParaRPr lang="en-GB" sz="1200" b="1" dirty="0" smtClean="0">
              <a:solidFill>
                <a:srgbClr val="0070C0"/>
              </a:solidFill>
            </a:endParaRPr>
          </a:p>
          <a:p>
            <a:pPr algn="ctr"/>
            <a:r>
              <a:rPr lang="en-US" sz="1200" b="1" dirty="0">
                <a:solidFill>
                  <a:srgbClr val="0070C0"/>
                </a:solidFill>
              </a:rPr>
              <a:t>Minimize </a:t>
            </a:r>
            <a:r>
              <a:rPr lang="en-US" sz="1200" b="1" dirty="0" smtClean="0">
                <a:solidFill>
                  <a:srgbClr val="0070C0"/>
                </a:solidFill>
              </a:rPr>
              <a:t>a</a:t>
            </a:r>
          </a:p>
          <a:p>
            <a:pPr algn="ctr"/>
            <a:r>
              <a:rPr lang="en-US" sz="1200" b="1" dirty="0" smtClean="0">
                <a:solidFill>
                  <a:srgbClr val="0070C0"/>
                </a:solidFill>
              </a:rPr>
              <a:t>single </a:t>
            </a:r>
            <a:r>
              <a:rPr lang="en-US" sz="1200" b="1" dirty="0">
                <a:solidFill>
                  <a:srgbClr val="0070C0"/>
                </a:solidFill>
              </a:rPr>
              <a:t>failure effect</a:t>
            </a:r>
            <a:endParaRPr lang="en-GB" sz="1200" b="1" dirty="0">
              <a:solidFill>
                <a:srgbClr val="0070C0"/>
              </a:solidFill>
            </a:endParaRPr>
          </a:p>
          <a:p>
            <a:pPr algn="ctr"/>
            <a:r>
              <a:rPr lang="en-GB" sz="1200" b="1" dirty="0" smtClean="0">
                <a:solidFill>
                  <a:srgbClr val="0070C0"/>
                </a:solidFill>
              </a:rPr>
              <a:t>(Availability)</a:t>
            </a:r>
          </a:p>
        </p:txBody>
      </p:sp>
      <p:sp>
        <p:nvSpPr>
          <p:cNvPr id="174" name="TextBox 173"/>
          <p:cNvSpPr txBox="1"/>
          <p:nvPr/>
        </p:nvSpPr>
        <p:spPr>
          <a:xfrm>
            <a:off x="9120336" y="2895327"/>
            <a:ext cx="396262" cy="461665"/>
          </a:xfrm>
          <a:prstGeom prst="rect">
            <a:avLst/>
          </a:prstGeom>
          <a:noFill/>
        </p:spPr>
        <p:txBody>
          <a:bodyPr wrap="none" rtlCol="0">
            <a:spAutoFit/>
          </a:bodyPr>
          <a:lstStyle/>
          <a:p>
            <a:r>
              <a:rPr lang="en-GB" sz="1200" dirty="0" smtClean="0">
                <a:solidFill>
                  <a:srgbClr val="0070C0"/>
                </a:solidFill>
              </a:rPr>
              <a:t>To</a:t>
            </a:r>
          </a:p>
          <a:p>
            <a:r>
              <a:rPr lang="en-GB" sz="1200" dirty="0" err="1" smtClean="0">
                <a:solidFill>
                  <a:srgbClr val="0070C0"/>
                </a:solidFill>
              </a:rPr>
              <a:t>cav</a:t>
            </a:r>
            <a:endParaRPr lang="en-GB" sz="1200" dirty="0" smtClean="0">
              <a:solidFill>
                <a:srgbClr val="0070C0"/>
              </a:solidFill>
            </a:endParaRPr>
          </a:p>
        </p:txBody>
      </p:sp>
      <p:sp>
        <p:nvSpPr>
          <p:cNvPr id="193" name="TextBox 192"/>
          <p:cNvSpPr txBox="1"/>
          <p:nvPr/>
        </p:nvSpPr>
        <p:spPr>
          <a:xfrm>
            <a:off x="11856640" y="4191471"/>
            <a:ext cx="396262" cy="461665"/>
          </a:xfrm>
          <a:prstGeom prst="rect">
            <a:avLst/>
          </a:prstGeom>
          <a:noFill/>
        </p:spPr>
        <p:txBody>
          <a:bodyPr wrap="none" rtlCol="0">
            <a:spAutoFit/>
          </a:bodyPr>
          <a:lstStyle/>
          <a:p>
            <a:r>
              <a:rPr lang="en-GB" sz="1200" dirty="0" smtClean="0">
                <a:solidFill>
                  <a:srgbClr val="0070C0"/>
                </a:solidFill>
              </a:rPr>
              <a:t>To</a:t>
            </a:r>
          </a:p>
          <a:p>
            <a:r>
              <a:rPr lang="en-GB" sz="1200" dirty="0" err="1" smtClean="0">
                <a:solidFill>
                  <a:srgbClr val="0070C0"/>
                </a:solidFill>
              </a:rPr>
              <a:t>cav</a:t>
            </a:r>
            <a:endParaRPr lang="en-GB" sz="1200" dirty="0" smtClean="0">
              <a:solidFill>
                <a:srgbClr val="0070C0"/>
              </a:solidFill>
            </a:endParaRPr>
          </a:p>
        </p:txBody>
      </p:sp>
    </p:spTree>
    <p:extLst>
      <p:ext uri="{BB962C8B-B14F-4D97-AF65-F5344CB8AC3E}">
        <p14:creationId xmlns:p14="http://schemas.microsoft.com/office/powerpoint/2010/main" val="27856900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Present systems upgrade to 4 </a:t>
            </a:r>
            <a:r>
              <a:rPr lang="en-GB" cap="none" dirty="0" smtClean="0"/>
              <a:t>x</a:t>
            </a:r>
            <a:r>
              <a:rPr lang="en-GB" dirty="0" smtClean="0"/>
              <a:t> 1.1 MW</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37</a:t>
            </a:fld>
            <a:endParaRPr lang="en-US" dirty="0"/>
          </a:p>
        </p:txBody>
      </p:sp>
      <p:sp>
        <p:nvSpPr>
          <p:cNvPr id="20" name="Isosceles Triangle 19"/>
          <p:cNvSpPr/>
          <p:nvPr/>
        </p:nvSpPr>
        <p:spPr>
          <a:xfrm rot="5400000">
            <a:off x="7859962" y="1484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2" name="Straight Arrow Connector 21"/>
          <p:cNvCxnSpPr/>
          <p:nvPr/>
        </p:nvCxnSpPr>
        <p:spPr>
          <a:xfrm flipV="1">
            <a:off x="7715962" y="15568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5" name="Isosceles Triangle 24"/>
          <p:cNvSpPr/>
          <p:nvPr/>
        </p:nvSpPr>
        <p:spPr>
          <a:xfrm rot="5400000">
            <a:off x="7283890" y="25649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2" name="Straight Arrow Connector 31"/>
          <p:cNvCxnSpPr/>
          <p:nvPr/>
        </p:nvCxnSpPr>
        <p:spPr>
          <a:xfrm flipV="1">
            <a:off x="7571946" y="1628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p:cNvCxnSpPr/>
          <p:nvPr/>
        </p:nvCxnSpPr>
        <p:spPr>
          <a:xfrm flipH="1">
            <a:off x="7571034" y="1628832"/>
            <a:ext cx="897" cy="201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1" name="Straight Arrow Connector 40"/>
          <p:cNvCxnSpPr/>
          <p:nvPr/>
        </p:nvCxnSpPr>
        <p:spPr>
          <a:xfrm flipV="1">
            <a:off x="8003978" y="155566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 name="Straight Arrow Connector 41"/>
          <p:cNvCxnSpPr/>
          <p:nvPr/>
        </p:nvCxnSpPr>
        <p:spPr>
          <a:xfrm flipV="1">
            <a:off x="8220018" y="17008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 name="Straight Arrow Connector 42"/>
          <p:cNvCxnSpPr/>
          <p:nvPr/>
        </p:nvCxnSpPr>
        <p:spPr>
          <a:xfrm flipV="1">
            <a:off x="8508034" y="23489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 name="Straight Arrow Connector 43"/>
          <p:cNvCxnSpPr/>
          <p:nvPr/>
        </p:nvCxnSpPr>
        <p:spPr>
          <a:xfrm flipV="1">
            <a:off x="8652050" y="2060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2" name="Straight Arrow Connector 61"/>
          <p:cNvCxnSpPr/>
          <p:nvPr/>
        </p:nvCxnSpPr>
        <p:spPr>
          <a:xfrm>
            <a:off x="8364018" y="155684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63" name="Straight Arrow Connector 62"/>
          <p:cNvCxnSpPr/>
          <p:nvPr/>
        </p:nvCxnSpPr>
        <p:spPr>
          <a:xfrm>
            <a:off x="8511778" y="162883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65" name="Straight Arrow Connector 64"/>
          <p:cNvCxnSpPr/>
          <p:nvPr/>
        </p:nvCxnSpPr>
        <p:spPr>
          <a:xfrm flipV="1">
            <a:off x="8364018" y="1628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6" name="Straight Arrow Connector 65"/>
          <p:cNvCxnSpPr/>
          <p:nvPr/>
        </p:nvCxnSpPr>
        <p:spPr>
          <a:xfrm flipV="1">
            <a:off x="7427914" y="2635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7" name="Straight Arrow Connector 66"/>
          <p:cNvCxnSpPr/>
          <p:nvPr/>
        </p:nvCxnSpPr>
        <p:spPr>
          <a:xfrm flipH="1">
            <a:off x="8796066" y="2059720"/>
            <a:ext cx="1521" cy="1152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83" name="Straight Arrow Connector 82"/>
          <p:cNvCxnSpPr/>
          <p:nvPr/>
        </p:nvCxnSpPr>
        <p:spPr>
          <a:xfrm flipV="1">
            <a:off x="8796066" y="2636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7" name="Straight Arrow Connector 86"/>
          <p:cNvCxnSpPr/>
          <p:nvPr/>
        </p:nvCxnSpPr>
        <p:spPr>
          <a:xfrm>
            <a:off x="8652050" y="1772848"/>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92" name="Straight Arrow Connector 91"/>
          <p:cNvCxnSpPr/>
          <p:nvPr/>
        </p:nvCxnSpPr>
        <p:spPr>
          <a:xfrm flipV="1">
            <a:off x="8940082" y="37879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4" name="Straight Arrow Connector 93"/>
          <p:cNvCxnSpPr/>
          <p:nvPr/>
        </p:nvCxnSpPr>
        <p:spPr>
          <a:xfrm flipH="1">
            <a:off x="8937015" y="2636944"/>
            <a:ext cx="3067" cy="230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96" name="Straight Arrow Connector 95"/>
          <p:cNvCxnSpPr/>
          <p:nvPr/>
        </p:nvCxnSpPr>
        <p:spPr>
          <a:xfrm flipV="1">
            <a:off x="6131786" y="3789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49" name="TextBox 148"/>
          <p:cNvSpPr txBox="1"/>
          <p:nvPr/>
        </p:nvSpPr>
        <p:spPr>
          <a:xfrm>
            <a:off x="10663288" y="980728"/>
            <a:ext cx="1220591" cy="461665"/>
          </a:xfrm>
          <a:prstGeom prst="rect">
            <a:avLst/>
          </a:prstGeom>
          <a:noFill/>
        </p:spPr>
        <p:txBody>
          <a:bodyPr wrap="none" rtlCol="0">
            <a:spAutoFit/>
          </a:bodyPr>
          <a:lstStyle/>
          <a:p>
            <a:pPr algn="ctr"/>
            <a:r>
              <a:rPr lang="en-GB" sz="1200" dirty="0" smtClean="0"/>
              <a:t>2 x 32 x TH 335</a:t>
            </a:r>
          </a:p>
          <a:p>
            <a:pPr algn="ctr"/>
            <a:r>
              <a:rPr lang="en-GB" sz="1200" dirty="0" smtClean="0"/>
              <a:t>10 spare trolleys</a:t>
            </a:r>
          </a:p>
        </p:txBody>
      </p:sp>
      <p:cxnSp>
        <p:nvCxnSpPr>
          <p:cNvPr id="154" name="Straight Arrow Connector 153"/>
          <p:cNvCxnSpPr/>
          <p:nvPr/>
        </p:nvCxnSpPr>
        <p:spPr>
          <a:xfrm flipV="1">
            <a:off x="7139898" y="2635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9" name="Isosceles Triangle 158"/>
          <p:cNvSpPr/>
          <p:nvPr/>
        </p:nvSpPr>
        <p:spPr>
          <a:xfrm rot="5400000">
            <a:off x="6995882" y="2564920"/>
            <a:ext cx="144000" cy="144000"/>
          </a:xfrm>
          <a:prstGeom prst="triangle">
            <a:avLst/>
          </a:prstGeom>
          <a:gradFill>
            <a:gsLst>
              <a:gs pos="0">
                <a:srgbClr val="FF6600"/>
              </a:gs>
              <a:gs pos="100000">
                <a:srgbClr val="FF9900"/>
              </a:gs>
            </a:gsLst>
          </a:gra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cxnSp>
        <p:nvCxnSpPr>
          <p:cNvPr id="160" name="Straight Arrow Connector 159"/>
          <p:cNvCxnSpPr/>
          <p:nvPr/>
        </p:nvCxnSpPr>
        <p:spPr>
          <a:xfrm flipV="1">
            <a:off x="6851866" y="2635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61" name="Isosceles Triangle 160"/>
          <p:cNvSpPr/>
          <p:nvPr/>
        </p:nvSpPr>
        <p:spPr>
          <a:xfrm rot="5400000">
            <a:off x="6707850" y="2563800"/>
            <a:ext cx="144000" cy="144000"/>
          </a:xfrm>
          <a:prstGeom prst="triangl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cxnSp>
        <p:nvCxnSpPr>
          <p:cNvPr id="162" name="Straight Arrow Connector 161"/>
          <p:cNvCxnSpPr/>
          <p:nvPr/>
        </p:nvCxnSpPr>
        <p:spPr>
          <a:xfrm flipV="1">
            <a:off x="6563834" y="26357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63" name="Isosceles Triangle 162"/>
          <p:cNvSpPr/>
          <p:nvPr/>
        </p:nvSpPr>
        <p:spPr>
          <a:xfrm rot="5400000">
            <a:off x="6419818" y="2563792"/>
            <a:ext cx="144000" cy="144000"/>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cxnSp>
        <p:nvCxnSpPr>
          <p:cNvPr id="164" name="Straight Arrow Connector 163"/>
          <p:cNvCxnSpPr/>
          <p:nvPr/>
        </p:nvCxnSpPr>
        <p:spPr>
          <a:xfrm flipV="1">
            <a:off x="6275802" y="26346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65" name="Straight Arrow Connector 164"/>
          <p:cNvCxnSpPr/>
          <p:nvPr/>
        </p:nvCxnSpPr>
        <p:spPr>
          <a:xfrm flipH="1">
            <a:off x="6272719" y="2636944"/>
            <a:ext cx="3067" cy="230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06" name="TextBox 205"/>
          <p:cNvSpPr txBox="1"/>
          <p:nvPr/>
        </p:nvSpPr>
        <p:spPr>
          <a:xfrm>
            <a:off x="6059778" y="5591792"/>
            <a:ext cx="1285929" cy="461665"/>
          </a:xfrm>
          <a:prstGeom prst="rect">
            <a:avLst/>
          </a:prstGeom>
          <a:noFill/>
        </p:spPr>
        <p:txBody>
          <a:bodyPr wrap="none" rtlCol="0">
            <a:spAutoFit/>
          </a:bodyPr>
          <a:lstStyle/>
          <a:p>
            <a:pPr algn="ctr"/>
            <a:r>
              <a:rPr lang="en-GB" sz="1200" dirty="0" smtClean="0"/>
              <a:t>2 x 34 x YL 1530</a:t>
            </a:r>
          </a:p>
          <a:p>
            <a:pPr algn="ctr"/>
            <a:r>
              <a:rPr lang="en-GB" sz="1200" dirty="0" smtClean="0"/>
              <a:t>8 spares</a:t>
            </a:r>
          </a:p>
        </p:txBody>
      </p:sp>
      <p:sp>
        <p:nvSpPr>
          <p:cNvPr id="207" name="TextBox 206"/>
          <p:cNvSpPr txBox="1"/>
          <p:nvPr/>
        </p:nvSpPr>
        <p:spPr>
          <a:xfrm>
            <a:off x="6292794" y="2708920"/>
            <a:ext cx="1021433" cy="276999"/>
          </a:xfrm>
          <a:prstGeom prst="rect">
            <a:avLst/>
          </a:prstGeom>
          <a:noFill/>
        </p:spPr>
        <p:txBody>
          <a:bodyPr wrap="none" rtlCol="0">
            <a:spAutoFit/>
          </a:bodyPr>
          <a:lstStyle/>
          <a:p>
            <a:r>
              <a:rPr lang="en-GB" sz="1200" dirty="0" smtClean="0">
                <a:solidFill>
                  <a:schemeClr val="accent5"/>
                </a:solidFill>
              </a:rPr>
              <a:t>1 W     </a:t>
            </a:r>
            <a:r>
              <a:rPr lang="en-GB" sz="1200" dirty="0" smtClean="0">
                <a:solidFill>
                  <a:srgbClr val="FF6600"/>
                </a:solidFill>
              </a:rPr>
              <a:t>1 kW</a:t>
            </a:r>
          </a:p>
        </p:txBody>
      </p:sp>
      <p:sp>
        <p:nvSpPr>
          <p:cNvPr id="208" name="TextBox 207"/>
          <p:cNvSpPr txBox="1"/>
          <p:nvPr/>
        </p:nvSpPr>
        <p:spPr>
          <a:xfrm>
            <a:off x="6275786" y="2276872"/>
            <a:ext cx="1401346" cy="276999"/>
          </a:xfrm>
          <a:prstGeom prst="rect">
            <a:avLst/>
          </a:prstGeom>
          <a:noFill/>
        </p:spPr>
        <p:txBody>
          <a:bodyPr wrap="none" rtlCol="0">
            <a:spAutoFit/>
          </a:bodyPr>
          <a:lstStyle/>
          <a:p>
            <a:r>
              <a:rPr lang="en-GB" sz="1200" dirty="0" smtClean="0"/>
              <a:t>     </a:t>
            </a:r>
            <a:r>
              <a:rPr lang="en-GB" sz="1200" dirty="0" smtClean="0">
                <a:solidFill>
                  <a:schemeClr val="accent4"/>
                </a:solidFill>
              </a:rPr>
              <a:t>100 W</a:t>
            </a:r>
            <a:r>
              <a:rPr lang="en-GB" sz="1200" dirty="0" smtClean="0"/>
              <a:t>  </a:t>
            </a:r>
            <a:r>
              <a:rPr lang="en-GB" sz="1200" dirty="0" smtClean="0">
                <a:solidFill>
                  <a:srgbClr val="0070C0"/>
                </a:solidFill>
              </a:rPr>
              <a:t>35 kW</a:t>
            </a:r>
          </a:p>
        </p:txBody>
      </p:sp>
      <p:sp>
        <p:nvSpPr>
          <p:cNvPr id="157" name="Isosceles Triangle 156"/>
          <p:cNvSpPr/>
          <p:nvPr/>
        </p:nvSpPr>
        <p:spPr>
          <a:xfrm rot="5400000">
            <a:off x="8075922" y="1628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72" name="Straight Arrow Connector 171"/>
          <p:cNvCxnSpPr/>
          <p:nvPr/>
        </p:nvCxnSpPr>
        <p:spPr>
          <a:xfrm flipV="1">
            <a:off x="7715986" y="16996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3" name="Straight Arrow Connector 172"/>
          <p:cNvCxnSpPr/>
          <p:nvPr/>
        </p:nvCxnSpPr>
        <p:spPr>
          <a:xfrm>
            <a:off x="7715946" y="155682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174" name="Isosceles Triangle 173"/>
          <p:cNvSpPr/>
          <p:nvPr/>
        </p:nvSpPr>
        <p:spPr>
          <a:xfrm rot="5400000">
            <a:off x="7859946" y="1772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193" name="Straight Arrow Connector 192"/>
          <p:cNvCxnSpPr/>
          <p:nvPr/>
        </p:nvCxnSpPr>
        <p:spPr>
          <a:xfrm flipV="1">
            <a:off x="7715946" y="18448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5" name="Straight Arrow Connector 194"/>
          <p:cNvCxnSpPr/>
          <p:nvPr/>
        </p:nvCxnSpPr>
        <p:spPr>
          <a:xfrm flipV="1">
            <a:off x="7571930" y="1916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99" name="Straight Arrow Connector 198"/>
          <p:cNvCxnSpPr/>
          <p:nvPr/>
        </p:nvCxnSpPr>
        <p:spPr>
          <a:xfrm flipV="1">
            <a:off x="8003962" y="184371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0" name="Straight Arrow Connector 199"/>
          <p:cNvCxnSpPr/>
          <p:nvPr/>
        </p:nvCxnSpPr>
        <p:spPr>
          <a:xfrm flipV="1">
            <a:off x="8220002" y="19888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9" name="Straight Arrow Connector 208"/>
          <p:cNvCxnSpPr/>
          <p:nvPr/>
        </p:nvCxnSpPr>
        <p:spPr>
          <a:xfrm>
            <a:off x="8364002" y="184489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10" name="Straight Arrow Connector 209"/>
          <p:cNvCxnSpPr/>
          <p:nvPr/>
        </p:nvCxnSpPr>
        <p:spPr>
          <a:xfrm flipV="1">
            <a:off x="8364002" y="1916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11" name="Isosceles Triangle 210"/>
          <p:cNvSpPr/>
          <p:nvPr/>
        </p:nvSpPr>
        <p:spPr>
          <a:xfrm rot="5400000">
            <a:off x="8075906" y="1916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12" name="Straight Arrow Connector 211"/>
          <p:cNvCxnSpPr/>
          <p:nvPr/>
        </p:nvCxnSpPr>
        <p:spPr>
          <a:xfrm flipV="1">
            <a:off x="7715970" y="19877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3" name="Straight Arrow Connector 212"/>
          <p:cNvCxnSpPr/>
          <p:nvPr/>
        </p:nvCxnSpPr>
        <p:spPr>
          <a:xfrm>
            <a:off x="7715930" y="184487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14" name="Isosceles Triangle 213"/>
          <p:cNvSpPr/>
          <p:nvPr/>
        </p:nvSpPr>
        <p:spPr>
          <a:xfrm rot="5400000">
            <a:off x="7859962" y="2060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15" name="Straight Arrow Connector 214"/>
          <p:cNvCxnSpPr/>
          <p:nvPr/>
        </p:nvCxnSpPr>
        <p:spPr>
          <a:xfrm flipV="1">
            <a:off x="7715962" y="21328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6" name="Straight Arrow Connector 215"/>
          <p:cNvCxnSpPr/>
          <p:nvPr/>
        </p:nvCxnSpPr>
        <p:spPr>
          <a:xfrm flipV="1">
            <a:off x="7571946" y="22048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7" name="Straight Arrow Connector 216"/>
          <p:cNvCxnSpPr/>
          <p:nvPr/>
        </p:nvCxnSpPr>
        <p:spPr>
          <a:xfrm flipV="1">
            <a:off x="8003978" y="21317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8" name="Straight Arrow Connector 217"/>
          <p:cNvCxnSpPr/>
          <p:nvPr/>
        </p:nvCxnSpPr>
        <p:spPr>
          <a:xfrm flipV="1">
            <a:off x="8220018" y="22769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19" name="Straight Arrow Connector 218"/>
          <p:cNvCxnSpPr/>
          <p:nvPr/>
        </p:nvCxnSpPr>
        <p:spPr>
          <a:xfrm>
            <a:off x="8364018" y="213291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20" name="Straight Arrow Connector 219"/>
          <p:cNvCxnSpPr/>
          <p:nvPr/>
        </p:nvCxnSpPr>
        <p:spPr>
          <a:xfrm flipV="1">
            <a:off x="8364018" y="22048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21" name="Isosceles Triangle 220"/>
          <p:cNvSpPr/>
          <p:nvPr/>
        </p:nvSpPr>
        <p:spPr>
          <a:xfrm rot="5400000">
            <a:off x="8075922" y="2204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22" name="Straight Arrow Connector 221"/>
          <p:cNvCxnSpPr/>
          <p:nvPr/>
        </p:nvCxnSpPr>
        <p:spPr>
          <a:xfrm flipV="1">
            <a:off x="7715986" y="227574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3" name="Straight Arrow Connector 222"/>
          <p:cNvCxnSpPr/>
          <p:nvPr/>
        </p:nvCxnSpPr>
        <p:spPr>
          <a:xfrm>
            <a:off x="7715946" y="213288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24" name="Isosceles Triangle 223"/>
          <p:cNvSpPr/>
          <p:nvPr/>
        </p:nvSpPr>
        <p:spPr>
          <a:xfrm rot="5400000">
            <a:off x="7859946" y="2348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25" name="Straight Arrow Connector 224"/>
          <p:cNvCxnSpPr/>
          <p:nvPr/>
        </p:nvCxnSpPr>
        <p:spPr>
          <a:xfrm flipV="1">
            <a:off x="7715946" y="24209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6" name="Straight Arrow Connector 225"/>
          <p:cNvCxnSpPr/>
          <p:nvPr/>
        </p:nvCxnSpPr>
        <p:spPr>
          <a:xfrm flipV="1">
            <a:off x="7571930" y="2492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7" name="Straight Arrow Connector 226"/>
          <p:cNvCxnSpPr/>
          <p:nvPr/>
        </p:nvCxnSpPr>
        <p:spPr>
          <a:xfrm flipV="1">
            <a:off x="8003962" y="241977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8" name="Straight Arrow Connector 227"/>
          <p:cNvCxnSpPr/>
          <p:nvPr/>
        </p:nvCxnSpPr>
        <p:spPr>
          <a:xfrm flipV="1">
            <a:off x="8220002" y="256495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29" name="Straight Arrow Connector 228"/>
          <p:cNvCxnSpPr/>
          <p:nvPr/>
        </p:nvCxnSpPr>
        <p:spPr>
          <a:xfrm>
            <a:off x="8364002" y="242096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30" name="Straight Arrow Connector 229"/>
          <p:cNvCxnSpPr/>
          <p:nvPr/>
        </p:nvCxnSpPr>
        <p:spPr>
          <a:xfrm flipV="1">
            <a:off x="8364002" y="2492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31" name="Isosceles Triangle 230"/>
          <p:cNvSpPr/>
          <p:nvPr/>
        </p:nvSpPr>
        <p:spPr>
          <a:xfrm rot="5400000">
            <a:off x="8075906" y="2492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32" name="Straight Arrow Connector 231"/>
          <p:cNvCxnSpPr/>
          <p:nvPr/>
        </p:nvCxnSpPr>
        <p:spPr>
          <a:xfrm flipV="1">
            <a:off x="7715970" y="256379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3" name="Straight Arrow Connector 232"/>
          <p:cNvCxnSpPr/>
          <p:nvPr/>
        </p:nvCxnSpPr>
        <p:spPr>
          <a:xfrm>
            <a:off x="7715930" y="242093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34" name="Isosceles Triangle 233"/>
          <p:cNvSpPr/>
          <p:nvPr/>
        </p:nvSpPr>
        <p:spPr>
          <a:xfrm rot="5400000">
            <a:off x="7859962" y="2636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35" name="Straight Arrow Connector 234"/>
          <p:cNvCxnSpPr/>
          <p:nvPr/>
        </p:nvCxnSpPr>
        <p:spPr>
          <a:xfrm flipV="1">
            <a:off x="7715962" y="27089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6" name="Straight Arrow Connector 235"/>
          <p:cNvCxnSpPr/>
          <p:nvPr/>
        </p:nvCxnSpPr>
        <p:spPr>
          <a:xfrm flipV="1">
            <a:off x="7571946" y="27809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7" name="Straight Arrow Connector 236"/>
          <p:cNvCxnSpPr/>
          <p:nvPr/>
        </p:nvCxnSpPr>
        <p:spPr>
          <a:xfrm flipV="1">
            <a:off x="8003978" y="270779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8" name="Straight Arrow Connector 237"/>
          <p:cNvCxnSpPr/>
          <p:nvPr/>
        </p:nvCxnSpPr>
        <p:spPr>
          <a:xfrm flipV="1">
            <a:off x="8220018" y="2852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9" name="Straight Arrow Connector 238"/>
          <p:cNvCxnSpPr/>
          <p:nvPr/>
        </p:nvCxnSpPr>
        <p:spPr>
          <a:xfrm>
            <a:off x="8364018" y="270897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40" name="Straight Arrow Connector 239"/>
          <p:cNvCxnSpPr/>
          <p:nvPr/>
        </p:nvCxnSpPr>
        <p:spPr>
          <a:xfrm flipV="1">
            <a:off x="8364018" y="27809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41" name="Isosceles Triangle 240"/>
          <p:cNvSpPr/>
          <p:nvPr/>
        </p:nvSpPr>
        <p:spPr>
          <a:xfrm rot="5400000">
            <a:off x="8075922" y="2780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42" name="Straight Arrow Connector 241"/>
          <p:cNvCxnSpPr/>
          <p:nvPr/>
        </p:nvCxnSpPr>
        <p:spPr>
          <a:xfrm flipV="1">
            <a:off x="7715986" y="285180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3" name="Straight Arrow Connector 242"/>
          <p:cNvCxnSpPr/>
          <p:nvPr/>
        </p:nvCxnSpPr>
        <p:spPr>
          <a:xfrm>
            <a:off x="7715946" y="270895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44" name="Isosceles Triangle 243"/>
          <p:cNvSpPr/>
          <p:nvPr/>
        </p:nvSpPr>
        <p:spPr>
          <a:xfrm rot="5400000">
            <a:off x="7859946" y="2925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45" name="Straight Arrow Connector 244"/>
          <p:cNvCxnSpPr/>
          <p:nvPr/>
        </p:nvCxnSpPr>
        <p:spPr>
          <a:xfrm flipV="1">
            <a:off x="7715946" y="29969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6" name="Straight Arrow Connector 245"/>
          <p:cNvCxnSpPr/>
          <p:nvPr/>
        </p:nvCxnSpPr>
        <p:spPr>
          <a:xfrm flipV="1">
            <a:off x="7571930" y="3069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7" name="Straight Arrow Connector 246"/>
          <p:cNvCxnSpPr/>
          <p:nvPr/>
        </p:nvCxnSpPr>
        <p:spPr>
          <a:xfrm flipV="1">
            <a:off x="8003962" y="2995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8" name="Straight Arrow Connector 247"/>
          <p:cNvCxnSpPr/>
          <p:nvPr/>
        </p:nvCxnSpPr>
        <p:spPr>
          <a:xfrm flipV="1">
            <a:off x="8220002" y="3141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49" name="Straight Arrow Connector 248"/>
          <p:cNvCxnSpPr/>
          <p:nvPr/>
        </p:nvCxnSpPr>
        <p:spPr>
          <a:xfrm>
            <a:off x="8364002" y="299702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50" name="Straight Arrow Connector 249"/>
          <p:cNvCxnSpPr/>
          <p:nvPr/>
        </p:nvCxnSpPr>
        <p:spPr>
          <a:xfrm flipV="1">
            <a:off x="8364002" y="3069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51" name="Isosceles Triangle 250"/>
          <p:cNvSpPr/>
          <p:nvPr/>
        </p:nvSpPr>
        <p:spPr>
          <a:xfrm rot="5400000">
            <a:off x="8075906" y="3069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52" name="Straight Arrow Connector 251"/>
          <p:cNvCxnSpPr/>
          <p:nvPr/>
        </p:nvCxnSpPr>
        <p:spPr>
          <a:xfrm flipV="1">
            <a:off x="7715970" y="313985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3" name="Straight Arrow Connector 252"/>
          <p:cNvCxnSpPr/>
          <p:nvPr/>
        </p:nvCxnSpPr>
        <p:spPr>
          <a:xfrm>
            <a:off x="7715930" y="299700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54" name="Isosceles Triangle 253"/>
          <p:cNvSpPr/>
          <p:nvPr/>
        </p:nvSpPr>
        <p:spPr>
          <a:xfrm rot="5400000">
            <a:off x="7859962" y="3213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55" name="Straight Arrow Connector 254"/>
          <p:cNvCxnSpPr/>
          <p:nvPr/>
        </p:nvCxnSpPr>
        <p:spPr>
          <a:xfrm flipV="1">
            <a:off x="7715962" y="32849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6" name="Straight Arrow Connector 255"/>
          <p:cNvCxnSpPr/>
          <p:nvPr/>
        </p:nvCxnSpPr>
        <p:spPr>
          <a:xfrm flipV="1">
            <a:off x="7571946" y="3357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7" name="Straight Arrow Connector 256"/>
          <p:cNvCxnSpPr/>
          <p:nvPr/>
        </p:nvCxnSpPr>
        <p:spPr>
          <a:xfrm flipV="1">
            <a:off x="8003978" y="3283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8" name="Straight Arrow Connector 257"/>
          <p:cNvCxnSpPr/>
          <p:nvPr/>
        </p:nvCxnSpPr>
        <p:spPr>
          <a:xfrm flipV="1">
            <a:off x="8220018" y="3429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9" name="Straight Arrow Connector 258"/>
          <p:cNvCxnSpPr/>
          <p:nvPr/>
        </p:nvCxnSpPr>
        <p:spPr>
          <a:xfrm>
            <a:off x="8364018" y="328502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60" name="Straight Arrow Connector 259"/>
          <p:cNvCxnSpPr/>
          <p:nvPr/>
        </p:nvCxnSpPr>
        <p:spPr>
          <a:xfrm flipV="1">
            <a:off x="8364018" y="3357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61" name="Isosceles Triangle 260"/>
          <p:cNvSpPr/>
          <p:nvPr/>
        </p:nvSpPr>
        <p:spPr>
          <a:xfrm rot="5400000">
            <a:off x="8075922" y="3357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62" name="Straight Arrow Connector 261"/>
          <p:cNvCxnSpPr/>
          <p:nvPr/>
        </p:nvCxnSpPr>
        <p:spPr>
          <a:xfrm flipV="1">
            <a:off x="7715986" y="342785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3" name="Straight Arrow Connector 262"/>
          <p:cNvCxnSpPr/>
          <p:nvPr/>
        </p:nvCxnSpPr>
        <p:spPr>
          <a:xfrm>
            <a:off x="7715946" y="328500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64" name="Isosceles Triangle 263"/>
          <p:cNvSpPr/>
          <p:nvPr/>
        </p:nvSpPr>
        <p:spPr>
          <a:xfrm rot="5400000">
            <a:off x="7859946" y="3501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65" name="Straight Arrow Connector 264"/>
          <p:cNvCxnSpPr/>
          <p:nvPr/>
        </p:nvCxnSpPr>
        <p:spPr>
          <a:xfrm flipV="1">
            <a:off x="7715946" y="35730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6" name="Straight Arrow Connector 265"/>
          <p:cNvCxnSpPr/>
          <p:nvPr/>
        </p:nvCxnSpPr>
        <p:spPr>
          <a:xfrm flipV="1">
            <a:off x="7571930" y="36450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7" name="Straight Arrow Connector 266"/>
          <p:cNvCxnSpPr/>
          <p:nvPr/>
        </p:nvCxnSpPr>
        <p:spPr>
          <a:xfrm flipV="1">
            <a:off x="8003962" y="3571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8" name="Straight Arrow Connector 267"/>
          <p:cNvCxnSpPr/>
          <p:nvPr/>
        </p:nvCxnSpPr>
        <p:spPr>
          <a:xfrm flipV="1">
            <a:off x="8220002" y="3717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69" name="Straight Arrow Connector 268"/>
          <p:cNvCxnSpPr/>
          <p:nvPr/>
        </p:nvCxnSpPr>
        <p:spPr>
          <a:xfrm>
            <a:off x="8364002" y="357307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70" name="Straight Arrow Connector 269"/>
          <p:cNvCxnSpPr/>
          <p:nvPr/>
        </p:nvCxnSpPr>
        <p:spPr>
          <a:xfrm flipV="1">
            <a:off x="8364002" y="36450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71" name="Isosceles Triangle 270"/>
          <p:cNvSpPr/>
          <p:nvPr/>
        </p:nvSpPr>
        <p:spPr>
          <a:xfrm rot="5400000">
            <a:off x="8075906" y="3645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72" name="Straight Arrow Connector 271"/>
          <p:cNvCxnSpPr/>
          <p:nvPr/>
        </p:nvCxnSpPr>
        <p:spPr>
          <a:xfrm flipV="1">
            <a:off x="7715970" y="371590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73" name="Straight Arrow Connector 272"/>
          <p:cNvCxnSpPr/>
          <p:nvPr/>
        </p:nvCxnSpPr>
        <p:spPr>
          <a:xfrm>
            <a:off x="7715930" y="357304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74" name="Straight Arrow Connector 273"/>
          <p:cNvCxnSpPr/>
          <p:nvPr/>
        </p:nvCxnSpPr>
        <p:spPr>
          <a:xfrm>
            <a:off x="8508034" y="2204928"/>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75" name="Straight Arrow Connector 274"/>
          <p:cNvCxnSpPr/>
          <p:nvPr/>
        </p:nvCxnSpPr>
        <p:spPr>
          <a:xfrm>
            <a:off x="8508034" y="278099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76" name="Straight Arrow Connector 275"/>
          <p:cNvCxnSpPr/>
          <p:nvPr/>
        </p:nvCxnSpPr>
        <p:spPr>
          <a:xfrm>
            <a:off x="8508034" y="3357056"/>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77" name="Straight Arrow Connector 276"/>
          <p:cNvCxnSpPr/>
          <p:nvPr/>
        </p:nvCxnSpPr>
        <p:spPr>
          <a:xfrm flipV="1">
            <a:off x="8508034" y="17716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78" name="Straight Arrow Connector 277"/>
          <p:cNvCxnSpPr/>
          <p:nvPr/>
        </p:nvCxnSpPr>
        <p:spPr>
          <a:xfrm flipV="1">
            <a:off x="8508034" y="29238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79" name="Straight Arrow Connector 278"/>
          <p:cNvCxnSpPr/>
          <p:nvPr/>
        </p:nvCxnSpPr>
        <p:spPr>
          <a:xfrm flipV="1">
            <a:off x="8508034" y="35010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0" name="Straight Arrow Connector 279"/>
          <p:cNvCxnSpPr/>
          <p:nvPr/>
        </p:nvCxnSpPr>
        <p:spPr>
          <a:xfrm>
            <a:off x="8652050" y="2924976"/>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81" name="Straight Arrow Connector 280"/>
          <p:cNvCxnSpPr/>
          <p:nvPr/>
        </p:nvCxnSpPr>
        <p:spPr>
          <a:xfrm flipV="1">
            <a:off x="8652050" y="3213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82" name="Isosceles Triangle 281"/>
          <p:cNvSpPr/>
          <p:nvPr/>
        </p:nvSpPr>
        <p:spPr>
          <a:xfrm rot="5400000">
            <a:off x="7859978" y="3789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83" name="Straight Arrow Connector 282"/>
          <p:cNvCxnSpPr/>
          <p:nvPr/>
        </p:nvCxnSpPr>
        <p:spPr>
          <a:xfrm flipV="1">
            <a:off x="7715978" y="38610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4" name="Straight Arrow Connector 283"/>
          <p:cNvCxnSpPr/>
          <p:nvPr/>
        </p:nvCxnSpPr>
        <p:spPr>
          <a:xfrm flipV="1">
            <a:off x="7571962" y="3933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5" name="Straight Arrow Connector 284"/>
          <p:cNvCxnSpPr/>
          <p:nvPr/>
        </p:nvCxnSpPr>
        <p:spPr>
          <a:xfrm flipH="1">
            <a:off x="7571050" y="3933072"/>
            <a:ext cx="897" cy="201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86" name="Straight Arrow Connector 285"/>
          <p:cNvCxnSpPr/>
          <p:nvPr/>
        </p:nvCxnSpPr>
        <p:spPr>
          <a:xfrm flipV="1">
            <a:off x="8003994" y="385990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7" name="Straight Arrow Connector 286"/>
          <p:cNvCxnSpPr/>
          <p:nvPr/>
        </p:nvCxnSpPr>
        <p:spPr>
          <a:xfrm flipV="1">
            <a:off x="8220034" y="40050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8" name="Straight Arrow Connector 287"/>
          <p:cNvCxnSpPr/>
          <p:nvPr/>
        </p:nvCxnSpPr>
        <p:spPr>
          <a:xfrm flipV="1">
            <a:off x="8508050" y="465315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89" name="Straight Arrow Connector 288"/>
          <p:cNvCxnSpPr/>
          <p:nvPr/>
        </p:nvCxnSpPr>
        <p:spPr>
          <a:xfrm flipV="1">
            <a:off x="8652066" y="4365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0" name="Straight Arrow Connector 289"/>
          <p:cNvCxnSpPr/>
          <p:nvPr/>
        </p:nvCxnSpPr>
        <p:spPr>
          <a:xfrm>
            <a:off x="8364034" y="386108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91" name="Straight Arrow Connector 290"/>
          <p:cNvCxnSpPr/>
          <p:nvPr/>
        </p:nvCxnSpPr>
        <p:spPr>
          <a:xfrm>
            <a:off x="8511794" y="393307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92" name="Straight Arrow Connector 291"/>
          <p:cNvCxnSpPr/>
          <p:nvPr/>
        </p:nvCxnSpPr>
        <p:spPr>
          <a:xfrm flipV="1">
            <a:off x="8364034" y="3933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3" name="Straight Arrow Connector 292"/>
          <p:cNvCxnSpPr/>
          <p:nvPr/>
        </p:nvCxnSpPr>
        <p:spPr>
          <a:xfrm flipV="1">
            <a:off x="7427930" y="49400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4" name="Straight Arrow Connector 293"/>
          <p:cNvCxnSpPr/>
          <p:nvPr/>
        </p:nvCxnSpPr>
        <p:spPr>
          <a:xfrm flipH="1">
            <a:off x="8796082" y="4363960"/>
            <a:ext cx="1521" cy="1152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295" name="Straight Arrow Connector 294"/>
          <p:cNvCxnSpPr/>
          <p:nvPr/>
        </p:nvCxnSpPr>
        <p:spPr>
          <a:xfrm flipV="1">
            <a:off x="8796082" y="49411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6" name="Straight Arrow Connector 295"/>
          <p:cNvCxnSpPr/>
          <p:nvPr/>
        </p:nvCxnSpPr>
        <p:spPr>
          <a:xfrm>
            <a:off x="8652066" y="4077088"/>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297" name="Isosceles Triangle 296"/>
          <p:cNvSpPr/>
          <p:nvPr/>
        </p:nvSpPr>
        <p:spPr>
          <a:xfrm rot="5400000">
            <a:off x="8075938" y="3933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298" name="Straight Arrow Connector 297"/>
          <p:cNvCxnSpPr/>
          <p:nvPr/>
        </p:nvCxnSpPr>
        <p:spPr>
          <a:xfrm flipV="1">
            <a:off x="7716002" y="400392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9" name="Straight Arrow Connector 298"/>
          <p:cNvCxnSpPr/>
          <p:nvPr/>
        </p:nvCxnSpPr>
        <p:spPr>
          <a:xfrm>
            <a:off x="7715962" y="386106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00" name="Isosceles Triangle 299"/>
          <p:cNvSpPr/>
          <p:nvPr/>
        </p:nvSpPr>
        <p:spPr>
          <a:xfrm rot="5400000">
            <a:off x="7859962" y="4077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01" name="Straight Arrow Connector 300"/>
          <p:cNvCxnSpPr/>
          <p:nvPr/>
        </p:nvCxnSpPr>
        <p:spPr>
          <a:xfrm flipV="1">
            <a:off x="7715962" y="41490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2" name="Straight Arrow Connector 301"/>
          <p:cNvCxnSpPr/>
          <p:nvPr/>
        </p:nvCxnSpPr>
        <p:spPr>
          <a:xfrm flipV="1">
            <a:off x="7571946" y="4221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3" name="Straight Arrow Connector 302"/>
          <p:cNvCxnSpPr/>
          <p:nvPr/>
        </p:nvCxnSpPr>
        <p:spPr>
          <a:xfrm flipV="1">
            <a:off x="8003978" y="414795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4" name="Straight Arrow Connector 303"/>
          <p:cNvCxnSpPr/>
          <p:nvPr/>
        </p:nvCxnSpPr>
        <p:spPr>
          <a:xfrm flipV="1">
            <a:off x="8220018" y="42931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5" name="Straight Arrow Connector 304"/>
          <p:cNvCxnSpPr/>
          <p:nvPr/>
        </p:nvCxnSpPr>
        <p:spPr>
          <a:xfrm>
            <a:off x="8364018" y="414913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06" name="Straight Arrow Connector 305"/>
          <p:cNvCxnSpPr/>
          <p:nvPr/>
        </p:nvCxnSpPr>
        <p:spPr>
          <a:xfrm flipV="1">
            <a:off x="8364018" y="4221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07" name="Isosceles Triangle 306"/>
          <p:cNvSpPr/>
          <p:nvPr/>
        </p:nvSpPr>
        <p:spPr>
          <a:xfrm rot="5400000">
            <a:off x="8075922" y="4221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08" name="Straight Arrow Connector 307"/>
          <p:cNvCxnSpPr/>
          <p:nvPr/>
        </p:nvCxnSpPr>
        <p:spPr>
          <a:xfrm flipV="1">
            <a:off x="7715986" y="429196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9" name="Straight Arrow Connector 308"/>
          <p:cNvCxnSpPr/>
          <p:nvPr/>
        </p:nvCxnSpPr>
        <p:spPr>
          <a:xfrm>
            <a:off x="7715946" y="414911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10" name="Isosceles Triangle 309"/>
          <p:cNvSpPr/>
          <p:nvPr/>
        </p:nvSpPr>
        <p:spPr>
          <a:xfrm rot="5400000">
            <a:off x="7859978" y="4365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11" name="Straight Arrow Connector 310"/>
          <p:cNvCxnSpPr/>
          <p:nvPr/>
        </p:nvCxnSpPr>
        <p:spPr>
          <a:xfrm flipV="1">
            <a:off x="7715978" y="44371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2" name="Straight Arrow Connector 311"/>
          <p:cNvCxnSpPr/>
          <p:nvPr/>
        </p:nvCxnSpPr>
        <p:spPr>
          <a:xfrm flipV="1">
            <a:off x="7571962" y="45091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3" name="Straight Arrow Connector 312"/>
          <p:cNvCxnSpPr/>
          <p:nvPr/>
        </p:nvCxnSpPr>
        <p:spPr>
          <a:xfrm flipV="1">
            <a:off x="8003994" y="443596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4" name="Straight Arrow Connector 313"/>
          <p:cNvCxnSpPr/>
          <p:nvPr/>
        </p:nvCxnSpPr>
        <p:spPr>
          <a:xfrm flipV="1">
            <a:off x="8220034" y="45811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5" name="Straight Arrow Connector 314"/>
          <p:cNvCxnSpPr/>
          <p:nvPr/>
        </p:nvCxnSpPr>
        <p:spPr>
          <a:xfrm>
            <a:off x="8364034" y="443715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16" name="Straight Arrow Connector 315"/>
          <p:cNvCxnSpPr/>
          <p:nvPr/>
        </p:nvCxnSpPr>
        <p:spPr>
          <a:xfrm flipV="1">
            <a:off x="8364034" y="45091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17" name="Isosceles Triangle 316"/>
          <p:cNvSpPr/>
          <p:nvPr/>
        </p:nvSpPr>
        <p:spPr>
          <a:xfrm rot="5400000">
            <a:off x="8075938" y="4509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18" name="Straight Arrow Connector 317"/>
          <p:cNvCxnSpPr/>
          <p:nvPr/>
        </p:nvCxnSpPr>
        <p:spPr>
          <a:xfrm flipV="1">
            <a:off x="7716002" y="457998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19" name="Straight Arrow Connector 318"/>
          <p:cNvCxnSpPr/>
          <p:nvPr/>
        </p:nvCxnSpPr>
        <p:spPr>
          <a:xfrm>
            <a:off x="7715962" y="443712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20" name="Isosceles Triangle 319"/>
          <p:cNvSpPr/>
          <p:nvPr/>
        </p:nvSpPr>
        <p:spPr>
          <a:xfrm rot="5400000">
            <a:off x="7859962" y="4653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21" name="Straight Arrow Connector 320"/>
          <p:cNvCxnSpPr/>
          <p:nvPr/>
        </p:nvCxnSpPr>
        <p:spPr>
          <a:xfrm flipV="1">
            <a:off x="7715962" y="47251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2" name="Straight Arrow Connector 321"/>
          <p:cNvCxnSpPr/>
          <p:nvPr/>
        </p:nvCxnSpPr>
        <p:spPr>
          <a:xfrm flipV="1">
            <a:off x="7571946" y="47971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3" name="Straight Arrow Connector 322"/>
          <p:cNvCxnSpPr/>
          <p:nvPr/>
        </p:nvCxnSpPr>
        <p:spPr>
          <a:xfrm flipV="1">
            <a:off x="8003978" y="472401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4" name="Straight Arrow Connector 323"/>
          <p:cNvCxnSpPr/>
          <p:nvPr/>
        </p:nvCxnSpPr>
        <p:spPr>
          <a:xfrm flipV="1">
            <a:off x="8220018" y="486919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5" name="Straight Arrow Connector 324"/>
          <p:cNvCxnSpPr/>
          <p:nvPr/>
        </p:nvCxnSpPr>
        <p:spPr>
          <a:xfrm>
            <a:off x="8364018" y="472520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26" name="Straight Arrow Connector 325"/>
          <p:cNvCxnSpPr/>
          <p:nvPr/>
        </p:nvCxnSpPr>
        <p:spPr>
          <a:xfrm flipV="1">
            <a:off x="8364018" y="47971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27" name="Isosceles Triangle 326"/>
          <p:cNvSpPr/>
          <p:nvPr/>
        </p:nvSpPr>
        <p:spPr>
          <a:xfrm rot="5400000">
            <a:off x="8075922" y="4797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28" name="Straight Arrow Connector 327"/>
          <p:cNvCxnSpPr/>
          <p:nvPr/>
        </p:nvCxnSpPr>
        <p:spPr>
          <a:xfrm flipV="1">
            <a:off x="7715986" y="4868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9" name="Straight Arrow Connector 328"/>
          <p:cNvCxnSpPr/>
          <p:nvPr/>
        </p:nvCxnSpPr>
        <p:spPr>
          <a:xfrm>
            <a:off x="7715946" y="472517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30" name="Isosceles Triangle 329"/>
          <p:cNvSpPr/>
          <p:nvPr/>
        </p:nvSpPr>
        <p:spPr>
          <a:xfrm rot="5400000">
            <a:off x="7859978" y="4941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31" name="Straight Arrow Connector 330"/>
          <p:cNvCxnSpPr/>
          <p:nvPr/>
        </p:nvCxnSpPr>
        <p:spPr>
          <a:xfrm flipV="1">
            <a:off x="7715978" y="501317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2" name="Straight Arrow Connector 331"/>
          <p:cNvCxnSpPr/>
          <p:nvPr/>
        </p:nvCxnSpPr>
        <p:spPr>
          <a:xfrm flipV="1">
            <a:off x="7571962" y="508520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3" name="Straight Arrow Connector 332"/>
          <p:cNvCxnSpPr/>
          <p:nvPr/>
        </p:nvCxnSpPr>
        <p:spPr>
          <a:xfrm flipV="1">
            <a:off x="8003994" y="5012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4" name="Straight Arrow Connector 333"/>
          <p:cNvCxnSpPr/>
          <p:nvPr/>
        </p:nvCxnSpPr>
        <p:spPr>
          <a:xfrm flipV="1">
            <a:off x="8220034" y="51572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5" name="Straight Arrow Connector 334"/>
          <p:cNvCxnSpPr/>
          <p:nvPr/>
        </p:nvCxnSpPr>
        <p:spPr>
          <a:xfrm>
            <a:off x="8364034" y="501321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36" name="Straight Arrow Connector 335"/>
          <p:cNvCxnSpPr/>
          <p:nvPr/>
        </p:nvCxnSpPr>
        <p:spPr>
          <a:xfrm flipV="1">
            <a:off x="8364034" y="508520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37" name="Isosceles Triangle 336"/>
          <p:cNvSpPr/>
          <p:nvPr/>
        </p:nvSpPr>
        <p:spPr>
          <a:xfrm rot="5400000">
            <a:off x="8075938" y="5085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38" name="Straight Arrow Connector 337"/>
          <p:cNvCxnSpPr/>
          <p:nvPr/>
        </p:nvCxnSpPr>
        <p:spPr>
          <a:xfrm flipV="1">
            <a:off x="7716002" y="515604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9" name="Straight Arrow Connector 338"/>
          <p:cNvCxnSpPr/>
          <p:nvPr/>
        </p:nvCxnSpPr>
        <p:spPr>
          <a:xfrm>
            <a:off x="7715962" y="501319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40" name="Isosceles Triangle 339"/>
          <p:cNvSpPr/>
          <p:nvPr/>
        </p:nvSpPr>
        <p:spPr>
          <a:xfrm rot="5400000">
            <a:off x="7859962" y="5229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41" name="Straight Arrow Connector 340"/>
          <p:cNvCxnSpPr/>
          <p:nvPr/>
        </p:nvCxnSpPr>
        <p:spPr>
          <a:xfrm flipV="1">
            <a:off x="7715962" y="53012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42" name="Straight Arrow Connector 341"/>
          <p:cNvCxnSpPr/>
          <p:nvPr/>
        </p:nvCxnSpPr>
        <p:spPr>
          <a:xfrm flipV="1">
            <a:off x="7571946" y="5373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43" name="Straight Arrow Connector 342"/>
          <p:cNvCxnSpPr/>
          <p:nvPr/>
        </p:nvCxnSpPr>
        <p:spPr>
          <a:xfrm flipV="1">
            <a:off x="8003978" y="5300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44" name="Straight Arrow Connector 343"/>
          <p:cNvCxnSpPr/>
          <p:nvPr/>
        </p:nvCxnSpPr>
        <p:spPr>
          <a:xfrm flipV="1">
            <a:off x="8220018" y="5445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45" name="Straight Arrow Connector 344"/>
          <p:cNvCxnSpPr/>
          <p:nvPr/>
        </p:nvCxnSpPr>
        <p:spPr>
          <a:xfrm>
            <a:off x="8364018" y="530126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46" name="Straight Arrow Connector 345"/>
          <p:cNvCxnSpPr/>
          <p:nvPr/>
        </p:nvCxnSpPr>
        <p:spPr>
          <a:xfrm flipV="1">
            <a:off x="8364018" y="5373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47" name="Isosceles Triangle 346"/>
          <p:cNvSpPr/>
          <p:nvPr/>
        </p:nvSpPr>
        <p:spPr>
          <a:xfrm rot="5400000">
            <a:off x="8075922" y="5373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48" name="Straight Arrow Connector 347"/>
          <p:cNvCxnSpPr/>
          <p:nvPr/>
        </p:nvCxnSpPr>
        <p:spPr>
          <a:xfrm flipV="1">
            <a:off x="7715986" y="54440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49" name="Straight Arrow Connector 348"/>
          <p:cNvCxnSpPr/>
          <p:nvPr/>
        </p:nvCxnSpPr>
        <p:spPr>
          <a:xfrm>
            <a:off x="7715946" y="530124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50" name="Isosceles Triangle 349"/>
          <p:cNvSpPr/>
          <p:nvPr/>
        </p:nvSpPr>
        <p:spPr>
          <a:xfrm rot="5400000">
            <a:off x="7859978" y="5517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51" name="Straight Arrow Connector 350"/>
          <p:cNvCxnSpPr/>
          <p:nvPr/>
        </p:nvCxnSpPr>
        <p:spPr>
          <a:xfrm flipV="1">
            <a:off x="7715978" y="55892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2" name="Straight Arrow Connector 351"/>
          <p:cNvCxnSpPr/>
          <p:nvPr/>
        </p:nvCxnSpPr>
        <p:spPr>
          <a:xfrm flipV="1">
            <a:off x="7571962" y="5661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3" name="Straight Arrow Connector 352"/>
          <p:cNvCxnSpPr/>
          <p:nvPr/>
        </p:nvCxnSpPr>
        <p:spPr>
          <a:xfrm flipV="1">
            <a:off x="8003994" y="5588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4" name="Straight Arrow Connector 353"/>
          <p:cNvCxnSpPr/>
          <p:nvPr/>
        </p:nvCxnSpPr>
        <p:spPr>
          <a:xfrm flipV="1">
            <a:off x="8220034" y="5733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5" name="Straight Arrow Connector 354"/>
          <p:cNvCxnSpPr/>
          <p:nvPr/>
        </p:nvCxnSpPr>
        <p:spPr>
          <a:xfrm>
            <a:off x="8364034" y="558926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56" name="Straight Arrow Connector 355"/>
          <p:cNvCxnSpPr/>
          <p:nvPr/>
        </p:nvCxnSpPr>
        <p:spPr>
          <a:xfrm flipV="1">
            <a:off x="8364034" y="5661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57" name="Isosceles Triangle 356"/>
          <p:cNvSpPr/>
          <p:nvPr/>
        </p:nvSpPr>
        <p:spPr>
          <a:xfrm rot="5400000">
            <a:off x="8075938" y="5661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58" name="Straight Arrow Connector 357"/>
          <p:cNvCxnSpPr/>
          <p:nvPr/>
        </p:nvCxnSpPr>
        <p:spPr>
          <a:xfrm flipV="1">
            <a:off x="7716002" y="57320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59" name="Straight Arrow Connector 358"/>
          <p:cNvCxnSpPr/>
          <p:nvPr/>
        </p:nvCxnSpPr>
        <p:spPr>
          <a:xfrm>
            <a:off x="7715962" y="558924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60" name="Isosceles Triangle 359"/>
          <p:cNvSpPr/>
          <p:nvPr/>
        </p:nvSpPr>
        <p:spPr>
          <a:xfrm rot="5400000">
            <a:off x="7859962" y="5805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61" name="Straight Arrow Connector 360"/>
          <p:cNvCxnSpPr/>
          <p:nvPr/>
        </p:nvCxnSpPr>
        <p:spPr>
          <a:xfrm flipV="1">
            <a:off x="7715962" y="58772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2" name="Straight Arrow Connector 361"/>
          <p:cNvCxnSpPr/>
          <p:nvPr/>
        </p:nvCxnSpPr>
        <p:spPr>
          <a:xfrm flipV="1">
            <a:off x="7571946" y="59492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3" name="Straight Arrow Connector 362"/>
          <p:cNvCxnSpPr/>
          <p:nvPr/>
        </p:nvCxnSpPr>
        <p:spPr>
          <a:xfrm flipV="1">
            <a:off x="8003978" y="58761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4" name="Straight Arrow Connector 363"/>
          <p:cNvCxnSpPr/>
          <p:nvPr/>
        </p:nvCxnSpPr>
        <p:spPr>
          <a:xfrm flipV="1">
            <a:off x="8220018" y="60213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5" name="Straight Arrow Connector 364"/>
          <p:cNvCxnSpPr/>
          <p:nvPr/>
        </p:nvCxnSpPr>
        <p:spPr>
          <a:xfrm>
            <a:off x="8364018" y="587731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66" name="Straight Arrow Connector 365"/>
          <p:cNvCxnSpPr/>
          <p:nvPr/>
        </p:nvCxnSpPr>
        <p:spPr>
          <a:xfrm flipV="1">
            <a:off x="8364018" y="59492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67" name="Isosceles Triangle 366"/>
          <p:cNvSpPr/>
          <p:nvPr/>
        </p:nvSpPr>
        <p:spPr>
          <a:xfrm rot="5400000">
            <a:off x="8075922" y="5949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68" name="Straight Arrow Connector 367"/>
          <p:cNvCxnSpPr/>
          <p:nvPr/>
        </p:nvCxnSpPr>
        <p:spPr>
          <a:xfrm flipV="1">
            <a:off x="7715986" y="602014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9" name="Straight Arrow Connector 368"/>
          <p:cNvCxnSpPr/>
          <p:nvPr/>
        </p:nvCxnSpPr>
        <p:spPr>
          <a:xfrm>
            <a:off x="7715946" y="587728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70" name="Straight Arrow Connector 369"/>
          <p:cNvCxnSpPr/>
          <p:nvPr/>
        </p:nvCxnSpPr>
        <p:spPr>
          <a:xfrm>
            <a:off x="8508050" y="4509168"/>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71" name="Straight Arrow Connector 370"/>
          <p:cNvCxnSpPr/>
          <p:nvPr/>
        </p:nvCxnSpPr>
        <p:spPr>
          <a:xfrm>
            <a:off x="8508050" y="508523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72" name="Straight Arrow Connector 371"/>
          <p:cNvCxnSpPr/>
          <p:nvPr/>
        </p:nvCxnSpPr>
        <p:spPr>
          <a:xfrm>
            <a:off x="8508050" y="5661296"/>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73" name="Straight Arrow Connector 372"/>
          <p:cNvCxnSpPr/>
          <p:nvPr/>
        </p:nvCxnSpPr>
        <p:spPr>
          <a:xfrm flipV="1">
            <a:off x="8508050" y="4075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74" name="Straight Arrow Connector 373"/>
          <p:cNvCxnSpPr/>
          <p:nvPr/>
        </p:nvCxnSpPr>
        <p:spPr>
          <a:xfrm flipV="1">
            <a:off x="8508050" y="52280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75" name="Straight Arrow Connector 374"/>
          <p:cNvCxnSpPr/>
          <p:nvPr/>
        </p:nvCxnSpPr>
        <p:spPr>
          <a:xfrm flipV="1">
            <a:off x="8508050" y="58052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76" name="Straight Arrow Connector 375"/>
          <p:cNvCxnSpPr/>
          <p:nvPr/>
        </p:nvCxnSpPr>
        <p:spPr>
          <a:xfrm>
            <a:off x="8652066" y="5229216"/>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77" name="Straight Arrow Connector 376"/>
          <p:cNvCxnSpPr/>
          <p:nvPr/>
        </p:nvCxnSpPr>
        <p:spPr>
          <a:xfrm flipV="1">
            <a:off x="8652066" y="5517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78" name="Isosceles Triangle 377"/>
          <p:cNvSpPr/>
          <p:nvPr/>
        </p:nvSpPr>
        <p:spPr>
          <a:xfrm rot="5400000">
            <a:off x="7283874" y="486917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79" name="Straight Arrow Connector 378"/>
          <p:cNvCxnSpPr/>
          <p:nvPr/>
        </p:nvCxnSpPr>
        <p:spPr>
          <a:xfrm flipV="1">
            <a:off x="7139882" y="49400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80" name="Isosceles Triangle 379"/>
          <p:cNvSpPr/>
          <p:nvPr/>
        </p:nvSpPr>
        <p:spPr>
          <a:xfrm rot="5400000">
            <a:off x="6995866" y="4869176"/>
            <a:ext cx="144000" cy="144000"/>
          </a:xfrm>
          <a:prstGeom prst="triangle">
            <a:avLst/>
          </a:prstGeom>
          <a:gradFill>
            <a:gsLst>
              <a:gs pos="0">
                <a:srgbClr val="FF6600"/>
              </a:gs>
              <a:gs pos="100000">
                <a:srgbClr val="FF9900"/>
              </a:gs>
            </a:gsLst>
          </a:gradFill>
          <a:scene3d>
            <a:camera prst="orthographicFront">
              <a:rot lat="0" lon="0" rev="0"/>
            </a:camera>
            <a:lightRig rig="flat" dir="t">
              <a:rot lat="0" lon="0" rev="3600000"/>
            </a:lightRig>
          </a:scene3d>
          <a:sp3d contourW="12700" prstMaterial="flat">
            <a:bevelT w="38100" h="44450" prst="angle"/>
            <a:contourClr>
              <a:srgbClr val="FF6600"/>
            </a:contourClr>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cxnSp>
        <p:nvCxnSpPr>
          <p:cNvPr id="381" name="Straight Arrow Connector 380"/>
          <p:cNvCxnSpPr/>
          <p:nvPr/>
        </p:nvCxnSpPr>
        <p:spPr>
          <a:xfrm flipV="1">
            <a:off x="6851850" y="49400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82" name="Isosceles Triangle 381"/>
          <p:cNvSpPr/>
          <p:nvPr/>
        </p:nvSpPr>
        <p:spPr>
          <a:xfrm rot="5400000">
            <a:off x="6707834" y="4868056"/>
            <a:ext cx="144000" cy="144000"/>
          </a:xfrm>
          <a:prstGeom prst="triangl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cxnSp>
        <p:nvCxnSpPr>
          <p:cNvPr id="383" name="Straight Arrow Connector 382"/>
          <p:cNvCxnSpPr/>
          <p:nvPr/>
        </p:nvCxnSpPr>
        <p:spPr>
          <a:xfrm flipV="1">
            <a:off x="6563818" y="49400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84" name="Isosceles Triangle 383"/>
          <p:cNvSpPr/>
          <p:nvPr/>
        </p:nvSpPr>
        <p:spPr>
          <a:xfrm rot="5400000">
            <a:off x="6419802" y="4868048"/>
            <a:ext cx="144000" cy="144000"/>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a:p>
        </p:txBody>
      </p:sp>
      <p:cxnSp>
        <p:nvCxnSpPr>
          <p:cNvPr id="385" name="Straight Arrow Connector 384"/>
          <p:cNvCxnSpPr/>
          <p:nvPr/>
        </p:nvCxnSpPr>
        <p:spPr>
          <a:xfrm flipV="1">
            <a:off x="6275786" y="49388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86" name="Isosceles Triangle 385"/>
          <p:cNvSpPr/>
          <p:nvPr/>
        </p:nvSpPr>
        <p:spPr>
          <a:xfrm rot="5400000">
            <a:off x="10668306" y="1484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87" name="Straight Arrow Connector 386"/>
          <p:cNvCxnSpPr/>
          <p:nvPr/>
        </p:nvCxnSpPr>
        <p:spPr>
          <a:xfrm flipV="1">
            <a:off x="10812322" y="155566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88" name="Straight Arrow Connector 387"/>
          <p:cNvCxnSpPr/>
          <p:nvPr/>
        </p:nvCxnSpPr>
        <p:spPr>
          <a:xfrm flipV="1">
            <a:off x="11028362" y="17008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89" name="Straight Arrow Connector 388"/>
          <p:cNvCxnSpPr/>
          <p:nvPr/>
        </p:nvCxnSpPr>
        <p:spPr>
          <a:xfrm flipV="1">
            <a:off x="11316378" y="23489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0" name="Straight Arrow Connector 389"/>
          <p:cNvCxnSpPr/>
          <p:nvPr/>
        </p:nvCxnSpPr>
        <p:spPr>
          <a:xfrm flipV="1">
            <a:off x="11460394" y="2060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1" name="Straight Arrow Connector 390"/>
          <p:cNvCxnSpPr/>
          <p:nvPr/>
        </p:nvCxnSpPr>
        <p:spPr>
          <a:xfrm>
            <a:off x="11172362" y="155684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92" name="Straight Arrow Connector 391"/>
          <p:cNvCxnSpPr/>
          <p:nvPr/>
        </p:nvCxnSpPr>
        <p:spPr>
          <a:xfrm>
            <a:off x="11320122" y="162883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93" name="Straight Arrow Connector 392"/>
          <p:cNvCxnSpPr/>
          <p:nvPr/>
        </p:nvCxnSpPr>
        <p:spPr>
          <a:xfrm flipV="1">
            <a:off x="11172362" y="16288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4" name="Straight Arrow Connector 393"/>
          <p:cNvCxnSpPr/>
          <p:nvPr/>
        </p:nvCxnSpPr>
        <p:spPr>
          <a:xfrm flipH="1">
            <a:off x="11604410" y="2059720"/>
            <a:ext cx="1521" cy="1152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95" name="Straight Arrow Connector 394"/>
          <p:cNvCxnSpPr/>
          <p:nvPr/>
        </p:nvCxnSpPr>
        <p:spPr>
          <a:xfrm flipV="1">
            <a:off x="11604410" y="2636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6" name="Straight Arrow Connector 395"/>
          <p:cNvCxnSpPr/>
          <p:nvPr/>
        </p:nvCxnSpPr>
        <p:spPr>
          <a:xfrm>
            <a:off x="11460394" y="1772848"/>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397" name="Straight Arrow Connector 396"/>
          <p:cNvCxnSpPr/>
          <p:nvPr/>
        </p:nvCxnSpPr>
        <p:spPr>
          <a:xfrm flipV="1">
            <a:off x="11748426" y="378791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98" name="Straight Arrow Connector 397"/>
          <p:cNvCxnSpPr/>
          <p:nvPr/>
        </p:nvCxnSpPr>
        <p:spPr>
          <a:xfrm flipH="1">
            <a:off x="11745359" y="2636944"/>
            <a:ext cx="3067" cy="230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399" name="Isosceles Triangle 398"/>
          <p:cNvSpPr/>
          <p:nvPr/>
        </p:nvSpPr>
        <p:spPr>
          <a:xfrm rot="5400000">
            <a:off x="10884266" y="1628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00" name="Isosceles Triangle 399"/>
          <p:cNvSpPr/>
          <p:nvPr/>
        </p:nvSpPr>
        <p:spPr>
          <a:xfrm rot="5400000">
            <a:off x="10668290" y="1772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01" name="Straight Arrow Connector 400"/>
          <p:cNvCxnSpPr/>
          <p:nvPr/>
        </p:nvCxnSpPr>
        <p:spPr>
          <a:xfrm flipV="1">
            <a:off x="10812306" y="184371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02" name="Straight Arrow Connector 401"/>
          <p:cNvCxnSpPr/>
          <p:nvPr/>
        </p:nvCxnSpPr>
        <p:spPr>
          <a:xfrm flipV="1">
            <a:off x="11028346" y="19888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03" name="Straight Arrow Connector 402"/>
          <p:cNvCxnSpPr/>
          <p:nvPr/>
        </p:nvCxnSpPr>
        <p:spPr>
          <a:xfrm>
            <a:off x="11172346" y="184489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04" name="Straight Arrow Connector 403"/>
          <p:cNvCxnSpPr/>
          <p:nvPr/>
        </p:nvCxnSpPr>
        <p:spPr>
          <a:xfrm flipV="1">
            <a:off x="11172346" y="1916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05" name="Isosceles Triangle 404"/>
          <p:cNvSpPr/>
          <p:nvPr/>
        </p:nvSpPr>
        <p:spPr>
          <a:xfrm rot="5400000">
            <a:off x="10884250" y="1916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06" name="Isosceles Triangle 405"/>
          <p:cNvSpPr/>
          <p:nvPr/>
        </p:nvSpPr>
        <p:spPr>
          <a:xfrm rot="5400000">
            <a:off x="10668306" y="2060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07" name="Straight Arrow Connector 406"/>
          <p:cNvCxnSpPr/>
          <p:nvPr/>
        </p:nvCxnSpPr>
        <p:spPr>
          <a:xfrm flipV="1">
            <a:off x="10812322" y="21317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08" name="Straight Arrow Connector 407"/>
          <p:cNvCxnSpPr/>
          <p:nvPr/>
        </p:nvCxnSpPr>
        <p:spPr>
          <a:xfrm flipV="1">
            <a:off x="11028362" y="22769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09" name="Straight Arrow Connector 408"/>
          <p:cNvCxnSpPr/>
          <p:nvPr/>
        </p:nvCxnSpPr>
        <p:spPr>
          <a:xfrm>
            <a:off x="11172362" y="213291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10" name="Straight Arrow Connector 409"/>
          <p:cNvCxnSpPr/>
          <p:nvPr/>
        </p:nvCxnSpPr>
        <p:spPr>
          <a:xfrm flipV="1">
            <a:off x="11172362" y="22048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11" name="Isosceles Triangle 410"/>
          <p:cNvSpPr/>
          <p:nvPr/>
        </p:nvSpPr>
        <p:spPr>
          <a:xfrm rot="5400000">
            <a:off x="10884266" y="2204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12" name="Isosceles Triangle 411"/>
          <p:cNvSpPr/>
          <p:nvPr/>
        </p:nvSpPr>
        <p:spPr>
          <a:xfrm rot="5400000">
            <a:off x="10668290" y="2348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13" name="Straight Arrow Connector 412"/>
          <p:cNvCxnSpPr/>
          <p:nvPr/>
        </p:nvCxnSpPr>
        <p:spPr>
          <a:xfrm flipV="1">
            <a:off x="10812306" y="241977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14" name="Straight Arrow Connector 413"/>
          <p:cNvCxnSpPr/>
          <p:nvPr/>
        </p:nvCxnSpPr>
        <p:spPr>
          <a:xfrm flipV="1">
            <a:off x="11028346" y="256495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15" name="Straight Arrow Connector 414"/>
          <p:cNvCxnSpPr/>
          <p:nvPr/>
        </p:nvCxnSpPr>
        <p:spPr>
          <a:xfrm>
            <a:off x="11172346" y="242096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16" name="Straight Arrow Connector 415"/>
          <p:cNvCxnSpPr/>
          <p:nvPr/>
        </p:nvCxnSpPr>
        <p:spPr>
          <a:xfrm flipV="1">
            <a:off x="11172346" y="24929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17" name="Isosceles Triangle 416"/>
          <p:cNvSpPr/>
          <p:nvPr/>
        </p:nvSpPr>
        <p:spPr>
          <a:xfrm rot="5400000">
            <a:off x="10884250" y="2492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18" name="Isosceles Triangle 417"/>
          <p:cNvSpPr/>
          <p:nvPr/>
        </p:nvSpPr>
        <p:spPr>
          <a:xfrm rot="5400000">
            <a:off x="10668306" y="2636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19" name="Straight Arrow Connector 418"/>
          <p:cNvCxnSpPr/>
          <p:nvPr/>
        </p:nvCxnSpPr>
        <p:spPr>
          <a:xfrm flipV="1">
            <a:off x="10812322" y="270779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0" name="Straight Arrow Connector 419"/>
          <p:cNvCxnSpPr/>
          <p:nvPr/>
        </p:nvCxnSpPr>
        <p:spPr>
          <a:xfrm flipV="1">
            <a:off x="11028362" y="2852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1" name="Straight Arrow Connector 420"/>
          <p:cNvCxnSpPr/>
          <p:nvPr/>
        </p:nvCxnSpPr>
        <p:spPr>
          <a:xfrm>
            <a:off x="11172362" y="270897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22" name="Straight Arrow Connector 421"/>
          <p:cNvCxnSpPr/>
          <p:nvPr/>
        </p:nvCxnSpPr>
        <p:spPr>
          <a:xfrm flipV="1">
            <a:off x="11172362" y="278096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23" name="Isosceles Triangle 422"/>
          <p:cNvSpPr/>
          <p:nvPr/>
        </p:nvSpPr>
        <p:spPr>
          <a:xfrm rot="5400000">
            <a:off x="10884266" y="2780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24" name="Isosceles Triangle 423"/>
          <p:cNvSpPr/>
          <p:nvPr/>
        </p:nvSpPr>
        <p:spPr>
          <a:xfrm rot="5400000">
            <a:off x="10668290" y="2925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25" name="Straight Arrow Connector 424"/>
          <p:cNvCxnSpPr/>
          <p:nvPr/>
        </p:nvCxnSpPr>
        <p:spPr>
          <a:xfrm flipV="1">
            <a:off x="10812306" y="2995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6" name="Straight Arrow Connector 425"/>
          <p:cNvCxnSpPr/>
          <p:nvPr/>
        </p:nvCxnSpPr>
        <p:spPr>
          <a:xfrm flipV="1">
            <a:off x="11028346" y="3141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7" name="Straight Arrow Connector 426"/>
          <p:cNvCxnSpPr/>
          <p:nvPr/>
        </p:nvCxnSpPr>
        <p:spPr>
          <a:xfrm>
            <a:off x="11172346" y="299702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28" name="Straight Arrow Connector 427"/>
          <p:cNvCxnSpPr/>
          <p:nvPr/>
        </p:nvCxnSpPr>
        <p:spPr>
          <a:xfrm flipV="1">
            <a:off x="11172346" y="3069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29" name="Isosceles Triangle 428"/>
          <p:cNvSpPr/>
          <p:nvPr/>
        </p:nvSpPr>
        <p:spPr>
          <a:xfrm rot="5400000">
            <a:off x="10884250" y="3069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30" name="Isosceles Triangle 429"/>
          <p:cNvSpPr/>
          <p:nvPr/>
        </p:nvSpPr>
        <p:spPr>
          <a:xfrm rot="5400000">
            <a:off x="10668306" y="3213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31" name="Straight Arrow Connector 430"/>
          <p:cNvCxnSpPr/>
          <p:nvPr/>
        </p:nvCxnSpPr>
        <p:spPr>
          <a:xfrm flipV="1">
            <a:off x="10812322" y="3283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2" name="Straight Arrow Connector 431"/>
          <p:cNvCxnSpPr/>
          <p:nvPr/>
        </p:nvCxnSpPr>
        <p:spPr>
          <a:xfrm flipV="1">
            <a:off x="11028362" y="3429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3" name="Straight Arrow Connector 432"/>
          <p:cNvCxnSpPr/>
          <p:nvPr/>
        </p:nvCxnSpPr>
        <p:spPr>
          <a:xfrm>
            <a:off x="11172362" y="328502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34" name="Straight Arrow Connector 433"/>
          <p:cNvCxnSpPr/>
          <p:nvPr/>
        </p:nvCxnSpPr>
        <p:spPr>
          <a:xfrm flipV="1">
            <a:off x="11172362" y="3357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35" name="Isosceles Triangle 434"/>
          <p:cNvSpPr/>
          <p:nvPr/>
        </p:nvSpPr>
        <p:spPr>
          <a:xfrm rot="5400000">
            <a:off x="10884266" y="3357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36" name="Isosceles Triangle 435"/>
          <p:cNvSpPr/>
          <p:nvPr/>
        </p:nvSpPr>
        <p:spPr>
          <a:xfrm rot="5400000">
            <a:off x="10668290" y="3501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37" name="Straight Arrow Connector 436"/>
          <p:cNvCxnSpPr/>
          <p:nvPr/>
        </p:nvCxnSpPr>
        <p:spPr>
          <a:xfrm flipV="1">
            <a:off x="10812306" y="3571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8" name="Straight Arrow Connector 437"/>
          <p:cNvCxnSpPr/>
          <p:nvPr/>
        </p:nvCxnSpPr>
        <p:spPr>
          <a:xfrm flipV="1">
            <a:off x="11028346" y="3717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9" name="Straight Arrow Connector 438"/>
          <p:cNvCxnSpPr/>
          <p:nvPr/>
        </p:nvCxnSpPr>
        <p:spPr>
          <a:xfrm>
            <a:off x="11172346" y="357307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40" name="Straight Arrow Connector 439"/>
          <p:cNvCxnSpPr/>
          <p:nvPr/>
        </p:nvCxnSpPr>
        <p:spPr>
          <a:xfrm flipV="1">
            <a:off x="11172346" y="36450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41" name="Isosceles Triangle 440"/>
          <p:cNvSpPr/>
          <p:nvPr/>
        </p:nvSpPr>
        <p:spPr>
          <a:xfrm rot="5400000">
            <a:off x="10884250" y="3645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42" name="Straight Arrow Connector 441"/>
          <p:cNvCxnSpPr/>
          <p:nvPr/>
        </p:nvCxnSpPr>
        <p:spPr>
          <a:xfrm>
            <a:off x="11316378" y="2204928"/>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43" name="Straight Arrow Connector 442"/>
          <p:cNvCxnSpPr/>
          <p:nvPr/>
        </p:nvCxnSpPr>
        <p:spPr>
          <a:xfrm>
            <a:off x="11316378" y="278099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44" name="Straight Arrow Connector 443"/>
          <p:cNvCxnSpPr/>
          <p:nvPr/>
        </p:nvCxnSpPr>
        <p:spPr>
          <a:xfrm>
            <a:off x="11316378" y="3357056"/>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45" name="Straight Arrow Connector 444"/>
          <p:cNvCxnSpPr/>
          <p:nvPr/>
        </p:nvCxnSpPr>
        <p:spPr>
          <a:xfrm flipV="1">
            <a:off x="11316378" y="17716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6" name="Straight Arrow Connector 445"/>
          <p:cNvCxnSpPr/>
          <p:nvPr/>
        </p:nvCxnSpPr>
        <p:spPr>
          <a:xfrm flipV="1">
            <a:off x="11316378" y="29238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7" name="Straight Arrow Connector 446"/>
          <p:cNvCxnSpPr/>
          <p:nvPr/>
        </p:nvCxnSpPr>
        <p:spPr>
          <a:xfrm flipV="1">
            <a:off x="11316378" y="35010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8" name="Straight Arrow Connector 447"/>
          <p:cNvCxnSpPr/>
          <p:nvPr/>
        </p:nvCxnSpPr>
        <p:spPr>
          <a:xfrm>
            <a:off x="11460394" y="2924976"/>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49" name="Straight Arrow Connector 448"/>
          <p:cNvCxnSpPr/>
          <p:nvPr/>
        </p:nvCxnSpPr>
        <p:spPr>
          <a:xfrm flipV="1">
            <a:off x="11460394" y="32130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50" name="Isosceles Triangle 449"/>
          <p:cNvSpPr/>
          <p:nvPr/>
        </p:nvSpPr>
        <p:spPr>
          <a:xfrm rot="5400000">
            <a:off x="10668322" y="3789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51" name="Straight Arrow Connector 450"/>
          <p:cNvCxnSpPr/>
          <p:nvPr/>
        </p:nvCxnSpPr>
        <p:spPr>
          <a:xfrm flipV="1">
            <a:off x="10812338" y="385990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2" name="Straight Arrow Connector 451"/>
          <p:cNvCxnSpPr/>
          <p:nvPr/>
        </p:nvCxnSpPr>
        <p:spPr>
          <a:xfrm flipV="1">
            <a:off x="11028378" y="40050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3" name="Straight Arrow Connector 452"/>
          <p:cNvCxnSpPr/>
          <p:nvPr/>
        </p:nvCxnSpPr>
        <p:spPr>
          <a:xfrm flipV="1">
            <a:off x="11316394" y="465315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4" name="Straight Arrow Connector 453"/>
          <p:cNvCxnSpPr/>
          <p:nvPr/>
        </p:nvCxnSpPr>
        <p:spPr>
          <a:xfrm flipV="1">
            <a:off x="11460410" y="4365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5" name="Straight Arrow Connector 454"/>
          <p:cNvCxnSpPr/>
          <p:nvPr/>
        </p:nvCxnSpPr>
        <p:spPr>
          <a:xfrm>
            <a:off x="11172378" y="3861088"/>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56" name="Straight Arrow Connector 455"/>
          <p:cNvCxnSpPr/>
          <p:nvPr/>
        </p:nvCxnSpPr>
        <p:spPr>
          <a:xfrm>
            <a:off x="11320138" y="393307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57" name="Straight Arrow Connector 456"/>
          <p:cNvCxnSpPr/>
          <p:nvPr/>
        </p:nvCxnSpPr>
        <p:spPr>
          <a:xfrm flipV="1">
            <a:off x="11172378" y="39330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8" name="Straight Arrow Connector 457"/>
          <p:cNvCxnSpPr/>
          <p:nvPr/>
        </p:nvCxnSpPr>
        <p:spPr>
          <a:xfrm flipH="1">
            <a:off x="11604426" y="4363960"/>
            <a:ext cx="1521" cy="1152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59" name="Straight Arrow Connector 458"/>
          <p:cNvCxnSpPr/>
          <p:nvPr/>
        </p:nvCxnSpPr>
        <p:spPr>
          <a:xfrm flipV="1">
            <a:off x="11604426" y="49411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60" name="Straight Arrow Connector 459"/>
          <p:cNvCxnSpPr/>
          <p:nvPr/>
        </p:nvCxnSpPr>
        <p:spPr>
          <a:xfrm>
            <a:off x="11460410" y="4077088"/>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461" name="Isosceles Triangle 460"/>
          <p:cNvSpPr/>
          <p:nvPr/>
        </p:nvSpPr>
        <p:spPr>
          <a:xfrm rot="5400000">
            <a:off x="10884282" y="3933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62" name="Isosceles Triangle 461"/>
          <p:cNvSpPr/>
          <p:nvPr/>
        </p:nvSpPr>
        <p:spPr>
          <a:xfrm rot="5400000">
            <a:off x="10668306" y="4077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63" name="Straight Arrow Connector 462"/>
          <p:cNvCxnSpPr/>
          <p:nvPr/>
        </p:nvCxnSpPr>
        <p:spPr>
          <a:xfrm flipV="1">
            <a:off x="10812322" y="414795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64" name="Straight Arrow Connector 463"/>
          <p:cNvCxnSpPr/>
          <p:nvPr/>
        </p:nvCxnSpPr>
        <p:spPr>
          <a:xfrm flipV="1">
            <a:off x="11028362" y="42931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65" name="Straight Arrow Connector 464"/>
          <p:cNvCxnSpPr/>
          <p:nvPr/>
        </p:nvCxnSpPr>
        <p:spPr>
          <a:xfrm>
            <a:off x="11172362" y="414913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66" name="Straight Arrow Connector 465"/>
          <p:cNvCxnSpPr/>
          <p:nvPr/>
        </p:nvCxnSpPr>
        <p:spPr>
          <a:xfrm flipV="1">
            <a:off x="11172362" y="422112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67" name="Isosceles Triangle 466"/>
          <p:cNvSpPr/>
          <p:nvPr/>
        </p:nvSpPr>
        <p:spPr>
          <a:xfrm rot="5400000">
            <a:off x="10884266" y="4221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68" name="Isosceles Triangle 467"/>
          <p:cNvSpPr/>
          <p:nvPr/>
        </p:nvSpPr>
        <p:spPr>
          <a:xfrm rot="5400000">
            <a:off x="10668322" y="4365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69" name="Straight Arrow Connector 468"/>
          <p:cNvCxnSpPr/>
          <p:nvPr/>
        </p:nvCxnSpPr>
        <p:spPr>
          <a:xfrm flipV="1">
            <a:off x="10812338" y="443596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0" name="Straight Arrow Connector 469"/>
          <p:cNvCxnSpPr/>
          <p:nvPr/>
        </p:nvCxnSpPr>
        <p:spPr>
          <a:xfrm flipV="1">
            <a:off x="11028378" y="45811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1" name="Straight Arrow Connector 470"/>
          <p:cNvCxnSpPr/>
          <p:nvPr/>
        </p:nvCxnSpPr>
        <p:spPr>
          <a:xfrm>
            <a:off x="11172378" y="443715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72" name="Straight Arrow Connector 471"/>
          <p:cNvCxnSpPr/>
          <p:nvPr/>
        </p:nvCxnSpPr>
        <p:spPr>
          <a:xfrm flipV="1">
            <a:off x="11172378" y="45091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73" name="Isosceles Triangle 472"/>
          <p:cNvSpPr/>
          <p:nvPr/>
        </p:nvSpPr>
        <p:spPr>
          <a:xfrm rot="5400000">
            <a:off x="10884282" y="4509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74" name="Isosceles Triangle 473"/>
          <p:cNvSpPr/>
          <p:nvPr/>
        </p:nvSpPr>
        <p:spPr>
          <a:xfrm rot="5400000">
            <a:off x="10668306" y="4653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75" name="Straight Arrow Connector 474"/>
          <p:cNvCxnSpPr/>
          <p:nvPr/>
        </p:nvCxnSpPr>
        <p:spPr>
          <a:xfrm flipV="1">
            <a:off x="10812322" y="472401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6" name="Straight Arrow Connector 475"/>
          <p:cNvCxnSpPr/>
          <p:nvPr/>
        </p:nvCxnSpPr>
        <p:spPr>
          <a:xfrm flipV="1">
            <a:off x="11028362" y="486919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7" name="Straight Arrow Connector 476"/>
          <p:cNvCxnSpPr/>
          <p:nvPr/>
        </p:nvCxnSpPr>
        <p:spPr>
          <a:xfrm>
            <a:off x="11172362" y="4725200"/>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78" name="Straight Arrow Connector 477"/>
          <p:cNvCxnSpPr/>
          <p:nvPr/>
        </p:nvCxnSpPr>
        <p:spPr>
          <a:xfrm flipV="1">
            <a:off x="11172362" y="47971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79" name="Isosceles Triangle 478"/>
          <p:cNvSpPr/>
          <p:nvPr/>
        </p:nvSpPr>
        <p:spPr>
          <a:xfrm rot="5400000">
            <a:off x="10884266" y="4797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80" name="Isosceles Triangle 479"/>
          <p:cNvSpPr/>
          <p:nvPr/>
        </p:nvSpPr>
        <p:spPr>
          <a:xfrm rot="5400000">
            <a:off x="10668322" y="4941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81" name="Straight Arrow Connector 480"/>
          <p:cNvCxnSpPr/>
          <p:nvPr/>
        </p:nvCxnSpPr>
        <p:spPr>
          <a:xfrm flipV="1">
            <a:off x="10812338" y="5012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2" name="Straight Arrow Connector 481"/>
          <p:cNvCxnSpPr/>
          <p:nvPr/>
        </p:nvCxnSpPr>
        <p:spPr>
          <a:xfrm flipV="1">
            <a:off x="11028378" y="51572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3" name="Straight Arrow Connector 482"/>
          <p:cNvCxnSpPr/>
          <p:nvPr/>
        </p:nvCxnSpPr>
        <p:spPr>
          <a:xfrm>
            <a:off x="11172378" y="5013216"/>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84" name="Straight Arrow Connector 483"/>
          <p:cNvCxnSpPr/>
          <p:nvPr/>
        </p:nvCxnSpPr>
        <p:spPr>
          <a:xfrm flipV="1">
            <a:off x="11172378" y="508520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85" name="Isosceles Triangle 484"/>
          <p:cNvSpPr/>
          <p:nvPr/>
        </p:nvSpPr>
        <p:spPr>
          <a:xfrm rot="5400000">
            <a:off x="10884282" y="5085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86" name="Isosceles Triangle 485"/>
          <p:cNvSpPr/>
          <p:nvPr/>
        </p:nvSpPr>
        <p:spPr>
          <a:xfrm rot="5400000">
            <a:off x="10668306" y="5229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87" name="Straight Arrow Connector 486"/>
          <p:cNvCxnSpPr/>
          <p:nvPr/>
        </p:nvCxnSpPr>
        <p:spPr>
          <a:xfrm flipV="1">
            <a:off x="10812322" y="5300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8" name="Straight Arrow Connector 487"/>
          <p:cNvCxnSpPr/>
          <p:nvPr/>
        </p:nvCxnSpPr>
        <p:spPr>
          <a:xfrm flipV="1">
            <a:off x="11028362" y="5445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9" name="Straight Arrow Connector 488"/>
          <p:cNvCxnSpPr/>
          <p:nvPr/>
        </p:nvCxnSpPr>
        <p:spPr>
          <a:xfrm>
            <a:off x="11172362" y="530126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90" name="Straight Arrow Connector 489"/>
          <p:cNvCxnSpPr/>
          <p:nvPr/>
        </p:nvCxnSpPr>
        <p:spPr>
          <a:xfrm flipV="1">
            <a:off x="11172362" y="5373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91" name="Isosceles Triangle 490"/>
          <p:cNvSpPr/>
          <p:nvPr/>
        </p:nvSpPr>
        <p:spPr>
          <a:xfrm rot="5400000">
            <a:off x="10884266" y="5373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92" name="Isosceles Triangle 491"/>
          <p:cNvSpPr/>
          <p:nvPr/>
        </p:nvSpPr>
        <p:spPr>
          <a:xfrm rot="5400000">
            <a:off x="10668322" y="5517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93" name="Straight Arrow Connector 492"/>
          <p:cNvCxnSpPr/>
          <p:nvPr/>
        </p:nvCxnSpPr>
        <p:spPr>
          <a:xfrm flipV="1">
            <a:off x="10812338" y="5588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94" name="Straight Arrow Connector 493"/>
          <p:cNvCxnSpPr/>
          <p:nvPr/>
        </p:nvCxnSpPr>
        <p:spPr>
          <a:xfrm flipV="1">
            <a:off x="11028378" y="5733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95" name="Straight Arrow Connector 494"/>
          <p:cNvCxnSpPr/>
          <p:nvPr/>
        </p:nvCxnSpPr>
        <p:spPr>
          <a:xfrm>
            <a:off x="11172378" y="5589264"/>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96" name="Straight Arrow Connector 495"/>
          <p:cNvCxnSpPr/>
          <p:nvPr/>
        </p:nvCxnSpPr>
        <p:spPr>
          <a:xfrm flipV="1">
            <a:off x="11172378" y="5661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97" name="Isosceles Triangle 496"/>
          <p:cNvSpPr/>
          <p:nvPr/>
        </p:nvSpPr>
        <p:spPr>
          <a:xfrm rot="5400000">
            <a:off x="10884282" y="5661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98" name="Isosceles Triangle 497"/>
          <p:cNvSpPr/>
          <p:nvPr/>
        </p:nvSpPr>
        <p:spPr>
          <a:xfrm rot="5400000">
            <a:off x="10668306" y="5805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99" name="Straight Arrow Connector 498"/>
          <p:cNvCxnSpPr/>
          <p:nvPr/>
        </p:nvCxnSpPr>
        <p:spPr>
          <a:xfrm flipV="1">
            <a:off x="10812322" y="58761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0" name="Straight Arrow Connector 499"/>
          <p:cNvCxnSpPr/>
          <p:nvPr/>
        </p:nvCxnSpPr>
        <p:spPr>
          <a:xfrm flipV="1">
            <a:off x="11028362" y="60213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1" name="Straight Arrow Connector 500"/>
          <p:cNvCxnSpPr/>
          <p:nvPr/>
        </p:nvCxnSpPr>
        <p:spPr>
          <a:xfrm>
            <a:off x="11172362" y="5877312"/>
            <a:ext cx="0" cy="14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502" name="Straight Arrow Connector 501"/>
          <p:cNvCxnSpPr/>
          <p:nvPr/>
        </p:nvCxnSpPr>
        <p:spPr>
          <a:xfrm flipV="1">
            <a:off x="11172362" y="594929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03" name="Isosceles Triangle 502"/>
          <p:cNvSpPr/>
          <p:nvPr/>
        </p:nvSpPr>
        <p:spPr>
          <a:xfrm rot="5400000">
            <a:off x="10884266" y="5949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504" name="Straight Arrow Connector 503"/>
          <p:cNvCxnSpPr/>
          <p:nvPr/>
        </p:nvCxnSpPr>
        <p:spPr>
          <a:xfrm>
            <a:off x="11316394" y="4509168"/>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505" name="Straight Arrow Connector 504"/>
          <p:cNvCxnSpPr/>
          <p:nvPr/>
        </p:nvCxnSpPr>
        <p:spPr>
          <a:xfrm>
            <a:off x="11316394" y="5085232"/>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506" name="Straight Arrow Connector 505"/>
          <p:cNvCxnSpPr/>
          <p:nvPr/>
        </p:nvCxnSpPr>
        <p:spPr>
          <a:xfrm>
            <a:off x="11316394" y="5661296"/>
            <a:ext cx="0" cy="288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507" name="Straight Arrow Connector 506"/>
          <p:cNvCxnSpPr/>
          <p:nvPr/>
        </p:nvCxnSpPr>
        <p:spPr>
          <a:xfrm flipV="1">
            <a:off x="11316394" y="40759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8" name="Straight Arrow Connector 507"/>
          <p:cNvCxnSpPr/>
          <p:nvPr/>
        </p:nvCxnSpPr>
        <p:spPr>
          <a:xfrm flipV="1">
            <a:off x="11316394" y="52280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9" name="Straight Arrow Connector 508"/>
          <p:cNvCxnSpPr/>
          <p:nvPr/>
        </p:nvCxnSpPr>
        <p:spPr>
          <a:xfrm flipV="1">
            <a:off x="11316394" y="58052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0" name="Straight Arrow Connector 509"/>
          <p:cNvCxnSpPr/>
          <p:nvPr/>
        </p:nvCxnSpPr>
        <p:spPr>
          <a:xfrm>
            <a:off x="11460410" y="5229216"/>
            <a:ext cx="0" cy="576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511" name="Straight Arrow Connector 510"/>
          <p:cNvCxnSpPr/>
          <p:nvPr/>
        </p:nvCxnSpPr>
        <p:spPr>
          <a:xfrm flipV="1">
            <a:off x="11460410" y="551724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2" name="Straight Arrow Connector 511"/>
          <p:cNvCxnSpPr/>
          <p:nvPr/>
        </p:nvCxnSpPr>
        <p:spPr>
          <a:xfrm flipV="1">
            <a:off x="10524314" y="169964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3" name="Straight Arrow Connector 512"/>
          <p:cNvCxnSpPr/>
          <p:nvPr/>
        </p:nvCxnSpPr>
        <p:spPr>
          <a:xfrm flipV="1">
            <a:off x="10308250" y="15556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14" name="Isosceles Triangle 513"/>
          <p:cNvSpPr/>
          <p:nvPr/>
        </p:nvSpPr>
        <p:spPr>
          <a:xfrm rot="5400000">
            <a:off x="10380274" y="162880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15" name="Isosceles Triangle 514"/>
          <p:cNvSpPr/>
          <p:nvPr/>
        </p:nvSpPr>
        <p:spPr>
          <a:xfrm rot="5400000">
            <a:off x="10164250" y="148480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16" name="Straight Arrow Connector 515"/>
          <p:cNvCxnSpPr/>
          <p:nvPr/>
        </p:nvCxnSpPr>
        <p:spPr>
          <a:xfrm flipV="1">
            <a:off x="10020258" y="169964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7" name="Straight Arrow Connector 516"/>
          <p:cNvCxnSpPr/>
          <p:nvPr/>
        </p:nvCxnSpPr>
        <p:spPr>
          <a:xfrm flipV="1">
            <a:off x="10020258" y="155679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8" name="Straight Arrow Connector 517"/>
          <p:cNvCxnSpPr/>
          <p:nvPr/>
        </p:nvCxnSpPr>
        <p:spPr>
          <a:xfrm flipV="1">
            <a:off x="10524274" y="19876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9" name="Straight Arrow Connector 518"/>
          <p:cNvCxnSpPr/>
          <p:nvPr/>
        </p:nvCxnSpPr>
        <p:spPr>
          <a:xfrm flipV="1">
            <a:off x="10308210" y="18436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20" name="Isosceles Triangle 519"/>
          <p:cNvSpPr/>
          <p:nvPr/>
        </p:nvSpPr>
        <p:spPr>
          <a:xfrm rot="5400000">
            <a:off x="10380234" y="191684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21" name="Isosceles Triangle 520"/>
          <p:cNvSpPr/>
          <p:nvPr/>
        </p:nvSpPr>
        <p:spPr>
          <a:xfrm rot="5400000">
            <a:off x="10164210" y="177284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22" name="Straight Arrow Connector 521"/>
          <p:cNvCxnSpPr/>
          <p:nvPr/>
        </p:nvCxnSpPr>
        <p:spPr>
          <a:xfrm flipV="1">
            <a:off x="10020218" y="19876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23" name="Straight Arrow Connector 522"/>
          <p:cNvCxnSpPr/>
          <p:nvPr/>
        </p:nvCxnSpPr>
        <p:spPr>
          <a:xfrm flipV="1">
            <a:off x="10020218" y="18448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24" name="Straight Arrow Connector 523"/>
          <p:cNvCxnSpPr/>
          <p:nvPr/>
        </p:nvCxnSpPr>
        <p:spPr>
          <a:xfrm flipV="1">
            <a:off x="10524314" y="22756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25" name="Straight Arrow Connector 524"/>
          <p:cNvCxnSpPr/>
          <p:nvPr/>
        </p:nvCxnSpPr>
        <p:spPr>
          <a:xfrm flipV="1">
            <a:off x="10308250" y="21316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26" name="Isosceles Triangle 525"/>
          <p:cNvSpPr/>
          <p:nvPr/>
        </p:nvSpPr>
        <p:spPr>
          <a:xfrm rot="5400000">
            <a:off x="10380274" y="220484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27" name="Isosceles Triangle 526"/>
          <p:cNvSpPr/>
          <p:nvPr/>
        </p:nvSpPr>
        <p:spPr>
          <a:xfrm rot="5400000">
            <a:off x="10164250" y="206084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28" name="Straight Arrow Connector 527"/>
          <p:cNvCxnSpPr/>
          <p:nvPr/>
        </p:nvCxnSpPr>
        <p:spPr>
          <a:xfrm flipV="1">
            <a:off x="10020258" y="227569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29" name="Straight Arrow Connector 528"/>
          <p:cNvCxnSpPr/>
          <p:nvPr/>
        </p:nvCxnSpPr>
        <p:spPr>
          <a:xfrm flipV="1">
            <a:off x="10020258" y="21328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30" name="Straight Arrow Connector 529"/>
          <p:cNvCxnSpPr/>
          <p:nvPr/>
        </p:nvCxnSpPr>
        <p:spPr>
          <a:xfrm flipV="1">
            <a:off x="10524274" y="256374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31" name="Straight Arrow Connector 530"/>
          <p:cNvCxnSpPr/>
          <p:nvPr/>
        </p:nvCxnSpPr>
        <p:spPr>
          <a:xfrm flipV="1">
            <a:off x="10308210" y="24197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32" name="Isosceles Triangle 531"/>
          <p:cNvSpPr/>
          <p:nvPr/>
        </p:nvSpPr>
        <p:spPr>
          <a:xfrm rot="5400000">
            <a:off x="10380234" y="249289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33" name="Isosceles Triangle 532"/>
          <p:cNvSpPr/>
          <p:nvPr/>
        </p:nvSpPr>
        <p:spPr>
          <a:xfrm rot="5400000">
            <a:off x="10164210" y="234889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34" name="Straight Arrow Connector 533"/>
          <p:cNvCxnSpPr/>
          <p:nvPr/>
        </p:nvCxnSpPr>
        <p:spPr>
          <a:xfrm flipV="1">
            <a:off x="10020218" y="256374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35" name="Straight Arrow Connector 534"/>
          <p:cNvCxnSpPr/>
          <p:nvPr/>
        </p:nvCxnSpPr>
        <p:spPr>
          <a:xfrm flipV="1">
            <a:off x="10020218" y="24208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48" name="Straight Arrow Connector 547"/>
          <p:cNvCxnSpPr/>
          <p:nvPr/>
        </p:nvCxnSpPr>
        <p:spPr>
          <a:xfrm flipV="1">
            <a:off x="10524314" y="285179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49" name="Straight Arrow Connector 548"/>
          <p:cNvCxnSpPr/>
          <p:nvPr/>
        </p:nvCxnSpPr>
        <p:spPr>
          <a:xfrm flipV="1">
            <a:off x="10308250" y="270777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50" name="Isosceles Triangle 549"/>
          <p:cNvSpPr/>
          <p:nvPr/>
        </p:nvSpPr>
        <p:spPr>
          <a:xfrm rot="5400000">
            <a:off x="10380274" y="278094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51" name="Isosceles Triangle 550"/>
          <p:cNvSpPr/>
          <p:nvPr/>
        </p:nvSpPr>
        <p:spPr>
          <a:xfrm rot="5400000">
            <a:off x="10164250" y="263694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52" name="Straight Arrow Connector 551"/>
          <p:cNvCxnSpPr/>
          <p:nvPr/>
        </p:nvCxnSpPr>
        <p:spPr>
          <a:xfrm flipV="1">
            <a:off x="10020258" y="285179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3" name="Straight Arrow Connector 552"/>
          <p:cNvCxnSpPr/>
          <p:nvPr/>
        </p:nvCxnSpPr>
        <p:spPr>
          <a:xfrm flipV="1">
            <a:off x="10020258" y="270893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4" name="Straight Arrow Connector 553"/>
          <p:cNvCxnSpPr/>
          <p:nvPr/>
        </p:nvCxnSpPr>
        <p:spPr>
          <a:xfrm flipV="1">
            <a:off x="10524274" y="3139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5" name="Straight Arrow Connector 554"/>
          <p:cNvCxnSpPr/>
          <p:nvPr/>
        </p:nvCxnSpPr>
        <p:spPr>
          <a:xfrm flipV="1">
            <a:off x="10308210" y="299582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56" name="Isosceles Triangle 555"/>
          <p:cNvSpPr/>
          <p:nvPr/>
        </p:nvSpPr>
        <p:spPr>
          <a:xfrm rot="5400000">
            <a:off x="10380234" y="3068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57" name="Isosceles Triangle 556"/>
          <p:cNvSpPr/>
          <p:nvPr/>
        </p:nvSpPr>
        <p:spPr>
          <a:xfrm rot="5400000">
            <a:off x="10164210" y="2924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58" name="Straight Arrow Connector 557"/>
          <p:cNvCxnSpPr/>
          <p:nvPr/>
        </p:nvCxnSpPr>
        <p:spPr>
          <a:xfrm flipV="1">
            <a:off x="10020218" y="3139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59" name="Straight Arrow Connector 558"/>
          <p:cNvCxnSpPr/>
          <p:nvPr/>
        </p:nvCxnSpPr>
        <p:spPr>
          <a:xfrm flipV="1">
            <a:off x="10020218" y="29969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0" name="Straight Arrow Connector 559"/>
          <p:cNvCxnSpPr/>
          <p:nvPr/>
        </p:nvCxnSpPr>
        <p:spPr>
          <a:xfrm flipV="1">
            <a:off x="10524314" y="3427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1" name="Straight Arrow Connector 560"/>
          <p:cNvCxnSpPr/>
          <p:nvPr/>
        </p:nvCxnSpPr>
        <p:spPr>
          <a:xfrm flipV="1">
            <a:off x="10308250" y="328382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62" name="Isosceles Triangle 561"/>
          <p:cNvSpPr/>
          <p:nvPr/>
        </p:nvSpPr>
        <p:spPr>
          <a:xfrm rot="5400000">
            <a:off x="10380274" y="3356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63" name="Isosceles Triangle 562"/>
          <p:cNvSpPr/>
          <p:nvPr/>
        </p:nvSpPr>
        <p:spPr>
          <a:xfrm rot="5400000">
            <a:off x="10164250" y="3212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64" name="Straight Arrow Connector 563"/>
          <p:cNvCxnSpPr/>
          <p:nvPr/>
        </p:nvCxnSpPr>
        <p:spPr>
          <a:xfrm flipV="1">
            <a:off x="10020258" y="3427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5" name="Straight Arrow Connector 564"/>
          <p:cNvCxnSpPr/>
          <p:nvPr/>
        </p:nvCxnSpPr>
        <p:spPr>
          <a:xfrm flipV="1">
            <a:off x="10020258" y="328498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6" name="Straight Arrow Connector 565"/>
          <p:cNvCxnSpPr/>
          <p:nvPr/>
        </p:nvCxnSpPr>
        <p:spPr>
          <a:xfrm flipV="1">
            <a:off x="10524274" y="3715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7" name="Straight Arrow Connector 566"/>
          <p:cNvCxnSpPr/>
          <p:nvPr/>
        </p:nvCxnSpPr>
        <p:spPr>
          <a:xfrm flipV="1">
            <a:off x="10308210" y="357187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68" name="Isosceles Triangle 567"/>
          <p:cNvSpPr/>
          <p:nvPr/>
        </p:nvSpPr>
        <p:spPr>
          <a:xfrm rot="5400000">
            <a:off x="10380234" y="364504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69" name="Isosceles Triangle 568"/>
          <p:cNvSpPr/>
          <p:nvPr/>
        </p:nvSpPr>
        <p:spPr>
          <a:xfrm rot="5400000">
            <a:off x="10164210" y="350104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70" name="Straight Arrow Connector 569"/>
          <p:cNvCxnSpPr/>
          <p:nvPr/>
        </p:nvCxnSpPr>
        <p:spPr>
          <a:xfrm flipV="1">
            <a:off x="10020218" y="3715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1" name="Straight Arrow Connector 570"/>
          <p:cNvCxnSpPr/>
          <p:nvPr/>
        </p:nvCxnSpPr>
        <p:spPr>
          <a:xfrm flipV="1">
            <a:off x="10020218" y="35730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2" name="Straight Arrow Connector 571"/>
          <p:cNvCxnSpPr/>
          <p:nvPr/>
        </p:nvCxnSpPr>
        <p:spPr>
          <a:xfrm flipV="1">
            <a:off x="10524314" y="4003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3" name="Straight Arrow Connector 572"/>
          <p:cNvCxnSpPr/>
          <p:nvPr/>
        </p:nvCxnSpPr>
        <p:spPr>
          <a:xfrm flipV="1">
            <a:off x="10308250" y="385987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74" name="Isosceles Triangle 573"/>
          <p:cNvSpPr/>
          <p:nvPr/>
        </p:nvSpPr>
        <p:spPr>
          <a:xfrm rot="5400000">
            <a:off x="10380274" y="393304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75" name="Isosceles Triangle 574"/>
          <p:cNvSpPr/>
          <p:nvPr/>
        </p:nvSpPr>
        <p:spPr>
          <a:xfrm rot="5400000">
            <a:off x="10164250" y="378904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76" name="Straight Arrow Connector 575"/>
          <p:cNvCxnSpPr/>
          <p:nvPr/>
        </p:nvCxnSpPr>
        <p:spPr>
          <a:xfrm flipV="1">
            <a:off x="10020258" y="4003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7" name="Straight Arrow Connector 576"/>
          <p:cNvCxnSpPr/>
          <p:nvPr/>
        </p:nvCxnSpPr>
        <p:spPr>
          <a:xfrm flipV="1">
            <a:off x="10020258" y="386103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8" name="Straight Arrow Connector 577"/>
          <p:cNvCxnSpPr/>
          <p:nvPr/>
        </p:nvCxnSpPr>
        <p:spPr>
          <a:xfrm flipV="1">
            <a:off x="10524274" y="429193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79" name="Straight Arrow Connector 578"/>
          <p:cNvCxnSpPr/>
          <p:nvPr/>
        </p:nvCxnSpPr>
        <p:spPr>
          <a:xfrm flipV="1">
            <a:off x="10308210" y="414792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80" name="Isosceles Triangle 579"/>
          <p:cNvSpPr/>
          <p:nvPr/>
        </p:nvSpPr>
        <p:spPr>
          <a:xfrm rot="5400000">
            <a:off x="10380234" y="422108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81" name="Isosceles Triangle 580"/>
          <p:cNvSpPr/>
          <p:nvPr/>
        </p:nvSpPr>
        <p:spPr>
          <a:xfrm rot="5400000">
            <a:off x="10164210" y="407708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82" name="Straight Arrow Connector 581"/>
          <p:cNvCxnSpPr/>
          <p:nvPr/>
        </p:nvCxnSpPr>
        <p:spPr>
          <a:xfrm flipV="1">
            <a:off x="10020218" y="429193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83" name="Straight Arrow Connector 582"/>
          <p:cNvCxnSpPr/>
          <p:nvPr/>
        </p:nvCxnSpPr>
        <p:spPr>
          <a:xfrm flipV="1">
            <a:off x="10020218" y="41490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84" name="Straight Arrow Connector 583"/>
          <p:cNvCxnSpPr/>
          <p:nvPr/>
        </p:nvCxnSpPr>
        <p:spPr>
          <a:xfrm flipV="1">
            <a:off x="10524314" y="457993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85" name="Straight Arrow Connector 584"/>
          <p:cNvCxnSpPr/>
          <p:nvPr/>
        </p:nvCxnSpPr>
        <p:spPr>
          <a:xfrm flipV="1">
            <a:off x="10308250" y="443592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86" name="Isosceles Triangle 585"/>
          <p:cNvSpPr/>
          <p:nvPr/>
        </p:nvSpPr>
        <p:spPr>
          <a:xfrm rot="5400000">
            <a:off x="10380274" y="450908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87" name="Isosceles Triangle 586"/>
          <p:cNvSpPr/>
          <p:nvPr/>
        </p:nvSpPr>
        <p:spPr>
          <a:xfrm rot="5400000">
            <a:off x="10164250" y="436508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88" name="Straight Arrow Connector 587"/>
          <p:cNvCxnSpPr/>
          <p:nvPr/>
        </p:nvCxnSpPr>
        <p:spPr>
          <a:xfrm flipV="1">
            <a:off x="10020258" y="457993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89" name="Straight Arrow Connector 588"/>
          <p:cNvCxnSpPr/>
          <p:nvPr/>
        </p:nvCxnSpPr>
        <p:spPr>
          <a:xfrm flipV="1">
            <a:off x="10020258" y="44370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90" name="Straight Arrow Connector 589"/>
          <p:cNvCxnSpPr/>
          <p:nvPr/>
        </p:nvCxnSpPr>
        <p:spPr>
          <a:xfrm flipV="1">
            <a:off x="10524274" y="486798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91" name="Straight Arrow Connector 590"/>
          <p:cNvCxnSpPr/>
          <p:nvPr/>
        </p:nvCxnSpPr>
        <p:spPr>
          <a:xfrm flipV="1">
            <a:off x="10308210" y="472396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92" name="Isosceles Triangle 591"/>
          <p:cNvSpPr/>
          <p:nvPr/>
        </p:nvSpPr>
        <p:spPr>
          <a:xfrm rot="5400000">
            <a:off x="10380234" y="479713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93" name="Isosceles Triangle 592"/>
          <p:cNvSpPr/>
          <p:nvPr/>
        </p:nvSpPr>
        <p:spPr>
          <a:xfrm rot="5400000">
            <a:off x="10164210" y="465313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594" name="Straight Arrow Connector 593"/>
          <p:cNvCxnSpPr/>
          <p:nvPr/>
        </p:nvCxnSpPr>
        <p:spPr>
          <a:xfrm flipV="1">
            <a:off x="10020218" y="486798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95" name="Straight Arrow Connector 594"/>
          <p:cNvCxnSpPr/>
          <p:nvPr/>
        </p:nvCxnSpPr>
        <p:spPr>
          <a:xfrm flipV="1">
            <a:off x="10020218" y="47251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96" name="Straight Arrow Connector 595"/>
          <p:cNvCxnSpPr/>
          <p:nvPr/>
        </p:nvCxnSpPr>
        <p:spPr>
          <a:xfrm flipV="1">
            <a:off x="10524314" y="5156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97" name="Straight Arrow Connector 596"/>
          <p:cNvCxnSpPr/>
          <p:nvPr/>
        </p:nvCxnSpPr>
        <p:spPr>
          <a:xfrm flipV="1">
            <a:off x="10308250" y="501201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98" name="Isosceles Triangle 597"/>
          <p:cNvSpPr/>
          <p:nvPr/>
        </p:nvSpPr>
        <p:spPr>
          <a:xfrm rot="5400000">
            <a:off x="10380274" y="508518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99" name="Isosceles Triangle 598"/>
          <p:cNvSpPr/>
          <p:nvPr/>
        </p:nvSpPr>
        <p:spPr>
          <a:xfrm rot="5400000">
            <a:off x="10164250" y="494118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600" name="Straight Arrow Connector 599"/>
          <p:cNvCxnSpPr/>
          <p:nvPr/>
        </p:nvCxnSpPr>
        <p:spPr>
          <a:xfrm flipV="1">
            <a:off x="10020258" y="5156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1" name="Straight Arrow Connector 600"/>
          <p:cNvCxnSpPr/>
          <p:nvPr/>
        </p:nvCxnSpPr>
        <p:spPr>
          <a:xfrm flipV="1">
            <a:off x="10020258" y="501317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2" name="Straight Arrow Connector 601"/>
          <p:cNvCxnSpPr/>
          <p:nvPr/>
        </p:nvCxnSpPr>
        <p:spPr>
          <a:xfrm flipV="1">
            <a:off x="10524274" y="5444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3" name="Straight Arrow Connector 602"/>
          <p:cNvCxnSpPr/>
          <p:nvPr/>
        </p:nvCxnSpPr>
        <p:spPr>
          <a:xfrm flipV="1">
            <a:off x="10308210" y="530006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604" name="Isosceles Triangle 603"/>
          <p:cNvSpPr/>
          <p:nvPr/>
        </p:nvSpPr>
        <p:spPr>
          <a:xfrm rot="5400000">
            <a:off x="10380234" y="537323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05" name="Isosceles Triangle 604"/>
          <p:cNvSpPr/>
          <p:nvPr/>
        </p:nvSpPr>
        <p:spPr>
          <a:xfrm rot="5400000">
            <a:off x="10164210" y="522923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606" name="Straight Arrow Connector 605"/>
          <p:cNvCxnSpPr/>
          <p:nvPr/>
        </p:nvCxnSpPr>
        <p:spPr>
          <a:xfrm flipV="1">
            <a:off x="10020218" y="5444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7" name="Straight Arrow Connector 606"/>
          <p:cNvCxnSpPr/>
          <p:nvPr/>
        </p:nvCxnSpPr>
        <p:spPr>
          <a:xfrm flipV="1">
            <a:off x="10020218" y="53012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8" name="Straight Arrow Connector 607"/>
          <p:cNvCxnSpPr/>
          <p:nvPr/>
        </p:nvCxnSpPr>
        <p:spPr>
          <a:xfrm flipV="1">
            <a:off x="10524314" y="5732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9" name="Straight Arrow Connector 608"/>
          <p:cNvCxnSpPr/>
          <p:nvPr/>
        </p:nvCxnSpPr>
        <p:spPr>
          <a:xfrm flipV="1">
            <a:off x="10308250" y="558806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610" name="Isosceles Triangle 609"/>
          <p:cNvSpPr/>
          <p:nvPr/>
        </p:nvSpPr>
        <p:spPr>
          <a:xfrm rot="5400000">
            <a:off x="10380274" y="566123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11" name="Isosceles Triangle 610"/>
          <p:cNvSpPr/>
          <p:nvPr/>
        </p:nvSpPr>
        <p:spPr>
          <a:xfrm rot="5400000">
            <a:off x="10164250" y="551723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612" name="Straight Arrow Connector 611"/>
          <p:cNvCxnSpPr/>
          <p:nvPr/>
        </p:nvCxnSpPr>
        <p:spPr>
          <a:xfrm flipV="1">
            <a:off x="10020258" y="5732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13" name="Straight Arrow Connector 612"/>
          <p:cNvCxnSpPr/>
          <p:nvPr/>
        </p:nvCxnSpPr>
        <p:spPr>
          <a:xfrm flipV="1">
            <a:off x="10020258" y="558922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14" name="Straight Arrow Connector 613"/>
          <p:cNvCxnSpPr/>
          <p:nvPr/>
        </p:nvCxnSpPr>
        <p:spPr>
          <a:xfrm flipV="1">
            <a:off x="10524274" y="60201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15" name="Straight Arrow Connector 614"/>
          <p:cNvCxnSpPr/>
          <p:nvPr/>
        </p:nvCxnSpPr>
        <p:spPr>
          <a:xfrm flipV="1">
            <a:off x="10308210" y="587611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616" name="Isosceles Triangle 615"/>
          <p:cNvSpPr/>
          <p:nvPr/>
        </p:nvSpPr>
        <p:spPr>
          <a:xfrm rot="5400000">
            <a:off x="10380234" y="594928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17" name="Isosceles Triangle 616"/>
          <p:cNvSpPr/>
          <p:nvPr/>
        </p:nvSpPr>
        <p:spPr>
          <a:xfrm rot="5400000">
            <a:off x="10164210" y="5805280"/>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618" name="Straight Arrow Connector 617"/>
          <p:cNvCxnSpPr/>
          <p:nvPr/>
        </p:nvCxnSpPr>
        <p:spPr>
          <a:xfrm flipV="1">
            <a:off x="10020218" y="60201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19" name="Straight Arrow Connector 618"/>
          <p:cNvCxnSpPr/>
          <p:nvPr/>
        </p:nvCxnSpPr>
        <p:spPr>
          <a:xfrm flipV="1">
            <a:off x="10020218" y="587727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20" name="Straight Arrow Connector 619"/>
          <p:cNvCxnSpPr/>
          <p:nvPr/>
        </p:nvCxnSpPr>
        <p:spPr>
          <a:xfrm flipH="1">
            <a:off x="10017151" y="1557048"/>
            <a:ext cx="0" cy="446400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621" name="Straight Arrow Connector 620"/>
          <p:cNvCxnSpPr/>
          <p:nvPr/>
        </p:nvCxnSpPr>
        <p:spPr>
          <a:xfrm flipV="1">
            <a:off x="9876202" y="37878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36" name="Rectangle 535"/>
          <p:cNvSpPr/>
          <p:nvPr/>
        </p:nvSpPr>
        <p:spPr>
          <a:xfrm>
            <a:off x="10590950" y="38263"/>
            <a:ext cx="1300356" cy="954107"/>
          </a:xfrm>
          <a:prstGeom prst="rect">
            <a:avLst/>
          </a:prstGeom>
          <a:noFill/>
        </p:spPr>
        <p:txBody>
          <a:bodyPr wrap="non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Future</a:t>
            </a:r>
          </a:p>
          <a:p>
            <a:pPr algn="ctr"/>
            <a:r>
              <a:rPr lang="en-US" sz="2000" b="0" cap="none" spc="0" dirty="0" smtClean="0">
                <a:ln w="0"/>
                <a:solidFill>
                  <a:schemeClr val="accent1"/>
                </a:solidFill>
                <a:effectLst>
                  <a:outerShdw blurRad="38100" dist="25400" dir="5400000" algn="ctr" rotWithShape="0">
                    <a:srgbClr val="6E747A">
                      <a:alpha val="43000"/>
                    </a:srgbClr>
                  </a:outerShdw>
                </a:effectLst>
              </a:rPr>
              <a:t>‘Philips’</a:t>
            </a:r>
            <a:endParaRPr lang="en-US" sz="2000" b="0" cap="none" spc="0" dirty="0">
              <a:ln w="0"/>
              <a:solidFill>
                <a:schemeClr val="accent1"/>
              </a:solidFill>
              <a:effectLst>
                <a:outerShdw blurRad="38100" dist="25400" dir="5400000" algn="ctr" rotWithShape="0">
                  <a:srgbClr val="6E747A">
                    <a:alpha val="43000"/>
                  </a:srgbClr>
                </a:outerShdw>
              </a:effectLst>
            </a:endParaRPr>
          </a:p>
        </p:txBody>
      </p:sp>
      <p:sp>
        <p:nvSpPr>
          <p:cNvPr id="537" name="Rectangle 536"/>
          <p:cNvSpPr/>
          <p:nvPr/>
        </p:nvSpPr>
        <p:spPr>
          <a:xfrm>
            <a:off x="5888097" y="1302123"/>
            <a:ext cx="1511952" cy="954107"/>
          </a:xfrm>
          <a:prstGeom prst="rect">
            <a:avLst/>
          </a:prstGeom>
          <a:noFill/>
        </p:spPr>
        <p:txBody>
          <a:bodyPr wrap="non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Present</a:t>
            </a:r>
          </a:p>
          <a:p>
            <a:pPr algn="ctr"/>
            <a:r>
              <a:rPr lang="en-US" sz="2000" b="0" cap="none" spc="0" dirty="0" smtClean="0">
                <a:ln w="0"/>
                <a:solidFill>
                  <a:schemeClr val="accent1"/>
                </a:solidFill>
                <a:effectLst>
                  <a:outerShdw blurRad="38100" dist="25400" dir="5400000" algn="ctr" rotWithShape="0">
                    <a:srgbClr val="6E747A">
                      <a:alpha val="43000"/>
                    </a:srgbClr>
                  </a:outerShdw>
                </a:effectLst>
              </a:rPr>
              <a:t>‘Philips’</a:t>
            </a:r>
            <a:endParaRPr lang="en-US" sz="2000" b="0" cap="none" spc="0" dirty="0">
              <a:ln w="0"/>
              <a:solidFill>
                <a:schemeClr val="accent1"/>
              </a:solidFill>
              <a:effectLst>
                <a:outerShdw blurRad="38100" dist="25400" dir="5400000" algn="ctr" rotWithShape="0">
                  <a:srgbClr val="6E747A">
                    <a:alpha val="43000"/>
                  </a:srgbClr>
                </a:outerShdw>
              </a:effectLst>
            </a:endParaRPr>
          </a:p>
        </p:txBody>
      </p:sp>
      <p:sp>
        <p:nvSpPr>
          <p:cNvPr id="540" name="TextBox 539"/>
          <p:cNvSpPr txBox="1"/>
          <p:nvPr/>
        </p:nvSpPr>
        <p:spPr>
          <a:xfrm>
            <a:off x="6292894" y="5013176"/>
            <a:ext cx="1021433" cy="276999"/>
          </a:xfrm>
          <a:prstGeom prst="rect">
            <a:avLst/>
          </a:prstGeom>
          <a:noFill/>
        </p:spPr>
        <p:txBody>
          <a:bodyPr wrap="none" rtlCol="0">
            <a:spAutoFit/>
          </a:bodyPr>
          <a:lstStyle/>
          <a:p>
            <a:r>
              <a:rPr lang="en-GB" sz="1200" dirty="0" smtClean="0">
                <a:solidFill>
                  <a:schemeClr val="accent5"/>
                </a:solidFill>
              </a:rPr>
              <a:t>1 W     </a:t>
            </a:r>
            <a:r>
              <a:rPr lang="en-GB" sz="1200" dirty="0" smtClean="0">
                <a:solidFill>
                  <a:srgbClr val="FF6600"/>
                </a:solidFill>
              </a:rPr>
              <a:t>1 kW</a:t>
            </a:r>
          </a:p>
        </p:txBody>
      </p:sp>
      <p:sp>
        <p:nvSpPr>
          <p:cNvPr id="543" name="TextBox 542"/>
          <p:cNvSpPr txBox="1"/>
          <p:nvPr/>
        </p:nvSpPr>
        <p:spPr>
          <a:xfrm>
            <a:off x="6275802" y="4581128"/>
            <a:ext cx="1401346" cy="276999"/>
          </a:xfrm>
          <a:prstGeom prst="rect">
            <a:avLst/>
          </a:prstGeom>
          <a:noFill/>
        </p:spPr>
        <p:txBody>
          <a:bodyPr wrap="none" rtlCol="0">
            <a:spAutoFit/>
          </a:bodyPr>
          <a:lstStyle/>
          <a:p>
            <a:r>
              <a:rPr lang="en-GB" sz="1200" dirty="0" smtClean="0"/>
              <a:t>     </a:t>
            </a:r>
            <a:r>
              <a:rPr lang="en-GB" sz="1200" dirty="0" smtClean="0">
                <a:solidFill>
                  <a:schemeClr val="accent4"/>
                </a:solidFill>
              </a:rPr>
              <a:t>100 W</a:t>
            </a:r>
            <a:r>
              <a:rPr lang="en-GB" sz="1200" dirty="0" smtClean="0"/>
              <a:t>  </a:t>
            </a:r>
            <a:r>
              <a:rPr lang="en-GB" sz="1200" dirty="0" smtClean="0">
                <a:solidFill>
                  <a:srgbClr val="0070C0"/>
                </a:solidFill>
              </a:rPr>
              <a:t>35 kW</a:t>
            </a:r>
          </a:p>
        </p:txBody>
      </p:sp>
      <p:sp>
        <p:nvSpPr>
          <p:cNvPr id="544" name="Content Placeholder 11"/>
          <p:cNvSpPr>
            <a:spLocks noGrp="1"/>
          </p:cNvSpPr>
          <p:nvPr>
            <p:ph sz="half" idx="1"/>
          </p:nvPr>
        </p:nvSpPr>
        <p:spPr>
          <a:xfrm>
            <a:off x="318352" y="1644427"/>
            <a:ext cx="5149620" cy="4448853"/>
          </a:xfrm>
        </p:spPr>
        <p:txBody>
          <a:bodyPr>
            <a:normAutofit fontScale="77500" lnSpcReduction="20000"/>
          </a:bodyPr>
          <a:lstStyle/>
          <a:p>
            <a:r>
              <a:rPr lang="en-GB" smtClean="0"/>
              <a:t>IT-3842 will also be used to upgrade Siemens and Philips plants</a:t>
            </a:r>
          </a:p>
          <a:p>
            <a:endParaRPr lang="en-GB" smtClean="0"/>
          </a:p>
          <a:p>
            <a:endParaRPr lang="en-GB" smtClean="0"/>
          </a:p>
          <a:p>
            <a:endParaRPr lang="en-GB" smtClean="0"/>
          </a:p>
          <a:p>
            <a:endParaRPr lang="en-GB" smtClean="0"/>
          </a:p>
          <a:p>
            <a:endParaRPr lang="en-GB" smtClean="0"/>
          </a:p>
          <a:p>
            <a:r>
              <a:rPr lang="en-GB" smtClean="0"/>
              <a:t>1 kW YL1440 tube &amp; 10 kW YL 1520 tube do not exist anymore</a:t>
            </a:r>
          </a:p>
          <a:p>
            <a:endParaRPr lang="en-GB" smtClean="0"/>
          </a:p>
          <a:p>
            <a:r>
              <a:rPr lang="en-GB" smtClean="0"/>
              <a:t>Old relays and CMOS controls upgraded to new PLC controls</a:t>
            </a:r>
          </a:p>
          <a:p>
            <a:endParaRPr lang="en-GB" smtClean="0"/>
          </a:p>
          <a:p>
            <a:r>
              <a:rPr lang="en-GB" smtClean="0"/>
              <a:t>HVPS upgraded</a:t>
            </a:r>
            <a:endParaRPr lang="en-GB" dirty="0" smtClean="0"/>
          </a:p>
        </p:txBody>
      </p:sp>
      <p:graphicFrame>
        <p:nvGraphicFramePr>
          <p:cNvPr id="545" name="Table 544"/>
          <p:cNvGraphicFramePr>
            <a:graphicFrameLocks noGrp="1"/>
          </p:cNvGraphicFramePr>
          <p:nvPr>
            <p:extLst>
              <p:ext uri="{D42A27DB-BD31-4B8C-83A1-F6EECF244321}">
                <p14:modId xmlns:p14="http://schemas.microsoft.com/office/powerpoint/2010/main" val="3016702152"/>
              </p:ext>
            </p:extLst>
          </p:nvPr>
        </p:nvGraphicFramePr>
        <p:xfrm>
          <a:off x="407368" y="2231896"/>
          <a:ext cx="5119750" cy="1341120"/>
        </p:xfrm>
        <a:graphic>
          <a:graphicData uri="http://schemas.openxmlformats.org/drawingml/2006/table">
            <a:tbl>
              <a:tblPr lastRow="1">
                <a:tableStyleId>{3B4B98B0-60AC-42C2-AFA5-B58CD77FA1E5}</a:tableStyleId>
              </a:tblPr>
              <a:tblGrid>
                <a:gridCol w="936000"/>
                <a:gridCol w="576000"/>
                <a:gridCol w="3607750"/>
              </a:tblGrid>
              <a:tr h="228358">
                <a:tc>
                  <a:txBody>
                    <a:bodyPr/>
                    <a:lstStyle/>
                    <a:p>
                      <a:r>
                        <a:rPr lang="en-GB" sz="1600" dirty="0" smtClean="0"/>
                        <a:t>Thales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32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a:t>
                      </a:r>
                    </a:p>
                  </a:txBody>
                  <a:tcPr/>
                </a:tc>
              </a:tr>
              <a:tr h="228358">
                <a:tc>
                  <a:txBody>
                    <a:bodyPr/>
                    <a:lstStyle/>
                    <a:p>
                      <a:r>
                        <a:rPr lang="en-GB" sz="1600" dirty="0" smtClean="0"/>
                        <a:t>Siemens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160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Will free 4 x RS 2004 trolleys</a:t>
                      </a:r>
                    </a:p>
                  </a:txBody>
                  <a:tcPr/>
                </a:tc>
              </a:tr>
              <a:tr h="228358">
                <a:tc>
                  <a:txBody>
                    <a:bodyPr/>
                    <a:lstStyle/>
                    <a:p>
                      <a:r>
                        <a:rPr lang="en-GB" sz="1600" dirty="0" smtClean="0"/>
                        <a:t>Philips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baseline="0" dirty="0" smtClean="0"/>
                        <a:t>64</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One Driver to one Final or special CC</a:t>
                      </a:r>
                    </a:p>
                  </a:txBody>
                  <a:tcPr/>
                </a:tc>
              </a:tr>
              <a:tr h="228358">
                <a:tc>
                  <a:txBody>
                    <a:bodyPr/>
                    <a:lstStyle/>
                    <a:p>
                      <a:r>
                        <a:rPr lang="en-GB" sz="1600" dirty="0" smtClean="0"/>
                        <a:t>Total</a:t>
                      </a:r>
                      <a:endParaRPr lang="en-GB" sz="1600" dirty="0"/>
                    </a:p>
                  </a:txBody>
                  <a:tcPr/>
                </a:tc>
                <a:tc>
                  <a:txBody>
                    <a:bodyPr/>
                    <a:lstStyle/>
                    <a:p>
                      <a:pPr algn="r"/>
                      <a:r>
                        <a:rPr lang="en-GB" sz="1600" dirty="0" smtClean="0"/>
                        <a:t>256</a:t>
                      </a:r>
                      <a:endParaRPr lang="en-GB" sz="1600" dirty="0"/>
                    </a:p>
                  </a:txBody>
                  <a:tcPr/>
                </a:tc>
                <a:tc>
                  <a:txBody>
                    <a:bodyPr/>
                    <a:lstStyle/>
                    <a:p>
                      <a:r>
                        <a:rPr lang="en-GB" sz="1600" dirty="0" smtClean="0"/>
                        <a:t>  312 with</a:t>
                      </a:r>
                      <a:r>
                        <a:rPr lang="en-GB" sz="1600" baseline="0" dirty="0" smtClean="0"/>
                        <a:t> IT-3842 contract</a:t>
                      </a:r>
                      <a:endParaRPr lang="en-GB" sz="1600" dirty="0"/>
                    </a:p>
                  </a:txBody>
                  <a:tcPr/>
                </a:tc>
              </a:tr>
            </a:tbl>
          </a:graphicData>
        </a:graphic>
      </p:graphicFrame>
      <p:sp>
        <p:nvSpPr>
          <p:cNvPr id="546" name="TextBox 545"/>
          <p:cNvSpPr txBox="1"/>
          <p:nvPr/>
        </p:nvSpPr>
        <p:spPr>
          <a:xfrm>
            <a:off x="9500652" y="3645024"/>
            <a:ext cx="447558" cy="276999"/>
          </a:xfrm>
          <a:prstGeom prst="rect">
            <a:avLst/>
          </a:prstGeom>
          <a:noFill/>
        </p:spPr>
        <p:txBody>
          <a:bodyPr wrap="none" rtlCol="0">
            <a:spAutoFit/>
          </a:bodyPr>
          <a:lstStyle/>
          <a:p>
            <a:pPr algn="r"/>
            <a:r>
              <a:rPr lang="en-GB" sz="1200" dirty="0" smtClean="0">
                <a:solidFill>
                  <a:srgbClr val="0070C0"/>
                </a:solidFill>
              </a:rPr>
              <a:t>LLRF</a:t>
            </a:r>
          </a:p>
        </p:txBody>
      </p:sp>
      <p:sp>
        <p:nvSpPr>
          <p:cNvPr id="547" name="TextBox 546"/>
          <p:cNvSpPr txBox="1"/>
          <p:nvPr/>
        </p:nvSpPr>
        <p:spPr>
          <a:xfrm>
            <a:off x="5756236" y="3645024"/>
            <a:ext cx="447558" cy="276999"/>
          </a:xfrm>
          <a:prstGeom prst="rect">
            <a:avLst/>
          </a:prstGeom>
          <a:noFill/>
        </p:spPr>
        <p:txBody>
          <a:bodyPr wrap="none" rtlCol="0">
            <a:spAutoFit/>
          </a:bodyPr>
          <a:lstStyle/>
          <a:p>
            <a:pPr algn="r"/>
            <a:r>
              <a:rPr lang="en-GB" sz="1200" dirty="0" smtClean="0">
                <a:solidFill>
                  <a:srgbClr val="0070C0"/>
                </a:solidFill>
              </a:rPr>
              <a:t>LLRF</a:t>
            </a:r>
          </a:p>
        </p:txBody>
      </p:sp>
      <p:sp>
        <p:nvSpPr>
          <p:cNvPr id="622" name="TextBox 621"/>
          <p:cNvSpPr txBox="1"/>
          <p:nvPr/>
        </p:nvSpPr>
        <p:spPr>
          <a:xfrm>
            <a:off x="9012106" y="3543399"/>
            <a:ext cx="396262" cy="461665"/>
          </a:xfrm>
          <a:prstGeom prst="rect">
            <a:avLst/>
          </a:prstGeom>
          <a:noFill/>
        </p:spPr>
        <p:txBody>
          <a:bodyPr wrap="none" rtlCol="0">
            <a:spAutoFit/>
          </a:bodyPr>
          <a:lstStyle/>
          <a:p>
            <a:r>
              <a:rPr lang="en-GB" sz="1200" dirty="0" smtClean="0">
                <a:solidFill>
                  <a:srgbClr val="0070C0"/>
                </a:solidFill>
              </a:rPr>
              <a:t>To</a:t>
            </a:r>
          </a:p>
          <a:p>
            <a:r>
              <a:rPr lang="en-GB" sz="1200" dirty="0" err="1" smtClean="0">
                <a:solidFill>
                  <a:srgbClr val="0070C0"/>
                </a:solidFill>
              </a:rPr>
              <a:t>cav</a:t>
            </a:r>
            <a:endParaRPr lang="en-GB" sz="1200" dirty="0" smtClean="0">
              <a:solidFill>
                <a:srgbClr val="0070C0"/>
              </a:solidFill>
            </a:endParaRPr>
          </a:p>
        </p:txBody>
      </p:sp>
      <p:sp>
        <p:nvSpPr>
          <p:cNvPr id="623" name="TextBox 622"/>
          <p:cNvSpPr txBox="1"/>
          <p:nvPr/>
        </p:nvSpPr>
        <p:spPr>
          <a:xfrm>
            <a:off x="11820418" y="3543399"/>
            <a:ext cx="396262" cy="461665"/>
          </a:xfrm>
          <a:prstGeom prst="rect">
            <a:avLst/>
          </a:prstGeom>
          <a:noFill/>
        </p:spPr>
        <p:txBody>
          <a:bodyPr wrap="none" rtlCol="0">
            <a:spAutoFit/>
          </a:bodyPr>
          <a:lstStyle/>
          <a:p>
            <a:r>
              <a:rPr lang="en-GB" sz="1200" dirty="0" smtClean="0">
                <a:solidFill>
                  <a:srgbClr val="0070C0"/>
                </a:solidFill>
              </a:rPr>
              <a:t>To</a:t>
            </a:r>
          </a:p>
          <a:p>
            <a:r>
              <a:rPr lang="en-GB" sz="1200" dirty="0" err="1" smtClean="0">
                <a:solidFill>
                  <a:srgbClr val="0070C0"/>
                </a:solidFill>
              </a:rPr>
              <a:t>cav</a:t>
            </a:r>
            <a:endParaRPr lang="en-GB" sz="1200" dirty="0" smtClean="0">
              <a:solidFill>
                <a:srgbClr val="0070C0"/>
              </a:solidFill>
            </a:endParaRPr>
          </a:p>
        </p:txBody>
      </p:sp>
    </p:spTree>
    <p:extLst>
      <p:ext uri="{BB962C8B-B14F-4D97-AF65-F5344CB8AC3E}">
        <p14:creationId xmlns:p14="http://schemas.microsoft.com/office/powerpoint/2010/main" val="13555999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Present systems upgrade to 4 </a:t>
            </a:r>
            <a:r>
              <a:rPr lang="en-GB" cap="none" dirty="0" smtClean="0"/>
              <a:t>x</a:t>
            </a:r>
            <a:r>
              <a:rPr lang="en-GB" dirty="0" smtClean="0"/>
              <a:t> 1.1 MW</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38</a:t>
            </a:fld>
            <a:endParaRPr lang="en-US" dirty="0"/>
          </a:p>
        </p:txBody>
      </p:sp>
      <p:sp>
        <p:nvSpPr>
          <p:cNvPr id="149" name="TextBox 148"/>
          <p:cNvSpPr txBox="1"/>
          <p:nvPr/>
        </p:nvSpPr>
        <p:spPr>
          <a:xfrm>
            <a:off x="10596167" y="2109600"/>
            <a:ext cx="1220591" cy="461665"/>
          </a:xfrm>
          <a:prstGeom prst="rect">
            <a:avLst/>
          </a:prstGeom>
          <a:noFill/>
        </p:spPr>
        <p:txBody>
          <a:bodyPr wrap="none" rtlCol="0">
            <a:spAutoFit/>
          </a:bodyPr>
          <a:lstStyle/>
          <a:p>
            <a:pPr algn="ctr"/>
            <a:r>
              <a:rPr lang="en-GB" sz="1200" dirty="0" smtClean="0"/>
              <a:t>2 x 32 x TH 335</a:t>
            </a:r>
          </a:p>
          <a:p>
            <a:pPr algn="ctr"/>
            <a:r>
              <a:rPr lang="en-GB" sz="1200" dirty="0" smtClean="0"/>
              <a:t>10 spare trolleys</a:t>
            </a:r>
          </a:p>
        </p:txBody>
      </p:sp>
      <p:sp>
        <p:nvSpPr>
          <p:cNvPr id="386" name="Isosceles Triangle 385"/>
          <p:cNvSpPr/>
          <p:nvPr/>
        </p:nvSpPr>
        <p:spPr>
          <a:xfrm rot="5400000">
            <a:off x="8904328" y="1484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387" name="Straight Arrow Connector 386"/>
          <p:cNvCxnSpPr/>
          <p:nvPr/>
        </p:nvCxnSpPr>
        <p:spPr>
          <a:xfrm flipV="1">
            <a:off x="9048344" y="155566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88" name="Straight Arrow Connector 387"/>
          <p:cNvCxnSpPr/>
          <p:nvPr/>
        </p:nvCxnSpPr>
        <p:spPr>
          <a:xfrm flipV="1">
            <a:off x="9264384" y="170084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99" name="Isosceles Triangle 398"/>
          <p:cNvSpPr/>
          <p:nvPr/>
        </p:nvSpPr>
        <p:spPr>
          <a:xfrm rot="5400000">
            <a:off x="9120288" y="162883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00" name="Isosceles Triangle 399"/>
          <p:cNvSpPr/>
          <p:nvPr/>
        </p:nvSpPr>
        <p:spPr>
          <a:xfrm rot="5400000">
            <a:off x="8904312" y="1772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01" name="Straight Arrow Connector 400"/>
          <p:cNvCxnSpPr/>
          <p:nvPr/>
        </p:nvCxnSpPr>
        <p:spPr>
          <a:xfrm flipV="1">
            <a:off x="9048328" y="184371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02" name="Straight Arrow Connector 401"/>
          <p:cNvCxnSpPr/>
          <p:nvPr/>
        </p:nvCxnSpPr>
        <p:spPr>
          <a:xfrm flipV="1">
            <a:off x="9264368" y="198888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05" name="Isosceles Triangle 404"/>
          <p:cNvSpPr/>
          <p:nvPr/>
        </p:nvSpPr>
        <p:spPr>
          <a:xfrm rot="5400000">
            <a:off x="9120272" y="191688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06" name="Isosceles Triangle 405"/>
          <p:cNvSpPr/>
          <p:nvPr/>
        </p:nvSpPr>
        <p:spPr>
          <a:xfrm rot="5400000">
            <a:off x="8904328" y="2060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07" name="Straight Arrow Connector 406"/>
          <p:cNvCxnSpPr/>
          <p:nvPr/>
        </p:nvCxnSpPr>
        <p:spPr>
          <a:xfrm flipV="1">
            <a:off x="9048344" y="2131728"/>
            <a:ext cx="1008000" cy="116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08" name="Straight Arrow Connector 407"/>
          <p:cNvCxnSpPr/>
          <p:nvPr/>
        </p:nvCxnSpPr>
        <p:spPr>
          <a:xfrm flipV="1">
            <a:off x="9264384" y="22769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11" name="Isosceles Triangle 410"/>
          <p:cNvSpPr/>
          <p:nvPr/>
        </p:nvSpPr>
        <p:spPr>
          <a:xfrm rot="5400000">
            <a:off x="9120288" y="22048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12" name="Isosceles Triangle 411"/>
          <p:cNvSpPr/>
          <p:nvPr/>
        </p:nvSpPr>
        <p:spPr>
          <a:xfrm rot="5400000">
            <a:off x="8904312" y="2348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13" name="Straight Arrow Connector 412"/>
          <p:cNvCxnSpPr/>
          <p:nvPr/>
        </p:nvCxnSpPr>
        <p:spPr>
          <a:xfrm flipV="1">
            <a:off x="9048328" y="241977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14" name="Straight Arrow Connector 413"/>
          <p:cNvCxnSpPr/>
          <p:nvPr/>
        </p:nvCxnSpPr>
        <p:spPr>
          <a:xfrm flipV="1">
            <a:off x="9264368" y="2564952"/>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17" name="Isosceles Triangle 416"/>
          <p:cNvSpPr/>
          <p:nvPr/>
        </p:nvSpPr>
        <p:spPr>
          <a:xfrm rot="5400000">
            <a:off x="9120272" y="249294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18" name="Isosceles Triangle 417"/>
          <p:cNvSpPr/>
          <p:nvPr/>
        </p:nvSpPr>
        <p:spPr>
          <a:xfrm rot="5400000">
            <a:off x="8904328" y="2636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19" name="Straight Arrow Connector 418"/>
          <p:cNvCxnSpPr/>
          <p:nvPr/>
        </p:nvCxnSpPr>
        <p:spPr>
          <a:xfrm flipV="1">
            <a:off x="9048328" y="2707792"/>
            <a:ext cx="936000" cy="116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cxnSp>
        <p:nvCxnSpPr>
          <p:cNvPr id="420" name="Straight Arrow Connector 419"/>
          <p:cNvCxnSpPr/>
          <p:nvPr/>
        </p:nvCxnSpPr>
        <p:spPr>
          <a:xfrm flipV="1">
            <a:off x="9264384" y="285296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23" name="Isosceles Triangle 422"/>
          <p:cNvSpPr/>
          <p:nvPr/>
        </p:nvSpPr>
        <p:spPr>
          <a:xfrm rot="5400000">
            <a:off x="9120288" y="278096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24" name="Isosceles Triangle 423"/>
          <p:cNvSpPr/>
          <p:nvPr/>
        </p:nvSpPr>
        <p:spPr>
          <a:xfrm rot="5400000">
            <a:off x="8904312" y="2925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25" name="Straight Arrow Connector 424"/>
          <p:cNvCxnSpPr/>
          <p:nvPr/>
        </p:nvCxnSpPr>
        <p:spPr>
          <a:xfrm flipV="1">
            <a:off x="9048328" y="2995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26" name="Straight Arrow Connector 425"/>
          <p:cNvCxnSpPr/>
          <p:nvPr/>
        </p:nvCxnSpPr>
        <p:spPr>
          <a:xfrm flipV="1">
            <a:off x="9264368" y="3141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29" name="Isosceles Triangle 428"/>
          <p:cNvSpPr/>
          <p:nvPr/>
        </p:nvSpPr>
        <p:spPr>
          <a:xfrm rot="5400000">
            <a:off x="9120272" y="3069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30" name="Isosceles Triangle 429"/>
          <p:cNvSpPr/>
          <p:nvPr/>
        </p:nvSpPr>
        <p:spPr>
          <a:xfrm rot="5400000">
            <a:off x="8904328" y="3213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31" name="Straight Arrow Connector 430"/>
          <p:cNvCxnSpPr/>
          <p:nvPr/>
        </p:nvCxnSpPr>
        <p:spPr>
          <a:xfrm flipV="1">
            <a:off x="9048344" y="328384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2" name="Straight Arrow Connector 431"/>
          <p:cNvCxnSpPr/>
          <p:nvPr/>
        </p:nvCxnSpPr>
        <p:spPr>
          <a:xfrm flipV="1">
            <a:off x="9264384" y="342901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35" name="Isosceles Triangle 434"/>
          <p:cNvSpPr/>
          <p:nvPr/>
        </p:nvSpPr>
        <p:spPr>
          <a:xfrm rot="5400000">
            <a:off x="9120288" y="335700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36" name="Isosceles Triangle 435"/>
          <p:cNvSpPr/>
          <p:nvPr/>
        </p:nvSpPr>
        <p:spPr>
          <a:xfrm rot="5400000">
            <a:off x="8904312" y="3501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37" name="Straight Arrow Connector 436"/>
          <p:cNvCxnSpPr/>
          <p:nvPr/>
        </p:nvCxnSpPr>
        <p:spPr>
          <a:xfrm flipV="1">
            <a:off x="9048328" y="357188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8" name="Straight Arrow Connector 437"/>
          <p:cNvCxnSpPr/>
          <p:nvPr/>
        </p:nvCxnSpPr>
        <p:spPr>
          <a:xfrm flipV="1">
            <a:off x="9264368" y="371706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41" name="Isosceles Triangle 440"/>
          <p:cNvSpPr/>
          <p:nvPr/>
        </p:nvSpPr>
        <p:spPr>
          <a:xfrm rot="5400000">
            <a:off x="9120272" y="364505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50" name="Isosceles Triangle 449"/>
          <p:cNvSpPr/>
          <p:nvPr/>
        </p:nvSpPr>
        <p:spPr>
          <a:xfrm rot="5400000">
            <a:off x="8904344" y="3789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51" name="Straight Arrow Connector 450"/>
          <p:cNvCxnSpPr/>
          <p:nvPr/>
        </p:nvCxnSpPr>
        <p:spPr>
          <a:xfrm flipV="1">
            <a:off x="9048360" y="3859904"/>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2" name="Straight Arrow Connector 451"/>
          <p:cNvCxnSpPr/>
          <p:nvPr/>
        </p:nvCxnSpPr>
        <p:spPr>
          <a:xfrm flipV="1">
            <a:off x="9264400" y="4005080"/>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61" name="Isosceles Triangle 460"/>
          <p:cNvSpPr/>
          <p:nvPr/>
        </p:nvSpPr>
        <p:spPr>
          <a:xfrm rot="5400000">
            <a:off x="9120304" y="3933072"/>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62" name="Isosceles Triangle 461"/>
          <p:cNvSpPr/>
          <p:nvPr/>
        </p:nvSpPr>
        <p:spPr>
          <a:xfrm rot="5400000">
            <a:off x="8904328" y="4077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63" name="Straight Arrow Connector 462"/>
          <p:cNvCxnSpPr/>
          <p:nvPr/>
        </p:nvCxnSpPr>
        <p:spPr>
          <a:xfrm flipV="1">
            <a:off x="9048344" y="414795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64" name="Straight Arrow Connector 463"/>
          <p:cNvCxnSpPr/>
          <p:nvPr/>
        </p:nvCxnSpPr>
        <p:spPr>
          <a:xfrm flipV="1">
            <a:off x="9264384" y="429312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67" name="Isosceles Triangle 466"/>
          <p:cNvSpPr/>
          <p:nvPr/>
        </p:nvSpPr>
        <p:spPr>
          <a:xfrm rot="5400000">
            <a:off x="9120288" y="422112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68" name="Isosceles Triangle 467"/>
          <p:cNvSpPr/>
          <p:nvPr/>
        </p:nvSpPr>
        <p:spPr>
          <a:xfrm rot="5400000">
            <a:off x="8904344" y="4365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69" name="Straight Arrow Connector 468"/>
          <p:cNvCxnSpPr/>
          <p:nvPr/>
        </p:nvCxnSpPr>
        <p:spPr>
          <a:xfrm flipV="1">
            <a:off x="9048360" y="443596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0" name="Straight Arrow Connector 469"/>
          <p:cNvCxnSpPr/>
          <p:nvPr/>
        </p:nvCxnSpPr>
        <p:spPr>
          <a:xfrm flipV="1">
            <a:off x="9264400" y="458114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73" name="Isosceles Triangle 472"/>
          <p:cNvSpPr/>
          <p:nvPr/>
        </p:nvSpPr>
        <p:spPr>
          <a:xfrm rot="5400000">
            <a:off x="9120304" y="450913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74" name="Isosceles Triangle 473"/>
          <p:cNvSpPr/>
          <p:nvPr/>
        </p:nvSpPr>
        <p:spPr>
          <a:xfrm rot="5400000">
            <a:off x="8904328" y="4653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75" name="Straight Arrow Connector 474"/>
          <p:cNvCxnSpPr/>
          <p:nvPr/>
        </p:nvCxnSpPr>
        <p:spPr>
          <a:xfrm flipV="1">
            <a:off x="9048344" y="4724016"/>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76" name="Straight Arrow Connector 475"/>
          <p:cNvCxnSpPr/>
          <p:nvPr/>
        </p:nvCxnSpPr>
        <p:spPr>
          <a:xfrm flipV="1">
            <a:off x="9264384" y="4869192"/>
            <a:ext cx="648000" cy="1160"/>
          </a:xfrm>
          <a:prstGeom prst="straightConnector1">
            <a:avLst/>
          </a:prstGeom>
          <a:ln>
            <a:tailEnd type="none"/>
          </a:ln>
        </p:spPr>
        <p:style>
          <a:lnRef idx="3">
            <a:schemeClr val="accent2"/>
          </a:lnRef>
          <a:fillRef idx="0">
            <a:schemeClr val="accent2"/>
          </a:fillRef>
          <a:effectRef idx="2">
            <a:schemeClr val="accent2"/>
          </a:effectRef>
          <a:fontRef idx="minor">
            <a:schemeClr val="tx1"/>
          </a:fontRef>
        </p:style>
      </p:cxnSp>
      <p:sp>
        <p:nvSpPr>
          <p:cNvPr id="479" name="Isosceles Triangle 478"/>
          <p:cNvSpPr/>
          <p:nvPr/>
        </p:nvSpPr>
        <p:spPr>
          <a:xfrm rot="5400000">
            <a:off x="9120288" y="4797184"/>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80" name="Isosceles Triangle 479"/>
          <p:cNvSpPr/>
          <p:nvPr/>
        </p:nvSpPr>
        <p:spPr>
          <a:xfrm rot="5400000">
            <a:off x="8904344" y="4941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81" name="Straight Arrow Connector 480"/>
          <p:cNvCxnSpPr/>
          <p:nvPr/>
        </p:nvCxnSpPr>
        <p:spPr>
          <a:xfrm flipV="1">
            <a:off x="9048360" y="5012032"/>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2" name="Straight Arrow Connector 481"/>
          <p:cNvCxnSpPr/>
          <p:nvPr/>
        </p:nvCxnSpPr>
        <p:spPr>
          <a:xfrm flipV="1">
            <a:off x="9264400" y="5157208"/>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85" name="Isosceles Triangle 484"/>
          <p:cNvSpPr/>
          <p:nvPr/>
        </p:nvSpPr>
        <p:spPr>
          <a:xfrm rot="5400000">
            <a:off x="9120304" y="5085200"/>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86" name="Isosceles Triangle 485"/>
          <p:cNvSpPr/>
          <p:nvPr/>
        </p:nvSpPr>
        <p:spPr>
          <a:xfrm rot="5400000">
            <a:off x="8904328" y="5229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87" name="Straight Arrow Connector 486"/>
          <p:cNvCxnSpPr/>
          <p:nvPr/>
        </p:nvCxnSpPr>
        <p:spPr>
          <a:xfrm flipV="1">
            <a:off x="9048344" y="5300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8" name="Straight Arrow Connector 487"/>
          <p:cNvCxnSpPr/>
          <p:nvPr/>
        </p:nvCxnSpPr>
        <p:spPr>
          <a:xfrm flipV="1">
            <a:off x="9264384" y="5445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91" name="Isosceles Triangle 490"/>
          <p:cNvSpPr/>
          <p:nvPr/>
        </p:nvSpPr>
        <p:spPr>
          <a:xfrm rot="5400000">
            <a:off x="9120288" y="5373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92" name="Isosceles Triangle 491"/>
          <p:cNvSpPr/>
          <p:nvPr/>
        </p:nvSpPr>
        <p:spPr>
          <a:xfrm rot="5400000">
            <a:off x="8904344" y="5517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93" name="Straight Arrow Connector 492"/>
          <p:cNvCxnSpPr/>
          <p:nvPr/>
        </p:nvCxnSpPr>
        <p:spPr>
          <a:xfrm flipV="1">
            <a:off x="9048360" y="5588080"/>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94" name="Straight Arrow Connector 493"/>
          <p:cNvCxnSpPr/>
          <p:nvPr/>
        </p:nvCxnSpPr>
        <p:spPr>
          <a:xfrm flipV="1">
            <a:off x="9264400" y="5733256"/>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97" name="Isosceles Triangle 496"/>
          <p:cNvSpPr/>
          <p:nvPr/>
        </p:nvSpPr>
        <p:spPr>
          <a:xfrm rot="5400000">
            <a:off x="9120304" y="5661248"/>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498" name="Isosceles Triangle 497"/>
          <p:cNvSpPr/>
          <p:nvPr/>
        </p:nvSpPr>
        <p:spPr>
          <a:xfrm rot="5400000">
            <a:off x="8904328" y="5805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499" name="Straight Arrow Connector 498"/>
          <p:cNvCxnSpPr/>
          <p:nvPr/>
        </p:nvCxnSpPr>
        <p:spPr>
          <a:xfrm flipV="1">
            <a:off x="9048344" y="5876128"/>
            <a:ext cx="36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00" name="Straight Arrow Connector 499"/>
          <p:cNvCxnSpPr/>
          <p:nvPr/>
        </p:nvCxnSpPr>
        <p:spPr>
          <a:xfrm flipV="1">
            <a:off x="9264384" y="6021304"/>
            <a:ext cx="14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03" name="Isosceles Triangle 502"/>
          <p:cNvSpPr/>
          <p:nvPr/>
        </p:nvSpPr>
        <p:spPr>
          <a:xfrm rot="5400000">
            <a:off x="9120288" y="5949296"/>
            <a:ext cx="144000" cy="144000"/>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cxnSp>
        <p:nvCxnSpPr>
          <p:cNvPr id="512" name="Straight Arrow Connector 511"/>
          <p:cNvCxnSpPr/>
          <p:nvPr/>
        </p:nvCxnSpPr>
        <p:spPr>
          <a:xfrm flipV="1">
            <a:off x="8544232" y="1699648"/>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13" name="Straight Arrow Connector 512"/>
          <p:cNvCxnSpPr/>
          <p:nvPr/>
        </p:nvCxnSpPr>
        <p:spPr>
          <a:xfrm flipV="1">
            <a:off x="8544272" y="1555632"/>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18" name="Straight Arrow Connector 517"/>
          <p:cNvCxnSpPr/>
          <p:nvPr/>
        </p:nvCxnSpPr>
        <p:spPr>
          <a:xfrm flipV="1">
            <a:off x="8544232" y="1987696"/>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19" name="Straight Arrow Connector 518"/>
          <p:cNvCxnSpPr/>
          <p:nvPr/>
        </p:nvCxnSpPr>
        <p:spPr>
          <a:xfrm flipV="1">
            <a:off x="8544232" y="1843680"/>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24" name="Straight Arrow Connector 523"/>
          <p:cNvCxnSpPr/>
          <p:nvPr/>
        </p:nvCxnSpPr>
        <p:spPr>
          <a:xfrm flipV="1">
            <a:off x="8544232" y="2275696"/>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25" name="Straight Arrow Connector 524"/>
          <p:cNvCxnSpPr/>
          <p:nvPr/>
        </p:nvCxnSpPr>
        <p:spPr>
          <a:xfrm flipV="1">
            <a:off x="6816040" y="2131680"/>
            <a:ext cx="2088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30" name="Straight Arrow Connector 529"/>
          <p:cNvCxnSpPr/>
          <p:nvPr/>
        </p:nvCxnSpPr>
        <p:spPr>
          <a:xfrm flipV="1">
            <a:off x="8544232" y="2563744"/>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31" name="Straight Arrow Connector 530"/>
          <p:cNvCxnSpPr/>
          <p:nvPr/>
        </p:nvCxnSpPr>
        <p:spPr>
          <a:xfrm flipV="1">
            <a:off x="8544232" y="2419728"/>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48" name="Straight Arrow Connector 547"/>
          <p:cNvCxnSpPr/>
          <p:nvPr/>
        </p:nvCxnSpPr>
        <p:spPr>
          <a:xfrm flipV="1">
            <a:off x="8544232" y="2851792"/>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49" name="Straight Arrow Connector 548"/>
          <p:cNvCxnSpPr/>
          <p:nvPr/>
        </p:nvCxnSpPr>
        <p:spPr>
          <a:xfrm flipV="1">
            <a:off x="7896160" y="2707776"/>
            <a:ext cx="1008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54" name="Straight Arrow Connector 553"/>
          <p:cNvCxnSpPr/>
          <p:nvPr/>
        </p:nvCxnSpPr>
        <p:spPr>
          <a:xfrm>
            <a:off x="8544087" y="3140968"/>
            <a:ext cx="573472" cy="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55" name="Straight Arrow Connector 554"/>
          <p:cNvCxnSpPr/>
          <p:nvPr/>
        </p:nvCxnSpPr>
        <p:spPr>
          <a:xfrm flipV="1">
            <a:off x="8544232" y="2995824"/>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60" name="Straight Arrow Connector 559"/>
          <p:cNvCxnSpPr/>
          <p:nvPr/>
        </p:nvCxnSpPr>
        <p:spPr>
          <a:xfrm flipV="1">
            <a:off x="8544232" y="3427840"/>
            <a:ext cx="576104" cy="1176"/>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61" name="Straight Arrow Connector 560"/>
          <p:cNvCxnSpPr/>
          <p:nvPr/>
        </p:nvCxnSpPr>
        <p:spPr>
          <a:xfrm flipV="1">
            <a:off x="8544272" y="3283824"/>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66" name="Straight Arrow Connector 565"/>
          <p:cNvCxnSpPr/>
          <p:nvPr/>
        </p:nvCxnSpPr>
        <p:spPr>
          <a:xfrm flipV="1">
            <a:off x="8544272" y="3715888"/>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67" name="Straight Arrow Connector 566"/>
          <p:cNvCxnSpPr/>
          <p:nvPr/>
        </p:nvCxnSpPr>
        <p:spPr>
          <a:xfrm flipV="1">
            <a:off x="8544232" y="3571872"/>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72" name="Straight Arrow Connector 571"/>
          <p:cNvCxnSpPr/>
          <p:nvPr/>
        </p:nvCxnSpPr>
        <p:spPr>
          <a:xfrm flipV="1">
            <a:off x="8544272" y="4003888"/>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73" name="Straight Arrow Connector 572"/>
          <p:cNvCxnSpPr/>
          <p:nvPr/>
        </p:nvCxnSpPr>
        <p:spPr>
          <a:xfrm flipV="1">
            <a:off x="8544272" y="3859872"/>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78" name="Straight Arrow Connector 577"/>
          <p:cNvCxnSpPr/>
          <p:nvPr/>
        </p:nvCxnSpPr>
        <p:spPr>
          <a:xfrm flipV="1">
            <a:off x="8544232" y="4291936"/>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79" name="Straight Arrow Connector 578"/>
          <p:cNvCxnSpPr/>
          <p:nvPr/>
        </p:nvCxnSpPr>
        <p:spPr>
          <a:xfrm flipV="1">
            <a:off x="8544232" y="4147920"/>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84" name="Straight Arrow Connector 583"/>
          <p:cNvCxnSpPr/>
          <p:nvPr/>
        </p:nvCxnSpPr>
        <p:spPr>
          <a:xfrm flipV="1">
            <a:off x="8544232" y="4579936"/>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85" name="Straight Arrow Connector 584"/>
          <p:cNvCxnSpPr/>
          <p:nvPr/>
        </p:nvCxnSpPr>
        <p:spPr>
          <a:xfrm flipV="1">
            <a:off x="8544272" y="4435920"/>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90" name="Straight Arrow Connector 589"/>
          <p:cNvCxnSpPr/>
          <p:nvPr/>
        </p:nvCxnSpPr>
        <p:spPr>
          <a:xfrm flipV="1">
            <a:off x="7968232" y="4867984"/>
            <a:ext cx="1152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91" name="Straight Arrow Connector 590"/>
          <p:cNvCxnSpPr/>
          <p:nvPr/>
        </p:nvCxnSpPr>
        <p:spPr>
          <a:xfrm flipV="1">
            <a:off x="8544232" y="4723968"/>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96" name="Straight Arrow Connector 595"/>
          <p:cNvCxnSpPr/>
          <p:nvPr/>
        </p:nvCxnSpPr>
        <p:spPr>
          <a:xfrm flipV="1">
            <a:off x="8544232" y="5156032"/>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597" name="Straight Arrow Connector 596"/>
          <p:cNvCxnSpPr/>
          <p:nvPr/>
        </p:nvCxnSpPr>
        <p:spPr>
          <a:xfrm flipV="1">
            <a:off x="8544272" y="5012016"/>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02" name="Straight Arrow Connector 601"/>
          <p:cNvCxnSpPr/>
          <p:nvPr/>
        </p:nvCxnSpPr>
        <p:spPr>
          <a:xfrm flipV="1">
            <a:off x="8544232" y="5444080"/>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03" name="Straight Arrow Connector 602"/>
          <p:cNvCxnSpPr/>
          <p:nvPr/>
        </p:nvCxnSpPr>
        <p:spPr>
          <a:xfrm flipV="1">
            <a:off x="8544232" y="5300064"/>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08" name="Straight Arrow Connector 607"/>
          <p:cNvCxnSpPr/>
          <p:nvPr/>
        </p:nvCxnSpPr>
        <p:spPr>
          <a:xfrm flipV="1">
            <a:off x="8544232" y="5732080"/>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09" name="Straight Arrow Connector 608"/>
          <p:cNvCxnSpPr/>
          <p:nvPr/>
        </p:nvCxnSpPr>
        <p:spPr>
          <a:xfrm flipV="1">
            <a:off x="8544272" y="5588064"/>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14" name="Straight Arrow Connector 613"/>
          <p:cNvCxnSpPr/>
          <p:nvPr/>
        </p:nvCxnSpPr>
        <p:spPr>
          <a:xfrm flipV="1">
            <a:off x="8544232" y="6020128"/>
            <a:ext cx="576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cxnSp>
        <p:nvCxnSpPr>
          <p:cNvPr id="615" name="Straight Arrow Connector 614"/>
          <p:cNvCxnSpPr/>
          <p:nvPr/>
        </p:nvCxnSpPr>
        <p:spPr>
          <a:xfrm flipV="1">
            <a:off x="8544232" y="5876112"/>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sp>
        <p:nvSpPr>
          <p:cNvPr id="536" name="Rectangle 535"/>
          <p:cNvSpPr/>
          <p:nvPr/>
        </p:nvSpPr>
        <p:spPr>
          <a:xfrm>
            <a:off x="10556284" y="1124744"/>
            <a:ext cx="1300356" cy="954107"/>
          </a:xfrm>
          <a:prstGeom prst="rect">
            <a:avLst/>
          </a:prstGeom>
          <a:noFill/>
        </p:spPr>
        <p:txBody>
          <a:bodyPr wrap="non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Future</a:t>
            </a:r>
          </a:p>
          <a:p>
            <a:pPr algn="ctr"/>
            <a:r>
              <a:rPr lang="en-US" sz="2000" b="0" cap="none" spc="0" dirty="0" smtClean="0">
                <a:ln w="0"/>
                <a:solidFill>
                  <a:schemeClr val="accent1"/>
                </a:solidFill>
                <a:effectLst>
                  <a:outerShdw blurRad="38100" dist="25400" dir="5400000" algn="ctr" rotWithShape="0">
                    <a:srgbClr val="6E747A">
                      <a:alpha val="43000"/>
                    </a:srgbClr>
                  </a:outerShdw>
                </a:effectLst>
              </a:rPr>
              <a:t>‘Philips’</a:t>
            </a:r>
            <a:endParaRPr lang="en-US" sz="2000" b="0" cap="none" spc="0" dirty="0">
              <a:ln w="0"/>
              <a:solidFill>
                <a:schemeClr val="accent1"/>
              </a:solidFill>
              <a:effectLst>
                <a:outerShdw blurRad="38100" dist="25400" dir="5400000" algn="ctr" rotWithShape="0">
                  <a:srgbClr val="6E747A">
                    <a:alpha val="43000"/>
                  </a:srgbClr>
                </a:outerShdw>
              </a:effectLst>
            </a:endParaRPr>
          </a:p>
        </p:txBody>
      </p:sp>
      <p:sp>
        <p:nvSpPr>
          <p:cNvPr id="544" name="Content Placeholder 11"/>
          <p:cNvSpPr>
            <a:spLocks noGrp="1"/>
          </p:cNvSpPr>
          <p:nvPr>
            <p:ph sz="half" idx="1"/>
          </p:nvPr>
        </p:nvSpPr>
        <p:spPr>
          <a:xfrm>
            <a:off x="318352" y="1644427"/>
            <a:ext cx="5149620" cy="4448853"/>
          </a:xfrm>
        </p:spPr>
        <p:txBody>
          <a:bodyPr>
            <a:normAutofit fontScale="77500" lnSpcReduction="20000"/>
          </a:bodyPr>
          <a:lstStyle/>
          <a:p>
            <a:r>
              <a:rPr lang="en-GB" dirty="0"/>
              <a:t>IT-3842 will also be used to upgrade Siemens and Philips plants</a:t>
            </a:r>
          </a:p>
          <a:p>
            <a:endParaRPr lang="en-GB" dirty="0" smtClean="0"/>
          </a:p>
          <a:p>
            <a:endParaRPr lang="en-GB" dirty="0"/>
          </a:p>
          <a:p>
            <a:endParaRPr lang="en-GB" dirty="0" smtClean="0"/>
          </a:p>
          <a:p>
            <a:endParaRPr lang="en-GB" dirty="0" smtClean="0"/>
          </a:p>
          <a:p>
            <a:endParaRPr lang="en-GB" dirty="0" smtClean="0"/>
          </a:p>
          <a:p>
            <a:r>
              <a:rPr lang="en-GB" dirty="0" smtClean="0"/>
              <a:t>1 kW YL1440 tube &amp; 10 kW YL 1520 tube do not exist anymore</a:t>
            </a:r>
          </a:p>
          <a:p>
            <a:endParaRPr lang="en-GB" dirty="0" smtClean="0"/>
          </a:p>
          <a:p>
            <a:r>
              <a:rPr lang="en-GB" dirty="0" smtClean="0"/>
              <a:t>Old relays and CMOS controls upgraded to new PLC controls</a:t>
            </a:r>
          </a:p>
          <a:p>
            <a:endParaRPr lang="en-GB" dirty="0" smtClean="0"/>
          </a:p>
          <a:p>
            <a:r>
              <a:rPr lang="en-GB" dirty="0" smtClean="0"/>
              <a:t>HVPS upgraded</a:t>
            </a:r>
          </a:p>
        </p:txBody>
      </p:sp>
      <p:graphicFrame>
        <p:nvGraphicFramePr>
          <p:cNvPr id="545" name="Table 544"/>
          <p:cNvGraphicFramePr>
            <a:graphicFrameLocks noGrp="1"/>
          </p:cNvGraphicFramePr>
          <p:nvPr>
            <p:extLst>
              <p:ext uri="{D42A27DB-BD31-4B8C-83A1-F6EECF244321}">
                <p14:modId xmlns:p14="http://schemas.microsoft.com/office/powerpoint/2010/main" val="1852438564"/>
              </p:ext>
            </p:extLst>
          </p:nvPr>
        </p:nvGraphicFramePr>
        <p:xfrm>
          <a:off x="407368" y="2231896"/>
          <a:ext cx="5119750" cy="1341120"/>
        </p:xfrm>
        <a:graphic>
          <a:graphicData uri="http://schemas.openxmlformats.org/drawingml/2006/table">
            <a:tbl>
              <a:tblPr lastRow="1">
                <a:tableStyleId>{3B4B98B0-60AC-42C2-AFA5-B58CD77FA1E5}</a:tableStyleId>
              </a:tblPr>
              <a:tblGrid>
                <a:gridCol w="936000"/>
                <a:gridCol w="576000"/>
                <a:gridCol w="3607750"/>
              </a:tblGrid>
              <a:tr h="228358">
                <a:tc>
                  <a:txBody>
                    <a:bodyPr/>
                    <a:lstStyle/>
                    <a:p>
                      <a:r>
                        <a:rPr lang="en-GB" sz="1600" dirty="0" smtClean="0"/>
                        <a:t>Thales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32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a:t>
                      </a:r>
                    </a:p>
                  </a:txBody>
                  <a:tcPr/>
                </a:tc>
              </a:tr>
              <a:tr h="228358">
                <a:tc>
                  <a:txBody>
                    <a:bodyPr/>
                    <a:lstStyle/>
                    <a:p>
                      <a:r>
                        <a:rPr lang="en-GB" sz="1600" dirty="0" smtClean="0"/>
                        <a:t>Siemens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160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Will free 4 x RS 2004 trolleys</a:t>
                      </a:r>
                    </a:p>
                  </a:txBody>
                  <a:tcPr/>
                </a:tc>
              </a:tr>
              <a:tr h="228358">
                <a:tc>
                  <a:txBody>
                    <a:bodyPr/>
                    <a:lstStyle/>
                    <a:p>
                      <a:r>
                        <a:rPr lang="en-GB" sz="1600" dirty="0" smtClean="0"/>
                        <a:t>Philips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baseline="0" dirty="0" smtClean="0"/>
                        <a:t>64</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One Driver to one Final or special CC</a:t>
                      </a:r>
                    </a:p>
                  </a:txBody>
                  <a:tcPr/>
                </a:tc>
              </a:tr>
              <a:tr h="228358">
                <a:tc>
                  <a:txBody>
                    <a:bodyPr/>
                    <a:lstStyle/>
                    <a:p>
                      <a:r>
                        <a:rPr lang="en-GB" sz="1600" dirty="0" smtClean="0"/>
                        <a:t>Total</a:t>
                      </a:r>
                      <a:endParaRPr lang="en-GB" sz="1600" dirty="0"/>
                    </a:p>
                  </a:txBody>
                  <a:tcPr/>
                </a:tc>
                <a:tc>
                  <a:txBody>
                    <a:bodyPr/>
                    <a:lstStyle/>
                    <a:p>
                      <a:pPr algn="r"/>
                      <a:r>
                        <a:rPr lang="en-GB" sz="1600" dirty="0" smtClean="0"/>
                        <a:t>256</a:t>
                      </a:r>
                      <a:endParaRPr lang="en-GB" sz="1600" dirty="0"/>
                    </a:p>
                  </a:txBody>
                  <a:tcPr/>
                </a:tc>
                <a:tc>
                  <a:txBody>
                    <a:bodyPr/>
                    <a:lstStyle/>
                    <a:p>
                      <a:r>
                        <a:rPr lang="en-GB" sz="1600" dirty="0" smtClean="0"/>
                        <a:t>  312 with</a:t>
                      </a:r>
                      <a:r>
                        <a:rPr lang="en-GB" sz="1600" baseline="0" dirty="0" smtClean="0"/>
                        <a:t> IT-3842 contract</a:t>
                      </a:r>
                      <a:endParaRPr lang="en-GB" sz="1600" dirty="0"/>
                    </a:p>
                  </a:txBody>
                  <a:tcPr/>
                </a:tc>
              </a:tr>
            </a:tbl>
          </a:graphicData>
        </a:graphic>
      </p:graphicFrame>
      <p:cxnSp>
        <p:nvCxnSpPr>
          <p:cNvPr id="538" name="Straight Arrow Connector 537"/>
          <p:cNvCxnSpPr/>
          <p:nvPr/>
        </p:nvCxnSpPr>
        <p:spPr>
          <a:xfrm flipV="1">
            <a:off x="6456080" y="3717032"/>
            <a:ext cx="360000" cy="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sp>
        <p:nvSpPr>
          <p:cNvPr id="539" name="Oval 538"/>
          <p:cNvSpPr/>
          <p:nvPr/>
        </p:nvSpPr>
        <p:spPr>
          <a:xfrm>
            <a:off x="7104152" y="3356992"/>
            <a:ext cx="720000" cy="720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600" dirty="0" smtClean="0"/>
              <a:t>1:32:1:32</a:t>
            </a:r>
            <a:endParaRPr lang="en-GB" sz="600" dirty="0" smtClean="0"/>
          </a:p>
        </p:txBody>
      </p:sp>
      <p:sp>
        <p:nvSpPr>
          <p:cNvPr id="541" name="Isosceles Triangle 540"/>
          <p:cNvSpPr/>
          <p:nvPr/>
        </p:nvSpPr>
        <p:spPr>
          <a:xfrm rot="5400000">
            <a:off x="6960072" y="364502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42" name="Isosceles Triangle 541"/>
          <p:cNvSpPr/>
          <p:nvPr/>
        </p:nvSpPr>
        <p:spPr>
          <a:xfrm>
            <a:off x="7392120" y="407707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46" name="Isosceles Triangle 545"/>
          <p:cNvSpPr/>
          <p:nvPr/>
        </p:nvSpPr>
        <p:spPr>
          <a:xfrm flipV="1">
            <a:off x="7392104" y="3212992"/>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547" name="Isosceles Triangle 546"/>
          <p:cNvSpPr/>
          <p:nvPr/>
        </p:nvSpPr>
        <p:spPr>
          <a:xfrm rot="-2700000" flipV="1">
            <a:off x="7074264" y="332718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22" name="Isosceles Triangle 621"/>
          <p:cNvSpPr/>
          <p:nvPr/>
        </p:nvSpPr>
        <p:spPr>
          <a:xfrm rot="2700000" flipH="1" flipV="1">
            <a:off x="7709960" y="3314808"/>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23" name="Isosceles Triangle 622"/>
          <p:cNvSpPr/>
          <p:nvPr/>
        </p:nvSpPr>
        <p:spPr>
          <a:xfrm rot="18900000" flipH="1">
            <a:off x="7709960" y="397525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24" name="Isosceles Triangle 623"/>
          <p:cNvSpPr/>
          <p:nvPr/>
        </p:nvSpPr>
        <p:spPr>
          <a:xfrm rot="2700000">
            <a:off x="7074264" y="3975256"/>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625" name="Arc 624"/>
          <p:cNvSpPr/>
          <p:nvPr/>
        </p:nvSpPr>
        <p:spPr>
          <a:xfrm>
            <a:off x="6816040" y="3068960"/>
            <a:ext cx="1296000" cy="1296000"/>
          </a:xfrm>
          <a:prstGeom prst="arc">
            <a:avLst>
              <a:gd name="adj1" fmla="val 28037"/>
              <a:gd name="adj2" fmla="val 21578188"/>
            </a:avLst>
          </a:prstGeom>
          <a:ln>
            <a:solidFill>
              <a:srgbClr val="00B0F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a:p>
        </p:txBody>
      </p:sp>
      <p:cxnSp>
        <p:nvCxnSpPr>
          <p:cNvPr id="626" name="Straight Arrow Connector 625"/>
          <p:cNvCxnSpPr/>
          <p:nvPr/>
        </p:nvCxnSpPr>
        <p:spPr>
          <a:xfrm flipV="1">
            <a:off x="6816056" y="3717032"/>
            <a:ext cx="144000" cy="116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28" name="Straight Arrow Connector 627"/>
          <p:cNvCxnSpPr/>
          <p:nvPr/>
        </p:nvCxnSpPr>
        <p:spPr>
          <a:xfrm>
            <a:off x="7464112" y="3068960"/>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29" name="Straight Arrow Connector 628"/>
          <p:cNvCxnSpPr/>
          <p:nvPr/>
        </p:nvCxnSpPr>
        <p:spPr>
          <a:xfrm flipV="1">
            <a:off x="7464112" y="4221104"/>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30" name="Straight Arrow Connector 629"/>
          <p:cNvCxnSpPr/>
          <p:nvPr/>
        </p:nvCxnSpPr>
        <p:spPr>
          <a:xfrm rot="-2700000">
            <a:off x="7053160" y="3234080"/>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31" name="Straight Arrow Connector 630"/>
          <p:cNvCxnSpPr/>
          <p:nvPr/>
        </p:nvCxnSpPr>
        <p:spPr>
          <a:xfrm rot="2700000" flipH="1">
            <a:off x="7875064" y="3234080"/>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32" name="Straight Arrow Connector 631"/>
          <p:cNvCxnSpPr/>
          <p:nvPr/>
        </p:nvCxnSpPr>
        <p:spPr>
          <a:xfrm rot="18900000" flipH="1" flipV="1">
            <a:off x="7875064" y="4055984"/>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cxnSp>
        <p:nvCxnSpPr>
          <p:cNvPr id="633" name="Straight Arrow Connector 632"/>
          <p:cNvCxnSpPr/>
          <p:nvPr/>
        </p:nvCxnSpPr>
        <p:spPr>
          <a:xfrm rot="2700000" flipV="1">
            <a:off x="7053160" y="4055984"/>
            <a:ext cx="0" cy="14400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sp>
        <p:nvSpPr>
          <p:cNvPr id="634" name="Isosceles Triangle 633"/>
          <p:cNvSpPr/>
          <p:nvPr/>
        </p:nvSpPr>
        <p:spPr>
          <a:xfrm rot="16200000" flipH="1">
            <a:off x="7824152" y="3645024"/>
            <a:ext cx="144000" cy="1440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cxnSp>
        <p:nvCxnSpPr>
          <p:cNvPr id="635" name="Straight Arrow Connector 634"/>
          <p:cNvCxnSpPr/>
          <p:nvPr/>
        </p:nvCxnSpPr>
        <p:spPr>
          <a:xfrm flipH="1" flipV="1">
            <a:off x="7968184" y="3717032"/>
            <a:ext cx="144000" cy="1160"/>
          </a:xfrm>
          <a:prstGeom prst="straightConnector1">
            <a:avLst/>
          </a:prstGeom>
          <a:ln>
            <a:solidFill>
              <a:srgbClr val="00B0F0"/>
            </a:solidFill>
            <a:tailEnd type="triangle"/>
          </a:ln>
        </p:spPr>
        <p:style>
          <a:lnRef idx="3">
            <a:schemeClr val="accent2"/>
          </a:lnRef>
          <a:fillRef idx="0">
            <a:schemeClr val="accent2"/>
          </a:fillRef>
          <a:effectRef idx="2">
            <a:schemeClr val="accent2"/>
          </a:effectRef>
          <a:fontRef idx="minor">
            <a:schemeClr val="tx1"/>
          </a:fontRef>
        </p:style>
      </p:cxnSp>
      <p:sp>
        <p:nvSpPr>
          <p:cNvPr id="636" name="TextBox 635"/>
          <p:cNvSpPr txBox="1"/>
          <p:nvPr/>
        </p:nvSpPr>
        <p:spPr>
          <a:xfrm>
            <a:off x="5830408" y="5127575"/>
            <a:ext cx="2497799" cy="1015663"/>
          </a:xfrm>
          <a:prstGeom prst="rect">
            <a:avLst/>
          </a:prstGeom>
          <a:solidFill>
            <a:srgbClr val="FFFF00"/>
          </a:solidFill>
        </p:spPr>
        <p:txBody>
          <a:bodyPr wrap="none" rtlCol="0">
            <a:spAutoFit/>
          </a:bodyPr>
          <a:lstStyle/>
          <a:p>
            <a:pPr algn="ctr"/>
            <a:r>
              <a:rPr lang="en-GB" sz="1200" b="1" dirty="0" smtClean="0">
                <a:solidFill>
                  <a:srgbClr val="0070C0"/>
                </a:solidFill>
              </a:rPr>
              <a:t>Cavity Splitter – Combiner – Splitter </a:t>
            </a:r>
          </a:p>
          <a:p>
            <a:pPr algn="ctr"/>
            <a:r>
              <a:rPr lang="en-GB" sz="1200" b="1" dirty="0" smtClean="0">
                <a:solidFill>
                  <a:srgbClr val="0070C0"/>
                </a:solidFill>
              </a:rPr>
              <a:t>1 : 32 : 1 : 32</a:t>
            </a:r>
          </a:p>
          <a:p>
            <a:pPr algn="ctr"/>
            <a:endParaRPr lang="en-US" sz="1200" b="1" dirty="0">
              <a:solidFill>
                <a:srgbClr val="0070C0"/>
              </a:solidFill>
            </a:endParaRPr>
          </a:p>
          <a:p>
            <a:pPr algn="ctr"/>
            <a:r>
              <a:rPr lang="en-US" sz="1200" b="1" dirty="0" smtClean="0">
                <a:solidFill>
                  <a:srgbClr val="0070C0"/>
                </a:solidFill>
              </a:rPr>
              <a:t>Minimize a single failure effect</a:t>
            </a:r>
          </a:p>
          <a:p>
            <a:pPr algn="ctr"/>
            <a:r>
              <a:rPr lang="en-US" sz="1200" b="1" dirty="0" smtClean="0">
                <a:solidFill>
                  <a:srgbClr val="0070C0"/>
                </a:solidFill>
              </a:rPr>
              <a:t>(Availability)</a:t>
            </a:r>
            <a:endParaRPr lang="en-GB" sz="1200" b="1" dirty="0" smtClean="0">
              <a:solidFill>
                <a:srgbClr val="0070C0"/>
              </a:solidFill>
            </a:endParaRPr>
          </a:p>
        </p:txBody>
      </p:sp>
      <p:cxnSp>
        <p:nvCxnSpPr>
          <p:cNvPr id="637" name="Straight Arrow Connector 636"/>
          <p:cNvCxnSpPr/>
          <p:nvPr/>
        </p:nvCxnSpPr>
        <p:spPr>
          <a:xfrm rot="1320000">
            <a:off x="7214373" y="4060031"/>
            <a:ext cx="0" cy="468000"/>
          </a:xfrm>
          <a:prstGeom prst="straightConnector1">
            <a:avLst/>
          </a:prstGeom>
          <a:ln>
            <a:solidFill>
              <a:srgbClr val="0070C0"/>
            </a:solidFill>
            <a:tailEnd type="triangle"/>
          </a:ln>
        </p:spPr>
        <p:style>
          <a:lnRef idx="3">
            <a:schemeClr val="accent3"/>
          </a:lnRef>
          <a:fillRef idx="0">
            <a:schemeClr val="accent3"/>
          </a:fillRef>
          <a:effectRef idx="2">
            <a:schemeClr val="accent3"/>
          </a:effectRef>
          <a:fontRef idx="minor">
            <a:schemeClr val="tx1"/>
          </a:fontRef>
        </p:style>
      </p:cxnSp>
      <p:cxnSp>
        <p:nvCxnSpPr>
          <p:cNvPr id="638" name="Straight Arrow Connector 637"/>
          <p:cNvCxnSpPr/>
          <p:nvPr/>
        </p:nvCxnSpPr>
        <p:spPr>
          <a:xfrm rot="20280000" flipH="1">
            <a:off x="7810667" y="4045613"/>
            <a:ext cx="0" cy="864000"/>
          </a:xfrm>
          <a:prstGeom prst="straightConnector1">
            <a:avLst/>
          </a:prstGeom>
          <a:ln>
            <a:solidFill>
              <a:srgbClr val="0070C0"/>
            </a:solidFill>
            <a:tailEnd type="none"/>
          </a:ln>
        </p:spPr>
        <p:style>
          <a:lnRef idx="3">
            <a:schemeClr val="accent3"/>
          </a:lnRef>
          <a:fillRef idx="0">
            <a:schemeClr val="accent3"/>
          </a:fillRef>
          <a:effectRef idx="2">
            <a:schemeClr val="accent3"/>
          </a:effectRef>
          <a:fontRef idx="minor">
            <a:schemeClr val="tx1"/>
          </a:fontRef>
        </p:style>
      </p:cxnSp>
      <p:cxnSp>
        <p:nvCxnSpPr>
          <p:cNvPr id="639" name="Straight Arrow Connector 638"/>
          <p:cNvCxnSpPr/>
          <p:nvPr/>
        </p:nvCxnSpPr>
        <p:spPr>
          <a:xfrm rot="1320000" flipH="1" flipV="1">
            <a:off x="7761301" y="2682707"/>
            <a:ext cx="0" cy="720000"/>
          </a:xfrm>
          <a:prstGeom prst="straightConnector1">
            <a:avLst/>
          </a:prstGeom>
          <a:ln>
            <a:solidFill>
              <a:srgbClr val="0070C0"/>
            </a:solidFill>
            <a:tailEnd type="none"/>
          </a:ln>
        </p:spPr>
        <p:style>
          <a:lnRef idx="3">
            <a:schemeClr val="accent3"/>
          </a:lnRef>
          <a:fillRef idx="0">
            <a:schemeClr val="accent3"/>
          </a:fillRef>
          <a:effectRef idx="2">
            <a:schemeClr val="accent3"/>
          </a:effectRef>
          <a:fontRef idx="minor">
            <a:schemeClr val="tx1"/>
          </a:fontRef>
        </p:style>
      </p:cxnSp>
      <p:cxnSp>
        <p:nvCxnSpPr>
          <p:cNvPr id="640" name="Straight Arrow Connector 639"/>
          <p:cNvCxnSpPr/>
          <p:nvPr/>
        </p:nvCxnSpPr>
        <p:spPr>
          <a:xfrm rot="20280000" flipV="1">
            <a:off x="7070608" y="2073487"/>
            <a:ext cx="0" cy="1332000"/>
          </a:xfrm>
          <a:prstGeom prst="straightConnector1">
            <a:avLst/>
          </a:prstGeom>
          <a:ln>
            <a:solidFill>
              <a:srgbClr val="0070C0"/>
            </a:solidFill>
            <a:tailEnd type="none"/>
          </a:ln>
        </p:spPr>
        <p:style>
          <a:lnRef idx="3">
            <a:schemeClr val="accent3"/>
          </a:lnRef>
          <a:fillRef idx="0">
            <a:schemeClr val="accent3"/>
          </a:fillRef>
          <a:effectRef idx="2">
            <a:schemeClr val="accent3"/>
          </a:effectRef>
          <a:fontRef idx="minor">
            <a:schemeClr val="tx1"/>
          </a:fontRef>
        </p:style>
      </p:cxnSp>
      <p:cxnSp>
        <p:nvCxnSpPr>
          <p:cNvPr id="641" name="Straight Arrow Connector 640"/>
          <p:cNvCxnSpPr/>
          <p:nvPr/>
        </p:nvCxnSpPr>
        <p:spPr>
          <a:xfrm rot="-1320000" flipV="1">
            <a:off x="7781067" y="3424671"/>
            <a:ext cx="792000" cy="0"/>
          </a:xfrm>
          <a:prstGeom prst="straightConnector1">
            <a:avLst/>
          </a:prstGeom>
          <a:ln>
            <a:solidFill>
              <a:srgbClr val="0070C0"/>
            </a:solidFill>
            <a:tailEnd type="none"/>
          </a:ln>
        </p:spPr>
        <p:style>
          <a:lnRef idx="3">
            <a:schemeClr val="accent3"/>
          </a:lnRef>
          <a:fillRef idx="0">
            <a:schemeClr val="accent3"/>
          </a:fillRef>
          <a:effectRef idx="2">
            <a:schemeClr val="accent3"/>
          </a:effectRef>
          <a:fontRef idx="minor">
            <a:schemeClr val="tx1"/>
          </a:fontRef>
        </p:style>
      </p:cxnSp>
      <p:cxnSp>
        <p:nvCxnSpPr>
          <p:cNvPr id="642" name="Straight Arrow Connector 641"/>
          <p:cNvCxnSpPr/>
          <p:nvPr/>
        </p:nvCxnSpPr>
        <p:spPr>
          <a:xfrm rot="1320000">
            <a:off x="7781067" y="4009393"/>
            <a:ext cx="792000" cy="0"/>
          </a:xfrm>
          <a:prstGeom prst="straightConnector1">
            <a:avLst/>
          </a:prstGeom>
          <a:ln>
            <a:solidFill>
              <a:srgbClr val="0070C0"/>
            </a:solidFill>
            <a:tailEnd type="none"/>
          </a:ln>
        </p:spPr>
        <p:style>
          <a:lnRef idx="3">
            <a:schemeClr val="accent3"/>
          </a:lnRef>
          <a:fillRef idx="0">
            <a:schemeClr val="accent3"/>
          </a:fillRef>
          <a:effectRef idx="2">
            <a:schemeClr val="accent3"/>
          </a:effectRef>
          <a:fontRef idx="minor">
            <a:schemeClr val="tx1"/>
          </a:fontRef>
        </p:style>
      </p:cxnSp>
      <p:cxnSp>
        <p:nvCxnSpPr>
          <p:cNvPr id="643" name="Straight Arrow Connector 642"/>
          <p:cNvCxnSpPr/>
          <p:nvPr/>
        </p:nvCxnSpPr>
        <p:spPr>
          <a:xfrm rot="14880000" flipV="1">
            <a:off x="6888986" y="3755414"/>
            <a:ext cx="0" cy="468000"/>
          </a:xfrm>
          <a:prstGeom prst="straightConnector1">
            <a:avLst/>
          </a:prstGeom>
          <a:ln>
            <a:solidFill>
              <a:srgbClr val="0070C0"/>
            </a:solidFill>
            <a:tailEnd type="triangle"/>
          </a:ln>
        </p:spPr>
        <p:style>
          <a:lnRef idx="3">
            <a:schemeClr val="accent3"/>
          </a:lnRef>
          <a:fillRef idx="0">
            <a:schemeClr val="accent3"/>
          </a:fillRef>
          <a:effectRef idx="2">
            <a:schemeClr val="accent3"/>
          </a:effectRef>
          <a:fontRef idx="minor">
            <a:schemeClr val="tx1"/>
          </a:fontRef>
        </p:style>
      </p:cxnSp>
      <p:cxnSp>
        <p:nvCxnSpPr>
          <p:cNvPr id="644" name="Straight Arrow Connector 643"/>
          <p:cNvCxnSpPr/>
          <p:nvPr/>
        </p:nvCxnSpPr>
        <p:spPr>
          <a:xfrm rot="6720000">
            <a:off x="6887110" y="3251358"/>
            <a:ext cx="0" cy="468000"/>
          </a:xfrm>
          <a:prstGeom prst="straightConnector1">
            <a:avLst/>
          </a:prstGeom>
          <a:ln>
            <a:solidFill>
              <a:srgbClr val="0070C0"/>
            </a:solidFill>
            <a:tailEnd type="triangle"/>
          </a:ln>
        </p:spPr>
        <p:style>
          <a:lnRef idx="3">
            <a:schemeClr val="accent3"/>
          </a:lnRef>
          <a:fillRef idx="0">
            <a:schemeClr val="accent3"/>
          </a:fillRef>
          <a:effectRef idx="2">
            <a:schemeClr val="accent3"/>
          </a:effectRef>
          <a:fontRef idx="minor">
            <a:schemeClr val="tx1"/>
          </a:fontRef>
        </p:style>
      </p:cxnSp>
      <p:pic>
        <p:nvPicPr>
          <p:cNvPr id="646" name="Picture 64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flipV="1">
            <a:off x="9812962" y="2808383"/>
            <a:ext cx="1566877" cy="1800000"/>
          </a:xfrm>
          <a:prstGeom prst="rect">
            <a:avLst/>
          </a:prstGeom>
        </p:spPr>
      </p:pic>
      <p:sp>
        <p:nvSpPr>
          <p:cNvPr id="647" name="TextBox 646"/>
          <p:cNvSpPr txBox="1"/>
          <p:nvPr/>
        </p:nvSpPr>
        <p:spPr>
          <a:xfrm>
            <a:off x="10279014" y="5343599"/>
            <a:ext cx="641522" cy="461665"/>
          </a:xfrm>
          <a:prstGeom prst="rect">
            <a:avLst/>
          </a:prstGeom>
          <a:solidFill>
            <a:srgbClr val="FFFF00"/>
          </a:solidFill>
        </p:spPr>
        <p:txBody>
          <a:bodyPr wrap="none" rtlCol="0">
            <a:spAutoFit/>
          </a:bodyPr>
          <a:lstStyle/>
          <a:p>
            <a:pPr algn="ctr"/>
            <a:r>
              <a:rPr lang="en-GB" sz="1200" b="1" dirty="0" smtClean="0">
                <a:solidFill>
                  <a:srgbClr val="0070C0"/>
                </a:solidFill>
              </a:rPr>
              <a:t>VHPCC</a:t>
            </a:r>
          </a:p>
          <a:p>
            <a:pPr algn="ctr"/>
            <a:r>
              <a:rPr lang="en-GB" sz="1200" b="1" dirty="0" smtClean="0">
                <a:solidFill>
                  <a:srgbClr val="0070C0"/>
                </a:solidFill>
              </a:rPr>
              <a:t>32 : 1</a:t>
            </a:r>
          </a:p>
        </p:txBody>
      </p:sp>
      <p:sp>
        <p:nvSpPr>
          <p:cNvPr id="648" name="TextBox 647"/>
          <p:cNvSpPr txBox="1"/>
          <p:nvPr/>
        </p:nvSpPr>
        <p:spPr>
          <a:xfrm>
            <a:off x="6023992" y="3573016"/>
            <a:ext cx="447558" cy="276999"/>
          </a:xfrm>
          <a:prstGeom prst="rect">
            <a:avLst/>
          </a:prstGeom>
          <a:noFill/>
        </p:spPr>
        <p:txBody>
          <a:bodyPr wrap="none" rtlCol="0">
            <a:spAutoFit/>
          </a:bodyPr>
          <a:lstStyle/>
          <a:p>
            <a:pPr algn="r"/>
            <a:r>
              <a:rPr lang="en-GB" sz="1200" dirty="0" smtClean="0">
                <a:solidFill>
                  <a:srgbClr val="0070C0"/>
                </a:solidFill>
              </a:rPr>
              <a:t>LLRF</a:t>
            </a:r>
          </a:p>
        </p:txBody>
      </p:sp>
      <p:cxnSp>
        <p:nvCxnSpPr>
          <p:cNvPr id="649" name="Straight Arrow Connector 648"/>
          <p:cNvCxnSpPr/>
          <p:nvPr/>
        </p:nvCxnSpPr>
        <p:spPr>
          <a:xfrm rot="3960000" flipV="1">
            <a:off x="9900026" y="2848141"/>
            <a:ext cx="324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51" name="Straight Arrow Connector 650"/>
          <p:cNvCxnSpPr/>
          <p:nvPr/>
        </p:nvCxnSpPr>
        <p:spPr>
          <a:xfrm rot="3960000" flipV="1">
            <a:off x="9779323" y="2568596"/>
            <a:ext cx="936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52" name="Straight Arrow Connector 651"/>
          <p:cNvCxnSpPr/>
          <p:nvPr/>
        </p:nvCxnSpPr>
        <p:spPr>
          <a:xfrm rot="17640000">
            <a:off x="9752773" y="4621686"/>
            <a:ext cx="540000" cy="116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653" name="TextBox 652"/>
          <p:cNvSpPr txBox="1"/>
          <p:nvPr/>
        </p:nvSpPr>
        <p:spPr>
          <a:xfrm>
            <a:off x="11712624" y="3327375"/>
            <a:ext cx="396262" cy="461665"/>
          </a:xfrm>
          <a:prstGeom prst="rect">
            <a:avLst/>
          </a:prstGeom>
          <a:noFill/>
        </p:spPr>
        <p:txBody>
          <a:bodyPr wrap="none" rtlCol="0">
            <a:spAutoFit/>
          </a:bodyPr>
          <a:lstStyle/>
          <a:p>
            <a:r>
              <a:rPr lang="en-GB" sz="1200" dirty="0" smtClean="0">
                <a:solidFill>
                  <a:srgbClr val="0070C0"/>
                </a:solidFill>
              </a:rPr>
              <a:t>To</a:t>
            </a:r>
          </a:p>
          <a:p>
            <a:r>
              <a:rPr lang="en-GB" sz="1200" dirty="0" err="1" smtClean="0">
                <a:solidFill>
                  <a:srgbClr val="0070C0"/>
                </a:solidFill>
              </a:rPr>
              <a:t>cav</a:t>
            </a:r>
            <a:endParaRPr lang="en-GB" sz="1200" dirty="0" smtClean="0">
              <a:solidFill>
                <a:srgbClr val="0070C0"/>
              </a:solidFill>
            </a:endParaRPr>
          </a:p>
        </p:txBody>
      </p:sp>
      <p:cxnSp>
        <p:nvCxnSpPr>
          <p:cNvPr id="654" name="Straight Arrow Connector 653"/>
          <p:cNvCxnSpPr/>
          <p:nvPr/>
        </p:nvCxnSpPr>
        <p:spPr>
          <a:xfrm flipV="1">
            <a:off x="11424632" y="3573016"/>
            <a:ext cx="360000" cy="1160"/>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931941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Present systems </a:t>
            </a:r>
            <a:r>
              <a:rPr lang="en-GB" dirty="0" smtClean="0"/>
              <a:t>upgrade </a:t>
            </a:r>
            <a:r>
              <a:rPr lang="en-GB" dirty="0"/>
              <a:t>to 4 </a:t>
            </a:r>
            <a:r>
              <a:rPr lang="en-GB" cap="none" dirty="0"/>
              <a:t>x</a:t>
            </a:r>
            <a:r>
              <a:rPr lang="en-GB" dirty="0"/>
              <a:t> 1.1 MW</a:t>
            </a:r>
          </a:p>
        </p:txBody>
      </p:sp>
      <p:pic>
        <p:nvPicPr>
          <p:cNvPr id="11" name="Content Placeholder 10"/>
          <p:cNvPicPr>
            <a:picLocks noGrp="1" noChangeAspect="1"/>
          </p:cNvPicPr>
          <p:nvPr>
            <p:ph sz="half" idx="2"/>
          </p:nvPr>
        </p:nvPicPr>
        <p:blipFill>
          <a:blip r:embed="rId2" cstate="print">
            <a:extLst>
              <a:ext uri="{28A0092B-C50C-407E-A947-70E740481C1C}">
                <a14:useLocalDpi xmlns:a14="http://schemas.microsoft.com/office/drawing/2010/main"/>
              </a:ext>
            </a:extLst>
          </a:blip>
          <a:stretch>
            <a:fillRect/>
          </a:stretch>
        </p:blipFill>
        <p:spPr>
          <a:xfrm rot="16200000">
            <a:off x="6223000" y="2260071"/>
            <a:ext cx="4859338" cy="32395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39</a:t>
            </a:fld>
            <a:endParaRPr lang="en-US" dirty="0"/>
          </a:p>
        </p:txBody>
      </p:sp>
      <p:sp>
        <p:nvSpPr>
          <p:cNvPr id="12" name="TextBox 11"/>
          <p:cNvSpPr txBox="1"/>
          <p:nvPr/>
        </p:nvSpPr>
        <p:spPr>
          <a:xfrm>
            <a:off x="10272449" y="2579420"/>
            <a:ext cx="1512183" cy="2308324"/>
          </a:xfrm>
          <a:prstGeom prst="rect">
            <a:avLst/>
          </a:prstGeom>
          <a:noFill/>
        </p:spPr>
        <p:txBody>
          <a:bodyPr wrap="square" rtlCol="0">
            <a:spAutoFit/>
          </a:bodyPr>
          <a:lstStyle/>
          <a:p>
            <a:r>
              <a:rPr lang="en-GB" sz="1200" dirty="0" smtClean="0"/>
              <a:t>One of the four wire wrap control system of the ‘Philips’ power plant since 1980</a:t>
            </a:r>
          </a:p>
          <a:p>
            <a:endParaRPr lang="en-GB" sz="1200" dirty="0"/>
          </a:p>
          <a:p>
            <a:r>
              <a:rPr lang="en-GB" sz="1200" dirty="0" smtClean="0"/>
              <a:t>Very reliable controls but wire insulators and connectors are brittle nowadays</a:t>
            </a:r>
          </a:p>
          <a:p>
            <a:endParaRPr lang="en-GB" sz="1200" dirty="0"/>
          </a:p>
          <a:p>
            <a:r>
              <a:rPr lang="en-GB" sz="1200" dirty="0" smtClean="0"/>
              <a:t>Thousands of contacts to be reconnected</a:t>
            </a:r>
          </a:p>
        </p:txBody>
      </p:sp>
      <p:sp>
        <p:nvSpPr>
          <p:cNvPr id="13" name="Content Placeholder 11"/>
          <p:cNvSpPr>
            <a:spLocks noGrp="1"/>
          </p:cNvSpPr>
          <p:nvPr>
            <p:ph sz="half" idx="1"/>
          </p:nvPr>
        </p:nvSpPr>
        <p:spPr>
          <a:xfrm>
            <a:off x="318352" y="1644427"/>
            <a:ext cx="5149620" cy="4448853"/>
          </a:xfrm>
        </p:spPr>
        <p:txBody>
          <a:bodyPr>
            <a:normAutofit fontScale="77500" lnSpcReduction="20000"/>
          </a:bodyPr>
          <a:lstStyle/>
          <a:p>
            <a:r>
              <a:rPr lang="en-GB" dirty="0"/>
              <a:t>IT-3842 will also be used to upgrade Siemens and Philips plants</a:t>
            </a:r>
          </a:p>
          <a:p>
            <a:endParaRPr lang="en-GB" dirty="0" smtClean="0"/>
          </a:p>
          <a:p>
            <a:endParaRPr lang="en-GB" dirty="0"/>
          </a:p>
          <a:p>
            <a:endParaRPr lang="en-GB" dirty="0" smtClean="0"/>
          </a:p>
          <a:p>
            <a:endParaRPr lang="en-GB" dirty="0" smtClean="0"/>
          </a:p>
          <a:p>
            <a:endParaRPr lang="en-GB" dirty="0" smtClean="0"/>
          </a:p>
          <a:p>
            <a:r>
              <a:rPr lang="en-GB" dirty="0" smtClean="0"/>
              <a:t>1 kW YL1440 tube &amp; 10 kW YL 1520 tube do not exist anymore</a:t>
            </a:r>
          </a:p>
          <a:p>
            <a:endParaRPr lang="en-GB" dirty="0" smtClean="0"/>
          </a:p>
          <a:p>
            <a:r>
              <a:rPr lang="en-GB" dirty="0" smtClean="0"/>
              <a:t>Old relays and CMOS controls upgraded to new PLC controls</a:t>
            </a:r>
          </a:p>
          <a:p>
            <a:endParaRPr lang="en-GB" dirty="0" smtClean="0"/>
          </a:p>
          <a:p>
            <a:r>
              <a:rPr lang="en-GB" dirty="0" smtClean="0"/>
              <a:t>HVPS upgraded</a:t>
            </a:r>
          </a:p>
        </p:txBody>
      </p:sp>
      <p:graphicFrame>
        <p:nvGraphicFramePr>
          <p:cNvPr id="14" name="Table 13"/>
          <p:cNvGraphicFramePr>
            <a:graphicFrameLocks noGrp="1"/>
          </p:cNvGraphicFramePr>
          <p:nvPr>
            <p:extLst>
              <p:ext uri="{D42A27DB-BD31-4B8C-83A1-F6EECF244321}">
                <p14:modId xmlns:p14="http://schemas.microsoft.com/office/powerpoint/2010/main" val="1839213074"/>
              </p:ext>
            </p:extLst>
          </p:nvPr>
        </p:nvGraphicFramePr>
        <p:xfrm>
          <a:off x="407368" y="2231896"/>
          <a:ext cx="5119750" cy="1341120"/>
        </p:xfrm>
        <a:graphic>
          <a:graphicData uri="http://schemas.openxmlformats.org/drawingml/2006/table">
            <a:tbl>
              <a:tblPr lastRow="1">
                <a:tableStyleId>{3B4B98B0-60AC-42C2-AFA5-B58CD77FA1E5}</a:tableStyleId>
              </a:tblPr>
              <a:tblGrid>
                <a:gridCol w="936000"/>
                <a:gridCol w="576000"/>
                <a:gridCol w="3607750"/>
              </a:tblGrid>
              <a:tr h="228358">
                <a:tc>
                  <a:txBody>
                    <a:bodyPr/>
                    <a:lstStyle/>
                    <a:p>
                      <a:r>
                        <a:rPr lang="en-GB" sz="1600" dirty="0" smtClean="0"/>
                        <a:t>Thales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32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a:t>
                      </a:r>
                    </a:p>
                  </a:txBody>
                  <a:tcPr/>
                </a:tc>
              </a:tr>
              <a:tr h="228358">
                <a:tc>
                  <a:txBody>
                    <a:bodyPr/>
                    <a:lstStyle/>
                    <a:p>
                      <a:r>
                        <a:rPr lang="en-GB" sz="1600" dirty="0" smtClean="0"/>
                        <a:t>Siemens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dirty="0" smtClean="0"/>
                        <a:t>160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Will free 4 x RS 2004 trolleys</a:t>
                      </a:r>
                    </a:p>
                  </a:txBody>
                  <a:tcPr/>
                </a:tc>
              </a:tr>
              <a:tr h="228358">
                <a:tc>
                  <a:txBody>
                    <a:bodyPr/>
                    <a:lstStyle/>
                    <a:p>
                      <a:r>
                        <a:rPr lang="en-GB" sz="1600" dirty="0" smtClean="0"/>
                        <a:t>Philips</a:t>
                      </a:r>
                      <a:endParaRPr lang="en-GB" sz="16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600" baseline="0" dirty="0" smtClean="0"/>
                        <a:t>64</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  One Driver to one Final or special CC</a:t>
                      </a:r>
                    </a:p>
                  </a:txBody>
                  <a:tcPr/>
                </a:tc>
              </a:tr>
              <a:tr h="228358">
                <a:tc>
                  <a:txBody>
                    <a:bodyPr/>
                    <a:lstStyle/>
                    <a:p>
                      <a:r>
                        <a:rPr lang="en-GB" sz="1600" dirty="0" smtClean="0"/>
                        <a:t>Total</a:t>
                      </a:r>
                      <a:endParaRPr lang="en-GB" sz="1600" dirty="0"/>
                    </a:p>
                  </a:txBody>
                  <a:tcPr/>
                </a:tc>
                <a:tc>
                  <a:txBody>
                    <a:bodyPr/>
                    <a:lstStyle/>
                    <a:p>
                      <a:pPr algn="r"/>
                      <a:r>
                        <a:rPr lang="en-GB" sz="1600" dirty="0" smtClean="0"/>
                        <a:t>256</a:t>
                      </a:r>
                      <a:endParaRPr lang="en-GB" sz="1600" dirty="0"/>
                    </a:p>
                  </a:txBody>
                  <a:tcPr/>
                </a:tc>
                <a:tc>
                  <a:txBody>
                    <a:bodyPr/>
                    <a:lstStyle/>
                    <a:p>
                      <a:r>
                        <a:rPr lang="en-GB" sz="1600" dirty="0" smtClean="0"/>
                        <a:t>  312 with</a:t>
                      </a:r>
                      <a:r>
                        <a:rPr lang="en-GB" sz="1600" baseline="0" dirty="0" smtClean="0"/>
                        <a:t> IT-3842 contract</a:t>
                      </a:r>
                      <a:endParaRPr lang="en-GB" sz="1600" dirty="0"/>
                    </a:p>
                  </a:txBody>
                  <a:tcPr/>
                </a:tc>
              </a:tr>
            </a:tbl>
          </a:graphicData>
        </a:graphic>
      </p:graphicFrame>
    </p:spTree>
    <p:extLst>
      <p:ext uri="{BB962C8B-B14F-4D97-AF65-F5344CB8AC3E}">
        <p14:creationId xmlns:p14="http://schemas.microsoft.com/office/powerpoint/2010/main" val="1341283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Description of the RF power upgrade project</a:t>
            </a:r>
            <a:endParaRPr lang="en-GB" dirty="0"/>
          </a:p>
        </p:txBody>
      </p:sp>
      <p:sp>
        <p:nvSpPr>
          <p:cNvPr id="7" name="Content Placeholder 6"/>
          <p:cNvSpPr>
            <a:spLocks noGrp="1"/>
          </p:cNvSpPr>
          <p:nvPr>
            <p:ph sz="half" idx="1"/>
          </p:nvPr>
        </p:nvSpPr>
        <p:spPr/>
        <p:txBody>
          <a:bodyPr/>
          <a:lstStyle/>
          <a:p>
            <a:r>
              <a:rPr lang="en-GB" smtClean="0"/>
              <a:t>First definition of the project (2011)</a:t>
            </a:r>
          </a:p>
          <a:p>
            <a:pPr lvl="1"/>
            <a:r>
              <a:rPr lang="en-GB" smtClean="0"/>
              <a:t>Four existing amplifiers upgraded to 1.05 MW* feeding four cavities</a:t>
            </a:r>
          </a:p>
          <a:p>
            <a:pPr lvl="1"/>
            <a:r>
              <a:rPr lang="en-GB" smtClean="0"/>
              <a:t>Two New power amplifiers delivering 1.6 MW* feeding two additional cavities</a:t>
            </a:r>
          </a:p>
          <a:p>
            <a:pPr lvl="1"/>
            <a:r>
              <a:rPr lang="en-GB" smtClean="0"/>
              <a:t>A new RF building</a:t>
            </a:r>
          </a:p>
          <a:p>
            <a:pPr lvl="1"/>
            <a:r>
              <a:rPr lang="en-GB" smtClean="0"/>
              <a:t>A new LSS3 distribution (Long Straight Section #3)</a:t>
            </a:r>
          </a:p>
          <a:p>
            <a:pPr lvl="1"/>
            <a:endParaRPr lang="en-GB" smtClean="0"/>
          </a:p>
          <a:p>
            <a:pPr lvl="1"/>
            <a:r>
              <a:rPr lang="en-GB" smtClean="0"/>
              <a:t>*All RF power levels being peak power operating with a 50% duty cycle at 42 kHz or 172 kHz, CW operation at average power (half peak power) is also requested</a:t>
            </a:r>
            <a:endParaRPr lang="en-GB" dirty="0" smtClean="0"/>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8" name="Picture 7"/>
          <p:cNvPicPr>
            <a:picLocks noChangeAspect="1"/>
          </p:cNvPicPr>
          <p:nvPr/>
        </p:nvPicPr>
        <p:blipFill>
          <a:blip r:embed="rId2"/>
          <a:stretch>
            <a:fillRect/>
          </a:stretch>
        </p:blipFill>
        <p:spPr>
          <a:xfrm>
            <a:off x="6240016" y="1720361"/>
            <a:ext cx="5473160" cy="4372935"/>
          </a:xfrm>
          <a:prstGeom prst="rect">
            <a:avLst/>
          </a:prstGeom>
        </p:spPr>
      </p:pic>
    </p:spTree>
    <p:extLst>
      <p:ext uri="{BB962C8B-B14F-4D97-AF65-F5344CB8AC3E}">
        <p14:creationId xmlns:p14="http://schemas.microsoft.com/office/powerpoint/2010/main" val="9094786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 name="Straight Connector 104"/>
          <p:cNvCxnSpPr/>
          <p:nvPr/>
        </p:nvCxnSpPr>
        <p:spPr>
          <a:xfrm>
            <a:off x="8760216" y="1912616"/>
            <a:ext cx="80" cy="3096000"/>
          </a:xfrm>
          <a:prstGeom prst="line">
            <a:avLst/>
          </a:prstGeom>
        </p:spPr>
        <p:style>
          <a:lnRef idx="3">
            <a:schemeClr val="accent2"/>
          </a:lnRef>
          <a:fillRef idx="0">
            <a:schemeClr val="accent2"/>
          </a:fillRef>
          <a:effectRef idx="2">
            <a:schemeClr val="accent2"/>
          </a:effectRef>
          <a:fontRef idx="minor">
            <a:schemeClr val="tx1"/>
          </a:fontRef>
        </p:style>
      </p:cxnSp>
      <p:cxnSp>
        <p:nvCxnSpPr>
          <p:cNvPr id="100" name="Straight Connector 99"/>
          <p:cNvCxnSpPr/>
          <p:nvPr/>
        </p:nvCxnSpPr>
        <p:spPr>
          <a:xfrm>
            <a:off x="2991647" y="4077072"/>
            <a:ext cx="0" cy="1944216"/>
          </a:xfrm>
          <a:prstGeom prst="line">
            <a:avLst/>
          </a:prstGeom>
        </p:spPr>
        <p:style>
          <a:lnRef idx="3">
            <a:schemeClr val="accent2"/>
          </a:lnRef>
          <a:fillRef idx="0">
            <a:schemeClr val="accent2"/>
          </a:fillRef>
          <a:effectRef idx="2">
            <a:schemeClr val="accent2"/>
          </a:effectRef>
          <a:fontRef idx="minor">
            <a:schemeClr val="tx1"/>
          </a:fontRef>
        </p:style>
      </p:cxnSp>
      <p:cxnSp>
        <p:nvCxnSpPr>
          <p:cNvPr id="97" name="Straight Connector 96"/>
          <p:cNvCxnSpPr/>
          <p:nvPr/>
        </p:nvCxnSpPr>
        <p:spPr>
          <a:xfrm>
            <a:off x="2991647" y="2636912"/>
            <a:ext cx="0" cy="1152128"/>
          </a:xfrm>
          <a:prstGeom prst="line">
            <a:avLst/>
          </a:prstGeom>
        </p:spPr>
        <p:style>
          <a:lnRef idx="3">
            <a:schemeClr val="accent2"/>
          </a:lnRef>
          <a:fillRef idx="0">
            <a:schemeClr val="accent2"/>
          </a:fillRef>
          <a:effectRef idx="2">
            <a:schemeClr val="accent2"/>
          </a:effectRef>
          <a:fontRef idx="minor">
            <a:schemeClr val="tx1"/>
          </a:fontRef>
        </p:style>
      </p:cxnSp>
      <p:sp>
        <p:nvSpPr>
          <p:cNvPr id="2" name="Title 1"/>
          <p:cNvSpPr>
            <a:spLocks noGrp="1"/>
          </p:cNvSpPr>
          <p:nvPr>
            <p:ph type="title"/>
          </p:nvPr>
        </p:nvSpPr>
        <p:spPr/>
        <p:txBody>
          <a:bodyPr>
            <a:normAutofit/>
          </a:bodyPr>
          <a:lstStyle/>
          <a:p>
            <a:r>
              <a:rPr lang="en-GB" dirty="0"/>
              <a:t>Present systems upgrade to 4 </a:t>
            </a:r>
            <a:r>
              <a:rPr lang="en-GB" cap="none" dirty="0"/>
              <a:t>x</a:t>
            </a:r>
            <a:r>
              <a:rPr lang="en-GB" dirty="0"/>
              <a:t> 1.1 MW</a:t>
            </a: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40</a:t>
            </a:fld>
            <a:endParaRPr lang="en-US" dirty="0"/>
          </a:p>
        </p:txBody>
      </p:sp>
      <p:sp>
        <p:nvSpPr>
          <p:cNvPr id="8" name="Rectangle 7"/>
          <p:cNvSpPr/>
          <p:nvPr/>
        </p:nvSpPr>
        <p:spPr>
          <a:xfrm>
            <a:off x="3503712" y="1556776"/>
            <a:ext cx="2160240" cy="16200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GB" dirty="0" smtClean="0"/>
              <a:t>1.1 MVA HVPS</a:t>
            </a:r>
          </a:p>
          <a:p>
            <a:pPr algn="ctr"/>
            <a:r>
              <a:rPr lang="en-GB" dirty="0" smtClean="0"/>
              <a:t>4 Finals</a:t>
            </a:r>
            <a:endParaRPr lang="en-GB" dirty="0"/>
          </a:p>
        </p:txBody>
      </p:sp>
      <p:sp>
        <p:nvSpPr>
          <p:cNvPr id="9" name="Rectangle 8"/>
          <p:cNvSpPr/>
          <p:nvPr/>
        </p:nvSpPr>
        <p:spPr>
          <a:xfrm>
            <a:off x="3863752" y="2204904"/>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Crowbar</a:t>
            </a:r>
            <a:endParaRPr lang="en-GB" dirty="0"/>
          </a:p>
        </p:txBody>
      </p:sp>
      <p:sp>
        <p:nvSpPr>
          <p:cNvPr id="10" name="Rectangle 9"/>
          <p:cNvSpPr/>
          <p:nvPr/>
        </p:nvSpPr>
        <p:spPr>
          <a:xfrm>
            <a:off x="3863752" y="2636952"/>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HV switches</a:t>
            </a:r>
            <a:endParaRPr lang="en-GB" dirty="0"/>
          </a:p>
        </p:txBody>
      </p:sp>
      <p:sp>
        <p:nvSpPr>
          <p:cNvPr id="11" name="Rectangle 10"/>
          <p:cNvSpPr/>
          <p:nvPr/>
        </p:nvSpPr>
        <p:spPr>
          <a:xfrm>
            <a:off x="9624392" y="1556792"/>
            <a:ext cx="2160240" cy="12600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smtClean="0"/>
              <a:t>2.2 MVA HVPS</a:t>
            </a:r>
          </a:p>
          <a:p>
            <a:pPr algn="ctr"/>
            <a:r>
              <a:rPr lang="en-GB" dirty="0" smtClean="0"/>
              <a:t>all </a:t>
            </a:r>
            <a:r>
              <a:rPr lang="en-GB" dirty="0" smtClean="0"/>
              <a:t>Finals</a:t>
            </a:r>
            <a:endParaRPr lang="en-GB" dirty="0" smtClean="0"/>
          </a:p>
        </p:txBody>
      </p:sp>
      <p:sp>
        <p:nvSpPr>
          <p:cNvPr id="13" name="Rectangle 12"/>
          <p:cNvSpPr/>
          <p:nvPr/>
        </p:nvSpPr>
        <p:spPr>
          <a:xfrm>
            <a:off x="8026638" y="2204864"/>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HV switches</a:t>
            </a:r>
            <a:endParaRPr lang="en-GB" dirty="0"/>
          </a:p>
        </p:txBody>
      </p:sp>
      <p:pic>
        <p:nvPicPr>
          <p:cNvPr id="68" name="Picture 67"/>
          <p:cNvPicPr>
            <a:picLocks noChangeAspect="1"/>
          </p:cNvPicPr>
          <p:nvPr/>
        </p:nvPicPr>
        <p:blipFill>
          <a:blip r:embed="rId2"/>
          <a:stretch>
            <a:fillRect/>
          </a:stretch>
        </p:blipFill>
        <p:spPr>
          <a:xfrm>
            <a:off x="2258777" y="2709200"/>
            <a:ext cx="1361214" cy="2484000"/>
          </a:xfrm>
          <a:prstGeom prst="rect">
            <a:avLst/>
          </a:prstGeom>
        </p:spPr>
      </p:pic>
      <p:sp>
        <p:nvSpPr>
          <p:cNvPr id="70" name="Rectangle 69"/>
          <p:cNvSpPr/>
          <p:nvPr/>
        </p:nvSpPr>
        <p:spPr>
          <a:xfrm>
            <a:off x="1163452" y="1556776"/>
            <a:ext cx="1584000" cy="10800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GB" dirty="0" smtClean="0"/>
              <a:t>HVPS – Driver</a:t>
            </a:r>
            <a:endParaRPr lang="en-GB" dirty="0"/>
          </a:p>
        </p:txBody>
      </p:sp>
      <p:sp>
        <p:nvSpPr>
          <p:cNvPr id="71" name="Rectangle 70"/>
          <p:cNvSpPr/>
          <p:nvPr/>
        </p:nvSpPr>
        <p:spPr>
          <a:xfrm>
            <a:off x="1407591" y="2060832"/>
            <a:ext cx="108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Crowbar</a:t>
            </a:r>
            <a:endParaRPr lang="en-GB" dirty="0"/>
          </a:p>
        </p:txBody>
      </p:sp>
      <p:sp>
        <p:nvSpPr>
          <p:cNvPr id="73" name="Rectangle 72"/>
          <p:cNvSpPr/>
          <p:nvPr/>
        </p:nvSpPr>
        <p:spPr>
          <a:xfrm>
            <a:off x="3495703" y="4725144"/>
            <a:ext cx="2160240" cy="16200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GB" dirty="0" smtClean="0"/>
              <a:t>HVPS 1.1 MVA</a:t>
            </a:r>
          </a:p>
          <a:p>
            <a:pPr algn="ctr"/>
            <a:r>
              <a:rPr lang="en-GB" dirty="0" smtClean="0"/>
              <a:t>4 Finals</a:t>
            </a:r>
            <a:endParaRPr lang="en-GB" dirty="0"/>
          </a:p>
        </p:txBody>
      </p:sp>
      <p:sp>
        <p:nvSpPr>
          <p:cNvPr id="74" name="Rectangle 73"/>
          <p:cNvSpPr/>
          <p:nvPr/>
        </p:nvSpPr>
        <p:spPr>
          <a:xfrm>
            <a:off x="3855743" y="5373376"/>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Crowbar</a:t>
            </a:r>
            <a:endParaRPr lang="en-GB" dirty="0"/>
          </a:p>
        </p:txBody>
      </p:sp>
      <p:sp>
        <p:nvSpPr>
          <p:cNvPr id="75" name="Rectangle 74"/>
          <p:cNvSpPr/>
          <p:nvPr/>
        </p:nvSpPr>
        <p:spPr>
          <a:xfrm>
            <a:off x="3855743" y="5805424"/>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HV switches</a:t>
            </a:r>
            <a:endParaRPr lang="en-GB" dirty="0"/>
          </a:p>
        </p:txBody>
      </p:sp>
      <p:sp>
        <p:nvSpPr>
          <p:cNvPr id="76" name="Rectangle 75"/>
          <p:cNvSpPr/>
          <p:nvPr/>
        </p:nvSpPr>
        <p:spPr>
          <a:xfrm>
            <a:off x="1155443" y="5229320"/>
            <a:ext cx="1584000" cy="10800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pPr algn="ctr"/>
            <a:r>
              <a:rPr lang="en-GB" dirty="0" smtClean="0"/>
              <a:t>HVPS – Driver</a:t>
            </a:r>
            <a:endParaRPr lang="en-GB" dirty="0"/>
          </a:p>
        </p:txBody>
      </p:sp>
      <p:sp>
        <p:nvSpPr>
          <p:cNvPr id="77" name="Rectangle 76"/>
          <p:cNvSpPr/>
          <p:nvPr/>
        </p:nvSpPr>
        <p:spPr>
          <a:xfrm>
            <a:off x="1399582" y="5733376"/>
            <a:ext cx="108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Crowbar</a:t>
            </a:r>
            <a:endParaRPr lang="en-GB" dirty="0"/>
          </a:p>
        </p:txBody>
      </p:sp>
      <p:pic>
        <p:nvPicPr>
          <p:cNvPr id="78" name="Picture 77"/>
          <p:cNvPicPr>
            <a:picLocks noChangeAspect="1"/>
          </p:cNvPicPr>
          <p:nvPr/>
        </p:nvPicPr>
        <p:blipFill>
          <a:blip r:embed="rId3"/>
          <a:stretch>
            <a:fillRect/>
          </a:stretch>
        </p:blipFill>
        <p:spPr>
          <a:xfrm>
            <a:off x="8328248" y="2708920"/>
            <a:ext cx="1055917" cy="2484000"/>
          </a:xfrm>
          <a:prstGeom prst="rect">
            <a:avLst/>
          </a:prstGeom>
        </p:spPr>
      </p:pic>
      <p:sp>
        <p:nvSpPr>
          <p:cNvPr id="85" name="Rectangle 84"/>
          <p:cNvSpPr/>
          <p:nvPr/>
        </p:nvSpPr>
        <p:spPr>
          <a:xfrm>
            <a:off x="471367" y="3356992"/>
            <a:ext cx="1511952" cy="1200329"/>
          </a:xfrm>
          <a:prstGeom prst="rect">
            <a:avLst/>
          </a:prstGeom>
          <a:noFill/>
        </p:spPr>
        <p:txBody>
          <a:bodyPr wrap="none" lIns="91440" tIns="45720" rIns="91440" bIns="45720">
            <a:spAutoFit/>
          </a:bodyPr>
          <a:lstStyle/>
          <a:p>
            <a:pPr algn="ctr"/>
            <a:r>
              <a:rPr lang="en-US" sz="3600" dirty="0" smtClean="0">
                <a:ln w="0"/>
                <a:solidFill>
                  <a:schemeClr val="accent1"/>
                </a:solidFill>
                <a:effectLst>
                  <a:outerShdw blurRad="38100" dist="25400" dir="5400000" algn="ctr" rotWithShape="0">
                    <a:srgbClr val="6E747A">
                      <a:alpha val="43000"/>
                    </a:srgbClr>
                  </a:outerShdw>
                </a:effectLst>
              </a:rPr>
              <a:t>Present</a:t>
            </a:r>
          </a:p>
          <a:p>
            <a:pPr algn="ctr"/>
            <a:r>
              <a:rPr lang="en-US" sz="3600" b="0" cap="none" spc="0" dirty="0" smtClean="0">
                <a:ln w="0"/>
                <a:solidFill>
                  <a:schemeClr val="accent1"/>
                </a:solidFill>
                <a:effectLst>
                  <a:outerShdw blurRad="38100" dist="25400" dir="5400000" algn="ctr" rotWithShape="0">
                    <a:srgbClr val="6E747A">
                      <a:alpha val="43000"/>
                    </a:srgbClr>
                  </a:outerShdw>
                </a:effectLst>
              </a:rPr>
              <a:t>HVPS</a:t>
            </a:r>
            <a:endParaRPr lang="en-US" b="0" cap="none" spc="0" dirty="0">
              <a:ln w="0"/>
              <a:solidFill>
                <a:schemeClr val="accent1"/>
              </a:solidFill>
              <a:effectLst>
                <a:outerShdw blurRad="38100" dist="25400" dir="5400000" algn="ctr" rotWithShape="0">
                  <a:srgbClr val="6E747A">
                    <a:alpha val="43000"/>
                  </a:srgbClr>
                </a:outerShdw>
              </a:effectLst>
            </a:endParaRPr>
          </a:p>
        </p:txBody>
      </p:sp>
      <p:sp>
        <p:nvSpPr>
          <p:cNvPr id="86" name="Rectangle 85"/>
          <p:cNvSpPr/>
          <p:nvPr/>
        </p:nvSpPr>
        <p:spPr>
          <a:xfrm>
            <a:off x="10128448" y="3356992"/>
            <a:ext cx="1300356" cy="1200329"/>
          </a:xfrm>
          <a:prstGeom prst="rect">
            <a:avLst/>
          </a:prstGeom>
          <a:noFill/>
        </p:spPr>
        <p:txBody>
          <a:bodyPr wrap="non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Future</a:t>
            </a:r>
            <a:endParaRPr lang="en-US" dirty="0">
              <a:ln w="0"/>
              <a:solidFill>
                <a:schemeClr val="accent1"/>
              </a:solidFill>
              <a:effectLst>
                <a:outerShdw blurRad="38100" dist="25400" dir="5400000" algn="ctr" rotWithShape="0">
                  <a:srgbClr val="6E747A">
                    <a:alpha val="43000"/>
                  </a:srgbClr>
                </a:outerShdw>
              </a:effectLst>
            </a:endParaRPr>
          </a:p>
          <a:p>
            <a:pPr algn="ctr"/>
            <a:r>
              <a:rPr lang="en-US" sz="3600" b="0" cap="none" spc="0" dirty="0" smtClean="0">
                <a:ln w="0"/>
                <a:solidFill>
                  <a:schemeClr val="accent1"/>
                </a:solidFill>
                <a:effectLst>
                  <a:outerShdw blurRad="38100" dist="25400" dir="5400000" algn="ctr" rotWithShape="0">
                    <a:srgbClr val="6E747A">
                      <a:alpha val="43000"/>
                    </a:srgbClr>
                  </a:outerShdw>
                </a:effectLst>
              </a:rPr>
              <a:t>HVPS</a:t>
            </a:r>
          </a:p>
        </p:txBody>
      </p:sp>
      <p:cxnSp>
        <p:nvCxnSpPr>
          <p:cNvPr id="91" name="Straight Connector 90"/>
          <p:cNvCxnSpPr/>
          <p:nvPr/>
        </p:nvCxnSpPr>
        <p:spPr>
          <a:xfrm>
            <a:off x="2479582" y="4653136"/>
            <a:ext cx="0" cy="504176"/>
          </a:xfrm>
          <a:prstGeom prst="line">
            <a:avLst/>
          </a:prstGeom>
        </p:spPr>
        <p:style>
          <a:lnRef idx="3">
            <a:schemeClr val="accent2"/>
          </a:lnRef>
          <a:fillRef idx="0">
            <a:schemeClr val="accent2"/>
          </a:fillRef>
          <a:effectRef idx="2">
            <a:schemeClr val="accent2"/>
          </a:effectRef>
          <a:fontRef idx="minor">
            <a:schemeClr val="tx1"/>
          </a:fontRef>
        </p:style>
      </p:cxnSp>
      <p:cxnSp>
        <p:nvCxnSpPr>
          <p:cNvPr id="92" name="Straight Connector 91"/>
          <p:cNvCxnSpPr/>
          <p:nvPr/>
        </p:nvCxnSpPr>
        <p:spPr>
          <a:xfrm>
            <a:off x="2487591" y="2708800"/>
            <a:ext cx="0" cy="504176"/>
          </a:xfrm>
          <a:prstGeom prst="line">
            <a:avLst/>
          </a:prstGeom>
        </p:spPr>
        <p:style>
          <a:lnRef idx="3">
            <a:schemeClr val="accent2"/>
          </a:lnRef>
          <a:fillRef idx="0">
            <a:schemeClr val="accent2"/>
          </a:fillRef>
          <a:effectRef idx="2">
            <a:schemeClr val="accent2"/>
          </a:effectRef>
          <a:fontRef idx="minor">
            <a:schemeClr val="tx1"/>
          </a:fontRef>
        </p:style>
      </p:cxnSp>
      <p:cxnSp>
        <p:nvCxnSpPr>
          <p:cNvPr id="93" name="Straight Connector 92"/>
          <p:cNvCxnSpPr/>
          <p:nvPr/>
        </p:nvCxnSpPr>
        <p:spPr>
          <a:xfrm flipH="1">
            <a:off x="2991647" y="2632512"/>
            <a:ext cx="824574" cy="4264"/>
          </a:xfrm>
          <a:prstGeom prst="line">
            <a:avLst/>
          </a:prstGeom>
        </p:spPr>
        <p:style>
          <a:lnRef idx="3">
            <a:schemeClr val="accent2"/>
          </a:lnRef>
          <a:fillRef idx="0">
            <a:schemeClr val="accent2"/>
          </a:fillRef>
          <a:effectRef idx="2">
            <a:schemeClr val="accent2"/>
          </a:effectRef>
          <a:fontRef idx="minor">
            <a:schemeClr val="tx1"/>
          </a:fontRef>
        </p:style>
      </p:cxnSp>
      <p:cxnSp>
        <p:nvCxnSpPr>
          <p:cNvPr id="96" name="Straight Connector 95"/>
          <p:cNvCxnSpPr/>
          <p:nvPr/>
        </p:nvCxnSpPr>
        <p:spPr>
          <a:xfrm flipH="1">
            <a:off x="2991647" y="6021288"/>
            <a:ext cx="828008"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06" name="Straight Connector 105"/>
          <p:cNvCxnSpPr/>
          <p:nvPr/>
        </p:nvCxnSpPr>
        <p:spPr>
          <a:xfrm>
            <a:off x="9466638" y="1916832"/>
            <a:ext cx="144000" cy="0"/>
          </a:xfrm>
          <a:prstGeom prst="line">
            <a:avLst/>
          </a:prstGeom>
        </p:spPr>
        <p:style>
          <a:lnRef idx="3">
            <a:schemeClr val="accent5"/>
          </a:lnRef>
          <a:fillRef idx="0">
            <a:schemeClr val="accent5"/>
          </a:fillRef>
          <a:effectRef idx="2">
            <a:schemeClr val="accent5"/>
          </a:effectRef>
          <a:fontRef idx="minor">
            <a:schemeClr val="tx1"/>
          </a:fontRef>
        </p:style>
      </p:cxnSp>
      <p:sp>
        <p:nvSpPr>
          <p:cNvPr id="112" name="Rectangle 111"/>
          <p:cNvSpPr/>
          <p:nvPr/>
        </p:nvSpPr>
        <p:spPr>
          <a:xfrm>
            <a:off x="8029736" y="1732616"/>
            <a:ext cx="1440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lstStyle/>
          <a:p>
            <a:pPr algn="ctr"/>
            <a:r>
              <a:rPr lang="en-GB" dirty="0" smtClean="0"/>
              <a:t>Crowbar</a:t>
            </a:r>
            <a:endParaRPr lang="en-GB" dirty="0"/>
          </a:p>
        </p:txBody>
      </p:sp>
    </p:spTree>
    <p:extLst>
      <p:ext uri="{BB962C8B-B14F-4D97-AF65-F5344CB8AC3E}">
        <p14:creationId xmlns:p14="http://schemas.microsoft.com/office/powerpoint/2010/main" val="9188129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Exciting years to come</a:t>
            </a:r>
          </a:p>
        </p:txBody>
      </p:sp>
      <p:sp>
        <p:nvSpPr>
          <p:cNvPr id="3" name="Content Placeholder 2"/>
          <p:cNvSpPr>
            <a:spLocks noGrp="1"/>
          </p:cNvSpPr>
          <p:nvPr>
            <p:ph sz="half" idx="1"/>
          </p:nvPr>
        </p:nvSpPr>
        <p:spPr/>
        <p:txBody>
          <a:bodyPr>
            <a:normAutofit/>
          </a:bodyPr>
          <a:lstStyle/>
          <a:p>
            <a:r>
              <a:rPr lang="en-GB" sz="2800" dirty="0" smtClean="0"/>
              <a:t>We spent quite some time on</a:t>
            </a:r>
          </a:p>
          <a:p>
            <a:pPr lvl="1"/>
            <a:r>
              <a:rPr lang="en-GB" sz="2400" dirty="0" smtClean="0"/>
              <a:t>RF Building BFA3</a:t>
            </a:r>
          </a:p>
          <a:p>
            <a:pPr lvl="1"/>
            <a:r>
              <a:rPr lang="en-GB" sz="2400" dirty="0" smtClean="0"/>
              <a:t>Amplifiers, Drivers and Finals</a:t>
            </a:r>
          </a:p>
          <a:p>
            <a:pPr lvl="1"/>
            <a:r>
              <a:rPr lang="en-GB" sz="2400" dirty="0" smtClean="0">
                <a:solidFill>
                  <a:srgbClr val="FF0000"/>
                </a:solidFill>
              </a:rPr>
              <a:t>With this project CERN strongly moved into the SSPA world</a:t>
            </a:r>
          </a:p>
          <a:p>
            <a:pPr lvl="1"/>
            <a:endParaRPr lang="en-GB" sz="2400" dirty="0"/>
          </a:p>
          <a:p>
            <a:r>
              <a:rPr lang="en-GB" sz="1800" dirty="0" smtClean="0"/>
              <a:t>Thanks to SOLEIL, </a:t>
            </a:r>
            <a:r>
              <a:rPr lang="en-GB" sz="1800" dirty="0"/>
              <a:t>with special thanks </a:t>
            </a:r>
            <a:r>
              <a:rPr lang="en-GB" sz="1800" dirty="0" smtClean="0"/>
              <a:t>to</a:t>
            </a:r>
            <a:br>
              <a:rPr lang="en-GB" sz="1800" dirty="0" smtClean="0"/>
            </a:br>
            <a:r>
              <a:rPr lang="en-GB" sz="1800" dirty="0" smtClean="0"/>
              <a:t>Patrick </a:t>
            </a:r>
            <a:r>
              <a:rPr lang="en-GB" sz="1800" dirty="0" err="1" smtClean="0"/>
              <a:t>Marchand</a:t>
            </a:r>
            <a:r>
              <a:rPr lang="en-GB" sz="1800" dirty="0" smtClean="0"/>
              <a:t> and </a:t>
            </a:r>
            <a:r>
              <a:rPr lang="en-GB" sz="1800" dirty="0" err="1"/>
              <a:t>Ti</a:t>
            </a:r>
            <a:r>
              <a:rPr lang="en-GB" sz="1800" dirty="0"/>
              <a:t> </a:t>
            </a:r>
            <a:r>
              <a:rPr lang="en-GB" sz="1800" dirty="0" err="1" smtClean="0"/>
              <a:t>Ruan</a:t>
            </a:r>
            <a:endParaRPr lang="en-GB" sz="1800" dirty="0" smtClean="0"/>
          </a:p>
          <a:p>
            <a:r>
              <a:rPr lang="en-GB" sz="1800" dirty="0"/>
              <a:t>Thanks to </a:t>
            </a:r>
            <a:r>
              <a:rPr lang="en-GB" sz="1800" dirty="0" smtClean="0"/>
              <a:t>ESRF, </a:t>
            </a:r>
            <a:r>
              <a:rPr lang="en-GB" sz="1800" dirty="0"/>
              <a:t>with special thanks </a:t>
            </a:r>
            <a:r>
              <a:rPr lang="en-GB" sz="1800" dirty="0" smtClean="0"/>
              <a:t>to</a:t>
            </a:r>
            <a:br>
              <a:rPr lang="en-GB" sz="1800" dirty="0" smtClean="0"/>
            </a:br>
            <a:r>
              <a:rPr lang="en-GB" sz="1800" dirty="0" err="1" smtClean="0"/>
              <a:t>Jörn</a:t>
            </a:r>
            <a:r>
              <a:rPr lang="en-GB" sz="1800" dirty="0" smtClean="0"/>
              <a:t> Jacob and </a:t>
            </a:r>
            <a:r>
              <a:rPr lang="en-GB" sz="1800" dirty="0"/>
              <a:t>Michel </a:t>
            </a:r>
            <a:r>
              <a:rPr lang="en-GB" sz="1800" dirty="0" smtClean="0"/>
              <a:t>Langlois</a:t>
            </a:r>
          </a:p>
        </p:txBody>
      </p:sp>
      <p:sp>
        <p:nvSpPr>
          <p:cNvPr id="4" name="Content Placeholder 3"/>
          <p:cNvSpPr>
            <a:spLocks noGrp="1"/>
          </p:cNvSpPr>
          <p:nvPr>
            <p:ph sz="half" idx="2"/>
          </p:nvPr>
        </p:nvSpPr>
        <p:spPr>
          <a:xfrm>
            <a:off x="6168008" y="1449320"/>
            <a:ext cx="5184576" cy="4860000"/>
          </a:xfrm>
        </p:spPr>
        <p:txBody>
          <a:bodyPr>
            <a:normAutofit/>
          </a:bodyPr>
          <a:lstStyle/>
          <a:p>
            <a:r>
              <a:rPr lang="en-GB" sz="2800" dirty="0"/>
              <a:t>Now we will deeply focus on</a:t>
            </a:r>
          </a:p>
          <a:p>
            <a:pPr lvl="1"/>
            <a:r>
              <a:rPr lang="en-GB" sz="2400" dirty="0"/>
              <a:t>Cavity combiners</a:t>
            </a:r>
          </a:p>
          <a:p>
            <a:pPr lvl="1"/>
            <a:r>
              <a:rPr lang="en-GB" sz="2400" dirty="0"/>
              <a:t>HVPS</a:t>
            </a:r>
          </a:p>
          <a:p>
            <a:pPr lvl="1"/>
            <a:r>
              <a:rPr lang="en-GB" sz="2400" dirty="0"/>
              <a:t>Controls</a:t>
            </a:r>
          </a:p>
          <a:p>
            <a:pPr lvl="1"/>
            <a:r>
              <a:rPr lang="en-GB" sz="2400" dirty="0"/>
              <a:t>Coaxial lines</a:t>
            </a:r>
          </a:p>
          <a:p>
            <a:pPr lvl="1"/>
            <a:r>
              <a:rPr lang="en-GB" sz="2400" dirty="0"/>
              <a:t>Tunnel LSS3</a:t>
            </a:r>
          </a:p>
          <a:p>
            <a:pPr lvl="1"/>
            <a:r>
              <a:rPr lang="en-GB" sz="2400" dirty="0"/>
              <a:t>Cavities</a:t>
            </a:r>
          </a:p>
          <a:p>
            <a:pPr lvl="1"/>
            <a:r>
              <a:rPr lang="en-GB" sz="2400" dirty="0"/>
              <a:t>FPC (WWFPC#2 12-13 July at </a:t>
            </a:r>
            <a:r>
              <a:rPr lang="en-GB" sz="2400" dirty="0" smtClean="0"/>
              <a:t>CERN, if you have any topic you would like us to address, please let me know)</a:t>
            </a:r>
            <a:endParaRPr lang="en-GB" sz="2400"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41259795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42</a:t>
            </a:fld>
            <a:endParaRPr lang="en-US" dirty="0"/>
          </a:p>
        </p:txBody>
      </p:sp>
      <p:sp>
        <p:nvSpPr>
          <p:cNvPr id="7" name="Rectangle 6"/>
          <p:cNvSpPr/>
          <p:nvPr/>
        </p:nvSpPr>
        <p:spPr>
          <a:xfrm>
            <a:off x="500535" y="1434256"/>
            <a:ext cx="5307434" cy="4154984"/>
          </a:xfrm>
          <a:prstGeom prst="rect">
            <a:avLst/>
          </a:prstGeom>
          <a:noFill/>
        </p:spPr>
        <p:txBody>
          <a:bodyPr wrap="square" lIns="91440" tIns="45720" rIns="91440" bIns="45720">
            <a:spAutoFit/>
          </a:bodyPr>
          <a:lstStyle/>
          <a:p>
            <a:pPr algn="ct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so much for your attention</a:t>
            </a:r>
          </a:p>
          <a:p>
            <a:pPr algn="ctr"/>
            <a:endParaRPr lang="en-U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algn="ctr"/>
            <a:r>
              <a:rPr lang="en-US" sz="2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See you in two years</a:t>
            </a:r>
          </a:p>
          <a:p>
            <a:pPr algn="ctr"/>
            <a:r>
              <a:rPr lang="en-US"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to report the (hopefully) good results</a:t>
            </a:r>
            <a:endParaRPr lang="en-US" sz="2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8" name="Image 1" descr="image00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52274" y="1025527"/>
            <a:ext cx="4868262" cy="4806945"/>
          </a:xfrm>
          <a:prstGeom prst="roundRect">
            <a:avLst>
              <a:gd name="adj" fmla="val 38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12476"/>
          <a:stretch/>
        </p:blipFill>
        <p:spPr bwMode="auto">
          <a:xfrm rot="-180000">
            <a:off x="8544271" y="4404649"/>
            <a:ext cx="1071411"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23413"/>
          <a:stretch/>
        </p:blipFill>
        <p:spPr bwMode="auto">
          <a:xfrm rot="-360000">
            <a:off x="8677151" y="4376176"/>
            <a:ext cx="93752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33106"/>
          <a:stretch/>
        </p:blipFill>
        <p:spPr bwMode="auto">
          <a:xfrm rot="-540000">
            <a:off x="8810337" y="4347180"/>
            <a:ext cx="81886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42378" r="-1"/>
          <a:stretch/>
        </p:blipFill>
        <p:spPr bwMode="auto">
          <a:xfrm rot="-720000">
            <a:off x="8943387" y="4316785"/>
            <a:ext cx="70537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55363"/>
          <a:stretch/>
        </p:blipFill>
        <p:spPr bwMode="auto">
          <a:xfrm rot="-900000">
            <a:off x="9100446" y="4281536"/>
            <a:ext cx="546418"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Imag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r="13333"/>
          <a:stretch/>
        </p:blipFill>
        <p:spPr bwMode="auto">
          <a:xfrm rot="180000">
            <a:off x="7502400" y="4475492"/>
            <a:ext cx="93610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Imag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r="25268"/>
          <a:stretch/>
        </p:blipFill>
        <p:spPr bwMode="auto">
          <a:xfrm rot="360000">
            <a:off x="7501575" y="4449144"/>
            <a:ext cx="807186"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Imag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1" r="35656"/>
          <a:stretch/>
        </p:blipFill>
        <p:spPr bwMode="auto">
          <a:xfrm rot="540000">
            <a:off x="7496097" y="4425444"/>
            <a:ext cx="694983"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1" r="38847"/>
          <a:stretch/>
        </p:blipFill>
        <p:spPr bwMode="auto">
          <a:xfrm rot="720000">
            <a:off x="7461759" y="4398810"/>
            <a:ext cx="660522"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1" r="54421"/>
          <a:stretch/>
        </p:blipFill>
        <p:spPr bwMode="auto">
          <a:xfrm rot="900000">
            <a:off x="7445156" y="4364408"/>
            <a:ext cx="492301"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85567" y="2348920"/>
            <a:ext cx="370673" cy="360000"/>
          </a:xfrm>
          <a:prstGeom prst="rect">
            <a:avLst/>
          </a:prstGeom>
        </p:spPr>
      </p:pic>
      <p:pic>
        <p:nvPicPr>
          <p:cNvPr id="26" name="Picture 25"/>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749663" y="2348920"/>
            <a:ext cx="370673" cy="360000"/>
          </a:xfrm>
          <a:prstGeom prst="rect">
            <a:avLst/>
          </a:prstGeom>
        </p:spPr>
      </p:pic>
    </p:spTree>
    <p:extLst>
      <p:ext uri="{BB962C8B-B14F-4D97-AF65-F5344CB8AC3E}">
        <p14:creationId xmlns:p14="http://schemas.microsoft.com/office/powerpoint/2010/main" val="4017236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RF cycles in the </a:t>
            </a:r>
            <a:r>
              <a:rPr lang="fr-FR" dirty="0" err="1"/>
              <a:t>sps</a:t>
            </a:r>
            <a:endParaRPr lang="en-GB" dirty="0"/>
          </a:p>
        </p:txBody>
      </p:sp>
      <p:sp>
        <p:nvSpPr>
          <p:cNvPr id="4" name="Date Placeholder 3"/>
          <p:cNvSpPr>
            <a:spLocks noGrp="1"/>
          </p:cNvSpPr>
          <p:nvPr>
            <p:ph type="dt" sz="half" idx="10"/>
          </p:nvPr>
        </p:nvSpPr>
        <p:spPr/>
        <p:txBody>
          <a:bodyPr/>
          <a:lstStyle/>
          <a:p>
            <a:r>
              <a:rPr lang="en-US" smtClean="0"/>
              <a:t>21-24 June 2016, CWRF workshop, ESRF, Grenoble</a:t>
            </a:r>
            <a:endParaRPr lang="en-US" dirty="0"/>
          </a:p>
        </p:txBody>
      </p:sp>
      <p:sp>
        <p:nvSpPr>
          <p:cNvPr id="5" name="Footer Placeholder 4"/>
          <p:cNvSpPr>
            <a:spLocks noGrp="1"/>
          </p:cNvSpPr>
          <p:nvPr>
            <p:ph type="ftr" sz="quarter" idx="11"/>
          </p:nvPr>
        </p:nvSpPr>
        <p:spPr/>
        <p:txBody>
          <a:bodyPr/>
          <a:lstStyle/>
          <a:p>
            <a:r>
              <a:rPr lang="en-US" smtClean="0"/>
              <a:t>eric.montesinos@cern.ch</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a:t>
            </a:fld>
            <a:endParaRPr lang="en-US" dirty="0"/>
          </a:p>
        </p:txBody>
      </p:sp>
      <p:cxnSp>
        <p:nvCxnSpPr>
          <p:cNvPr id="7" name="Straight Connector 6"/>
          <p:cNvCxnSpPr/>
          <p:nvPr/>
        </p:nvCxnSpPr>
        <p:spPr>
          <a:xfrm flipV="1">
            <a:off x="1487488" y="4437112"/>
            <a:ext cx="0" cy="14400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143752" y="4725144"/>
            <a:ext cx="720000" cy="369332"/>
          </a:xfrm>
          <a:prstGeom prst="rect">
            <a:avLst/>
          </a:prstGeom>
          <a:noFill/>
        </p:spPr>
        <p:txBody>
          <a:bodyPr wrap="square" rtlCol="0">
            <a:spAutoFit/>
          </a:bodyPr>
          <a:lstStyle/>
          <a:p>
            <a:pPr algn="ctr"/>
            <a:r>
              <a:rPr lang="en-GB" dirty="0" smtClean="0"/>
              <a:t>3.2</a:t>
            </a:r>
            <a:endParaRPr lang="en-GB" dirty="0"/>
          </a:p>
        </p:txBody>
      </p:sp>
      <p:sp>
        <p:nvSpPr>
          <p:cNvPr id="9" name="TextBox 8"/>
          <p:cNvSpPr txBox="1"/>
          <p:nvPr/>
        </p:nvSpPr>
        <p:spPr>
          <a:xfrm>
            <a:off x="3791681" y="4725144"/>
            <a:ext cx="1943869" cy="369332"/>
          </a:xfrm>
          <a:prstGeom prst="rect">
            <a:avLst/>
          </a:prstGeom>
          <a:noFill/>
        </p:spPr>
        <p:txBody>
          <a:bodyPr wrap="square" rtlCol="0">
            <a:spAutoFit/>
          </a:bodyPr>
          <a:lstStyle/>
          <a:p>
            <a:pPr algn="ctr"/>
            <a:r>
              <a:rPr lang="en-GB" dirty="0" smtClean="0"/>
              <a:t>10.8</a:t>
            </a:r>
            <a:endParaRPr lang="en-GB" dirty="0"/>
          </a:p>
        </p:txBody>
      </p:sp>
      <p:sp>
        <p:nvSpPr>
          <p:cNvPr id="10" name="TextBox 9"/>
          <p:cNvSpPr txBox="1"/>
          <p:nvPr/>
        </p:nvSpPr>
        <p:spPr>
          <a:xfrm>
            <a:off x="3215681" y="5085184"/>
            <a:ext cx="3888000" cy="369332"/>
          </a:xfrm>
          <a:prstGeom prst="rect">
            <a:avLst/>
          </a:prstGeom>
          <a:noFill/>
        </p:spPr>
        <p:txBody>
          <a:bodyPr wrap="square" rtlCol="0">
            <a:spAutoFit/>
          </a:bodyPr>
          <a:lstStyle/>
          <a:p>
            <a:pPr algn="ctr"/>
            <a:r>
              <a:rPr lang="en-GB" dirty="0" smtClean="0"/>
              <a:t>21.6 s</a:t>
            </a:r>
            <a:endParaRPr lang="en-GB" dirty="0"/>
          </a:p>
        </p:txBody>
      </p:sp>
      <p:cxnSp>
        <p:nvCxnSpPr>
          <p:cNvPr id="11" name="Straight Connector 10"/>
          <p:cNvCxnSpPr/>
          <p:nvPr/>
        </p:nvCxnSpPr>
        <p:spPr>
          <a:xfrm flipV="1">
            <a:off x="1487488" y="2430423"/>
            <a:ext cx="0" cy="20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55440" y="4437112"/>
            <a:ext cx="10800000" cy="0"/>
          </a:xfrm>
          <a:prstGeom prst="line">
            <a:avLst/>
          </a:prstGeom>
          <a:ln>
            <a:prstDash val="soli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7367" y="3995772"/>
            <a:ext cx="1080000" cy="369332"/>
          </a:xfrm>
          <a:prstGeom prst="rect">
            <a:avLst/>
          </a:prstGeom>
          <a:noFill/>
        </p:spPr>
        <p:txBody>
          <a:bodyPr wrap="square" rtlCol="0">
            <a:spAutoFit/>
          </a:bodyPr>
          <a:lstStyle/>
          <a:p>
            <a:pPr algn="r"/>
            <a:r>
              <a:rPr lang="fr-FR" dirty="0" smtClean="0"/>
              <a:t>10 kW</a:t>
            </a:r>
            <a:endParaRPr lang="en-GB" dirty="0"/>
          </a:p>
        </p:txBody>
      </p:sp>
      <p:cxnSp>
        <p:nvCxnSpPr>
          <p:cNvPr id="14" name="Straight Connector 13"/>
          <p:cNvCxnSpPr/>
          <p:nvPr/>
        </p:nvCxnSpPr>
        <p:spPr>
          <a:xfrm flipV="1">
            <a:off x="1055440" y="4365104"/>
            <a:ext cx="1080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55440" y="2636912"/>
            <a:ext cx="648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07487" y="3275692"/>
            <a:ext cx="1080000" cy="369332"/>
          </a:xfrm>
          <a:prstGeom prst="rect">
            <a:avLst/>
          </a:prstGeom>
          <a:noFill/>
        </p:spPr>
        <p:txBody>
          <a:bodyPr wrap="square" rtlCol="0">
            <a:spAutoFit/>
          </a:bodyPr>
          <a:lstStyle/>
          <a:p>
            <a:pPr algn="r"/>
            <a:r>
              <a:rPr lang="en-GB" dirty="0" smtClean="0"/>
              <a:t>750 kW</a:t>
            </a:r>
            <a:endParaRPr lang="en-GB" dirty="0"/>
          </a:p>
        </p:txBody>
      </p:sp>
      <p:cxnSp>
        <p:nvCxnSpPr>
          <p:cNvPr id="17" name="Straight Connector 16"/>
          <p:cNvCxnSpPr/>
          <p:nvPr/>
        </p:nvCxnSpPr>
        <p:spPr>
          <a:xfrm>
            <a:off x="1055440" y="3645024"/>
            <a:ext cx="9360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791888" y="4725144"/>
            <a:ext cx="194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35960" y="4725144"/>
            <a:ext cx="136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791744" y="4365104"/>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5735960" y="4365104"/>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104112" y="4365104"/>
            <a:ext cx="0"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07487" y="2267580"/>
            <a:ext cx="1080000" cy="369332"/>
          </a:xfrm>
          <a:prstGeom prst="rect">
            <a:avLst/>
          </a:prstGeom>
          <a:noFill/>
        </p:spPr>
        <p:txBody>
          <a:bodyPr wrap="square" rtlCol="0">
            <a:spAutoFit/>
          </a:bodyPr>
          <a:lstStyle/>
          <a:p>
            <a:pPr algn="r"/>
            <a:r>
              <a:rPr lang="en-GB" dirty="0" smtClean="0"/>
              <a:t>2000 kW</a:t>
            </a:r>
          </a:p>
        </p:txBody>
      </p:sp>
      <p:cxnSp>
        <p:nvCxnSpPr>
          <p:cNvPr id="24" name="Straight Connector 23"/>
          <p:cNvCxnSpPr/>
          <p:nvPr/>
        </p:nvCxnSpPr>
        <p:spPr>
          <a:xfrm>
            <a:off x="3215681" y="4365104"/>
            <a:ext cx="388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215681"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36112" y="4725144"/>
            <a:ext cx="1368000" cy="369332"/>
          </a:xfrm>
          <a:prstGeom prst="rect">
            <a:avLst/>
          </a:prstGeom>
          <a:noFill/>
        </p:spPr>
        <p:txBody>
          <a:bodyPr wrap="square" rtlCol="0">
            <a:spAutoFit/>
          </a:bodyPr>
          <a:lstStyle/>
          <a:p>
            <a:pPr algn="ctr"/>
            <a:r>
              <a:rPr lang="fr-FR" dirty="0" smtClean="0"/>
              <a:t>7.6</a:t>
            </a:r>
            <a:endParaRPr lang="en-GB" dirty="0"/>
          </a:p>
        </p:txBody>
      </p:sp>
      <p:cxnSp>
        <p:nvCxnSpPr>
          <p:cNvPr id="29" name="Straight Connector 28"/>
          <p:cNvCxnSpPr/>
          <p:nvPr/>
        </p:nvCxnSpPr>
        <p:spPr>
          <a:xfrm>
            <a:off x="379174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10411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127488" y="4338659"/>
            <a:ext cx="360000" cy="216000"/>
          </a:xfrm>
          <a:prstGeom prst="rect">
            <a:avLst/>
          </a:prstGeom>
          <a:noFill/>
        </p:spPr>
        <p:txBody>
          <a:bodyPr wrap="square" rtlCol="0">
            <a:spAutoFit/>
          </a:bodyPr>
          <a:lstStyle/>
          <a:p>
            <a:r>
              <a:rPr lang="en-US" sz="1100" dirty="0" smtClean="0"/>
              <a:t>0</a:t>
            </a:r>
            <a:endParaRPr lang="en-GB" sz="1100" dirty="0"/>
          </a:p>
        </p:txBody>
      </p:sp>
      <p:sp>
        <p:nvSpPr>
          <p:cNvPr id="69" name="TextBox 68"/>
          <p:cNvSpPr txBox="1"/>
          <p:nvPr/>
        </p:nvSpPr>
        <p:spPr>
          <a:xfrm>
            <a:off x="3215381" y="5507940"/>
            <a:ext cx="3888000" cy="369332"/>
          </a:xfrm>
          <a:prstGeom prst="rect">
            <a:avLst/>
          </a:prstGeom>
          <a:noFill/>
        </p:spPr>
        <p:txBody>
          <a:bodyPr wrap="square" rtlCol="0">
            <a:spAutoFit/>
          </a:bodyPr>
          <a:lstStyle/>
          <a:p>
            <a:pPr algn="ctr"/>
            <a:r>
              <a:rPr lang="en-GB" dirty="0" smtClean="0">
                <a:solidFill>
                  <a:srgbClr val="C00000"/>
                </a:solidFill>
              </a:rPr>
              <a:t>LHC</a:t>
            </a:r>
            <a:endParaRPr lang="en-GB" dirty="0">
              <a:solidFill>
                <a:srgbClr val="C00000"/>
              </a:solidFill>
            </a:endParaRPr>
          </a:p>
        </p:txBody>
      </p:sp>
      <p:cxnSp>
        <p:nvCxnSpPr>
          <p:cNvPr id="70" name="Straight Connector 69"/>
          <p:cNvCxnSpPr/>
          <p:nvPr/>
        </p:nvCxnSpPr>
        <p:spPr>
          <a:xfrm flipH="1" flipV="1">
            <a:off x="7463792" y="4365104"/>
            <a:ext cx="36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888088" y="4725144"/>
            <a:ext cx="720000" cy="369332"/>
          </a:xfrm>
          <a:prstGeom prst="rect">
            <a:avLst/>
          </a:prstGeom>
          <a:noFill/>
        </p:spPr>
        <p:txBody>
          <a:bodyPr wrap="square" rtlCol="0">
            <a:spAutoFit/>
          </a:bodyPr>
          <a:lstStyle/>
          <a:p>
            <a:pPr algn="ctr"/>
            <a:r>
              <a:rPr lang="en-GB" dirty="0" smtClean="0"/>
              <a:t>1.8</a:t>
            </a:r>
            <a:endParaRPr lang="en-GB" dirty="0"/>
          </a:p>
        </p:txBody>
      </p:sp>
      <p:sp>
        <p:nvSpPr>
          <p:cNvPr id="72" name="TextBox 71"/>
          <p:cNvSpPr txBox="1"/>
          <p:nvPr/>
        </p:nvSpPr>
        <p:spPr>
          <a:xfrm>
            <a:off x="7213944" y="4725144"/>
            <a:ext cx="720000" cy="369332"/>
          </a:xfrm>
          <a:prstGeom prst="rect">
            <a:avLst/>
          </a:prstGeom>
          <a:noFill/>
        </p:spPr>
        <p:txBody>
          <a:bodyPr wrap="square" rtlCol="0">
            <a:spAutoFit/>
          </a:bodyPr>
          <a:lstStyle/>
          <a:p>
            <a:pPr algn="ctr"/>
            <a:r>
              <a:rPr lang="en-US" dirty="0" smtClean="0"/>
              <a:t>1.2</a:t>
            </a:r>
            <a:endParaRPr lang="en-GB" dirty="0"/>
          </a:p>
        </p:txBody>
      </p:sp>
      <p:cxnSp>
        <p:nvCxnSpPr>
          <p:cNvPr id="73" name="Straight Connector 72"/>
          <p:cNvCxnSpPr/>
          <p:nvPr/>
        </p:nvCxnSpPr>
        <p:spPr>
          <a:xfrm>
            <a:off x="7464152" y="4727868"/>
            <a:ext cx="21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7680176"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7680176" y="4005064"/>
            <a:ext cx="0" cy="108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8256200" y="3645184"/>
            <a:ext cx="40" cy="144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104112" y="4365104"/>
            <a:ext cx="360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104112" y="4725144"/>
            <a:ext cx="360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7680176" y="4725144"/>
            <a:ext cx="576000" cy="369332"/>
          </a:xfrm>
          <a:prstGeom prst="rect">
            <a:avLst/>
          </a:prstGeom>
          <a:noFill/>
        </p:spPr>
        <p:txBody>
          <a:bodyPr wrap="square" rtlCol="0">
            <a:spAutoFit/>
          </a:bodyPr>
          <a:lstStyle/>
          <a:p>
            <a:pPr algn="ctr"/>
            <a:r>
              <a:rPr lang="fr-FR" dirty="0" smtClean="0"/>
              <a:t>3.0</a:t>
            </a:r>
            <a:endParaRPr lang="en-GB" dirty="0"/>
          </a:p>
        </p:txBody>
      </p:sp>
      <p:cxnSp>
        <p:nvCxnSpPr>
          <p:cNvPr id="80" name="Straight Connector 79"/>
          <p:cNvCxnSpPr/>
          <p:nvPr/>
        </p:nvCxnSpPr>
        <p:spPr>
          <a:xfrm>
            <a:off x="7464152" y="4005064"/>
            <a:ext cx="21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680176" y="3645024"/>
            <a:ext cx="57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7464152" y="4005064"/>
            <a:ext cx="0" cy="36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7679819" y="3645024"/>
            <a:ext cx="357" cy="36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8256240" y="3645104"/>
            <a:ext cx="360000" cy="72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8256240" y="4727868"/>
            <a:ext cx="360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8093388" y="4725144"/>
            <a:ext cx="684000" cy="369332"/>
          </a:xfrm>
          <a:prstGeom prst="rect">
            <a:avLst/>
          </a:prstGeom>
          <a:noFill/>
        </p:spPr>
        <p:txBody>
          <a:bodyPr wrap="square" rtlCol="0">
            <a:spAutoFit/>
          </a:bodyPr>
          <a:lstStyle/>
          <a:p>
            <a:pPr algn="ctr"/>
            <a:r>
              <a:rPr lang="en-GB" dirty="0" smtClean="0"/>
              <a:t>2.2</a:t>
            </a:r>
          </a:p>
        </p:txBody>
      </p:sp>
      <p:cxnSp>
        <p:nvCxnSpPr>
          <p:cNvPr id="87" name="Straight Connector 86"/>
          <p:cNvCxnSpPr/>
          <p:nvPr/>
        </p:nvCxnSpPr>
        <p:spPr>
          <a:xfrm flipH="1" flipV="1">
            <a:off x="11567389" y="3861048"/>
            <a:ext cx="1219" cy="20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flipV="1">
            <a:off x="8616280" y="4365104"/>
            <a:ext cx="476"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104112" y="5085184"/>
            <a:ext cx="1512000" cy="369332"/>
          </a:xfrm>
          <a:prstGeom prst="rect">
            <a:avLst/>
          </a:prstGeom>
          <a:noFill/>
        </p:spPr>
        <p:txBody>
          <a:bodyPr wrap="square" rtlCol="0">
            <a:spAutoFit/>
          </a:bodyPr>
          <a:lstStyle/>
          <a:p>
            <a:pPr algn="ctr"/>
            <a:r>
              <a:rPr lang="en-GB" dirty="0" smtClean="0"/>
              <a:t>8.2 s</a:t>
            </a:r>
            <a:endParaRPr lang="en-GB" dirty="0"/>
          </a:p>
        </p:txBody>
      </p:sp>
      <p:cxnSp>
        <p:nvCxnSpPr>
          <p:cNvPr id="91" name="Straight Connector 90"/>
          <p:cNvCxnSpPr/>
          <p:nvPr/>
        </p:nvCxnSpPr>
        <p:spPr>
          <a:xfrm flipV="1">
            <a:off x="9192344" y="4365104"/>
            <a:ext cx="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8616568" y="5085184"/>
            <a:ext cx="2952000" cy="369332"/>
          </a:xfrm>
          <a:prstGeom prst="rect">
            <a:avLst/>
          </a:prstGeom>
          <a:noFill/>
        </p:spPr>
        <p:txBody>
          <a:bodyPr wrap="square" rtlCol="0">
            <a:spAutoFit/>
          </a:bodyPr>
          <a:lstStyle/>
          <a:p>
            <a:pPr algn="ctr"/>
            <a:r>
              <a:rPr lang="en-GB" dirty="0" smtClean="0"/>
              <a:t>16.2 s</a:t>
            </a:r>
            <a:endParaRPr lang="en-GB" dirty="0"/>
          </a:p>
        </p:txBody>
      </p:sp>
      <p:cxnSp>
        <p:nvCxnSpPr>
          <p:cNvPr id="93" name="Straight Connector 92"/>
          <p:cNvCxnSpPr/>
          <p:nvPr/>
        </p:nvCxnSpPr>
        <p:spPr>
          <a:xfrm>
            <a:off x="9192344" y="4725144"/>
            <a:ext cx="64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9840416" y="3861160"/>
            <a:ext cx="0" cy="12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8616280" y="4365104"/>
            <a:ext cx="57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616280" y="4725144"/>
            <a:ext cx="576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9192416" y="4725144"/>
            <a:ext cx="648000" cy="369332"/>
          </a:xfrm>
          <a:prstGeom prst="rect">
            <a:avLst/>
          </a:prstGeom>
          <a:noFill/>
        </p:spPr>
        <p:txBody>
          <a:bodyPr wrap="square" rtlCol="0">
            <a:spAutoFit/>
          </a:bodyPr>
          <a:lstStyle/>
          <a:p>
            <a:pPr algn="ctr"/>
            <a:r>
              <a:rPr lang="fr-FR" dirty="0" smtClean="0"/>
              <a:t>3.4</a:t>
            </a:r>
            <a:endParaRPr lang="en-GB" dirty="0"/>
          </a:p>
        </p:txBody>
      </p:sp>
      <p:cxnSp>
        <p:nvCxnSpPr>
          <p:cNvPr id="99" name="Straight Connector 98"/>
          <p:cNvCxnSpPr/>
          <p:nvPr/>
        </p:nvCxnSpPr>
        <p:spPr>
          <a:xfrm>
            <a:off x="9840059" y="3864441"/>
            <a:ext cx="172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9192280" y="3645024"/>
            <a:ext cx="648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9840059" y="3645024"/>
            <a:ext cx="357" cy="216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9192344" y="3645104"/>
            <a:ext cx="943" cy="720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1568607" y="3861048"/>
            <a:ext cx="1" cy="504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9840416" y="4725144"/>
            <a:ext cx="1728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9840416" y="4725144"/>
            <a:ext cx="1728000" cy="369332"/>
          </a:xfrm>
          <a:prstGeom prst="rect">
            <a:avLst/>
          </a:prstGeom>
          <a:noFill/>
        </p:spPr>
        <p:txBody>
          <a:bodyPr wrap="square" rtlCol="0">
            <a:spAutoFit/>
          </a:bodyPr>
          <a:lstStyle/>
          <a:p>
            <a:pPr algn="ctr"/>
            <a:r>
              <a:rPr lang="en-US" dirty="0" smtClean="0"/>
              <a:t>9.6</a:t>
            </a:r>
            <a:endParaRPr lang="en-GB" dirty="0" smtClean="0"/>
          </a:p>
        </p:txBody>
      </p:sp>
      <p:sp>
        <p:nvSpPr>
          <p:cNvPr id="109" name="TextBox 108"/>
          <p:cNvSpPr txBox="1"/>
          <p:nvPr/>
        </p:nvSpPr>
        <p:spPr>
          <a:xfrm>
            <a:off x="8616280" y="4725144"/>
            <a:ext cx="576000" cy="369332"/>
          </a:xfrm>
          <a:prstGeom prst="rect">
            <a:avLst/>
          </a:prstGeom>
          <a:noFill/>
        </p:spPr>
        <p:txBody>
          <a:bodyPr wrap="square" rtlCol="0">
            <a:spAutoFit/>
          </a:bodyPr>
          <a:lstStyle/>
          <a:p>
            <a:pPr algn="ctr"/>
            <a:r>
              <a:rPr lang="en-GB" dirty="0" smtClean="0"/>
              <a:t>3.2</a:t>
            </a:r>
            <a:endParaRPr lang="en-GB" dirty="0"/>
          </a:p>
        </p:txBody>
      </p:sp>
      <p:cxnSp>
        <p:nvCxnSpPr>
          <p:cNvPr id="111" name="Straight Connector 110"/>
          <p:cNvCxnSpPr/>
          <p:nvPr/>
        </p:nvCxnSpPr>
        <p:spPr>
          <a:xfrm>
            <a:off x="386375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393576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00776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407977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15178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422379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429580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436780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443981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51182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58383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465584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72784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479985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487186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494387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01588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08788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15989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23190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30391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5375920"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5447928"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5519936"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5591944"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5663952" y="3212976"/>
            <a:ext cx="0" cy="1152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573596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580796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587997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595198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602399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609600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616800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624001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31202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638403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45604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652804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660005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667206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6744072"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6816080"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6888088"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6960096"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7032104" y="2636912"/>
            <a:ext cx="0"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sp>
        <p:nvSpPr>
          <p:cNvPr id="157" name="Rectangle 156"/>
          <p:cNvSpPr/>
          <p:nvPr/>
        </p:nvSpPr>
        <p:spPr>
          <a:xfrm>
            <a:off x="4190451" y="3573016"/>
            <a:ext cx="2520000" cy="523220"/>
          </a:xfrm>
          <a:prstGeom prst="rect">
            <a:avLst/>
          </a:prstGeom>
          <a:solidFill>
            <a:schemeClr val="bg1"/>
          </a:solidFill>
        </p:spPr>
        <p:txBody>
          <a:bodyPr wrap="none">
            <a:spAutoFit/>
          </a:bodyPr>
          <a:lstStyle/>
          <a:p>
            <a:pPr algn="ctr"/>
            <a:r>
              <a:rPr lang="en-GB" sz="1400" dirty="0"/>
              <a:t>9.8 </a:t>
            </a:r>
            <a:r>
              <a:rPr lang="el-GR" sz="1400" dirty="0"/>
              <a:t>μ</a:t>
            </a:r>
            <a:r>
              <a:rPr lang="en-GB" sz="1400" dirty="0"/>
              <a:t>s / 23.04 </a:t>
            </a:r>
            <a:r>
              <a:rPr lang="el-GR" sz="1400" dirty="0"/>
              <a:t>μ</a:t>
            </a:r>
            <a:r>
              <a:rPr lang="en-GB" sz="1400" dirty="0"/>
              <a:t>s (43.4 kHz</a:t>
            </a:r>
            <a:r>
              <a:rPr lang="en-GB" sz="1400" dirty="0" smtClean="0"/>
              <a:t>) or</a:t>
            </a:r>
          </a:p>
          <a:p>
            <a:pPr algn="ctr"/>
            <a:r>
              <a:rPr lang="fr-FR" sz="1400" dirty="0" smtClean="0"/>
              <a:t>2.75 </a:t>
            </a:r>
            <a:r>
              <a:rPr lang="el-GR" sz="1400" dirty="0" smtClean="0"/>
              <a:t>μ</a:t>
            </a:r>
            <a:r>
              <a:rPr lang="en-GB" sz="1400" dirty="0"/>
              <a:t>s / </a:t>
            </a:r>
            <a:r>
              <a:rPr lang="en-GB" sz="1400" dirty="0" smtClean="0"/>
              <a:t>5.76 </a:t>
            </a:r>
            <a:r>
              <a:rPr lang="el-GR" sz="1400" dirty="0"/>
              <a:t>μ</a:t>
            </a:r>
            <a:r>
              <a:rPr lang="en-GB" sz="1400" dirty="0"/>
              <a:t>s </a:t>
            </a:r>
            <a:r>
              <a:rPr lang="en-GB" sz="1400" dirty="0" smtClean="0"/>
              <a:t>(173.6 </a:t>
            </a:r>
            <a:r>
              <a:rPr lang="en-GB" sz="1400" dirty="0"/>
              <a:t>kHz) </a:t>
            </a:r>
          </a:p>
        </p:txBody>
      </p:sp>
      <p:sp>
        <p:nvSpPr>
          <p:cNvPr id="158" name="TextBox 157"/>
          <p:cNvSpPr txBox="1"/>
          <p:nvPr/>
        </p:nvSpPr>
        <p:spPr>
          <a:xfrm>
            <a:off x="7104112" y="5507940"/>
            <a:ext cx="1511436" cy="538609"/>
          </a:xfrm>
          <a:prstGeom prst="rect">
            <a:avLst/>
          </a:prstGeom>
          <a:noFill/>
        </p:spPr>
        <p:txBody>
          <a:bodyPr wrap="square" rtlCol="0">
            <a:spAutoFit/>
          </a:bodyPr>
          <a:lstStyle/>
          <a:p>
            <a:pPr algn="ctr"/>
            <a:r>
              <a:rPr lang="fr-FR" dirty="0" smtClean="0">
                <a:solidFill>
                  <a:srgbClr val="C00000"/>
                </a:solidFill>
              </a:rPr>
              <a:t>SHIP</a:t>
            </a:r>
          </a:p>
          <a:p>
            <a:pPr algn="ctr"/>
            <a:r>
              <a:rPr lang="fr-FR" sz="1100" dirty="0" err="1" smtClean="0">
                <a:solidFill>
                  <a:srgbClr val="C00000"/>
                </a:solidFill>
              </a:rPr>
              <a:t>Serach</a:t>
            </a:r>
            <a:r>
              <a:rPr lang="fr-FR" sz="1100" dirty="0" smtClean="0">
                <a:solidFill>
                  <a:srgbClr val="C00000"/>
                </a:solidFill>
              </a:rPr>
              <a:t> </a:t>
            </a:r>
            <a:r>
              <a:rPr lang="fr-FR" sz="1100" dirty="0" err="1" smtClean="0">
                <a:solidFill>
                  <a:srgbClr val="C00000"/>
                </a:solidFill>
              </a:rPr>
              <a:t>Hidden</a:t>
            </a:r>
            <a:r>
              <a:rPr lang="fr-FR" sz="1100" dirty="0" smtClean="0">
                <a:solidFill>
                  <a:srgbClr val="C00000"/>
                </a:solidFill>
              </a:rPr>
              <a:t> </a:t>
            </a:r>
            <a:r>
              <a:rPr lang="fr-FR" sz="1100" dirty="0" err="1" smtClean="0">
                <a:solidFill>
                  <a:srgbClr val="C00000"/>
                </a:solidFill>
              </a:rPr>
              <a:t>Particle</a:t>
            </a:r>
            <a:endParaRPr lang="en-GB" sz="1100" dirty="0">
              <a:solidFill>
                <a:srgbClr val="C00000"/>
              </a:solidFill>
            </a:endParaRPr>
          </a:p>
        </p:txBody>
      </p:sp>
      <p:sp>
        <p:nvSpPr>
          <p:cNvPr id="159" name="TextBox 158"/>
          <p:cNvSpPr txBox="1"/>
          <p:nvPr/>
        </p:nvSpPr>
        <p:spPr>
          <a:xfrm>
            <a:off x="8616280" y="5507940"/>
            <a:ext cx="2952000" cy="553998"/>
          </a:xfrm>
          <a:prstGeom prst="rect">
            <a:avLst/>
          </a:prstGeom>
          <a:noFill/>
        </p:spPr>
        <p:txBody>
          <a:bodyPr wrap="square" rtlCol="0">
            <a:spAutoFit/>
          </a:bodyPr>
          <a:lstStyle/>
          <a:p>
            <a:pPr algn="ctr"/>
            <a:r>
              <a:rPr lang="fr-FR" dirty="0" smtClean="0">
                <a:solidFill>
                  <a:srgbClr val="C00000"/>
                </a:solidFill>
              </a:rPr>
              <a:t>FT</a:t>
            </a:r>
          </a:p>
          <a:p>
            <a:pPr algn="ctr"/>
            <a:r>
              <a:rPr lang="fr-FR" sz="1100" dirty="0" err="1" smtClean="0">
                <a:solidFill>
                  <a:srgbClr val="C00000"/>
                </a:solidFill>
              </a:rPr>
              <a:t>Fixed</a:t>
            </a:r>
            <a:r>
              <a:rPr lang="fr-FR" sz="1100" dirty="0" smtClean="0">
                <a:solidFill>
                  <a:srgbClr val="C00000"/>
                </a:solidFill>
              </a:rPr>
              <a:t> Target</a:t>
            </a:r>
            <a:endParaRPr lang="en-GB" sz="1100" dirty="0">
              <a:solidFill>
                <a:srgbClr val="C00000"/>
              </a:solidFill>
            </a:endParaRPr>
          </a:p>
        </p:txBody>
      </p:sp>
      <p:cxnSp>
        <p:nvCxnSpPr>
          <p:cNvPr id="160" name="Straight Connector 159"/>
          <p:cNvCxnSpPr/>
          <p:nvPr/>
        </p:nvCxnSpPr>
        <p:spPr>
          <a:xfrm>
            <a:off x="11568608" y="4365104"/>
            <a:ext cx="216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pic>
        <p:nvPicPr>
          <p:cNvPr id="161" name="Picture 160"/>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380895" y="347774"/>
            <a:ext cx="4403737" cy="2880000"/>
          </a:xfrm>
          <a:prstGeom prst="rect">
            <a:avLst/>
          </a:prstGeom>
        </p:spPr>
      </p:pic>
      <p:sp>
        <p:nvSpPr>
          <p:cNvPr id="163" name="TextBox 162"/>
          <p:cNvSpPr txBox="1"/>
          <p:nvPr/>
        </p:nvSpPr>
        <p:spPr>
          <a:xfrm>
            <a:off x="8904312" y="476672"/>
            <a:ext cx="2880320" cy="923330"/>
          </a:xfrm>
          <a:prstGeom prst="rect">
            <a:avLst/>
          </a:prstGeom>
          <a:noFill/>
        </p:spPr>
        <p:txBody>
          <a:bodyPr wrap="square" rtlCol="0">
            <a:spAutoFit/>
          </a:bodyPr>
          <a:lstStyle/>
          <a:p>
            <a:r>
              <a:rPr lang="en-US" dirty="0" smtClean="0"/>
              <a:t>Average </a:t>
            </a:r>
            <a:r>
              <a:rPr lang="en-US" dirty="0"/>
              <a:t>power limited to 750 kW due to 350 mm coaxial lines</a:t>
            </a:r>
          </a:p>
        </p:txBody>
      </p:sp>
      <p:cxnSp>
        <p:nvCxnSpPr>
          <p:cNvPr id="156" name="Straight Connector 155"/>
          <p:cNvCxnSpPr/>
          <p:nvPr/>
        </p:nvCxnSpPr>
        <p:spPr>
          <a:xfrm>
            <a:off x="2351680" y="4725144"/>
            <a:ext cx="86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487488" y="4725144"/>
            <a:ext cx="864000"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1487488" y="4365104"/>
            <a:ext cx="864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2351680" y="2636912"/>
            <a:ext cx="864000"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H="1">
            <a:off x="2351584" y="2636992"/>
            <a:ext cx="943"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H="1">
            <a:off x="3214737" y="2637104"/>
            <a:ext cx="943" cy="172800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2351584" y="4365104"/>
            <a:ext cx="0" cy="720000"/>
          </a:xfrm>
          <a:prstGeom prst="line">
            <a:avLst/>
          </a:prstGeom>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1487488" y="4725144"/>
            <a:ext cx="864000" cy="369332"/>
          </a:xfrm>
          <a:prstGeom prst="rect">
            <a:avLst/>
          </a:prstGeom>
          <a:noFill/>
        </p:spPr>
        <p:txBody>
          <a:bodyPr wrap="square" rtlCol="0">
            <a:spAutoFit/>
          </a:bodyPr>
          <a:lstStyle/>
          <a:p>
            <a:pPr algn="ctr"/>
            <a:r>
              <a:rPr lang="en-GB" dirty="0" smtClean="0"/>
              <a:t>5.0</a:t>
            </a:r>
            <a:endParaRPr lang="en-GB" dirty="0"/>
          </a:p>
        </p:txBody>
      </p:sp>
      <p:sp>
        <p:nvSpPr>
          <p:cNvPr id="170" name="TextBox 169"/>
          <p:cNvSpPr txBox="1"/>
          <p:nvPr/>
        </p:nvSpPr>
        <p:spPr>
          <a:xfrm>
            <a:off x="2351680" y="4725144"/>
            <a:ext cx="864000" cy="369332"/>
          </a:xfrm>
          <a:prstGeom prst="rect">
            <a:avLst/>
          </a:prstGeom>
          <a:noFill/>
        </p:spPr>
        <p:txBody>
          <a:bodyPr wrap="square" rtlCol="0">
            <a:spAutoFit/>
          </a:bodyPr>
          <a:lstStyle/>
          <a:p>
            <a:pPr algn="ctr"/>
            <a:r>
              <a:rPr lang="en-GB" dirty="0" smtClean="0"/>
              <a:t>5.0</a:t>
            </a:r>
            <a:endParaRPr lang="en-GB" dirty="0"/>
          </a:p>
        </p:txBody>
      </p:sp>
      <p:cxnSp>
        <p:nvCxnSpPr>
          <p:cNvPr id="171" name="Straight Connector 170"/>
          <p:cNvCxnSpPr/>
          <p:nvPr/>
        </p:nvCxnSpPr>
        <p:spPr>
          <a:xfrm flipV="1">
            <a:off x="3215680" y="4365104"/>
            <a:ext cx="0" cy="1512000"/>
          </a:xfrm>
          <a:prstGeom prst="line">
            <a:avLst/>
          </a:prstGeom>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1487488" y="5507940"/>
            <a:ext cx="1728000" cy="553998"/>
          </a:xfrm>
          <a:prstGeom prst="rect">
            <a:avLst/>
          </a:prstGeom>
          <a:noFill/>
        </p:spPr>
        <p:txBody>
          <a:bodyPr wrap="square" rtlCol="0">
            <a:spAutoFit/>
          </a:bodyPr>
          <a:lstStyle/>
          <a:p>
            <a:pPr algn="ctr"/>
            <a:r>
              <a:rPr lang="fr-FR" dirty="0" smtClean="0">
                <a:solidFill>
                  <a:srgbClr val="C00000"/>
                </a:solidFill>
              </a:rPr>
              <a:t>MD</a:t>
            </a:r>
          </a:p>
          <a:p>
            <a:pPr algn="ctr"/>
            <a:r>
              <a:rPr lang="fr-FR" sz="1100" dirty="0" smtClean="0">
                <a:solidFill>
                  <a:srgbClr val="C00000"/>
                </a:solidFill>
              </a:rPr>
              <a:t>Machine </a:t>
            </a:r>
            <a:r>
              <a:rPr lang="fr-FR" sz="1100" dirty="0" err="1" smtClean="0">
                <a:solidFill>
                  <a:srgbClr val="C00000"/>
                </a:solidFill>
              </a:rPr>
              <a:t>Development</a:t>
            </a:r>
            <a:endParaRPr lang="en-GB" sz="1100" dirty="0">
              <a:solidFill>
                <a:srgbClr val="C00000"/>
              </a:solidFill>
            </a:endParaRPr>
          </a:p>
        </p:txBody>
      </p:sp>
      <p:sp>
        <p:nvSpPr>
          <p:cNvPr id="173" name="TextBox 172"/>
          <p:cNvSpPr txBox="1"/>
          <p:nvPr/>
        </p:nvSpPr>
        <p:spPr>
          <a:xfrm>
            <a:off x="1487488" y="5085184"/>
            <a:ext cx="1728000" cy="369332"/>
          </a:xfrm>
          <a:prstGeom prst="rect">
            <a:avLst/>
          </a:prstGeom>
          <a:noFill/>
        </p:spPr>
        <p:txBody>
          <a:bodyPr wrap="square" rtlCol="0">
            <a:spAutoFit/>
          </a:bodyPr>
          <a:lstStyle/>
          <a:p>
            <a:pPr algn="ctr"/>
            <a:r>
              <a:rPr lang="en-GB" dirty="0" smtClean="0"/>
              <a:t>10.0 s</a:t>
            </a:r>
            <a:endParaRPr lang="en-GB" dirty="0"/>
          </a:p>
        </p:txBody>
      </p:sp>
    </p:spTree>
    <p:extLst>
      <p:ext uri="{BB962C8B-B14F-4D97-AF65-F5344CB8AC3E}">
        <p14:creationId xmlns:p14="http://schemas.microsoft.com/office/powerpoint/2010/main" val="2029037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Description of the </a:t>
            </a:r>
            <a:r>
              <a:rPr lang="en-GB" dirty="0" err="1" smtClean="0"/>
              <a:t>rf</a:t>
            </a:r>
            <a:r>
              <a:rPr lang="en-GB" dirty="0" smtClean="0"/>
              <a:t> power Upgrade project</a:t>
            </a:r>
            <a:endParaRPr lang="en-GB" dirty="0"/>
          </a:p>
        </p:txBody>
      </p:sp>
      <p:sp>
        <p:nvSpPr>
          <p:cNvPr id="3" name="Content Placeholder 2"/>
          <p:cNvSpPr>
            <a:spLocks noGrp="1"/>
          </p:cNvSpPr>
          <p:nvPr>
            <p:ph sz="half" idx="1"/>
          </p:nvPr>
        </p:nvSpPr>
        <p:spPr/>
        <p:txBody>
          <a:bodyPr>
            <a:normAutofit lnSpcReduction="10000"/>
          </a:bodyPr>
          <a:lstStyle/>
          <a:p>
            <a:r>
              <a:rPr lang="en-GB" dirty="0" smtClean="0"/>
              <a:t>Three main sub-tasks</a:t>
            </a:r>
          </a:p>
          <a:p>
            <a:endParaRPr lang="en-GB" dirty="0" smtClean="0"/>
          </a:p>
          <a:p>
            <a:pPr marL="457200" indent="-457200">
              <a:buFont typeface="+mj-lt"/>
              <a:buAutoNum type="arabicParenR"/>
            </a:pPr>
            <a:r>
              <a:rPr lang="en-GB" dirty="0" smtClean="0"/>
              <a:t>New RF Building project</a:t>
            </a:r>
          </a:p>
          <a:p>
            <a:pPr marL="630936" lvl="1" indent="-457200"/>
            <a:endParaRPr lang="en-GB" dirty="0" smtClean="0"/>
          </a:p>
          <a:p>
            <a:pPr marL="457200" indent="-457200">
              <a:buFont typeface="+mj-lt"/>
              <a:buAutoNum type="arabicParenR"/>
            </a:pPr>
            <a:r>
              <a:rPr lang="en-GB" dirty="0" smtClean="0"/>
              <a:t>Cavities </a:t>
            </a:r>
            <a:r>
              <a:rPr lang="en-GB" dirty="0"/>
              <a:t>re-arrangement project</a:t>
            </a:r>
          </a:p>
          <a:p>
            <a:pPr marL="533400" lvl="1" indent="185738"/>
            <a:r>
              <a:rPr lang="en-GB" dirty="0" smtClean="0"/>
              <a:t>LSS3</a:t>
            </a:r>
          </a:p>
          <a:p>
            <a:pPr marL="533400" lvl="1" indent="185738"/>
            <a:r>
              <a:rPr lang="en-GB" dirty="0" smtClean="0"/>
              <a:t>Coaxial lines</a:t>
            </a:r>
          </a:p>
          <a:p>
            <a:pPr marL="533400" lvl="1" indent="185738"/>
            <a:r>
              <a:rPr lang="en-GB" dirty="0" smtClean="0"/>
              <a:t>Cavities</a:t>
            </a:r>
          </a:p>
          <a:p>
            <a:pPr marL="533400" lvl="1" indent="185738"/>
            <a:r>
              <a:rPr lang="en-GB" dirty="0" smtClean="0"/>
              <a:t>Fundamental </a:t>
            </a:r>
            <a:r>
              <a:rPr lang="en-GB" dirty="0"/>
              <a:t>Power </a:t>
            </a:r>
            <a:r>
              <a:rPr lang="en-GB" dirty="0" smtClean="0"/>
              <a:t>Couplers</a:t>
            </a:r>
          </a:p>
          <a:p>
            <a:pPr marL="533400" lvl="1" indent="185738"/>
            <a:endParaRPr lang="en-GB" dirty="0" smtClean="0"/>
          </a:p>
          <a:p>
            <a:pPr marL="457200" indent="-457200">
              <a:buFont typeface="+mj-lt"/>
              <a:buAutoNum type="arabicParenR"/>
            </a:pPr>
            <a:r>
              <a:rPr lang="en-GB" dirty="0" smtClean="0"/>
              <a:t>RF </a:t>
            </a:r>
            <a:r>
              <a:rPr lang="en-GB" dirty="0"/>
              <a:t>Power Amplifiers project</a:t>
            </a:r>
          </a:p>
          <a:p>
            <a:pPr marL="719138" lvl="1" indent="-185738"/>
            <a:r>
              <a:rPr lang="en-GB" dirty="0"/>
              <a:t>Present amplifiers </a:t>
            </a:r>
            <a:r>
              <a:rPr lang="en-GB" dirty="0" smtClean="0"/>
              <a:t>upgrade</a:t>
            </a:r>
          </a:p>
          <a:p>
            <a:pPr marL="719138" lvl="1" indent="-185738"/>
            <a:r>
              <a:rPr lang="en-GB" dirty="0" smtClean="0">
                <a:solidFill>
                  <a:srgbClr val="FF0000"/>
                </a:solidFill>
              </a:rPr>
              <a:t>New amplifiers</a:t>
            </a:r>
            <a:endParaRPr lang="en-GB" dirty="0">
              <a:solidFill>
                <a:srgbClr val="FF0000"/>
              </a:solidFill>
            </a:endParaRPr>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4" name="Picture 3"/>
          <p:cNvPicPr>
            <a:picLocks noChangeAspect="1"/>
          </p:cNvPicPr>
          <p:nvPr/>
        </p:nvPicPr>
        <p:blipFill>
          <a:blip r:embed="rId2"/>
          <a:stretch>
            <a:fillRect/>
          </a:stretch>
        </p:blipFill>
        <p:spPr>
          <a:xfrm>
            <a:off x="5663952" y="1438461"/>
            <a:ext cx="5687512" cy="4832423"/>
          </a:xfrm>
          <a:prstGeom prst="rect">
            <a:avLst/>
          </a:prstGeom>
        </p:spPr>
      </p:pic>
    </p:spTree>
    <p:extLst>
      <p:ext uri="{BB962C8B-B14F-4D97-AF65-F5344CB8AC3E}">
        <p14:creationId xmlns:p14="http://schemas.microsoft.com/office/powerpoint/2010/main" val="3541129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New systems 2 </a:t>
            </a:r>
            <a:r>
              <a:rPr lang="en-GB" cap="none" dirty="0" smtClean="0"/>
              <a:t>x </a:t>
            </a:r>
            <a:r>
              <a:rPr lang="en-GB" dirty="0" smtClean="0"/>
              <a:t>1.7 MW @ 200 MHz</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7</a:t>
            </a:fld>
            <a:endParaRPr lang="en-US" dirty="0"/>
          </a:p>
        </p:txBody>
      </p:sp>
      <p:cxnSp>
        <p:nvCxnSpPr>
          <p:cNvPr id="8" name="Straight Arrow Connector 7"/>
          <p:cNvCxnSpPr/>
          <p:nvPr/>
        </p:nvCxnSpPr>
        <p:spPr bwMode="auto">
          <a:xfrm rot="5400000">
            <a:off x="3417328"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9" name="Straight Arrow Connector 8"/>
          <p:cNvCxnSpPr/>
          <p:nvPr/>
        </p:nvCxnSpPr>
        <p:spPr bwMode="auto">
          <a:xfrm rot="5400000">
            <a:off x="3600208" y="411437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0" name="Straight Arrow Connector 9"/>
          <p:cNvCxnSpPr/>
          <p:nvPr/>
        </p:nvCxnSpPr>
        <p:spPr bwMode="auto">
          <a:xfrm rot="5400000">
            <a:off x="4513587"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1" name="Straight Arrow Connector 10"/>
          <p:cNvCxnSpPr/>
          <p:nvPr/>
        </p:nvCxnSpPr>
        <p:spPr bwMode="auto">
          <a:xfrm rot="5400000">
            <a:off x="3965968" y="4318159"/>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2" name="TextBox 11"/>
          <p:cNvSpPr txBox="1"/>
          <p:nvPr/>
        </p:nvSpPr>
        <p:spPr>
          <a:xfrm>
            <a:off x="2135560" y="2132856"/>
            <a:ext cx="2048959" cy="400110"/>
          </a:xfrm>
          <a:prstGeom prst="rect">
            <a:avLst/>
          </a:prstGeom>
          <a:noFill/>
        </p:spPr>
        <p:txBody>
          <a:bodyPr wrap="none" rtlCol="0">
            <a:spAutoFit/>
          </a:bodyPr>
          <a:lstStyle/>
          <a:p>
            <a:r>
              <a:rPr lang="en-US" sz="1000" b="1" dirty="0" smtClean="0">
                <a:solidFill>
                  <a:srgbClr val="000096"/>
                </a:solidFill>
                <a:latin typeface="+mn-lt"/>
              </a:rPr>
              <a:t>One line</a:t>
            </a:r>
          </a:p>
          <a:p>
            <a:r>
              <a:rPr lang="en-US" sz="1000" b="1" dirty="0" smtClean="0">
                <a:solidFill>
                  <a:srgbClr val="000096"/>
                </a:solidFill>
                <a:latin typeface="+mn-lt"/>
              </a:rPr>
              <a:t>(input cavity ~120 to 180 m away)</a:t>
            </a:r>
          </a:p>
        </p:txBody>
      </p:sp>
      <p:cxnSp>
        <p:nvCxnSpPr>
          <p:cNvPr id="13" name="Straight Arrow Connector 12"/>
          <p:cNvCxnSpPr>
            <a:endCxn id="45" idx="0"/>
          </p:cNvCxnSpPr>
          <p:nvPr/>
        </p:nvCxnSpPr>
        <p:spPr bwMode="auto">
          <a:xfrm rot="5400000">
            <a:off x="4660926" y="2506868"/>
            <a:ext cx="270665"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
        <p:nvSpPr>
          <p:cNvPr id="14" name="TextBox 13"/>
          <p:cNvSpPr txBox="1"/>
          <p:nvPr/>
        </p:nvSpPr>
        <p:spPr>
          <a:xfrm>
            <a:off x="4320511" y="2279664"/>
            <a:ext cx="962123" cy="215444"/>
          </a:xfrm>
          <a:prstGeom prst="rect">
            <a:avLst/>
          </a:prstGeom>
          <a:solidFill>
            <a:schemeClr val="bg1">
              <a:lumMod val="85000"/>
            </a:schemeClr>
          </a:solidFill>
          <a:ln>
            <a:noFill/>
          </a:ln>
        </p:spPr>
        <p:txBody>
          <a:bodyPr wrap="none" rtlCol="0">
            <a:spAutoFit/>
          </a:bodyPr>
          <a:lstStyle/>
          <a:p>
            <a:r>
              <a:rPr lang="en-US" sz="800" dirty="0" smtClean="0">
                <a:latin typeface="+mn-lt"/>
              </a:rPr>
              <a:t>From Beam Control</a:t>
            </a:r>
          </a:p>
        </p:txBody>
      </p:sp>
      <p:cxnSp>
        <p:nvCxnSpPr>
          <p:cNvPr id="15" name="Straight Arrow Connector 14"/>
          <p:cNvCxnSpPr/>
          <p:nvPr/>
        </p:nvCxnSpPr>
        <p:spPr bwMode="auto">
          <a:xfrm rot="5400000">
            <a:off x="4331728" y="411437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6" name="Straight Arrow Connector 15"/>
          <p:cNvCxnSpPr/>
          <p:nvPr/>
        </p:nvCxnSpPr>
        <p:spPr bwMode="auto">
          <a:xfrm rot="5400000">
            <a:off x="3783088"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17" name="Straight Arrow Connector 16"/>
          <p:cNvCxnSpPr/>
          <p:nvPr/>
        </p:nvCxnSpPr>
        <p:spPr bwMode="auto">
          <a:xfrm rot="5400000">
            <a:off x="4148848"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18" name="Isosceles Triangle 17"/>
          <p:cNvSpPr/>
          <p:nvPr/>
        </p:nvSpPr>
        <p:spPr bwMode="auto">
          <a:xfrm rot="10800000">
            <a:off x="332588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9" name="Isosceles Triangle 18"/>
          <p:cNvSpPr/>
          <p:nvPr/>
        </p:nvSpPr>
        <p:spPr bwMode="auto">
          <a:xfrm rot="10800000">
            <a:off x="350876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0" name="Isosceles Triangle 19"/>
          <p:cNvSpPr/>
          <p:nvPr/>
        </p:nvSpPr>
        <p:spPr bwMode="auto">
          <a:xfrm rot="10800000">
            <a:off x="369164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1" name="Isosceles Triangle 20"/>
          <p:cNvSpPr/>
          <p:nvPr/>
        </p:nvSpPr>
        <p:spPr bwMode="auto">
          <a:xfrm rot="10800000">
            <a:off x="387452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2" name="Isosceles Triangle 21"/>
          <p:cNvSpPr/>
          <p:nvPr/>
        </p:nvSpPr>
        <p:spPr bwMode="auto">
          <a:xfrm rot="10800000">
            <a:off x="405740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3" name="Isosceles Triangle 22"/>
          <p:cNvSpPr/>
          <p:nvPr/>
        </p:nvSpPr>
        <p:spPr bwMode="auto">
          <a:xfrm rot="10800000">
            <a:off x="424028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4" name="Isosceles Triangle 23"/>
          <p:cNvSpPr/>
          <p:nvPr/>
        </p:nvSpPr>
        <p:spPr bwMode="auto">
          <a:xfrm rot="10800000">
            <a:off x="442316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25" name="Isosceles Triangle 24"/>
          <p:cNvSpPr/>
          <p:nvPr/>
        </p:nvSpPr>
        <p:spPr bwMode="auto">
          <a:xfrm rot="10800000">
            <a:off x="460604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26" name="Straight Arrow Connector 25"/>
          <p:cNvCxnSpPr/>
          <p:nvPr/>
        </p:nvCxnSpPr>
        <p:spPr bwMode="auto">
          <a:xfrm rot="5400000">
            <a:off x="4880368"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27" name="Straight Arrow Connector 26"/>
          <p:cNvCxnSpPr/>
          <p:nvPr/>
        </p:nvCxnSpPr>
        <p:spPr bwMode="auto">
          <a:xfrm rot="5400000">
            <a:off x="5063248" y="411437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28" name="Straight Arrow Connector 27"/>
          <p:cNvCxnSpPr/>
          <p:nvPr/>
        </p:nvCxnSpPr>
        <p:spPr bwMode="auto">
          <a:xfrm rot="5400000">
            <a:off x="5972977"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29" name="Straight Arrow Connector 28"/>
          <p:cNvCxnSpPr/>
          <p:nvPr/>
        </p:nvCxnSpPr>
        <p:spPr bwMode="auto">
          <a:xfrm>
            <a:off x="5154688" y="4226719"/>
            <a:ext cx="73152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30" name="Straight Arrow Connector 29"/>
          <p:cNvCxnSpPr/>
          <p:nvPr/>
        </p:nvCxnSpPr>
        <p:spPr bwMode="auto">
          <a:xfrm>
            <a:off x="4057408" y="4409599"/>
            <a:ext cx="146304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31" name="Straight Arrow Connector 30"/>
          <p:cNvCxnSpPr/>
          <p:nvPr/>
        </p:nvCxnSpPr>
        <p:spPr bwMode="auto">
          <a:xfrm rot="5400000">
            <a:off x="5429008" y="4318159"/>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32" name="Straight Arrow Connector 31"/>
          <p:cNvCxnSpPr/>
          <p:nvPr/>
        </p:nvCxnSpPr>
        <p:spPr bwMode="auto">
          <a:xfrm rot="5400000">
            <a:off x="5794768" y="411437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33" name="Straight Arrow Connector 32"/>
          <p:cNvCxnSpPr/>
          <p:nvPr/>
        </p:nvCxnSpPr>
        <p:spPr bwMode="auto">
          <a:xfrm rot="5400000">
            <a:off x="5243282"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cxnSp>
        <p:nvCxnSpPr>
          <p:cNvPr id="34" name="Straight Arrow Connector 33"/>
          <p:cNvCxnSpPr/>
          <p:nvPr/>
        </p:nvCxnSpPr>
        <p:spPr bwMode="auto">
          <a:xfrm rot="5400000">
            <a:off x="5611888" y="3883945"/>
            <a:ext cx="18288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35" name="Isosceles Triangle 34"/>
          <p:cNvSpPr/>
          <p:nvPr/>
        </p:nvSpPr>
        <p:spPr bwMode="auto">
          <a:xfrm rot="10800000">
            <a:off x="478892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36" name="Isosceles Triangle 35"/>
          <p:cNvSpPr/>
          <p:nvPr/>
        </p:nvSpPr>
        <p:spPr bwMode="auto">
          <a:xfrm rot="10800000">
            <a:off x="497180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37" name="Isosceles Triangle 36"/>
          <p:cNvSpPr/>
          <p:nvPr/>
        </p:nvSpPr>
        <p:spPr bwMode="auto">
          <a:xfrm rot="10800000">
            <a:off x="515468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38" name="Isosceles Triangle 37"/>
          <p:cNvSpPr/>
          <p:nvPr/>
        </p:nvSpPr>
        <p:spPr bwMode="auto">
          <a:xfrm rot="10800000">
            <a:off x="533756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39" name="Isosceles Triangle 38"/>
          <p:cNvSpPr/>
          <p:nvPr/>
        </p:nvSpPr>
        <p:spPr bwMode="auto">
          <a:xfrm rot="10800000">
            <a:off x="552044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0" name="Isosceles Triangle 39"/>
          <p:cNvSpPr/>
          <p:nvPr/>
        </p:nvSpPr>
        <p:spPr bwMode="auto">
          <a:xfrm rot="10800000">
            <a:off x="570332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1" name="Isosceles Triangle 40"/>
          <p:cNvSpPr/>
          <p:nvPr/>
        </p:nvSpPr>
        <p:spPr bwMode="auto">
          <a:xfrm rot="10800000">
            <a:off x="588620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42" name="Isosceles Triangle 41"/>
          <p:cNvSpPr/>
          <p:nvPr/>
        </p:nvSpPr>
        <p:spPr bwMode="auto">
          <a:xfrm rot="10800000">
            <a:off x="6069088" y="3404800"/>
            <a:ext cx="182880" cy="182880"/>
          </a:xfrm>
          <a:prstGeom prst="triangle">
            <a:avLst/>
          </a:prstGeom>
          <a:solidFill>
            <a:srgbClr val="00206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43" name="Straight Arrow Connector 42"/>
          <p:cNvCxnSpPr/>
          <p:nvPr/>
        </p:nvCxnSpPr>
        <p:spPr bwMode="auto">
          <a:xfrm rot="5400000">
            <a:off x="4697488" y="4592479"/>
            <a:ext cx="274320" cy="1588"/>
          </a:xfrm>
          <a:prstGeom prst="straightConnector1">
            <a:avLst/>
          </a:prstGeom>
          <a:noFill/>
          <a:ln w="25400" cap="flat" cmpd="sng" algn="ctr">
            <a:solidFill>
              <a:srgbClr val="C00000"/>
            </a:solidFill>
            <a:prstDash val="solid"/>
            <a:round/>
            <a:headEnd type="none" w="med" len="med"/>
            <a:tailEnd type="arrow"/>
          </a:ln>
          <a:effectLst>
            <a:outerShdw blurRad="50800" dist="38100" dir="2700000" algn="tl" rotWithShape="0">
              <a:prstClr val="black">
                <a:alpha val="40000"/>
              </a:prstClr>
            </a:outerShdw>
          </a:effectLst>
        </p:spPr>
      </p:cxnSp>
      <p:sp>
        <p:nvSpPr>
          <p:cNvPr id="44" name="TextBox 43"/>
          <p:cNvSpPr txBox="1"/>
          <p:nvPr/>
        </p:nvSpPr>
        <p:spPr>
          <a:xfrm>
            <a:off x="2834362" y="4730433"/>
            <a:ext cx="3996518" cy="984885"/>
          </a:xfrm>
          <a:prstGeom prst="rect">
            <a:avLst/>
          </a:prstGeom>
          <a:noFill/>
        </p:spPr>
        <p:txBody>
          <a:bodyPr wrap="square" rtlCol="0" anchor="t">
            <a:spAutoFit/>
          </a:bodyPr>
          <a:lstStyle/>
          <a:p>
            <a:pPr algn="ctr"/>
            <a:r>
              <a:rPr lang="en-US" sz="1400" b="1" dirty="0" smtClean="0">
                <a:solidFill>
                  <a:srgbClr val="C00000"/>
                </a:solidFill>
              </a:rPr>
              <a:t>1.4 MW </a:t>
            </a:r>
            <a:r>
              <a:rPr lang="en-US" sz="1000" b="1" dirty="0" smtClean="0">
                <a:solidFill>
                  <a:srgbClr val="C00000"/>
                </a:solidFill>
              </a:rPr>
              <a:t>at cavity input</a:t>
            </a:r>
          </a:p>
          <a:p>
            <a:pPr algn="ctr"/>
            <a:endParaRPr lang="en-US" sz="1000" b="1" dirty="0" smtClean="0">
              <a:solidFill>
                <a:srgbClr val="C00000"/>
              </a:solidFill>
            </a:endParaRPr>
          </a:p>
          <a:p>
            <a:pPr algn="ctr"/>
            <a:r>
              <a:rPr lang="en-US" sz="1000" b="1" dirty="0" smtClean="0">
                <a:solidFill>
                  <a:srgbClr val="C00000"/>
                </a:solidFill>
              </a:rPr>
              <a:t>4 stages of 3 dB combiners</a:t>
            </a:r>
            <a:r>
              <a:rPr lang="en-US" sz="1000" b="1" dirty="0" smtClean="0">
                <a:solidFill>
                  <a:srgbClr val="C00000"/>
                </a:solidFill>
                <a:latin typeface="+mn-lt"/>
              </a:rPr>
              <a:t> = - 0.6 dB</a:t>
            </a:r>
          </a:p>
          <a:p>
            <a:pPr algn="ctr"/>
            <a:r>
              <a:rPr lang="en-US" sz="1000" b="1" dirty="0" smtClean="0">
                <a:solidFill>
                  <a:srgbClr val="C00000"/>
                </a:solidFill>
                <a:latin typeface="+mn-lt"/>
              </a:rPr>
              <a:t>120 to 180 m Coaxial lines = - 0.2 dB</a:t>
            </a:r>
          </a:p>
          <a:p>
            <a:pPr algn="ctr"/>
            <a:r>
              <a:rPr lang="en-US" sz="1000" b="1" dirty="0" smtClean="0">
                <a:solidFill>
                  <a:srgbClr val="C00000"/>
                </a:solidFill>
                <a:latin typeface="+mn-lt"/>
              </a:rPr>
              <a:t>Final Amplifier output = 1.6 MW + 0.8 dB </a:t>
            </a:r>
            <a:r>
              <a:rPr lang="en-US" sz="1000" b="1" dirty="0" smtClean="0">
                <a:solidFill>
                  <a:srgbClr val="C00000"/>
                </a:solidFill>
              </a:rPr>
              <a:t>= 1.7 MW / 16 = </a:t>
            </a:r>
            <a:r>
              <a:rPr lang="en-US" sz="1400" b="1" dirty="0" smtClean="0">
                <a:solidFill>
                  <a:srgbClr val="C00000"/>
                </a:solidFill>
              </a:rPr>
              <a:t>110 kW </a:t>
            </a:r>
            <a:r>
              <a:rPr lang="en-US" sz="1400" b="1" dirty="0" smtClean="0">
                <a:solidFill>
                  <a:srgbClr val="C00000"/>
                </a:solidFill>
                <a:latin typeface="+mn-lt"/>
              </a:rPr>
              <a:t> </a:t>
            </a:r>
            <a:endParaRPr lang="en-US" sz="1400" b="1" dirty="0">
              <a:solidFill>
                <a:srgbClr val="C00000"/>
              </a:solidFill>
              <a:latin typeface="+mn-lt"/>
            </a:endParaRPr>
          </a:p>
        </p:txBody>
      </p:sp>
      <p:sp>
        <p:nvSpPr>
          <p:cNvPr id="45" name="Rectangle 44"/>
          <p:cNvSpPr/>
          <p:nvPr/>
        </p:nvSpPr>
        <p:spPr bwMode="auto">
          <a:xfrm>
            <a:off x="3336868" y="2642201"/>
            <a:ext cx="2918780" cy="228600"/>
          </a:xfrm>
          <a:prstGeom prst="rect">
            <a:avLst/>
          </a:prstGeom>
          <a:solidFill>
            <a:schemeClr val="bg1">
              <a:lumMod val="85000"/>
            </a:schemeClr>
          </a:solidFill>
          <a:ln w="25400" cap="rnd" cmpd="sng" algn="ctr">
            <a:solidFill>
              <a:schemeClr val="bg1">
                <a:lumMod val="8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hlink"/>
              </a:buClr>
              <a:buSzTx/>
              <a:tabLst/>
            </a:pPr>
            <a:r>
              <a:rPr kumimoji="0" lang="en-US" sz="800" b="0" i="0" u="none" strike="noStrike" cap="none" normalizeH="0" baseline="0" dirty="0" smtClean="0">
                <a:ln>
                  <a:noFill/>
                </a:ln>
              </a:rPr>
              <a:t>1/16 splitter</a:t>
            </a:r>
          </a:p>
        </p:txBody>
      </p:sp>
      <p:cxnSp>
        <p:nvCxnSpPr>
          <p:cNvPr id="46" name="Straight Arrow Connector 45"/>
          <p:cNvCxnSpPr/>
          <p:nvPr/>
        </p:nvCxnSpPr>
        <p:spPr bwMode="auto">
          <a:xfrm rot="5400000">
            <a:off x="533756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47" name="Straight Arrow Connector 46"/>
          <p:cNvCxnSpPr/>
          <p:nvPr/>
        </p:nvCxnSpPr>
        <p:spPr bwMode="auto">
          <a:xfrm rot="5400000">
            <a:off x="552044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48" name="Straight Arrow Connector 47"/>
          <p:cNvCxnSpPr/>
          <p:nvPr/>
        </p:nvCxnSpPr>
        <p:spPr bwMode="auto">
          <a:xfrm rot="5400000">
            <a:off x="570332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49" name="Straight Arrow Connector 48"/>
          <p:cNvCxnSpPr/>
          <p:nvPr/>
        </p:nvCxnSpPr>
        <p:spPr bwMode="auto">
          <a:xfrm>
            <a:off x="597764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50" name="Straight Arrow Connector 49"/>
          <p:cNvCxnSpPr/>
          <p:nvPr/>
        </p:nvCxnSpPr>
        <p:spPr bwMode="auto">
          <a:xfrm rot="5400000">
            <a:off x="588620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1" name="Straight Arrow Connector 50"/>
          <p:cNvCxnSpPr/>
          <p:nvPr/>
        </p:nvCxnSpPr>
        <p:spPr bwMode="auto">
          <a:xfrm rot="5400000">
            <a:off x="606908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2" name="Straight Arrow Connector 51"/>
          <p:cNvCxnSpPr/>
          <p:nvPr/>
        </p:nvCxnSpPr>
        <p:spPr bwMode="auto">
          <a:xfrm rot="5400000">
            <a:off x="460604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3" name="Straight Arrow Connector 52"/>
          <p:cNvCxnSpPr/>
          <p:nvPr/>
        </p:nvCxnSpPr>
        <p:spPr bwMode="auto">
          <a:xfrm rot="5400000">
            <a:off x="478892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4" name="Straight Arrow Connector 53"/>
          <p:cNvCxnSpPr/>
          <p:nvPr/>
        </p:nvCxnSpPr>
        <p:spPr bwMode="auto">
          <a:xfrm rot="5400000">
            <a:off x="497180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5" name="Straight Arrow Connector 54"/>
          <p:cNvCxnSpPr/>
          <p:nvPr/>
        </p:nvCxnSpPr>
        <p:spPr bwMode="auto">
          <a:xfrm rot="5400000">
            <a:off x="515468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6" name="Straight Arrow Connector 55"/>
          <p:cNvCxnSpPr/>
          <p:nvPr/>
        </p:nvCxnSpPr>
        <p:spPr bwMode="auto">
          <a:xfrm rot="5400000">
            <a:off x="387452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7" name="Straight Arrow Connector 56"/>
          <p:cNvCxnSpPr/>
          <p:nvPr/>
        </p:nvCxnSpPr>
        <p:spPr bwMode="auto">
          <a:xfrm rot="5400000">
            <a:off x="405740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8" name="Straight Arrow Connector 57"/>
          <p:cNvCxnSpPr/>
          <p:nvPr/>
        </p:nvCxnSpPr>
        <p:spPr bwMode="auto">
          <a:xfrm rot="5400000">
            <a:off x="424028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59" name="Straight Arrow Connector 58"/>
          <p:cNvCxnSpPr/>
          <p:nvPr/>
        </p:nvCxnSpPr>
        <p:spPr bwMode="auto">
          <a:xfrm rot="5400000">
            <a:off x="442316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60" name="Straight Arrow Connector 59"/>
          <p:cNvCxnSpPr/>
          <p:nvPr/>
        </p:nvCxnSpPr>
        <p:spPr bwMode="auto">
          <a:xfrm rot="5400000">
            <a:off x="332588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61" name="Straight Arrow Connector 60"/>
          <p:cNvCxnSpPr/>
          <p:nvPr/>
        </p:nvCxnSpPr>
        <p:spPr bwMode="auto">
          <a:xfrm rot="5400000">
            <a:off x="350876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62" name="Straight Arrow Connector 61"/>
          <p:cNvCxnSpPr/>
          <p:nvPr/>
        </p:nvCxnSpPr>
        <p:spPr bwMode="auto">
          <a:xfrm>
            <a:off x="5703328" y="3998119"/>
            <a:ext cx="36576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3" name="Straight Arrow Connector 62"/>
          <p:cNvCxnSpPr/>
          <p:nvPr/>
        </p:nvCxnSpPr>
        <p:spPr bwMode="auto">
          <a:xfrm rot="5400000">
            <a:off x="3691648" y="3679120"/>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64" name="Straight Arrow Connector 63"/>
          <p:cNvCxnSpPr/>
          <p:nvPr/>
        </p:nvCxnSpPr>
        <p:spPr bwMode="auto">
          <a:xfrm>
            <a:off x="561188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5" name="Straight Arrow Connector 64"/>
          <p:cNvCxnSpPr/>
          <p:nvPr/>
        </p:nvCxnSpPr>
        <p:spPr bwMode="auto">
          <a:xfrm>
            <a:off x="524612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6" name="Straight Arrow Connector 65"/>
          <p:cNvCxnSpPr/>
          <p:nvPr/>
        </p:nvCxnSpPr>
        <p:spPr bwMode="auto">
          <a:xfrm>
            <a:off x="488036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7" name="Straight Arrow Connector 66"/>
          <p:cNvCxnSpPr/>
          <p:nvPr/>
        </p:nvCxnSpPr>
        <p:spPr bwMode="auto">
          <a:xfrm>
            <a:off x="451460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8" name="Straight Arrow Connector 67"/>
          <p:cNvCxnSpPr/>
          <p:nvPr/>
        </p:nvCxnSpPr>
        <p:spPr bwMode="auto">
          <a:xfrm>
            <a:off x="414884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69" name="Straight Arrow Connector 68"/>
          <p:cNvCxnSpPr/>
          <p:nvPr/>
        </p:nvCxnSpPr>
        <p:spPr bwMode="auto">
          <a:xfrm>
            <a:off x="378308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0" name="Straight Arrow Connector 69"/>
          <p:cNvCxnSpPr/>
          <p:nvPr/>
        </p:nvCxnSpPr>
        <p:spPr bwMode="auto">
          <a:xfrm>
            <a:off x="3417328" y="3770560"/>
            <a:ext cx="182880" cy="1588"/>
          </a:xfrm>
          <a:prstGeom prst="straightConnector1">
            <a:avLst/>
          </a:prstGeom>
          <a:noFill/>
          <a:ln w="127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1" name="Straight Arrow Connector 70"/>
          <p:cNvCxnSpPr/>
          <p:nvPr/>
        </p:nvCxnSpPr>
        <p:spPr bwMode="auto">
          <a:xfrm>
            <a:off x="4968168" y="3998119"/>
            <a:ext cx="36576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2" name="Straight Arrow Connector 71"/>
          <p:cNvCxnSpPr/>
          <p:nvPr/>
        </p:nvCxnSpPr>
        <p:spPr bwMode="auto">
          <a:xfrm>
            <a:off x="4240288" y="3998119"/>
            <a:ext cx="36576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3" name="Straight Arrow Connector 72"/>
          <p:cNvCxnSpPr/>
          <p:nvPr/>
        </p:nvCxnSpPr>
        <p:spPr bwMode="auto">
          <a:xfrm>
            <a:off x="3508768" y="3998119"/>
            <a:ext cx="36576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4" name="Straight Arrow Connector 73"/>
          <p:cNvCxnSpPr/>
          <p:nvPr/>
        </p:nvCxnSpPr>
        <p:spPr bwMode="auto">
          <a:xfrm>
            <a:off x="3691648" y="4226719"/>
            <a:ext cx="731520" cy="1588"/>
          </a:xfrm>
          <a:prstGeom prst="straightConnector1">
            <a:avLst/>
          </a:prstGeom>
          <a:noFill/>
          <a:ln w="25400" cap="flat" cmpd="sng" algn="ctr">
            <a:solidFill>
              <a:srgbClr val="C00000"/>
            </a:solidFill>
            <a:prstDash val="solid"/>
            <a:round/>
            <a:headEnd type="none" w="med" len="med"/>
            <a:tailEnd type="none"/>
          </a:ln>
          <a:effectLst>
            <a:outerShdw blurRad="50800" dist="38100" dir="2700000" algn="tl" rotWithShape="0">
              <a:prstClr val="black">
                <a:alpha val="40000"/>
              </a:prstClr>
            </a:outerShdw>
          </a:effectLst>
        </p:spPr>
      </p:cxnSp>
      <p:cxnSp>
        <p:nvCxnSpPr>
          <p:cNvPr id="75" name="Straight Arrow Connector 74"/>
          <p:cNvCxnSpPr/>
          <p:nvPr/>
        </p:nvCxnSpPr>
        <p:spPr bwMode="auto">
          <a:xfrm rot="5400000">
            <a:off x="533471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76" name="Straight Arrow Connector 75"/>
          <p:cNvCxnSpPr/>
          <p:nvPr/>
        </p:nvCxnSpPr>
        <p:spPr bwMode="auto">
          <a:xfrm rot="5400000">
            <a:off x="551759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77" name="Straight Arrow Connector 76"/>
          <p:cNvCxnSpPr/>
          <p:nvPr/>
        </p:nvCxnSpPr>
        <p:spPr bwMode="auto">
          <a:xfrm rot="5400000">
            <a:off x="570047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78" name="Straight Arrow Connector 77"/>
          <p:cNvCxnSpPr/>
          <p:nvPr/>
        </p:nvCxnSpPr>
        <p:spPr bwMode="auto">
          <a:xfrm rot="5400000">
            <a:off x="588335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79" name="Straight Arrow Connector 78"/>
          <p:cNvCxnSpPr/>
          <p:nvPr/>
        </p:nvCxnSpPr>
        <p:spPr bwMode="auto">
          <a:xfrm rot="5400000">
            <a:off x="606623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0" name="Straight Arrow Connector 79"/>
          <p:cNvCxnSpPr/>
          <p:nvPr/>
        </p:nvCxnSpPr>
        <p:spPr bwMode="auto">
          <a:xfrm rot="5400000">
            <a:off x="460319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1" name="Straight Arrow Connector 80"/>
          <p:cNvCxnSpPr/>
          <p:nvPr/>
        </p:nvCxnSpPr>
        <p:spPr bwMode="auto">
          <a:xfrm rot="5400000">
            <a:off x="478607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2" name="Straight Arrow Connector 81"/>
          <p:cNvCxnSpPr/>
          <p:nvPr/>
        </p:nvCxnSpPr>
        <p:spPr bwMode="auto">
          <a:xfrm rot="5400000">
            <a:off x="496895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3" name="Straight Arrow Connector 82"/>
          <p:cNvCxnSpPr/>
          <p:nvPr/>
        </p:nvCxnSpPr>
        <p:spPr bwMode="auto">
          <a:xfrm rot="5400000">
            <a:off x="515183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4" name="Straight Arrow Connector 83"/>
          <p:cNvCxnSpPr/>
          <p:nvPr/>
        </p:nvCxnSpPr>
        <p:spPr bwMode="auto">
          <a:xfrm rot="5400000">
            <a:off x="387167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5" name="Straight Arrow Connector 84"/>
          <p:cNvCxnSpPr/>
          <p:nvPr/>
        </p:nvCxnSpPr>
        <p:spPr bwMode="auto">
          <a:xfrm rot="5400000">
            <a:off x="405455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6" name="Straight Arrow Connector 85"/>
          <p:cNvCxnSpPr/>
          <p:nvPr/>
        </p:nvCxnSpPr>
        <p:spPr bwMode="auto">
          <a:xfrm rot="5400000">
            <a:off x="423743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7" name="Straight Arrow Connector 86"/>
          <p:cNvCxnSpPr/>
          <p:nvPr/>
        </p:nvCxnSpPr>
        <p:spPr bwMode="auto">
          <a:xfrm rot="5400000">
            <a:off x="442031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8" name="Straight Arrow Connector 87"/>
          <p:cNvCxnSpPr/>
          <p:nvPr/>
        </p:nvCxnSpPr>
        <p:spPr bwMode="auto">
          <a:xfrm rot="5400000">
            <a:off x="332303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89" name="Straight Arrow Connector 88"/>
          <p:cNvCxnSpPr/>
          <p:nvPr/>
        </p:nvCxnSpPr>
        <p:spPr bwMode="auto">
          <a:xfrm rot="5400000">
            <a:off x="350591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cxnSp>
        <p:nvCxnSpPr>
          <p:cNvPr id="90" name="Straight Arrow Connector 89"/>
          <p:cNvCxnSpPr/>
          <p:nvPr/>
        </p:nvCxnSpPr>
        <p:spPr bwMode="auto">
          <a:xfrm rot="5400000">
            <a:off x="3688792" y="3308911"/>
            <a:ext cx="182880" cy="1588"/>
          </a:xfrm>
          <a:prstGeom prst="straightConnector1">
            <a:avLst/>
          </a:prstGeom>
          <a:noFill/>
          <a:ln w="12700" cap="flat" cmpd="sng" algn="ctr">
            <a:solidFill>
              <a:srgbClr val="000096"/>
            </a:solidFill>
            <a:prstDash val="solid"/>
            <a:round/>
            <a:headEnd type="none" w="med" len="med"/>
            <a:tailEnd type="arrow"/>
          </a:ln>
          <a:effectLst>
            <a:outerShdw blurRad="50800" dist="38100" dir="2700000" algn="tl" rotWithShape="0">
              <a:prstClr val="black">
                <a:alpha val="40000"/>
              </a:prstClr>
            </a:outerShdw>
          </a:effectLst>
        </p:spPr>
      </p:cxnSp>
      <p:sp>
        <p:nvSpPr>
          <p:cNvPr id="91" name="Isosceles Triangle 90"/>
          <p:cNvSpPr/>
          <p:nvPr/>
        </p:nvSpPr>
        <p:spPr bwMode="auto">
          <a:xfrm rot="10800000">
            <a:off x="332956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2" name="Isosceles Triangle 91"/>
          <p:cNvSpPr/>
          <p:nvPr/>
        </p:nvSpPr>
        <p:spPr bwMode="auto">
          <a:xfrm rot="10800000">
            <a:off x="351244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3" name="Isosceles Triangle 92"/>
          <p:cNvSpPr/>
          <p:nvPr/>
        </p:nvSpPr>
        <p:spPr bwMode="auto">
          <a:xfrm rot="10800000">
            <a:off x="369532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4" name="Isosceles Triangle 93"/>
          <p:cNvSpPr/>
          <p:nvPr/>
        </p:nvSpPr>
        <p:spPr bwMode="auto">
          <a:xfrm rot="10800000">
            <a:off x="387820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5" name="Isosceles Triangle 94"/>
          <p:cNvSpPr/>
          <p:nvPr/>
        </p:nvSpPr>
        <p:spPr bwMode="auto">
          <a:xfrm rot="10800000">
            <a:off x="406108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6" name="Isosceles Triangle 95"/>
          <p:cNvSpPr/>
          <p:nvPr/>
        </p:nvSpPr>
        <p:spPr bwMode="auto">
          <a:xfrm rot="10800000">
            <a:off x="424396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7" name="Isosceles Triangle 96"/>
          <p:cNvSpPr/>
          <p:nvPr/>
        </p:nvSpPr>
        <p:spPr bwMode="auto">
          <a:xfrm rot="10800000">
            <a:off x="442684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8" name="Isosceles Triangle 97"/>
          <p:cNvSpPr/>
          <p:nvPr/>
        </p:nvSpPr>
        <p:spPr bwMode="auto">
          <a:xfrm rot="10800000">
            <a:off x="460972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99" name="Isosceles Triangle 98"/>
          <p:cNvSpPr/>
          <p:nvPr/>
        </p:nvSpPr>
        <p:spPr bwMode="auto">
          <a:xfrm rot="10800000">
            <a:off x="479260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0" name="Isosceles Triangle 99"/>
          <p:cNvSpPr/>
          <p:nvPr/>
        </p:nvSpPr>
        <p:spPr bwMode="auto">
          <a:xfrm rot="10800000">
            <a:off x="497548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1" name="Isosceles Triangle 100"/>
          <p:cNvSpPr/>
          <p:nvPr/>
        </p:nvSpPr>
        <p:spPr bwMode="auto">
          <a:xfrm rot="10800000">
            <a:off x="515836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2" name="Isosceles Triangle 101"/>
          <p:cNvSpPr/>
          <p:nvPr/>
        </p:nvSpPr>
        <p:spPr bwMode="auto">
          <a:xfrm rot="10800000">
            <a:off x="534124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3" name="Isosceles Triangle 102"/>
          <p:cNvSpPr/>
          <p:nvPr/>
        </p:nvSpPr>
        <p:spPr bwMode="auto">
          <a:xfrm rot="10800000">
            <a:off x="552412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4" name="Isosceles Triangle 103"/>
          <p:cNvSpPr/>
          <p:nvPr/>
        </p:nvSpPr>
        <p:spPr bwMode="auto">
          <a:xfrm rot="10800000">
            <a:off x="570700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5" name="Isosceles Triangle 104"/>
          <p:cNvSpPr/>
          <p:nvPr/>
        </p:nvSpPr>
        <p:spPr bwMode="auto">
          <a:xfrm rot="10800000">
            <a:off x="588988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06" name="Isosceles Triangle 105"/>
          <p:cNvSpPr/>
          <p:nvPr/>
        </p:nvSpPr>
        <p:spPr bwMode="auto">
          <a:xfrm rot="10800000">
            <a:off x="6072768" y="3074250"/>
            <a:ext cx="182880" cy="182880"/>
          </a:xfrm>
          <a:prstGeom prst="triangle">
            <a:avLst/>
          </a:prstGeom>
          <a:solidFill>
            <a:srgbClr val="00B05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hlink"/>
              </a:buClr>
              <a:buSzTx/>
              <a:buFont typeface="Wingdings" pitchFamily="2" charset="2"/>
              <a:buBlip>
                <a:blip r:embed="rId2"/>
              </a:buBlip>
              <a:tabLst/>
            </a:pPr>
            <a:endParaRPr kumimoji="0" lang="en-US"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endParaRPr>
          </a:p>
        </p:txBody>
      </p:sp>
      <p:cxnSp>
        <p:nvCxnSpPr>
          <p:cNvPr id="107" name="Straight Arrow Connector 106"/>
          <p:cNvCxnSpPr/>
          <p:nvPr/>
        </p:nvCxnSpPr>
        <p:spPr bwMode="auto">
          <a:xfrm rot="5400000">
            <a:off x="533471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08" name="Straight Arrow Connector 107"/>
          <p:cNvCxnSpPr/>
          <p:nvPr/>
        </p:nvCxnSpPr>
        <p:spPr bwMode="auto">
          <a:xfrm rot="5400000">
            <a:off x="551759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09" name="Straight Arrow Connector 108"/>
          <p:cNvCxnSpPr/>
          <p:nvPr/>
        </p:nvCxnSpPr>
        <p:spPr bwMode="auto">
          <a:xfrm rot="5400000">
            <a:off x="570047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0" name="Straight Arrow Connector 109"/>
          <p:cNvCxnSpPr/>
          <p:nvPr/>
        </p:nvCxnSpPr>
        <p:spPr bwMode="auto">
          <a:xfrm rot="5400000">
            <a:off x="588335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1" name="Straight Arrow Connector 110"/>
          <p:cNvCxnSpPr/>
          <p:nvPr/>
        </p:nvCxnSpPr>
        <p:spPr bwMode="auto">
          <a:xfrm rot="5400000">
            <a:off x="606623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2" name="Straight Arrow Connector 111"/>
          <p:cNvCxnSpPr/>
          <p:nvPr/>
        </p:nvCxnSpPr>
        <p:spPr bwMode="auto">
          <a:xfrm rot="5400000">
            <a:off x="460319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3" name="Straight Arrow Connector 112"/>
          <p:cNvCxnSpPr/>
          <p:nvPr/>
        </p:nvCxnSpPr>
        <p:spPr bwMode="auto">
          <a:xfrm rot="5400000">
            <a:off x="478607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4" name="Straight Arrow Connector 113"/>
          <p:cNvCxnSpPr/>
          <p:nvPr/>
        </p:nvCxnSpPr>
        <p:spPr bwMode="auto">
          <a:xfrm rot="5400000">
            <a:off x="496895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5" name="Straight Arrow Connector 114"/>
          <p:cNvCxnSpPr/>
          <p:nvPr/>
        </p:nvCxnSpPr>
        <p:spPr bwMode="auto">
          <a:xfrm rot="5400000">
            <a:off x="515183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6" name="Straight Arrow Connector 115"/>
          <p:cNvCxnSpPr/>
          <p:nvPr/>
        </p:nvCxnSpPr>
        <p:spPr bwMode="auto">
          <a:xfrm rot="5400000">
            <a:off x="387167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7" name="Straight Arrow Connector 116"/>
          <p:cNvCxnSpPr/>
          <p:nvPr/>
        </p:nvCxnSpPr>
        <p:spPr bwMode="auto">
          <a:xfrm rot="5400000">
            <a:off x="405455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8" name="Straight Arrow Connector 117"/>
          <p:cNvCxnSpPr/>
          <p:nvPr/>
        </p:nvCxnSpPr>
        <p:spPr bwMode="auto">
          <a:xfrm rot="5400000">
            <a:off x="423743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19" name="Straight Arrow Connector 118"/>
          <p:cNvCxnSpPr/>
          <p:nvPr/>
        </p:nvCxnSpPr>
        <p:spPr bwMode="auto">
          <a:xfrm rot="5400000">
            <a:off x="442031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20" name="Straight Arrow Connector 119"/>
          <p:cNvCxnSpPr/>
          <p:nvPr/>
        </p:nvCxnSpPr>
        <p:spPr bwMode="auto">
          <a:xfrm rot="5400000">
            <a:off x="332303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21" name="Straight Arrow Connector 120"/>
          <p:cNvCxnSpPr/>
          <p:nvPr/>
        </p:nvCxnSpPr>
        <p:spPr bwMode="auto">
          <a:xfrm rot="5400000">
            <a:off x="350591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cxnSp>
        <p:nvCxnSpPr>
          <p:cNvPr id="122" name="Straight Arrow Connector 121"/>
          <p:cNvCxnSpPr/>
          <p:nvPr/>
        </p:nvCxnSpPr>
        <p:spPr bwMode="auto">
          <a:xfrm rot="5400000">
            <a:off x="3688792" y="2961447"/>
            <a:ext cx="182880" cy="1588"/>
          </a:xfrm>
          <a:prstGeom prst="straightConnector1">
            <a:avLst/>
          </a:prstGeom>
          <a:noFill/>
          <a:ln w="6350" cap="flat" cmpd="sng" algn="ctr">
            <a:solidFill>
              <a:schemeClr val="bg1">
                <a:lumMod val="85000"/>
              </a:schemeClr>
            </a:solidFill>
            <a:prstDash val="solid"/>
            <a:round/>
            <a:headEnd type="none" w="med" len="med"/>
            <a:tailEnd type="arrow"/>
          </a:ln>
          <a:effectLst>
            <a:outerShdw blurRad="50800" dist="38100" dir="2700000" algn="tl" rotWithShape="0">
              <a:prstClr val="black">
                <a:alpha val="40000"/>
              </a:prstClr>
            </a:outerShdw>
          </a:effectLst>
        </p:spPr>
      </p:cxnSp>
      <p:sp>
        <p:nvSpPr>
          <p:cNvPr id="123" name="Rectangle 122"/>
          <p:cNvSpPr/>
          <p:nvPr/>
        </p:nvSpPr>
        <p:spPr>
          <a:xfrm>
            <a:off x="7767618" y="2060848"/>
            <a:ext cx="3369022" cy="3847207"/>
          </a:xfrm>
          <a:prstGeom prst="rect">
            <a:avLst/>
          </a:prstGeom>
        </p:spPr>
        <p:txBody>
          <a:bodyPr wrap="square">
            <a:spAutoFit/>
          </a:bodyPr>
          <a:lstStyle/>
          <a:p>
            <a:r>
              <a:rPr lang="en-US" sz="2000" dirty="0" smtClean="0"/>
              <a:t>Three topics</a:t>
            </a:r>
          </a:p>
          <a:p>
            <a:endParaRPr lang="en-US" sz="1600" dirty="0">
              <a:solidFill>
                <a:srgbClr val="00B050"/>
              </a:solidFill>
            </a:endParaRPr>
          </a:p>
          <a:p>
            <a:r>
              <a:rPr lang="en-US" sz="1600" dirty="0" smtClean="0">
                <a:solidFill>
                  <a:srgbClr val="00B050"/>
                </a:solidFill>
              </a:rPr>
              <a:t>Drivers </a:t>
            </a:r>
            <a:r>
              <a:rPr lang="en-US" sz="1600" dirty="0">
                <a:solidFill>
                  <a:srgbClr val="00B050"/>
                </a:solidFill>
              </a:rPr>
              <a:t>:</a:t>
            </a:r>
          </a:p>
          <a:p>
            <a:pPr lvl="1"/>
            <a:r>
              <a:rPr lang="en-US" sz="1600" dirty="0" smtClean="0">
                <a:solidFill>
                  <a:srgbClr val="00B050"/>
                </a:solidFill>
              </a:rPr>
              <a:t>2 x 16 </a:t>
            </a:r>
            <a:r>
              <a:rPr lang="en-US" sz="1600" dirty="0">
                <a:solidFill>
                  <a:srgbClr val="00B050"/>
                </a:solidFill>
              </a:rPr>
              <a:t>x </a:t>
            </a:r>
            <a:r>
              <a:rPr lang="en-US" sz="1600" dirty="0" smtClean="0">
                <a:solidFill>
                  <a:srgbClr val="00B050"/>
                </a:solidFill>
              </a:rPr>
              <a:t>SSPA</a:t>
            </a:r>
            <a:endParaRPr lang="en-US" sz="1600" dirty="0">
              <a:solidFill>
                <a:srgbClr val="00B050"/>
              </a:solidFill>
            </a:endParaRPr>
          </a:p>
          <a:p>
            <a:endParaRPr lang="en-US" sz="1600" dirty="0"/>
          </a:p>
          <a:p>
            <a:r>
              <a:rPr lang="en-US" sz="1600" dirty="0">
                <a:solidFill>
                  <a:srgbClr val="002060"/>
                </a:solidFill>
              </a:rPr>
              <a:t>Finals :</a:t>
            </a:r>
          </a:p>
          <a:p>
            <a:pPr lvl="1"/>
            <a:r>
              <a:rPr lang="en-US" sz="1600" dirty="0" smtClean="0">
                <a:solidFill>
                  <a:srgbClr val="002060"/>
                </a:solidFill>
              </a:rPr>
              <a:t>Tetrode : 2 x 16 x 110 kW</a:t>
            </a:r>
          </a:p>
          <a:p>
            <a:pPr lvl="1"/>
            <a:r>
              <a:rPr lang="en-US" sz="1600" dirty="0" smtClean="0">
                <a:solidFill>
                  <a:srgbClr val="002060"/>
                </a:solidFill>
              </a:rPr>
              <a:t>IOT </a:t>
            </a:r>
            <a:r>
              <a:rPr lang="en-US" sz="1600" dirty="0">
                <a:solidFill>
                  <a:srgbClr val="002060"/>
                </a:solidFill>
              </a:rPr>
              <a:t>: 2 x 16 x </a:t>
            </a:r>
            <a:r>
              <a:rPr lang="en-US" sz="1600" dirty="0" smtClean="0">
                <a:solidFill>
                  <a:srgbClr val="002060"/>
                </a:solidFill>
              </a:rPr>
              <a:t>110 </a:t>
            </a:r>
            <a:r>
              <a:rPr lang="en-US" sz="1600" dirty="0">
                <a:solidFill>
                  <a:srgbClr val="002060"/>
                </a:solidFill>
              </a:rPr>
              <a:t>kW</a:t>
            </a:r>
          </a:p>
          <a:p>
            <a:pPr lvl="1"/>
            <a:r>
              <a:rPr lang="en-US" sz="1600" dirty="0" smtClean="0">
                <a:solidFill>
                  <a:srgbClr val="002060"/>
                </a:solidFill>
              </a:rPr>
              <a:t>SSPA </a:t>
            </a:r>
            <a:r>
              <a:rPr lang="en-US" sz="1600" dirty="0">
                <a:solidFill>
                  <a:srgbClr val="002060"/>
                </a:solidFill>
              </a:rPr>
              <a:t>:  </a:t>
            </a:r>
            <a:r>
              <a:rPr lang="en-US" sz="1600" dirty="0" smtClean="0">
                <a:solidFill>
                  <a:srgbClr val="002060"/>
                </a:solidFill>
              </a:rPr>
              <a:t>2 x 16 </a:t>
            </a:r>
            <a:r>
              <a:rPr lang="en-US" sz="1600" dirty="0">
                <a:solidFill>
                  <a:srgbClr val="002060"/>
                </a:solidFill>
              </a:rPr>
              <a:t>x (</a:t>
            </a:r>
            <a:r>
              <a:rPr lang="en-US" sz="1600" dirty="0" smtClean="0">
                <a:solidFill>
                  <a:srgbClr val="002060"/>
                </a:solidFill>
              </a:rPr>
              <a:t>110 </a:t>
            </a:r>
            <a:r>
              <a:rPr lang="en-US" sz="1600" dirty="0">
                <a:solidFill>
                  <a:srgbClr val="002060"/>
                </a:solidFill>
              </a:rPr>
              <a:t>x 1 kW)</a:t>
            </a:r>
          </a:p>
          <a:p>
            <a:pPr lvl="1"/>
            <a:r>
              <a:rPr lang="en-US" sz="1600" dirty="0" err="1" smtClean="0">
                <a:solidFill>
                  <a:srgbClr val="002060"/>
                </a:solidFill>
              </a:rPr>
              <a:t>Diacrode</a:t>
            </a:r>
            <a:r>
              <a:rPr lang="en-US" sz="1600" dirty="0" smtClean="0">
                <a:solidFill>
                  <a:srgbClr val="002060"/>
                </a:solidFill>
              </a:rPr>
              <a:t> </a:t>
            </a:r>
            <a:r>
              <a:rPr lang="en-US" sz="1600" dirty="0">
                <a:solidFill>
                  <a:srgbClr val="002060"/>
                </a:solidFill>
              </a:rPr>
              <a:t>: </a:t>
            </a:r>
            <a:r>
              <a:rPr lang="en-US" sz="1600" dirty="0" smtClean="0">
                <a:solidFill>
                  <a:srgbClr val="002060"/>
                </a:solidFill>
              </a:rPr>
              <a:t>2 x 2 </a:t>
            </a:r>
            <a:r>
              <a:rPr lang="en-US" sz="1600" dirty="0">
                <a:solidFill>
                  <a:srgbClr val="002060"/>
                </a:solidFill>
              </a:rPr>
              <a:t>x </a:t>
            </a:r>
            <a:r>
              <a:rPr lang="en-US" sz="1600" dirty="0" smtClean="0">
                <a:solidFill>
                  <a:srgbClr val="002060"/>
                </a:solidFill>
              </a:rPr>
              <a:t>850 kW</a:t>
            </a:r>
          </a:p>
          <a:p>
            <a:pPr lvl="1"/>
            <a:r>
              <a:rPr lang="en-US" sz="1600" dirty="0" smtClean="0">
                <a:solidFill>
                  <a:srgbClr val="002060"/>
                </a:solidFill>
              </a:rPr>
              <a:t>No klystron at 200 MHz</a:t>
            </a:r>
            <a:endParaRPr lang="en-US" sz="1600" dirty="0">
              <a:solidFill>
                <a:srgbClr val="002060"/>
              </a:solidFill>
            </a:endParaRPr>
          </a:p>
          <a:p>
            <a:pPr lvl="1"/>
            <a:endParaRPr lang="en-US" sz="1600" dirty="0"/>
          </a:p>
          <a:p>
            <a:r>
              <a:rPr lang="en-US" sz="1600" dirty="0" smtClean="0">
                <a:solidFill>
                  <a:srgbClr val="C00000"/>
                </a:solidFill>
              </a:rPr>
              <a:t>Combiners + lines </a:t>
            </a:r>
            <a:r>
              <a:rPr lang="en-US" sz="1600" dirty="0">
                <a:solidFill>
                  <a:srgbClr val="C00000"/>
                </a:solidFill>
              </a:rPr>
              <a:t>:</a:t>
            </a:r>
          </a:p>
          <a:p>
            <a:pPr lvl="1"/>
            <a:r>
              <a:rPr lang="en-US" sz="1600" dirty="0">
                <a:solidFill>
                  <a:srgbClr val="C00000"/>
                </a:solidFill>
              </a:rPr>
              <a:t>3 dB hybrids</a:t>
            </a:r>
          </a:p>
          <a:p>
            <a:pPr lvl="1"/>
            <a:r>
              <a:rPr lang="en-US" sz="1600" dirty="0">
                <a:solidFill>
                  <a:srgbClr val="C00000"/>
                </a:solidFill>
              </a:rPr>
              <a:t>850 kW power loads</a:t>
            </a:r>
          </a:p>
        </p:txBody>
      </p:sp>
      <p:sp>
        <p:nvSpPr>
          <p:cNvPr id="124" name="Rectangle 123"/>
          <p:cNvSpPr/>
          <p:nvPr/>
        </p:nvSpPr>
        <p:spPr>
          <a:xfrm>
            <a:off x="1159583" y="3423074"/>
            <a:ext cx="1103187"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2 x</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022164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Purchasing strategy</a:t>
            </a:r>
          </a:p>
        </p:txBody>
      </p:sp>
      <p:sp>
        <p:nvSpPr>
          <p:cNvPr id="3" name="Content Placeholder 2"/>
          <p:cNvSpPr>
            <a:spLocks noGrp="1"/>
          </p:cNvSpPr>
          <p:nvPr>
            <p:ph sz="half" idx="1"/>
          </p:nvPr>
        </p:nvSpPr>
        <p:spPr/>
        <p:txBody>
          <a:bodyPr>
            <a:normAutofit/>
          </a:bodyPr>
          <a:lstStyle/>
          <a:p>
            <a:r>
              <a:rPr lang="en-GB" dirty="0"/>
              <a:t>Two contracts</a:t>
            </a:r>
          </a:p>
          <a:p>
            <a:pPr lvl="1"/>
            <a:r>
              <a:rPr lang="en-GB" dirty="0" smtClean="0"/>
              <a:t>IT-3842 Drivers</a:t>
            </a:r>
          </a:p>
          <a:p>
            <a:pPr lvl="1"/>
            <a:r>
              <a:rPr lang="en-GB" dirty="0"/>
              <a:t>IT-3841 Finals</a:t>
            </a:r>
          </a:p>
          <a:p>
            <a:r>
              <a:rPr lang="en-GB" dirty="0" smtClean="0"/>
              <a:t>A </a:t>
            </a:r>
            <a:r>
              <a:rPr lang="en-GB" dirty="0"/>
              <a:t>first contract for the Drivers (IT-3842)</a:t>
            </a:r>
          </a:p>
          <a:p>
            <a:pPr lvl="1"/>
            <a:r>
              <a:rPr lang="en-GB" dirty="0"/>
              <a:t>SSPA only (best technology for a few kW amplifier)</a:t>
            </a:r>
          </a:p>
          <a:p>
            <a:pPr lvl="1"/>
            <a:r>
              <a:rPr lang="en-GB" dirty="0"/>
              <a:t>Will be a first input for a predefined cost for the Finals</a:t>
            </a:r>
          </a:p>
          <a:p>
            <a:r>
              <a:rPr lang="en-GB" dirty="0"/>
              <a:t>Combining systems</a:t>
            </a:r>
          </a:p>
          <a:p>
            <a:pPr lvl="1"/>
            <a:r>
              <a:rPr lang="en-GB" dirty="0"/>
              <a:t>Done in </a:t>
            </a:r>
            <a:r>
              <a:rPr lang="en-GB" dirty="0" smtClean="0"/>
              <a:t>house</a:t>
            </a:r>
            <a:endParaRPr lang="en-GB" dirty="0"/>
          </a:p>
          <a:p>
            <a:pPr lvl="1"/>
            <a:r>
              <a:rPr lang="en-GB" dirty="0"/>
              <a:t>Will be a second input for a predefined cost for the Finals</a:t>
            </a:r>
          </a:p>
          <a:p>
            <a:r>
              <a:rPr lang="en-GB" dirty="0">
                <a:solidFill>
                  <a:srgbClr val="FF0000"/>
                </a:solidFill>
              </a:rPr>
              <a:t>Once Drivers contract adjudicated</a:t>
            </a:r>
            <a:r>
              <a:rPr lang="en-GB" dirty="0" smtClean="0">
                <a:solidFill>
                  <a:srgbClr val="FF0000"/>
                </a:solidFill>
              </a:rPr>
              <a:t>,</a:t>
            </a:r>
            <a:br>
              <a:rPr lang="en-GB" dirty="0" smtClean="0">
                <a:solidFill>
                  <a:srgbClr val="FF0000"/>
                </a:solidFill>
              </a:rPr>
            </a:br>
            <a:r>
              <a:rPr lang="en-GB" dirty="0" smtClean="0">
                <a:solidFill>
                  <a:srgbClr val="FF0000"/>
                </a:solidFill>
              </a:rPr>
              <a:t>a </a:t>
            </a:r>
            <a:r>
              <a:rPr lang="en-GB" dirty="0">
                <a:solidFill>
                  <a:srgbClr val="FF0000"/>
                </a:solidFill>
              </a:rPr>
              <a:t>second contract for the </a:t>
            </a:r>
            <a:r>
              <a:rPr lang="en-GB" dirty="0" smtClean="0">
                <a:solidFill>
                  <a:srgbClr val="FF0000"/>
                </a:solidFill>
              </a:rPr>
              <a:t>Finals</a:t>
            </a:r>
            <a:endParaRPr lang="en-GB" dirty="0">
              <a:solidFill>
                <a:srgbClr val="FF0000"/>
              </a:solidFill>
            </a:endParaRPr>
          </a:p>
        </p:txBody>
      </p:sp>
      <p:sp>
        <p:nvSpPr>
          <p:cNvPr id="4" name="Content Placeholder 3"/>
          <p:cNvSpPr>
            <a:spLocks noGrp="1"/>
          </p:cNvSpPr>
          <p:nvPr>
            <p:ph sz="half" idx="2"/>
          </p:nvPr>
        </p:nvSpPr>
        <p:spPr/>
        <p:txBody>
          <a:bodyPr>
            <a:normAutofit/>
          </a:bodyPr>
          <a:lstStyle/>
          <a:p>
            <a:pPr marL="128016" lvl="1" indent="0">
              <a:buNone/>
              <a:tabLst>
                <a:tab pos="538163" algn="l"/>
              </a:tabLst>
            </a:pPr>
            <a:r>
              <a:rPr lang="en-GB" dirty="0" smtClean="0"/>
              <a:t>	Drivers </a:t>
            </a:r>
            <a:r>
              <a:rPr lang="en-GB" dirty="0"/>
              <a:t>IT-3842 cost</a:t>
            </a:r>
          </a:p>
          <a:p>
            <a:pPr marL="128016" lvl="1" indent="0">
              <a:buNone/>
              <a:tabLst>
                <a:tab pos="538163" algn="l"/>
              </a:tabLst>
            </a:pPr>
            <a:r>
              <a:rPr lang="en-GB" dirty="0"/>
              <a:t>+	Combiner cost (defined by CERN)</a:t>
            </a:r>
          </a:p>
          <a:p>
            <a:pPr marL="128016" lvl="1" indent="0">
              <a:buNone/>
              <a:tabLst>
                <a:tab pos="538163" algn="l"/>
              </a:tabLst>
            </a:pPr>
            <a:r>
              <a:rPr lang="en-GB" dirty="0"/>
              <a:t>+	Finals IT-3841 offer</a:t>
            </a:r>
          </a:p>
          <a:p>
            <a:pPr marL="128016" lvl="1" indent="0">
              <a:buNone/>
              <a:tabLst>
                <a:tab pos="538163" algn="l"/>
              </a:tabLst>
            </a:pPr>
            <a:r>
              <a:rPr lang="en-GB" dirty="0"/>
              <a:t>_______________________________________</a:t>
            </a:r>
          </a:p>
          <a:p>
            <a:pPr marL="128016" lvl="1" indent="0">
              <a:buNone/>
              <a:tabLst>
                <a:tab pos="538163" algn="l"/>
              </a:tabLst>
            </a:pPr>
            <a:r>
              <a:rPr lang="en-GB" dirty="0"/>
              <a:t>	IT-3841 adjudication to the lowest </a:t>
            </a:r>
            <a:r>
              <a:rPr lang="en-GB" dirty="0" smtClean="0"/>
              <a:t>compliant</a:t>
            </a:r>
            <a:endParaRPr lang="en-GB" dirty="0"/>
          </a:p>
        </p:txBody>
      </p:sp>
      <p:sp>
        <p:nvSpPr>
          <p:cNvPr id="5" name="Date Placeholder 4"/>
          <p:cNvSpPr>
            <a:spLocks noGrp="1"/>
          </p:cNvSpPr>
          <p:nvPr>
            <p:ph type="dt" sz="half" idx="10"/>
          </p:nvPr>
        </p:nvSpPr>
        <p:spPr/>
        <p:txBody>
          <a:bodyPr/>
          <a:lstStyle/>
          <a:p>
            <a:r>
              <a:rPr lang="en-US" smtClean="0"/>
              <a:t>21-24 June 2016, CWRF workshop, ESRF, Grenoble</a:t>
            </a:r>
            <a:endParaRPr lang="en-US" dirty="0"/>
          </a:p>
        </p:txBody>
      </p:sp>
      <p:sp>
        <p:nvSpPr>
          <p:cNvPr id="6" name="Footer Placeholder 5"/>
          <p:cNvSpPr>
            <a:spLocks noGrp="1"/>
          </p:cNvSpPr>
          <p:nvPr>
            <p:ph type="ftr" sz="quarter" idx="11"/>
          </p:nvPr>
        </p:nvSpPr>
        <p:spPr/>
        <p:txBody>
          <a:bodyPr/>
          <a:lstStyle/>
          <a:p>
            <a:r>
              <a:rPr lang="en-US" smtClean="0"/>
              <a:t>eric.montesinos@cern.ch</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8</a:t>
            </a:fld>
            <a:endParaRPr lang="en-US" dirty="0"/>
          </a:p>
        </p:txBody>
      </p:sp>
      <p:sp>
        <p:nvSpPr>
          <p:cNvPr id="8" name="Rectangle 7"/>
          <p:cNvSpPr/>
          <p:nvPr/>
        </p:nvSpPr>
        <p:spPr>
          <a:xfrm>
            <a:off x="6672064" y="332656"/>
            <a:ext cx="4680520" cy="1200329"/>
          </a:xfrm>
          <a:prstGeom prst="rect">
            <a:avLst/>
          </a:prstGeom>
        </p:spPr>
        <p:txBody>
          <a:bodyPr wrap="square">
            <a:spAutoFit/>
          </a:bodyPr>
          <a:lstStyle/>
          <a:p>
            <a:r>
              <a:rPr lang="en-GB" dirty="0"/>
              <a:t>Thanks to CERN purchasers, with special thanks to Anders Unnervik, Dante Gregorio, </a:t>
            </a:r>
            <a:r>
              <a:rPr lang="en-GB" dirty="0" err="1"/>
              <a:t>Lazslo</a:t>
            </a:r>
            <a:r>
              <a:rPr lang="en-GB" dirty="0"/>
              <a:t> Abel, Boi-Lan Nguyen Lemoine, Bertrand Nicquevert, Bjorn </a:t>
            </a:r>
            <a:r>
              <a:rPr lang="en-GB" dirty="0" err="1" smtClean="0"/>
              <a:t>Jenssen</a:t>
            </a:r>
            <a:r>
              <a:rPr lang="en-GB" dirty="0" smtClean="0"/>
              <a:t>, Ivo Lobmaier</a:t>
            </a:r>
            <a:endParaRPr lang="en-GB" dirty="0"/>
          </a:p>
        </p:txBody>
      </p:sp>
    </p:spTree>
    <p:extLst>
      <p:ext uri="{BB962C8B-B14F-4D97-AF65-F5344CB8AC3E}">
        <p14:creationId xmlns:p14="http://schemas.microsoft.com/office/powerpoint/2010/main" val="2517676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BAF3 – New RF building</a:t>
            </a:r>
            <a:endParaRPr lang="en-GB" dirty="0"/>
          </a:p>
        </p:txBody>
      </p:sp>
      <p:sp>
        <p:nvSpPr>
          <p:cNvPr id="23" name="Content Placeholder 22"/>
          <p:cNvSpPr>
            <a:spLocks noGrp="1"/>
          </p:cNvSpPr>
          <p:nvPr>
            <p:ph sz="half" idx="1"/>
          </p:nvPr>
        </p:nvSpPr>
        <p:spPr>
          <a:xfrm>
            <a:off x="1055440" y="2726248"/>
            <a:ext cx="4968000" cy="3583072"/>
          </a:xfrm>
        </p:spPr>
        <p:txBody>
          <a:bodyPr/>
          <a:lstStyle/>
          <a:p>
            <a:pPr>
              <a:tabLst>
                <a:tab pos="5943600" algn="l"/>
              </a:tabLst>
            </a:pPr>
            <a:r>
              <a:rPr lang="en-GB" dirty="0" smtClean="0"/>
              <a:t>Design completed by end of October 2011 to allow Civil engineering studies and authorisation requests to be launched</a:t>
            </a:r>
          </a:p>
          <a:p>
            <a:pPr>
              <a:tabLst>
                <a:tab pos="5943600" algn="l"/>
              </a:tabLst>
            </a:pPr>
            <a:r>
              <a:rPr lang="en-GB" dirty="0" smtClean="0"/>
              <a:t>Goal to have the bare building completed by 2015 (taking advantage of LS1 to minimize accident impacting SPS operation during construction)</a:t>
            </a:r>
          </a:p>
          <a:p>
            <a:pPr>
              <a:tabLst>
                <a:tab pos="5943600" algn="l"/>
              </a:tabLst>
            </a:pPr>
            <a:r>
              <a:rPr lang="en-GB" dirty="0" smtClean="0">
                <a:solidFill>
                  <a:srgbClr val="FF0000"/>
                </a:solidFill>
              </a:rPr>
              <a:t>Even if we did not know what amplifier technology will be selected !</a:t>
            </a:r>
            <a:endParaRPr lang="en-GB" dirty="0">
              <a:solidFill>
                <a:srgbClr val="FF0000"/>
              </a:solidFill>
            </a:endParaRPr>
          </a:p>
        </p:txBody>
      </p:sp>
      <p:sp>
        <p:nvSpPr>
          <p:cNvPr id="26" name="Date Placeholder 25"/>
          <p:cNvSpPr>
            <a:spLocks noGrp="1"/>
          </p:cNvSpPr>
          <p:nvPr>
            <p:ph type="dt" sz="half" idx="10"/>
          </p:nvPr>
        </p:nvSpPr>
        <p:spPr/>
        <p:txBody>
          <a:bodyPr/>
          <a:lstStyle/>
          <a:p>
            <a:r>
              <a:rPr lang="en-US" smtClean="0"/>
              <a:t>21-24 June 2016, CWRF workshop, ESRF, Grenoble</a:t>
            </a:r>
            <a:endParaRPr lang="en-US" dirty="0"/>
          </a:p>
        </p:txBody>
      </p:sp>
      <p:sp>
        <p:nvSpPr>
          <p:cNvPr id="27" name="Footer Placeholder 26"/>
          <p:cNvSpPr>
            <a:spLocks noGrp="1"/>
          </p:cNvSpPr>
          <p:nvPr>
            <p:ph type="ftr" sz="quarter" idx="11"/>
          </p:nvPr>
        </p:nvSpPr>
        <p:spPr/>
        <p:txBody>
          <a:bodyPr/>
          <a:lstStyle/>
          <a:p>
            <a:r>
              <a:rPr lang="en-US" smtClean="0"/>
              <a:t>eric.montesinos@cern.ch</a:t>
            </a:r>
            <a:endParaRPr lang="en-US" dirty="0"/>
          </a:p>
        </p:txBody>
      </p:sp>
      <p:sp>
        <p:nvSpPr>
          <p:cNvPr id="28" name="Slide Number Placeholder 27"/>
          <p:cNvSpPr>
            <a:spLocks noGrp="1"/>
          </p:cNvSpPr>
          <p:nvPr>
            <p:ph type="sldNum" sz="quarter" idx="12"/>
          </p:nvPr>
        </p:nvSpPr>
        <p:spPr/>
        <p:txBody>
          <a:bodyPr/>
          <a:lstStyle/>
          <a:p>
            <a:fld id="{D57F1E4F-1CFF-5643-939E-217C01CDF565}" type="slidenum">
              <a:rPr lang="en-US" smtClean="0"/>
              <a:pPr/>
              <a:t>9</a:t>
            </a:fld>
            <a:endParaRPr lang="en-US" dirty="0"/>
          </a:p>
        </p:txBody>
      </p:sp>
      <p:sp>
        <p:nvSpPr>
          <p:cNvPr id="4" name="Notched Right Arrow 3"/>
          <p:cNvSpPr/>
          <p:nvPr/>
        </p:nvSpPr>
        <p:spPr>
          <a:xfrm>
            <a:off x="1199456" y="2132816"/>
            <a:ext cx="10800000" cy="484632"/>
          </a:xfrm>
          <a:prstGeom prst="notch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5" name="Rectangle 4"/>
          <p:cNvSpPr/>
          <p:nvPr/>
        </p:nvSpPr>
        <p:spPr>
          <a:xfrm>
            <a:off x="1919536" y="218544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2011</a:t>
            </a:r>
          </a:p>
        </p:txBody>
      </p:sp>
      <p:sp>
        <p:nvSpPr>
          <p:cNvPr id="6" name="Rectangle 5"/>
          <p:cNvSpPr/>
          <p:nvPr/>
        </p:nvSpPr>
        <p:spPr>
          <a:xfrm>
            <a:off x="2783632"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2012</a:t>
            </a:r>
          </a:p>
        </p:txBody>
      </p:sp>
      <p:sp>
        <p:nvSpPr>
          <p:cNvPr id="7" name="Rectangle 6"/>
          <p:cNvSpPr/>
          <p:nvPr/>
        </p:nvSpPr>
        <p:spPr>
          <a:xfrm>
            <a:off x="3647728" y="2185400"/>
            <a:ext cx="864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2013</a:t>
            </a:r>
          </a:p>
        </p:txBody>
      </p:sp>
      <p:sp>
        <p:nvSpPr>
          <p:cNvPr id="8" name="Rectangle 7"/>
          <p:cNvSpPr/>
          <p:nvPr/>
        </p:nvSpPr>
        <p:spPr>
          <a:xfrm>
            <a:off x="4511824" y="2185400"/>
            <a:ext cx="864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2014</a:t>
            </a:r>
          </a:p>
        </p:txBody>
      </p:sp>
      <p:sp>
        <p:nvSpPr>
          <p:cNvPr id="9" name="Rectangle 8"/>
          <p:cNvSpPr/>
          <p:nvPr/>
        </p:nvSpPr>
        <p:spPr>
          <a:xfrm>
            <a:off x="5375920"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2015</a:t>
            </a:r>
          </a:p>
        </p:txBody>
      </p:sp>
      <p:sp>
        <p:nvSpPr>
          <p:cNvPr id="10" name="Rectangle 9"/>
          <p:cNvSpPr/>
          <p:nvPr/>
        </p:nvSpPr>
        <p:spPr>
          <a:xfrm>
            <a:off x="6240016"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2016</a:t>
            </a:r>
          </a:p>
        </p:txBody>
      </p:sp>
      <p:sp>
        <p:nvSpPr>
          <p:cNvPr id="11" name="Rectangle 10"/>
          <p:cNvSpPr/>
          <p:nvPr/>
        </p:nvSpPr>
        <p:spPr>
          <a:xfrm>
            <a:off x="7104112"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2017</a:t>
            </a:r>
          </a:p>
        </p:txBody>
      </p:sp>
      <p:sp>
        <p:nvSpPr>
          <p:cNvPr id="12" name="Rectangle 11"/>
          <p:cNvSpPr/>
          <p:nvPr/>
        </p:nvSpPr>
        <p:spPr>
          <a:xfrm>
            <a:off x="7968208"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2018</a:t>
            </a:r>
          </a:p>
        </p:txBody>
      </p:sp>
      <p:sp>
        <p:nvSpPr>
          <p:cNvPr id="13" name="Rectangle 12"/>
          <p:cNvSpPr/>
          <p:nvPr/>
        </p:nvSpPr>
        <p:spPr>
          <a:xfrm>
            <a:off x="8832304" y="2185400"/>
            <a:ext cx="864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2019</a:t>
            </a:r>
          </a:p>
        </p:txBody>
      </p:sp>
      <p:sp>
        <p:nvSpPr>
          <p:cNvPr id="14" name="Rectangle 13"/>
          <p:cNvSpPr/>
          <p:nvPr/>
        </p:nvSpPr>
        <p:spPr>
          <a:xfrm>
            <a:off x="9696400" y="2185400"/>
            <a:ext cx="864000" cy="360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t>2020</a:t>
            </a:r>
          </a:p>
        </p:txBody>
      </p:sp>
      <p:pic>
        <p:nvPicPr>
          <p:cNvPr id="32" name="Picture 4" descr="02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00056" y="3031884"/>
            <a:ext cx="3962400" cy="2971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Rectangle 20"/>
          <p:cNvSpPr/>
          <p:nvPr/>
        </p:nvSpPr>
        <p:spPr>
          <a:xfrm>
            <a:off x="2062592" y="1700768"/>
            <a:ext cx="3673488" cy="360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Bare building</a:t>
            </a:r>
          </a:p>
        </p:txBody>
      </p:sp>
      <p:sp>
        <p:nvSpPr>
          <p:cNvPr id="20" name="Rectangle 19"/>
          <p:cNvSpPr/>
          <p:nvPr/>
        </p:nvSpPr>
        <p:spPr>
          <a:xfrm>
            <a:off x="10559536" y="2185400"/>
            <a:ext cx="864000" cy="360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t>2021</a:t>
            </a:r>
          </a:p>
        </p:txBody>
      </p:sp>
      <p:sp>
        <p:nvSpPr>
          <p:cNvPr id="22" name="Rectangle 21"/>
          <p:cNvSpPr/>
          <p:nvPr/>
        </p:nvSpPr>
        <p:spPr>
          <a:xfrm>
            <a:off x="5736080" y="1700768"/>
            <a:ext cx="1080000" cy="3600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t>Water</a:t>
            </a:r>
          </a:p>
        </p:txBody>
      </p:sp>
      <p:sp>
        <p:nvSpPr>
          <p:cNvPr id="24" name="Rectangle 23"/>
          <p:cNvSpPr/>
          <p:nvPr/>
        </p:nvSpPr>
        <p:spPr>
          <a:xfrm>
            <a:off x="6024112" y="1268760"/>
            <a:ext cx="1080000" cy="3600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t>HVAC</a:t>
            </a:r>
          </a:p>
        </p:txBody>
      </p:sp>
      <p:sp>
        <p:nvSpPr>
          <p:cNvPr id="25" name="Rectangle 24"/>
          <p:cNvSpPr/>
          <p:nvPr/>
        </p:nvSpPr>
        <p:spPr>
          <a:xfrm>
            <a:off x="6528048" y="836712"/>
            <a:ext cx="1080120" cy="3600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t>Electricity</a:t>
            </a:r>
          </a:p>
        </p:txBody>
      </p:sp>
    </p:spTree>
    <p:extLst>
      <p:ext uri="{BB962C8B-B14F-4D97-AF65-F5344CB8AC3E}">
        <p14:creationId xmlns:p14="http://schemas.microsoft.com/office/powerpoint/2010/main" val="23241971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4493</TotalTime>
  <Words>3499</Words>
  <Application>Microsoft Office PowerPoint</Application>
  <PresentationFormat>Widescreen</PresentationFormat>
  <Paragraphs>891</Paragraphs>
  <Slides>42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Calibri</vt:lpstr>
      <vt:lpstr>Tw Cen MT</vt:lpstr>
      <vt:lpstr>Tw Cen MT Condensed</vt:lpstr>
      <vt:lpstr>Verdana</vt:lpstr>
      <vt:lpstr>Wingdings</vt:lpstr>
      <vt:lpstr>Wingdings 3</vt:lpstr>
      <vt:lpstr>Integral</vt:lpstr>
      <vt:lpstr>CERN LIU-SPS 200 MHz RF upgrade SSPA amplifiers</vt:lpstr>
      <vt:lpstr>Outlook</vt:lpstr>
      <vt:lpstr>CERN SPS LIU project</vt:lpstr>
      <vt:lpstr>Description of the RF power upgrade project</vt:lpstr>
      <vt:lpstr>RF cycles in the sps</vt:lpstr>
      <vt:lpstr>Description of the rf power Upgrade project</vt:lpstr>
      <vt:lpstr>New systems 2 x 1.7 MW @ 200 MHz</vt:lpstr>
      <vt:lpstr>Purchasing strategy</vt:lpstr>
      <vt:lpstr>BAF3 – New RF building</vt:lpstr>
      <vt:lpstr>BAF3 – new rf building</vt:lpstr>
      <vt:lpstr>BAF3 – New RF building</vt:lpstr>
      <vt:lpstr>BAF3 – New RF building</vt:lpstr>
      <vt:lpstr>Future power systems in the SPS</vt:lpstr>
      <vt:lpstr>IT-3842, DriverS</vt:lpstr>
      <vt:lpstr>IT-3842, DriverS</vt:lpstr>
      <vt:lpstr>IT-3842, DriverS</vt:lpstr>
      <vt:lpstr>IT-3842, DriverS</vt:lpstr>
      <vt:lpstr>IT-3841, Finals</vt:lpstr>
      <vt:lpstr>IT-3841, Finals additional costs</vt:lpstr>
      <vt:lpstr>IT-3841, Finals Bidders conference</vt:lpstr>
      <vt:lpstr>IT-3841, requirements</vt:lpstr>
      <vt:lpstr>IT-3841</vt:lpstr>
      <vt:lpstr>IT-3841</vt:lpstr>
      <vt:lpstr>IT-3841</vt:lpstr>
      <vt:lpstr>Transistor power ratings – personal view of future perspective</vt:lpstr>
      <vt:lpstr>Transistor power ratings – personal view of future perspective</vt:lpstr>
      <vt:lpstr>Cavity combiners</vt:lpstr>
      <vt:lpstr>Cavity combiners</vt:lpstr>
      <vt:lpstr>Cavity combiners</vt:lpstr>
      <vt:lpstr>Cavity combiners</vt:lpstr>
      <vt:lpstr>Cavity combiners</vt:lpstr>
      <vt:lpstr>IT-3841, Finals</vt:lpstr>
      <vt:lpstr>Progress report from last week (June 2016)</vt:lpstr>
      <vt:lpstr>IT-3841, Schedule</vt:lpstr>
      <vt:lpstr>Very high power cavity Combiner</vt:lpstr>
      <vt:lpstr>Present systems upgrade to 4 x 1.1 MW</vt:lpstr>
      <vt:lpstr>Present systems upgrade to 4 x 1.1 MW</vt:lpstr>
      <vt:lpstr>Present systems upgrade to 4 x 1.1 MW</vt:lpstr>
      <vt:lpstr>Present systems upgrade to 4 x 1.1 MW</vt:lpstr>
      <vt:lpstr>Present systems upgrade to 4 x 1.1 MW</vt:lpstr>
      <vt:lpstr>Exciting years to come</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LIU-SPS 200 MHz RF upgrade</dc:title>
  <dc:creator>Eric Montesinos</dc:creator>
  <cp:lastModifiedBy>Eric Montesinos</cp:lastModifiedBy>
  <cp:revision>353</cp:revision>
  <dcterms:created xsi:type="dcterms:W3CDTF">2015-07-06T06:11:06Z</dcterms:created>
  <dcterms:modified xsi:type="dcterms:W3CDTF">2016-06-21T06:02:43Z</dcterms:modified>
</cp:coreProperties>
</file>