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22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4" r:id="rId9"/>
    <p:sldId id="266" r:id="rId10"/>
    <p:sldId id="267" r:id="rId11"/>
    <p:sldId id="262" r:id="rId12"/>
    <p:sldId id="272" r:id="rId13"/>
    <p:sldId id="273" r:id="rId14"/>
    <p:sldId id="277" r:id="rId15"/>
    <p:sldId id="281" r:id="rId16"/>
    <p:sldId id="276" r:id="rId17"/>
    <p:sldId id="278" r:id="rId18"/>
    <p:sldId id="279" r:id="rId19"/>
    <p:sldId id="280" r:id="rId20"/>
    <p:sldId id="269" r:id="rId21"/>
  </p:sldIdLst>
  <p:sldSz cx="9144000" cy="6858000" type="screen4x3"/>
  <p:notesSz cx="7099300" cy="102235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4021137" y="0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93775" y="766762"/>
            <a:ext cx="5111750" cy="38338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597785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8676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0906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010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232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7077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6688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075" cy="46005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74" cy="511174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486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8786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2758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717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709612" y="4856162"/>
            <a:ext cx="5680199" cy="46004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4021137" y="9710738"/>
            <a:ext cx="3076500" cy="511199"/>
          </a:xfrm>
          <a:prstGeom prst="rect">
            <a:avLst/>
          </a:prstGeom>
          <a:noFill/>
          <a:ln>
            <a:noFill/>
          </a:ln>
        </p:spPr>
        <p:txBody>
          <a:bodyPr lIns="98975" tIns="49475" rIns="98975" bIns="49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231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dia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-75" y="6525"/>
            <a:ext cx="9144000" cy="1177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SzPct val="100000"/>
              <a:defRPr sz="3600"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44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1pPr>
            <a:lvl2pPr marL="457200" marR="0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Verdana"/>
              <a:buNone/>
              <a:defRPr/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rgbClr val="DD137B"/>
              </a:buClr>
              <a:buFont typeface="Verdana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rgbClr val="002E63"/>
              </a:buClr>
              <a:buFont typeface="Verdana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Char char="-"/>
              <a:defRPr sz="3600" b="1">
                <a:solidFill>
                  <a:srgbClr val="FFFF00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buChar char="-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47700" y="1438275"/>
            <a:ext cx="7773988" cy="4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44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Verdana"/>
              <a:buNone/>
              <a:defRPr sz="2400" b="1">
                <a:solidFill>
                  <a:srgbClr val="FFFF00"/>
                </a:solidFill>
              </a:defRPr>
            </a:lvl1pPr>
            <a:lvl2pPr marL="742950" marR="0" indent="-15875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Verdana"/>
              <a:buChar char="•"/>
              <a:defRPr sz="1800" b="1">
                <a:solidFill>
                  <a:srgbClr val="FFFFFF"/>
                </a:solidFill>
              </a:defRPr>
            </a:lvl2pPr>
            <a:lvl3pPr marL="1143000" marR="0" indent="-139700" algn="l" rtl="0">
              <a:spcBef>
                <a:spcPts val="400"/>
              </a:spcBef>
              <a:spcAft>
                <a:spcPts val="0"/>
              </a:spcAft>
              <a:buClr>
                <a:srgbClr val="FF00FF"/>
              </a:buClr>
              <a:buSzPct val="100000"/>
              <a:buFont typeface="Verdana"/>
              <a:buChar char="•"/>
              <a:defRPr sz="1600" b="1">
                <a:solidFill>
                  <a:srgbClr val="FF00FF"/>
                </a:solidFill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–"/>
              <a:defRPr>
                <a:solidFill>
                  <a:srgbClr val="FFFFFF"/>
                </a:solidFill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Verdana"/>
              <a:buChar char="»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7652" y="6477000"/>
            <a:ext cx="46783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hu-HU" smtClean="0"/>
              <a:t>T. Csörgő and S: Hegyi, hep-ph/9912220, T. Csörgő, hep-ph/001233</a:t>
            </a: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7740650" y="6477000"/>
            <a:ext cx="792162" cy="360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0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/>
        </p:nvSpPr>
        <p:spPr>
          <a:xfrm>
            <a:off x="0" y="170437"/>
            <a:ext cx="6948264" cy="15586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3000" b="1" dirty="0">
                <a:solidFill>
                  <a:srgbClr val="FFFF00"/>
                </a:solidFill>
              </a:rPr>
              <a:t>Model independent analysis </a:t>
            </a:r>
            <a:r>
              <a:rPr lang="en-US" sz="3000" b="1" dirty="0" smtClean="0">
                <a:solidFill>
                  <a:srgbClr val="FFFF00"/>
                </a:solidFill>
              </a:rPr>
              <a:t>method </a:t>
            </a:r>
            <a:r>
              <a:rPr lang="en-US" sz="3000" b="1" dirty="0">
                <a:solidFill>
                  <a:srgbClr val="FFFF00"/>
                </a:solidFill>
              </a:rPr>
              <a:t>for the differential cross-section of elastic pp scattering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25" name="Shape 25"/>
          <p:cNvSpPr txBox="1"/>
          <p:nvPr/>
        </p:nvSpPr>
        <p:spPr>
          <a:xfrm>
            <a:off x="4860032" y="1991750"/>
            <a:ext cx="4104457" cy="11492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T. Novák</a:t>
            </a:r>
            <a:r>
              <a:rPr lang="hu-HU" sz="1800" b="0" i="0" u="none" strike="noStrike" cap="none" baseline="30000" dirty="0" smtClean="0">
                <a:solidFill>
                  <a:schemeClr val="lt1"/>
                </a:solidFill>
                <a:sym typeface="Arial"/>
              </a:rPr>
              <a:t>1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, T</a:t>
            </a:r>
            <a:r>
              <a:rPr lang="hu-HU" sz="1800" b="0" i="0" u="none" strike="noStrike" cap="none" baseline="0" dirty="0">
                <a:solidFill>
                  <a:schemeClr val="lt1"/>
                </a:solidFill>
                <a:sym typeface="Arial"/>
              </a:rPr>
              <a:t>. 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Csörgő</a:t>
            </a:r>
            <a:r>
              <a:rPr lang="hu-HU" sz="1800" b="0" i="0" u="none" strike="noStrike" cap="none" baseline="30000" dirty="0" smtClean="0">
                <a:solidFill>
                  <a:schemeClr val="lt1"/>
                </a:solidFill>
                <a:sym typeface="Arial"/>
              </a:rPr>
              <a:t>1,2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 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and A. </a:t>
            </a: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Ster</a:t>
            </a:r>
            <a:r>
              <a:rPr lang="hu-HU" sz="1800" b="0" i="0" u="none" strike="noStrike" cap="none" baseline="30000" dirty="0" smtClean="0">
                <a:solidFill>
                  <a:schemeClr val="lt1"/>
                </a:solidFill>
                <a:sym typeface="Arial"/>
              </a:rPr>
              <a:t>2</a:t>
            </a:r>
            <a:endParaRPr lang="hu-HU" sz="1800" baseline="30000" dirty="0" smtClean="0">
              <a:solidFill>
                <a:schemeClr val="lt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30000" dirty="0" smtClean="0">
                <a:solidFill>
                  <a:srgbClr val="00B0F0"/>
                </a:solidFill>
                <a:sym typeface="Arial"/>
              </a:rPr>
              <a:t>1</a:t>
            </a: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KRF, Gyöngyös, Hungary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30000" dirty="0" smtClean="0">
                <a:solidFill>
                  <a:srgbClr val="00B0F0"/>
                </a:solidFill>
                <a:sym typeface="Arial"/>
              </a:rPr>
              <a:t>2</a:t>
            </a:r>
            <a:r>
              <a:rPr lang="hu-HU" sz="1800" b="0" i="0" u="none" strike="noStrike" cap="none" baseline="0" dirty="0" smtClean="0">
                <a:solidFill>
                  <a:srgbClr val="00B0F0"/>
                </a:solidFill>
                <a:sym typeface="Arial"/>
              </a:rPr>
              <a:t>Wigner RCP, Budapest, Hungary</a:t>
            </a:r>
            <a:endParaRPr lang="hu-HU" sz="1800" b="0" i="0" u="none" strike="noStrike" cap="none" baseline="0" dirty="0" smtClean="0">
              <a:solidFill>
                <a:schemeClr val="lt1"/>
              </a:solidFill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1800" b="0" i="0" u="none" strike="noStrike" cap="none" baseline="0" dirty="0" smtClean="0">
                <a:solidFill>
                  <a:schemeClr val="lt1"/>
                </a:solidFill>
                <a:sym typeface="Arial"/>
              </a:rPr>
              <a:t>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hu-HU" sz="2400" dirty="0">
              <a:solidFill>
                <a:schemeClr val="lt1"/>
              </a:solidFill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97780" y="3391024"/>
            <a:ext cx="6245100" cy="2761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smtClean="0">
                <a:solidFill>
                  <a:srgbClr val="00B0F0"/>
                </a:solidFill>
              </a:rPr>
              <a:t>       OUTLINE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endParaRPr lang="hu-HU" sz="800" dirty="0" smtClean="0">
              <a:solidFill>
                <a:srgbClr val="00B0F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Model-independent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shape</a:t>
            </a:r>
            <a:r>
              <a:rPr lang="hu-HU" sz="2000" dirty="0">
                <a:solidFill>
                  <a:srgbClr val="FFFF00"/>
                </a:solidFill>
              </a:rPr>
              <a:t> </a:t>
            </a:r>
            <a:r>
              <a:rPr lang="hu-HU" sz="2000" dirty="0" err="1">
                <a:solidFill>
                  <a:srgbClr val="FFFF00"/>
                </a:solidFill>
              </a:rPr>
              <a:t>analysis</a:t>
            </a:r>
            <a:r>
              <a:rPr lang="hu-HU" sz="2000" b="1" i="0" u="none" strike="noStrike" cap="none" baseline="0" dirty="0">
                <a:solidFill>
                  <a:srgbClr val="FFFF00"/>
                </a:solidFill>
              </a:rPr>
              <a:t>: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>
                <a:solidFill>
                  <a:srgbClr val="00CC00"/>
                </a:solidFill>
              </a:rPr>
              <a:t>General </a:t>
            </a:r>
            <a:r>
              <a:rPr lang="hu-HU" sz="2000" b="0" dirty="0" err="1">
                <a:solidFill>
                  <a:srgbClr val="00CC00"/>
                </a:solidFill>
              </a:rPr>
              <a:t>introduction</a:t>
            </a:r>
            <a:endParaRPr lang="hu-HU" sz="2000" b="0" dirty="0">
              <a:solidFill>
                <a:srgbClr val="00CC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>
                <a:solidFill>
                  <a:srgbClr val="00CC00"/>
                </a:solidFill>
              </a:rPr>
              <a:t>Edgeworth</a:t>
            </a:r>
            <a:r>
              <a:rPr lang="hu-HU" sz="2000" b="0" dirty="0" smtClean="0">
                <a:solidFill>
                  <a:srgbClr val="00CC00"/>
                </a:solidFill>
              </a:rPr>
              <a:t>, </a:t>
            </a:r>
            <a:r>
              <a:rPr lang="hu-HU" sz="2000" b="0" dirty="0" err="1" smtClean="0">
                <a:solidFill>
                  <a:srgbClr val="00CC00"/>
                </a:solidFill>
              </a:rPr>
              <a:t>Laguerre</a:t>
            </a:r>
            <a:endParaRPr lang="hu-HU" sz="2000" b="0" dirty="0">
              <a:solidFill>
                <a:srgbClr val="00CC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 smtClean="0">
                <a:solidFill>
                  <a:srgbClr val="00CC00"/>
                </a:solidFill>
              </a:rPr>
              <a:t>Levy</a:t>
            </a:r>
            <a:r>
              <a:rPr lang="hu-HU" sz="2000" b="0" dirty="0" smtClean="0">
                <a:solidFill>
                  <a:srgbClr val="00CC00"/>
                </a:solidFill>
              </a:rPr>
              <a:t> </a:t>
            </a:r>
            <a:r>
              <a:rPr lang="hu-HU" sz="2000" b="0" dirty="0" err="1" smtClean="0">
                <a:solidFill>
                  <a:srgbClr val="00CC00"/>
                </a:solidFill>
              </a:rPr>
              <a:t>expansions</a:t>
            </a:r>
            <a:endParaRPr lang="hu-HU" sz="2000" b="0" dirty="0" smtClean="0">
              <a:solidFill>
                <a:srgbClr val="00CC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0" dirty="0" err="1" smtClean="0">
                <a:solidFill>
                  <a:srgbClr val="00CC00"/>
                </a:solidFill>
              </a:rPr>
              <a:t>Application</a:t>
            </a:r>
            <a:r>
              <a:rPr lang="hu-HU" sz="2000" b="0" dirty="0" smtClean="0">
                <a:solidFill>
                  <a:srgbClr val="00CC00"/>
                </a:solidFill>
              </a:rPr>
              <a:t> </a:t>
            </a:r>
            <a:r>
              <a:rPr lang="hu-HU" sz="2000" b="0" dirty="0" err="1" smtClean="0">
                <a:solidFill>
                  <a:srgbClr val="00CC00"/>
                </a:solidFill>
              </a:rPr>
              <a:t>in</a:t>
            </a:r>
            <a:r>
              <a:rPr lang="hu-HU" sz="2000" b="0" dirty="0" smtClean="0">
                <a:solidFill>
                  <a:srgbClr val="00CC00"/>
                </a:solidFill>
              </a:rPr>
              <a:t> </a:t>
            </a:r>
            <a:r>
              <a:rPr lang="hu-HU" sz="2000" b="0" dirty="0" err="1" smtClean="0">
                <a:solidFill>
                  <a:srgbClr val="00CC00"/>
                </a:solidFill>
              </a:rPr>
              <a:t>elastic</a:t>
            </a:r>
            <a:r>
              <a:rPr lang="hu-HU" sz="2000" b="0" dirty="0" smtClean="0">
                <a:solidFill>
                  <a:srgbClr val="00CC00"/>
                </a:solidFill>
              </a:rPr>
              <a:t> pp </a:t>
            </a:r>
            <a:r>
              <a:rPr lang="hu-HU" sz="2000" b="0" dirty="0" err="1" smtClean="0">
                <a:solidFill>
                  <a:srgbClr val="00CC00"/>
                </a:solidFill>
              </a:rPr>
              <a:t>scattering</a:t>
            </a:r>
            <a:endParaRPr lang="hu-HU" sz="2000" b="0" dirty="0">
              <a:solidFill>
                <a:srgbClr val="00CC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DD137B"/>
              </a:buClr>
              <a:buSzPct val="25000"/>
              <a:buFont typeface="Verdana"/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Summary</a:t>
            </a:r>
            <a:endParaRPr lang="hu-HU" sz="2000" dirty="0">
              <a:solidFill>
                <a:srgbClr val="FFFF00"/>
              </a:solidFill>
            </a:endParaRPr>
          </a:p>
        </p:txBody>
      </p:sp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75" y="3928773"/>
            <a:ext cx="4105850" cy="2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3662" y="6315535"/>
            <a:ext cx="3952875" cy="2762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>
              <a:solidFill>
                <a:srgbClr val="FFFF00"/>
              </a:solidFill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dirty="0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dirty="0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dirty="0"/>
          </a:p>
        </p:txBody>
      </p:sp>
      <p:pic>
        <p:nvPicPr>
          <p:cNvPr id="1026" name="Picture 2" descr="https://indico.cern.ch/event/472823/images/7827-lowx16_logo_transparent_sma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306" y="221112"/>
            <a:ext cx="146685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86" y="1991750"/>
            <a:ext cx="4514850" cy="48662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UNIVARIATE LEVY EXAMPLES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hep-ph/0001233, T. Cs, S. Hegyi, W.A. Zajc, EPJ C36, 67 (2004) </a:t>
            </a:r>
          </a:p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 </a:t>
            </a: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0796" y="1409277"/>
            <a:ext cx="415290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7146" y="2144502"/>
            <a:ext cx="2876550" cy="4857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Shape 162"/>
              <p:cNvSpPr txBox="1"/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indent="45720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Include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some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well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known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cases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>
                    <a:solidFill>
                      <a:schemeClr val="lt1"/>
                    </a:solidFill>
                  </a:rPr>
                  <a:t>Gaussian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Gaussian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14:m>
                  <m:oMath xmlns:m="http://schemas.openxmlformats.org/officeDocument/2006/math">
                    <m:r>
                      <a:rPr lang="hu-HU" sz="20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000" dirty="0">
                    <a:solidFill>
                      <a:srgbClr val="00CC00"/>
                    </a:solidFill>
                  </a:rPr>
                  <a:t> = 1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 smtClean="0">
                    <a:solidFill>
                      <a:schemeClr val="lt1"/>
                    </a:solidFill>
                  </a:rPr>
                  <a:t>Lorentzian</a:t>
                </a:r>
                <a:r>
                  <a:rPr lang="hu-HU" sz="2000" dirty="0" smtClean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source</a:t>
                </a:r>
                <a:r>
                  <a:rPr lang="hu-HU" sz="2000" dirty="0">
                    <a:solidFill>
                      <a:schemeClr val="lt1"/>
                    </a:solidFill>
                  </a:rPr>
                  <a:t>,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C</a:t>
                </a:r>
                <a:r>
                  <a:rPr lang="hu-HU" sz="2000" baseline="-25000" dirty="0">
                    <a:solidFill>
                      <a:schemeClr val="lt1"/>
                    </a:solidFill>
                  </a:rPr>
                  <a:t>2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Font typeface="Verdana"/>
                  <a:buChar char="•"/>
                </a:pPr>
                <a:endParaRPr sz="2000" dirty="0">
                  <a:solidFill>
                    <a:schemeClr val="lt1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asymmetric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Levy</a:t>
                </a:r>
                <a:r>
                  <a:rPr lang="hu-HU" sz="2000" dirty="0">
                    <a:solidFill>
                      <a:srgbClr val="00CC00"/>
                    </a:solidFill>
                  </a:rPr>
                  <a:t>: </a:t>
                </a: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asymmetric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support</a:t>
                </a:r>
                <a:endParaRPr lang="hu-HU" sz="2000" dirty="0">
                  <a:solidFill>
                    <a:schemeClr val="lt1"/>
                  </a:solidFill>
                </a:endParaRPr>
              </a:p>
              <a:p>
                <a:pPr marL="1143000" lvl="2" indent="-25400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•"/>
                </a:pPr>
                <a:r>
                  <a:rPr lang="hu-HU" sz="2000" dirty="0" err="1">
                    <a:solidFill>
                      <a:schemeClr val="lt1"/>
                    </a:solidFill>
                  </a:rPr>
                  <a:t>Streched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lt1"/>
                    </a:solidFill>
                  </a:rPr>
                  <a:t>exponential</a:t>
                </a:r>
                <a:r>
                  <a:rPr lang="hu-HU" sz="2000" dirty="0">
                    <a:solidFill>
                      <a:schemeClr val="lt1"/>
                    </a:solidFill>
                  </a:rPr>
                  <a:t> 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62" name="Shape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3525" y="2113725"/>
                <a:ext cx="5949599" cy="3052500"/>
              </a:xfrm>
              <a:prstGeom prst="rect">
                <a:avLst/>
              </a:prstGeom>
              <a:blipFill rotWithShape="0">
                <a:blip r:embed="rId5"/>
                <a:stretch>
                  <a:fillRect t="-23000" b="-134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" name="Shape 1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17096" y="2935641"/>
            <a:ext cx="3276600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35896" y="4445400"/>
            <a:ext cx="5257800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LEVY EXPANSIONS: ~ </a:t>
            </a:r>
            <a:r>
              <a:rPr lang="hu-HU" sz="3000" b="1" dirty="0" smtClean="0">
                <a:solidFill>
                  <a:srgbClr val="FFFF00"/>
                </a:solidFill>
              </a:rPr>
              <a:t>1d LEVY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4" y="5733256"/>
            <a:ext cx="8372475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0" y="532179"/>
            <a:ext cx="4860032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generalizes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exponentials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Gaussians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ubiquoutous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in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nature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How</a:t>
            </a:r>
            <a:r>
              <a:rPr lang="hu-HU" sz="2000" dirty="0">
                <a:solidFill>
                  <a:srgbClr val="00CC00"/>
                </a:solidFill>
              </a:rPr>
              <a:t> far </a:t>
            </a:r>
            <a:r>
              <a:rPr lang="hu-HU" sz="2000" dirty="0" err="1">
                <a:solidFill>
                  <a:srgbClr val="00CC00"/>
                </a:solidFill>
              </a:rPr>
              <a:t>from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?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Need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new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set</a:t>
            </a:r>
            <a:r>
              <a:rPr lang="hu-HU" sz="2000" dirty="0">
                <a:solidFill>
                  <a:srgbClr val="00CC00"/>
                </a:solidFill>
              </a:rPr>
              <a:t> of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r>
              <a:rPr lang="hu-HU" sz="2000" dirty="0">
                <a:solidFill>
                  <a:srgbClr val="00CC00"/>
                </a:solidFill>
              </a:rPr>
              <a:t>  </a:t>
            </a:r>
            <a:r>
              <a:rPr lang="hu-HU" sz="2000" dirty="0" err="1">
                <a:solidFill>
                  <a:srgbClr val="00CC00"/>
                </a:solidFill>
              </a:rPr>
              <a:t>orthonormal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to</a:t>
            </a:r>
            <a:r>
              <a:rPr lang="hu-HU" sz="2000" dirty="0">
                <a:solidFill>
                  <a:srgbClr val="00CC00"/>
                </a:solidFill>
              </a:rPr>
              <a:t> a </a:t>
            </a:r>
            <a:r>
              <a:rPr lang="hu-HU" sz="2000" dirty="0" err="1">
                <a:solidFill>
                  <a:srgbClr val="00CC00"/>
                </a:solidFill>
              </a:rPr>
              <a:t>Levy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weight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685800"/>
            <a:ext cx="349567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1400" y="1561875"/>
            <a:ext cx="391477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9200" y="2590800"/>
            <a:ext cx="399097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4286" y="3176134"/>
            <a:ext cx="7658990" cy="245893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81000" y="637180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 dirty="0">
                <a:solidFill>
                  <a:schemeClr val="lt1"/>
                </a:solidFill>
              </a:rPr>
              <a:t>M. de </a:t>
            </a:r>
            <a:r>
              <a:rPr lang="hu-HU" dirty="0" err="1">
                <a:solidFill>
                  <a:schemeClr val="lt1"/>
                </a:solidFill>
              </a:rPr>
              <a:t>Kock</a:t>
            </a:r>
            <a:r>
              <a:rPr lang="hu-HU" dirty="0">
                <a:solidFill>
                  <a:schemeClr val="lt1"/>
                </a:solidFill>
              </a:rPr>
              <a:t>, H. C. </a:t>
            </a:r>
            <a:r>
              <a:rPr lang="hu-HU" dirty="0" err="1">
                <a:solidFill>
                  <a:schemeClr val="lt1"/>
                </a:solidFill>
              </a:rPr>
              <a:t>Eggers</a:t>
            </a:r>
            <a:r>
              <a:rPr lang="hu-HU" dirty="0">
                <a:solidFill>
                  <a:schemeClr val="lt1"/>
                </a:solidFill>
              </a:rPr>
              <a:t>, T. </a:t>
            </a:r>
            <a:r>
              <a:rPr lang="hu-HU" dirty="0" err="1">
                <a:solidFill>
                  <a:schemeClr val="lt1"/>
                </a:solidFill>
              </a:rPr>
              <a:t>Cs</a:t>
            </a:r>
            <a:r>
              <a:rPr lang="hu-HU" dirty="0">
                <a:solidFill>
                  <a:schemeClr val="lt1"/>
                </a:solidFill>
              </a:rPr>
              <a:t>: </a:t>
            </a:r>
            <a:r>
              <a:rPr lang="hu-HU" dirty="0" err="1">
                <a:solidFill>
                  <a:schemeClr val="lt1"/>
                </a:solidFill>
              </a:rPr>
              <a:t>arXiv</a:t>
            </a:r>
            <a:r>
              <a:rPr lang="hu-HU" dirty="0">
                <a:solidFill>
                  <a:schemeClr val="lt1"/>
                </a:solidFill>
              </a:rPr>
              <a:t>:1206.1680v1 [</a:t>
            </a:r>
            <a:r>
              <a:rPr lang="hu-HU" dirty="0" err="1">
                <a:solidFill>
                  <a:schemeClr val="lt1"/>
                </a:solidFill>
              </a:rPr>
              <a:t>nucl-th</a:t>
            </a:r>
            <a:r>
              <a:rPr lang="hu-HU" dirty="0">
                <a:solidFill>
                  <a:schemeClr val="lt1"/>
                </a:solidFill>
              </a:rPr>
              <a:t>]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SzPct val="25000"/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</p:spPr>
            <p:txBody>
              <a:bodyPr/>
              <a:lstStyle/>
              <a:p>
                <a:r>
                  <a:rPr lang="hu-HU" sz="2800" dirty="0" smtClean="0"/>
                  <a:t>In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hu-H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u-HU" sz="2800" dirty="0" smtClean="0"/>
                  <a:t>= 1 </a:t>
                </a:r>
                <a:r>
                  <a:rPr lang="hu-HU" sz="2800" dirty="0" err="1" smtClean="0"/>
                  <a:t>Laguerre</a:t>
                </a:r>
                <a:r>
                  <a:rPr lang="hu-HU" sz="2800" dirty="0" smtClean="0"/>
                  <a:t> is ok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1017244"/>
                <a:ext cx="6336704" cy="1008112"/>
              </a:xfrm>
              <a:blipFill rotWithShape="0">
                <a:blip r:embed="rId2"/>
                <a:stretch>
                  <a:fillRect l="-1923" t="-181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42" y="2106106"/>
            <a:ext cx="4725721" cy="1602184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3815" y="4293096"/>
            <a:ext cx="8956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These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reduce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to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the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expansions</a:t>
            </a:r>
            <a:r>
              <a:rPr lang="hu-HU" sz="2800" b="1" dirty="0" smtClean="0">
                <a:solidFill>
                  <a:srgbClr val="00CC00"/>
                </a:solidFill>
              </a:rPr>
              <a:t> and </a:t>
            </a:r>
          </a:p>
          <a:p>
            <a:pPr algn="ctr"/>
            <a:r>
              <a:rPr lang="hu-HU" sz="2800" b="1" dirty="0" err="1" smtClean="0">
                <a:solidFill>
                  <a:srgbClr val="00CC00"/>
                </a:solidFill>
              </a:rPr>
              <a:t>Laguerre</a:t>
            </a:r>
            <a:r>
              <a:rPr lang="hu-HU" sz="2800" b="1" dirty="0" smtClean="0">
                <a:solidFill>
                  <a:srgbClr val="00CC00"/>
                </a:solidFill>
              </a:rPr>
              <a:t> </a:t>
            </a:r>
            <a:r>
              <a:rPr lang="hu-HU" sz="2800" b="1" dirty="0" err="1" smtClean="0">
                <a:solidFill>
                  <a:srgbClr val="00CC00"/>
                </a:solidFill>
              </a:rPr>
              <a:t>polynomials</a:t>
            </a:r>
            <a:r>
              <a:rPr lang="hu-HU" sz="2800" b="1" dirty="0" smtClean="0">
                <a:solidFill>
                  <a:srgbClr val="00CC00"/>
                </a:solidFill>
              </a:rPr>
              <a:t>.</a:t>
            </a:r>
            <a:endParaRPr lang="hu-HU" sz="2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3000" dirty="0"/>
              <a:t>LEVY EXPANSIONS: ~ 1d LEVY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</p:spPr>
            <p:txBody>
              <a:bodyPr/>
              <a:lstStyle/>
              <a:p>
                <a:r>
                  <a:rPr lang="hu-HU" sz="2800" dirty="0" err="1" smtClean="0"/>
                  <a:t>In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case</a:t>
                </a:r>
                <a:r>
                  <a:rPr lang="hu-HU" sz="2800" dirty="0" smtClean="0"/>
                  <a:t> of </a:t>
                </a:r>
                <a14:m>
                  <m:oMath xmlns:m="http://schemas.openxmlformats.org/officeDocument/2006/math">
                    <m:r>
                      <a:rPr lang="hu-HU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hu-HU" sz="2800" dirty="0" smtClean="0"/>
                  <a:t> = 2 </a:t>
                </a:r>
                <a:r>
                  <a:rPr lang="hu-HU" sz="2800" dirty="0" err="1" smtClean="0"/>
                  <a:t>instead</a:t>
                </a:r>
                <a:r>
                  <a:rPr lang="hu-HU" sz="2800" dirty="0" smtClean="0"/>
                  <a:t> of </a:t>
                </a:r>
                <a:r>
                  <a:rPr lang="hu-HU" sz="2800" dirty="0" err="1" smtClean="0"/>
                  <a:t>Edgeworth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new</a:t>
                </a:r>
                <a:r>
                  <a:rPr lang="hu-HU" sz="2800" dirty="0"/>
                  <a:t> </a:t>
                </a:r>
                <a:r>
                  <a:rPr lang="hu-HU" sz="2800" dirty="0" err="1" smtClean="0"/>
                  <a:t>formulae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for</a:t>
                </a:r>
                <a:r>
                  <a:rPr lang="hu-HU" sz="2800" dirty="0" smtClean="0"/>
                  <a:t> </a:t>
                </a:r>
                <a:r>
                  <a:rPr lang="hu-HU" sz="2800" dirty="0" err="1" smtClean="0"/>
                  <a:t>one-sided</a:t>
                </a:r>
                <a:r>
                  <a:rPr lang="hu-HU" sz="2800" dirty="0" smtClean="0"/>
                  <a:t> Gaussian:</a:t>
                </a:r>
                <a:endParaRPr lang="hu-HU" sz="2800" dirty="0"/>
              </a:p>
            </p:txBody>
          </p:sp>
        </mc:Choice>
        <mc:Fallback xmlns="">
          <p:sp>
            <p:nvSpPr>
              <p:cNvPr id="3" name="Szöveg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3815" y="949201"/>
                <a:ext cx="8640960" cy="1368152"/>
              </a:xfrm>
              <a:blipFill rotWithShape="0">
                <a:blip r:embed="rId2"/>
                <a:stretch>
                  <a:fillRect l="-1410" t="-133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074" y="2627960"/>
            <a:ext cx="6338184" cy="2203576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3815" y="5301208"/>
            <a:ext cx="8956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700" b="1" dirty="0" err="1" smtClean="0">
                <a:solidFill>
                  <a:srgbClr val="00CC00"/>
                </a:solidFill>
              </a:rPr>
              <a:t>Provides</a:t>
            </a:r>
            <a:r>
              <a:rPr lang="hu-HU" sz="2700" b="1" dirty="0" smtClean="0">
                <a:solidFill>
                  <a:srgbClr val="00CC00"/>
                </a:solidFill>
              </a:rPr>
              <a:t> a </a:t>
            </a:r>
            <a:r>
              <a:rPr lang="hu-HU" sz="2700" b="1" dirty="0" err="1" smtClean="0">
                <a:solidFill>
                  <a:srgbClr val="00CC00"/>
                </a:solidFill>
              </a:rPr>
              <a:t>new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expansion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around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a</a:t>
            </a:r>
            <a:r>
              <a:rPr lang="hu-HU" sz="2700" b="1" dirty="0" smtClean="0">
                <a:solidFill>
                  <a:srgbClr val="00CC00"/>
                </a:solidFill>
              </a:rPr>
              <a:t> Gaussian </a:t>
            </a:r>
            <a:r>
              <a:rPr lang="hu-HU" sz="2700" b="1" dirty="0" err="1" smtClean="0">
                <a:solidFill>
                  <a:srgbClr val="00CC00"/>
                </a:solidFill>
              </a:rPr>
              <a:t>shape</a:t>
            </a:r>
            <a:endParaRPr lang="hu-HU" sz="2700" b="1" dirty="0" smtClean="0">
              <a:solidFill>
                <a:srgbClr val="00CC00"/>
              </a:solidFill>
            </a:endParaRPr>
          </a:p>
          <a:p>
            <a:pPr algn="ctr"/>
            <a:r>
              <a:rPr lang="hu-HU" sz="2700" b="1" dirty="0" err="1">
                <a:solidFill>
                  <a:srgbClr val="00CC00"/>
                </a:solidFill>
              </a:rPr>
              <a:t>t</a:t>
            </a:r>
            <a:r>
              <a:rPr lang="hu-HU" sz="2700" b="1" dirty="0" err="1" smtClean="0">
                <a:solidFill>
                  <a:srgbClr val="00CC00"/>
                </a:solidFill>
              </a:rPr>
              <a:t>hat</a:t>
            </a:r>
            <a:r>
              <a:rPr lang="hu-HU" sz="2700" b="1" dirty="0" smtClean="0">
                <a:solidFill>
                  <a:srgbClr val="00CC00"/>
                </a:solidFill>
              </a:rPr>
              <a:t> is </a:t>
            </a:r>
            <a:r>
              <a:rPr lang="hu-HU" sz="2700" b="1" dirty="0" err="1" smtClean="0">
                <a:solidFill>
                  <a:srgbClr val="00CC00"/>
                </a:solidFill>
              </a:rPr>
              <a:t>defined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for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the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non-negative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values</a:t>
            </a:r>
            <a:r>
              <a:rPr lang="hu-HU" sz="2700" b="1" dirty="0" smtClean="0">
                <a:solidFill>
                  <a:srgbClr val="00CC00"/>
                </a:solidFill>
              </a:rPr>
              <a:t> of </a:t>
            </a:r>
            <a:r>
              <a:rPr lang="hu-HU" sz="2700" b="1" i="1" dirty="0" smtClean="0">
                <a:solidFill>
                  <a:srgbClr val="00CC00"/>
                </a:solidFill>
              </a:rPr>
              <a:t>t</a:t>
            </a:r>
            <a:r>
              <a:rPr lang="hu-HU" sz="2700" b="1" dirty="0" smtClean="0">
                <a:solidFill>
                  <a:srgbClr val="00CC00"/>
                </a:solidFill>
              </a:rPr>
              <a:t> </a:t>
            </a:r>
            <a:r>
              <a:rPr lang="hu-HU" sz="2700" b="1" dirty="0" err="1" smtClean="0">
                <a:solidFill>
                  <a:srgbClr val="00CC00"/>
                </a:solidFill>
              </a:rPr>
              <a:t>only</a:t>
            </a:r>
            <a:r>
              <a:rPr lang="hu-HU" sz="2700" b="1" dirty="0" smtClean="0">
                <a:solidFill>
                  <a:srgbClr val="00CC00"/>
                </a:solidFill>
              </a:rPr>
              <a:t>. </a:t>
            </a:r>
            <a:endParaRPr lang="hu-HU" sz="2700" b="1" dirty="0">
              <a:solidFill>
                <a:srgbClr val="00CC00"/>
              </a:solidFill>
            </a:endParaRPr>
          </a:p>
        </p:txBody>
      </p:sp>
      <p:sp>
        <p:nvSpPr>
          <p:cNvPr id="8" name="Shape 97"/>
          <p:cNvSpPr txBox="1"/>
          <p:nvPr/>
        </p:nvSpPr>
        <p:spPr>
          <a:xfrm>
            <a:off x="366301" y="6322660"/>
            <a:ext cx="8777699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 sz="1800" dirty="0" err="1" smtClean="0">
                <a:solidFill>
                  <a:schemeClr val="lt1"/>
                </a:solidFill>
              </a:rPr>
              <a:t>arXiv</a:t>
            </a:r>
            <a:r>
              <a:rPr lang="hu-HU" sz="1800" dirty="0" smtClean="0">
                <a:solidFill>
                  <a:schemeClr val="lt1"/>
                </a:solidFill>
              </a:rPr>
              <a:t>:1604.05513 [</a:t>
            </a:r>
            <a:r>
              <a:rPr lang="hu-HU" sz="1800" dirty="0" err="1" smtClean="0">
                <a:solidFill>
                  <a:schemeClr val="lt1"/>
                </a:solidFill>
              </a:rPr>
              <a:t>physics.data-an</a:t>
            </a:r>
            <a:r>
              <a:rPr lang="hu-HU" sz="1800" dirty="0" smtClean="0">
                <a:solidFill>
                  <a:schemeClr val="lt1"/>
                </a:solidFill>
              </a:rPr>
              <a:t>]</a:t>
            </a:r>
            <a:endParaRPr lang="hu-HU" sz="18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4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3200" dirty="0" err="1" smtClean="0"/>
              <a:t>Non-Exponential</a:t>
            </a:r>
            <a:r>
              <a:rPr lang="hu-HU" sz="3200" dirty="0" smtClean="0"/>
              <a:t> </a:t>
            </a:r>
            <a:r>
              <a:rPr lang="hu-HU" sz="3200" dirty="0" err="1" smtClean="0"/>
              <a:t>Differential</a:t>
            </a:r>
            <a:r>
              <a:rPr lang="hu-HU" sz="3200" dirty="0" smtClean="0"/>
              <a:t> </a:t>
            </a:r>
            <a:r>
              <a:rPr lang="hu-HU" sz="3200" dirty="0" err="1" smtClean="0"/>
              <a:t>cross-section</a:t>
            </a:r>
            <a:endParaRPr lang="hu-HU" sz="3200" dirty="0"/>
          </a:p>
        </p:txBody>
      </p:sp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38" y="1053703"/>
            <a:ext cx="6842152" cy="424847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84" y="2695575"/>
            <a:ext cx="8460432" cy="378142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990" y="1053220"/>
            <a:ext cx="7832048" cy="164651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785" y="6465843"/>
            <a:ext cx="3798168" cy="3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6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2800" dirty="0" err="1"/>
              <a:t>However</a:t>
            </a:r>
            <a:r>
              <a:rPr lang="hu-HU" sz="2800" dirty="0"/>
              <a:t>, </a:t>
            </a:r>
            <a:r>
              <a:rPr lang="hu-HU" sz="2800" dirty="0" err="1"/>
              <a:t>this</a:t>
            </a:r>
            <a:r>
              <a:rPr lang="hu-HU" sz="2800" dirty="0"/>
              <a:t> </a:t>
            </a:r>
            <a:r>
              <a:rPr lang="hu-HU" sz="2800" dirty="0" err="1"/>
              <a:t>method</a:t>
            </a:r>
            <a:r>
              <a:rPr lang="hu-HU" sz="2800" dirty="0"/>
              <a:t> </a:t>
            </a:r>
            <a:r>
              <a:rPr lang="hu-HU" sz="2800" dirty="0" err="1"/>
              <a:t>does</a:t>
            </a:r>
            <a:r>
              <a:rPr lang="hu-HU" sz="2800" dirty="0"/>
              <a:t> </a:t>
            </a:r>
            <a:r>
              <a:rPr lang="hu-HU" sz="2800" dirty="0" err="1"/>
              <a:t>not</a:t>
            </a:r>
            <a:r>
              <a:rPr lang="hu-HU" sz="2800" dirty="0"/>
              <a:t> </a:t>
            </a:r>
            <a:r>
              <a:rPr lang="hu-HU" sz="2800" dirty="0" err="1"/>
              <a:t>extrapolate</a:t>
            </a:r>
            <a:r>
              <a:rPr lang="hu-HU" sz="2800" dirty="0"/>
              <a:t> </a:t>
            </a:r>
            <a:r>
              <a:rPr lang="hu-HU" sz="2800" dirty="0" err="1"/>
              <a:t>well</a:t>
            </a:r>
            <a:r>
              <a:rPr lang="hu-HU" sz="2800" dirty="0"/>
              <a:t>  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1" y="601168"/>
            <a:ext cx="6134517" cy="587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57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08" y="2065173"/>
            <a:ext cx="4266456" cy="418280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4" y="2065173"/>
            <a:ext cx="4299918" cy="4182800"/>
          </a:xfrm>
          <a:prstGeom prst="rect">
            <a:avLst/>
          </a:prstGeom>
        </p:spPr>
      </p:pic>
      <p:sp>
        <p:nvSpPr>
          <p:cNvPr id="10" name="Shape 179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all" dirty="0">
                <a:solidFill>
                  <a:srgbClr val="FFFF00"/>
                </a:solidFill>
              </a:rPr>
              <a:t>  </a:t>
            </a:r>
            <a:r>
              <a:rPr lang="hu-HU" sz="3000" b="1" cap="all" dirty="0" err="1" smtClean="0">
                <a:solidFill>
                  <a:srgbClr val="FFFF00"/>
                </a:solidFill>
              </a:rPr>
              <a:t>Levy</a:t>
            </a:r>
            <a:r>
              <a:rPr lang="hu-HU" sz="3000" cap="all" dirty="0"/>
              <a:t> </a:t>
            </a:r>
            <a:r>
              <a:rPr lang="hu-HU" sz="3000" cap="all" dirty="0" err="1" smtClean="0"/>
              <a:t>e</a:t>
            </a:r>
            <a:r>
              <a:rPr lang="hu-HU" sz="3000" b="1" cap="all" dirty="0" err="1" smtClean="0">
                <a:solidFill>
                  <a:srgbClr val="FFFF00"/>
                </a:solidFill>
              </a:rPr>
              <a:t>xpansion</a:t>
            </a:r>
            <a:r>
              <a:rPr lang="hu-HU" sz="3000" b="1" cap="all" dirty="0" smtClean="0">
                <a:solidFill>
                  <a:srgbClr val="FFFF00"/>
                </a:solidFill>
              </a:rPr>
              <a:t> fit</a:t>
            </a:r>
            <a:endParaRPr lang="hu-HU" sz="3000" b="1" cap="all" dirty="0">
              <a:solidFill>
                <a:srgbClr val="FFFF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1" y="871041"/>
            <a:ext cx="1231337" cy="554102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744" y="871041"/>
            <a:ext cx="5660905" cy="75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980728"/>
            <a:ext cx="5256584" cy="527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8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8" y="2715658"/>
            <a:ext cx="3871663" cy="330563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216" y="2715658"/>
            <a:ext cx="3868046" cy="3305630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268289" y="1215926"/>
            <a:ext cx="8182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92D050"/>
                </a:solidFill>
              </a:rPr>
              <a:t>Fit </a:t>
            </a:r>
            <a:r>
              <a:rPr lang="hu-HU" sz="3200" b="1" dirty="0" err="1" smtClean="0">
                <a:solidFill>
                  <a:srgbClr val="92D050"/>
                </a:solidFill>
              </a:rPr>
              <a:t>range</a:t>
            </a:r>
            <a:r>
              <a:rPr lang="hu-HU" sz="3200" b="1" dirty="0" smtClean="0">
                <a:solidFill>
                  <a:srgbClr val="92D050"/>
                </a:solidFill>
              </a:rPr>
              <a:t>:</a:t>
            </a:r>
          </a:p>
          <a:p>
            <a:pPr algn="ctr"/>
            <a:endParaRPr lang="hu-HU" sz="2400" dirty="0" smtClean="0">
              <a:solidFill>
                <a:srgbClr val="FFFF00"/>
              </a:solidFill>
            </a:endParaRPr>
          </a:p>
          <a:p>
            <a:r>
              <a:rPr lang="hu-HU" sz="2400" dirty="0" smtClean="0">
                <a:solidFill>
                  <a:srgbClr val="FFFF00"/>
                </a:solidFill>
              </a:rPr>
              <a:t>        </a:t>
            </a:r>
            <a:r>
              <a:rPr lang="hu-HU" sz="2400" dirty="0" err="1" smtClean="0">
                <a:solidFill>
                  <a:srgbClr val="FFFF00"/>
                </a:solidFill>
              </a:rPr>
              <a:t>Up</a:t>
            </a:r>
            <a:r>
              <a:rPr lang="hu-HU" sz="2400" dirty="0" smtClean="0">
                <a:solidFill>
                  <a:srgbClr val="FFFF00"/>
                </a:solidFill>
              </a:rPr>
              <a:t> </a:t>
            </a:r>
            <a:r>
              <a:rPr lang="hu-HU" sz="2400" dirty="0" err="1" smtClean="0">
                <a:solidFill>
                  <a:srgbClr val="FFFF00"/>
                </a:solidFill>
              </a:rPr>
              <a:t>to</a:t>
            </a:r>
            <a:r>
              <a:rPr lang="hu-HU" sz="2400" dirty="0" smtClean="0">
                <a:solidFill>
                  <a:srgbClr val="FFFF00"/>
                </a:solidFill>
              </a:rPr>
              <a:t> –t=10 GeV</a:t>
            </a:r>
            <a:r>
              <a:rPr lang="hu-HU" sz="2400" baseline="30000" dirty="0" smtClean="0">
                <a:solidFill>
                  <a:srgbClr val="FFFF00"/>
                </a:solidFill>
              </a:rPr>
              <a:t>2</a:t>
            </a:r>
            <a:r>
              <a:rPr lang="hu-HU" sz="2400" dirty="0" smtClean="0">
                <a:solidFill>
                  <a:srgbClr val="FFFF00"/>
                </a:solidFill>
              </a:rPr>
              <a:t>                          </a:t>
            </a:r>
            <a:r>
              <a:rPr lang="hu-HU" sz="2400" dirty="0" err="1" smtClean="0">
                <a:solidFill>
                  <a:srgbClr val="FFFF00"/>
                </a:solidFill>
              </a:rPr>
              <a:t>Up</a:t>
            </a:r>
            <a:r>
              <a:rPr lang="hu-HU" sz="2400" dirty="0" smtClean="0">
                <a:solidFill>
                  <a:srgbClr val="FFFF00"/>
                </a:solidFill>
              </a:rPr>
              <a:t> </a:t>
            </a:r>
            <a:r>
              <a:rPr lang="hu-HU" sz="2400" dirty="0" err="1" smtClean="0">
                <a:solidFill>
                  <a:srgbClr val="FFFF00"/>
                </a:solidFill>
              </a:rPr>
              <a:t>to</a:t>
            </a:r>
            <a:r>
              <a:rPr lang="hu-HU" sz="2400" dirty="0" smtClean="0">
                <a:solidFill>
                  <a:srgbClr val="FFFF00"/>
                </a:solidFill>
              </a:rPr>
              <a:t> –t=3 GeV</a:t>
            </a:r>
            <a:r>
              <a:rPr lang="hu-HU" sz="2400" baseline="30000" dirty="0" smtClean="0">
                <a:solidFill>
                  <a:srgbClr val="FFFF00"/>
                </a:solidFill>
              </a:rPr>
              <a:t>2</a:t>
            </a:r>
            <a:r>
              <a:rPr lang="hu-HU" sz="2400" dirty="0" smtClean="0">
                <a:solidFill>
                  <a:srgbClr val="FFFF00"/>
                </a:solidFill>
              </a:rPr>
              <a:t> </a:t>
            </a:r>
            <a:endParaRPr lang="hu-HU" sz="2400" dirty="0">
              <a:solidFill>
                <a:srgbClr val="FFFF00"/>
              </a:solidFill>
            </a:endParaRPr>
          </a:p>
        </p:txBody>
      </p:sp>
      <p:sp>
        <p:nvSpPr>
          <p:cNvPr id="11" name="Shape 179"/>
          <p:cNvSpPr txBox="1">
            <a:spLocks noGrp="1"/>
          </p:cNvSpPr>
          <p:nvPr>
            <p:ph type="title"/>
          </p:nvPr>
        </p:nvSpPr>
        <p:spPr>
          <a:xfrm>
            <a:off x="0" y="-17450"/>
            <a:ext cx="9144000" cy="71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all" dirty="0">
                <a:solidFill>
                  <a:srgbClr val="FFFF00"/>
                </a:solidFill>
              </a:rPr>
              <a:t>  </a:t>
            </a:r>
            <a:r>
              <a:rPr lang="hu-HU" sz="3000" b="1" cap="all" dirty="0" smtClean="0">
                <a:solidFill>
                  <a:srgbClr val="FFFF00"/>
                </a:solidFill>
              </a:rPr>
              <a:t>Fit </a:t>
            </a:r>
            <a:r>
              <a:rPr lang="hu-HU" sz="3000" b="1" cap="all" dirty="0" err="1" smtClean="0">
                <a:solidFill>
                  <a:srgbClr val="FFFF00"/>
                </a:solidFill>
              </a:rPr>
              <a:t>results</a:t>
            </a:r>
            <a:endParaRPr lang="hu-HU" sz="3000" b="1" cap="all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zövegdoboz 1"/>
              <p:cNvSpPr txBox="1"/>
              <p:nvPr/>
            </p:nvSpPr>
            <p:spPr>
              <a:xfrm>
                <a:off x="1619268" y="6246167"/>
                <a:ext cx="59054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2400" dirty="0">
                    <a:solidFill>
                      <a:srgbClr val="FFFF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FFFF00"/>
                    </a:solidFill>
                  </a:rPr>
                  <a:t>significantly</a:t>
                </a:r>
                <a:r>
                  <a:rPr lang="hu-HU" sz="2400" dirty="0" smtClean="0">
                    <a:solidFill>
                      <a:srgbClr val="FFFF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FFFF00"/>
                    </a:solidFill>
                  </a:rPr>
                  <a:t>different</a:t>
                </a:r>
                <a:r>
                  <a:rPr lang="hu-HU" sz="2400" dirty="0" smtClean="0">
                    <a:solidFill>
                      <a:srgbClr val="FFFF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FFFF00"/>
                    </a:solidFill>
                  </a:rPr>
                  <a:t>from</a:t>
                </a:r>
                <a:r>
                  <a:rPr lang="hu-HU" sz="2400" dirty="0" smtClean="0">
                    <a:solidFill>
                      <a:srgbClr val="FFFF00"/>
                    </a:solidFill>
                  </a:rPr>
                  <a:t> 1 </a:t>
                </a:r>
                <a:r>
                  <a:rPr lang="hu-HU" sz="2400" dirty="0" err="1" smtClean="0">
                    <a:solidFill>
                      <a:srgbClr val="FFFF00"/>
                    </a:solidFill>
                  </a:rPr>
                  <a:t>only</a:t>
                </a:r>
                <a:r>
                  <a:rPr lang="hu-HU" sz="2400" dirty="0" smtClean="0">
                    <a:solidFill>
                      <a:srgbClr val="FFFF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FFFF00"/>
                    </a:solidFill>
                  </a:rPr>
                  <a:t>at</a:t>
                </a:r>
                <a:r>
                  <a:rPr lang="hu-HU" sz="2400" dirty="0" smtClean="0">
                    <a:solidFill>
                      <a:srgbClr val="FFFF00"/>
                    </a:solidFill>
                  </a:rPr>
                  <a:t> LHC</a:t>
                </a:r>
                <a:endParaRPr lang="hu-HU" sz="2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Szövegdoboz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268" y="6246167"/>
                <a:ext cx="5905463" cy="461665"/>
              </a:xfrm>
              <a:prstGeom prst="rect">
                <a:avLst/>
              </a:prstGeom>
              <a:blipFill rotWithShape="0">
                <a:blip r:embed="rId4"/>
                <a:stretch>
                  <a:fillRect t="-9333" r="-620" b="-3200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922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59629"/>
            <a:ext cx="6120680" cy="2912599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825184"/>
            <a:ext cx="6120680" cy="2922678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6678786" y="2054318"/>
            <a:ext cx="2123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err="1" smtClean="0">
                <a:solidFill>
                  <a:srgbClr val="00B050"/>
                </a:solidFill>
              </a:rPr>
              <a:t>-</a:t>
            </a:r>
            <a:r>
              <a:rPr lang="hu-HU" sz="2800" b="1" i="1" dirty="0" err="1" smtClean="0">
                <a:solidFill>
                  <a:srgbClr val="00B050"/>
                </a:solidFill>
              </a:rPr>
              <a:t>t</a:t>
            </a:r>
            <a:r>
              <a:rPr lang="hu-HU" sz="2800" b="1" dirty="0" smtClean="0">
                <a:solidFill>
                  <a:srgbClr val="00B050"/>
                </a:solidFill>
              </a:rPr>
              <a:t>&lt;10GeV</a:t>
            </a:r>
            <a:r>
              <a:rPr lang="hu-HU" sz="2800" b="1" baseline="30000" dirty="0" smtClean="0">
                <a:solidFill>
                  <a:srgbClr val="00B050"/>
                </a:solidFill>
              </a:rPr>
              <a:t>2</a:t>
            </a:r>
            <a:endParaRPr lang="hu-HU" sz="2800" b="1" dirty="0">
              <a:solidFill>
                <a:srgbClr val="00B050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6843149" y="5024913"/>
            <a:ext cx="179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err="1" smtClean="0">
                <a:solidFill>
                  <a:srgbClr val="00B050"/>
                </a:solidFill>
              </a:rPr>
              <a:t>-</a:t>
            </a:r>
            <a:r>
              <a:rPr lang="hu-HU" sz="2800" b="1" i="1" dirty="0" err="1" smtClean="0">
                <a:solidFill>
                  <a:srgbClr val="00B050"/>
                </a:solidFill>
              </a:rPr>
              <a:t>t</a:t>
            </a:r>
            <a:r>
              <a:rPr lang="hu-HU" sz="2800" b="1" dirty="0" smtClean="0">
                <a:solidFill>
                  <a:srgbClr val="00B050"/>
                </a:solidFill>
              </a:rPr>
              <a:t>&lt;3GeV</a:t>
            </a:r>
            <a:r>
              <a:rPr lang="hu-HU" sz="2800" b="1" baseline="30000" dirty="0" smtClean="0">
                <a:solidFill>
                  <a:srgbClr val="00B050"/>
                </a:solidFill>
              </a:rPr>
              <a:t>2</a:t>
            </a:r>
            <a:endParaRPr lang="hu-HU" sz="2800" b="1" dirty="0">
              <a:solidFill>
                <a:srgbClr val="00B050"/>
              </a:solidFill>
            </a:endParaRPr>
          </a:p>
        </p:txBody>
      </p:sp>
      <p:sp>
        <p:nvSpPr>
          <p:cNvPr id="12" name="Shape 17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all" dirty="0">
                <a:solidFill>
                  <a:srgbClr val="FFFF00"/>
                </a:solidFill>
              </a:rPr>
              <a:t>  </a:t>
            </a:r>
            <a:r>
              <a:rPr lang="hu-HU" sz="3000" b="1" cap="all" dirty="0" smtClean="0">
                <a:solidFill>
                  <a:srgbClr val="FFFF00"/>
                </a:solidFill>
              </a:rPr>
              <a:t>Fit </a:t>
            </a:r>
            <a:r>
              <a:rPr lang="hu-HU" sz="3000" b="1" cap="all" dirty="0" err="1" smtClean="0">
                <a:solidFill>
                  <a:srgbClr val="FFFF00"/>
                </a:solidFill>
              </a:rPr>
              <a:t>results</a:t>
            </a:r>
            <a:r>
              <a:rPr lang="hu-HU" sz="3000" b="1" cap="all" dirty="0" smtClean="0">
                <a:solidFill>
                  <a:srgbClr val="FFFF00"/>
                </a:solidFill>
              </a:rPr>
              <a:t> - </a:t>
            </a:r>
            <a:r>
              <a:rPr lang="hu-HU" sz="3000" b="1" cap="all" dirty="0" err="1" smtClean="0">
                <a:solidFill>
                  <a:srgbClr val="FFFF00"/>
                </a:solidFill>
              </a:rPr>
              <a:t>parameters</a:t>
            </a:r>
            <a:endParaRPr lang="hu-HU" sz="3000" b="1" cap="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4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</a:t>
            </a:r>
            <a:r>
              <a:rPr lang="hu-HU" sz="3000" b="1" dirty="0" smtClean="0">
                <a:solidFill>
                  <a:srgbClr val="FFFF00"/>
                </a:solidFill>
              </a:rPr>
              <a:t>ANALYIS 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500" y="798425"/>
            <a:ext cx="8342249" cy="288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3886200"/>
            <a:ext cx="5734050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/>
          <p:nvPr/>
        </p:nvSpPr>
        <p:spPr>
          <a:xfrm>
            <a:off x="48000" y="3814917"/>
            <a:ext cx="3000000" cy="22809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 err="1">
                <a:solidFill>
                  <a:srgbClr val="FFFF00"/>
                </a:solidFill>
              </a:rPr>
              <a:t>Model-independent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but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experimentally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testable</a:t>
            </a:r>
            <a:r>
              <a:rPr lang="hu-HU" sz="1800" b="1" dirty="0">
                <a:solidFill>
                  <a:srgbClr val="FFFF00"/>
                </a:solidFill>
              </a:rPr>
              <a:t>:</a:t>
            </a: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 </a:t>
            </a:r>
            <a:r>
              <a:rPr lang="hu-HU" sz="1800" dirty="0" err="1">
                <a:solidFill>
                  <a:srgbClr val="00CC00"/>
                </a:solidFill>
              </a:rPr>
              <a:t>measure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</a:t>
            </a:r>
            <a:r>
              <a:rPr lang="hu-HU" sz="1800" dirty="0">
                <a:solidFill>
                  <a:srgbClr val="00CC00"/>
                </a:solidFill>
              </a:rPr>
              <a:t> an </a:t>
            </a:r>
            <a:r>
              <a:rPr lang="hu-HU" sz="1800" dirty="0" err="1">
                <a:solidFill>
                  <a:srgbClr val="00CC00"/>
                </a:solidFill>
              </a:rPr>
              <a:t>abstract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H-space</a:t>
            </a:r>
            <a:endParaRPr lang="hu-HU"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form</a:t>
            </a:r>
            <a:r>
              <a:rPr lang="hu-HU" sz="1800" dirty="0">
                <a:solidFill>
                  <a:srgbClr val="00CC00"/>
                </a:solidFill>
              </a:rPr>
              <a:t> of </a:t>
            </a:r>
            <a:r>
              <a:rPr lang="hu-HU" sz="1800" dirty="0" err="1">
                <a:solidFill>
                  <a:srgbClr val="00CC00"/>
                </a:solidFill>
              </a:rPr>
              <a:t>the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correlations</a:t>
            </a:r>
            <a:endParaRPr lang="hu-HU" sz="1800" dirty="0">
              <a:solidFill>
                <a:srgbClr val="00CC00"/>
              </a:solidFill>
            </a:endParaRPr>
          </a:p>
        </p:txBody>
      </p:sp>
      <p:pic>
        <p:nvPicPr>
          <p:cNvPr id="39" name="Shape 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0400" y="6400800"/>
            <a:ext cx="1752600" cy="3714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48000" y="6031468"/>
            <a:ext cx="3155848" cy="94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4290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b="1" dirty="0">
                <a:solidFill>
                  <a:srgbClr val="FFFF00"/>
                </a:solidFill>
              </a:rPr>
              <a:t>t: </a:t>
            </a:r>
            <a:r>
              <a:rPr lang="hu-HU" sz="1800" b="1" dirty="0" err="1">
                <a:solidFill>
                  <a:srgbClr val="FFFF00"/>
                </a:solidFill>
              </a:rPr>
              <a:t>dimensionless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scale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variable</a:t>
            </a:r>
            <a:endParaRPr lang="hu-HU" sz="1800" b="1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SUMMARY AND 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0" name="Shape 180"/>
              <p:cNvSpPr txBox="1"/>
              <p:nvPr/>
            </p:nvSpPr>
            <p:spPr>
              <a:xfrm>
                <a:off x="251520" y="1124744"/>
                <a:ext cx="8550479" cy="52565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600" b="1" dirty="0" smtClean="0">
                    <a:solidFill>
                      <a:srgbClr val="FFFF00"/>
                    </a:solidFill>
                  </a:rPr>
                  <a:t>Several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600" b="1" dirty="0" err="1">
                    <a:solidFill>
                      <a:srgbClr val="FFFF00"/>
                    </a:solidFill>
                  </a:rPr>
                  <a:t>methods</a:t>
                </a:r>
                <a:r>
                  <a:rPr lang="hu-HU" sz="26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Based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on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matching</a:t>
                </a:r>
                <a:r>
                  <a:rPr lang="hu-HU" sz="2400" dirty="0">
                    <a:solidFill>
                      <a:srgbClr val="00CC00"/>
                    </a:solidFill>
                  </a:rPr>
                  <a:t> an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abstract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measure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in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i="1" dirty="0">
                    <a:solidFill>
                      <a:srgbClr val="00CC00"/>
                    </a:solidFill>
                  </a:rPr>
                  <a:t>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to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the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approximate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shape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of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data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>
                    <a:solidFill>
                      <a:srgbClr val="00CC00"/>
                    </a:solidFill>
                  </a:rPr>
                  <a:t>Gaussian: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Edgeworth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Laguerre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expansions</a:t>
                </a:r>
                <a:endParaRPr lang="hu-HU" sz="2400" dirty="0">
                  <a:solidFill>
                    <a:srgbClr val="00CC00"/>
                  </a:solidFill>
                </a:endParaRP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</a:rPr>
                      <m:t>0 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 2</m:t>
                    </m:r>
                    <m:r>
                      <a:rPr lang="hu-HU" sz="2400" b="0" i="0" dirty="0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rgbClr val="00CC00"/>
                    </a:solidFill>
                  </a:rPr>
                  <a:t>: Levy expansions </a:t>
                </a:r>
              </a:p>
              <a:p>
                <a:pPr marL="742950" lvl="1" indent="-3111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smtClean="0">
                    <a:solidFill>
                      <a:srgbClr val="00CC00"/>
                    </a:solidFill>
                  </a:rPr>
                  <a:t>TOTEM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paper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exclude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a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purely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diff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.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c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ross-section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at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low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|</a:t>
                </a:r>
                <a:r>
                  <a:rPr lang="hu-HU" sz="2400" i="1" dirty="0" smtClean="0">
                    <a:solidFill>
                      <a:srgbClr val="00CC00"/>
                    </a:solidFill>
                  </a:rPr>
                  <a:t>t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|</a:t>
                </a: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Levy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expansion</a:t>
                </a:r>
                <a:r>
                  <a:rPr lang="hu-HU" sz="2400" dirty="0">
                    <a:solidFill>
                      <a:srgbClr val="00CC0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exclude</a:t>
                </a:r>
                <a:r>
                  <a:rPr lang="hu-HU" sz="2400" dirty="0">
                    <a:solidFill>
                      <a:srgbClr val="00CC00"/>
                    </a:solidFill>
                  </a:rPr>
                  <a:t> a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purely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diff</a:t>
                </a:r>
                <a:r>
                  <a:rPr lang="hu-HU" sz="2400" dirty="0">
                    <a:solidFill>
                      <a:srgbClr val="00CC00"/>
                    </a:solidFill>
                  </a:rPr>
                  <a:t>. </a:t>
                </a:r>
                <a:r>
                  <a:rPr lang="hu-HU" sz="2400" dirty="0" err="1">
                    <a:solidFill>
                      <a:srgbClr val="00CC00"/>
                    </a:solidFill>
                  </a:rPr>
                  <a:t>cross-section</a:t>
                </a:r>
                <a:r>
                  <a:rPr lang="hu-HU" sz="2400" dirty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up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to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–</a:t>
                </a:r>
                <a:r>
                  <a:rPr lang="hu-HU" sz="2400" i="1" dirty="0" smtClean="0">
                    <a:solidFill>
                      <a:srgbClr val="00CC00"/>
                    </a:solidFill>
                  </a:rPr>
                  <a:t>t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=3.0 GeV</a:t>
                </a:r>
                <a:r>
                  <a:rPr lang="hu-HU" sz="2400" baseline="30000" dirty="0" smtClean="0">
                    <a:solidFill>
                      <a:srgbClr val="00CC00"/>
                    </a:solidFill>
                  </a:rPr>
                  <a:t>2</a:t>
                </a:r>
                <a:endParaRPr lang="hu-HU" sz="2400" dirty="0" smtClean="0">
                  <a:solidFill>
                    <a:srgbClr val="00CC00"/>
                  </a:solidFill>
                </a:endParaRP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400" dirty="0" err="1" smtClean="0">
                    <a:solidFill>
                      <a:srgbClr val="00CC00"/>
                    </a:solidFill>
                  </a:rPr>
                  <a:t>Deviation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from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exponential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measured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by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1 </a:t>
                </a:r>
                <a:r>
                  <a:rPr lang="hu-HU" sz="2400" dirty="0" err="1" smtClean="0">
                    <a:solidFill>
                      <a:srgbClr val="00CC00"/>
                    </a:solidFill>
                  </a:rPr>
                  <a:t>parameter</a:t>
                </a:r>
                <a:r>
                  <a:rPr lang="hu-HU" sz="2400" dirty="0" smtClean="0">
                    <a:solidFill>
                      <a:srgbClr val="00CC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hu-HU" sz="2400" i="1" dirty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hu-HU" sz="2400" dirty="0" smtClean="0">
                  <a:solidFill>
                    <a:srgbClr val="00CC00"/>
                  </a:solidFill>
                </a:endParaRPr>
              </a:p>
              <a:p>
                <a:pPr marL="742950" lvl="1" indent="-31115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endParaRPr lang="hu-HU" sz="2400" dirty="0">
                  <a:solidFill>
                    <a:srgbClr val="00CC00"/>
                  </a:solidFill>
                </a:endParaRPr>
              </a:p>
            </p:txBody>
          </p:sp>
        </mc:Choice>
        <mc:Fallback>
          <p:sp>
            <p:nvSpPr>
              <p:cNvPr id="180" name="Shape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24744"/>
                <a:ext cx="8550479" cy="5256584"/>
              </a:xfrm>
              <a:prstGeom prst="rect">
                <a:avLst/>
              </a:prstGeom>
              <a:blipFill rotWithShape="1">
                <a:blip r:embed="rId3"/>
                <a:stretch>
                  <a:fillRect l="-1212" t="-38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hu-HU" sz="3000" dirty="0"/>
              <a:t>MODEL - INDEPENDENT SHAPE </a:t>
            </a:r>
            <a:r>
              <a:rPr lang="hu-HU" sz="3000" dirty="0" smtClean="0"/>
              <a:t>ANALYIS II.</a:t>
            </a:r>
            <a:endParaRPr lang="hu-HU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18" y="2457224"/>
            <a:ext cx="8021165" cy="133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47"/>
          <p:cNvSpPr txBox="1"/>
          <p:nvPr/>
        </p:nvSpPr>
        <p:spPr>
          <a:xfrm>
            <a:off x="192041" y="4359077"/>
            <a:ext cx="5199313" cy="611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Then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function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can</a:t>
            </a:r>
            <a:r>
              <a:rPr lang="hu-HU" sz="2000" dirty="0" smtClean="0">
                <a:solidFill>
                  <a:srgbClr val="00CC00"/>
                </a:solidFill>
              </a:rPr>
              <a:t> be </a:t>
            </a:r>
            <a:r>
              <a:rPr lang="hu-HU" sz="2000" dirty="0" err="1" smtClean="0">
                <a:solidFill>
                  <a:srgbClr val="00CC00"/>
                </a:solidFill>
              </a:rPr>
              <a:t>expanded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4048718"/>
            <a:ext cx="263500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47"/>
          <p:cNvSpPr txBox="1"/>
          <p:nvPr/>
        </p:nvSpPr>
        <p:spPr>
          <a:xfrm>
            <a:off x="192041" y="5468317"/>
            <a:ext cx="5531141" cy="10107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completeness</a:t>
            </a:r>
            <a:r>
              <a:rPr lang="hu-HU" sz="2000" dirty="0" smtClean="0">
                <a:solidFill>
                  <a:srgbClr val="00CC00"/>
                </a:solidFill>
              </a:rPr>
              <a:t> of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 and </a:t>
            </a:r>
            <a:r>
              <a:rPr lang="hu-HU" sz="2000" dirty="0" err="1" smtClean="0">
                <a:solidFill>
                  <a:srgbClr val="00CC00"/>
                </a:solidFill>
              </a:rPr>
              <a:t>from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assumption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that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i="1" dirty="0" smtClean="0">
                <a:solidFill>
                  <a:srgbClr val="00CC00"/>
                </a:solidFill>
              </a:rPr>
              <a:t>g</a:t>
            </a:r>
            <a:r>
              <a:rPr lang="hu-HU" sz="2000" dirty="0" smtClean="0">
                <a:solidFill>
                  <a:srgbClr val="00CC00"/>
                </a:solidFill>
              </a:rPr>
              <a:t>(</a:t>
            </a:r>
            <a:r>
              <a:rPr lang="hu-HU" sz="2000" i="1" dirty="0" smtClean="0">
                <a:solidFill>
                  <a:srgbClr val="00CC00"/>
                </a:solidFill>
              </a:rPr>
              <a:t>t</a:t>
            </a:r>
            <a:r>
              <a:rPr lang="hu-HU" sz="2000" dirty="0" smtClean="0">
                <a:solidFill>
                  <a:srgbClr val="00CC00"/>
                </a:solidFill>
              </a:rPr>
              <a:t>) is </a:t>
            </a:r>
            <a:r>
              <a:rPr lang="hu-HU" sz="2000" dirty="0" err="1" smtClean="0">
                <a:solidFill>
                  <a:srgbClr val="00CC00"/>
                </a:solidFill>
              </a:rPr>
              <a:t>in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the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Hilbert</a:t>
            </a:r>
            <a:r>
              <a:rPr lang="hu-HU" sz="2000" dirty="0" smtClean="0">
                <a:solidFill>
                  <a:srgbClr val="00CC00"/>
                </a:solidFill>
              </a:rPr>
              <a:t> </a:t>
            </a:r>
            <a:r>
              <a:rPr lang="hu-HU" sz="2000" dirty="0" err="1" smtClean="0">
                <a:solidFill>
                  <a:srgbClr val="00CC00"/>
                </a:solidFill>
              </a:rPr>
              <a:t>space</a:t>
            </a:r>
            <a:r>
              <a:rPr lang="hu-HU" sz="2000" dirty="0" smtClean="0">
                <a:solidFill>
                  <a:srgbClr val="00CC00"/>
                </a:solidFill>
              </a:rPr>
              <a:t>: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78" y="5598730"/>
            <a:ext cx="2635005" cy="7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hape 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38" y="1772816"/>
            <a:ext cx="3814074" cy="50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Élőláb helye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hu-HU" smtClean="0"/>
              <a:t>T. Csörgő and S: Hegyi, hep-ph/9912220, T. Csörgő, hep-ph/001233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 smtClean="0"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hu-HU" smtClean="0"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hu-HU" smtClean="0"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13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MODEL - INDEPENDENT SHAPE ANALYIS </a:t>
            </a:r>
            <a:r>
              <a:rPr lang="hu-HU" sz="3000" b="1" dirty="0" smtClean="0">
                <a:solidFill>
                  <a:srgbClr val="FFFF00"/>
                </a:solidFill>
              </a:rPr>
              <a:t>III.</a:t>
            </a:r>
            <a:endParaRPr lang="hu-HU" sz="3000" b="1" dirty="0">
              <a:solidFill>
                <a:srgbClr val="FFFF00"/>
              </a:solidFill>
            </a:endParaRPr>
          </a:p>
        </p:txBody>
      </p:sp>
      <p:sp>
        <p:nvSpPr>
          <p:cNvPr id="47" name="Shape 47"/>
          <p:cNvSpPr txBox="1"/>
          <p:nvPr/>
        </p:nvSpPr>
        <p:spPr>
          <a:xfrm>
            <a:off x="164775" y="2817125"/>
            <a:ext cx="7274999" cy="39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AND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testable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lvl="0" indent="457200" rtl="0">
              <a:lnSpc>
                <a:spcPct val="115000"/>
              </a:lnSpc>
              <a:spcBef>
                <a:spcPts val="0"/>
              </a:spcBef>
              <a:buNone/>
            </a:pPr>
            <a:endParaRPr sz="1800" b="1" dirty="0">
              <a:solidFill>
                <a:srgbClr val="FFFF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method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any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approximate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shape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i="1" dirty="0">
                <a:solidFill>
                  <a:srgbClr val="00CC00"/>
                </a:solidFill>
              </a:rPr>
              <a:t>w</a:t>
            </a:r>
            <a:r>
              <a:rPr lang="hu-HU" sz="1800" dirty="0">
                <a:solidFill>
                  <a:srgbClr val="00CC00"/>
                </a:solidFill>
              </a:rPr>
              <a:t>(</a:t>
            </a:r>
            <a:r>
              <a:rPr lang="hu-HU" sz="1800" i="1" dirty="0">
                <a:solidFill>
                  <a:srgbClr val="00CC00"/>
                </a:solidFill>
              </a:rPr>
              <a:t>t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core-halo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intercept</a:t>
            </a:r>
            <a:r>
              <a:rPr lang="hu-HU" sz="1800" dirty="0" smtClean="0">
                <a:solidFill>
                  <a:srgbClr val="00CC00"/>
                </a:solidFill>
              </a:rPr>
              <a:t> </a:t>
            </a:r>
            <a:r>
              <a:rPr lang="hu-HU" sz="1800" dirty="0" err="1" smtClean="0">
                <a:solidFill>
                  <a:srgbClr val="00CC00"/>
                </a:solidFill>
              </a:rPr>
              <a:t>parameter</a:t>
            </a:r>
            <a:r>
              <a:rPr lang="hu-HU" sz="1800" dirty="0" smtClean="0">
                <a:solidFill>
                  <a:srgbClr val="00CC00"/>
                </a:solidFill>
              </a:rPr>
              <a:t> of </a:t>
            </a:r>
            <a:r>
              <a:rPr lang="hu-HU" sz="1800" dirty="0" err="1" smtClean="0">
                <a:solidFill>
                  <a:srgbClr val="00CC00"/>
                </a:solidFill>
              </a:rPr>
              <a:t>the</a:t>
            </a:r>
            <a:r>
              <a:rPr lang="hu-HU" sz="1800" dirty="0" smtClean="0">
                <a:solidFill>
                  <a:srgbClr val="00CC00"/>
                </a:solidFill>
              </a:rPr>
              <a:t> CF is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coefficients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numerical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integration</a:t>
            </a:r>
            <a:r>
              <a:rPr lang="hu-HU" sz="1800" dirty="0">
                <a:solidFill>
                  <a:srgbClr val="00CC00"/>
                </a:solidFill>
              </a:rPr>
              <a:t> (</a:t>
            </a:r>
            <a:r>
              <a:rPr lang="hu-HU" sz="1800" dirty="0" err="1">
                <a:solidFill>
                  <a:srgbClr val="00CC00"/>
                </a:solidFill>
              </a:rPr>
              <a:t>fits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to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data</a:t>
            </a:r>
            <a:r>
              <a:rPr lang="hu-HU" sz="1800" dirty="0">
                <a:solidFill>
                  <a:srgbClr val="00CC00"/>
                </a:solidFill>
              </a:rPr>
              <a:t>)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rgbClr val="00CC00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condition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for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applicability</a:t>
            </a:r>
            <a:r>
              <a:rPr lang="hu-HU" sz="1800" dirty="0">
                <a:solidFill>
                  <a:srgbClr val="00CC00"/>
                </a:solidFill>
              </a:rPr>
              <a:t>: </a:t>
            </a:r>
            <a:r>
              <a:rPr lang="hu-HU" sz="1800" dirty="0" err="1">
                <a:solidFill>
                  <a:srgbClr val="00CC00"/>
                </a:solidFill>
              </a:rPr>
              <a:t>experimentally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testabe</a:t>
            </a:r>
            <a:endParaRPr lang="hu-HU" sz="1800" dirty="0">
              <a:solidFill>
                <a:srgbClr val="00CC00"/>
              </a:solidFill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5715000"/>
            <a:ext cx="2962275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Shape 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4953000"/>
            <a:ext cx="2533650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8400" y="1828800"/>
            <a:ext cx="46767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67400" y="3962400"/>
            <a:ext cx="2590800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43200" y="685800"/>
            <a:ext cx="3790950" cy="10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EDGEWORTH EXPANSION: ~ GAUSSIAN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685800"/>
            <a:ext cx="582930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4397798"/>
            <a:ext cx="7077075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165686"/>
            <a:ext cx="51244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304800" y="5479349"/>
            <a:ext cx="7439687" cy="18959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1800" b="1" dirty="0">
                <a:solidFill>
                  <a:srgbClr val="FFFF00"/>
                </a:solidFill>
              </a:rPr>
              <a:t>3d </a:t>
            </a:r>
            <a:r>
              <a:rPr lang="hu-HU" sz="1800" b="1" dirty="0" err="1">
                <a:solidFill>
                  <a:srgbClr val="FFFF00"/>
                </a:solidFill>
              </a:rPr>
              <a:t>generalization</a:t>
            </a:r>
            <a:r>
              <a:rPr lang="hu-HU" sz="1800" b="1" dirty="0">
                <a:solidFill>
                  <a:srgbClr val="FFFF00"/>
                </a:solidFill>
              </a:rPr>
              <a:t> </a:t>
            </a:r>
            <a:r>
              <a:rPr lang="hu-HU" sz="1800" b="1" dirty="0" err="1">
                <a:solidFill>
                  <a:srgbClr val="FFFF00"/>
                </a:solidFill>
              </a:rPr>
              <a:t>straightforward</a:t>
            </a:r>
            <a:endParaRPr lang="hu-HU" sz="1800" b="1" dirty="0">
              <a:solidFill>
                <a:srgbClr val="FFFF00"/>
              </a:solidFill>
            </a:endParaRPr>
          </a:p>
          <a:p>
            <a:pPr marL="457200" indent="-34290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1800" dirty="0" err="1">
                <a:solidFill>
                  <a:srgbClr val="00CC00"/>
                </a:solidFill>
              </a:rPr>
              <a:t>Applied</a:t>
            </a:r>
            <a:r>
              <a:rPr lang="hu-HU" sz="1800" dirty="0">
                <a:solidFill>
                  <a:srgbClr val="00CC00"/>
                </a:solidFill>
              </a:rPr>
              <a:t> </a:t>
            </a:r>
            <a:r>
              <a:rPr lang="hu-HU" sz="1800" dirty="0" err="1">
                <a:solidFill>
                  <a:srgbClr val="00CC00"/>
                </a:solidFill>
              </a:rPr>
              <a:t>by</a:t>
            </a:r>
            <a:r>
              <a:rPr lang="hu-HU" sz="1800" dirty="0">
                <a:solidFill>
                  <a:srgbClr val="00CC00"/>
                </a:solidFill>
              </a:rPr>
              <a:t> NA22, L3, STAR, PHENIX, ALICE, CMS  (</a:t>
            </a:r>
            <a:r>
              <a:rPr lang="hu-HU" sz="1800" dirty="0" err="1">
                <a:solidFill>
                  <a:srgbClr val="00CC00"/>
                </a:solidFill>
              </a:rPr>
              <a:t>LHCb</a:t>
            </a:r>
            <a:r>
              <a:rPr lang="hu-HU" sz="1800" dirty="0">
                <a:solidFill>
                  <a:srgbClr val="00CC00"/>
                </a:solidFill>
              </a:rPr>
              <a:t>?)</a:t>
            </a:r>
          </a:p>
          <a:p>
            <a:pPr marL="114300" lvl="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</a:pPr>
            <a:endParaRPr lang="hu-HU" sz="1800" dirty="0">
              <a:solidFill>
                <a:srgbClr val="00CC00"/>
              </a:solidFill>
            </a:endParaRPr>
          </a:p>
        </p:txBody>
      </p:sp>
      <p:pic>
        <p:nvPicPr>
          <p:cNvPr id="62" name="Shape 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9250" y="2827549"/>
            <a:ext cx="3152775" cy="17049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LAGUERRE EXPANSIONS: ~ EXPONENTIAL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533400"/>
            <a:ext cx="447675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004" y="3537305"/>
            <a:ext cx="885825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3275" y="2588626"/>
            <a:ext cx="18192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05267" y="5940070"/>
            <a:ext cx="6310858" cy="882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15000" y="4648200"/>
            <a:ext cx="328612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190050" y="284925"/>
            <a:ext cx="3775799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tested: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w</a:t>
            </a:r>
            <a:r>
              <a:rPr lang="hu-HU" sz="2000" dirty="0">
                <a:solidFill>
                  <a:srgbClr val="00CC00"/>
                </a:solidFill>
              </a:rPr>
              <a:t>(</a:t>
            </a: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) </a:t>
            </a:r>
            <a:r>
              <a:rPr lang="hu-HU" sz="2000" dirty="0" err="1">
                <a:solidFill>
                  <a:srgbClr val="00CC00"/>
                </a:solidFill>
              </a:rPr>
              <a:t>exponential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i="1" dirty="0">
                <a:solidFill>
                  <a:srgbClr val="00CC00"/>
                </a:solidFill>
              </a:rPr>
              <a:t>t</a:t>
            </a:r>
            <a:r>
              <a:rPr lang="hu-HU" sz="2000" dirty="0">
                <a:solidFill>
                  <a:srgbClr val="00CC00"/>
                </a:solidFill>
              </a:rPr>
              <a:t>: </a:t>
            </a:r>
            <a:r>
              <a:rPr lang="hu-HU" sz="2000" dirty="0" err="1">
                <a:solidFill>
                  <a:srgbClr val="00CC00"/>
                </a:solidFill>
              </a:rPr>
              <a:t>dimensionless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Laguerre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polynomials</a:t>
            </a:r>
            <a:endParaRPr lang="hu-HU" sz="2000" dirty="0">
              <a:solidFill>
                <a:srgbClr val="00CC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38231" y="4262269"/>
            <a:ext cx="4001721" cy="181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First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successful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tests</a:t>
            </a:r>
            <a:endParaRPr lang="hu-HU" sz="2000" b="1" dirty="0">
              <a:solidFill>
                <a:srgbClr val="FFFF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NA22, UA1 </a:t>
            </a:r>
            <a:r>
              <a:rPr lang="hu-HU" sz="2000" dirty="0" err="1">
                <a:solidFill>
                  <a:srgbClr val="00CC00"/>
                </a:solidFill>
              </a:rPr>
              <a:t>data</a:t>
            </a:r>
            <a:endParaRPr lang="hu-HU" sz="2000" dirty="0">
              <a:solidFill>
                <a:srgbClr val="00CC00"/>
              </a:solidFill>
            </a:endParaRP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convergence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criteria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satisfied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452438" lvl="1" indent="-269875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intercept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parameter</a:t>
            </a:r>
            <a:r>
              <a:rPr lang="hu-HU" sz="2000" dirty="0">
                <a:solidFill>
                  <a:srgbClr val="00CC00"/>
                </a:solidFill>
              </a:rPr>
              <a:t> ~ </a:t>
            </a:r>
            <a:r>
              <a:rPr lang="hu-HU" sz="2000" dirty="0" smtClean="0">
                <a:solidFill>
                  <a:srgbClr val="00CC00"/>
                </a:solidFill>
              </a:rPr>
              <a:t>1</a:t>
            </a:r>
            <a:endParaRPr lang="hu-HU" sz="2000" dirty="0">
              <a:solidFill>
                <a:srgbClr val="00CC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85" y="2588626"/>
            <a:ext cx="3920487" cy="7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0" y="-772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24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2400" b="1">
                <a:solidFill>
                  <a:srgbClr val="FFFF00"/>
                </a:solidFill>
              </a:rPr>
              <a:t>LAGUERRE EXPANSIONS: ~ superEXPONENTIAL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625" y="495300"/>
            <a:ext cx="752475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697600" y="5206425"/>
            <a:ext cx="67569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Csörgő and S: Hegyi, hep-ph/9912220, T. Csörgő, hep-ph/001233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>
                <a:solidFill>
                  <a:srgbClr val="FFFF00"/>
                </a:solidFill>
              </a:rPr>
              <a:t>  </a:t>
            </a:r>
            <a:r>
              <a:rPr lang="hu-HU" sz="3000" b="1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0525" y="6021288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2133600"/>
            <a:ext cx="642937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685800"/>
            <a:ext cx="6477000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7890" y="3108302"/>
            <a:ext cx="321945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65718" y="3296166"/>
            <a:ext cx="5834910" cy="305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Assumes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that</a:t>
            </a:r>
            <a:r>
              <a:rPr lang="hu-HU" sz="2000" dirty="0">
                <a:solidFill>
                  <a:srgbClr val="00CC00"/>
                </a:solidFill>
              </a:rPr>
              <a:t> Coulomb </a:t>
            </a:r>
            <a:r>
              <a:rPr lang="hu-HU" sz="2000" dirty="0" err="1">
                <a:solidFill>
                  <a:srgbClr val="00CC00"/>
                </a:solidFill>
              </a:rPr>
              <a:t>can</a:t>
            </a:r>
            <a:r>
              <a:rPr lang="hu-HU" sz="2000" dirty="0">
                <a:solidFill>
                  <a:srgbClr val="00CC00"/>
                </a:solidFill>
              </a:rPr>
              <a:t> be </a:t>
            </a:r>
            <a:r>
              <a:rPr lang="hu-HU" sz="2000" dirty="0" err="1">
                <a:solidFill>
                  <a:srgbClr val="00CC00"/>
                </a:solidFill>
              </a:rPr>
              <a:t>corrected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>
                <a:solidFill>
                  <a:srgbClr val="00CC00"/>
                </a:solidFill>
              </a:rPr>
              <a:t>No </a:t>
            </a:r>
            <a:r>
              <a:rPr lang="hu-HU" sz="2000" dirty="0" err="1">
                <a:solidFill>
                  <a:srgbClr val="00CC00"/>
                </a:solidFill>
              </a:rPr>
              <a:t>assumptions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about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analyticity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yet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1d </a:t>
            </a:r>
            <a:r>
              <a:rPr lang="hu-HU" sz="2000" dirty="0" err="1">
                <a:solidFill>
                  <a:srgbClr val="00CC00"/>
                </a:solidFill>
              </a:rPr>
              <a:t>case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first</a:t>
            </a:r>
            <a:endParaRPr lang="hu-HU" sz="2000" dirty="0">
              <a:solidFill>
                <a:srgbClr val="00CC00"/>
              </a:solidFill>
            </a:endParaRP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For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simplicity</a:t>
            </a:r>
            <a:r>
              <a:rPr lang="hu-HU" sz="2000" dirty="0">
                <a:solidFill>
                  <a:srgbClr val="00CC00"/>
                </a:solidFill>
              </a:rPr>
              <a:t>, </a:t>
            </a:r>
            <a:r>
              <a:rPr lang="hu-HU" sz="2000" dirty="0" err="1">
                <a:solidFill>
                  <a:srgbClr val="00CC00"/>
                </a:solidFill>
              </a:rPr>
              <a:t>consider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dirty="0" err="1">
                <a:solidFill>
                  <a:srgbClr val="00CC00"/>
                </a:solidFill>
              </a:rPr>
              <a:t>factorizable</a:t>
            </a:r>
            <a:r>
              <a:rPr lang="hu-HU" sz="2000" dirty="0">
                <a:solidFill>
                  <a:srgbClr val="00CC00"/>
                </a:solidFill>
              </a:rPr>
              <a:t> </a:t>
            </a:r>
            <a:r>
              <a:rPr lang="hu-HU" sz="2000" i="1" dirty="0">
                <a:solidFill>
                  <a:srgbClr val="00CC00"/>
                </a:solidFill>
              </a:rPr>
              <a:t>x k</a:t>
            </a:r>
          </a:p>
          <a:p>
            <a:pPr marL="742950" lvl="1" indent="-27305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dirty="0" err="1">
                <a:solidFill>
                  <a:srgbClr val="00CC00"/>
                </a:solidFill>
              </a:rPr>
              <a:t>Normalizations</a:t>
            </a:r>
            <a:r>
              <a:rPr lang="hu-HU" sz="2000" dirty="0">
                <a:solidFill>
                  <a:srgbClr val="00CC00"/>
                </a:solidFill>
              </a:rPr>
              <a:t> :</a:t>
            </a: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density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>
                <a:solidFill>
                  <a:schemeClr val="lt1"/>
                </a:solidFill>
              </a:rPr>
              <a:t>multiplicity</a:t>
            </a:r>
            <a:endParaRPr lang="hu-HU" sz="2000" dirty="0">
              <a:solidFill>
                <a:schemeClr val="lt1"/>
              </a:solidFill>
            </a:endParaRPr>
          </a:p>
          <a:p>
            <a:pPr marL="1143000" lvl="2" indent="-254000" rtl="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hu-HU" sz="2000" dirty="0" err="1" smtClean="0">
                <a:solidFill>
                  <a:schemeClr val="lt1"/>
                </a:solidFill>
              </a:rPr>
              <a:t>single-particle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r>
              <a:rPr lang="hu-HU" sz="2000" dirty="0" err="1" smtClean="0">
                <a:solidFill>
                  <a:schemeClr val="lt1"/>
                </a:solidFill>
              </a:rPr>
              <a:t>spectra</a:t>
            </a:r>
            <a:r>
              <a:rPr lang="hu-HU" sz="2000" dirty="0" smtClean="0">
                <a:solidFill>
                  <a:schemeClr val="lt1"/>
                </a:solidFill>
              </a:rPr>
              <a:t> </a:t>
            </a:r>
            <a:endParaRPr lang="hu-HU" sz="2000" dirty="0">
              <a:solidFill>
                <a:schemeClr val="lt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pic>
        <p:nvPicPr>
          <p:cNvPr id="119" name="Shape 1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9000" y="4075347"/>
            <a:ext cx="2580456" cy="50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57675" y="4961044"/>
            <a:ext cx="4800600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42861" y="5739066"/>
            <a:ext cx="3486150" cy="67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0" y="-1040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hu-HU" sz="3000" b="1" i="0" u="none" strike="noStrike" cap="none" baseline="0" dirty="0">
                <a:solidFill>
                  <a:srgbClr val="FFFF00"/>
                </a:solidFill>
              </a:rPr>
              <a:t>  </a:t>
            </a:r>
            <a:r>
              <a:rPr lang="hu-HU" sz="3000" b="1" dirty="0">
                <a:solidFill>
                  <a:srgbClr val="FFFF00"/>
                </a:solidFill>
              </a:rPr>
              <a:t>MINIMAL MODEL ASSUMPTION: LEVY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0525" y="5973075"/>
            <a:ext cx="9446999" cy="135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hu-HU">
                <a:solidFill>
                  <a:schemeClr val="lt1"/>
                </a:solidFill>
              </a:rPr>
              <a:t>T. Cs, S. Hegyi, W.A. Zajc, EPJ C36, 67 (2004)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Shape 145"/>
              <p:cNvSpPr txBox="1"/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None/>
                </a:pPr>
                <a:r>
                  <a:rPr lang="hu-HU" sz="2000" b="1" dirty="0" err="1">
                    <a:solidFill>
                      <a:srgbClr val="FFFF00"/>
                    </a:solidFill>
                  </a:rPr>
                  <a:t>Model-independent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 </a:t>
                </a:r>
                <a:r>
                  <a:rPr lang="hu-HU" sz="2000" b="1" dirty="0" err="1">
                    <a:solidFill>
                      <a:srgbClr val="FFFF00"/>
                    </a:solidFill>
                  </a:rPr>
                  <a:t>but</a:t>
                </a:r>
                <a:r>
                  <a:rPr lang="hu-HU" sz="2000" b="1" dirty="0">
                    <a:solidFill>
                      <a:srgbClr val="FFFF00"/>
                    </a:solidFill>
                  </a:rPr>
                  <a:t>: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Arial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assumes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analyticity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>
                    <a:solidFill>
                      <a:srgbClr val="00CC00"/>
                    </a:solidFill>
                  </a:rPr>
                  <a:t>C</a:t>
                </a:r>
                <a:r>
                  <a:rPr lang="hu-HU" sz="2000" baseline="-25000" dirty="0">
                    <a:solidFill>
                      <a:srgbClr val="00CC00"/>
                    </a:solidFill>
                  </a:rPr>
                  <a:t>2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measures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modulus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squared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Fourier-transform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relative</a:t>
                </a:r>
                <a:r>
                  <a:rPr lang="hu-HU" sz="2000" dirty="0">
                    <a:solidFill>
                      <a:srgbClr val="00CC00"/>
                    </a:solidFill>
                  </a:rPr>
                  <a:t> momentum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 smtClean="0">
                    <a:solidFill>
                      <a:srgbClr val="00CC00"/>
                    </a:solidFill>
                  </a:rPr>
                  <a:t>Correlations</a:t>
                </a:r>
                <a:r>
                  <a:rPr lang="hu-HU" sz="2000" dirty="0" smtClean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>
                    <a:solidFill>
                      <a:srgbClr val="00CC00"/>
                    </a:solidFill>
                  </a:rPr>
                  <a:t>non-Gaussian</a:t>
                </a: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2000" dirty="0" err="1">
                    <a:solidFill>
                      <a:srgbClr val="00CC00"/>
                    </a:solidFill>
                  </a:rPr>
                  <a:t>Radius</a:t>
                </a:r>
                <a:r>
                  <a:rPr lang="hu-HU" sz="2000" dirty="0">
                    <a:solidFill>
                      <a:srgbClr val="00CC00"/>
                    </a:solidFill>
                  </a:rPr>
                  <a:t>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not</a:t>
                </a:r>
                <a:r>
                  <a:rPr lang="hu-HU" sz="2000" dirty="0">
                    <a:solidFill>
                      <a:srgbClr val="00CC00"/>
                    </a:solidFill>
                  </a:rPr>
                  <a:t> a </a:t>
                </a:r>
                <a:r>
                  <a:rPr lang="hu-HU" sz="2000" dirty="0" err="1">
                    <a:solidFill>
                      <a:srgbClr val="00CC00"/>
                    </a:solidFill>
                  </a:rPr>
                  <a:t>variance</a:t>
                </a:r>
                <a:endParaRPr lang="hu-HU" sz="2000" dirty="0">
                  <a:solidFill>
                    <a:srgbClr val="00CC00"/>
                  </a:solidFill>
                </a:endParaRPr>
              </a:p>
              <a:p>
                <a:pPr marL="742950" lvl="1" indent="-273050" rtl="0">
                  <a:lnSpc>
                    <a:spcPct val="115000"/>
                  </a:lnSpc>
                  <a:spcBef>
                    <a:spcPts val="400"/>
                  </a:spcBef>
                  <a:buClr>
                    <a:schemeClr val="lt1"/>
                  </a:buClr>
                  <a:buSzPct val="100000"/>
                  <a:buFont typeface="Verdana"/>
                  <a:buChar char="●"/>
                </a:pPr>
                <a:r>
                  <a:rPr lang="hu-HU" sz="1800" dirty="0">
                    <a:solidFill>
                      <a:srgbClr val="00CC00"/>
                    </a:solidFill>
                  </a:rPr>
                  <a:t>0 </a:t>
                </a:r>
                <a14:m>
                  <m:oMath xmlns:m="http://schemas.openxmlformats.org/officeDocument/2006/math">
                    <m:r>
                      <a:rPr lang="hu-HU" sz="18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2400" i="1" dirty="0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hu-HU" sz="1800" dirty="0">
                    <a:solidFill>
                      <a:srgbClr val="00CC00"/>
                    </a:solidFill>
                  </a:rPr>
                  <a:t> </a:t>
                </a:r>
                <a:r>
                  <a:rPr lang="hu-HU" sz="1800" dirty="0" smtClean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1800" i="1" smtClean="0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hu-HU" sz="1800" dirty="0" smtClean="0">
                    <a:solidFill>
                      <a:srgbClr val="00CC00"/>
                    </a:solidFill>
                  </a:rPr>
                  <a:t> 2</a:t>
                </a:r>
                <a:endParaRPr lang="hu-HU" sz="1800" dirty="0">
                  <a:solidFill>
                    <a:srgbClr val="00CC00"/>
                  </a:solidFill>
                </a:endParaRPr>
              </a:p>
              <a:p>
                <a:pPr marL="0" lvl="0" indent="0" rtl="0">
                  <a:lnSpc>
                    <a:spcPct val="115000"/>
                  </a:lnSpc>
                  <a:spcBef>
                    <a:spcPts val="400"/>
                  </a:spcBef>
                  <a:buNone/>
                </a:pPr>
                <a:endParaRPr sz="1800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145" name="Shap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45608"/>
                <a:ext cx="5949599" cy="3052500"/>
              </a:xfrm>
              <a:prstGeom prst="rect">
                <a:avLst/>
              </a:prstGeom>
              <a:blipFill rotWithShape="0">
                <a:blip r:embed="rId3"/>
                <a:stretch>
                  <a:fillRect l="-1025" t="-33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4856" y="2310083"/>
            <a:ext cx="29908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4306" y="3279226"/>
            <a:ext cx="35814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08264" y="4546052"/>
            <a:ext cx="4944056" cy="816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TM03457485[[fn=Szita]]</Template>
  <TotalTime>1922</TotalTime>
  <Words>805</Words>
  <Application>Microsoft Office PowerPoint</Application>
  <PresentationFormat>Diavetítés a képernyőre (4:3 oldalarány)</PresentationFormat>
  <Paragraphs>204</Paragraphs>
  <Slides>20</Slides>
  <Notes>11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Alapértelmezett terv</vt:lpstr>
      <vt:lpstr>PowerPoint bemutató</vt:lpstr>
      <vt:lpstr>PowerPoint bemutató</vt:lpstr>
      <vt:lpstr>MODEL - INDEPENDENT SHAPE ANALYIS II.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LEVY EXPANSIONS: ~ 1d LEVY</vt:lpstr>
      <vt:lpstr>LEVY EXPANSIONS: ~ 1d LEVY</vt:lpstr>
      <vt:lpstr>Non-Exponential Differential cross-section</vt:lpstr>
      <vt:lpstr>However, this method does not extrapolate well  </vt:lpstr>
      <vt:lpstr>  Levy expansion fit</vt:lpstr>
      <vt:lpstr>PowerPoint bemutató</vt:lpstr>
      <vt:lpstr>  Fit results</vt:lpstr>
      <vt:lpstr>  Fit results - parameters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A</dc:creator>
  <cp:lastModifiedBy>Csörgő Tamás</cp:lastModifiedBy>
  <cp:revision>73</cp:revision>
  <dcterms:modified xsi:type="dcterms:W3CDTF">2016-06-09T09:25:51Z</dcterms:modified>
</cp:coreProperties>
</file>