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61" r:id="rId2"/>
    <p:sldId id="321" r:id="rId3"/>
    <p:sldId id="263" r:id="rId4"/>
    <p:sldId id="282" r:id="rId5"/>
    <p:sldId id="269" r:id="rId6"/>
    <p:sldId id="302" r:id="rId7"/>
    <p:sldId id="320" r:id="rId8"/>
    <p:sldId id="322" r:id="rId9"/>
    <p:sldId id="324" r:id="rId10"/>
    <p:sldId id="326" r:id="rId11"/>
    <p:sldId id="325" r:id="rId12"/>
    <p:sldId id="327" r:id="rId13"/>
    <p:sldId id="328" r:id="rId14"/>
    <p:sldId id="329" r:id="rId15"/>
    <p:sldId id="330" r:id="rId16"/>
    <p:sldId id="331" r:id="rId17"/>
    <p:sldId id="333" r:id="rId18"/>
    <p:sldId id="323" r:id="rId19"/>
    <p:sldId id="332" r:id="rId20"/>
  </p:sldIdLst>
  <p:sldSz cx="9144000" cy="6858000" type="screen4x3"/>
  <p:notesSz cx="7099300" cy="10223500"/>
  <p:embeddedFontLst>
    <p:embeddedFont>
      <p:font typeface="Gill Sans MT" pitchFamily="34" charset="-18"/>
      <p:regular r:id="rId22"/>
      <p:bold r:id="rId23"/>
      <p:italic r:id="rId24"/>
      <p:boldItalic r:id="rId25"/>
    </p:embeddedFont>
    <p:embeddedFont>
      <p:font typeface="Verdana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DD137B"/>
    <a:srgbClr val="6688AF"/>
    <a:srgbClr val="546366"/>
    <a:srgbClr val="986E3B"/>
    <a:srgbClr val="777D81"/>
    <a:srgbClr val="72706E"/>
    <a:srgbClr val="D42E12"/>
    <a:srgbClr val="002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0B6DF8C-22A9-45C4-9FC0-43EFE121B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36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FFFF00"/>
                </a:solidFill>
                <a:latin typeface="+mn-lt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rgbClr val="DD137B"/>
                </a:solidFill>
              </a:defRPr>
            </a:lvl3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60000">
              <a:srgbClr val="181CC7"/>
            </a:gs>
            <a:gs pos="78000">
              <a:srgbClr val="7005D4"/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287338"/>
            <a:ext cx="75580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Mintacím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438275"/>
            <a:ext cx="7773988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Mintaszöveg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hu-HU" dirty="0" smtClean="0"/>
          </a:p>
          <a:p>
            <a:pPr lvl="1"/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Clr>
          <a:srgbClr val="DD137B"/>
        </a:buClr>
        <a:buNone/>
        <a:defRPr sz="2200" b="1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Char char="•"/>
        <a:defRPr sz="2000">
          <a:solidFill>
            <a:srgbClr val="DD13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E6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web.cern.ch/record/145949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opyright.web.cern.ch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3.279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xiv.org/abs/arXiv:1303.273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hc-machine-outreach.web.cern.ch/lhc-machine-outreach/images/cern-photos/CE0085M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8"/>
          <p:cNvSpPr txBox="1">
            <a:spLocks noChangeArrowheads="1"/>
          </p:cNvSpPr>
          <p:nvPr/>
        </p:nvSpPr>
        <p:spPr bwMode="auto">
          <a:xfrm>
            <a:off x="0" y="0"/>
            <a:ext cx="9144000" cy="135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LHC and </a:t>
            </a:r>
            <a:r>
              <a:rPr lang="hu-HU" sz="36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its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Experiments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</a:t>
            </a:r>
          </a:p>
          <a:p>
            <a:pPr algn="r">
              <a:defRPr/>
            </a:pP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on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Rubik’s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Void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,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with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a Black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Hole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endParaRPr lang="hu-HU" sz="1600" b="1" kern="0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79512" y="1253073"/>
            <a:ext cx="885698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T. Csörgő</a:t>
            </a:r>
          </a:p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MTA Wigner FK, Budapest and KRF, Gyöngyös, Hungary</a:t>
            </a:r>
            <a:endParaRPr lang="hu-HU" sz="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1600" dirty="0" smtClean="0">
                <a:solidFill>
                  <a:srgbClr val="FFFF00"/>
                </a:solidFill>
              </a:rPr>
              <a:t> </a:t>
            </a:r>
          </a:p>
          <a:p>
            <a:pPr algn="r">
              <a:defRPr/>
            </a:pPr>
            <a:r>
              <a:rPr lang="hu-HU" sz="2400" dirty="0" err="1" smtClean="0">
                <a:solidFill>
                  <a:srgbClr val="FFFF00"/>
                </a:solidFill>
              </a:rPr>
              <a:t>BerzeTÖK</a:t>
            </a:r>
            <a:r>
              <a:rPr lang="hu-HU" sz="2400" dirty="0" smtClean="0">
                <a:solidFill>
                  <a:srgbClr val="FFFF00"/>
                </a:solidFill>
              </a:rPr>
              <a:t>: Science Club of</a:t>
            </a:r>
          </a:p>
          <a:p>
            <a:pPr algn="r">
              <a:defRPr/>
            </a:pPr>
            <a:r>
              <a:rPr lang="hu-HU" sz="2400" dirty="0" smtClean="0">
                <a:solidFill>
                  <a:srgbClr val="FFFF00"/>
                </a:solidFill>
              </a:rPr>
              <a:t>Berze </a:t>
            </a:r>
            <a:r>
              <a:rPr lang="hu-HU" sz="2400" dirty="0" err="1" smtClean="0">
                <a:solidFill>
                  <a:srgbClr val="FFFF00"/>
                </a:solidFill>
              </a:rPr>
              <a:t>Secondary</a:t>
            </a:r>
            <a:r>
              <a:rPr lang="hu-HU" sz="2400" dirty="0" smtClean="0">
                <a:solidFill>
                  <a:srgbClr val="FFFF00"/>
                </a:solidFill>
              </a:rPr>
              <a:t> and </a:t>
            </a:r>
            <a:r>
              <a:rPr lang="hu-HU" sz="2400" dirty="0" err="1" smtClean="0">
                <a:solidFill>
                  <a:srgbClr val="FFFF00"/>
                </a:solidFill>
              </a:rPr>
              <a:t>Middle</a:t>
            </a:r>
            <a:r>
              <a:rPr lang="hu-HU" sz="2400" dirty="0" smtClean="0">
                <a:solidFill>
                  <a:srgbClr val="FFFF00"/>
                </a:solidFill>
              </a:rPr>
              <a:t> </a:t>
            </a:r>
            <a:r>
              <a:rPr lang="hu-HU" sz="2400" dirty="0" err="1" smtClean="0">
                <a:solidFill>
                  <a:srgbClr val="FFFF00"/>
                </a:solidFill>
              </a:rPr>
              <a:t>School</a:t>
            </a:r>
            <a:endParaRPr lang="hu-HU" sz="2400" dirty="0" smtClean="0">
              <a:solidFill>
                <a:srgbClr val="FFFF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504" y="3284984"/>
            <a:ext cx="3236991" cy="3236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ATLAS</a:t>
            </a:r>
            <a:endParaRPr lang="hu-HU" sz="3000" dirty="0" smtClean="0"/>
          </a:p>
        </p:txBody>
      </p:sp>
      <p:pic>
        <p:nvPicPr>
          <p:cNvPr id="4" name="Picture 2" descr="C:\Users\CSRG~1.TAM\AppData\Local\Temp\run203602_evt82614360_ID_LAr_hres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57" y="875486"/>
            <a:ext cx="6042671" cy="5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6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ALICE</a:t>
            </a:r>
            <a:endParaRPr lang="hu-HU" sz="3000" dirty="0" smtClean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9" r="21208"/>
          <a:stretch/>
        </p:blipFill>
        <p:spPr>
          <a:xfrm>
            <a:off x="1979712" y="1124744"/>
            <a:ext cx="5112327" cy="487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CMS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0" y="836712"/>
            <a:ext cx="7183410" cy="536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err="1" smtClean="0"/>
              <a:t>LHCb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920" y="866048"/>
            <a:ext cx="57404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TOTEM</a:t>
            </a:r>
            <a:endParaRPr lang="hu-HU" sz="30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08" y="836712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Rubik’s </a:t>
            </a:r>
            <a:r>
              <a:rPr lang="hu-HU" sz="3000" dirty="0" err="1" smtClean="0"/>
              <a:t>Void</a:t>
            </a:r>
            <a:r>
              <a:rPr lang="hu-HU" sz="3000" dirty="0" smtClean="0"/>
              <a:t> </a:t>
            </a:r>
            <a:r>
              <a:rPr lang="hu-HU" sz="3000" dirty="0" err="1" smtClean="0"/>
              <a:t>Cube</a:t>
            </a:r>
            <a:endParaRPr lang="hu-HU" sz="3000" dirty="0" smtClean="0"/>
          </a:p>
        </p:txBody>
      </p:sp>
      <p:pic>
        <p:nvPicPr>
          <p:cNvPr id="3074" name="Picture 2" descr="http://www.fajatekvar.hu/tartalom/termek/rubik_void_lyukas_kock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49053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</a:t>
            </a:r>
            <a:r>
              <a:rPr lang="hu-HU" sz="3000" dirty="0" err="1" smtClean="0"/>
              <a:t>Experiments</a:t>
            </a:r>
            <a:r>
              <a:rPr lang="hu-HU" sz="3000" dirty="0" smtClean="0"/>
              <a:t> </a:t>
            </a:r>
            <a:r>
              <a:rPr lang="hu-HU" sz="3000" dirty="0" err="1" smtClean="0"/>
              <a:t>on</a:t>
            </a:r>
            <a:r>
              <a:rPr lang="hu-HU" sz="3000" dirty="0" smtClean="0"/>
              <a:t> Rubik’s </a:t>
            </a:r>
            <a:r>
              <a:rPr lang="hu-HU" sz="3000" dirty="0" err="1" smtClean="0"/>
              <a:t>Void</a:t>
            </a:r>
            <a:endParaRPr lang="hu-HU" sz="3000" dirty="0" smtClean="0"/>
          </a:p>
        </p:txBody>
      </p:sp>
      <p:grpSp>
        <p:nvGrpSpPr>
          <p:cNvPr id="5" name="Csoportba foglalás 4"/>
          <p:cNvGrpSpPr/>
          <p:nvPr/>
        </p:nvGrpSpPr>
        <p:grpSpPr>
          <a:xfrm>
            <a:off x="1024330" y="908720"/>
            <a:ext cx="7292086" cy="5493460"/>
            <a:chOff x="0" y="239795"/>
            <a:chExt cx="8551718" cy="6378409"/>
          </a:xfrm>
        </p:grpSpPr>
        <p:pic>
          <p:nvPicPr>
            <p:cNvPr id="2" name="Kép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20" r="30000" b="33390"/>
            <a:stretch/>
          </p:blipFill>
          <p:spPr>
            <a:xfrm>
              <a:off x="0" y="2358736"/>
              <a:ext cx="6400800" cy="2129734"/>
            </a:xfrm>
            <a:prstGeom prst="rect">
              <a:avLst/>
            </a:prstGeom>
          </p:spPr>
        </p:pic>
        <p:pic>
          <p:nvPicPr>
            <p:cNvPr id="3" name="Kép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01" r="6477"/>
            <a:stretch/>
          </p:blipFill>
          <p:spPr>
            <a:xfrm>
              <a:off x="6400800" y="239795"/>
              <a:ext cx="2150918" cy="6378409"/>
            </a:xfrm>
            <a:prstGeom prst="rect">
              <a:avLst/>
            </a:prstGeom>
          </p:spPr>
        </p:pic>
      </p:grpSp>
      <p:sp>
        <p:nvSpPr>
          <p:cNvPr id="6" name="Szövegdoboz 5"/>
          <p:cNvSpPr txBox="1"/>
          <p:nvPr/>
        </p:nvSpPr>
        <p:spPr>
          <a:xfrm>
            <a:off x="1578837" y="3445136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LHC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347864" y="344513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bg1"/>
                </a:solidFill>
                <a:latin typeface="+mn-lt"/>
              </a:rPr>
              <a:t>LHCb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5065870" y="344513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TOTEM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7026470" y="1628800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CMS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911855" y="3445136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ALICE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6933000" y="5302307"/>
            <a:ext cx="91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chemeClr val="bg1"/>
                </a:solidFill>
                <a:latin typeface="+mn-lt"/>
              </a:rPr>
              <a:t>ATLAS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01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err="1" smtClean="0"/>
              <a:t>Putting</a:t>
            </a:r>
            <a:r>
              <a:rPr lang="hu-HU" sz="3000" dirty="0" smtClean="0"/>
              <a:t> </a:t>
            </a:r>
            <a:r>
              <a:rPr lang="hu-HU" sz="3000" dirty="0" err="1" smtClean="0"/>
              <a:t>things</a:t>
            </a:r>
            <a:r>
              <a:rPr lang="hu-HU" sz="3000" dirty="0" smtClean="0"/>
              <a:t> </a:t>
            </a:r>
            <a:r>
              <a:rPr lang="hu-HU" sz="3000" dirty="0" err="1" smtClean="0"/>
              <a:t>together</a:t>
            </a:r>
            <a:r>
              <a:rPr lang="hu-HU" sz="3000" dirty="0" smtClean="0"/>
              <a:t>: LHC + </a:t>
            </a:r>
            <a:r>
              <a:rPr lang="hu-HU" sz="3000" dirty="0" err="1" smtClean="0"/>
              <a:t>black</a:t>
            </a:r>
            <a:r>
              <a:rPr lang="hu-HU" sz="3000" dirty="0" smtClean="0"/>
              <a:t> </a:t>
            </a:r>
            <a:r>
              <a:rPr lang="hu-HU" sz="3000" dirty="0" err="1" smtClean="0"/>
              <a:t>hole</a:t>
            </a:r>
            <a:endParaRPr lang="hu-HU" sz="3000" dirty="0" smtClean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3" t="7556" r="10796"/>
          <a:stretch/>
        </p:blipFill>
        <p:spPr>
          <a:xfrm>
            <a:off x="1007918" y="1246909"/>
            <a:ext cx="7148946" cy="475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9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err="1" smtClean="0"/>
              <a:t>Thank</a:t>
            </a:r>
            <a:r>
              <a:rPr lang="hu-HU" sz="3000" dirty="0" smtClean="0"/>
              <a:t> </a:t>
            </a:r>
            <a:r>
              <a:rPr lang="hu-HU" sz="3000" dirty="0" err="1" smtClean="0"/>
              <a:t>you</a:t>
            </a:r>
            <a:r>
              <a:rPr lang="hu-HU" sz="3000" dirty="0" smtClean="0"/>
              <a:t> </a:t>
            </a:r>
            <a:r>
              <a:rPr lang="hu-HU" sz="3000" dirty="0" err="1" smtClean="0"/>
              <a:t>for</a:t>
            </a:r>
            <a:r>
              <a:rPr lang="hu-HU" sz="3000" dirty="0" smtClean="0"/>
              <a:t> </a:t>
            </a:r>
            <a:r>
              <a:rPr lang="hu-HU" sz="3000" dirty="0" err="1" smtClean="0"/>
              <a:t>your</a:t>
            </a:r>
            <a:r>
              <a:rPr lang="hu-HU" sz="3000" dirty="0" smtClean="0"/>
              <a:t> </a:t>
            </a:r>
            <a:r>
              <a:rPr lang="hu-HU" sz="3000" dirty="0" err="1" smtClean="0"/>
              <a:t>attention</a:t>
            </a:r>
            <a:r>
              <a:rPr lang="hu-HU" sz="3000" dirty="0" smtClean="0"/>
              <a:t>!</a:t>
            </a:r>
            <a:endParaRPr lang="hu-HU" sz="3000" dirty="0" smtClean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123" y="1337235"/>
            <a:ext cx="4676141" cy="46840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997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4711" y="0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err="1" smtClean="0"/>
              <a:t>Legal</a:t>
            </a:r>
            <a:r>
              <a:rPr lang="hu-HU" sz="3000" dirty="0" smtClean="0"/>
              <a:t> </a:t>
            </a:r>
            <a:r>
              <a:rPr lang="hu-HU" sz="3000" dirty="0" err="1" smtClean="0"/>
              <a:t>info</a:t>
            </a:r>
            <a:r>
              <a:rPr lang="hu-HU" sz="3000" dirty="0" smtClean="0"/>
              <a:t>:</a:t>
            </a:r>
            <a:endParaRPr lang="hu-HU" sz="3000" dirty="0" smtClean="0"/>
          </a:p>
        </p:txBody>
      </p:sp>
      <p:sp>
        <p:nvSpPr>
          <p:cNvPr id="3" name="Téglalap 2"/>
          <p:cNvSpPr/>
          <p:nvPr/>
        </p:nvSpPr>
        <p:spPr>
          <a:xfrm>
            <a:off x="251520" y="1186874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err="1"/>
              <a:t>Pictures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Rubik </a:t>
            </a:r>
            <a:r>
              <a:rPr lang="hu-HU" dirty="0" err="1"/>
              <a:t>Void</a:t>
            </a:r>
            <a:r>
              <a:rPr lang="hu-HU" dirty="0"/>
              <a:t> 3x3 and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packing</a:t>
            </a:r>
            <a:r>
              <a:rPr lang="hu-HU" dirty="0"/>
              <a:t> </a:t>
            </a:r>
            <a:r>
              <a:rPr lang="hu-HU" dirty="0" err="1"/>
              <a:t>material</a:t>
            </a:r>
            <a:r>
              <a:rPr lang="en-US" dirty="0"/>
              <a:t> are derivative works </a:t>
            </a:r>
            <a:endParaRPr lang="hu-HU" dirty="0"/>
          </a:p>
          <a:p>
            <a:r>
              <a:rPr lang="hu-HU" dirty="0"/>
              <a:t>Rubik </a:t>
            </a:r>
            <a:r>
              <a:rPr lang="hu-HU" dirty="0" err="1"/>
              <a:t>company</a:t>
            </a:r>
            <a:r>
              <a:rPr lang="hu-HU" dirty="0"/>
              <a:t> has IP </a:t>
            </a:r>
            <a:r>
              <a:rPr lang="hu-HU" dirty="0" err="1"/>
              <a:t>rights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design and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layout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Rubik’s </a:t>
            </a: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 smtClean="0"/>
              <a:t>cube</a:t>
            </a:r>
            <a:r>
              <a:rPr lang="hu-HU" dirty="0"/>
              <a:t>.</a:t>
            </a:r>
          </a:p>
          <a:p>
            <a:endParaRPr lang="hu-HU" dirty="0"/>
          </a:p>
          <a:p>
            <a:r>
              <a:rPr lang="hu-HU" dirty="0"/>
              <a:t>The </a:t>
            </a:r>
            <a:r>
              <a:rPr lang="hu-HU" dirty="0" err="1"/>
              <a:t>pictures</a:t>
            </a:r>
            <a:r>
              <a:rPr lang="hu-HU" dirty="0"/>
              <a:t> </a:t>
            </a:r>
            <a:r>
              <a:rPr lang="hu-HU" dirty="0" err="1"/>
              <a:t>layed</a:t>
            </a:r>
            <a:r>
              <a:rPr lang="hu-HU" dirty="0"/>
              <a:t> out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faces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Rubik </a:t>
            </a:r>
            <a:r>
              <a:rPr lang="hu-HU" dirty="0" err="1"/>
              <a:t>Void</a:t>
            </a:r>
            <a:r>
              <a:rPr lang="hu-HU" dirty="0"/>
              <a:t> 3x3 </a:t>
            </a:r>
            <a:r>
              <a:rPr lang="hu-HU" dirty="0" err="1"/>
              <a:t>cube</a:t>
            </a:r>
            <a:r>
              <a:rPr lang="hu-HU" dirty="0"/>
              <a:t> </a:t>
            </a:r>
            <a:r>
              <a:rPr lang="hu-HU" dirty="0" err="1" smtClean="0"/>
              <a:t>are</a:t>
            </a:r>
            <a:r>
              <a:rPr lang="hu-HU" dirty="0" smtClean="0"/>
              <a:t> </a:t>
            </a:r>
            <a:r>
              <a:rPr lang="en-US" dirty="0" smtClean="0"/>
              <a:t>CERN</a:t>
            </a:r>
            <a:r>
              <a:rPr lang="en-US" dirty="0"/>
              <a:t> material. </a:t>
            </a:r>
            <a:endParaRPr lang="hu-HU" dirty="0"/>
          </a:p>
          <a:p>
            <a:endParaRPr lang="hu-HU" dirty="0" smtClean="0"/>
          </a:p>
          <a:p>
            <a:r>
              <a:rPr lang="en-US" dirty="0" smtClean="0"/>
              <a:t>T</a:t>
            </a:r>
            <a:r>
              <a:rPr lang="hu-HU" dirty="0" smtClean="0"/>
              <a:t>. Csörgő, t</a:t>
            </a:r>
            <a:r>
              <a:rPr lang="en-US" dirty="0" smtClean="0"/>
              <a:t>he author </a:t>
            </a:r>
            <a:r>
              <a:rPr lang="en-US" dirty="0" err="1"/>
              <a:t>greatfully</a:t>
            </a:r>
            <a:r>
              <a:rPr lang="en-US" dirty="0"/>
              <a:t> </a:t>
            </a:r>
            <a:r>
              <a:rPr lang="en-US" dirty="0" smtClean="0"/>
              <a:t>acknowledge</a:t>
            </a:r>
            <a:r>
              <a:rPr lang="hu-HU" dirty="0" smtClean="0"/>
              <a:t>s</a:t>
            </a:r>
            <a:r>
              <a:rPr lang="en-US" dirty="0" smtClean="0"/>
              <a:t> </a:t>
            </a:r>
            <a:r>
              <a:rPr lang="en-US" dirty="0"/>
              <a:t>the</a:t>
            </a:r>
            <a:r>
              <a:rPr lang="hu-HU" dirty="0"/>
              <a:t> </a:t>
            </a:r>
            <a:r>
              <a:rPr lang="en-US" dirty="0"/>
              <a:t>permission of the CERN Press Office to use these pictures in this educational game,</a:t>
            </a:r>
            <a:r>
              <a:rPr lang="hu-HU" dirty="0"/>
              <a:t> </a:t>
            </a:r>
            <a:r>
              <a:rPr lang="en-US" dirty="0" smtClean="0"/>
              <a:t>credit</a:t>
            </a:r>
            <a:r>
              <a:rPr lang="hu-HU" dirty="0" smtClean="0"/>
              <a:t>s</a:t>
            </a:r>
            <a:r>
              <a:rPr lang="en-US" dirty="0"/>
              <a:t> CERN as the source </a:t>
            </a:r>
            <a:r>
              <a:rPr lang="hu-HU" dirty="0"/>
              <a:t>of </a:t>
            </a:r>
            <a:r>
              <a:rPr lang="en-US" dirty="0"/>
              <a:t> Figures </a:t>
            </a:r>
            <a:r>
              <a:rPr lang="hu-HU" dirty="0"/>
              <a:t> </a:t>
            </a:r>
            <a:r>
              <a:rPr lang="en-US" dirty="0"/>
              <a:t>and  </a:t>
            </a:r>
            <a:r>
              <a:rPr lang="en-US" dirty="0" smtClean="0"/>
              <a:t>hold</a:t>
            </a:r>
            <a:r>
              <a:rPr lang="hu-HU" dirty="0" smtClean="0"/>
              <a:t>s</a:t>
            </a:r>
            <a:r>
              <a:rPr lang="en-US" dirty="0"/>
              <a:t> CERN free and harmless</a:t>
            </a:r>
            <a:r>
              <a:rPr lang="hu-HU" dirty="0"/>
              <a:t> </a:t>
            </a:r>
            <a:r>
              <a:rPr lang="en-US" dirty="0"/>
              <a:t>in connection with the use of these</a:t>
            </a:r>
            <a:r>
              <a:rPr lang="hu-HU" dirty="0"/>
              <a:t> </a:t>
            </a:r>
            <a:r>
              <a:rPr lang="en-US" dirty="0"/>
              <a:t>pictures. </a:t>
            </a:r>
            <a:endParaRPr lang="hu-HU" dirty="0" smtClean="0"/>
          </a:p>
          <a:p>
            <a:endParaRPr lang="hu-HU" dirty="0"/>
          </a:p>
          <a:p>
            <a:r>
              <a:rPr lang="en-US" dirty="0"/>
              <a:t>CERN retains copyright of these images, </a:t>
            </a:r>
            <a:r>
              <a:rPr lang="hu-HU" dirty="0"/>
              <a:t> </a:t>
            </a:r>
            <a:r>
              <a:rPr lang="en-US" dirty="0"/>
              <a:t>as explained in detail at </a:t>
            </a:r>
            <a:endParaRPr lang="hu-HU" dirty="0"/>
          </a:p>
          <a:p>
            <a:r>
              <a:rPr lang="en-US" dirty="0">
                <a:hlinkClick r:id="rId3"/>
              </a:rPr>
              <a:t>http://copyright.web.cern.ch/</a:t>
            </a:r>
            <a:endParaRPr lang="hu-HU" dirty="0"/>
          </a:p>
          <a:p>
            <a:endParaRPr lang="hu-HU" dirty="0"/>
          </a:p>
          <a:p>
            <a:r>
              <a:rPr lang="hu-HU" dirty="0" err="1"/>
              <a:t>Designed</a:t>
            </a:r>
            <a:r>
              <a:rPr lang="hu-HU" dirty="0"/>
              <a:t> © T. Csörgő</a:t>
            </a:r>
            <a:r>
              <a:rPr lang="hu-HU" dirty="0" smtClean="0"/>
              <a:t>, </a:t>
            </a:r>
            <a:r>
              <a:rPr lang="hu-HU" dirty="0" err="1" smtClean="0"/>
              <a:t>presented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/>
              <a:t>Low-x</a:t>
            </a:r>
            <a:r>
              <a:rPr lang="hu-HU" dirty="0" smtClean="0"/>
              <a:t> 2016, Gyöngyös,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June</a:t>
            </a:r>
            <a:r>
              <a:rPr lang="hu-HU" dirty="0" smtClean="0"/>
              <a:t> 10, 2015.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48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3651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PARTICLE 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GAMES – STUDENT IDEA</a:t>
            </a: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396428" y="548680"/>
            <a:ext cx="8568060" cy="5904656"/>
          </a:xfrm>
        </p:spPr>
        <p:txBody>
          <a:bodyPr/>
          <a:lstStyle/>
          <a:p>
            <a:pPr eaLnBrk="1" hangingPunct="1">
              <a:defRPr/>
            </a:pPr>
            <a:r>
              <a:rPr lang="hu-HU" sz="1600" dirty="0" smtClean="0">
                <a:solidFill>
                  <a:srgbClr val="FFFF66"/>
                </a:solidFill>
              </a:rPr>
              <a:t>2011: </a:t>
            </a:r>
            <a:r>
              <a:rPr lang="hu-HU" sz="1600" dirty="0" err="1" smtClean="0">
                <a:solidFill>
                  <a:srgbClr val="FFFF66"/>
                </a:solidFill>
              </a:rPr>
              <a:t>Four</a:t>
            </a:r>
            <a:r>
              <a:rPr lang="hu-HU" sz="1600" dirty="0" smtClean="0">
                <a:solidFill>
                  <a:srgbClr val="FFFF66"/>
                </a:solidFill>
              </a:rPr>
              <a:t> </a:t>
            </a:r>
            <a:r>
              <a:rPr lang="hu-HU" sz="1600" dirty="0" err="1" smtClean="0">
                <a:solidFill>
                  <a:srgbClr val="FFFF66"/>
                </a:solidFill>
              </a:rPr>
              <a:t>basic</a:t>
            </a:r>
            <a:r>
              <a:rPr lang="hu-HU" sz="1600" dirty="0" smtClean="0">
                <a:solidFill>
                  <a:srgbClr val="FFFF66"/>
                </a:solidFill>
              </a:rPr>
              <a:t> </a:t>
            </a:r>
            <a:r>
              <a:rPr lang="hu-HU" sz="1600" dirty="0" err="1" smtClean="0">
                <a:solidFill>
                  <a:srgbClr val="FFFF66"/>
                </a:solidFill>
              </a:rPr>
              <a:t>particle</a:t>
            </a:r>
            <a:r>
              <a:rPr lang="hu-HU" sz="1600" dirty="0" smtClean="0">
                <a:solidFill>
                  <a:srgbClr val="FFFF66"/>
                </a:solidFill>
              </a:rPr>
              <a:t> </a:t>
            </a:r>
            <a:r>
              <a:rPr lang="hu-HU" sz="1600" dirty="0" err="1" smtClean="0">
                <a:solidFill>
                  <a:srgbClr val="FFFF66"/>
                </a:solidFill>
              </a:rPr>
              <a:t>card</a:t>
            </a:r>
            <a:r>
              <a:rPr lang="hu-HU" sz="1600" dirty="0" smtClean="0">
                <a:solidFill>
                  <a:srgbClr val="FFFF66"/>
                </a:solidFill>
              </a:rPr>
              <a:t> </a:t>
            </a:r>
            <a:r>
              <a:rPr lang="hu-HU" sz="1600" dirty="0" err="1" smtClean="0">
                <a:solidFill>
                  <a:srgbClr val="FFFF66"/>
                </a:solidFill>
              </a:rPr>
              <a:t>games</a:t>
            </a:r>
            <a:endParaRPr lang="hu-HU" sz="1600" dirty="0" smtClean="0">
              <a:solidFill>
                <a:srgbClr val="FFFF66"/>
              </a:solidFill>
            </a:endParaRPr>
          </a:p>
          <a:p>
            <a:pPr eaLnBrk="1" hangingPunct="1">
              <a:defRPr/>
            </a:pPr>
            <a:r>
              <a:rPr lang="hu-HU" sz="1400" dirty="0" err="1">
                <a:solidFill>
                  <a:srgbClr val="FFFF66"/>
                </a:solidFill>
              </a:rPr>
              <a:t>b</a:t>
            </a:r>
            <a:r>
              <a:rPr lang="hu-HU" sz="1400" dirty="0" err="1" smtClean="0">
                <a:solidFill>
                  <a:srgbClr val="FFFF66"/>
                </a:solidFill>
              </a:rPr>
              <a:t>y</a:t>
            </a:r>
            <a:r>
              <a:rPr lang="hu-HU" sz="1400" dirty="0" smtClean="0">
                <a:solidFill>
                  <a:srgbClr val="FFFF66"/>
                </a:solidFill>
              </a:rPr>
              <a:t> </a:t>
            </a:r>
            <a:r>
              <a:rPr lang="hu-HU" sz="1400" dirty="0" err="1" smtClean="0">
                <a:solidFill>
                  <a:srgbClr val="FFFF66"/>
                </a:solidFill>
              </a:rPr>
              <a:t>Cs</a:t>
            </a:r>
            <a:r>
              <a:rPr lang="hu-HU" sz="1400" dirty="0" smtClean="0">
                <a:solidFill>
                  <a:srgbClr val="FFFF66"/>
                </a:solidFill>
              </a:rPr>
              <a:t>. Török, Judit Csörgő, T. </a:t>
            </a:r>
            <a:r>
              <a:rPr lang="hu-HU" sz="1400" dirty="0" err="1" smtClean="0">
                <a:solidFill>
                  <a:srgbClr val="FFFF66"/>
                </a:solidFill>
              </a:rPr>
              <a:t>Cs</a:t>
            </a:r>
            <a:r>
              <a:rPr lang="hu-HU" sz="1400" dirty="0" smtClean="0">
                <a:solidFill>
                  <a:srgbClr val="FFFF66"/>
                </a:solidFill>
              </a:rPr>
              <a:t>., </a:t>
            </a:r>
            <a:r>
              <a:rPr lang="hu-HU" sz="1400" dirty="0" err="1" smtClean="0">
                <a:solidFill>
                  <a:srgbClr val="FFFF66"/>
                </a:solidFill>
              </a:rPr>
              <a:t>BerzeTÖK</a:t>
            </a:r>
            <a:r>
              <a:rPr lang="hu-HU" sz="1400" dirty="0" smtClean="0">
                <a:solidFill>
                  <a:srgbClr val="FFFF66"/>
                </a:solidFill>
              </a:rPr>
              <a:t> Science Club </a:t>
            </a:r>
            <a:r>
              <a:rPr lang="hu-HU" sz="1400" dirty="0" err="1" smtClean="0">
                <a:solidFill>
                  <a:srgbClr val="FFFF66"/>
                </a:solidFill>
              </a:rPr>
              <a:t>in</a:t>
            </a:r>
            <a:r>
              <a:rPr lang="hu-HU" sz="1400" dirty="0" smtClean="0">
                <a:solidFill>
                  <a:srgbClr val="FFFF66"/>
                </a:solidFill>
              </a:rPr>
              <a:t> Gyöngyös, Hungary </a:t>
            </a:r>
            <a:endParaRPr lang="hu-HU" sz="1400" b="1" dirty="0" smtClean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 smtClean="0"/>
              <a:t>      1.  ANTI</a:t>
            </a:r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 smtClean="0"/>
              <a:t>      2.  </a:t>
            </a:r>
            <a:r>
              <a:rPr lang="hu-HU" sz="1600" b="1" dirty="0" err="1" smtClean="0"/>
              <a:t>Cosmic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Showers</a:t>
            </a:r>
            <a:endParaRPr lang="hu-HU" sz="1600" b="1" dirty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1600" b="1" dirty="0"/>
              <a:t> </a:t>
            </a:r>
            <a:r>
              <a:rPr lang="hu-HU" sz="1600" b="1" dirty="0" smtClean="0"/>
              <a:t>     3.  </a:t>
            </a:r>
            <a:r>
              <a:rPr lang="hu-HU" sz="1600" b="1" dirty="0" err="1" smtClean="0"/>
              <a:t>Let</a:t>
            </a:r>
            <a:r>
              <a:rPr lang="hu-HU" sz="1600" b="1" dirty="0" smtClean="0"/>
              <a:t>’s </a:t>
            </a:r>
            <a:r>
              <a:rPr lang="hu-HU" sz="1600" b="1" dirty="0" err="1" smtClean="0"/>
              <a:t>Detect</a:t>
            </a:r>
            <a:r>
              <a:rPr lang="hu-HU" sz="1600" b="1" dirty="0" smtClean="0"/>
              <a:t>!</a:t>
            </a:r>
            <a:endParaRPr lang="hu-HU" sz="1600" b="1" dirty="0"/>
          </a:p>
          <a:p>
            <a:pPr eaLnBrk="1" hangingPunct="1">
              <a:defRPr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  <a:r>
              <a:rPr lang="hu-HU" sz="1600" dirty="0" smtClean="0">
                <a:solidFill>
                  <a:schemeClr val="tx1"/>
                </a:solidFill>
              </a:rPr>
              <a:t>     4.  </a:t>
            </a:r>
            <a:r>
              <a:rPr lang="hu-HU" sz="1600" dirty="0" err="1" smtClean="0">
                <a:solidFill>
                  <a:schemeClr val="tx1"/>
                </a:solidFill>
              </a:rPr>
              <a:t>Quark</a:t>
            </a:r>
            <a:r>
              <a:rPr lang="hu-HU" sz="1600" dirty="0" smtClean="0">
                <a:solidFill>
                  <a:schemeClr val="tx1"/>
                </a:solidFill>
              </a:rPr>
              <a:t> </a:t>
            </a:r>
            <a:r>
              <a:rPr lang="hu-HU" sz="1600" dirty="0" err="1" smtClean="0">
                <a:solidFill>
                  <a:schemeClr val="tx1"/>
                </a:solidFill>
              </a:rPr>
              <a:t>Matter</a:t>
            </a:r>
            <a:r>
              <a:rPr lang="hu-HU" sz="1600" dirty="0" smtClean="0">
                <a:solidFill>
                  <a:schemeClr val="tx1"/>
                </a:solidFill>
              </a:rPr>
              <a:t> </a:t>
            </a:r>
            <a:r>
              <a:rPr lang="hu-HU" sz="1600" dirty="0" err="1" smtClean="0">
                <a:solidFill>
                  <a:schemeClr val="tx1"/>
                </a:solidFill>
              </a:rPr>
              <a:t>Card</a:t>
            </a:r>
            <a:r>
              <a:rPr lang="hu-HU" sz="1600" dirty="0" smtClean="0">
                <a:solidFill>
                  <a:schemeClr val="tx1"/>
                </a:solidFill>
              </a:rPr>
              <a:t> </a:t>
            </a:r>
            <a:r>
              <a:rPr lang="hu-HU" sz="1600" dirty="0" smtClean="0">
                <a:solidFill>
                  <a:schemeClr val="tx1"/>
                </a:solidFill>
              </a:rPr>
              <a:t>Game</a:t>
            </a:r>
          </a:p>
          <a:p>
            <a:pPr eaLnBrk="1" hangingPunct="1">
              <a:defRPr/>
            </a:pPr>
            <a:endParaRPr lang="hu-HU" sz="8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hu-HU" sz="1600" dirty="0" smtClean="0">
                <a:solidFill>
                  <a:srgbClr val="FFFF66"/>
                </a:solidFill>
              </a:rPr>
              <a:t>2012</a:t>
            </a:r>
            <a:r>
              <a:rPr lang="hu-HU" sz="1600" dirty="0" smtClean="0">
                <a:solidFill>
                  <a:srgbClr val="FFFF66"/>
                </a:solidFill>
              </a:rPr>
              <a:t>: </a:t>
            </a:r>
            <a:r>
              <a:rPr lang="hu-HU" sz="1600" dirty="0" err="1" smtClean="0">
                <a:solidFill>
                  <a:srgbClr val="FFFF66"/>
                </a:solidFill>
              </a:rPr>
              <a:t>talks</a:t>
            </a:r>
            <a:r>
              <a:rPr lang="hu-HU" sz="1600" dirty="0" smtClean="0">
                <a:solidFill>
                  <a:srgbClr val="FFFF66"/>
                </a:solidFill>
              </a:rPr>
              <a:t>, </a:t>
            </a:r>
            <a:r>
              <a:rPr lang="hu-HU" sz="1600" dirty="0" err="1" smtClean="0">
                <a:solidFill>
                  <a:srgbClr val="FFFF66"/>
                </a:solidFill>
              </a:rPr>
              <a:t>demonstrations</a:t>
            </a:r>
            <a:r>
              <a:rPr lang="hu-HU" sz="1600" dirty="0" smtClean="0">
                <a:solidFill>
                  <a:srgbClr val="FFFF66"/>
                </a:solidFill>
              </a:rPr>
              <a:t> and </a:t>
            </a:r>
            <a:r>
              <a:rPr lang="hu-HU" sz="1600" dirty="0" err="1" smtClean="0">
                <a:solidFill>
                  <a:srgbClr val="FFFF66"/>
                </a:solidFill>
              </a:rPr>
              <a:t>presentations</a:t>
            </a:r>
            <a:endParaRPr lang="hu-HU" sz="1600" dirty="0" smtClean="0">
              <a:solidFill>
                <a:srgbClr val="FFFF66"/>
              </a:solidFill>
            </a:endParaRPr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5.  </a:t>
            </a:r>
            <a:r>
              <a:rPr lang="hu-HU" sz="1600" b="1" dirty="0" err="1" smtClean="0"/>
              <a:t>Memory</a:t>
            </a:r>
            <a:r>
              <a:rPr lang="hu-HU" sz="1600" b="1" dirty="0" smtClean="0"/>
              <a:t> of </a:t>
            </a:r>
            <a:r>
              <a:rPr lang="hu-HU" sz="1600" b="1" dirty="0" err="1" smtClean="0"/>
              <a:t>Quark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Matter</a:t>
            </a:r>
            <a:r>
              <a:rPr lang="hu-HU" sz="1600" dirty="0" smtClean="0"/>
              <a:t> 	</a:t>
            </a:r>
            <a:r>
              <a:rPr lang="hu-HU" sz="1600" b="1" dirty="0" err="1" smtClean="0">
                <a:hlinkClick r:id="rId3"/>
              </a:rPr>
              <a:t>arXiv</a:t>
            </a:r>
            <a:r>
              <a:rPr lang="hu-HU" sz="1600" b="1" dirty="0" smtClean="0">
                <a:hlinkClick r:id="rId3"/>
              </a:rPr>
              <a:t>:1303.2798</a:t>
            </a:r>
            <a:endParaRPr lang="hu-HU" sz="1600" b="1" dirty="0" smtClean="0"/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err="1" smtClean="0"/>
              <a:t>Find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Your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Own</a:t>
            </a:r>
            <a:r>
              <a:rPr lang="hu-HU" sz="1600" b="1" dirty="0" smtClean="0"/>
              <a:t> Higgs </a:t>
            </a:r>
            <a:r>
              <a:rPr lang="hu-HU" sz="1600" b="1" dirty="0" err="1" smtClean="0"/>
              <a:t>Boson</a:t>
            </a:r>
            <a:r>
              <a:rPr lang="hu-HU" sz="1600" dirty="0"/>
              <a:t>	</a:t>
            </a:r>
            <a:r>
              <a:rPr lang="hu-HU" sz="1600" b="1" dirty="0" err="1" smtClean="0">
                <a:hlinkClick r:id="rId4"/>
              </a:rPr>
              <a:t>arXiv</a:t>
            </a:r>
            <a:r>
              <a:rPr lang="hu-HU" sz="1600" b="1" dirty="0" smtClean="0">
                <a:hlinkClick r:id="rId4"/>
              </a:rPr>
              <a:t>:1303.2732</a:t>
            </a:r>
            <a:endParaRPr lang="hu-HU" sz="1600" b="1" dirty="0" smtClean="0"/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err="1" smtClean="0"/>
              <a:t>Particle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Poker</a:t>
            </a:r>
            <a:r>
              <a:rPr lang="hu-HU" sz="1600" b="1" dirty="0" smtClean="0"/>
              <a:t> 			(</a:t>
            </a:r>
            <a:r>
              <a:rPr lang="hu-HU" sz="1600" b="1" dirty="0" err="1" smtClean="0"/>
              <a:t>Academia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Europaea</a:t>
            </a:r>
            <a:r>
              <a:rPr lang="hu-HU" sz="1600" b="1" dirty="0" smtClean="0"/>
              <a:t>, Bergen)</a:t>
            </a:r>
          </a:p>
          <a:p>
            <a:pPr marL="800100" lvl="1" indent="-342900" eaLnBrk="1" hangingPunct="1">
              <a:buAutoNum type="arabicPeriod" startAt="6"/>
              <a:defRPr/>
            </a:pPr>
            <a:r>
              <a:rPr lang="hu-HU" sz="1600" b="1" dirty="0" err="1" smtClean="0"/>
              <a:t>Particle</a:t>
            </a:r>
            <a:r>
              <a:rPr lang="hu-HU" sz="1600" b="1" dirty="0" smtClean="0"/>
              <a:t> 66, Machiavelli		(CERN Open </a:t>
            </a:r>
            <a:r>
              <a:rPr lang="hu-HU" sz="1600" b="1" dirty="0" err="1" smtClean="0"/>
              <a:t>Days</a:t>
            </a:r>
            <a:r>
              <a:rPr lang="hu-HU" sz="1600" b="1" dirty="0" smtClean="0"/>
              <a:t>)</a:t>
            </a:r>
          </a:p>
          <a:p>
            <a:pPr marL="457200" lvl="1" indent="0" eaLnBrk="1" hangingPunct="1">
              <a:buNone/>
              <a:defRPr/>
            </a:pPr>
            <a:endParaRPr lang="hu-HU" sz="800" b="1" dirty="0" smtClean="0"/>
          </a:p>
          <a:p>
            <a:pPr eaLnBrk="1" hangingPunct="1">
              <a:defRPr/>
            </a:pPr>
            <a:r>
              <a:rPr lang="en-US" sz="1600" dirty="0" smtClean="0"/>
              <a:t>201</a:t>
            </a:r>
            <a:r>
              <a:rPr lang="hu-HU" sz="1600" dirty="0" smtClean="0"/>
              <a:t>3</a:t>
            </a:r>
            <a:r>
              <a:rPr lang="en-US" sz="1600" dirty="0" smtClean="0"/>
              <a:t>: </a:t>
            </a:r>
            <a:r>
              <a:rPr lang="en-US" sz="1600" dirty="0"/>
              <a:t>talks, demonstrations and </a:t>
            </a:r>
            <a:r>
              <a:rPr lang="en-US" sz="1600" dirty="0" smtClean="0"/>
              <a:t>presentations</a:t>
            </a:r>
            <a:endParaRPr lang="hu-HU" sz="1600" b="1" dirty="0" smtClean="0"/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9. </a:t>
            </a:r>
            <a:r>
              <a:rPr lang="hu-HU" sz="1600" b="1" dirty="0" err="1" smtClean="0"/>
              <a:t>Quark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Wars</a:t>
            </a:r>
            <a:r>
              <a:rPr lang="hu-HU" sz="1600" b="1" dirty="0" smtClean="0"/>
              <a:t>:  </a:t>
            </a:r>
            <a:r>
              <a:rPr lang="hu-HU" sz="1600" b="1" dirty="0" err="1" smtClean="0"/>
              <a:t>Summer</a:t>
            </a:r>
            <a:r>
              <a:rPr lang="hu-HU" sz="1600" b="1" dirty="0" smtClean="0"/>
              <a:t> Camp of Berze Science Club, Visznek</a:t>
            </a:r>
            <a:endParaRPr lang="hu-HU" sz="1600" b="1" dirty="0"/>
          </a:p>
          <a:p>
            <a:pPr marL="457200" lvl="1" indent="0" eaLnBrk="1" hangingPunct="1">
              <a:buNone/>
              <a:defRPr/>
            </a:pPr>
            <a:r>
              <a:rPr lang="hu-HU" sz="1600" b="1" dirty="0" smtClean="0"/>
              <a:t>10. </a:t>
            </a:r>
            <a:r>
              <a:rPr lang="hu-HU" sz="1600" b="1" dirty="0" err="1" smtClean="0"/>
              <a:t>Particle</a:t>
            </a:r>
            <a:r>
              <a:rPr lang="hu-HU" sz="1600" b="1" dirty="0"/>
              <a:t> </a:t>
            </a:r>
            <a:r>
              <a:rPr lang="hu-HU" sz="1600" b="1" dirty="0" err="1" smtClean="0"/>
              <a:t>Mahjongg</a:t>
            </a:r>
            <a:r>
              <a:rPr lang="hu-HU" sz="1600" b="1" dirty="0"/>
              <a:t> </a:t>
            </a:r>
            <a:r>
              <a:rPr lang="hu-HU" sz="1600" b="1" dirty="0" smtClean="0"/>
              <a:t>- Mártély, Camp of Science Club </a:t>
            </a:r>
            <a:r>
              <a:rPr lang="hu-HU" sz="1600" b="1" dirty="0" err="1" smtClean="0"/>
              <a:t>Movement</a:t>
            </a:r>
            <a:endParaRPr lang="hu-HU" sz="1600" b="1" dirty="0" smtClean="0"/>
          </a:p>
          <a:p>
            <a:pPr marL="457200" lvl="1" indent="0" eaLnBrk="1" hangingPunct="1">
              <a:buNone/>
              <a:defRPr/>
            </a:pPr>
            <a:endParaRPr lang="hu-HU" sz="800" b="1" dirty="0" smtClean="0"/>
          </a:p>
          <a:p>
            <a:pPr indent="-285750" eaLnBrk="1" hangingPunct="1">
              <a:defRPr/>
            </a:pPr>
            <a:r>
              <a:rPr lang="hu-HU" sz="1600" dirty="0" smtClean="0"/>
              <a:t>2014: WPCF </a:t>
            </a:r>
            <a:r>
              <a:rPr lang="hu-HU" sz="1600" dirty="0" smtClean="0"/>
              <a:t>2014 </a:t>
            </a:r>
            <a:r>
              <a:rPr lang="hu-HU" sz="1600" dirty="0" err="1" smtClean="0"/>
              <a:t>conference</a:t>
            </a:r>
            <a:r>
              <a:rPr lang="hu-HU" sz="1600" dirty="0" smtClean="0"/>
              <a:t>, </a:t>
            </a:r>
            <a:r>
              <a:rPr lang="hu-HU" sz="1600" dirty="0" smtClean="0"/>
              <a:t>KRF, Gyöngyös, Hungary</a:t>
            </a:r>
            <a:endParaRPr lang="hu-HU" sz="1600" dirty="0"/>
          </a:p>
          <a:p>
            <a:pPr indent="-285750" eaLnBrk="1" hangingPunct="1">
              <a:defRPr/>
            </a:pP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   </a:t>
            </a:r>
            <a:r>
              <a:rPr lang="hu-H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11. </a:t>
            </a:r>
            <a:r>
              <a:rPr lang="hu-HU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Quark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Matter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on</a:t>
            </a:r>
            <a:r>
              <a:rPr lang="hu-H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Rubik’s </a:t>
            </a:r>
            <a:r>
              <a:rPr lang="hu-HU" sz="1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Cube</a:t>
            </a:r>
            <a:endParaRPr lang="hu-HU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00"/>
                </a:solidFill>
              </a:uFill>
            </a:endParaRPr>
          </a:p>
          <a:p>
            <a:pPr indent="-285750" eaLnBrk="1" hangingPunct="1">
              <a:defRPr/>
            </a:pPr>
            <a:r>
              <a:rPr lang="hu-HU" sz="1600" dirty="0" smtClean="0">
                <a:solidFill>
                  <a:schemeClr val="tx1"/>
                </a:solidFill>
              </a:rPr>
              <a:t>      </a:t>
            </a:r>
            <a:r>
              <a:rPr lang="hu-HU" sz="1600" dirty="0" smtClean="0">
                <a:solidFill>
                  <a:schemeClr val="tx1"/>
                </a:solidFill>
              </a:rPr>
              <a:t>12. </a:t>
            </a:r>
            <a:r>
              <a:rPr lang="hu-HU" sz="1600" dirty="0" err="1" smtClean="0">
                <a:solidFill>
                  <a:schemeClr val="tx1"/>
                </a:solidFill>
              </a:rPr>
              <a:t>Particle</a:t>
            </a:r>
            <a:r>
              <a:rPr lang="hu-HU" sz="1600" dirty="0" smtClean="0">
                <a:solidFill>
                  <a:schemeClr val="tx1"/>
                </a:solidFill>
              </a:rPr>
              <a:t> </a:t>
            </a:r>
            <a:r>
              <a:rPr lang="hu-HU" sz="1600" dirty="0" err="1" smtClean="0">
                <a:solidFill>
                  <a:schemeClr val="tx1"/>
                </a:solidFill>
              </a:rPr>
              <a:t>Hits</a:t>
            </a:r>
            <a:r>
              <a:rPr lang="hu-HU" sz="1600" dirty="0" smtClean="0">
                <a:solidFill>
                  <a:schemeClr val="tx1"/>
                </a:solidFill>
              </a:rPr>
              <a:t>! – CERN @ Wigner Open </a:t>
            </a:r>
            <a:r>
              <a:rPr lang="hu-HU" sz="1600" dirty="0" err="1" smtClean="0">
                <a:solidFill>
                  <a:schemeClr val="tx1"/>
                </a:solidFill>
              </a:rPr>
              <a:t>Days</a:t>
            </a:r>
            <a:r>
              <a:rPr lang="hu-HU" sz="1600" dirty="0" smtClean="0">
                <a:solidFill>
                  <a:schemeClr val="tx1"/>
                </a:solidFill>
              </a:rPr>
              <a:t>, </a:t>
            </a:r>
            <a:r>
              <a:rPr lang="hu-HU" sz="1600" dirty="0" smtClean="0">
                <a:solidFill>
                  <a:schemeClr val="tx1"/>
                </a:solidFill>
              </a:rPr>
              <a:t>Budapest</a:t>
            </a:r>
          </a:p>
          <a:p>
            <a:pPr indent="-285750" eaLnBrk="1" hangingPunct="1">
              <a:defRPr/>
            </a:pPr>
            <a:endParaRPr lang="hu-HU" sz="800" dirty="0">
              <a:solidFill>
                <a:schemeClr val="tx1"/>
              </a:solidFill>
            </a:endParaRPr>
          </a:p>
          <a:p>
            <a:pPr indent="-285750" eaLnBrk="1" hangingPunct="1">
              <a:defRPr/>
            </a:pPr>
            <a:r>
              <a:rPr lang="hu-HU" sz="1600" dirty="0" smtClean="0"/>
              <a:t>2016: </a:t>
            </a:r>
            <a:r>
              <a:rPr lang="hu-HU" sz="1600" dirty="0" err="1" smtClean="0"/>
              <a:t>Low-x</a:t>
            </a:r>
            <a:r>
              <a:rPr lang="hu-HU" sz="1600" dirty="0" smtClean="0"/>
              <a:t> </a:t>
            </a:r>
            <a:r>
              <a:rPr lang="hu-HU" sz="1600" dirty="0" err="1" smtClean="0"/>
              <a:t>2016</a:t>
            </a:r>
            <a:r>
              <a:rPr lang="hu-HU" sz="1600" dirty="0" smtClean="0"/>
              <a:t>, </a:t>
            </a:r>
            <a:r>
              <a:rPr lang="hu-HU" sz="1600" dirty="0"/>
              <a:t>KRF, Gyöngyös, </a:t>
            </a:r>
            <a:r>
              <a:rPr lang="hu-HU" sz="1600" dirty="0" smtClean="0"/>
              <a:t>Hungary</a:t>
            </a:r>
            <a:endParaRPr lang="hu-HU" sz="1600" dirty="0"/>
          </a:p>
          <a:p>
            <a:pPr indent="-285750" eaLnBrk="1" hangingPunct="1">
              <a:defRPr/>
            </a:pPr>
            <a:r>
              <a:rPr lang="hu-HU" sz="1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    13. LHC </a:t>
            </a:r>
            <a:r>
              <a:rPr lang="hu-HU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Experiments</a:t>
            </a:r>
            <a:r>
              <a:rPr lang="hu-HU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</a:t>
            </a:r>
            <a:r>
              <a:rPr lang="hu-HU" sz="1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Rubik’s  </a:t>
            </a:r>
            <a:r>
              <a:rPr lang="hu-HU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Void</a:t>
            </a:r>
            <a:r>
              <a:rPr lang="hu-HU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, </a:t>
            </a:r>
            <a:r>
              <a:rPr lang="hu-HU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with</a:t>
            </a:r>
            <a:r>
              <a:rPr lang="hu-HU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 a Black </a:t>
            </a:r>
            <a:r>
              <a:rPr lang="hu-HU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Hole</a:t>
            </a:r>
            <a:endParaRPr lang="hu-H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00"/>
                </a:solidFill>
              </a:uFill>
            </a:endParaRPr>
          </a:p>
          <a:p>
            <a:pPr indent="-285750" eaLnBrk="1" hangingPunct="1">
              <a:defRPr/>
            </a:pPr>
            <a:endParaRPr lang="hu-HU" sz="16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hu-H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9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600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6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-179512" y="18864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ELEMENTARY PARTICLES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8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700213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2708275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2708275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7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628" y="4221088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0904" y="2781300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9176" y="2924175"/>
            <a:ext cx="649288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4005263"/>
            <a:ext cx="6175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4374732" y="218430"/>
            <a:ext cx="4500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 PLAYFULLY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48800" y="1664679"/>
            <a:ext cx="671472" cy="1007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12293" y="1700808"/>
            <a:ext cx="672075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40352" y="4038575"/>
            <a:ext cx="697739" cy="1046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6513225" y="3068960"/>
            <a:ext cx="1471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b="1" dirty="0" smtClean="0">
                <a:latin typeface="+mn-lt"/>
              </a:rPr>
              <a:t>ANTI-</a:t>
            </a:r>
          </a:p>
          <a:p>
            <a:pPr algn="ctr"/>
            <a:r>
              <a:rPr lang="hu-HU" sz="1600" b="1" dirty="0" smtClean="0">
                <a:latin typeface="+mn-lt"/>
              </a:rPr>
              <a:t>PARTICLES</a:t>
            </a:r>
            <a:endParaRPr lang="hu-HU" sz="1600" b="1" dirty="0">
              <a:latin typeface="+mn-lt"/>
            </a:endParaRPr>
          </a:p>
        </p:txBody>
      </p:sp>
      <p:sp>
        <p:nvSpPr>
          <p:cNvPr id="25" name="Rectangle 48"/>
          <p:cNvSpPr txBox="1">
            <a:spLocks noChangeArrowheads="1"/>
          </p:cNvSpPr>
          <p:nvPr/>
        </p:nvSpPr>
        <p:spPr bwMode="auto">
          <a:xfrm>
            <a:off x="-179512" y="18864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ELEMENTARY PARTICLES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721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12909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SU(3) COLOR AND OPTICAL COLOR</a:t>
            </a:r>
          </a:p>
        </p:txBody>
      </p:sp>
      <p:pic>
        <p:nvPicPr>
          <p:cNvPr id="5125" name="Picture 2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11033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6" name="Picture 3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1079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7" name="Picture 4" descr="u_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59016">
            <a:off x="4848225" y="2286000"/>
            <a:ext cx="113506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8" name="Picture 6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0250" y="2349500"/>
            <a:ext cx="114300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9" name="Picture 7" descr="d_gre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97575" y="2201863"/>
            <a:ext cx="10985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Szövegdoboz 10"/>
          <p:cNvSpPr txBox="1"/>
          <p:nvPr/>
        </p:nvSpPr>
        <p:spPr>
          <a:xfrm>
            <a:off x="1258888" y="1196752"/>
            <a:ext cx="201771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sz="3200" dirty="0" err="1" smtClean="0">
                <a:latin typeface="Arial" pitchFamily="34" charset="0"/>
                <a:cs typeface="Arial" pitchFamily="34" charset="0"/>
              </a:rPr>
              <a:t>Mesons</a:t>
            </a:r>
            <a:endParaRPr lang="hu-H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795963" y="1268760"/>
            <a:ext cx="168828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3200" dirty="0" err="1" smtClean="0"/>
              <a:t>Baryons</a:t>
            </a:r>
            <a:endParaRPr lang="hu-HU" sz="3200" dirty="0"/>
          </a:p>
        </p:txBody>
      </p:sp>
      <p:pic>
        <p:nvPicPr>
          <p:cNvPr id="5132" name="Picture 8" descr="u_r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3933825"/>
            <a:ext cx="11509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3" name="Picture 9" descr="as_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18626">
            <a:off x="1989138" y="3913188"/>
            <a:ext cx="120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4" name="Picture 10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3775">
            <a:off x="4852988" y="4335463"/>
            <a:ext cx="112871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5" name="Picture 11" descr="ad_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3769">
            <a:off x="7262813" y="4394200"/>
            <a:ext cx="11303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6" name="Picture 12" descr="au_b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81030" y="4293245"/>
            <a:ext cx="1111250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QUARK MATTER – ON RUBIK’S CUBE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4427984" y="1712997"/>
            <a:ext cx="46805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/>
              <a:t> </a:t>
            </a:r>
            <a:r>
              <a:rPr lang="hu-HU" sz="1600" b="1" dirty="0" err="1" smtClean="0"/>
              <a:t>Perfect</a:t>
            </a:r>
            <a:r>
              <a:rPr lang="hu-HU" sz="1600" b="1" dirty="0" smtClean="0"/>
              <a:t> Fluid of </a:t>
            </a:r>
            <a:r>
              <a:rPr lang="hu-HU" sz="1600" b="1" dirty="0" err="1" smtClean="0"/>
              <a:t>Quarks</a:t>
            </a:r>
            <a:r>
              <a:rPr lang="hu-HU" sz="1600" b="1" dirty="0" smtClean="0"/>
              <a:t> – </a:t>
            </a:r>
            <a:r>
              <a:rPr lang="hu-HU" sz="1600" b="1" dirty="0" err="1" smtClean="0"/>
              <a:t>on</a:t>
            </a:r>
            <a:r>
              <a:rPr lang="hu-HU" sz="1600" b="1" dirty="0" smtClean="0"/>
              <a:t> Rubik’s </a:t>
            </a:r>
            <a:r>
              <a:rPr lang="hu-HU" sz="1600" b="1" dirty="0" err="1" smtClean="0"/>
              <a:t>Cube</a:t>
            </a:r>
            <a:endParaRPr lang="hu-HU" sz="1600" b="1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locally</a:t>
            </a:r>
            <a:r>
              <a:rPr lang="hu-HU" sz="1600" b="1" dirty="0" smtClean="0">
                <a:solidFill>
                  <a:srgbClr val="FFFF00"/>
                </a:solidFill>
              </a:rPr>
              <a:t>, </a:t>
            </a:r>
            <a:r>
              <a:rPr lang="hu-HU" sz="1600" b="1" dirty="0" err="1" smtClean="0">
                <a:solidFill>
                  <a:srgbClr val="FFFF00"/>
                </a:solidFill>
              </a:rPr>
              <a:t>color</a:t>
            </a:r>
            <a:r>
              <a:rPr lang="hu-HU" sz="1600" b="1" dirty="0" smtClean="0">
                <a:solidFill>
                  <a:srgbClr val="FFFF00"/>
                </a:solidFill>
              </a:rPr>
              <a:t>  is </a:t>
            </a:r>
            <a:r>
              <a:rPr lang="hu-HU" sz="1600" b="1" dirty="0" err="1" smtClean="0">
                <a:solidFill>
                  <a:srgbClr val="FFFF00"/>
                </a:solidFill>
              </a:rPr>
              <a:t>deconfined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globally</a:t>
            </a:r>
            <a:r>
              <a:rPr lang="hu-HU" sz="1600" b="1" dirty="0" smtClean="0">
                <a:solidFill>
                  <a:srgbClr val="FFFF00"/>
                </a:solidFill>
              </a:rPr>
              <a:t>, </a:t>
            </a:r>
            <a:r>
              <a:rPr lang="hu-HU" sz="1600" b="1" dirty="0" err="1" smtClean="0">
                <a:solidFill>
                  <a:srgbClr val="FFFF00"/>
                </a:solidFill>
              </a:rPr>
              <a:t>color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neutral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3300"/>
                </a:solidFill>
              </a:rPr>
              <a:t>Red</a:t>
            </a:r>
            <a:r>
              <a:rPr lang="hu-HU" sz="1600" b="1" dirty="0" smtClean="0">
                <a:solidFill>
                  <a:srgbClr val="FFFF00"/>
                </a:solidFill>
              </a:rPr>
              <a:t>     </a:t>
            </a:r>
            <a:r>
              <a:rPr lang="hu-HU" sz="1600" b="1" dirty="0" err="1" smtClean="0">
                <a:solidFill>
                  <a:srgbClr val="FFFF00"/>
                </a:solidFill>
              </a:rPr>
              <a:t>opposite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anti-red</a:t>
            </a:r>
            <a:r>
              <a:rPr lang="hu-HU" sz="1600" b="1" dirty="0" smtClean="0">
                <a:solidFill>
                  <a:srgbClr val="FFFF00"/>
                </a:solidFill>
              </a:rPr>
              <a:t> (</a:t>
            </a:r>
            <a:r>
              <a:rPr lang="hu-HU" sz="1600" b="1" dirty="0" err="1" smtClean="0">
                <a:solidFill>
                  <a:srgbClr val="92D050"/>
                </a:solidFill>
              </a:rPr>
              <a:t>green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err="1" smtClean="0">
                <a:solidFill>
                  <a:srgbClr val="00B0F0"/>
                </a:solidFill>
              </a:rPr>
              <a:t>blue</a:t>
            </a:r>
            <a:r>
              <a:rPr lang="hu-HU" sz="1600" b="1" dirty="0" smtClean="0">
                <a:solidFill>
                  <a:srgbClr val="FFFF00"/>
                </a:solidFill>
              </a:rPr>
              <a:t>)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solidFill>
                  <a:srgbClr val="92D050"/>
                </a:solidFill>
              </a:rPr>
              <a:t>Green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opposite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anti-green</a:t>
            </a:r>
            <a:r>
              <a:rPr lang="hu-HU" sz="1600" b="1" dirty="0" smtClean="0">
                <a:solidFill>
                  <a:srgbClr val="FFFF00"/>
                </a:solidFill>
              </a:rPr>
              <a:t> (</a:t>
            </a:r>
            <a:r>
              <a:rPr lang="hu-HU" sz="1600" b="1" dirty="0" err="1" smtClean="0">
                <a:solidFill>
                  <a:srgbClr val="00B0F0"/>
                </a:solidFill>
              </a:rPr>
              <a:t>blue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err="1" smtClean="0">
                <a:solidFill>
                  <a:srgbClr val="FF3300"/>
                </a:solidFill>
              </a:rPr>
              <a:t>red</a:t>
            </a:r>
            <a:r>
              <a:rPr lang="hu-HU" sz="1600" b="1" dirty="0" smtClean="0">
                <a:solidFill>
                  <a:srgbClr val="FFFF00"/>
                </a:solidFill>
              </a:rPr>
              <a:t>)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solidFill>
                  <a:srgbClr val="00B0F0"/>
                </a:solidFill>
              </a:rPr>
              <a:t>Blue</a:t>
            </a:r>
            <a:r>
              <a:rPr lang="hu-HU" sz="1600" b="1" dirty="0" smtClean="0">
                <a:solidFill>
                  <a:srgbClr val="FFFF00"/>
                </a:solidFill>
              </a:rPr>
              <a:t>    </a:t>
            </a:r>
            <a:r>
              <a:rPr lang="hu-HU" sz="1600" b="1" dirty="0" err="1" smtClean="0">
                <a:solidFill>
                  <a:srgbClr val="FFFF00"/>
                </a:solidFill>
              </a:rPr>
              <a:t>opposite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anti-blue</a:t>
            </a:r>
            <a:r>
              <a:rPr lang="hu-HU" sz="1600" b="1" dirty="0" smtClean="0">
                <a:solidFill>
                  <a:srgbClr val="FFFF00"/>
                </a:solidFill>
              </a:rPr>
              <a:t> (</a:t>
            </a:r>
            <a:r>
              <a:rPr lang="hu-HU" sz="1600" b="1" dirty="0" err="1" smtClean="0">
                <a:solidFill>
                  <a:srgbClr val="FF3300"/>
                </a:solidFill>
              </a:rPr>
              <a:t>red</a:t>
            </a:r>
            <a:r>
              <a:rPr lang="hu-HU" sz="1600" b="1" dirty="0" smtClean="0">
                <a:solidFill>
                  <a:srgbClr val="FFFF00"/>
                </a:solidFill>
              </a:rPr>
              <a:t>/</a:t>
            </a:r>
            <a:r>
              <a:rPr lang="hu-HU" sz="1600" b="1" dirty="0" err="1" smtClean="0">
                <a:solidFill>
                  <a:srgbClr val="92D050"/>
                </a:solidFill>
              </a:rPr>
              <a:t>green</a:t>
            </a:r>
            <a:r>
              <a:rPr lang="hu-HU" sz="1600" b="1" dirty="0" smtClean="0">
                <a:solidFill>
                  <a:srgbClr val="FFFF00"/>
                </a:solidFill>
              </a:rPr>
              <a:t>)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quarks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opposite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anti-quarks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>
                <a:solidFill>
                  <a:srgbClr val="FFFF00"/>
                </a:solidFill>
              </a:rPr>
              <a:t>conservation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>
                <a:solidFill>
                  <a:srgbClr val="FFFF00"/>
                </a:solidFill>
              </a:rPr>
              <a:t>laws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rotates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and „</a:t>
            </a:r>
            <a:r>
              <a:rPr lang="hu-HU" sz="1600" b="1" dirty="0" err="1" smtClean="0">
                <a:solidFill>
                  <a:srgbClr val="FFFF00"/>
                </a:solidFill>
              </a:rPr>
              <a:t>expands</a:t>
            </a:r>
            <a:r>
              <a:rPr lang="hu-HU" sz="1600" b="1" dirty="0" smtClean="0">
                <a:solidFill>
                  <a:srgbClr val="FFFF00"/>
                </a:solidFill>
              </a:rPr>
              <a:t>”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large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degree</a:t>
            </a:r>
            <a:r>
              <a:rPr lang="hu-HU" sz="1600" b="1" dirty="0" smtClean="0">
                <a:solidFill>
                  <a:srgbClr val="FFFF00"/>
                </a:solidFill>
              </a:rPr>
              <a:t> of </a:t>
            </a:r>
            <a:r>
              <a:rPr lang="hu-HU" sz="1600" b="1" dirty="0" err="1" smtClean="0">
                <a:solidFill>
                  <a:srgbClr val="FFFF00"/>
                </a:solidFill>
              </a:rPr>
              <a:t>internal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disorder</a:t>
            </a:r>
            <a:r>
              <a:rPr lang="hu-HU" sz="1600" b="1" dirty="0" smtClean="0">
                <a:solidFill>
                  <a:srgbClr val="FFFF00"/>
                </a:solidFill>
              </a:rPr>
              <a:t> (</a:t>
            </a:r>
            <a:r>
              <a:rPr lang="hu-HU" sz="1600" b="1" dirty="0" err="1" smtClean="0">
                <a:solidFill>
                  <a:srgbClr val="FFFF00"/>
                </a:solidFill>
              </a:rPr>
              <a:t>entropy</a:t>
            </a:r>
            <a:r>
              <a:rPr lang="hu-HU" sz="1600" b="1" dirty="0" smtClean="0">
                <a:solidFill>
                  <a:srgbClr val="FFFF00"/>
                </a:solidFill>
              </a:rPr>
              <a:t>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small</a:t>
            </a:r>
            <a:r>
              <a:rPr lang="hu-HU" sz="1600" b="1" dirty="0" smtClean="0">
                <a:solidFill>
                  <a:srgbClr val="FFFF00"/>
                </a:solidFill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</a:rPr>
              <a:t>shear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</a:rPr>
              <a:t>– </a:t>
            </a:r>
            <a:r>
              <a:rPr lang="hu-HU" sz="1600" b="1" dirty="0" err="1" smtClean="0">
                <a:solidFill>
                  <a:srgbClr val="FFFF00"/>
                </a:solidFill>
              </a:rPr>
              <a:t>illustration</a:t>
            </a:r>
            <a:r>
              <a:rPr lang="hu-HU" sz="1600" b="1" dirty="0" smtClean="0">
                <a:solidFill>
                  <a:srgbClr val="FFFF00"/>
                </a:solidFill>
              </a:rPr>
              <a:t> of </a:t>
            </a:r>
            <a:r>
              <a:rPr lang="hu-HU" sz="1600" b="1" dirty="0" err="1" smtClean="0"/>
              <a:t>perfect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fluidity</a:t>
            </a:r>
            <a:endParaRPr lang="hu-HU" sz="1600" b="1" dirty="0" smtClean="0"/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endParaRPr lang="hu-HU" sz="1600" dirty="0">
              <a:solidFill>
                <a:srgbClr val="FFFF00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5" t="16389" r="32733" b="20725"/>
          <a:stretch/>
        </p:blipFill>
        <p:spPr>
          <a:xfrm>
            <a:off x="251520" y="980728"/>
            <a:ext cx="2888672" cy="3233076"/>
          </a:xfrm>
          <a:prstGeom prst="rect">
            <a:avLst/>
          </a:prstGeom>
        </p:spPr>
      </p:pic>
      <p:pic>
        <p:nvPicPr>
          <p:cNvPr id="12" name="Picture 2" descr="http://upload.wikimedia.org/wikipedia/commons/thumb/a/a6/Rubik%27s_cube.svg/480px-Rubik%27s_cube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62" y="3140968"/>
            <a:ext cx="3168352" cy="330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03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332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cap="all" dirty="0" err="1" smtClean="0"/>
              <a:t>Quark</a:t>
            </a:r>
            <a:r>
              <a:rPr lang="hu-HU" sz="3000" cap="all" dirty="0" smtClean="0"/>
              <a:t> </a:t>
            </a:r>
            <a:r>
              <a:rPr lang="hu-HU" sz="3000" cap="all" dirty="0" err="1" smtClean="0"/>
              <a:t>Matter</a:t>
            </a:r>
            <a:r>
              <a:rPr lang="hu-HU" sz="3000" cap="all" dirty="0" smtClean="0"/>
              <a:t> – </a:t>
            </a:r>
            <a:r>
              <a:rPr lang="hu-HU" sz="3000" cap="all" dirty="0" err="1" smtClean="0"/>
              <a:t>with</a:t>
            </a:r>
            <a:r>
              <a:rPr lang="hu-HU" sz="3000" cap="all" dirty="0" smtClean="0"/>
              <a:t> a </a:t>
            </a:r>
            <a:r>
              <a:rPr lang="hu-HU" sz="3000" cap="all" dirty="0" err="1" smtClean="0"/>
              <a:t>Smile</a:t>
            </a:r>
            <a:endParaRPr lang="hu-HU" sz="2400" cap="all" dirty="0" smtClean="0"/>
          </a:p>
        </p:txBody>
      </p:sp>
      <p:sp>
        <p:nvSpPr>
          <p:cNvPr id="2" name="AutoShape 2" descr="Displaying WP_20140925_16_27_58_Pr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2454" r="22044" b="7193"/>
          <a:stretch/>
        </p:blipFill>
        <p:spPr>
          <a:xfrm>
            <a:off x="314320" y="764704"/>
            <a:ext cx="6345912" cy="5688632"/>
          </a:xfrm>
          <a:prstGeom prst="rect">
            <a:avLst/>
          </a:prstGeom>
        </p:spPr>
      </p:pic>
      <p:sp>
        <p:nvSpPr>
          <p:cNvPr id="16" name="Szövegdoboz 15"/>
          <p:cNvSpPr txBox="1"/>
          <p:nvPr/>
        </p:nvSpPr>
        <p:spPr>
          <a:xfrm>
            <a:off x="5364088" y="947797"/>
            <a:ext cx="3528392" cy="393338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9050"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From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Professor T. </a:t>
            </a:r>
            <a:r>
              <a:rPr lang="hu-H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Kodama</a:t>
            </a:r>
            <a:r>
              <a:rPr lang="hu-H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(Brazil)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connecting</a:t>
            </a:r>
            <a:endParaRPr lang="hu-H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Albert Einstein,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Mona Lisa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Cube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,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Quark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Matter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Cube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,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and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the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Road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Reality</a:t>
            </a: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:</a:t>
            </a:r>
            <a:endParaRPr lang="hu-H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 </a:t>
            </a:r>
            <a:r>
              <a:rPr lang="hu-HU" sz="1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omplete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uide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to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Nature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.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endParaRPr lang="hu-H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Maybe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particle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games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are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not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so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complete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,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but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their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way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is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certainly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  <a:p>
            <a:pPr algn="r">
              <a:lnSpc>
                <a:spcPct val="120000"/>
              </a:lnSpc>
              <a:spcBef>
                <a:spcPts val="0"/>
              </a:spcBef>
              <a:defRPr/>
            </a:pP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so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hu-HU" sz="1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interesting</a:t>
            </a:r>
            <a:r>
              <a:rPr lang="hu-H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496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and </a:t>
            </a:r>
            <a:r>
              <a:rPr lang="hu-HU" sz="3000" dirty="0" err="1" smtClean="0"/>
              <a:t>its</a:t>
            </a:r>
            <a:r>
              <a:rPr lang="hu-HU" sz="3000" dirty="0" smtClean="0"/>
              <a:t> </a:t>
            </a:r>
            <a:r>
              <a:rPr lang="hu-HU" sz="3000" dirty="0" err="1" smtClean="0"/>
              <a:t>Experiments</a:t>
            </a:r>
            <a:endParaRPr lang="hu-HU" sz="3000" dirty="0" smtClean="0"/>
          </a:p>
        </p:txBody>
      </p:sp>
      <p:pic>
        <p:nvPicPr>
          <p:cNvPr id="8" name="Picture 2" descr="http://lhc-machine-outreach.web.cern.ch/lhc-machine-outreach/images/cern-photos/CE0085M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57150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cds.cern.ch/record/841555/files/lhc-pho-1998-349.jpg?version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600" y="2273846"/>
            <a:ext cx="5345872" cy="432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LHC and </a:t>
            </a:r>
            <a:r>
              <a:rPr lang="hu-HU" sz="3000" dirty="0" err="1" smtClean="0"/>
              <a:t>its</a:t>
            </a:r>
            <a:r>
              <a:rPr lang="hu-HU" sz="3000" dirty="0" smtClean="0"/>
              <a:t> 5 major </a:t>
            </a:r>
            <a:r>
              <a:rPr lang="hu-HU" sz="3000" dirty="0" err="1" smtClean="0"/>
              <a:t>experiments</a:t>
            </a:r>
            <a:endParaRPr lang="hu-HU" sz="3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764704"/>
            <a:ext cx="568642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0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Gill Sans M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8866</TotalTime>
  <Words>371</Words>
  <Application>Microsoft Office PowerPoint</Application>
  <PresentationFormat>Diavetítés a képernyőre (4:3 oldalarány)</PresentationFormat>
  <Paragraphs>111</Paragraphs>
  <Slides>19</Slides>
  <Notes>19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3" baseType="lpstr">
      <vt:lpstr>Arial</vt:lpstr>
      <vt:lpstr>Gill Sans MT</vt:lpstr>
      <vt:lpstr>Verdana</vt:lpstr>
      <vt:lpstr>Alapértelmezett terv</vt:lpstr>
      <vt:lpstr>PowerPoint bemutató</vt:lpstr>
      <vt:lpstr>PowerPoint bemutató</vt:lpstr>
      <vt:lpstr>PowerPoint bemutató</vt:lpstr>
      <vt:lpstr>PowerPoint bemutató</vt:lpstr>
      <vt:lpstr>SU(3) COLOR AND OPTICAL COLOR</vt:lpstr>
      <vt:lpstr>QUARK MATTER – ON RUBIK’S CUBE</vt:lpstr>
      <vt:lpstr>Quark Matter – with a Smile</vt:lpstr>
      <vt:lpstr>LHC and its Experiments</vt:lpstr>
      <vt:lpstr>LHC and its 5 major experiments</vt:lpstr>
      <vt:lpstr>ATLAS</vt:lpstr>
      <vt:lpstr>ALICE</vt:lpstr>
      <vt:lpstr>CMS</vt:lpstr>
      <vt:lpstr>LHCb</vt:lpstr>
      <vt:lpstr>TOTEM</vt:lpstr>
      <vt:lpstr>Rubik’s Void Cube</vt:lpstr>
      <vt:lpstr>LHC Experiments on Rubik’s Void</vt:lpstr>
      <vt:lpstr>Putting things together: LHC + black hole</vt:lpstr>
      <vt:lpstr>Thank you for your attention!</vt:lpstr>
      <vt:lpstr>Legal info:</vt:lpstr>
    </vt:vector>
  </TitlesOfParts>
  <Company>Visualia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Simeron</dc:creator>
  <cp:lastModifiedBy>Csörgő.Tamás</cp:lastModifiedBy>
  <cp:revision>160</cp:revision>
  <dcterms:created xsi:type="dcterms:W3CDTF">2008-05-04T21:48:21Z</dcterms:created>
  <dcterms:modified xsi:type="dcterms:W3CDTF">2016-06-10T08:07:09Z</dcterms:modified>
</cp:coreProperties>
</file>