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sldIdLst>
    <p:sldId id="261" r:id="rId2"/>
    <p:sldId id="321" r:id="rId3"/>
    <p:sldId id="263" r:id="rId4"/>
    <p:sldId id="282" r:id="rId5"/>
    <p:sldId id="269" r:id="rId6"/>
    <p:sldId id="302" r:id="rId7"/>
    <p:sldId id="320" r:id="rId8"/>
    <p:sldId id="322" r:id="rId9"/>
    <p:sldId id="324" r:id="rId10"/>
    <p:sldId id="326" r:id="rId11"/>
    <p:sldId id="325" r:id="rId12"/>
    <p:sldId id="327" r:id="rId13"/>
    <p:sldId id="328" r:id="rId14"/>
    <p:sldId id="329" r:id="rId15"/>
    <p:sldId id="330" r:id="rId16"/>
    <p:sldId id="331" r:id="rId17"/>
    <p:sldId id="333" r:id="rId18"/>
    <p:sldId id="323" r:id="rId19"/>
    <p:sldId id="332" r:id="rId20"/>
  </p:sldIdLst>
  <p:sldSz cx="9144000" cy="6858000" type="screen4x3"/>
  <p:notesSz cx="7099300" cy="10223500"/>
  <p:embeddedFontLst>
    <p:embeddedFont>
      <p:font typeface="Gill Sans MT" pitchFamily="34" charset="-18"/>
      <p:regular r:id="rId22"/>
      <p:bold r:id="rId23"/>
      <p:italic r:id="rId24"/>
      <p:boldItalic r:id="rId25"/>
    </p:embeddedFont>
    <p:embeddedFont>
      <p:font typeface="Verdana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DD137B"/>
    <a:srgbClr val="6688AF"/>
    <a:srgbClr val="546366"/>
    <a:srgbClr val="986E3B"/>
    <a:srgbClr val="777D81"/>
    <a:srgbClr val="72706E"/>
    <a:srgbClr val="D42E12"/>
    <a:srgbClr val="002E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87" autoAdjust="0"/>
  </p:normalViewPr>
  <p:slideViewPr>
    <p:cSldViewPr>
      <p:cViewPr varScale="1">
        <p:scale>
          <a:sx n="92" d="100"/>
          <a:sy n="92" d="100"/>
        </p:scale>
        <p:origin x="-14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6763"/>
            <a:ext cx="5111750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56163"/>
            <a:ext cx="56800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Mintaszöveg szerkesztése</a:t>
            </a:r>
          </a:p>
          <a:p>
            <a:pPr lvl="1"/>
            <a:r>
              <a:rPr lang="en-US" noProof="0" smtClean="0"/>
              <a:t>Második szint</a:t>
            </a:r>
          </a:p>
          <a:p>
            <a:pPr lvl="2"/>
            <a:r>
              <a:rPr lang="en-US" noProof="0" smtClean="0"/>
              <a:t>Harmadik szint</a:t>
            </a:r>
          </a:p>
          <a:p>
            <a:pPr lvl="3"/>
            <a:r>
              <a:rPr lang="en-US" noProof="0" smtClean="0"/>
              <a:t>Negyedik szint</a:t>
            </a:r>
          </a:p>
          <a:p>
            <a:pPr lvl="4"/>
            <a:r>
              <a:rPr lang="en-US" noProof="0" smtClean="0"/>
              <a:t>Ötödik szint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20B6DF8C-22A9-45C4-9FC0-43EFE121B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36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331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C3E42D-F955-436A-9829-524BAC753819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331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C3E42D-F955-436A-9829-524BAC753819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C28ED-D0F0-4F89-A443-4ADFD1D5A144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solidFill>
                  <a:srgbClr val="FFFF00"/>
                </a:solidFill>
                <a:latin typeface="+mn-lt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rgbClr val="DD137B"/>
                </a:solidFill>
              </a:defRPr>
            </a:lvl3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60000">
              <a:srgbClr val="181CC7"/>
            </a:gs>
            <a:gs pos="78000">
              <a:srgbClr val="7005D4"/>
            </a:gs>
            <a:gs pos="100000">
              <a:srgbClr val="00206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287338"/>
            <a:ext cx="7558088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Mintacím</a:t>
            </a:r>
            <a:r>
              <a:rPr lang="en-US" dirty="0" smtClean="0"/>
              <a:t> </a:t>
            </a:r>
            <a:r>
              <a:rPr lang="en-US" dirty="0" err="1" smtClean="0"/>
              <a:t>szerkesztése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1438275"/>
            <a:ext cx="7773988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Mintaszöveg</a:t>
            </a:r>
            <a:r>
              <a:rPr lang="en-US" dirty="0" smtClean="0"/>
              <a:t> </a:t>
            </a:r>
            <a:r>
              <a:rPr lang="en-US" dirty="0" err="1" smtClean="0"/>
              <a:t>szerkesztése</a:t>
            </a:r>
            <a:endParaRPr lang="hu-HU" dirty="0" smtClean="0"/>
          </a:p>
          <a:p>
            <a:pPr lvl="1"/>
            <a:r>
              <a:rPr lang="en-US" dirty="0" err="1" smtClean="0"/>
              <a:t>Második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  <a:p>
            <a:pPr lvl="2"/>
            <a:r>
              <a:rPr lang="en-US" dirty="0" err="1" smtClean="0"/>
              <a:t>Harmadik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Clr>
          <a:srgbClr val="DD137B"/>
        </a:buClr>
        <a:buNone/>
        <a:defRPr sz="2200" b="1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Char char="•"/>
        <a:defRPr sz="2000">
          <a:solidFill>
            <a:srgbClr val="DD137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2E6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dsweb.cern.ch/record/145949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opyright.web.cern.ch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303.279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rxiv.org/abs/arXiv:1303.273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1.png"/><Relationship Id="rId5" Type="http://schemas.openxmlformats.org/officeDocument/2006/relationships/image" Target="../media/image3.png"/><Relationship Id="rId10" Type="http://schemas.openxmlformats.org/officeDocument/2006/relationships/image" Target="../media/image15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hc-machine-outreach.web.cern.ch/lhc-machine-outreach/images/cern-photos/CE0085M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8"/>
          <p:cNvSpPr txBox="1">
            <a:spLocks noChangeArrowheads="1"/>
          </p:cNvSpPr>
          <p:nvPr/>
        </p:nvSpPr>
        <p:spPr bwMode="auto">
          <a:xfrm>
            <a:off x="0" y="0"/>
            <a:ext cx="9144000" cy="135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36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36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LHC és főbb kísérletei</a:t>
            </a:r>
            <a:r>
              <a:rPr lang="hu-HU" sz="36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36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-</a:t>
            </a:r>
          </a:p>
          <a:p>
            <a:pPr algn="r">
              <a:defRPr/>
            </a:pPr>
            <a:r>
              <a:rPr lang="hu-HU" sz="24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24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a Fekete Lyukas Rubik Kockán </a:t>
            </a:r>
            <a:endParaRPr lang="hu-HU" sz="1600" b="1" kern="0" dirty="0" smtClean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179512" y="1253073"/>
            <a:ext cx="885698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Csörgő T.</a:t>
            </a:r>
            <a:endParaRPr lang="hu-HU" sz="24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MTA Wigner FK, Budapest </a:t>
            </a:r>
            <a:r>
              <a:rPr lang="hu-HU" sz="2400" dirty="0" smtClean="0">
                <a:latin typeface="Arial" pitchFamily="34" charset="0"/>
                <a:cs typeface="Arial" pitchFamily="34" charset="0"/>
              </a:rPr>
              <a:t>és</a:t>
            </a:r>
            <a:r>
              <a:rPr lang="hu-H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2400" dirty="0" smtClean="0">
                <a:latin typeface="Arial" pitchFamily="34" charset="0"/>
                <a:cs typeface="Arial" pitchFamily="34" charset="0"/>
              </a:rPr>
              <a:t>KRF, </a:t>
            </a:r>
            <a:r>
              <a:rPr lang="hu-HU" sz="2400" dirty="0" smtClean="0">
                <a:latin typeface="Arial" pitchFamily="34" charset="0"/>
                <a:cs typeface="Arial" pitchFamily="34" charset="0"/>
              </a:rPr>
              <a:t>Gyöngyös</a:t>
            </a:r>
            <a:endParaRPr lang="hu-HU" sz="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hu-HU" sz="1600" dirty="0" smtClean="0">
                <a:solidFill>
                  <a:srgbClr val="FFFF00"/>
                </a:solidFill>
              </a:rPr>
              <a:t> </a:t>
            </a:r>
          </a:p>
          <a:p>
            <a:pPr algn="r">
              <a:defRPr/>
            </a:pPr>
            <a:r>
              <a:rPr lang="hu-HU" sz="2400" dirty="0" err="1" smtClean="0">
                <a:solidFill>
                  <a:srgbClr val="FFFF00"/>
                </a:solidFill>
              </a:rPr>
              <a:t>BerzeTÖK</a:t>
            </a:r>
            <a:endParaRPr lang="hu-HU" sz="2400" dirty="0" smtClean="0">
              <a:solidFill>
                <a:srgbClr val="FFFF00"/>
              </a:solidFill>
            </a:endParaRPr>
          </a:p>
          <a:p>
            <a:pPr algn="r">
              <a:defRPr/>
            </a:pPr>
            <a:r>
              <a:rPr lang="hu-HU" sz="2400" dirty="0" smtClean="0">
                <a:solidFill>
                  <a:srgbClr val="FFFF00"/>
                </a:solidFill>
              </a:rPr>
              <a:t>Gyöngyösi Berze Nagy János Gimnázium </a:t>
            </a:r>
            <a:endParaRPr lang="hu-HU" sz="2400" dirty="0" smtClean="0">
              <a:solidFill>
                <a:srgbClr val="FFFF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504" y="3284984"/>
            <a:ext cx="3236991" cy="3236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ATLAS</a:t>
            </a:r>
            <a:endParaRPr lang="hu-HU" sz="3000" dirty="0" smtClean="0"/>
          </a:p>
        </p:txBody>
      </p:sp>
      <p:pic>
        <p:nvPicPr>
          <p:cNvPr id="4" name="Picture 2" descr="C:\Users\CSRG~1.TAM\AppData\Local\Temp\run203602_evt82614360_ID_LAr_hres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657" y="875486"/>
            <a:ext cx="6042671" cy="557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6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ALICE</a:t>
            </a:r>
            <a:endParaRPr lang="hu-HU" sz="3000" dirty="0" smtClean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9" r="21208"/>
          <a:stretch/>
        </p:blipFill>
        <p:spPr>
          <a:xfrm>
            <a:off x="1979712" y="1124744"/>
            <a:ext cx="5112327" cy="487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36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CMS</a:t>
            </a:r>
            <a:endParaRPr lang="hu-HU" sz="3000" dirty="0" smtClean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0" y="836712"/>
            <a:ext cx="7183410" cy="536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err="1" smtClean="0"/>
              <a:t>LHCb</a:t>
            </a:r>
            <a:endParaRPr lang="hu-HU" sz="3000" dirty="0" smtClean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920" y="866048"/>
            <a:ext cx="5740400" cy="56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TOTEM</a:t>
            </a:r>
            <a:endParaRPr lang="hu-HU" sz="3000" dirty="0" smtClean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208" y="836712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A Lyukas Rubik Kocka</a:t>
            </a:r>
            <a:endParaRPr lang="hu-HU" sz="3000" dirty="0" smtClean="0"/>
          </a:p>
        </p:txBody>
      </p:sp>
      <p:pic>
        <p:nvPicPr>
          <p:cNvPr id="3074" name="Picture 2" descr="http://www.fajatekvar.hu/tartalom/termek/rubik_void_lyukas_kocka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49053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1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LHC Kísérletek a Lyukas Rubik Kockán</a:t>
            </a:r>
            <a:endParaRPr lang="hu-HU" sz="3000" dirty="0" smtClean="0"/>
          </a:p>
        </p:txBody>
      </p:sp>
      <p:grpSp>
        <p:nvGrpSpPr>
          <p:cNvPr id="5" name="Csoportba foglalás 4"/>
          <p:cNvGrpSpPr/>
          <p:nvPr/>
        </p:nvGrpSpPr>
        <p:grpSpPr>
          <a:xfrm>
            <a:off x="1024330" y="908720"/>
            <a:ext cx="7292086" cy="5493460"/>
            <a:chOff x="0" y="239795"/>
            <a:chExt cx="8551718" cy="6378409"/>
          </a:xfrm>
        </p:grpSpPr>
        <p:pic>
          <p:nvPicPr>
            <p:cNvPr id="2" name="Kép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220" r="30000" b="33390"/>
            <a:stretch/>
          </p:blipFill>
          <p:spPr>
            <a:xfrm>
              <a:off x="0" y="2358736"/>
              <a:ext cx="6400800" cy="2129734"/>
            </a:xfrm>
            <a:prstGeom prst="rect">
              <a:avLst/>
            </a:prstGeom>
          </p:spPr>
        </p:pic>
        <p:pic>
          <p:nvPicPr>
            <p:cNvPr id="3" name="Kép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01" r="6477"/>
            <a:stretch/>
          </p:blipFill>
          <p:spPr>
            <a:xfrm>
              <a:off x="6400800" y="239795"/>
              <a:ext cx="2150918" cy="6378409"/>
            </a:xfrm>
            <a:prstGeom prst="rect">
              <a:avLst/>
            </a:prstGeom>
          </p:spPr>
        </p:pic>
      </p:grpSp>
      <p:sp>
        <p:nvSpPr>
          <p:cNvPr id="6" name="Szövegdoboz 5"/>
          <p:cNvSpPr txBox="1"/>
          <p:nvPr/>
        </p:nvSpPr>
        <p:spPr>
          <a:xfrm>
            <a:off x="1578837" y="3445136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chemeClr val="bg1"/>
                </a:solidFill>
                <a:latin typeface="+mn-lt"/>
              </a:rPr>
              <a:t>LHC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3347864" y="3445136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 smtClean="0">
                <a:solidFill>
                  <a:schemeClr val="bg1"/>
                </a:solidFill>
                <a:latin typeface="+mn-lt"/>
              </a:rPr>
              <a:t>LHCb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5065870" y="344513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chemeClr val="bg1"/>
                </a:solidFill>
                <a:latin typeface="+mn-lt"/>
              </a:rPr>
              <a:t>TOTEM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7026470" y="1628800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chemeClr val="bg1"/>
                </a:solidFill>
                <a:latin typeface="+mn-lt"/>
              </a:rPr>
              <a:t>CMS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911855" y="3445136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chemeClr val="bg1"/>
                </a:solidFill>
                <a:latin typeface="+mn-lt"/>
              </a:rPr>
              <a:t>ALICE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6933000" y="5302307"/>
            <a:ext cx="919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chemeClr val="bg1"/>
                </a:solidFill>
                <a:latin typeface="+mn-lt"/>
              </a:rPr>
              <a:t>ATLAS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1043608" y="4658360"/>
            <a:ext cx="6606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</a:rPr>
              <a:t>Lokálisan </a:t>
            </a:r>
            <a:r>
              <a:rPr lang="hu-HU" sz="1600" b="1" dirty="0">
                <a:solidFill>
                  <a:srgbClr val="FF3300"/>
                </a:solidFill>
              </a:rPr>
              <a:t>sz</a:t>
            </a:r>
            <a:r>
              <a:rPr lang="hu-HU" sz="1600" b="1" dirty="0">
                <a:solidFill>
                  <a:srgbClr val="92D050"/>
                </a:solidFill>
              </a:rPr>
              <a:t>ín</a:t>
            </a:r>
            <a:r>
              <a:rPr lang="hu-HU" sz="1600" b="1" dirty="0">
                <a:solidFill>
                  <a:srgbClr val="00B0F0"/>
                </a:solidFill>
              </a:rPr>
              <a:t>es</a:t>
            </a:r>
            <a:r>
              <a:rPr lang="hu-HU" sz="1600" b="1" dirty="0">
                <a:solidFill>
                  <a:srgbClr val="FFFF00"/>
                </a:solidFill>
              </a:rPr>
              <a:t>, globálisan </a:t>
            </a:r>
            <a:r>
              <a:rPr lang="hu-HU" sz="1600" b="1" dirty="0"/>
              <a:t>fehér</a:t>
            </a:r>
            <a:r>
              <a:rPr lang="hu-HU" sz="1600" b="1" dirty="0">
                <a:solidFill>
                  <a:srgbClr val="FFFF00"/>
                </a:solidFill>
              </a:rPr>
              <a:t>: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3300"/>
                </a:solidFill>
              </a:rPr>
              <a:t>Piros,</a:t>
            </a:r>
            <a:r>
              <a:rPr lang="hu-HU" sz="1600" b="1" dirty="0">
                <a:solidFill>
                  <a:srgbClr val="FFFF00"/>
                </a:solidFill>
              </a:rPr>
              <a:t>   szemben vele </a:t>
            </a:r>
            <a:r>
              <a:rPr lang="hu-HU" sz="1600" b="1" dirty="0" err="1">
                <a:solidFill>
                  <a:srgbClr val="FFFF00"/>
                </a:solidFill>
              </a:rPr>
              <a:t>anti-piros</a:t>
            </a:r>
            <a:r>
              <a:rPr lang="hu-HU" sz="1600" b="1" dirty="0">
                <a:solidFill>
                  <a:srgbClr val="FFFF00"/>
                </a:solidFill>
              </a:rPr>
              <a:t>: </a:t>
            </a:r>
            <a:r>
              <a:rPr lang="hu-HU" sz="1600" b="1" dirty="0">
                <a:solidFill>
                  <a:srgbClr val="92D050"/>
                </a:solidFill>
              </a:rPr>
              <a:t>zöld</a:t>
            </a:r>
            <a:r>
              <a:rPr lang="hu-HU" sz="1600" b="1" dirty="0">
                <a:solidFill>
                  <a:srgbClr val="FFFF00"/>
                </a:solidFill>
              </a:rPr>
              <a:t>/</a:t>
            </a:r>
            <a:r>
              <a:rPr lang="hu-HU" sz="1600" b="1" dirty="0">
                <a:solidFill>
                  <a:srgbClr val="00B0F0"/>
                </a:solidFill>
              </a:rPr>
              <a:t>kék</a:t>
            </a:r>
            <a:endParaRPr lang="hu-HU" sz="1600" b="1" dirty="0">
              <a:solidFill>
                <a:srgbClr val="FFFF00"/>
              </a:solidFill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92D050"/>
                </a:solidFill>
              </a:rPr>
              <a:t>Zöld,   </a:t>
            </a:r>
            <a:r>
              <a:rPr lang="hu-HU" sz="1600" b="1" dirty="0">
                <a:solidFill>
                  <a:srgbClr val="FFFF00"/>
                </a:solidFill>
              </a:rPr>
              <a:t> szemben vele </a:t>
            </a:r>
            <a:r>
              <a:rPr lang="hu-HU" sz="1600" b="1" dirty="0" err="1">
                <a:solidFill>
                  <a:srgbClr val="FFFF00"/>
                </a:solidFill>
              </a:rPr>
              <a:t>anti-zöld</a:t>
            </a:r>
            <a:r>
              <a:rPr lang="hu-HU" sz="1600" b="1" dirty="0">
                <a:solidFill>
                  <a:srgbClr val="FFFF00"/>
                </a:solidFill>
              </a:rPr>
              <a:t>: </a:t>
            </a:r>
            <a:r>
              <a:rPr lang="hu-HU" sz="1600" b="1" dirty="0">
                <a:solidFill>
                  <a:srgbClr val="00B0F0"/>
                </a:solidFill>
              </a:rPr>
              <a:t>kék</a:t>
            </a:r>
            <a:r>
              <a:rPr lang="hu-HU" sz="1600" b="1" dirty="0">
                <a:solidFill>
                  <a:srgbClr val="FFFF00"/>
                </a:solidFill>
              </a:rPr>
              <a:t>/</a:t>
            </a:r>
            <a:r>
              <a:rPr lang="hu-HU" sz="1600" b="1" dirty="0">
                <a:solidFill>
                  <a:srgbClr val="FF3300"/>
                </a:solidFill>
              </a:rPr>
              <a:t>piros</a:t>
            </a:r>
            <a:endParaRPr lang="hu-HU" sz="1600" b="1" dirty="0">
              <a:solidFill>
                <a:srgbClr val="FFFF00"/>
              </a:solidFill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00B0F0"/>
                </a:solidFill>
              </a:rPr>
              <a:t>Kék,</a:t>
            </a:r>
            <a:r>
              <a:rPr lang="hu-HU" sz="1600" b="1" dirty="0">
                <a:solidFill>
                  <a:srgbClr val="FFFF00"/>
                </a:solidFill>
              </a:rPr>
              <a:t>     szemben vele </a:t>
            </a:r>
            <a:r>
              <a:rPr lang="hu-HU" sz="1600" b="1" dirty="0" err="1">
                <a:solidFill>
                  <a:srgbClr val="FFFF00"/>
                </a:solidFill>
              </a:rPr>
              <a:t>anti-kék</a:t>
            </a:r>
            <a:r>
              <a:rPr lang="hu-HU" sz="1600" b="1" dirty="0">
                <a:solidFill>
                  <a:srgbClr val="FFFF00"/>
                </a:solidFill>
              </a:rPr>
              <a:t>: </a:t>
            </a:r>
            <a:r>
              <a:rPr lang="hu-HU" sz="1600" b="1" dirty="0">
                <a:solidFill>
                  <a:srgbClr val="FF3300"/>
                </a:solidFill>
              </a:rPr>
              <a:t>piros</a:t>
            </a:r>
            <a:r>
              <a:rPr lang="hu-HU" sz="1600" b="1" dirty="0">
                <a:solidFill>
                  <a:srgbClr val="FFFF00"/>
                </a:solidFill>
              </a:rPr>
              <a:t>/</a:t>
            </a:r>
            <a:r>
              <a:rPr lang="hu-HU" sz="1600" b="1" dirty="0">
                <a:solidFill>
                  <a:srgbClr val="92D050"/>
                </a:solidFill>
              </a:rPr>
              <a:t>zöld</a:t>
            </a:r>
            <a:endParaRPr lang="hu-HU" sz="1600" b="1" dirty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/>
              <a:t> </a:t>
            </a:r>
            <a:r>
              <a:rPr lang="hu-HU" sz="1600" b="1" dirty="0" smtClean="0"/>
              <a:t>a kvarkok az </a:t>
            </a:r>
            <a:r>
              <a:rPr lang="hu-HU" sz="1600" b="1" dirty="0" err="1" smtClean="0"/>
              <a:t>LHC-nál</a:t>
            </a:r>
            <a:r>
              <a:rPr lang="hu-HU" sz="1600" b="1" dirty="0" smtClean="0"/>
              <a:t> is fehér részecskéket alkotnak!</a:t>
            </a:r>
            <a:endParaRPr lang="hu-HU" sz="1600" b="1" dirty="0"/>
          </a:p>
        </p:txBody>
      </p:sp>
    </p:spTree>
    <p:extLst>
      <p:ext uri="{BB962C8B-B14F-4D97-AF65-F5344CB8AC3E}">
        <p14:creationId xmlns:p14="http://schemas.microsoft.com/office/powerpoint/2010/main" val="108019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Összetéve: LHC és a fekete lyukas kocka</a:t>
            </a:r>
            <a:endParaRPr lang="hu-HU" sz="3000" dirty="0" smtClean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3" t="7556" r="10796"/>
          <a:stretch/>
        </p:blipFill>
        <p:spPr>
          <a:xfrm>
            <a:off x="1007918" y="1246909"/>
            <a:ext cx="7148946" cy="4752674"/>
          </a:xfrm>
          <a:prstGeom prst="rect">
            <a:avLst/>
          </a:prstGeom>
        </p:spPr>
      </p:pic>
      <p:sp>
        <p:nvSpPr>
          <p:cNvPr id="7" name="Lefelé nyíl 6"/>
          <p:cNvSpPr/>
          <p:nvPr/>
        </p:nvSpPr>
        <p:spPr>
          <a:xfrm>
            <a:off x="4139952" y="908720"/>
            <a:ext cx="288032" cy="93610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elé nyíl 13"/>
          <p:cNvSpPr/>
          <p:nvPr/>
        </p:nvSpPr>
        <p:spPr>
          <a:xfrm>
            <a:off x="3203848" y="1052736"/>
            <a:ext cx="288032" cy="93610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elé nyíl 14"/>
          <p:cNvSpPr/>
          <p:nvPr/>
        </p:nvSpPr>
        <p:spPr>
          <a:xfrm>
            <a:off x="5652120" y="1052736"/>
            <a:ext cx="288032" cy="93610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9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Köszönjük a figyelmet!</a:t>
            </a:r>
            <a:endParaRPr lang="hu-HU" sz="3000" dirty="0" smtClean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123" y="1337235"/>
            <a:ext cx="4676141" cy="468405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9979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4711" y="0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Jogi tájékoztatás</a:t>
            </a:r>
            <a:r>
              <a:rPr lang="hu-HU" sz="3000" dirty="0" smtClean="0"/>
              <a:t>:</a:t>
            </a:r>
            <a:endParaRPr lang="hu-HU" sz="3000" dirty="0" smtClean="0"/>
          </a:p>
        </p:txBody>
      </p:sp>
      <p:sp>
        <p:nvSpPr>
          <p:cNvPr id="3" name="Téglalap 2"/>
          <p:cNvSpPr/>
          <p:nvPr/>
        </p:nvSpPr>
        <p:spPr>
          <a:xfrm>
            <a:off x="251520" y="764704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A Lyukas Rubik Kockán lévő képek és a csomagolás  olyan származtatott munka,</a:t>
            </a:r>
            <a:r>
              <a:rPr lang="en-US" dirty="0" smtClean="0"/>
              <a:t> </a:t>
            </a:r>
            <a:endParaRPr lang="hu-HU" dirty="0"/>
          </a:p>
          <a:p>
            <a:r>
              <a:rPr lang="hu-HU" dirty="0"/>
              <a:t>a</a:t>
            </a:r>
            <a:r>
              <a:rPr lang="hu-HU" dirty="0" smtClean="0"/>
              <a:t>mely a Rubik cég szellemi tulajdonjogain alapul: a Rubik </a:t>
            </a:r>
            <a:r>
              <a:rPr lang="hu-HU" dirty="0" err="1" smtClean="0"/>
              <a:t>Void</a:t>
            </a:r>
            <a:r>
              <a:rPr lang="hu-HU" dirty="0" smtClean="0"/>
              <a:t> kocka terve és megjelenítése a Rubik  cég  szellemi tulajdona.</a:t>
            </a:r>
            <a:endParaRPr lang="hu-HU" dirty="0"/>
          </a:p>
          <a:p>
            <a:endParaRPr lang="hu-HU" dirty="0"/>
          </a:p>
          <a:p>
            <a:r>
              <a:rPr lang="hu-HU" dirty="0" smtClean="0"/>
              <a:t>A Lyukas Rubik kockára elhelyezett kísérleti események képei  a </a:t>
            </a:r>
            <a:r>
              <a:rPr lang="en-US" dirty="0" smtClean="0"/>
              <a:t>CERN</a:t>
            </a:r>
            <a:r>
              <a:rPr lang="en-US" dirty="0"/>
              <a:t> </a:t>
            </a:r>
            <a:r>
              <a:rPr lang="hu-HU" dirty="0" smtClean="0"/>
              <a:t>tulajdonát képezik</a:t>
            </a:r>
            <a:r>
              <a:rPr lang="en-US" dirty="0" smtClean="0"/>
              <a:t>. </a:t>
            </a:r>
            <a:endParaRPr lang="hu-HU" dirty="0"/>
          </a:p>
          <a:p>
            <a:endParaRPr lang="hu-HU" dirty="0" smtClean="0"/>
          </a:p>
          <a:p>
            <a:r>
              <a:rPr lang="hu-HU" dirty="0" smtClean="0"/>
              <a:t>Csörgő Tamás, e származtatott munka szerzője hálásan köszöni a CERN Press Office /Sajtóiroda/ engedélyét, hogy ebben az oktatási célú játékban ezeket a képeket felhasználhatta, elismeri, hogy ezek a képek a </a:t>
            </a:r>
            <a:r>
              <a:rPr lang="hu-HU" dirty="0" err="1" smtClean="0"/>
              <a:t>CERN-ből</a:t>
            </a:r>
            <a:r>
              <a:rPr lang="hu-HU" dirty="0" smtClean="0"/>
              <a:t> származnak (kivéve a saját tervezésű, LHC gyorsítót és 5 kísérletét összegző képet), és a CERN képeinek felhasználása során a </a:t>
            </a:r>
            <a:r>
              <a:rPr lang="hu-HU" dirty="0" err="1" smtClean="0"/>
              <a:t>CERN-t</a:t>
            </a:r>
            <a:r>
              <a:rPr lang="hu-HU" dirty="0" smtClean="0"/>
              <a:t> </a:t>
            </a:r>
            <a:r>
              <a:rPr lang="hu-HU" dirty="0" err="1" smtClean="0"/>
              <a:t>a</a:t>
            </a:r>
            <a:r>
              <a:rPr lang="hu-HU" dirty="0" smtClean="0"/>
              <a:t> használatból származó bármilyen kár térítése alól mentesíti.</a:t>
            </a:r>
          </a:p>
          <a:p>
            <a:endParaRPr lang="hu-HU" dirty="0"/>
          </a:p>
          <a:p>
            <a:r>
              <a:rPr lang="hu-HU" dirty="0" smtClean="0"/>
              <a:t>A </a:t>
            </a:r>
            <a:r>
              <a:rPr lang="en-US" dirty="0" smtClean="0"/>
              <a:t>CERN</a:t>
            </a:r>
            <a:r>
              <a:rPr lang="hu-HU" dirty="0" err="1" smtClean="0"/>
              <a:t>-ből</a:t>
            </a:r>
            <a:r>
              <a:rPr lang="hu-HU" dirty="0" smtClean="0"/>
              <a:t> származó képek a CERN tulajdonában maradnak, az alább részletezett szabályoknak megfelelően:</a:t>
            </a:r>
            <a:r>
              <a:rPr lang="en-US" dirty="0"/>
              <a:t> </a:t>
            </a:r>
            <a:r>
              <a:rPr lang="hu-HU" dirty="0" smtClean="0"/>
              <a:t>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://copyright.web.cern.ch/</a:t>
            </a:r>
            <a:endParaRPr lang="hu-HU" dirty="0"/>
          </a:p>
          <a:p>
            <a:endParaRPr lang="hu-HU" dirty="0"/>
          </a:p>
          <a:p>
            <a:r>
              <a:rPr lang="hu-HU" dirty="0" smtClean="0"/>
              <a:t>A fekete lyuk és a terv szellemi tulajdonának azon részei, melyek nem képezik sem a  CERN sem a Rubik cég tulajdonát, ©  Csörgő Tamás szellemi tulajdonában maradnak. Készült a </a:t>
            </a:r>
            <a:r>
              <a:rPr lang="hu-HU" dirty="0" err="1" smtClean="0"/>
              <a:t>Low-x</a:t>
            </a:r>
            <a:r>
              <a:rPr lang="hu-HU" dirty="0" smtClean="0"/>
              <a:t> 2016 konferencia alkalmából, </a:t>
            </a:r>
          </a:p>
          <a:p>
            <a:r>
              <a:rPr lang="hu-HU" dirty="0" smtClean="0"/>
              <a:t>Kelt Gyöngyösön, 2015 június 10-én.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488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36512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RÉSZECSKÉS JÁTÉKOK</a:t>
            </a: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– </a:t>
            </a: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DIÁK ÖTLETBŐL</a:t>
            </a:r>
            <a:endParaRPr lang="hu-HU" sz="3000" b="1" kern="0" cap="all" dirty="0" smtClean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2" name="Tartalom helye 2"/>
          <p:cNvSpPr>
            <a:spLocks noGrp="1"/>
          </p:cNvSpPr>
          <p:nvPr>
            <p:ph idx="1"/>
          </p:nvPr>
        </p:nvSpPr>
        <p:spPr>
          <a:xfrm>
            <a:off x="396428" y="548680"/>
            <a:ext cx="8568060" cy="5904656"/>
          </a:xfrm>
        </p:spPr>
        <p:txBody>
          <a:bodyPr/>
          <a:lstStyle/>
          <a:p>
            <a:pPr eaLnBrk="1" hangingPunct="1">
              <a:defRPr/>
            </a:pPr>
            <a:r>
              <a:rPr lang="hu-HU" sz="1600" dirty="0" smtClean="0">
                <a:solidFill>
                  <a:srgbClr val="FFFF66"/>
                </a:solidFill>
              </a:rPr>
              <a:t>2011: </a:t>
            </a:r>
            <a:r>
              <a:rPr lang="hu-HU" sz="1600" dirty="0" smtClean="0">
                <a:solidFill>
                  <a:srgbClr val="FFFF66"/>
                </a:solidFill>
              </a:rPr>
              <a:t>Az első négy Részecskés Kártyajáték</a:t>
            </a:r>
            <a:endParaRPr lang="hu-HU" sz="1600" dirty="0" smtClean="0">
              <a:solidFill>
                <a:srgbClr val="FFFF66"/>
              </a:solidFill>
            </a:endParaRPr>
          </a:p>
          <a:p>
            <a:pPr eaLnBrk="1" hangingPunct="1">
              <a:defRPr/>
            </a:pPr>
            <a:r>
              <a:rPr lang="hu-HU" sz="1400" dirty="0" smtClean="0">
                <a:solidFill>
                  <a:srgbClr val="FFFF66"/>
                </a:solidFill>
              </a:rPr>
              <a:t>Török Csaba,  Csörgő Judit, </a:t>
            </a:r>
            <a:r>
              <a:rPr lang="hu-HU" sz="1400" dirty="0" err="1" smtClean="0">
                <a:solidFill>
                  <a:srgbClr val="FFFF66"/>
                </a:solidFill>
              </a:rPr>
              <a:t>Cs.T</a:t>
            </a:r>
            <a:r>
              <a:rPr lang="hu-HU" sz="1400" dirty="0" smtClean="0">
                <a:solidFill>
                  <a:srgbClr val="FFFF66"/>
                </a:solidFill>
              </a:rPr>
              <a:t>., </a:t>
            </a:r>
            <a:r>
              <a:rPr lang="hu-HU" sz="1400" dirty="0" err="1" smtClean="0">
                <a:solidFill>
                  <a:srgbClr val="FFFF66"/>
                </a:solidFill>
              </a:rPr>
              <a:t>BerzeTÖK</a:t>
            </a:r>
            <a:r>
              <a:rPr lang="hu-HU" sz="1400" dirty="0" smtClean="0">
                <a:solidFill>
                  <a:srgbClr val="FFFF66"/>
                </a:solidFill>
              </a:rPr>
              <a:t>, </a:t>
            </a:r>
            <a:r>
              <a:rPr lang="hu-HU" sz="1400" dirty="0" smtClean="0">
                <a:solidFill>
                  <a:srgbClr val="FFFF66"/>
                </a:solidFill>
              </a:rPr>
              <a:t>Gyöngyös</a:t>
            </a:r>
            <a:endParaRPr lang="hu-HU" sz="1400" b="1" dirty="0" smtClean="0"/>
          </a:p>
          <a:p>
            <a:pPr marL="0" lvl="1" indent="0" eaLnBrk="1" hangingPunct="1">
              <a:buClr>
                <a:srgbClr val="DD137B"/>
              </a:buClr>
              <a:buNone/>
              <a:defRPr/>
            </a:pPr>
            <a:r>
              <a:rPr lang="hu-HU" sz="1600" b="1" dirty="0" smtClean="0"/>
              <a:t>      1.  ANTI</a:t>
            </a:r>
          </a:p>
          <a:p>
            <a:pPr marL="0" lvl="1" indent="0" eaLnBrk="1" hangingPunct="1">
              <a:buClr>
                <a:srgbClr val="DD137B"/>
              </a:buClr>
              <a:buNone/>
              <a:defRPr/>
            </a:pPr>
            <a:r>
              <a:rPr lang="hu-HU" sz="1600" b="1" dirty="0" smtClean="0"/>
              <a:t>      2.  </a:t>
            </a:r>
            <a:r>
              <a:rPr lang="hu-HU" sz="1600" b="1" dirty="0" smtClean="0"/>
              <a:t>Kozmikus Záporok</a:t>
            </a:r>
            <a:endParaRPr lang="hu-HU" sz="1600" b="1" dirty="0"/>
          </a:p>
          <a:p>
            <a:pPr marL="0" lvl="1" indent="0" eaLnBrk="1" hangingPunct="1">
              <a:buClr>
                <a:srgbClr val="DD137B"/>
              </a:buClr>
              <a:buNone/>
              <a:defRPr/>
            </a:pPr>
            <a:r>
              <a:rPr lang="hu-HU" sz="1600" b="1" dirty="0"/>
              <a:t> </a:t>
            </a:r>
            <a:r>
              <a:rPr lang="hu-HU" sz="1600" b="1" dirty="0" smtClean="0"/>
              <a:t>     3.  </a:t>
            </a:r>
            <a:r>
              <a:rPr lang="hu-HU" sz="1600" b="1" dirty="0" smtClean="0"/>
              <a:t>Detektáljunk!</a:t>
            </a:r>
            <a:endParaRPr lang="hu-HU" sz="1600" b="1" dirty="0"/>
          </a:p>
          <a:p>
            <a:pPr eaLnBrk="1" hangingPunct="1">
              <a:defRPr/>
            </a:pPr>
            <a:r>
              <a:rPr lang="hu-HU" sz="1600" dirty="0">
                <a:solidFill>
                  <a:schemeClr val="tx1"/>
                </a:solidFill>
              </a:rPr>
              <a:t> </a:t>
            </a:r>
            <a:r>
              <a:rPr lang="hu-HU" sz="1600" dirty="0" smtClean="0">
                <a:solidFill>
                  <a:schemeClr val="tx1"/>
                </a:solidFill>
              </a:rPr>
              <a:t>     4.  </a:t>
            </a:r>
            <a:r>
              <a:rPr lang="hu-HU" sz="1600" dirty="0" smtClean="0">
                <a:solidFill>
                  <a:schemeClr val="tx1"/>
                </a:solidFill>
              </a:rPr>
              <a:t>KVARKANYAG</a:t>
            </a:r>
            <a:endParaRPr lang="hu-HU" sz="1600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hu-HU" sz="800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hu-HU" sz="1600" dirty="0" smtClean="0">
                <a:solidFill>
                  <a:srgbClr val="FFFF66"/>
                </a:solidFill>
              </a:rPr>
              <a:t>2012</a:t>
            </a:r>
            <a:r>
              <a:rPr lang="hu-HU" sz="1600" dirty="0" smtClean="0">
                <a:solidFill>
                  <a:srgbClr val="FFFF66"/>
                </a:solidFill>
              </a:rPr>
              <a:t>: </a:t>
            </a:r>
            <a:r>
              <a:rPr lang="hu-HU" sz="1600" dirty="0" smtClean="0">
                <a:solidFill>
                  <a:srgbClr val="FFFF66"/>
                </a:solidFill>
              </a:rPr>
              <a:t>előadások, bemutatók, új játékok</a:t>
            </a:r>
            <a:endParaRPr lang="hu-HU" sz="1600" dirty="0" smtClean="0">
              <a:solidFill>
                <a:srgbClr val="FFFF66"/>
              </a:solidFill>
            </a:endParaRPr>
          </a:p>
          <a:p>
            <a:pPr marL="457200" lvl="1" indent="0" eaLnBrk="1" hangingPunct="1">
              <a:buNone/>
              <a:defRPr/>
            </a:pPr>
            <a:r>
              <a:rPr lang="hu-HU" sz="1600" b="1" dirty="0" smtClean="0"/>
              <a:t>5.  </a:t>
            </a:r>
            <a:r>
              <a:rPr lang="hu-HU" sz="1600" b="1" dirty="0" smtClean="0"/>
              <a:t>Kvarkanyag Memória</a:t>
            </a:r>
            <a:r>
              <a:rPr lang="hu-HU" sz="1600" dirty="0" smtClean="0"/>
              <a:t> </a:t>
            </a:r>
            <a:r>
              <a:rPr lang="hu-HU" sz="1600" dirty="0" smtClean="0"/>
              <a:t>	</a:t>
            </a:r>
            <a:r>
              <a:rPr lang="hu-HU" sz="1600" dirty="0" smtClean="0"/>
              <a:t>	</a:t>
            </a:r>
            <a:r>
              <a:rPr lang="hu-HU" sz="1600" b="1" dirty="0" err="1" smtClean="0">
                <a:hlinkClick r:id="rId3"/>
              </a:rPr>
              <a:t>arXiv</a:t>
            </a:r>
            <a:r>
              <a:rPr lang="hu-HU" sz="1600" b="1" dirty="0" smtClean="0">
                <a:hlinkClick r:id="rId3"/>
              </a:rPr>
              <a:t>:1303.2798</a:t>
            </a:r>
            <a:endParaRPr lang="hu-HU" sz="1600" b="1" dirty="0" smtClean="0"/>
          </a:p>
          <a:p>
            <a:pPr marL="800100" lvl="1" indent="-342900" eaLnBrk="1" hangingPunct="1">
              <a:buAutoNum type="arabicPeriod" startAt="6"/>
              <a:defRPr/>
            </a:pPr>
            <a:r>
              <a:rPr lang="hu-HU" sz="1600" b="1" dirty="0" smtClean="0"/>
              <a:t>Kvarkanyagból Higgs-bozont!</a:t>
            </a:r>
            <a:r>
              <a:rPr lang="hu-HU" sz="1600" dirty="0"/>
              <a:t>	</a:t>
            </a:r>
            <a:r>
              <a:rPr lang="hu-HU" sz="1600" b="1" dirty="0" err="1" smtClean="0">
                <a:hlinkClick r:id="rId4"/>
              </a:rPr>
              <a:t>arXiv</a:t>
            </a:r>
            <a:r>
              <a:rPr lang="hu-HU" sz="1600" b="1" dirty="0" smtClean="0">
                <a:hlinkClick r:id="rId4"/>
              </a:rPr>
              <a:t>:1303.2732</a:t>
            </a:r>
            <a:endParaRPr lang="hu-HU" sz="1600" b="1" dirty="0" smtClean="0"/>
          </a:p>
          <a:p>
            <a:pPr marL="800100" lvl="1" indent="-342900" eaLnBrk="1" hangingPunct="1">
              <a:buAutoNum type="arabicPeriod" startAt="6"/>
              <a:defRPr/>
            </a:pPr>
            <a:r>
              <a:rPr lang="hu-HU" sz="1600" b="1" dirty="0" smtClean="0"/>
              <a:t>Részecskés Póker</a:t>
            </a:r>
            <a:r>
              <a:rPr lang="hu-HU" sz="1600" b="1" dirty="0" smtClean="0"/>
              <a:t> </a:t>
            </a:r>
            <a:r>
              <a:rPr lang="hu-HU" sz="1600" b="1" dirty="0" smtClean="0"/>
              <a:t>		(</a:t>
            </a:r>
            <a:r>
              <a:rPr lang="hu-HU" sz="1600" b="1" dirty="0" err="1" smtClean="0"/>
              <a:t>Academia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Europaea</a:t>
            </a:r>
            <a:r>
              <a:rPr lang="hu-HU" sz="1600" b="1" dirty="0" smtClean="0"/>
              <a:t>, Bergen)</a:t>
            </a:r>
          </a:p>
          <a:p>
            <a:pPr marL="800100" lvl="1" indent="-342900" eaLnBrk="1" hangingPunct="1">
              <a:buAutoNum type="arabicPeriod" startAt="6"/>
              <a:defRPr/>
            </a:pPr>
            <a:r>
              <a:rPr lang="hu-HU" sz="1600" b="1" dirty="0" smtClean="0"/>
              <a:t>Részecskés </a:t>
            </a:r>
            <a:r>
              <a:rPr lang="hu-HU" sz="1600" b="1" dirty="0" err="1" smtClean="0"/>
              <a:t>Snapszer</a:t>
            </a:r>
            <a:r>
              <a:rPr lang="hu-HU" sz="1600" b="1" dirty="0" smtClean="0"/>
              <a:t>		(CERN Open </a:t>
            </a:r>
            <a:r>
              <a:rPr lang="hu-HU" sz="1600" b="1" dirty="0" err="1" smtClean="0"/>
              <a:t>Days</a:t>
            </a:r>
            <a:r>
              <a:rPr lang="hu-HU" sz="1600" b="1" dirty="0" smtClean="0"/>
              <a:t>)</a:t>
            </a:r>
          </a:p>
          <a:p>
            <a:pPr marL="457200" lvl="1" indent="0" eaLnBrk="1" hangingPunct="1">
              <a:buNone/>
              <a:defRPr/>
            </a:pPr>
            <a:endParaRPr lang="hu-HU" sz="800" b="1" dirty="0" smtClean="0"/>
          </a:p>
          <a:p>
            <a:pPr eaLnBrk="1" hangingPunct="1">
              <a:defRPr/>
            </a:pPr>
            <a:r>
              <a:rPr lang="en-US" sz="1600" dirty="0" smtClean="0"/>
              <a:t>201</a:t>
            </a:r>
            <a:r>
              <a:rPr lang="hu-HU" sz="1600" dirty="0" smtClean="0"/>
              <a:t>3</a:t>
            </a:r>
            <a:r>
              <a:rPr lang="en-US" sz="1600" dirty="0" smtClean="0"/>
              <a:t>: </a:t>
            </a:r>
            <a:r>
              <a:rPr lang="hu-HU" sz="1600" dirty="0" smtClean="0"/>
              <a:t>előadások, bemutatók, új játékok</a:t>
            </a:r>
            <a:endParaRPr lang="hu-HU" sz="1600" b="1" dirty="0" smtClean="0"/>
          </a:p>
          <a:p>
            <a:pPr marL="457200" lvl="1" indent="0" eaLnBrk="1" hangingPunct="1">
              <a:buNone/>
              <a:defRPr/>
            </a:pPr>
            <a:r>
              <a:rPr lang="hu-HU" sz="1600" b="1" dirty="0" smtClean="0"/>
              <a:t>9. </a:t>
            </a:r>
            <a:r>
              <a:rPr lang="hu-HU" sz="1600" b="1" dirty="0" smtClean="0"/>
              <a:t>Kvarkok Háborúja</a:t>
            </a:r>
            <a:r>
              <a:rPr lang="hu-HU" sz="1600" b="1" dirty="0" smtClean="0"/>
              <a:t>:  </a:t>
            </a:r>
            <a:r>
              <a:rPr lang="hu-HU" sz="1600" b="1" dirty="0" err="1" smtClean="0"/>
              <a:t>BerzeTÖK</a:t>
            </a:r>
            <a:r>
              <a:rPr lang="hu-HU" sz="1600" b="1" dirty="0" smtClean="0"/>
              <a:t> Nyári Tábor, Visznek</a:t>
            </a:r>
          </a:p>
          <a:p>
            <a:pPr marL="457200" lvl="1" indent="0" eaLnBrk="1" hangingPunct="1">
              <a:buNone/>
              <a:defRPr/>
            </a:pPr>
            <a:r>
              <a:rPr lang="hu-HU" sz="1600" b="1" dirty="0" smtClean="0"/>
              <a:t>10</a:t>
            </a:r>
            <a:r>
              <a:rPr lang="hu-HU" sz="1600" b="1" dirty="0" smtClean="0"/>
              <a:t>. </a:t>
            </a:r>
            <a:r>
              <a:rPr lang="hu-HU" sz="1600" b="1" dirty="0" smtClean="0"/>
              <a:t>Részecskés </a:t>
            </a:r>
            <a:r>
              <a:rPr lang="hu-HU" sz="1600" b="1" dirty="0" err="1" smtClean="0"/>
              <a:t>Mahjongg</a:t>
            </a:r>
            <a:r>
              <a:rPr lang="hu-HU" sz="1600" b="1" dirty="0" smtClean="0"/>
              <a:t> </a:t>
            </a:r>
            <a:r>
              <a:rPr lang="hu-HU" sz="1600" b="1" dirty="0" smtClean="0"/>
              <a:t>- Mártély, </a:t>
            </a:r>
            <a:r>
              <a:rPr lang="hu-HU" sz="1600" b="1" dirty="0" smtClean="0"/>
              <a:t>a TÖK Mozgalom Nyári Tábora</a:t>
            </a:r>
            <a:endParaRPr lang="hu-HU" sz="1600" b="1" dirty="0" smtClean="0"/>
          </a:p>
          <a:p>
            <a:pPr marL="457200" lvl="1" indent="0" eaLnBrk="1" hangingPunct="1">
              <a:buNone/>
              <a:defRPr/>
            </a:pPr>
            <a:endParaRPr lang="hu-HU" sz="800" b="1" dirty="0" smtClean="0"/>
          </a:p>
          <a:p>
            <a:pPr indent="-285750" eaLnBrk="1" hangingPunct="1">
              <a:defRPr/>
            </a:pPr>
            <a:r>
              <a:rPr lang="hu-HU" sz="1600" dirty="0" smtClean="0"/>
              <a:t>2014: WPCF </a:t>
            </a:r>
            <a:r>
              <a:rPr lang="hu-HU" sz="1600" dirty="0" smtClean="0"/>
              <a:t>2014 konferencia, </a:t>
            </a:r>
            <a:r>
              <a:rPr lang="hu-HU" sz="1600" dirty="0" smtClean="0"/>
              <a:t>KRF, </a:t>
            </a:r>
            <a:r>
              <a:rPr lang="hu-HU" sz="1600" dirty="0" smtClean="0"/>
              <a:t>Gyöngyös</a:t>
            </a:r>
            <a:endParaRPr lang="hu-HU" sz="1600" dirty="0"/>
          </a:p>
          <a:p>
            <a:pPr indent="-285750" eaLnBrk="1" hangingPunct="1">
              <a:defRPr/>
            </a:pPr>
            <a:r>
              <a:rPr lang="hu-H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   </a:t>
            </a:r>
            <a:r>
              <a:rPr lang="hu-H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</a:t>
            </a:r>
            <a:r>
              <a:rPr lang="hu-H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</a:t>
            </a:r>
            <a:r>
              <a:rPr lang="hu-H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11. </a:t>
            </a:r>
            <a:r>
              <a:rPr lang="hu-H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Tökéletes </a:t>
            </a:r>
            <a:r>
              <a:rPr lang="hu-H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Kvarkfolyadék a Rubik Kockán</a:t>
            </a:r>
            <a:endParaRPr lang="hu-HU" sz="1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00"/>
                </a:solidFill>
              </a:uFill>
            </a:endParaRPr>
          </a:p>
          <a:p>
            <a:pPr indent="-285750" eaLnBrk="1" hangingPunct="1">
              <a:defRPr/>
            </a:pPr>
            <a:r>
              <a:rPr lang="hu-HU" sz="1600" dirty="0" smtClean="0">
                <a:solidFill>
                  <a:schemeClr val="tx1"/>
                </a:solidFill>
              </a:rPr>
              <a:t>      </a:t>
            </a:r>
            <a:r>
              <a:rPr lang="hu-HU" sz="1600" dirty="0" smtClean="0">
                <a:solidFill>
                  <a:schemeClr val="tx1"/>
                </a:solidFill>
              </a:rPr>
              <a:t>12. </a:t>
            </a:r>
            <a:r>
              <a:rPr lang="hu-HU" sz="1600" dirty="0" smtClean="0">
                <a:solidFill>
                  <a:schemeClr val="tx1"/>
                </a:solidFill>
              </a:rPr>
              <a:t>Részecskés Lecsapós</a:t>
            </a:r>
            <a:r>
              <a:rPr lang="hu-HU" sz="1600" dirty="0" smtClean="0">
                <a:solidFill>
                  <a:schemeClr val="tx1"/>
                </a:solidFill>
              </a:rPr>
              <a:t>! </a:t>
            </a:r>
            <a:r>
              <a:rPr lang="hu-HU" sz="1600" dirty="0" smtClean="0">
                <a:solidFill>
                  <a:schemeClr val="tx1"/>
                </a:solidFill>
              </a:rPr>
              <a:t>– CERN @ Wigner </a:t>
            </a:r>
            <a:r>
              <a:rPr lang="hu-HU" sz="1600" dirty="0" smtClean="0">
                <a:solidFill>
                  <a:schemeClr val="tx1"/>
                </a:solidFill>
              </a:rPr>
              <a:t>Nyílt Nap</a:t>
            </a:r>
            <a:r>
              <a:rPr lang="hu-HU" sz="1600" dirty="0" smtClean="0">
                <a:solidFill>
                  <a:schemeClr val="tx1"/>
                </a:solidFill>
              </a:rPr>
              <a:t>, Budapest</a:t>
            </a:r>
          </a:p>
          <a:p>
            <a:pPr indent="-285750" eaLnBrk="1" hangingPunct="1">
              <a:defRPr/>
            </a:pPr>
            <a:endParaRPr lang="hu-HU" sz="800" dirty="0">
              <a:solidFill>
                <a:schemeClr val="tx1"/>
              </a:solidFill>
            </a:endParaRPr>
          </a:p>
          <a:p>
            <a:pPr indent="-285750" eaLnBrk="1" hangingPunct="1">
              <a:defRPr/>
            </a:pPr>
            <a:r>
              <a:rPr lang="hu-HU" sz="1600" dirty="0" smtClean="0"/>
              <a:t>2016: </a:t>
            </a:r>
            <a:r>
              <a:rPr lang="hu-HU" sz="1600" dirty="0" err="1" smtClean="0"/>
              <a:t>Low-x</a:t>
            </a:r>
            <a:r>
              <a:rPr lang="hu-HU" sz="1600" dirty="0" smtClean="0"/>
              <a:t> </a:t>
            </a:r>
            <a:r>
              <a:rPr lang="hu-HU" sz="1600" dirty="0" err="1" smtClean="0"/>
              <a:t>2016</a:t>
            </a:r>
            <a:r>
              <a:rPr lang="hu-HU" sz="1600" dirty="0" smtClean="0"/>
              <a:t>, </a:t>
            </a:r>
            <a:r>
              <a:rPr lang="hu-HU" sz="1600" dirty="0"/>
              <a:t>KRF, Gyöngyös, </a:t>
            </a:r>
            <a:r>
              <a:rPr lang="hu-HU" sz="1600" dirty="0" smtClean="0"/>
              <a:t>Hungary</a:t>
            </a:r>
            <a:endParaRPr lang="hu-HU" sz="1600" dirty="0"/>
          </a:p>
          <a:p>
            <a:pPr indent="-285750" eaLnBrk="1" hangingPunct="1">
              <a:defRPr/>
            </a:pPr>
            <a:r>
              <a:rPr lang="hu-HU" sz="1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</a:t>
            </a:r>
            <a:r>
              <a:rPr lang="hu-HU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    13. LHC és Kísérletei a Fekete Lyukas Rubik kockán</a:t>
            </a:r>
            <a:endParaRPr lang="hu-HU" sz="1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00"/>
                </a:solidFill>
              </a:uFill>
            </a:endParaRPr>
          </a:p>
          <a:p>
            <a:pPr indent="-285750" eaLnBrk="1" hangingPunct="1">
              <a:defRPr/>
            </a:pPr>
            <a:endParaRPr lang="hu-HU" sz="16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hu-H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9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600"/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600" fill="hold"/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00" fill="hold"/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6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323527" y="908720"/>
            <a:ext cx="5040561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Picture 2" descr="http://upload.wikimedia.org/wikipedia/commons/thumb/0/00/Standard_Model_of_Elementary_Particles.svg/500px-Standard_Model_of_Elementary_Particles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02" y="908720"/>
            <a:ext cx="5248986" cy="502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-179512" y="188640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30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  </a:t>
            </a:r>
            <a:r>
              <a:rPr lang="hu-HU" sz="30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ELEMI RÉSZECSKÉK</a:t>
            </a:r>
            <a:endParaRPr lang="hu-HU" sz="30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8"/>
          <p:cNvSpPr txBox="1">
            <a:spLocks noChangeArrowheads="1"/>
          </p:cNvSpPr>
          <p:nvPr/>
        </p:nvSpPr>
        <p:spPr bwMode="auto">
          <a:xfrm>
            <a:off x="-179512" y="188640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30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  </a:t>
            </a:r>
            <a:r>
              <a:rPr lang="hu-HU" sz="30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ELEMI RÉSZECSKÉK</a:t>
            </a:r>
            <a:endParaRPr lang="hu-HU" sz="30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9" name="Téglalap 28"/>
          <p:cNvSpPr/>
          <p:nvPr/>
        </p:nvSpPr>
        <p:spPr>
          <a:xfrm>
            <a:off x="323527" y="908720"/>
            <a:ext cx="5040561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28" name="Picture 2" descr="http://upload.wikimedia.org/wikipedia/commons/thumb/0/00/Standard_Model_of_Elementary_Particles.svg/500px-Standard_Model_of_Elementary_Particles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02" y="908720"/>
            <a:ext cx="5248986" cy="502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u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1700213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8" name="Picture 4" descr="s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2275" y="2708275"/>
            <a:ext cx="6715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9" name="Picture 5" descr="d_r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2708275"/>
            <a:ext cx="6477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0113" y="3860800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1" name="Picture 7" descr="electro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0113" y="4868863"/>
            <a:ext cx="6477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2" name="Picture 8" descr="muon neutrin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63713" y="3860800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3" name="Picture 9" descr="muo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63713" y="4868863"/>
            <a:ext cx="6477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8" name="Picture 14" descr="antimuon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76628" y="4221088"/>
            <a:ext cx="6477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0" name="Picture 16" descr="muon antineutrin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50904" y="2781300"/>
            <a:ext cx="6492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1" name="Picture 17" descr="positro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9176" y="2924175"/>
            <a:ext cx="649288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2" name="Picture 18" descr="electron anitneutrin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12160" y="4005263"/>
            <a:ext cx="617538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1" name="Rectangle 48"/>
          <p:cNvSpPr txBox="1">
            <a:spLocks noChangeArrowheads="1"/>
          </p:cNvSpPr>
          <p:nvPr/>
        </p:nvSpPr>
        <p:spPr bwMode="auto">
          <a:xfrm>
            <a:off x="4374732" y="218430"/>
            <a:ext cx="4500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hu-HU" sz="30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30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- </a:t>
            </a:r>
            <a:r>
              <a:rPr lang="hu-HU" sz="30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JÁTÉKOSAN</a:t>
            </a:r>
            <a:endParaRPr lang="hu-HU" sz="30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22" name="Picture 2" descr="au_r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48800" y="1664679"/>
            <a:ext cx="671472" cy="10076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" name="Picture 11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212293" y="1700808"/>
            <a:ext cx="672075" cy="100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4" name="Picture 8" descr="as_br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740352" y="4038575"/>
            <a:ext cx="697739" cy="10466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6" name="Szövegdoboz 25"/>
          <p:cNvSpPr txBox="1"/>
          <p:nvPr/>
        </p:nvSpPr>
        <p:spPr>
          <a:xfrm>
            <a:off x="6417046" y="3068960"/>
            <a:ext cx="1664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b="1" dirty="0" smtClean="0">
                <a:latin typeface="+mn-lt"/>
              </a:rPr>
              <a:t>ANTI-</a:t>
            </a:r>
          </a:p>
          <a:p>
            <a:pPr algn="ctr"/>
            <a:r>
              <a:rPr lang="hu-HU" sz="1600" b="1" dirty="0" smtClean="0">
                <a:latin typeface="+mn-lt"/>
              </a:rPr>
              <a:t>RÉSZECSKÉK</a:t>
            </a:r>
            <a:endParaRPr lang="hu-HU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211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ím 1"/>
          <p:cNvSpPr>
            <a:spLocks noGrp="1"/>
          </p:cNvSpPr>
          <p:nvPr>
            <p:ph type="title"/>
          </p:nvPr>
        </p:nvSpPr>
        <p:spPr>
          <a:xfrm>
            <a:off x="0" y="12909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SU(3) </a:t>
            </a:r>
            <a:r>
              <a:rPr lang="hu-HU" sz="3000" dirty="0" smtClean="0"/>
              <a:t>SZÍN</a:t>
            </a:r>
            <a:r>
              <a:rPr lang="hu-HU" sz="3000" dirty="0" smtClean="0"/>
              <a:t> ÉS AZ OPTIKAI SZÍNEK</a:t>
            </a:r>
            <a:endParaRPr lang="hu-HU" sz="3000" dirty="0" smtClean="0"/>
          </a:p>
        </p:txBody>
      </p:sp>
      <p:pic>
        <p:nvPicPr>
          <p:cNvPr id="5125" name="Picture 2" descr="au_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16832"/>
            <a:ext cx="11033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6" name="Picture 3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10795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7" name="Picture 4" descr="u_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59016">
            <a:off x="4848225" y="2286000"/>
            <a:ext cx="113506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8" name="Picture 6" descr="d_r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0250" y="2349500"/>
            <a:ext cx="114300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9" name="Picture 7" descr="d_gree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97575" y="2201863"/>
            <a:ext cx="10985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Szövegdoboz 10"/>
          <p:cNvSpPr txBox="1"/>
          <p:nvPr/>
        </p:nvSpPr>
        <p:spPr>
          <a:xfrm>
            <a:off x="1258888" y="1196752"/>
            <a:ext cx="201771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hu-HU" sz="3200" dirty="0" smtClean="0">
                <a:latin typeface="Arial" pitchFamily="34" charset="0"/>
                <a:cs typeface="Arial" pitchFamily="34" charset="0"/>
              </a:rPr>
              <a:t>Mezonok</a:t>
            </a:r>
            <a:endParaRPr lang="hu-H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5795963" y="1268760"/>
            <a:ext cx="180209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hu-HU" sz="3200" dirty="0" err="1" smtClean="0"/>
              <a:t>Barionok</a:t>
            </a:r>
            <a:endParaRPr lang="hu-HU" sz="3200" dirty="0"/>
          </a:p>
        </p:txBody>
      </p:sp>
      <p:pic>
        <p:nvPicPr>
          <p:cNvPr id="5132" name="Picture 8" descr="u_re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0113" y="3933825"/>
            <a:ext cx="115093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3" name="Picture 9" descr="as_gb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318626">
            <a:off x="1989138" y="3913188"/>
            <a:ext cx="1200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4" name="Picture 10" descr="au_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73775">
            <a:off x="4852988" y="4335463"/>
            <a:ext cx="1128712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5" name="Picture 11" descr="ad_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443769">
            <a:off x="7262813" y="4394200"/>
            <a:ext cx="11303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6" name="Picture 12" descr="au_br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81030" y="4293245"/>
            <a:ext cx="1111250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KVARKANYAG </a:t>
            </a:r>
            <a:r>
              <a:rPr lang="hu-HU" sz="3000" dirty="0" smtClean="0"/>
              <a:t>– </a:t>
            </a:r>
            <a:r>
              <a:rPr lang="hu-HU" sz="3000" dirty="0"/>
              <a:t>A</a:t>
            </a:r>
            <a:r>
              <a:rPr lang="hu-HU" sz="3000" dirty="0" smtClean="0"/>
              <a:t> RUBIK KOCKÁN</a:t>
            </a:r>
            <a:endParaRPr lang="hu-HU" sz="3000" dirty="0" smtClean="0"/>
          </a:p>
        </p:txBody>
      </p:sp>
      <p:sp>
        <p:nvSpPr>
          <p:cNvPr id="16" name="Szövegdoboz 15"/>
          <p:cNvSpPr txBox="1"/>
          <p:nvPr/>
        </p:nvSpPr>
        <p:spPr>
          <a:xfrm>
            <a:off x="4427984" y="1712997"/>
            <a:ext cx="468052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FFFF00"/>
                </a:solidFill>
              </a:rPr>
              <a:t>Lokálisan színes,</a:t>
            </a: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>
                <a:solidFill>
                  <a:srgbClr val="FFFF00"/>
                </a:solidFill>
              </a:rPr>
              <a:t>g</a:t>
            </a:r>
            <a:r>
              <a:rPr lang="hu-HU" sz="1600" b="1" dirty="0" smtClean="0">
                <a:solidFill>
                  <a:srgbClr val="FFFF00"/>
                </a:solidFill>
              </a:rPr>
              <a:t>lobálisan fehér: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FF3300"/>
                </a:solidFill>
              </a:rPr>
              <a:t>Piros,</a:t>
            </a:r>
            <a:r>
              <a:rPr lang="hu-HU" sz="1600" b="1" dirty="0" smtClean="0">
                <a:solidFill>
                  <a:srgbClr val="FFFF00"/>
                </a:solidFill>
              </a:rPr>
              <a:t>   szemben vele </a:t>
            </a:r>
            <a:r>
              <a:rPr lang="hu-HU" sz="1600" b="1" dirty="0" err="1" smtClean="0">
                <a:solidFill>
                  <a:srgbClr val="FFFF00"/>
                </a:solidFill>
              </a:rPr>
              <a:t>anti-piros</a:t>
            </a:r>
            <a:r>
              <a:rPr lang="hu-HU" sz="1600" b="1" dirty="0" smtClean="0">
                <a:solidFill>
                  <a:srgbClr val="FFFF00"/>
                </a:solidFill>
              </a:rPr>
              <a:t>: </a:t>
            </a:r>
            <a:r>
              <a:rPr lang="hu-HU" sz="1600" b="1" dirty="0" smtClean="0">
                <a:solidFill>
                  <a:srgbClr val="92D050"/>
                </a:solidFill>
              </a:rPr>
              <a:t>zöld</a:t>
            </a:r>
            <a:r>
              <a:rPr lang="hu-HU" sz="1600" b="1" dirty="0" smtClean="0">
                <a:solidFill>
                  <a:srgbClr val="FFFF00"/>
                </a:solidFill>
              </a:rPr>
              <a:t>/</a:t>
            </a:r>
            <a:r>
              <a:rPr lang="hu-HU" sz="1600" b="1" dirty="0" smtClean="0">
                <a:solidFill>
                  <a:srgbClr val="00B0F0"/>
                </a:solidFill>
              </a:rPr>
              <a:t>kék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92D050"/>
                </a:solidFill>
              </a:rPr>
              <a:t>Zöld,   </a:t>
            </a:r>
            <a:r>
              <a:rPr lang="hu-HU" sz="1600" b="1" dirty="0" smtClean="0">
                <a:solidFill>
                  <a:srgbClr val="FFFF00"/>
                </a:solidFill>
              </a:rPr>
              <a:t> szemben vele </a:t>
            </a:r>
            <a:r>
              <a:rPr lang="hu-HU" sz="1600" b="1" dirty="0" err="1" smtClean="0">
                <a:solidFill>
                  <a:srgbClr val="FFFF00"/>
                </a:solidFill>
              </a:rPr>
              <a:t>anti-zöld</a:t>
            </a:r>
            <a:r>
              <a:rPr lang="hu-HU" sz="1600" b="1" dirty="0" smtClean="0">
                <a:solidFill>
                  <a:srgbClr val="FFFF00"/>
                </a:solidFill>
              </a:rPr>
              <a:t>: </a:t>
            </a:r>
            <a:r>
              <a:rPr lang="hu-HU" sz="1600" b="1" dirty="0" smtClean="0">
                <a:solidFill>
                  <a:srgbClr val="00B0F0"/>
                </a:solidFill>
              </a:rPr>
              <a:t>kék</a:t>
            </a:r>
            <a:r>
              <a:rPr lang="hu-HU" sz="1600" b="1" dirty="0" smtClean="0">
                <a:solidFill>
                  <a:srgbClr val="FFFF00"/>
                </a:solidFill>
              </a:rPr>
              <a:t>/</a:t>
            </a:r>
            <a:r>
              <a:rPr lang="hu-HU" sz="1600" b="1" dirty="0" smtClean="0">
                <a:solidFill>
                  <a:srgbClr val="FF3300"/>
                </a:solidFill>
              </a:rPr>
              <a:t>piros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00B0F0"/>
                </a:solidFill>
              </a:rPr>
              <a:t>Kék</a:t>
            </a:r>
            <a:r>
              <a:rPr lang="hu-HU" sz="1600" b="1" dirty="0" smtClean="0">
                <a:solidFill>
                  <a:srgbClr val="00B0F0"/>
                </a:solidFill>
              </a:rPr>
              <a:t>,</a:t>
            </a:r>
            <a:r>
              <a:rPr lang="hu-HU" sz="1600" b="1" dirty="0" smtClean="0">
                <a:solidFill>
                  <a:srgbClr val="FFFF00"/>
                </a:solidFill>
              </a:rPr>
              <a:t>     szemben vele </a:t>
            </a:r>
            <a:r>
              <a:rPr lang="hu-HU" sz="1600" b="1" dirty="0" err="1" smtClean="0">
                <a:solidFill>
                  <a:srgbClr val="FFFF00"/>
                </a:solidFill>
              </a:rPr>
              <a:t>anti-kék</a:t>
            </a:r>
            <a:r>
              <a:rPr lang="hu-HU" sz="1600" b="1" dirty="0" smtClean="0">
                <a:solidFill>
                  <a:srgbClr val="FFFF00"/>
                </a:solidFill>
              </a:rPr>
              <a:t>: </a:t>
            </a:r>
            <a:r>
              <a:rPr lang="hu-HU" sz="1600" b="1" dirty="0" smtClean="0">
                <a:solidFill>
                  <a:srgbClr val="FF3300"/>
                </a:solidFill>
              </a:rPr>
              <a:t>piros</a:t>
            </a:r>
            <a:r>
              <a:rPr lang="hu-HU" sz="1600" b="1" dirty="0" smtClean="0">
                <a:solidFill>
                  <a:srgbClr val="FFFF00"/>
                </a:solidFill>
              </a:rPr>
              <a:t>/</a:t>
            </a:r>
            <a:r>
              <a:rPr lang="hu-HU" sz="1600" b="1" dirty="0" smtClean="0">
                <a:solidFill>
                  <a:srgbClr val="92D050"/>
                </a:solidFill>
              </a:rPr>
              <a:t>zöld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FFFF00"/>
                </a:solidFill>
              </a:rPr>
              <a:t> kvarkok, szemben velük </a:t>
            </a:r>
            <a:r>
              <a:rPr lang="hu-HU" sz="1600" b="1" dirty="0" err="1" smtClean="0">
                <a:solidFill>
                  <a:srgbClr val="FFFF00"/>
                </a:solidFill>
              </a:rPr>
              <a:t>anti-kvarkok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</a:rPr>
              <a:t>megmaradási törvények 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</a:rPr>
              <a:t>forog</a:t>
            </a:r>
            <a:r>
              <a:rPr lang="hu-HU" sz="1600" b="1" dirty="0" smtClean="0">
                <a:solidFill>
                  <a:srgbClr val="FFFF00"/>
                </a:solidFill>
              </a:rPr>
              <a:t> és „</a:t>
            </a:r>
            <a:r>
              <a:rPr lang="hu-HU" sz="1600" b="1" dirty="0" smtClean="0">
                <a:solidFill>
                  <a:srgbClr val="FFFF00"/>
                </a:solidFill>
              </a:rPr>
              <a:t>tágul</a:t>
            </a:r>
            <a:r>
              <a:rPr lang="hu-HU" sz="1600" b="1" dirty="0" smtClean="0">
                <a:solidFill>
                  <a:srgbClr val="FFFF00"/>
                </a:solidFill>
              </a:rPr>
              <a:t>”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</a:rPr>
              <a:t>nagy mértékben összekeveredhet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</a:rPr>
              <a:t>(</a:t>
            </a:r>
            <a:r>
              <a:rPr lang="hu-HU" sz="1600" b="1" dirty="0" smtClean="0">
                <a:solidFill>
                  <a:srgbClr val="FFFF00"/>
                </a:solidFill>
              </a:rPr>
              <a:t>entrópia)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</a:rPr>
              <a:t>könnyen forog</a:t>
            </a:r>
            <a:r>
              <a:rPr lang="hu-HU" sz="1600" b="1" dirty="0" smtClean="0">
                <a:solidFill>
                  <a:srgbClr val="FFFF00"/>
                </a:solidFill>
              </a:rPr>
              <a:t> –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</a:rPr>
              <a:t>                   </a:t>
            </a:r>
            <a:r>
              <a:rPr lang="hu-HU" sz="1600" b="1" dirty="0" smtClean="0"/>
              <a:t>a tökéletes kvarkfolyadék </a:t>
            </a:r>
            <a:r>
              <a:rPr lang="hu-HU" sz="1600" b="1" dirty="0" smtClean="0"/>
              <a:t>modellje</a:t>
            </a:r>
            <a:endParaRPr lang="hu-HU" sz="1600" b="1" dirty="0" smtClean="0"/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endParaRPr lang="hu-HU" sz="1600" dirty="0">
              <a:solidFill>
                <a:srgbClr val="FFFF00"/>
              </a:solidFill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5" t="16389" r="32733" b="20725"/>
          <a:stretch/>
        </p:blipFill>
        <p:spPr>
          <a:xfrm>
            <a:off x="251520" y="980728"/>
            <a:ext cx="2888672" cy="3233076"/>
          </a:xfrm>
          <a:prstGeom prst="rect">
            <a:avLst/>
          </a:prstGeom>
        </p:spPr>
      </p:pic>
      <p:pic>
        <p:nvPicPr>
          <p:cNvPr id="12" name="Picture 2" descr="http://upload.wikimedia.org/wikipedia/commons/thumb/a/a6/Rubik%27s_cube.svg/480px-Rubik%27s_cube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862" y="3140968"/>
            <a:ext cx="3168352" cy="330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églalap 3"/>
          <p:cNvSpPr/>
          <p:nvPr/>
        </p:nvSpPr>
        <p:spPr>
          <a:xfrm>
            <a:off x="3707904" y="1124744"/>
            <a:ext cx="53633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b="1" dirty="0"/>
              <a:t> Tökéletes </a:t>
            </a:r>
            <a:r>
              <a:rPr lang="hu-HU" b="1" dirty="0" smtClean="0"/>
              <a:t>kvarkfolyadék a </a:t>
            </a:r>
            <a:r>
              <a:rPr lang="hu-HU" b="1" dirty="0"/>
              <a:t>Rubik </a:t>
            </a:r>
            <a:r>
              <a:rPr lang="hu-HU" b="1" dirty="0" smtClean="0"/>
              <a:t>kockán: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339403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332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cap="all" dirty="0" smtClean="0"/>
              <a:t>KVARKANYAG</a:t>
            </a:r>
            <a:r>
              <a:rPr lang="hu-HU" sz="3000" cap="all" dirty="0" smtClean="0"/>
              <a:t> </a:t>
            </a:r>
            <a:r>
              <a:rPr lang="hu-HU" sz="3000" cap="all" dirty="0" smtClean="0"/>
              <a:t>– </a:t>
            </a:r>
            <a:r>
              <a:rPr lang="hu-HU" sz="3000" cap="all" dirty="0" smtClean="0"/>
              <a:t>MOSOLYGÓSAN</a:t>
            </a:r>
            <a:endParaRPr lang="hu-HU" sz="2400" cap="all" dirty="0" smtClean="0"/>
          </a:p>
        </p:txBody>
      </p:sp>
      <p:sp>
        <p:nvSpPr>
          <p:cNvPr id="2" name="AutoShape 2" descr="Displaying WP_20140925_16_27_58_Pr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" t="2454" r="22044" b="7193"/>
          <a:stretch/>
        </p:blipFill>
        <p:spPr>
          <a:xfrm>
            <a:off x="314320" y="764704"/>
            <a:ext cx="6345912" cy="5688632"/>
          </a:xfrm>
          <a:prstGeom prst="rect">
            <a:avLst/>
          </a:prstGeom>
        </p:spPr>
      </p:pic>
      <p:sp>
        <p:nvSpPr>
          <p:cNvPr id="16" name="Szövegdoboz 15"/>
          <p:cNvSpPr txBox="1"/>
          <p:nvPr/>
        </p:nvSpPr>
        <p:spPr>
          <a:xfrm>
            <a:off x="5364088" y="947797"/>
            <a:ext cx="3528392" cy="452431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rgbClr val="FFFF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T. </a:t>
            </a:r>
            <a:r>
              <a:rPr lang="hu-H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Kodama</a:t>
            </a:r>
            <a:r>
              <a:rPr lang="hu-H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professzor úr (Rio </a:t>
            </a:r>
            <a:r>
              <a:rPr lang="hu-H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de Janeiro, </a:t>
            </a:r>
            <a:r>
              <a:rPr lang="hu-H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Brazília):</a:t>
            </a:r>
            <a:endParaRPr lang="hu-H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endParaRPr lang="hu-H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Albert Einstein,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Mona Lisa 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Mosolya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,</a:t>
            </a:r>
            <a:endParaRPr lang="hu-HU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Kvarkos Kocka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,</a:t>
            </a:r>
            <a:endParaRPr lang="hu-HU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és a Valósághoz Vezető Út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: Teljes Útikönyv a 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Világegyetem Törvényeihez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.</a:t>
            </a:r>
            <a:endParaRPr lang="hu-HU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endParaRPr lang="hu-HU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 Részecskés Játékok a valóság nem teljes modelljei, de nagyon érdekes szellemi 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utazásra hívogatnak.</a:t>
            </a:r>
            <a:endParaRPr lang="hu-HU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96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LHC és Főbb Kísérletei</a:t>
            </a:r>
            <a:endParaRPr lang="hu-HU" sz="3000" dirty="0" smtClean="0"/>
          </a:p>
        </p:txBody>
      </p:sp>
      <p:pic>
        <p:nvPicPr>
          <p:cNvPr id="8" name="Picture 2" descr="http://lhc-machine-outreach.web.cern.ch/lhc-machine-outreach/images/cern-photos/CE0085M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571500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cds.cern.ch/record/841555/files/lhc-pho-1998-349.jpg?version=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600" y="2273846"/>
            <a:ext cx="5345872" cy="432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2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LHC és főbb kísérletei</a:t>
            </a:r>
            <a:endParaRPr lang="hu-HU" sz="3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764704"/>
            <a:ext cx="5686425" cy="568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03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Gill Sans M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8964</TotalTime>
  <Words>375</Words>
  <Application>Microsoft Office PowerPoint</Application>
  <PresentationFormat>Diavetítés a képernyőre (4:3 oldalarány)</PresentationFormat>
  <Paragraphs>114</Paragraphs>
  <Slides>19</Slides>
  <Notes>19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3" baseType="lpstr">
      <vt:lpstr>Arial</vt:lpstr>
      <vt:lpstr>Gill Sans MT</vt:lpstr>
      <vt:lpstr>Verdana</vt:lpstr>
      <vt:lpstr>Alapértelmezett terv</vt:lpstr>
      <vt:lpstr>PowerPoint bemutató</vt:lpstr>
      <vt:lpstr>PowerPoint bemutató</vt:lpstr>
      <vt:lpstr>PowerPoint bemutató</vt:lpstr>
      <vt:lpstr>PowerPoint bemutató</vt:lpstr>
      <vt:lpstr>SU(3) SZÍN ÉS AZ OPTIKAI SZÍNEK</vt:lpstr>
      <vt:lpstr>KVARKANYAG – A RUBIK KOCKÁN</vt:lpstr>
      <vt:lpstr>KVARKANYAG – MOSOLYGÓSAN</vt:lpstr>
      <vt:lpstr>LHC és Főbb Kísérletei</vt:lpstr>
      <vt:lpstr>LHC és főbb kísérletei</vt:lpstr>
      <vt:lpstr>ATLAS</vt:lpstr>
      <vt:lpstr>ALICE</vt:lpstr>
      <vt:lpstr>CMS</vt:lpstr>
      <vt:lpstr>LHCb</vt:lpstr>
      <vt:lpstr>TOTEM</vt:lpstr>
      <vt:lpstr>A Lyukas Rubik Kocka</vt:lpstr>
      <vt:lpstr>LHC Kísérletek a Lyukas Rubik Kockán</vt:lpstr>
      <vt:lpstr>Összetéve: LHC és a fekete lyukas kocka</vt:lpstr>
      <vt:lpstr>Köszönjük a figyelmet!</vt:lpstr>
      <vt:lpstr>Jogi tájékoztatás:</vt:lpstr>
    </vt:vector>
  </TitlesOfParts>
  <Company>Visualia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Simeron</dc:creator>
  <cp:lastModifiedBy>Csörgő.Tamás</cp:lastModifiedBy>
  <cp:revision>171</cp:revision>
  <dcterms:created xsi:type="dcterms:W3CDTF">2008-05-04T21:48:21Z</dcterms:created>
  <dcterms:modified xsi:type="dcterms:W3CDTF">2016-06-10T09:45:17Z</dcterms:modified>
</cp:coreProperties>
</file>