
<file path=[Content_Types].xml><?xml version="1.0" encoding="utf-8"?>
<Types xmlns="http://schemas.openxmlformats.org/package/2006/content-types">
  <Default Extension="png" ContentType="image/png"/>
  <Default Extension="tmp"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387" r:id="rId2"/>
    <p:sldId id="392" r:id="rId3"/>
    <p:sldId id="370" r:id="rId4"/>
    <p:sldId id="393" r:id="rId5"/>
    <p:sldId id="394" r:id="rId6"/>
    <p:sldId id="388" r:id="rId7"/>
    <p:sldId id="390" r:id="rId8"/>
    <p:sldId id="391" r:id="rId9"/>
    <p:sldId id="389" r:id="rId10"/>
    <p:sldId id="396" r:id="rId11"/>
    <p:sldId id="397" r:id="rId12"/>
    <p:sldId id="373" r:id="rId13"/>
    <p:sldId id="398" r:id="rId14"/>
    <p:sldId id="399" r:id="rId15"/>
    <p:sldId id="379" r:id="rId16"/>
    <p:sldId id="382" r:id="rId17"/>
    <p:sldId id="383" r:id="rId18"/>
    <p:sldId id="377" r:id="rId19"/>
    <p:sldId id="395" r:id="rId2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669900"/>
    <a:srgbClr val="FF33CC"/>
    <a:srgbClr val="FF9933"/>
    <a:srgbClr val="0000CC"/>
    <a:srgbClr val="33CC33"/>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844" autoAdjust="0"/>
    <p:restoredTop sz="99548" autoAdjust="0"/>
  </p:normalViewPr>
  <p:slideViewPr>
    <p:cSldViewPr>
      <p:cViewPr>
        <p:scale>
          <a:sx n="50" d="100"/>
          <a:sy n="50" d="100"/>
        </p:scale>
        <p:origin x="-1050" y="-13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57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en-US"/>
          </a:p>
        </p:txBody>
      </p:sp>
      <p:sp>
        <p:nvSpPr>
          <p:cNvPr id="307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en-US"/>
          </a:p>
        </p:txBody>
      </p:sp>
      <p:sp>
        <p:nvSpPr>
          <p:cNvPr id="4301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en-US"/>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4B988E91-BE4E-46F2-BAC1-44CC664FA762}" type="slidenum">
              <a:rPr lang="en-US"/>
              <a:pPr>
                <a:defRPr/>
              </a:pPr>
              <a:t>‹#›</a:t>
            </a:fld>
            <a:endParaRPr lang="en-US"/>
          </a:p>
        </p:txBody>
      </p:sp>
    </p:spTree>
    <p:extLst>
      <p:ext uri="{BB962C8B-B14F-4D97-AF65-F5344CB8AC3E}">
        <p14:creationId xmlns:p14="http://schemas.microsoft.com/office/powerpoint/2010/main" val="148435917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9"/>
          <p:cNvSpPr>
            <a:spLocks noGrp="1" noChangeArrowheads="1"/>
          </p:cNvSpPr>
          <p:nvPr>
            <p:ph type="sldNum"/>
          </p:nvPr>
        </p:nvSpPr>
        <p:spPr>
          <a:ln/>
        </p:spPr>
        <p:txBody>
          <a:bodyPr/>
          <a:lstStyle/>
          <a:p>
            <a:fld id="{C29E61FA-1D04-47EB-BAEB-860CD188AA18}" type="slidenum">
              <a:rPr lang="en-US"/>
              <a:pPr/>
              <a:t>15</a:t>
            </a:fld>
            <a:endParaRPr lang="en-US"/>
          </a:p>
        </p:txBody>
      </p:sp>
      <p:sp>
        <p:nvSpPr>
          <p:cNvPr id="9217" name="Rectangle 1"/>
          <p:cNvSpPr txBox="1">
            <a:spLocks noGrp="1" noRot="1" noChangeAspect="1" noChangeArrowheads="1"/>
          </p:cNvSpPr>
          <p:nvPr>
            <p:ph type="sldImg"/>
          </p:nvPr>
        </p:nvSpPr>
        <p:spPr bwMode="auto">
          <a:xfrm>
            <a:off x="1143000" y="693738"/>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9218" name="Rectangle 2"/>
          <p:cNvSpPr txBox="1">
            <a:spLocks noGrp="1" noChangeArrowheads="1"/>
          </p:cNvSpPr>
          <p:nvPr>
            <p:ph type="body" idx="1"/>
          </p:nvPr>
        </p:nvSpPr>
        <p:spPr bwMode="auto">
          <a:xfrm>
            <a:off x="686360" y="4342535"/>
            <a:ext cx="5486681" cy="411451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9"/>
          <p:cNvSpPr>
            <a:spLocks noGrp="1" noChangeArrowheads="1"/>
          </p:cNvSpPr>
          <p:nvPr>
            <p:ph type="sldNum"/>
          </p:nvPr>
        </p:nvSpPr>
        <p:spPr>
          <a:ln/>
        </p:spPr>
        <p:txBody>
          <a:bodyPr/>
          <a:lstStyle/>
          <a:p>
            <a:fld id="{2CEA0861-DB2F-4899-8583-CC7223AEAEEB}" type="slidenum">
              <a:rPr lang="en-US"/>
              <a:pPr/>
              <a:t>16</a:t>
            </a:fld>
            <a:endParaRPr lang="en-US"/>
          </a:p>
        </p:txBody>
      </p:sp>
      <p:sp>
        <p:nvSpPr>
          <p:cNvPr id="12289" name="Rectangle 1"/>
          <p:cNvSpPr txBox="1">
            <a:spLocks noGrp="1" noRot="1" noChangeAspect="1" noChangeArrowheads="1"/>
          </p:cNvSpPr>
          <p:nvPr>
            <p:ph type="sldImg"/>
          </p:nvPr>
        </p:nvSpPr>
        <p:spPr bwMode="auto">
          <a:xfrm>
            <a:off x="1144588" y="693738"/>
            <a:ext cx="4565650" cy="3425825"/>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2290" name="Rectangle 2"/>
          <p:cNvSpPr txBox="1">
            <a:spLocks noGrp="1" noChangeArrowheads="1"/>
          </p:cNvSpPr>
          <p:nvPr>
            <p:ph type="body" idx="1"/>
          </p:nvPr>
        </p:nvSpPr>
        <p:spPr bwMode="auto">
          <a:xfrm>
            <a:off x="686361" y="4342535"/>
            <a:ext cx="5483879" cy="41116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9"/>
          <p:cNvSpPr>
            <a:spLocks noGrp="1" noChangeArrowheads="1"/>
          </p:cNvSpPr>
          <p:nvPr>
            <p:ph type="sldNum"/>
          </p:nvPr>
        </p:nvSpPr>
        <p:spPr>
          <a:ln/>
        </p:spPr>
        <p:txBody>
          <a:bodyPr/>
          <a:lstStyle/>
          <a:p>
            <a:fld id="{11E1AE56-3AD2-4CE7-8C2C-A54EF9D1AFB7}" type="slidenum">
              <a:rPr lang="en-US"/>
              <a:pPr/>
              <a:t>17</a:t>
            </a:fld>
            <a:endParaRPr lang="en-US"/>
          </a:p>
        </p:txBody>
      </p:sp>
      <p:sp>
        <p:nvSpPr>
          <p:cNvPr id="13313" name="Rectangle 1"/>
          <p:cNvSpPr txBox="1">
            <a:spLocks noGrp="1" noRot="1" noChangeAspect="1" noChangeArrowheads="1"/>
          </p:cNvSpPr>
          <p:nvPr>
            <p:ph type="sldImg"/>
          </p:nvPr>
        </p:nvSpPr>
        <p:spPr bwMode="auto">
          <a:xfrm>
            <a:off x="1143000" y="693738"/>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3314" name="Rectangle 2"/>
          <p:cNvSpPr txBox="1">
            <a:spLocks noGrp="1" noChangeArrowheads="1"/>
          </p:cNvSpPr>
          <p:nvPr>
            <p:ph type="body" idx="1"/>
          </p:nvPr>
        </p:nvSpPr>
        <p:spPr bwMode="auto">
          <a:xfrm>
            <a:off x="686360" y="4342535"/>
            <a:ext cx="5486681" cy="411451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smtClean="0"/>
              <a:t>Cliquez pour modifier le style des sous-titres du masque</a:t>
            </a:r>
            <a:endParaRPr lang="fr-F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798760F-250C-4E60-A7CC-F008EE0C81AA}"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A98C639-A553-4D72-923F-E2DBBA11DE6E}"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250BBA7-059E-4C24-8FE4-03D7B6B7E3AE}"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6481" y="273629"/>
            <a:ext cx="8222400" cy="1139160"/>
          </a:xfrm>
        </p:spPr>
        <p:txBody>
          <a:bodyPr/>
          <a:lstStyle/>
          <a:p>
            <a:r>
              <a:rPr lang="en-US" smtClean="0"/>
              <a:t>Click to edit Master title style</a:t>
            </a:r>
            <a:endParaRPr lang="fr-FR"/>
          </a:p>
        </p:txBody>
      </p:sp>
      <p:sp>
        <p:nvSpPr>
          <p:cNvPr id="3" name="Date Placeholder 2"/>
          <p:cNvSpPr>
            <a:spLocks noGrp="1"/>
          </p:cNvSpPr>
          <p:nvPr>
            <p:ph type="dt" idx="10"/>
          </p:nvPr>
        </p:nvSpPr>
        <p:spPr>
          <a:xfrm>
            <a:off x="456480" y="6247376"/>
            <a:ext cx="2124000" cy="466609"/>
          </a:xfrm>
        </p:spPr>
        <p:txBody>
          <a:bodyPr/>
          <a:lstStyle>
            <a:lvl1pPr>
              <a:defRPr/>
            </a:lvl1pPr>
          </a:lstStyle>
          <a:p>
            <a:endParaRPr lang="en-US"/>
          </a:p>
        </p:txBody>
      </p:sp>
      <p:sp>
        <p:nvSpPr>
          <p:cNvPr id="4" name="Footer Placeholder 3"/>
          <p:cNvSpPr>
            <a:spLocks noGrp="1"/>
          </p:cNvSpPr>
          <p:nvPr>
            <p:ph type="ftr" idx="11"/>
          </p:nvPr>
        </p:nvSpPr>
        <p:spPr>
          <a:xfrm>
            <a:off x="3127680" y="6247376"/>
            <a:ext cx="2892960" cy="466609"/>
          </a:xfrm>
        </p:spPr>
        <p:txBody>
          <a:bodyPr/>
          <a:lstStyle>
            <a:lvl1pPr>
              <a:defRPr/>
            </a:lvl1pPr>
          </a:lstStyle>
          <a:p>
            <a:endParaRPr lang="en-US"/>
          </a:p>
        </p:txBody>
      </p:sp>
      <p:sp>
        <p:nvSpPr>
          <p:cNvPr id="5" name="Slide Number Placeholder 4"/>
          <p:cNvSpPr>
            <a:spLocks noGrp="1"/>
          </p:cNvSpPr>
          <p:nvPr>
            <p:ph type="sldNum" idx="12"/>
          </p:nvPr>
        </p:nvSpPr>
        <p:spPr>
          <a:xfrm>
            <a:off x="6556320" y="6247376"/>
            <a:ext cx="2124000" cy="466609"/>
          </a:xfrm>
        </p:spPr>
        <p:txBody>
          <a:bodyPr/>
          <a:lstStyle>
            <a:lvl1pPr>
              <a:defRPr/>
            </a:lvl1pPr>
          </a:lstStyle>
          <a:p>
            <a:fld id="{BF34CF92-D79E-44B0-A418-839531C6BE43}" type="slidenum">
              <a:rPr lang="en-US"/>
              <a:pPr/>
              <a:t>‹#›</a:t>
            </a:fld>
            <a:endParaRPr lang="en-US"/>
          </a:p>
        </p:txBody>
      </p:sp>
    </p:spTree>
    <p:extLst>
      <p:ext uri="{BB962C8B-B14F-4D97-AF65-F5344CB8AC3E}">
        <p14:creationId xmlns:p14="http://schemas.microsoft.com/office/powerpoint/2010/main" val="27244940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re seul">
    <p:bg>
      <p:bgPr>
        <a:blipFill dpi="0" rotWithShape="1">
          <a:blip r:embed="rId2" cstate="print">
            <a:lum/>
          </a:blip>
          <a:srcRect/>
          <a:stretch>
            <a:fillRect l="-6000" r="-1000"/>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2214546" y="214290"/>
            <a:ext cx="5572164" cy="796908"/>
          </a:xfrm>
        </p:spPr>
        <p:txBody>
          <a:bodyPr>
            <a:noAutofit/>
          </a:bodyPr>
          <a:lstStyle>
            <a:lvl1pPr>
              <a:buFont typeface="Arial" pitchFamily="34" charset="0"/>
              <a:buNone/>
              <a:defRPr sz="3600" b="1" i="0" cap="all" baseline="0">
                <a:solidFill>
                  <a:srgbClr val="AB757F"/>
                </a:solidFill>
                <a:latin typeface="Arial Bold"/>
              </a:defRPr>
            </a:lvl1pPr>
          </a:lstStyle>
          <a:p>
            <a:r>
              <a:rPr lang="fr-FR" dirty="0" smtClean="0"/>
              <a:t>Titre présentation</a:t>
            </a:r>
            <a:endParaRPr lang="fr-FR" dirty="0"/>
          </a:p>
        </p:txBody>
      </p:sp>
      <p:sp>
        <p:nvSpPr>
          <p:cNvPr id="3" name="Espace réservé de la date 2"/>
          <p:cNvSpPr>
            <a:spLocks noGrp="1"/>
          </p:cNvSpPr>
          <p:nvPr>
            <p:ph type="dt" sz="half" idx="10"/>
          </p:nvPr>
        </p:nvSpPr>
        <p:spPr>
          <a:xfrm>
            <a:off x="500034" y="1635115"/>
            <a:ext cx="2000264" cy="365125"/>
          </a:xfrm>
        </p:spPr>
        <p:txBody>
          <a:bodyPr/>
          <a:lstStyle>
            <a:lvl1pPr>
              <a:defRPr sz="1400" b="0" i="1" u="sng" baseline="0">
                <a:solidFill>
                  <a:srgbClr val="C3004A"/>
                </a:solidFill>
                <a:uFill>
                  <a:solidFill>
                    <a:srgbClr val="C00000"/>
                  </a:solidFill>
                </a:uFill>
                <a:latin typeface="Arial Bold"/>
              </a:defRPr>
            </a:lvl1pPr>
          </a:lstStyle>
          <a:p>
            <a:fld id="{84DE21C5-92BF-4132-B8AB-12B906539F75}" type="datetime2">
              <a:rPr lang="fr-FR" smtClean="0"/>
              <a:pPr/>
              <a:t>mardi 17 mai 2016</a:t>
            </a:fld>
            <a:endParaRPr lang="fr-FR" dirty="0"/>
          </a:p>
        </p:txBody>
      </p:sp>
      <p:sp>
        <p:nvSpPr>
          <p:cNvPr id="4" name="Espace réservé du pied de page 3"/>
          <p:cNvSpPr>
            <a:spLocks noGrp="1"/>
          </p:cNvSpPr>
          <p:nvPr>
            <p:ph type="ftr" sz="quarter" idx="11"/>
          </p:nvPr>
        </p:nvSpPr>
        <p:spPr>
          <a:xfrm>
            <a:off x="428596" y="5357826"/>
            <a:ext cx="1714480" cy="1357298"/>
          </a:xfrm>
        </p:spPr>
        <p:txBody>
          <a:bodyPr/>
          <a:lstStyle>
            <a:lvl1pPr>
              <a:defRPr sz="1000" b="0" i="0" baseline="0">
                <a:solidFill>
                  <a:srgbClr val="FF0000"/>
                </a:solidFill>
              </a:defRPr>
            </a:lvl1pPr>
          </a:lstStyle>
          <a:p>
            <a:pPr algn="l"/>
            <a:r>
              <a:rPr lang="fr-FR" b="1" dirty="0" smtClean="0">
                <a:solidFill>
                  <a:srgbClr val="C3004A"/>
                </a:solidFill>
                <a:latin typeface="Arial" pitchFamily="34" charset="0"/>
                <a:cs typeface="Arial" pitchFamily="34" charset="0"/>
              </a:rPr>
              <a:t>Unité mixte de recherche </a:t>
            </a:r>
            <a:br>
              <a:rPr lang="fr-FR" b="1" dirty="0" smtClean="0">
                <a:solidFill>
                  <a:srgbClr val="C3004A"/>
                </a:solidFill>
                <a:latin typeface="Arial" pitchFamily="34" charset="0"/>
                <a:cs typeface="Arial" pitchFamily="34" charset="0"/>
              </a:rPr>
            </a:br>
            <a:r>
              <a:rPr lang="fr-FR" b="1" dirty="0" smtClean="0">
                <a:solidFill>
                  <a:srgbClr val="C3004A"/>
                </a:solidFill>
                <a:latin typeface="Arial" pitchFamily="34" charset="0"/>
                <a:cs typeface="Arial" pitchFamily="34" charset="0"/>
              </a:rPr>
              <a:t>CNRS-IN2P3</a:t>
            </a:r>
          </a:p>
          <a:p>
            <a:pPr algn="l"/>
            <a:r>
              <a:rPr lang="fr-FR" b="1" dirty="0" smtClean="0">
                <a:solidFill>
                  <a:srgbClr val="C3004A"/>
                </a:solidFill>
                <a:latin typeface="Arial" pitchFamily="34" charset="0"/>
                <a:cs typeface="Arial" pitchFamily="34" charset="0"/>
              </a:rPr>
              <a:t>Université Paris-Sud 11</a:t>
            </a:r>
            <a:r>
              <a:rPr lang="fr-FR" dirty="0" smtClean="0">
                <a:solidFill>
                  <a:srgbClr val="AB757F"/>
                </a:solidFill>
                <a:latin typeface="Arial" pitchFamily="34" charset="0"/>
                <a:cs typeface="Arial" pitchFamily="34" charset="0"/>
              </a:rPr>
              <a:t/>
            </a:r>
            <a:br>
              <a:rPr lang="fr-FR" dirty="0" smtClean="0">
                <a:solidFill>
                  <a:srgbClr val="AB757F"/>
                </a:solidFill>
                <a:latin typeface="Arial" pitchFamily="34" charset="0"/>
                <a:cs typeface="Arial" pitchFamily="34" charset="0"/>
              </a:rPr>
            </a:br>
            <a:r>
              <a:rPr lang="fr-FR" dirty="0" smtClean="0">
                <a:latin typeface="Arial" pitchFamily="34" charset="0"/>
                <a:cs typeface="Arial" pitchFamily="34" charset="0"/>
              </a:rPr>
              <a:t/>
            </a:r>
            <a:br>
              <a:rPr lang="fr-FR" dirty="0" smtClean="0">
                <a:latin typeface="Arial" pitchFamily="34" charset="0"/>
                <a:cs typeface="Arial" pitchFamily="34" charset="0"/>
              </a:rPr>
            </a:br>
            <a:r>
              <a:rPr lang="fr-FR" dirty="0" smtClean="0">
                <a:solidFill>
                  <a:srgbClr val="501F74"/>
                </a:solidFill>
                <a:latin typeface="Arial" pitchFamily="34" charset="0"/>
                <a:cs typeface="Arial" pitchFamily="34" charset="0"/>
              </a:rPr>
              <a:t>91406 Orsay cedex</a:t>
            </a:r>
          </a:p>
          <a:p>
            <a:pPr algn="l"/>
            <a:r>
              <a:rPr lang="fr-FR" dirty="0" smtClean="0">
                <a:solidFill>
                  <a:srgbClr val="501F74"/>
                </a:solidFill>
                <a:latin typeface="Arial" pitchFamily="34" charset="0"/>
                <a:cs typeface="Arial" pitchFamily="34" charset="0"/>
              </a:rPr>
              <a:t>Tél. : +33 1 69 15 73 40</a:t>
            </a:r>
          </a:p>
          <a:p>
            <a:pPr algn="l"/>
            <a:r>
              <a:rPr lang="fr-FR" dirty="0" smtClean="0">
                <a:solidFill>
                  <a:srgbClr val="501F74"/>
                </a:solidFill>
                <a:latin typeface="Arial" pitchFamily="34" charset="0"/>
                <a:cs typeface="Arial" pitchFamily="34" charset="0"/>
              </a:rPr>
              <a:t>Fax : +33 1 69 15 64 70</a:t>
            </a:r>
          </a:p>
          <a:p>
            <a:pPr algn="l"/>
            <a:r>
              <a:rPr lang="fr-FR" dirty="0" smtClean="0">
                <a:solidFill>
                  <a:srgbClr val="C3004A"/>
                </a:solidFill>
                <a:latin typeface="Arial" pitchFamily="34" charset="0"/>
                <a:cs typeface="Arial" pitchFamily="34" charset="0"/>
              </a:rPr>
              <a:t>http://ipnweb.in2p3.fr</a:t>
            </a:r>
          </a:p>
          <a:p>
            <a:endParaRPr lang="fr-FR" dirty="0"/>
          </a:p>
        </p:txBody>
      </p:sp>
      <p:sp>
        <p:nvSpPr>
          <p:cNvPr id="8" name="Espace réservé du contenu 7"/>
          <p:cNvSpPr>
            <a:spLocks noGrp="1"/>
          </p:cNvSpPr>
          <p:nvPr>
            <p:ph sz="quarter" idx="13" hasCustomPrompt="1"/>
          </p:nvPr>
        </p:nvSpPr>
        <p:spPr>
          <a:xfrm>
            <a:off x="2500298" y="1714489"/>
            <a:ext cx="6143668" cy="2071701"/>
          </a:xfrm>
        </p:spPr>
        <p:txBody>
          <a:bodyPr>
            <a:normAutofit/>
          </a:bodyPr>
          <a:lstStyle>
            <a:lvl1pPr>
              <a:buFontTx/>
              <a:buNone/>
              <a:defRPr sz="1200" b="0" i="0" baseline="0">
                <a:solidFill>
                  <a:srgbClr val="AB757F"/>
                </a:solidFill>
                <a:latin typeface="Arial Bold"/>
              </a:defRPr>
            </a:lvl1pPr>
            <a:lvl2pPr>
              <a:defRPr sz="1200" baseline="0">
                <a:solidFill>
                  <a:schemeClr val="accent2">
                    <a:lumMod val="60000"/>
                    <a:lumOff val="40000"/>
                  </a:schemeClr>
                </a:solidFill>
                <a:latin typeface="Arial Bold"/>
              </a:defRPr>
            </a:lvl2pPr>
            <a:lvl3pPr>
              <a:defRPr sz="1200" baseline="0">
                <a:solidFill>
                  <a:schemeClr val="accent2">
                    <a:lumMod val="60000"/>
                    <a:lumOff val="40000"/>
                  </a:schemeClr>
                </a:solidFill>
                <a:latin typeface="Arial Bold"/>
              </a:defRPr>
            </a:lvl3pPr>
            <a:lvl4pPr>
              <a:defRPr sz="1200" baseline="0">
                <a:solidFill>
                  <a:schemeClr val="accent2">
                    <a:lumMod val="60000"/>
                    <a:lumOff val="40000"/>
                  </a:schemeClr>
                </a:solidFill>
                <a:latin typeface="Arial Bold"/>
              </a:defRPr>
            </a:lvl4pPr>
            <a:lvl5pPr>
              <a:defRPr sz="1200" baseline="0">
                <a:solidFill>
                  <a:schemeClr val="accent2">
                    <a:lumMod val="60000"/>
                    <a:lumOff val="40000"/>
                  </a:schemeClr>
                </a:solidFill>
                <a:latin typeface="Arial Bold"/>
              </a:defRPr>
            </a:lvl5pPr>
          </a:lstStyle>
          <a:p>
            <a:pPr lvl="0"/>
            <a:r>
              <a:rPr lang="fr-FR" dirty="0" smtClean="0"/>
              <a:t>Texte d’introduction. xxxxxxxxxxxxxxxxxxxxxxxxxxxxxxxxxxxxxxxxxxxxxxxxxxxxxxxxxxxxxxxxxxxxxxxxxxxxxxxxxxxxxxxxxxxxxxxxxxxxxxxxxxxxxxxxxxxxxxxxxxxxxxxxxxxxxxxxxxxxxxxxxxxxxxxxxxxxxxxxxxxxxxxxxxxxxxxxxxxxxxxxxxxxxxxxxxxxxxxxxxxxxx</a:t>
            </a:r>
            <a:endParaRPr lang="fr-FR" dirty="0"/>
          </a:p>
        </p:txBody>
      </p:sp>
      <p:sp>
        <p:nvSpPr>
          <p:cNvPr id="10" name="Espace réservé pour une image  9"/>
          <p:cNvSpPr>
            <a:spLocks noGrp="1"/>
          </p:cNvSpPr>
          <p:nvPr>
            <p:ph type="pic" sz="quarter" idx="14"/>
          </p:nvPr>
        </p:nvSpPr>
        <p:spPr>
          <a:xfrm>
            <a:off x="2500298" y="4143380"/>
            <a:ext cx="6143668" cy="2143140"/>
          </a:xfrm>
        </p:spPr>
        <p:txBody>
          <a:bodyPr>
            <a:normAutofit/>
          </a:bodyPr>
          <a:lstStyle>
            <a:lvl1pPr>
              <a:buNone/>
              <a:defRPr sz="1600" baseline="0">
                <a:latin typeface="Arial Bold"/>
              </a:defRPr>
            </a:lvl1pPr>
          </a:lstStyle>
          <a:p>
            <a:r>
              <a:rPr lang="en-US" smtClean="0"/>
              <a:t>Click icon to add picture</a:t>
            </a:r>
            <a:endParaRPr lang="fr-FR" dirty="0"/>
          </a:p>
        </p:txBody>
      </p:sp>
      <p:pic>
        <p:nvPicPr>
          <p:cNvPr id="11" name="Image 10" descr="logoipn.png"/>
          <p:cNvPicPr>
            <a:picLocks noChangeAspect="1"/>
          </p:cNvPicPr>
          <p:nvPr userDrawn="1"/>
        </p:nvPicPr>
        <p:blipFill>
          <a:blip r:embed="rId3" cstate="print"/>
          <a:stretch>
            <a:fillRect/>
          </a:stretch>
        </p:blipFill>
        <p:spPr>
          <a:xfrm>
            <a:off x="-178359" y="-71438"/>
            <a:ext cx="2407920" cy="1571612"/>
          </a:xfrm>
          <a:prstGeom prst="rect">
            <a:avLst/>
          </a:prstGeom>
        </p:spPr>
      </p:pic>
      <p:sp>
        <p:nvSpPr>
          <p:cNvPr id="9" name="Espace réservé du numéro de diapositive 4"/>
          <p:cNvSpPr txBox="1">
            <a:spLocks/>
          </p:cNvSpPr>
          <p:nvPr userDrawn="1"/>
        </p:nvSpPr>
        <p:spPr>
          <a:xfrm>
            <a:off x="8572528" y="6500834"/>
            <a:ext cx="571504" cy="285728"/>
          </a:xfrm>
          <a:prstGeom prst="rect">
            <a:avLst/>
          </a:prstGeom>
        </p:spPr>
        <p:txBody>
          <a:bodyPr vert="horz" lIns="91440" tIns="45720" rIns="91440" bIns="45720" rtlCol="0" anchor="ctr"/>
          <a:lstStyle>
            <a:lvl1pPr>
              <a:defRPr baseline="0">
                <a:solidFill>
                  <a:srgbClr val="C3004A"/>
                </a:solidFill>
                <a:latin typeface="Arial Bold"/>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827C2CF4-5274-451A-B5B2-DDFF816FA3BB}" type="slidenum">
              <a:rPr kumimoji="0" lang="fr-FR" sz="1200" b="0" i="0" u="none" strike="noStrike" kern="1200" cap="none" spc="0" normalizeH="0" baseline="0" noProof="0" smtClean="0">
                <a:ln>
                  <a:noFill/>
                </a:ln>
                <a:solidFill>
                  <a:srgbClr val="C3004A"/>
                </a:solidFill>
                <a:effectLst/>
                <a:uLnTx/>
                <a:uFillTx/>
                <a:latin typeface="Arial Bold"/>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fr-FR" sz="1200" b="0" i="0" u="none" strike="noStrike" kern="1200" cap="none" spc="0" normalizeH="0" baseline="0" noProof="0" dirty="0">
              <a:ln>
                <a:noFill/>
              </a:ln>
              <a:solidFill>
                <a:srgbClr val="C3004A"/>
              </a:solidFill>
              <a:effectLst/>
              <a:uLnTx/>
              <a:uFillTx/>
              <a:latin typeface="Arial Bold"/>
              <a:ea typeface="+mn-ea"/>
              <a:cs typeface="+mn-cs"/>
            </a:endParaRPr>
          </a:p>
        </p:txBody>
      </p:sp>
    </p:spTree>
    <p:extLst>
      <p:ext uri="{BB962C8B-B14F-4D97-AF65-F5344CB8AC3E}">
        <p14:creationId xmlns:p14="http://schemas.microsoft.com/office/powerpoint/2010/main" val="26490973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295946A-EB0E-40D8-9979-19C895FA7AF1}"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A1E42E1-C5B4-4EFB-AB81-75CD940307AF}"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D35833A6-DC8D-4115-A44C-2E4C7307BB78}"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2483F2D4-A930-4CDA-BDB4-8EF454BB7104}"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802C7426-6DA3-4B91-83AA-692CADFBEEDB}"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2CFC3DDD-0E4E-4A14-9631-68AB043ADFC4}"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B90BA7D6-F00E-465F-94E7-C29B61F58125}"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9EF8918-080E-40B9-9ED7-82D21D6D8037}"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1"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DFF06BCF-99FF-4134-8932-67CB12A4A2BB}"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 id="2147483713" r:id="rId13"/>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0.tmp"/><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23.png"/><Relationship Id="rId5" Type="http://schemas.openxmlformats.org/officeDocument/2006/relationships/image" Target="../media/image21.wmf"/><Relationship Id="rId4" Type="http://schemas.openxmlformats.org/officeDocument/2006/relationships/oleObject" Target="../embeddings/oleObject1.bin"/></Relationships>
</file>

<file path=ppt/slides/_rels/slide13.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image" Target="../media/image24.emf"/><Relationship Id="rId1" Type="http://schemas.openxmlformats.org/officeDocument/2006/relationships/slideLayout" Target="../slideLayouts/slideLayout2.xml"/><Relationship Id="rId5" Type="http://schemas.openxmlformats.org/officeDocument/2006/relationships/image" Target="../media/image27.jpeg"/><Relationship Id="rId4" Type="http://schemas.openxmlformats.org/officeDocument/2006/relationships/image" Target="../media/image26.wmf"/></Relationships>
</file>

<file path=ppt/slides/_rels/slide14.xml.rels><?xml version="1.0" encoding="UTF-8" standalone="yes"?>
<Relationships xmlns="http://schemas.openxmlformats.org/package/2006/relationships"><Relationship Id="rId3" Type="http://schemas.openxmlformats.org/officeDocument/2006/relationships/image" Target="../media/image29.tmp"/><Relationship Id="rId2" Type="http://schemas.openxmlformats.org/officeDocument/2006/relationships/image" Target="../media/image28.tmp"/><Relationship Id="rId1" Type="http://schemas.openxmlformats.org/officeDocument/2006/relationships/slideLayout" Target="../slideLayouts/slideLayout12.xml"/><Relationship Id="rId4" Type="http://schemas.openxmlformats.org/officeDocument/2006/relationships/image" Target="../media/image30.jpeg"/></Relationships>
</file>

<file path=ppt/slides/_rels/slide15.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xml"/><Relationship Id="rId1" Type="http://schemas.openxmlformats.org/officeDocument/2006/relationships/slideLayout" Target="../slideLayouts/slideLayout12.xml"/><Relationship Id="rId5" Type="http://schemas.openxmlformats.org/officeDocument/2006/relationships/image" Target="../media/image33.png"/><Relationship Id="rId4" Type="http://schemas.openxmlformats.org/officeDocument/2006/relationships/image" Target="../media/image32.jpeg"/></Relationships>
</file>

<file path=ppt/slides/_rels/slide16.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37.jpeg"/><Relationship Id="rId5" Type="http://schemas.openxmlformats.org/officeDocument/2006/relationships/image" Target="../media/image36.png"/><Relationship Id="rId4" Type="http://schemas.openxmlformats.org/officeDocument/2006/relationships/image" Target="../media/image35.png"/></Relationships>
</file>

<file path=ppt/slides/_rels/slide17.xml.rels><?xml version="1.0" encoding="UTF-8" standalone="yes"?>
<Relationships xmlns="http://schemas.openxmlformats.org/package/2006/relationships"><Relationship Id="rId3" Type="http://schemas.openxmlformats.org/officeDocument/2006/relationships/image" Target="../media/image38.jpeg"/><Relationship Id="rId7" Type="http://schemas.openxmlformats.org/officeDocument/2006/relationships/image" Target="../media/image42.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41.jpeg"/><Relationship Id="rId5" Type="http://schemas.openxmlformats.org/officeDocument/2006/relationships/image" Target="../media/image40.png"/><Relationship Id="rId4" Type="http://schemas.openxmlformats.org/officeDocument/2006/relationships/image" Target="../media/image39.jpeg"/></Relationships>
</file>

<file path=ppt/slides/_rels/slide1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2.xml"/><Relationship Id="rId4" Type="http://schemas.openxmlformats.org/officeDocument/2006/relationships/image" Target="../media/image45.gi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17.tmp"/><Relationship Id="rId5" Type="http://schemas.openxmlformats.org/officeDocument/2006/relationships/image" Target="../media/image16.png"/><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19.tmp"/><Relationship Id="rId2" Type="http://schemas.openxmlformats.org/officeDocument/2006/relationships/image" Target="../media/image18.tmp"/><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re 12"/>
          <p:cNvSpPr>
            <a:spLocks noGrp="1"/>
          </p:cNvSpPr>
          <p:nvPr>
            <p:ph type="title"/>
          </p:nvPr>
        </p:nvSpPr>
        <p:spPr>
          <a:xfrm>
            <a:off x="2214546" y="836712"/>
            <a:ext cx="6452026" cy="796908"/>
          </a:xfrm>
        </p:spPr>
        <p:txBody>
          <a:bodyPr/>
          <a:lstStyle/>
          <a:p>
            <a:r>
              <a:rPr lang="fr-FR" dirty="0" smtClean="0"/>
              <a:t>R&amp;D </a:t>
            </a:r>
            <a:r>
              <a:rPr lang="fr-FR" cap="none" dirty="0" smtClean="0"/>
              <a:t>for </a:t>
            </a:r>
            <a:r>
              <a:rPr lang="fr-FR" cap="none" dirty="0" err="1" smtClean="0"/>
              <a:t>high</a:t>
            </a:r>
            <a:r>
              <a:rPr lang="fr-FR" cap="none" dirty="0" smtClean="0"/>
              <a:t> </a:t>
            </a:r>
            <a:r>
              <a:rPr lang="fr-FR" cap="none" dirty="0" err="1" smtClean="0"/>
              <a:t>resolution</a:t>
            </a:r>
            <a:r>
              <a:rPr lang="fr-FR" cap="none" dirty="0" smtClean="0"/>
              <a:t> </a:t>
            </a:r>
            <a:r>
              <a:rPr lang="fr-FR" cap="none" dirty="0" err="1" smtClean="0"/>
              <a:t>calorimetry</a:t>
            </a:r>
            <a:r>
              <a:rPr lang="fr-FR" cap="none" dirty="0" smtClean="0"/>
              <a:t> </a:t>
            </a:r>
            <a:r>
              <a:rPr lang="fr-FR" cap="none" dirty="0" err="1" smtClean="0"/>
              <a:t>at</a:t>
            </a:r>
            <a:r>
              <a:rPr lang="fr-FR" cap="none" dirty="0" smtClean="0"/>
              <a:t> the future Electron-ion </a:t>
            </a:r>
            <a:r>
              <a:rPr lang="fr-FR" cap="none" dirty="0" err="1" smtClean="0"/>
              <a:t>collider</a:t>
            </a:r>
            <a:endParaRPr lang="fr-FR" cap="none" dirty="0"/>
          </a:p>
        </p:txBody>
      </p:sp>
      <p:sp>
        <p:nvSpPr>
          <p:cNvPr id="9" name="Espace réservé de la date 8"/>
          <p:cNvSpPr>
            <a:spLocks noGrp="1"/>
          </p:cNvSpPr>
          <p:nvPr>
            <p:ph type="dt" sz="half" idx="10"/>
          </p:nvPr>
        </p:nvSpPr>
        <p:spPr>
          <a:xfrm>
            <a:off x="571472" y="1635115"/>
            <a:ext cx="2000264" cy="365125"/>
          </a:xfrm>
        </p:spPr>
        <p:txBody>
          <a:bodyPr/>
          <a:lstStyle/>
          <a:p>
            <a:r>
              <a:rPr lang="fr-FR" dirty="0" smtClean="0"/>
              <a:t>May 17, 2016</a:t>
            </a:r>
            <a:endParaRPr lang="fr-FR" dirty="0"/>
          </a:p>
        </p:txBody>
      </p:sp>
      <p:sp>
        <p:nvSpPr>
          <p:cNvPr id="16" name="Espace réservé du pied de page 3"/>
          <p:cNvSpPr>
            <a:spLocks noGrp="1"/>
          </p:cNvSpPr>
          <p:nvPr>
            <p:ph type="ftr" sz="quarter" idx="11"/>
          </p:nvPr>
        </p:nvSpPr>
        <p:spPr>
          <a:xfrm>
            <a:off x="428596" y="5357826"/>
            <a:ext cx="1714480" cy="1357298"/>
          </a:xfrm>
        </p:spPr>
        <p:txBody>
          <a:bodyPr/>
          <a:lstStyle>
            <a:lvl1pPr>
              <a:defRPr sz="1000" b="0" i="0" baseline="0">
                <a:solidFill>
                  <a:srgbClr val="FF0000"/>
                </a:solidFill>
              </a:defRPr>
            </a:lvl1pPr>
          </a:lstStyle>
          <a:p>
            <a:pPr algn="l"/>
            <a:r>
              <a:rPr lang="fr-FR" b="1" dirty="0" smtClean="0">
                <a:solidFill>
                  <a:srgbClr val="C3004A"/>
                </a:solidFill>
                <a:latin typeface="Arial" pitchFamily="34" charset="0"/>
                <a:cs typeface="Arial" pitchFamily="34" charset="0"/>
              </a:rPr>
              <a:t>Unité mixte de recherche </a:t>
            </a:r>
            <a:br>
              <a:rPr lang="fr-FR" b="1" dirty="0" smtClean="0">
                <a:solidFill>
                  <a:srgbClr val="C3004A"/>
                </a:solidFill>
                <a:latin typeface="Arial" pitchFamily="34" charset="0"/>
                <a:cs typeface="Arial" pitchFamily="34" charset="0"/>
              </a:rPr>
            </a:br>
            <a:r>
              <a:rPr lang="fr-FR" b="1" dirty="0" smtClean="0">
                <a:solidFill>
                  <a:srgbClr val="C3004A"/>
                </a:solidFill>
                <a:latin typeface="Arial" pitchFamily="34" charset="0"/>
                <a:cs typeface="Arial" pitchFamily="34" charset="0"/>
              </a:rPr>
              <a:t>CNRS-IN2P3</a:t>
            </a:r>
          </a:p>
          <a:p>
            <a:pPr algn="l"/>
            <a:r>
              <a:rPr lang="fr-FR" b="1" smtClean="0">
                <a:solidFill>
                  <a:srgbClr val="C3004A"/>
                </a:solidFill>
                <a:latin typeface="Arial" pitchFamily="34" charset="0"/>
                <a:cs typeface="Arial" pitchFamily="34" charset="0"/>
              </a:rPr>
              <a:t>Université Paris-Sud</a:t>
            </a:r>
            <a:r>
              <a:rPr lang="fr-FR" dirty="0" smtClean="0">
                <a:solidFill>
                  <a:srgbClr val="AB757F"/>
                </a:solidFill>
                <a:latin typeface="Arial" pitchFamily="34" charset="0"/>
                <a:cs typeface="Arial" pitchFamily="34" charset="0"/>
              </a:rPr>
              <a:t/>
            </a:r>
            <a:br>
              <a:rPr lang="fr-FR" dirty="0" smtClean="0">
                <a:solidFill>
                  <a:srgbClr val="AB757F"/>
                </a:solidFill>
                <a:latin typeface="Arial" pitchFamily="34" charset="0"/>
                <a:cs typeface="Arial" pitchFamily="34" charset="0"/>
              </a:rPr>
            </a:br>
            <a:r>
              <a:rPr lang="fr-FR" dirty="0" smtClean="0">
                <a:latin typeface="Arial" pitchFamily="34" charset="0"/>
                <a:cs typeface="Arial" pitchFamily="34" charset="0"/>
              </a:rPr>
              <a:t/>
            </a:r>
            <a:br>
              <a:rPr lang="fr-FR" dirty="0" smtClean="0">
                <a:latin typeface="Arial" pitchFamily="34" charset="0"/>
                <a:cs typeface="Arial" pitchFamily="34" charset="0"/>
              </a:rPr>
            </a:br>
            <a:r>
              <a:rPr lang="fr-FR" dirty="0" smtClean="0">
                <a:solidFill>
                  <a:srgbClr val="501F74"/>
                </a:solidFill>
                <a:latin typeface="Arial" pitchFamily="34" charset="0"/>
                <a:cs typeface="Arial" pitchFamily="34" charset="0"/>
              </a:rPr>
              <a:t>91406 Orsay cedex</a:t>
            </a:r>
          </a:p>
          <a:p>
            <a:pPr algn="l"/>
            <a:r>
              <a:rPr lang="fr-FR" dirty="0" smtClean="0">
                <a:solidFill>
                  <a:srgbClr val="501F74"/>
                </a:solidFill>
                <a:latin typeface="Arial" pitchFamily="34" charset="0"/>
                <a:cs typeface="Arial" pitchFamily="34" charset="0"/>
              </a:rPr>
              <a:t>Tél. : +33 1 69 15 73 40</a:t>
            </a:r>
          </a:p>
          <a:p>
            <a:pPr algn="l"/>
            <a:r>
              <a:rPr lang="fr-FR" dirty="0" smtClean="0">
                <a:solidFill>
                  <a:srgbClr val="501F74"/>
                </a:solidFill>
                <a:latin typeface="Arial" pitchFamily="34" charset="0"/>
                <a:cs typeface="Arial" pitchFamily="34" charset="0"/>
              </a:rPr>
              <a:t>Fax : +33 1 69 15 64 70</a:t>
            </a:r>
          </a:p>
          <a:p>
            <a:pPr algn="l"/>
            <a:r>
              <a:rPr lang="fr-FR" dirty="0" smtClean="0">
                <a:solidFill>
                  <a:srgbClr val="C3004A"/>
                </a:solidFill>
                <a:latin typeface="Arial" pitchFamily="34" charset="0"/>
                <a:cs typeface="Arial" pitchFamily="34" charset="0"/>
              </a:rPr>
              <a:t>http://ipnweb.in2p3.fr</a:t>
            </a:r>
          </a:p>
          <a:p>
            <a:endParaRPr lang="fr-FR" dirty="0"/>
          </a:p>
        </p:txBody>
      </p:sp>
      <p:pic>
        <p:nvPicPr>
          <p:cNvPr id="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199" t="7919" r="60551" b="73389"/>
          <a:stretch/>
        </p:blipFill>
        <p:spPr bwMode="auto">
          <a:xfrm>
            <a:off x="2555775" y="4149080"/>
            <a:ext cx="6110797" cy="19164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2699792" y="2564904"/>
            <a:ext cx="5760640" cy="1477328"/>
          </a:xfrm>
          <a:prstGeom prst="rect">
            <a:avLst/>
          </a:prstGeom>
          <a:noFill/>
        </p:spPr>
        <p:txBody>
          <a:bodyPr wrap="square" rtlCol="0">
            <a:spAutoFit/>
          </a:bodyPr>
          <a:lstStyle/>
          <a:p>
            <a:pPr algn="ctr"/>
            <a:r>
              <a:rPr lang="fr-FR" dirty="0" smtClean="0"/>
              <a:t>Carlos </a:t>
            </a:r>
            <a:r>
              <a:rPr lang="fr-FR" dirty="0" err="1" smtClean="0"/>
              <a:t>Muñoz</a:t>
            </a:r>
            <a:r>
              <a:rPr lang="fr-FR" dirty="0" smtClean="0"/>
              <a:t> </a:t>
            </a:r>
            <a:r>
              <a:rPr lang="fr-FR" dirty="0" err="1" smtClean="0"/>
              <a:t>Camacho</a:t>
            </a:r>
            <a:endParaRPr lang="fr-FR" dirty="0" smtClean="0"/>
          </a:p>
          <a:p>
            <a:pPr algn="ctr"/>
            <a:r>
              <a:rPr lang="fr-FR" dirty="0" smtClean="0"/>
              <a:t>(for the eRD1 </a:t>
            </a:r>
            <a:r>
              <a:rPr lang="fr-FR" dirty="0" err="1" smtClean="0"/>
              <a:t>calorimetry</a:t>
            </a:r>
            <a:r>
              <a:rPr lang="fr-FR" dirty="0" smtClean="0"/>
              <a:t> consortium)</a:t>
            </a:r>
          </a:p>
          <a:p>
            <a:pPr algn="ctr"/>
            <a:endParaRPr lang="fr-FR" dirty="0" smtClean="0"/>
          </a:p>
          <a:p>
            <a:pPr algn="ctr"/>
            <a:r>
              <a:rPr lang="fr-FR" dirty="0" smtClean="0"/>
              <a:t>Institut de Physique Nucléaire d’Orsay,</a:t>
            </a:r>
          </a:p>
          <a:p>
            <a:pPr algn="ctr"/>
            <a:r>
              <a:rPr lang="fr-FR" dirty="0" smtClean="0"/>
              <a:t>CNRS/IN2P3 (France)</a:t>
            </a:r>
            <a:endParaRPr lang="fr-FR" dirty="0"/>
          </a:p>
        </p:txBody>
      </p:sp>
      <p:sp>
        <p:nvSpPr>
          <p:cNvPr id="4" name="TextBox 3"/>
          <p:cNvSpPr txBox="1"/>
          <p:nvPr/>
        </p:nvSpPr>
        <p:spPr>
          <a:xfrm>
            <a:off x="6084168" y="6418510"/>
            <a:ext cx="2448272" cy="369332"/>
          </a:xfrm>
          <a:prstGeom prst="rect">
            <a:avLst/>
          </a:prstGeom>
          <a:noFill/>
        </p:spPr>
        <p:txBody>
          <a:bodyPr wrap="square" rtlCol="0">
            <a:spAutoFit/>
          </a:bodyPr>
          <a:lstStyle/>
          <a:p>
            <a:r>
              <a:rPr lang="fr-FR" dirty="0" smtClean="0"/>
              <a:t>munoz@ipno.in2p3.fr</a:t>
            </a:r>
            <a:endParaRPr lang="fr-FR" dirty="0"/>
          </a:p>
        </p:txBody>
      </p:sp>
    </p:spTree>
    <p:extLst>
      <p:ext uri="{BB962C8B-B14F-4D97-AF65-F5344CB8AC3E}">
        <p14:creationId xmlns:p14="http://schemas.microsoft.com/office/powerpoint/2010/main" val="143425431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1520" y="188640"/>
            <a:ext cx="8640960" cy="523220"/>
          </a:xfrm>
          <a:prstGeom prst="rect">
            <a:avLst/>
          </a:prstGeom>
          <a:noFill/>
        </p:spPr>
        <p:txBody>
          <a:bodyPr wrap="square" rtlCol="0">
            <a:spAutoFit/>
          </a:bodyPr>
          <a:lstStyle/>
          <a:p>
            <a:pPr algn="ctr"/>
            <a:r>
              <a:rPr lang="en-US" sz="2800" dirty="0" smtClean="0"/>
              <a:t>High resolution </a:t>
            </a:r>
            <a:r>
              <a:rPr lang="en-US" sz="2800" dirty="0" err="1" smtClean="0"/>
              <a:t>calorimetry</a:t>
            </a:r>
            <a:r>
              <a:rPr lang="en-US" sz="2800" dirty="0" smtClean="0"/>
              <a:t> for electron </a:t>
            </a:r>
            <a:r>
              <a:rPr lang="en-US" sz="2800" dirty="0" err="1" smtClean="0"/>
              <a:t>endcap</a:t>
            </a:r>
            <a:endParaRPr lang="en-US" sz="2800" dirty="0"/>
          </a:p>
        </p:txBody>
      </p:sp>
      <p:cxnSp>
        <p:nvCxnSpPr>
          <p:cNvPr id="5" name="Straight Connector 4"/>
          <p:cNvCxnSpPr/>
          <p:nvPr/>
        </p:nvCxnSpPr>
        <p:spPr>
          <a:xfrm>
            <a:off x="251520" y="692696"/>
            <a:ext cx="864096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323528" y="836712"/>
            <a:ext cx="8064896" cy="923330"/>
          </a:xfrm>
          <a:prstGeom prst="rect">
            <a:avLst/>
          </a:prstGeom>
          <a:noFill/>
        </p:spPr>
        <p:txBody>
          <a:bodyPr wrap="square" rtlCol="0">
            <a:spAutoFit/>
          </a:bodyPr>
          <a:lstStyle/>
          <a:p>
            <a:pPr algn="ctr"/>
            <a:r>
              <a:rPr lang="en-US" i="1" dirty="0" smtClean="0"/>
              <a:t>PID </a:t>
            </a:r>
            <a:r>
              <a:rPr lang="en-US" i="1" dirty="0"/>
              <a:t>requirements in the electron </a:t>
            </a:r>
            <a:r>
              <a:rPr lang="en-US" i="1" dirty="0" err="1"/>
              <a:t>endcap</a:t>
            </a:r>
            <a:r>
              <a:rPr lang="en-US" i="1" dirty="0"/>
              <a:t> primarily driven by </a:t>
            </a:r>
            <a:endParaRPr lang="en-US" i="1" dirty="0" smtClean="0"/>
          </a:p>
          <a:p>
            <a:pPr algn="ctr"/>
            <a:r>
              <a:rPr lang="en-US" i="1" dirty="0" smtClean="0"/>
              <a:t>semi-inclusive </a:t>
            </a:r>
            <a:r>
              <a:rPr lang="en-US" i="1" dirty="0"/>
              <a:t>and exclusive processes, e.g., </a:t>
            </a:r>
            <a:r>
              <a:rPr lang="en-US" i="1" dirty="0" smtClean="0"/>
              <a:t>DVCS</a:t>
            </a:r>
          </a:p>
          <a:p>
            <a:pPr algn="ctr"/>
            <a:r>
              <a:rPr lang="en-US" i="1" dirty="0" smtClean="0"/>
              <a:t>Detection at very small angle is needed</a:t>
            </a:r>
            <a:endParaRPr lang="en-US" i="1" dirty="0"/>
          </a:p>
        </p:txBody>
      </p:sp>
      <p:sp>
        <p:nvSpPr>
          <p:cNvPr id="9" name="TextBox 8"/>
          <p:cNvSpPr txBox="1"/>
          <p:nvPr/>
        </p:nvSpPr>
        <p:spPr>
          <a:xfrm>
            <a:off x="251520" y="1884541"/>
            <a:ext cx="8568952" cy="2431435"/>
          </a:xfrm>
          <a:prstGeom prst="rect">
            <a:avLst/>
          </a:prstGeom>
          <a:noFill/>
        </p:spPr>
        <p:txBody>
          <a:bodyPr wrap="square" rtlCol="0">
            <a:spAutoFit/>
          </a:bodyPr>
          <a:lstStyle/>
          <a:p>
            <a:r>
              <a:rPr lang="en-US" dirty="0" smtClean="0">
                <a:solidFill>
                  <a:srgbClr val="C00000"/>
                </a:solidFill>
              </a:rPr>
              <a:t>EM </a:t>
            </a:r>
            <a:r>
              <a:rPr lang="en-US" dirty="0" err="1">
                <a:solidFill>
                  <a:srgbClr val="C00000"/>
                </a:solidFill>
              </a:rPr>
              <a:t>calorimetry</a:t>
            </a:r>
            <a:r>
              <a:rPr lang="en-US" dirty="0">
                <a:solidFill>
                  <a:srgbClr val="C00000"/>
                </a:solidFill>
              </a:rPr>
              <a:t> has two main </a:t>
            </a:r>
            <a:r>
              <a:rPr lang="en-US" dirty="0" smtClean="0">
                <a:solidFill>
                  <a:srgbClr val="C00000"/>
                </a:solidFill>
              </a:rPr>
              <a:t>functions:</a:t>
            </a:r>
          </a:p>
          <a:p>
            <a:endParaRPr lang="fr-FR" sz="800" dirty="0">
              <a:solidFill>
                <a:srgbClr val="C00000"/>
              </a:solidFill>
            </a:endParaRPr>
          </a:p>
          <a:p>
            <a:pPr marL="285750" indent="-285750">
              <a:buFont typeface="Wingdings" pitchFamily="2" charset="2"/>
              <a:buChar char="Ø"/>
            </a:pPr>
            <a:r>
              <a:rPr lang="en-US" b="1" dirty="0" smtClean="0"/>
              <a:t>particle </a:t>
            </a:r>
            <a:r>
              <a:rPr lang="en-US" b="1" dirty="0"/>
              <a:t>identification</a:t>
            </a:r>
            <a:r>
              <a:rPr lang="en-US" dirty="0"/>
              <a:t>: important for discriminating single photons from, e.g., DVCS and two photons from p0 decay, and e/p. </a:t>
            </a:r>
            <a:endParaRPr lang="fr-FR" dirty="0"/>
          </a:p>
          <a:p>
            <a:pPr marL="285750" indent="-285750">
              <a:buFont typeface="Wingdings" pitchFamily="2" charset="2"/>
              <a:buChar char="Ø"/>
            </a:pPr>
            <a:r>
              <a:rPr lang="en-US" b="1" dirty="0" smtClean="0"/>
              <a:t>particle </a:t>
            </a:r>
            <a:r>
              <a:rPr lang="en-US" b="1" dirty="0"/>
              <a:t>reconstruction</a:t>
            </a:r>
            <a:r>
              <a:rPr lang="en-US" dirty="0"/>
              <a:t>: driven by the need to accurately reconstruct the four-momentum of scattered electrons at small angles, where the angular information is provided by the tracker, but the momentum (or energy) can come from either the tracker or the EM calorimeter. </a:t>
            </a:r>
          </a:p>
          <a:p>
            <a:endParaRPr lang="fr-FR" dirty="0"/>
          </a:p>
        </p:txBody>
      </p:sp>
      <p:sp>
        <p:nvSpPr>
          <p:cNvPr id="10" name="TextBox 9"/>
          <p:cNvSpPr txBox="1"/>
          <p:nvPr/>
        </p:nvSpPr>
        <p:spPr>
          <a:xfrm>
            <a:off x="259532" y="4581128"/>
            <a:ext cx="8712968" cy="1477328"/>
          </a:xfrm>
          <a:prstGeom prst="rect">
            <a:avLst/>
          </a:prstGeom>
          <a:noFill/>
        </p:spPr>
        <p:txBody>
          <a:bodyPr wrap="square" rtlCol="0">
            <a:spAutoFit/>
          </a:bodyPr>
          <a:lstStyle/>
          <a:p>
            <a:r>
              <a:rPr lang="fr-FR" dirty="0" err="1" smtClean="0">
                <a:solidFill>
                  <a:srgbClr val="FF0000"/>
                </a:solidFill>
                <a:latin typeface="Comic Sans MS" pitchFamily="66" charset="0"/>
              </a:rPr>
              <a:t>Requirements</a:t>
            </a:r>
            <a:r>
              <a:rPr lang="fr-FR" dirty="0" smtClean="0">
                <a:solidFill>
                  <a:srgbClr val="FF0000"/>
                </a:solidFill>
                <a:latin typeface="Comic Sans MS" pitchFamily="66" charset="0"/>
              </a:rPr>
              <a:t>:</a:t>
            </a:r>
            <a:endParaRPr lang="fr-FR" dirty="0">
              <a:solidFill>
                <a:srgbClr val="FF0000"/>
              </a:solidFill>
              <a:latin typeface="Comic Sans MS" pitchFamily="66" charset="0"/>
            </a:endParaRPr>
          </a:p>
          <a:p>
            <a:pPr marL="285750" indent="-285750">
              <a:buFont typeface="Wingdings" pitchFamily="2" charset="2"/>
              <a:buChar char="Ø"/>
            </a:pPr>
            <a:r>
              <a:rPr lang="en-US" dirty="0">
                <a:latin typeface="Comic Sans MS" pitchFamily="66" charset="0"/>
              </a:rPr>
              <a:t>Good resolution in angle to at least 1 degree to distinguish between clusters </a:t>
            </a:r>
            <a:endParaRPr lang="fr-FR" dirty="0">
              <a:latin typeface="Comic Sans MS" pitchFamily="66" charset="0"/>
            </a:endParaRPr>
          </a:p>
          <a:p>
            <a:pPr marL="285750" indent="-285750">
              <a:buFont typeface="Wingdings" pitchFamily="2" charset="2"/>
              <a:buChar char="Ø"/>
            </a:pPr>
            <a:r>
              <a:rPr lang="en-US" dirty="0" smtClean="0">
                <a:latin typeface="Comic Sans MS" pitchFamily="66" charset="0"/>
              </a:rPr>
              <a:t>Energy </a:t>
            </a:r>
            <a:r>
              <a:rPr lang="en-US" dirty="0">
                <a:latin typeface="Comic Sans MS" pitchFamily="66" charset="0"/>
              </a:rPr>
              <a:t>resolution to a few %/</a:t>
            </a:r>
            <a:r>
              <a:rPr lang="en-US" dirty="0" err="1">
                <a:latin typeface="Comic Sans MS" pitchFamily="66" charset="0"/>
              </a:rPr>
              <a:t>sqrt</a:t>
            </a:r>
            <a:r>
              <a:rPr lang="en-US" dirty="0">
                <a:latin typeface="Comic Sans MS" pitchFamily="66" charset="0"/>
              </a:rPr>
              <a:t>(E ) for measurements of cluster energy </a:t>
            </a:r>
            <a:endParaRPr lang="fr-FR" dirty="0">
              <a:latin typeface="Comic Sans MS" pitchFamily="66" charset="0"/>
            </a:endParaRPr>
          </a:p>
          <a:p>
            <a:pPr marL="285750" indent="-285750">
              <a:buFont typeface="Wingdings" pitchFamily="2" charset="2"/>
              <a:buChar char="Ø"/>
            </a:pPr>
            <a:r>
              <a:rPr lang="en-US" dirty="0" smtClean="0">
                <a:latin typeface="Comic Sans MS" pitchFamily="66" charset="0"/>
              </a:rPr>
              <a:t>Ability </a:t>
            </a:r>
            <a:r>
              <a:rPr lang="en-US" dirty="0">
                <a:latin typeface="Comic Sans MS" pitchFamily="66" charset="0"/>
              </a:rPr>
              <a:t>to withstand radiation down to at least 1 degree with respect to the beam line </a:t>
            </a:r>
          </a:p>
        </p:txBody>
      </p:sp>
      <p:sp>
        <p:nvSpPr>
          <p:cNvPr id="11" name="TextBox 10"/>
          <p:cNvSpPr txBox="1"/>
          <p:nvPr/>
        </p:nvSpPr>
        <p:spPr>
          <a:xfrm>
            <a:off x="3923928" y="6309320"/>
            <a:ext cx="4968552" cy="369332"/>
          </a:xfrm>
          <a:prstGeom prst="rect">
            <a:avLst/>
          </a:prstGeom>
          <a:noFill/>
        </p:spPr>
        <p:txBody>
          <a:bodyPr wrap="square" rtlCol="0">
            <a:spAutoFit/>
          </a:bodyPr>
          <a:lstStyle/>
          <a:p>
            <a:r>
              <a:rPr lang="fr-FR" dirty="0" smtClean="0">
                <a:solidFill>
                  <a:srgbClr val="00B0F0"/>
                </a:solidFill>
              </a:rPr>
              <a:t>Collaboration: BNL, Caltech, CUA, IPN-Orsay</a:t>
            </a:r>
            <a:endParaRPr lang="fr-FR" dirty="0">
              <a:solidFill>
                <a:srgbClr val="00B0F0"/>
              </a:solidFill>
            </a:endParaRPr>
          </a:p>
        </p:txBody>
      </p:sp>
    </p:spTree>
    <p:extLst>
      <p:ext uri="{BB962C8B-B14F-4D97-AF65-F5344CB8AC3E}">
        <p14:creationId xmlns:p14="http://schemas.microsoft.com/office/powerpoint/2010/main" val="152909326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1520" y="188640"/>
            <a:ext cx="8640960" cy="523220"/>
          </a:xfrm>
          <a:prstGeom prst="rect">
            <a:avLst/>
          </a:prstGeom>
          <a:noFill/>
        </p:spPr>
        <p:txBody>
          <a:bodyPr wrap="square" rtlCol="0">
            <a:spAutoFit/>
          </a:bodyPr>
          <a:lstStyle/>
          <a:p>
            <a:pPr algn="ctr"/>
            <a:r>
              <a:rPr lang="en-US" sz="2800" dirty="0" smtClean="0"/>
              <a:t>PWO crystal specifications</a:t>
            </a:r>
            <a:endParaRPr lang="en-US" sz="2800" dirty="0"/>
          </a:p>
        </p:txBody>
      </p:sp>
      <p:cxnSp>
        <p:nvCxnSpPr>
          <p:cNvPr id="5" name="Straight Connector 4"/>
          <p:cNvCxnSpPr/>
          <p:nvPr/>
        </p:nvCxnSpPr>
        <p:spPr>
          <a:xfrm>
            <a:off x="251520" y="692696"/>
            <a:ext cx="864096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pic>
        <p:nvPicPr>
          <p:cNvPr id="6" name="Picture 5"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764704"/>
            <a:ext cx="9144000" cy="4957763"/>
          </a:xfrm>
          <a:prstGeom prst="rect">
            <a:avLst/>
          </a:prstGeom>
        </p:spPr>
      </p:pic>
      <p:sp>
        <p:nvSpPr>
          <p:cNvPr id="7" name="TextBox 6"/>
          <p:cNvSpPr txBox="1"/>
          <p:nvPr/>
        </p:nvSpPr>
        <p:spPr>
          <a:xfrm>
            <a:off x="179512" y="5879013"/>
            <a:ext cx="8784976" cy="646331"/>
          </a:xfrm>
          <a:prstGeom prst="rect">
            <a:avLst/>
          </a:prstGeom>
          <a:noFill/>
        </p:spPr>
        <p:txBody>
          <a:bodyPr wrap="square" rtlCol="0">
            <a:spAutoFit/>
          </a:bodyPr>
          <a:lstStyle/>
          <a:p>
            <a:pPr algn="ctr"/>
            <a:r>
              <a:rPr lang="en-US" dirty="0" smtClean="0">
                <a:solidFill>
                  <a:srgbClr val="C00000"/>
                </a:solidFill>
              </a:rPr>
              <a:t>A </a:t>
            </a:r>
            <a:r>
              <a:rPr lang="en-US" dirty="0">
                <a:solidFill>
                  <a:srgbClr val="C00000"/>
                </a:solidFill>
              </a:rPr>
              <a:t>key question of ongoing R&amp;D is to determine whether the EIC could use more relaxed crystal specs, also in terms of parameter variation between crystals </a:t>
            </a:r>
            <a:endParaRPr lang="fr-FR" dirty="0">
              <a:solidFill>
                <a:srgbClr val="C00000"/>
              </a:solidFill>
            </a:endParaRPr>
          </a:p>
        </p:txBody>
      </p:sp>
    </p:spTree>
    <p:extLst>
      <p:ext uri="{BB962C8B-B14F-4D97-AF65-F5344CB8AC3E}">
        <p14:creationId xmlns:p14="http://schemas.microsoft.com/office/powerpoint/2010/main" val="335512872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1520" y="188640"/>
            <a:ext cx="8640960" cy="523220"/>
          </a:xfrm>
          <a:prstGeom prst="rect">
            <a:avLst/>
          </a:prstGeom>
          <a:noFill/>
        </p:spPr>
        <p:txBody>
          <a:bodyPr wrap="square" rtlCol="0">
            <a:spAutoFit/>
          </a:bodyPr>
          <a:lstStyle/>
          <a:p>
            <a:pPr algn="ctr"/>
            <a:r>
              <a:rPr lang="en-US" sz="2800" dirty="0" smtClean="0"/>
              <a:t>High resolution </a:t>
            </a:r>
            <a:r>
              <a:rPr lang="en-US" sz="2800" dirty="0" err="1" smtClean="0"/>
              <a:t>calorimetry</a:t>
            </a:r>
            <a:r>
              <a:rPr lang="en-US" sz="2800" dirty="0" smtClean="0"/>
              <a:t> based on PbWO</a:t>
            </a:r>
            <a:r>
              <a:rPr lang="en-US" sz="2800" baseline="-25000" dirty="0" smtClean="0"/>
              <a:t>4</a:t>
            </a:r>
            <a:r>
              <a:rPr lang="en-US" sz="2800" dirty="0" smtClean="0"/>
              <a:t> crystals</a:t>
            </a:r>
            <a:endParaRPr lang="en-US" sz="2800" dirty="0"/>
          </a:p>
        </p:txBody>
      </p:sp>
      <p:cxnSp>
        <p:nvCxnSpPr>
          <p:cNvPr id="6" name="Straight Connector 5"/>
          <p:cNvCxnSpPr/>
          <p:nvPr/>
        </p:nvCxnSpPr>
        <p:spPr>
          <a:xfrm>
            <a:off x="251520" y="692696"/>
            <a:ext cx="864096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323528" y="764704"/>
            <a:ext cx="8496944" cy="2308324"/>
          </a:xfrm>
          <a:prstGeom prst="rect">
            <a:avLst/>
          </a:prstGeom>
          <a:noFill/>
        </p:spPr>
        <p:txBody>
          <a:bodyPr wrap="square" rtlCol="0">
            <a:spAutoFit/>
          </a:bodyPr>
          <a:lstStyle/>
          <a:p>
            <a:pPr marL="285750" indent="-285750">
              <a:buFont typeface="Wingdings" pitchFamily="2" charset="2"/>
              <a:buChar char="Ø"/>
            </a:pPr>
            <a:r>
              <a:rPr lang="en-US" dirty="0" smtClean="0">
                <a:latin typeface="Times New Roman" pitchFamily="18" charset="0"/>
                <a:cs typeface="Times New Roman" pitchFamily="18" charset="0"/>
              </a:rPr>
              <a:t>PbWO</a:t>
            </a:r>
            <a:r>
              <a:rPr lang="en-US" baseline="-25000" dirty="0" smtClean="0">
                <a:latin typeface="Times New Roman" pitchFamily="18" charset="0"/>
                <a:cs typeface="Times New Roman" pitchFamily="18" charset="0"/>
              </a:rPr>
              <a:t>4</a:t>
            </a:r>
            <a:r>
              <a:rPr lang="en-US" dirty="0" smtClean="0">
                <a:latin typeface="Times New Roman" pitchFamily="18" charset="0"/>
                <a:cs typeface="Times New Roman" pitchFamily="18" charset="0"/>
              </a:rPr>
              <a:t> has been extensively used for high precision </a:t>
            </a:r>
            <a:r>
              <a:rPr lang="en-US" dirty="0" err="1" smtClean="0">
                <a:latin typeface="Times New Roman" pitchFamily="18" charset="0"/>
                <a:cs typeface="Times New Roman" pitchFamily="18" charset="0"/>
              </a:rPr>
              <a:t>calorimetry</a:t>
            </a:r>
            <a:r>
              <a:rPr lang="en-US" dirty="0" smtClean="0">
                <a:latin typeface="Times New Roman" pitchFamily="18" charset="0"/>
                <a:cs typeface="Times New Roman" pitchFamily="18" charset="0"/>
              </a:rPr>
              <a:t> (CMS, </a:t>
            </a:r>
            <a:r>
              <a:rPr lang="en-US" dirty="0" err="1" smtClean="0">
                <a:latin typeface="Times New Roman" pitchFamily="18" charset="0"/>
                <a:cs typeface="Times New Roman" pitchFamily="18" charset="0"/>
              </a:rPr>
              <a:t>JLab</a:t>
            </a:r>
            <a:r>
              <a:rPr lang="en-US" dirty="0" smtClean="0">
                <a:latin typeface="Times New Roman" pitchFamily="18" charset="0"/>
                <a:cs typeface="Times New Roman" pitchFamily="18" charset="0"/>
              </a:rPr>
              <a:t>, PANDA…) because its energy and time resolutions and its radiation hardness.</a:t>
            </a:r>
          </a:p>
          <a:p>
            <a:pPr marL="285750" indent="-285750">
              <a:buFont typeface="Wingdings" pitchFamily="2" charset="2"/>
              <a:buChar char="Ø"/>
            </a:pPr>
            <a:r>
              <a:rPr lang="en-US" dirty="0" smtClean="0">
                <a:latin typeface="Times New Roman" pitchFamily="18" charset="0"/>
                <a:cs typeface="Times New Roman" pitchFamily="18" charset="0"/>
              </a:rPr>
              <a:t> </a:t>
            </a:r>
            <a:r>
              <a:rPr lang="en-US" dirty="0" smtClean="0">
                <a:solidFill>
                  <a:srgbClr val="C00000"/>
                </a:solidFill>
                <a:latin typeface="Times New Roman" pitchFamily="18" charset="0"/>
                <a:cs typeface="Times New Roman" pitchFamily="18" charset="0"/>
              </a:rPr>
              <a:t>BTCP (Russia) </a:t>
            </a:r>
            <a:r>
              <a:rPr lang="en-US" dirty="0" smtClean="0">
                <a:latin typeface="Times New Roman" pitchFamily="18" charset="0"/>
                <a:cs typeface="Times New Roman" pitchFamily="18" charset="0"/>
              </a:rPr>
              <a:t>produced high quality crystals in the past using the </a:t>
            </a:r>
            <a:r>
              <a:rPr lang="en-US" dirty="0" err="1" smtClean="0">
                <a:latin typeface="Times New Roman" pitchFamily="18" charset="0"/>
                <a:cs typeface="Times New Roman" pitchFamily="18" charset="0"/>
              </a:rPr>
              <a:t>Czochralsky</a:t>
            </a:r>
            <a:r>
              <a:rPr lang="en-US" dirty="0" smtClean="0">
                <a:latin typeface="Times New Roman" pitchFamily="18" charset="0"/>
                <a:cs typeface="Times New Roman" pitchFamily="18" charset="0"/>
              </a:rPr>
              <a:t> growing method, but it’s now out of business.</a:t>
            </a:r>
          </a:p>
          <a:p>
            <a:pPr marL="285750" indent="-285750">
              <a:buFont typeface="Wingdings" pitchFamily="2" charset="2"/>
              <a:buChar char="Ø"/>
            </a:pPr>
            <a:r>
              <a:rPr lang="en-US" dirty="0" smtClean="0">
                <a:latin typeface="Times New Roman" pitchFamily="18" charset="0"/>
                <a:cs typeface="Times New Roman" pitchFamily="18" charset="0"/>
              </a:rPr>
              <a:t> </a:t>
            </a:r>
            <a:r>
              <a:rPr lang="en-US" dirty="0" smtClean="0">
                <a:solidFill>
                  <a:srgbClr val="C00000"/>
                </a:solidFill>
                <a:latin typeface="Times New Roman" pitchFamily="18" charset="0"/>
                <a:cs typeface="Times New Roman" pitchFamily="18" charset="0"/>
              </a:rPr>
              <a:t>SICCAS (China) </a:t>
            </a:r>
            <a:r>
              <a:rPr lang="en-US" dirty="0" smtClean="0">
                <a:latin typeface="Times New Roman" pitchFamily="18" charset="0"/>
                <a:cs typeface="Times New Roman" pitchFamily="18" charset="0"/>
              </a:rPr>
              <a:t>uses the Bridgeman method, but </a:t>
            </a:r>
            <a:r>
              <a:rPr lang="en-US" dirty="0" smtClean="0">
                <a:latin typeface="Times New Roman" pitchFamily="18" charset="0"/>
                <a:cs typeface="Times New Roman" pitchFamily="18" charset="0"/>
              </a:rPr>
              <a:t>has </a:t>
            </a:r>
            <a:r>
              <a:rPr lang="en-US" dirty="0" smtClean="0">
                <a:latin typeface="Times New Roman" pitchFamily="18" charset="0"/>
                <a:cs typeface="Times New Roman" pitchFamily="18" charset="0"/>
              </a:rPr>
              <a:t>problems maintaining good crystal quality.</a:t>
            </a:r>
          </a:p>
          <a:p>
            <a:pPr marL="285750" indent="-285750">
              <a:buFont typeface="Wingdings" pitchFamily="2" charset="2"/>
              <a:buChar char="Ø"/>
            </a:pPr>
            <a:r>
              <a:rPr lang="en-US" dirty="0">
                <a:latin typeface="Times New Roman" pitchFamily="18" charset="0"/>
                <a:cs typeface="Times New Roman" pitchFamily="18" charset="0"/>
              </a:rPr>
              <a:t>N</a:t>
            </a:r>
            <a:r>
              <a:rPr lang="en-US" dirty="0" smtClean="0">
                <a:latin typeface="Times New Roman" pitchFamily="18" charset="0"/>
                <a:cs typeface="Times New Roman" pitchFamily="18" charset="0"/>
              </a:rPr>
              <a:t>eed </a:t>
            </a:r>
            <a:r>
              <a:rPr lang="en-US" dirty="0" smtClean="0">
                <a:latin typeface="Times New Roman" pitchFamily="18" charset="0"/>
                <a:cs typeface="Times New Roman" pitchFamily="18" charset="0"/>
              </a:rPr>
              <a:t>to develop an alternate supplier of PbWO</a:t>
            </a:r>
            <a:r>
              <a:rPr lang="en-US" baseline="-25000" dirty="0" smtClean="0">
                <a:latin typeface="Times New Roman" pitchFamily="18" charset="0"/>
                <a:cs typeface="Times New Roman" pitchFamily="18" charset="0"/>
              </a:rPr>
              <a:t>4</a:t>
            </a:r>
            <a:r>
              <a:rPr lang="en-US" dirty="0" smtClean="0">
                <a:latin typeface="Times New Roman" pitchFamily="18" charset="0"/>
                <a:cs typeface="Times New Roman" pitchFamily="18" charset="0"/>
              </a:rPr>
              <a:t> in order to ensure worldwide availability of high quality crystals (potential candidate: </a:t>
            </a:r>
            <a:r>
              <a:rPr lang="en-US" dirty="0" smtClean="0">
                <a:solidFill>
                  <a:srgbClr val="C00000"/>
                </a:solidFill>
                <a:latin typeface="Times New Roman" pitchFamily="18" charset="0"/>
                <a:cs typeface="Times New Roman" pitchFamily="18" charset="0"/>
              </a:rPr>
              <a:t>CRYTUR, Czech Republic</a:t>
            </a:r>
            <a:r>
              <a:rPr lang="en-US" dirty="0" smtClean="0">
                <a:latin typeface="Times New Roman" pitchFamily="18" charset="0"/>
                <a:cs typeface="Times New Roman" pitchFamily="18" charset="0"/>
              </a:rPr>
              <a:t>).</a:t>
            </a:r>
            <a:endParaRPr lang="en-US" dirty="0">
              <a:latin typeface="Times New Roman" pitchFamily="18" charset="0"/>
              <a:cs typeface="Times New Roman" pitchFamily="18" charset="0"/>
            </a:endParaRPr>
          </a:p>
        </p:txBody>
      </p:sp>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2030" t="3019" r="-2030" b="-3019"/>
          <a:stretch/>
        </p:blipFill>
        <p:spPr>
          <a:xfrm>
            <a:off x="323528" y="3619756"/>
            <a:ext cx="4504762" cy="3028572"/>
          </a:xfrm>
          <a:prstGeom prst="rect">
            <a:avLst/>
          </a:prstGeom>
        </p:spPr>
      </p:pic>
      <p:cxnSp>
        <p:nvCxnSpPr>
          <p:cNvPr id="5" name="Straight Connector 4"/>
          <p:cNvCxnSpPr/>
          <p:nvPr/>
        </p:nvCxnSpPr>
        <p:spPr>
          <a:xfrm>
            <a:off x="683568" y="5661248"/>
            <a:ext cx="4320480" cy="0"/>
          </a:xfrm>
          <a:prstGeom prst="line">
            <a:avLst/>
          </a:prstGeom>
          <a:ln w="19050">
            <a:solidFill>
              <a:srgbClr val="FF33CC"/>
            </a:solidFill>
          </a:ln>
        </p:spPr>
        <p:style>
          <a:lnRef idx="1">
            <a:schemeClr val="accent1"/>
          </a:lnRef>
          <a:fillRef idx="0">
            <a:schemeClr val="accent1"/>
          </a:fillRef>
          <a:effectRef idx="0">
            <a:schemeClr val="accent1"/>
          </a:effectRef>
          <a:fontRef idx="minor">
            <a:schemeClr val="tx1"/>
          </a:fontRef>
        </p:style>
      </p:cxnSp>
      <p:graphicFrame>
        <p:nvGraphicFramePr>
          <p:cNvPr id="13" name="Object 12"/>
          <p:cNvGraphicFramePr>
            <a:graphicFrameLocks noChangeAspect="1"/>
          </p:cNvGraphicFramePr>
          <p:nvPr>
            <p:extLst>
              <p:ext uri="{D42A27DB-BD31-4B8C-83A1-F6EECF244321}">
                <p14:modId xmlns:p14="http://schemas.microsoft.com/office/powerpoint/2010/main" val="4245377226"/>
              </p:ext>
            </p:extLst>
          </p:nvPr>
        </p:nvGraphicFramePr>
        <p:xfrm>
          <a:off x="0" y="3254623"/>
          <a:ext cx="1628775" cy="606425"/>
        </p:xfrm>
        <a:graphic>
          <a:graphicData uri="http://schemas.openxmlformats.org/presentationml/2006/ole">
            <mc:AlternateContent xmlns:mc="http://schemas.openxmlformats.org/markup-compatibility/2006">
              <mc:Choice xmlns:v="urn:schemas-microsoft-com:vml" Requires="v">
                <p:oleObj spid="_x0000_s3105" name="Equation" r:id="rId4" imgW="1091880" imgH="406080" progId="Equation.3">
                  <p:embed/>
                </p:oleObj>
              </mc:Choice>
              <mc:Fallback>
                <p:oleObj name="Equation" r:id="rId4" imgW="1091880" imgH="406080" progId="Equation.3">
                  <p:embed/>
                  <p:pic>
                    <p:nvPicPr>
                      <p:cNvPr id="0" name=""/>
                      <p:cNvPicPr/>
                      <p:nvPr/>
                    </p:nvPicPr>
                    <p:blipFill>
                      <a:blip r:embed="rId5"/>
                      <a:stretch>
                        <a:fillRect/>
                      </a:stretch>
                    </p:blipFill>
                    <p:spPr>
                      <a:xfrm>
                        <a:off x="0" y="3254623"/>
                        <a:ext cx="1628775" cy="606425"/>
                      </a:xfrm>
                      <a:prstGeom prst="rect">
                        <a:avLst/>
                      </a:prstGeom>
                    </p:spPr>
                  </p:pic>
                </p:oleObj>
              </mc:Fallback>
            </mc:AlternateContent>
          </a:graphicData>
        </a:graphic>
      </p:graphicFrame>
      <p:sp>
        <p:nvSpPr>
          <p:cNvPr id="14" name="TextBox 13"/>
          <p:cNvSpPr txBox="1"/>
          <p:nvPr/>
        </p:nvSpPr>
        <p:spPr>
          <a:xfrm>
            <a:off x="4684274" y="5868561"/>
            <a:ext cx="2119974" cy="584775"/>
          </a:xfrm>
          <a:prstGeom prst="rect">
            <a:avLst/>
          </a:prstGeom>
          <a:noFill/>
        </p:spPr>
        <p:txBody>
          <a:bodyPr wrap="square" rtlCol="0">
            <a:spAutoFit/>
          </a:bodyPr>
          <a:lstStyle/>
          <a:p>
            <a:pPr algn="ctr"/>
            <a:r>
              <a:rPr lang="fr-FR" sz="1600" dirty="0" smtClean="0">
                <a:solidFill>
                  <a:srgbClr val="FF33CC"/>
                </a:solidFill>
              </a:rPr>
              <a:t>PANDA </a:t>
            </a:r>
            <a:r>
              <a:rPr lang="fr-FR" sz="1600" dirty="0" err="1" smtClean="0">
                <a:solidFill>
                  <a:srgbClr val="FF33CC"/>
                </a:solidFill>
              </a:rPr>
              <a:t>requirements</a:t>
            </a:r>
            <a:r>
              <a:rPr lang="fr-FR" sz="1600" dirty="0" smtClean="0">
                <a:solidFill>
                  <a:srgbClr val="FF33CC"/>
                </a:solidFill>
              </a:rPr>
              <a:t> </a:t>
            </a:r>
            <a:r>
              <a:rPr lang="fr-FR" sz="1600" dirty="0" err="1" smtClean="0">
                <a:solidFill>
                  <a:srgbClr val="FF33CC"/>
                </a:solidFill>
              </a:rPr>
              <a:t>dk</a:t>
            </a:r>
            <a:r>
              <a:rPr lang="fr-FR" sz="1600" dirty="0" smtClean="0">
                <a:solidFill>
                  <a:srgbClr val="FF33CC"/>
                </a:solidFill>
              </a:rPr>
              <a:t>&lt;1.1 </a:t>
            </a:r>
            <a:r>
              <a:rPr lang="fr-FR" sz="1600" dirty="0" err="1" smtClean="0">
                <a:solidFill>
                  <a:srgbClr val="FF33CC"/>
                </a:solidFill>
              </a:rPr>
              <a:t>after</a:t>
            </a:r>
            <a:r>
              <a:rPr lang="fr-FR" sz="1600" dirty="0" smtClean="0">
                <a:solidFill>
                  <a:srgbClr val="FF33CC"/>
                </a:solidFill>
              </a:rPr>
              <a:t> 30Gy</a:t>
            </a:r>
            <a:endParaRPr lang="fr-FR" sz="1600" dirty="0">
              <a:solidFill>
                <a:srgbClr val="FF33CC"/>
              </a:solidFill>
            </a:endParaRPr>
          </a:p>
        </p:txBody>
      </p:sp>
      <p:sp>
        <p:nvSpPr>
          <p:cNvPr id="15" name="TextBox 14"/>
          <p:cNvSpPr txBox="1"/>
          <p:nvPr/>
        </p:nvSpPr>
        <p:spPr>
          <a:xfrm>
            <a:off x="55629" y="6479051"/>
            <a:ext cx="5040560" cy="338554"/>
          </a:xfrm>
          <a:prstGeom prst="rect">
            <a:avLst/>
          </a:prstGeom>
          <a:noFill/>
        </p:spPr>
        <p:txBody>
          <a:bodyPr wrap="square" rtlCol="0">
            <a:spAutoFit/>
          </a:bodyPr>
          <a:lstStyle/>
          <a:p>
            <a:r>
              <a:rPr lang="fr-FR" sz="1600" b="1" dirty="0" smtClean="0">
                <a:solidFill>
                  <a:srgbClr val="00B050"/>
                </a:solidFill>
                <a:latin typeface="Comic Sans MS" pitchFamily="66" charset="0"/>
              </a:rPr>
              <a:t>Radiation </a:t>
            </a:r>
            <a:r>
              <a:rPr lang="fr-FR" sz="1600" b="1" dirty="0" err="1" smtClean="0">
                <a:solidFill>
                  <a:srgbClr val="00B050"/>
                </a:solidFill>
                <a:latin typeface="Comic Sans MS" pitchFamily="66" charset="0"/>
              </a:rPr>
              <a:t>hardness</a:t>
            </a:r>
            <a:r>
              <a:rPr lang="fr-FR" sz="1600" b="1" dirty="0" smtClean="0">
                <a:solidFill>
                  <a:srgbClr val="00B050"/>
                </a:solidFill>
                <a:latin typeface="Comic Sans MS" pitchFamily="66" charset="0"/>
              </a:rPr>
              <a:t> of </a:t>
            </a:r>
            <a:r>
              <a:rPr lang="fr-FR" sz="1600" b="1" dirty="0" err="1" smtClean="0">
                <a:solidFill>
                  <a:srgbClr val="00B050"/>
                </a:solidFill>
                <a:latin typeface="Comic Sans MS" pitchFamily="66" charset="0"/>
              </a:rPr>
              <a:t>recent</a:t>
            </a:r>
            <a:r>
              <a:rPr lang="fr-FR" sz="1600" b="1" dirty="0" smtClean="0">
                <a:solidFill>
                  <a:srgbClr val="00B050"/>
                </a:solidFill>
                <a:latin typeface="Comic Sans MS" pitchFamily="66" charset="0"/>
              </a:rPr>
              <a:t> SICCAS </a:t>
            </a:r>
            <a:r>
              <a:rPr lang="fr-FR" sz="1600" b="1" dirty="0" err="1" smtClean="0">
                <a:solidFill>
                  <a:srgbClr val="00B050"/>
                </a:solidFill>
                <a:latin typeface="Comic Sans MS" pitchFamily="66" charset="0"/>
              </a:rPr>
              <a:t>crystals</a:t>
            </a:r>
            <a:endParaRPr lang="fr-FR" sz="1600" b="1" dirty="0">
              <a:solidFill>
                <a:srgbClr val="00B050"/>
              </a:solidFill>
              <a:latin typeface="Comic Sans MS" pitchFamily="66" charset="0"/>
            </a:endParaRPr>
          </a:p>
        </p:txBody>
      </p:sp>
      <p:pic>
        <p:nvPicPr>
          <p:cNvPr id="10" name="Picture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20072" y="3316683"/>
            <a:ext cx="4171680" cy="2488581"/>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 name="TextBox 2"/>
          <p:cNvSpPr txBox="1"/>
          <p:nvPr/>
        </p:nvSpPr>
        <p:spPr>
          <a:xfrm>
            <a:off x="5441444" y="3186148"/>
            <a:ext cx="3672408" cy="307777"/>
          </a:xfrm>
          <a:prstGeom prst="rect">
            <a:avLst/>
          </a:prstGeom>
          <a:noFill/>
        </p:spPr>
        <p:txBody>
          <a:bodyPr wrap="square" rtlCol="0">
            <a:spAutoFit/>
          </a:bodyPr>
          <a:lstStyle/>
          <a:p>
            <a:r>
              <a:rPr lang="fr-FR" sz="1400" dirty="0" smtClean="0">
                <a:solidFill>
                  <a:srgbClr val="FF0000"/>
                </a:solidFill>
              </a:rPr>
              <a:t>Light </a:t>
            </a:r>
            <a:r>
              <a:rPr lang="fr-FR" sz="1400" dirty="0" err="1" smtClean="0">
                <a:solidFill>
                  <a:srgbClr val="FF0000"/>
                </a:solidFill>
              </a:rPr>
              <a:t>yield</a:t>
            </a:r>
            <a:r>
              <a:rPr lang="fr-FR" sz="1400" dirty="0" smtClean="0">
                <a:solidFill>
                  <a:srgbClr val="FF0000"/>
                </a:solidFill>
              </a:rPr>
              <a:t>: large variations </a:t>
            </a:r>
            <a:r>
              <a:rPr lang="fr-FR" sz="1400" dirty="0" err="1" smtClean="0">
                <a:solidFill>
                  <a:srgbClr val="FF0000"/>
                </a:solidFill>
              </a:rPr>
              <a:t>crystal</a:t>
            </a:r>
            <a:r>
              <a:rPr lang="fr-FR" sz="1400" dirty="0" smtClean="0">
                <a:solidFill>
                  <a:srgbClr val="FF0000"/>
                </a:solidFill>
              </a:rPr>
              <a:t> to </a:t>
            </a:r>
            <a:r>
              <a:rPr lang="fr-FR" sz="1400" dirty="0" err="1" smtClean="0">
                <a:solidFill>
                  <a:srgbClr val="FF0000"/>
                </a:solidFill>
              </a:rPr>
              <a:t>crystal</a:t>
            </a:r>
            <a:endParaRPr lang="fr-FR" sz="1400" dirty="0">
              <a:solidFill>
                <a:srgbClr val="FF0000"/>
              </a:solidFill>
            </a:endParaRPr>
          </a:p>
        </p:txBody>
      </p:sp>
      <p:sp>
        <p:nvSpPr>
          <p:cNvPr id="7" name="TextBox 6"/>
          <p:cNvSpPr txBox="1"/>
          <p:nvPr/>
        </p:nvSpPr>
        <p:spPr>
          <a:xfrm>
            <a:off x="5646772" y="5152690"/>
            <a:ext cx="3389724" cy="307777"/>
          </a:xfrm>
          <a:prstGeom prst="rect">
            <a:avLst/>
          </a:prstGeom>
          <a:noFill/>
        </p:spPr>
        <p:txBody>
          <a:bodyPr wrap="square" rtlCol="0">
            <a:spAutoFit/>
          </a:bodyPr>
          <a:lstStyle/>
          <a:p>
            <a:r>
              <a:rPr lang="fr-FR" sz="1400" dirty="0" smtClean="0"/>
              <a:t>CUA </a:t>
            </a:r>
            <a:r>
              <a:rPr lang="fr-FR" sz="1400" dirty="0" err="1" smtClean="0"/>
              <a:t>measurements</a:t>
            </a:r>
            <a:r>
              <a:rPr lang="fr-FR" sz="1400" dirty="0" smtClean="0"/>
              <a:t> of </a:t>
            </a:r>
            <a:r>
              <a:rPr lang="fr-FR" sz="1400" dirty="0" smtClean="0"/>
              <a:t>SICCAS </a:t>
            </a:r>
            <a:r>
              <a:rPr lang="fr-FR" sz="1400" dirty="0" err="1" smtClean="0"/>
              <a:t>crystals</a:t>
            </a:r>
            <a:endParaRPr lang="fr-FR" sz="1400" dirty="0"/>
          </a:p>
        </p:txBody>
      </p:sp>
    </p:spTree>
    <p:extLst>
      <p:ext uri="{BB962C8B-B14F-4D97-AF65-F5344CB8AC3E}">
        <p14:creationId xmlns:p14="http://schemas.microsoft.com/office/powerpoint/2010/main" val="380780033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08588" y="1495425"/>
            <a:ext cx="2495550" cy="1865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93050" y="1482725"/>
            <a:ext cx="1022350" cy="1878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56363" y="3381375"/>
            <a:ext cx="2705100" cy="1935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11"/>
          <p:cNvSpPr>
            <a:spLocks noChangeArrowheads="1"/>
          </p:cNvSpPr>
          <p:nvPr/>
        </p:nvSpPr>
        <p:spPr bwMode="auto">
          <a:xfrm>
            <a:off x="425450" y="1704975"/>
            <a:ext cx="4175125" cy="350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nSpc>
                <a:spcPct val="90000"/>
              </a:lnSpc>
              <a:spcBef>
                <a:spcPct val="20000"/>
              </a:spcBef>
              <a:buClr>
                <a:srgbClr val="000000"/>
              </a:buClr>
              <a:buSzPct val="100000"/>
              <a:buFont typeface="Wingdings" pitchFamily="2" charset="2"/>
              <a:buChar char="Ø"/>
            </a:pPr>
            <a:r>
              <a:rPr lang="en-US" altLang="en-US" sz="1400">
                <a:solidFill>
                  <a:srgbClr val="000000"/>
                </a:solidFill>
              </a:rPr>
              <a:t>Varian Cary 5000 spectrometer</a:t>
            </a:r>
            <a:endParaRPr lang="en-US" altLang="en-US" sz="1400" baseline="30000">
              <a:solidFill>
                <a:schemeClr val="tx1"/>
              </a:solidFill>
              <a:cs typeface="Times New Roman" pitchFamily="16" charset="0"/>
            </a:endParaRPr>
          </a:p>
        </p:txBody>
      </p:sp>
      <p:sp>
        <p:nvSpPr>
          <p:cNvPr id="9" name="Rectangle 11"/>
          <p:cNvSpPr>
            <a:spLocks noChangeArrowheads="1"/>
          </p:cNvSpPr>
          <p:nvPr/>
        </p:nvSpPr>
        <p:spPr bwMode="auto">
          <a:xfrm>
            <a:off x="2895600" y="3573016"/>
            <a:ext cx="3708400" cy="350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nSpc>
                <a:spcPct val="90000"/>
              </a:lnSpc>
              <a:spcBef>
                <a:spcPct val="20000"/>
              </a:spcBef>
              <a:buClr>
                <a:srgbClr val="000000"/>
              </a:buClr>
              <a:buSzPct val="100000"/>
              <a:buFont typeface="Wingdings" pitchFamily="2" charset="2"/>
              <a:buChar char="q"/>
            </a:pPr>
            <a:r>
              <a:rPr lang="en-US" altLang="en-US" sz="1800">
                <a:solidFill>
                  <a:srgbClr val="000000"/>
                </a:solidFill>
              </a:rPr>
              <a:t>Crystal light yield and timing</a:t>
            </a:r>
            <a:endParaRPr lang="en-US" altLang="en-US" sz="1800" baseline="30000">
              <a:solidFill>
                <a:schemeClr val="tx1"/>
              </a:solidFill>
              <a:cs typeface="Times New Roman" pitchFamily="16" charset="0"/>
            </a:endParaRPr>
          </a:p>
        </p:txBody>
      </p:sp>
      <p:sp>
        <p:nvSpPr>
          <p:cNvPr id="10" name="Rectangle 11"/>
          <p:cNvSpPr>
            <a:spLocks noChangeArrowheads="1"/>
          </p:cNvSpPr>
          <p:nvPr/>
        </p:nvSpPr>
        <p:spPr bwMode="auto">
          <a:xfrm>
            <a:off x="177800" y="1346200"/>
            <a:ext cx="4495800" cy="350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nSpc>
                <a:spcPct val="90000"/>
              </a:lnSpc>
              <a:spcBef>
                <a:spcPct val="20000"/>
              </a:spcBef>
              <a:buClr>
                <a:srgbClr val="000000"/>
              </a:buClr>
              <a:buSzPct val="100000"/>
              <a:buFont typeface="Wingdings" pitchFamily="2" charset="2"/>
              <a:buChar char="q"/>
            </a:pPr>
            <a:r>
              <a:rPr lang="en-US" altLang="en-US" sz="1600">
                <a:solidFill>
                  <a:srgbClr val="000000"/>
                </a:solidFill>
              </a:rPr>
              <a:t>Optical Transmittance (L/T)</a:t>
            </a:r>
            <a:endParaRPr lang="en-US" altLang="en-US" sz="1600" baseline="30000">
              <a:solidFill>
                <a:schemeClr val="tx1"/>
              </a:solidFill>
              <a:cs typeface="Times New Roman" pitchFamily="16" charset="0"/>
            </a:endParaRPr>
          </a:p>
        </p:txBody>
      </p:sp>
      <p:sp>
        <p:nvSpPr>
          <p:cNvPr id="11" name="Rectangle 11"/>
          <p:cNvSpPr>
            <a:spLocks noChangeArrowheads="1"/>
          </p:cNvSpPr>
          <p:nvPr/>
        </p:nvSpPr>
        <p:spPr bwMode="auto">
          <a:xfrm>
            <a:off x="439738" y="2001838"/>
            <a:ext cx="420846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nSpc>
                <a:spcPct val="90000"/>
              </a:lnSpc>
              <a:spcBef>
                <a:spcPct val="20000"/>
              </a:spcBef>
              <a:buClr>
                <a:srgbClr val="000000"/>
              </a:buClr>
              <a:buSzPct val="100000"/>
              <a:buFont typeface="Wingdings" pitchFamily="2" charset="2"/>
              <a:buChar char="Ø"/>
            </a:pPr>
            <a:r>
              <a:rPr lang="en-US" altLang="en-US" sz="1400" dirty="0">
                <a:solidFill>
                  <a:srgbClr val="000000"/>
                </a:solidFill>
              </a:rPr>
              <a:t>Setup was commissioned with BTCP crystals on loan from Giessen</a:t>
            </a:r>
            <a:endParaRPr lang="en-US" altLang="en-US" sz="1400" baseline="30000" dirty="0">
              <a:solidFill>
                <a:schemeClr val="tx1"/>
              </a:solidFill>
              <a:cs typeface="Times New Roman" pitchFamily="16" charset="0"/>
            </a:endParaRPr>
          </a:p>
        </p:txBody>
      </p:sp>
      <p:sp>
        <p:nvSpPr>
          <p:cNvPr id="12" name="Rectangle 11"/>
          <p:cNvSpPr>
            <a:spLocks noChangeArrowheads="1"/>
          </p:cNvSpPr>
          <p:nvPr/>
        </p:nvSpPr>
        <p:spPr bwMode="auto">
          <a:xfrm>
            <a:off x="436563" y="2498725"/>
            <a:ext cx="4664075" cy="77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nSpc>
                <a:spcPct val="90000"/>
              </a:lnSpc>
              <a:spcBef>
                <a:spcPct val="20000"/>
              </a:spcBef>
              <a:buClr>
                <a:srgbClr val="000000"/>
              </a:buClr>
              <a:buSzPct val="100000"/>
              <a:buFont typeface="Wingdings" pitchFamily="2" charset="2"/>
              <a:buChar char="Ø"/>
            </a:pPr>
            <a:r>
              <a:rPr lang="en-US" altLang="en-US" sz="1400" dirty="0">
                <a:solidFill>
                  <a:srgbClr val="000000"/>
                </a:solidFill>
              </a:rPr>
              <a:t>To accommodate crystals of lengths greater than 15 cm a more versatile configuration with a fiber-based spectrometer is being </a:t>
            </a:r>
            <a:r>
              <a:rPr lang="en-US" altLang="en-US" sz="1400" dirty="0" smtClean="0">
                <a:solidFill>
                  <a:srgbClr val="000000"/>
                </a:solidFill>
              </a:rPr>
              <a:t>commissioned</a:t>
            </a:r>
            <a:endParaRPr lang="en-US" altLang="en-US" sz="1400" baseline="30000" dirty="0">
              <a:solidFill>
                <a:schemeClr val="tx1"/>
              </a:solidFill>
              <a:cs typeface="Times New Roman" pitchFamily="16" charset="0"/>
            </a:endParaRPr>
          </a:p>
        </p:txBody>
      </p:sp>
      <p:sp>
        <p:nvSpPr>
          <p:cNvPr id="13" name="Rectangle 11"/>
          <p:cNvSpPr>
            <a:spLocks noChangeArrowheads="1"/>
          </p:cNvSpPr>
          <p:nvPr/>
        </p:nvSpPr>
        <p:spPr bwMode="auto">
          <a:xfrm>
            <a:off x="2967038" y="3950841"/>
            <a:ext cx="3535362"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nSpc>
                <a:spcPct val="90000"/>
              </a:lnSpc>
              <a:spcBef>
                <a:spcPct val="20000"/>
              </a:spcBef>
              <a:buClr>
                <a:srgbClr val="000000"/>
              </a:buClr>
              <a:buSzPct val="100000"/>
              <a:buFont typeface="Wingdings" pitchFamily="2" charset="2"/>
              <a:buChar char="Ø"/>
            </a:pPr>
            <a:r>
              <a:rPr lang="en-US" altLang="en-US" sz="1400">
                <a:solidFill>
                  <a:srgbClr val="000000"/>
                </a:solidFill>
              </a:rPr>
              <a:t>A setup is currently being tested          with cosmic rays</a:t>
            </a:r>
            <a:endParaRPr lang="en-US" altLang="en-US" sz="1400" baseline="30000">
              <a:solidFill>
                <a:schemeClr val="tx1"/>
              </a:solidFill>
              <a:cs typeface="Times New Roman" pitchFamily="16" charset="0"/>
            </a:endParaRPr>
          </a:p>
        </p:txBody>
      </p:sp>
      <p:sp>
        <p:nvSpPr>
          <p:cNvPr id="14" name="Rectangle 11"/>
          <p:cNvSpPr>
            <a:spLocks noChangeArrowheads="1"/>
          </p:cNvSpPr>
          <p:nvPr/>
        </p:nvSpPr>
        <p:spPr bwMode="auto">
          <a:xfrm>
            <a:off x="2895600" y="4869160"/>
            <a:ext cx="3708400" cy="350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nSpc>
                <a:spcPct val="90000"/>
              </a:lnSpc>
              <a:spcBef>
                <a:spcPct val="20000"/>
              </a:spcBef>
              <a:buClr>
                <a:srgbClr val="000000"/>
              </a:buClr>
              <a:buSzPct val="100000"/>
              <a:buFont typeface="Wingdings" pitchFamily="2" charset="2"/>
              <a:buChar char="q"/>
            </a:pPr>
            <a:r>
              <a:rPr lang="en-US" altLang="en-US" sz="1800" dirty="0">
                <a:solidFill>
                  <a:srgbClr val="000000"/>
                </a:solidFill>
              </a:rPr>
              <a:t>Radiation Hardness</a:t>
            </a:r>
            <a:endParaRPr lang="en-US" altLang="en-US" sz="1800" baseline="30000" dirty="0">
              <a:solidFill>
                <a:schemeClr val="tx1"/>
              </a:solidFill>
              <a:cs typeface="Times New Roman" pitchFamily="16" charset="0"/>
            </a:endParaRPr>
          </a:p>
        </p:txBody>
      </p:sp>
      <p:sp>
        <p:nvSpPr>
          <p:cNvPr id="15" name="Rectangle 11"/>
          <p:cNvSpPr>
            <a:spLocks noChangeArrowheads="1"/>
          </p:cNvSpPr>
          <p:nvPr/>
        </p:nvSpPr>
        <p:spPr bwMode="auto">
          <a:xfrm>
            <a:off x="2971800" y="5229200"/>
            <a:ext cx="5715000"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nSpc>
                <a:spcPct val="90000"/>
              </a:lnSpc>
              <a:spcBef>
                <a:spcPct val="20000"/>
              </a:spcBef>
              <a:buClr>
                <a:srgbClr val="000000"/>
              </a:buClr>
              <a:buSzPct val="100000"/>
              <a:buFont typeface="Wingdings" pitchFamily="2" charset="2"/>
              <a:buChar char="Ø"/>
              <a:defRPr/>
            </a:pPr>
            <a:r>
              <a:rPr lang="en-US" altLang="en-US" sz="1400" dirty="0">
                <a:solidFill>
                  <a:srgbClr val="000000"/>
                </a:solidFill>
              </a:rPr>
              <a:t>Panoramic irradiation facility available (</a:t>
            </a:r>
            <a:r>
              <a:rPr lang="en-US" altLang="en-US" sz="1400" baseline="30000" dirty="0">
                <a:solidFill>
                  <a:srgbClr val="000000"/>
                </a:solidFill>
              </a:rPr>
              <a:t>60</a:t>
            </a:r>
            <a:r>
              <a:rPr lang="en-US" altLang="en-US" sz="1400" dirty="0">
                <a:solidFill>
                  <a:srgbClr val="000000"/>
                </a:solidFill>
              </a:rPr>
              <a:t>Co sources):</a:t>
            </a:r>
          </a:p>
          <a:p>
            <a:pPr>
              <a:lnSpc>
                <a:spcPct val="90000"/>
              </a:lnSpc>
              <a:spcBef>
                <a:spcPct val="20000"/>
              </a:spcBef>
              <a:buClr>
                <a:srgbClr val="000000"/>
              </a:buClr>
              <a:buSzPct val="100000"/>
              <a:defRPr/>
            </a:pPr>
            <a:endParaRPr lang="en-US" altLang="en-US" sz="1600" baseline="30000" dirty="0">
              <a:solidFill>
                <a:schemeClr val="tx1"/>
              </a:solidFill>
              <a:cs typeface="Times New Roman" pitchFamily="16" charset="0"/>
            </a:endParaRPr>
          </a:p>
          <a:p>
            <a:pPr>
              <a:lnSpc>
                <a:spcPct val="90000"/>
              </a:lnSpc>
              <a:spcBef>
                <a:spcPct val="20000"/>
              </a:spcBef>
              <a:buClr>
                <a:srgbClr val="000000"/>
              </a:buClr>
              <a:buSzPct val="100000"/>
              <a:defRPr/>
            </a:pPr>
            <a:endParaRPr lang="en-US" altLang="en-US" sz="1600" baseline="30000" dirty="0">
              <a:solidFill>
                <a:schemeClr val="tx1"/>
              </a:solidFill>
              <a:cs typeface="Times New Roman" pitchFamily="16" charset="0"/>
            </a:endParaRPr>
          </a:p>
        </p:txBody>
      </p:sp>
      <p:pic>
        <p:nvPicPr>
          <p:cNvPr id="16" name="Picture 1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0375" y="3653375"/>
            <a:ext cx="3155233" cy="2366425"/>
          </a:xfrm>
          <a:prstGeom prst="rect">
            <a:avLst/>
          </a:prstGeom>
          <a:scene3d>
            <a:camera prst="orthographicFront">
              <a:rot lat="0" lon="0" rev="16200000"/>
            </a:camera>
            <a:lightRig rig="threePt" dir="t"/>
          </a:scene3d>
        </p:spPr>
      </p:pic>
      <p:cxnSp>
        <p:nvCxnSpPr>
          <p:cNvPr id="17" name="Straight Arrow Connector 5"/>
          <p:cNvCxnSpPr>
            <a:cxnSpLocks noChangeShapeType="1"/>
          </p:cNvCxnSpPr>
          <p:nvPr/>
        </p:nvCxnSpPr>
        <p:spPr bwMode="auto">
          <a:xfrm flipH="1">
            <a:off x="852488" y="4032250"/>
            <a:ext cx="900112" cy="153988"/>
          </a:xfrm>
          <a:prstGeom prst="straightConnector1">
            <a:avLst/>
          </a:prstGeom>
          <a:noFill/>
          <a:ln w="9525" algn="ctr">
            <a:solidFill>
              <a:schemeClr val="tx1"/>
            </a:solidFill>
            <a:round/>
            <a:headEnd/>
            <a:tailEnd type="arrow" w="med" len="med"/>
          </a:ln>
        </p:spPr>
      </p:cxnSp>
      <p:sp>
        <p:nvSpPr>
          <p:cNvPr id="18" name="TextBox 9"/>
          <p:cNvSpPr txBox="1">
            <a:spLocks noChangeArrowheads="1"/>
          </p:cNvSpPr>
          <p:nvPr/>
        </p:nvSpPr>
        <p:spPr bwMode="auto">
          <a:xfrm>
            <a:off x="1676400" y="3717032"/>
            <a:ext cx="121920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fr-FR" baseline="30000" dirty="0">
                <a:solidFill>
                  <a:srgbClr val="FF0000"/>
                </a:solidFill>
              </a:rPr>
              <a:t>60</a:t>
            </a:r>
            <a:r>
              <a:rPr lang="fr-FR" dirty="0">
                <a:solidFill>
                  <a:srgbClr val="FF0000"/>
                </a:solidFill>
              </a:rPr>
              <a:t>Co (3000 Cu)</a:t>
            </a:r>
          </a:p>
        </p:txBody>
      </p:sp>
      <p:sp>
        <p:nvSpPr>
          <p:cNvPr id="19" name="TextBox 10"/>
          <p:cNvSpPr txBox="1">
            <a:spLocks noChangeArrowheads="1"/>
          </p:cNvSpPr>
          <p:nvPr/>
        </p:nvSpPr>
        <p:spPr bwMode="auto">
          <a:xfrm>
            <a:off x="3581400" y="5519192"/>
            <a:ext cx="2738438"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1450" indent="-171450">
              <a:defRPr sz="1200">
                <a:solidFill>
                  <a:schemeClr val="bg1"/>
                </a:solidFill>
                <a:latin typeface="Arial" charset="0"/>
                <a:ea typeface="Lucida Sans Unicode" pitchFamily="34" charset="0"/>
                <a:cs typeface="Lucida Sans Unicode" pitchFamily="34" charset="0"/>
              </a:defRPr>
            </a:lvl1pPr>
            <a:lvl2pPr>
              <a:defRPr sz="1200">
                <a:solidFill>
                  <a:schemeClr val="bg1"/>
                </a:solidFill>
                <a:latin typeface="Arial" charset="0"/>
                <a:ea typeface="Lucida Sans Unicode" pitchFamily="34" charset="0"/>
                <a:cs typeface="Lucida Sans Unicode" pitchFamily="34" charset="0"/>
              </a:defRPr>
            </a:lvl2pPr>
            <a:lvl3pPr>
              <a:defRPr sz="1200">
                <a:solidFill>
                  <a:schemeClr val="bg1"/>
                </a:solidFill>
                <a:latin typeface="Arial" charset="0"/>
                <a:ea typeface="Lucida Sans Unicode" pitchFamily="34" charset="0"/>
                <a:cs typeface="Lucida Sans Unicode" pitchFamily="34" charset="0"/>
              </a:defRPr>
            </a:lvl3pPr>
            <a:lvl4pPr>
              <a:defRPr sz="1200">
                <a:solidFill>
                  <a:schemeClr val="bg1"/>
                </a:solidFill>
                <a:latin typeface="Arial" charset="0"/>
                <a:ea typeface="Lucida Sans Unicode" pitchFamily="34" charset="0"/>
                <a:cs typeface="Lucida Sans Unicode" pitchFamily="34" charset="0"/>
              </a:defRPr>
            </a:lvl4pPr>
            <a:lvl5pPr>
              <a:defRPr sz="1200">
                <a:solidFill>
                  <a:schemeClr val="bg1"/>
                </a:solidFill>
                <a:latin typeface="Arial" charset="0"/>
                <a:ea typeface="Lucida Sans Unicode" pitchFamily="34" charset="0"/>
                <a:cs typeface="Lucida Sans Unicode" pitchFamily="34" charset="0"/>
              </a:defRPr>
            </a:lvl5pPr>
            <a:lvl6pPr marL="2514600" indent="-228600" defTabSz="457200" eaLnBrk="0" fontAlgn="base" hangingPunct="0">
              <a:spcBef>
                <a:spcPct val="0"/>
              </a:spcBef>
              <a:spcAft>
                <a:spcPct val="0"/>
              </a:spcAft>
              <a:defRPr sz="1200">
                <a:solidFill>
                  <a:schemeClr val="bg1"/>
                </a:solidFill>
                <a:latin typeface="Arial" charset="0"/>
                <a:ea typeface="Lucida Sans Unicode" pitchFamily="34" charset="0"/>
                <a:cs typeface="Lucida Sans Unicode" pitchFamily="34" charset="0"/>
              </a:defRPr>
            </a:lvl6pPr>
            <a:lvl7pPr marL="2971800" indent="-228600" defTabSz="457200" eaLnBrk="0" fontAlgn="base" hangingPunct="0">
              <a:spcBef>
                <a:spcPct val="0"/>
              </a:spcBef>
              <a:spcAft>
                <a:spcPct val="0"/>
              </a:spcAft>
              <a:defRPr sz="1200">
                <a:solidFill>
                  <a:schemeClr val="bg1"/>
                </a:solidFill>
                <a:latin typeface="Arial" charset="0"/>
                <a:ea typeface="Lucida Sans Unicode" pitchFamily="34" charset="0"/>
                <a:cs typeface="Lucida Sans Unicode" pitchFamily="34" charset="0"/>
              </a:defRPr>
            </a:lvl7pPr>
            <a:lvl8pPr marL="3429000" indent="-228600" defTabSz="457200" eaLnBrk="0" fontAlgn="base" hangingPunct="0">
              <a:spcBef>
                <a:spcPct val="0"/>
              </a:spcBef>
              <a:spcAft>
                <a:spcPct val="0"/>
              </a:spcAft>
              <a:defRPr sz="1200">
                <a:solidFill>
                  <a:schemeClr val="bg1"/>
                </a:solidFill>
                <a:latin typeface="Arial" charset="0"/>
                <a:ea typeface="Lucida Sans Unicode" pitchFamily="34" charset="0"/>
                <a:cs typeface="Lucida Sans Unicode" pitchFamily="34" charset="0"/>
              </a:defRPr>
            </a:lvl8pPr>
            <a:lvl9pPr marL="3886200" indent="-228600" defTabSz="457200" eaLnBrk="0" fontAlgn="base" hangingPunct="0">
              <a:spcBef>
                <a:spcPct val="0"/>
              </a:spcBef>
              <a:spcAft>
                <a:spcPct val="0"/>
              </a:spcAft>
              <a:defRPr sz="1200">
                <a:solidFill>
                  <a:schemeClr val="bg1"/>
                </a:solidFill>
                <a:latin typeface="Arial" charset="0"/>
                <a:ea typeface="Lucida Sans Unicode" pitchFamily="34" charset="0"/>
                <a:cs typeface="Lucida Sans Unicode" pitchFamily="34" charset="0"/>
              </a:defRPr>
            </a:lvl9pPr>
          </a:lstStyle>
          <a:p>
            <a:pPr>
              <a:buFont typeface="Arial" charset="0"/>
              <a:buChar char="•"/>
            </a:pPr>
            <a:r>
              <a:rPr lang="fr-FR" dirty="0">
                <a:solidFill>
                  <a:schemeClr val="tx1"/>
                </a:solidFill>
              </a:rPr>
              <a:t>5000 Gy/h </a:t>
            </a:r>
            <a:r>
              <a:rPr lang="fr-FR" dirty="0" err="1">
                <a:solidFill>
                  <a:schemeClr val="tx1"/>
                </a:solidFill>
              </a:rPr>
              <a:t>at</a:t>
            </a:r>
            <a:r>
              <a:rPr lang="fr-FR" dirty="0">
                <a:solidFill>
                  <a:schemeClr val="tx1"/>
                </a:solidFill>
              </a:rPr>
              <a:t>   10 cm</a:t>
            </a:r>
          </a:p>
          <a:p>
            <a:pPr>
              <a:buFont typeface="Arial" charset="0"/>
              <a:buChar char="•"/>
            </a:pPr>
            <a:r>
              <a:rPr lang="fr-FR" dirty="0">
                <a:solidFill>
                  <a:schemeClr val="tx1"/>
                </a:solidFill>
              </a:rPr>
              <a:t>  300 Gy/h </a:t>
            </a:r>
            <a:r>
              <a:rPr lang="fr-FR" dirty="0" err="1">
                <a:solidFill>
                  <a:schemeClr val="tx1"/>
                </a:solidFill>
              </a:rPr>
              <a:t>at</a:t>
            </a:r>
            <a:r>
              <a:rPr lang="fr-FR" dirty="0">
                <a:solidFill>
                  <a:schemeClr val="tx1"/>
                </a:solidFill>
              </a:rPr>
              <a:t>   35 cm</a:t>
            </a:r>
          </a:p>
          <a:p>
            <a:pPr>
              <a:buFont typeface="Arial" charset="0"/>
              <a:buChar char="•"/>
            </a:pPr>
            <a:r>
              <a:rPr lang="fr-FR" dirty="0">
                <a:solidFill>
                  <a:schemeClr val="tx1"/>
                </a:solidFill>
              </a:rPr>
              <a:t>      6 Gy/h </a:t>
            </a:r>
            <a:r>
              <a:rPr lang="fr-FR" dirty="0" err="1">
                <a:solidFill>
                  <a:schemeClr val="tx1"/>
                </a:solidFill>
              </a:rPr>
              <a:t>at</a:t>
            </a:r>
            <a:r>
              <a:rPr lang="fr-FR" dirty="0">
                <a:solidFill>
                  <a:schemeClr val="tx1"/>
                </a:solidFill>
              </a:rPr>
              <a:t> 260 cm</a:t>
            </a:r>
          </a:p>
        </p:txBody>
      </p:sp>
      <p:sp>
        <p:nvSpPr>
          <p:cNvPr id="20" name="TextBox 11"/>
          <p:cNvSpPr txBox="1">
            <a:spLocks noChangeArrowheads="1"/>
          </p:cNvSpPr>
          <p:nvPr/>
        </p:nvSpPr>
        <p:spPr bwMode="auto">
          <a:xfrm>
            <a:off x="0" y="6481763"/>
            <a:ext cx="341987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fr-FR" sz="1400" dirty="0">
                <a:solidFill>
                  <a:schemeClr val="tx1"/>
                </a:solidFill>
              </a:rPr>
              <a:t>Laboratoire de Chimie Physique (Orsay) </a:t>
            </a:r>
          </a:p>
        </p:txBody>
      </p:sp>
      <p:sp>
        <p:nvSpPr>
          <p:cNvPr id="21" name="TextBox 17"/>
          <p:cNvSpPr txBox="1">
            <a:spLocks noChangeArrowheads="1"/>
          </p:cNvSpPr>
          <p:nvPr/>
        </p:nvSpPr>
        <p:spPr bwMode="auto">
          <a:xfrm>
            <a:off x="5729288" y="5724500"/>
            <a:ext cx="2803152" cy="369332"/>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r>
              <a:rPr lang="fr-FR" dirty="0" err="1">
                <a:solidFill>
                  <a:schemeClr val="tx1"/>
                </a:solidFill>
              </a:rPr>
              <a:t>At</a:t>
            </a:r>
            <a:r>
              <a:rPr lang="fr-FR" dirty="0">
                <a:solidFill>
                  <a:schemeClr val="tx1"/>
                </a:solidFill>
              </a:rPr>
              <a:t> ~1m 30 Gy in ~30 min</a:t>
            </a:r>
          </a:p>
        </p:txBody>
      </p:sp>
      <p:sp>
        <p:nvSpPr>
          <p:cNvPr id="22" name="TextBox 21"/>
          <p:cNvSpPr txBox="1"/>
          <p:nvPr/>
        </p:nvSpPr>
        <p:spPr>
          <a:xfrm>
            <a:off x="251520" y="188640"/>
            <a:ext cx="8640960" cy="523220"/>
          </a:xfrm>
          <a:prstGeom prst="rect">
            <a:avLst/>
          </a:prstGeom>
          <a:noFill/>
        </p:spPr>
        <p:txBody>
          <a:bodyPr wrap="square" rtlCol="0">
            <a:spAutoFit/>
          </a:bodyPr>
          <a:lstStyle/>
          <a:p>
            <a:pPr algn="ctr"/>
            <a:r>
              <a:rPr lang="en-US" sz="2800" dirty="0" smtClean="0"/>
              <a:t>Setting up infrastructure for crystal testing</a:t>
            </a:r>
            <a:endParaRPr lang="en-US" sz="2800" dirty="0"/>
          </a:p>
        </p:txBody>
      </p:sp>
      <p:cxnSp>
        <p:nvCxnSpPr>
          <p:cNvPr id="23" name="Straight Connector 22"/>
          <p:cNvCxnSpPr/>
          <p:nvPr/>
        </p:nvCxnSpPr>
        <p:spPr>
          <a:xfrm>
            <a:off x="251520" y="692696"/>
            <a:ext cx="864096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251520" y="764704"/>
            <a:ext cx="4032448" cy="461665"/>
          </a:xfrm>
          <a:prstGeom prst="rect">
            <a:avLst/>
          </a:prstGeom>
          <a:noFill/>
        </p:spPr>
        <p:txBody>
          <a:bodyPr wrap="square" rtlCol="0">
            <a:spAutoFit/>
          </a:bodyPr>
          <a:lstStyle/>
          <a:p>
            <a:r>
              <a:rPr lang="fr-FR" sz="2400" b="1" dirty="0" smtClean="0">
                <a:solidFill>
                  <a:srgbClr val="C00000"/>
                </a:solidFill>
              </a:rPr>
              <a:t>IPN-Orsay (France)</a:t>
            </a:r>
            <a:endParaRPr lang="fr-FR" sz="2400" b="1" dirty="0">
              <a:solidFill>
                <a:srgbClr val="C00000"/>
              </a:solidFill>
            </a:endParaRPr>
          </a:p>
        </p:txBody>
      </p:sp>
      <p:sp>
        <p:nvSpPr>
          <p:cNvPr id="25" name="Rectangle 11"/>
          <p:cNvSpPr>
            <a:spLocks noChangeArrowheads="1"/>
          </p:cNvSpPr>
          <p:nvPr/>
        </p:nvSpPr>
        <p:spPr bwMode="auto">
          <a:xfrm>
            <a:off x="3598863" y="6165304"/>
            <a:ext cx="5715000"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85750" indent="-285750">
              <a:buFont typeface="Wingdings" pitchFamily="2" charset="2"/>
              <a:buChar char="Ø"/>
            </a:pPr>
            <a:r>
              <a:rPr lang="en-US" sz="1400" dirty="0"/>
              <a:t>ALTO at IPN-</a:t>
            </a:r>
            <a:r>
              <a:rPr lang="en-US" sz="1400" dirty="0" err="1"/>
              <a:t>Orsay</a:t>
            </a:r>
            <a:r>
              <a:rPr lang="en-US" sz="1400" dirty="0"/>
              <a:t>:</a:t>
            </a:r>
          </a:p>
          <a:p>
            <a:pPr marL="628650" lvl="1" indent="-171450">
              <a:buFont typeface="Arial" pitchFamily="34" charset="0"/>
              <a:buChar char="•"/>
            </a:pPr>
            <a:r>
              <a:rPr lang="en-US" sz="1200" dirty="0"/>
              <a:t>50 MeV electrons up to 1uA</a:t>
            </a:r>
          </a:p>
          <a:p>
            <a:pPr marL="628650" lvl="1" indent="-171450">
              <a:buFont typeface="Arial" pitchFamily="34" charset="0"/>
              <a:buChar char="•"/>
            </a:pPr>
            <a:r>
              <a:rPr lang="en-US" sz="1200" dirty="0"/>
              <a:t>Proton beam (Tandem) also available</a:t>
            </a:r>
          </a:p>
          <a:p>
            <a:pPr marL="342900" indent="-342900">
              <a:lnSpc>
                <a:spcPct val="90000"/>
              </a:lnSpc>
              <a:spcBef>
                <a:spcPct val="20000"/>
              </a:spcBef>
              <a:buClr>
                <a:srgbClr val="000000"/>
              </a:buClr>
              <a:buSzPct val="100000"/>
              <a:buFont typeface="Wingdings" pitchFamily="2" charset="2"/>
              <a:buChar char="Ø"/>
              <a:defRPr/>
            </a:pPr>
            <a:endParaRPr lang="en-US" altLang="en-US" sz="1400" dirty="0">
              <a:solidFill>
                <a:srgbClr val="000000"/>
              </a:solidFill>
            </a:endParaRPr>
          </a:p>
          <a:p>
            <a:pPr>
              <a:lnSpc>
                <a:spcPct val="90000"/>
              </a:lnSpc>
              <a:spcBef>
                <a:spcPct val="20000"/>
              </a:spcBef>
              <a:buClr>
                <a:srgbClr val="000000"/>
              </a:buClr>
              <a:buSzPct val="100000"/>
              <a:defRPr/>
            </a:pPr>
            <a:endParaRPr lang="en-US" altLang="en-US" sz="1600" baseline="30000" dirty="0">
              <a:solidFill>
                <a:schemeClr val="tx1"/>
              </a:solidFill>
              <a:cs typeface="Times New Roman" pitchFamily="16" charset="0"/>
            </a:endParaRPr>
          </a:p>
          <a:p>
            <a:pPr>
              <a:lnSpc>
                <a:spcPct val="90000"/>
              </a:lnSpc>
              <a:spcBef>
                <a:spcPct val="20000"/>
              </a:spcBef>
              <a:buClr>
                <a:srgbClr val="000000"/>
              </a:buClr>
              <a:buSzPct val="100000"/>
              <a:defRPr/>
            </a:pPr>
            <a:endParaRPr lang="en-US" altLang="en-US" sz="1600" baseline="30000" dirty="0">
              <a:solidFill>
                <a:schemeClr val="tx1"/>
              </a:solidFill>
              <a:cs typeface="Times New Roman" pitchFamily="16" charset="0"/>
            </a:endParaRPr>
          </a:p>
        </p:txBody>
      </p:sp>
    </p:spTree>
    <p:extLst>
      <p:ext uri="{BB962C8B-B14F-4D97-AF65-F5344CB8AC3E}">
        <p14:creationId xmlns:p14="http://schemas.microsoft.com/office/powerpoint/2010/main" val="274414619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Clippi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3823007"/>
            <a:ext cx="4644008" cy="3062377"/>
          </a:xfrm>
          <a:prstGeom prst="rect">
            <a:avLst/>
          </a:prstGeom>
        </p:spPr>
      </p:pic>
      <p:pic>
        <p:nvPicPr>
          <p:cNvPr id="5" name="Picture 4" descr="Screen Clippi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44008" y="3902667"/>
            <a:ext cx="4464496" cy="2982717"/>
          </a:xfrm>
          <a:prstGeom prst="rect">
            <a:avLst/>
          </a:prstGeom>
        </p:spPr>
      </p:pic>
      <p:sp>
        <p:nvSpPr>
          <p:cNvPr id="6" name="TextBox 5"/>
          <p:cNvSpPr txBox="1"/>
          <p:nvPr/>
        </p:nvSpPr>
        <p:spPr>
          <a:xfrm>
            <a:off x="251520" y="44624"/>
            <a:ext cx="8640960" cy="523220"/>
          </a:xfrm>
          <a:prstGeom prst="rect">
            <a:avLst/>
          </a:prstGeom>
          <a:noFill/>
        </p:spPr>
        <p:txBody>
          <a:bodyPr wrap="square" rtlCol="0">
            <a:spAutoFit/>
          </a:bodyPr>
          <a:lstStyle/>
          <a:p>
            <a:pPr algn="ctr"/>
            <a:r>
              <a:rPr lang="en-US" sz="2800" dirty="0" smtClean="0"/>
              <a:t>Test of recent CRYTUR crystals</a:t>
            </a:r>
            <a:endParaRPr lang="en-US" sz="2800" dirty="0"/>
          </a:p>
        </p:txBody>
      </p:sp>
      <p:cxnSp>
        <p:nvCxnSpPr>
          <p:cNvPr id="7" name="Straight Connector 6"/>
          <p:cNvCxnSpPr/>
          <p:nvPr/>
        </p:nvCxnSpPr>
        <p:spPr>
          <a:xfrm>
            <a:off x="251520" y="548680"/>
            <a:ext cx="864096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3203848" y="6525344"/>
            <a:ext cx="1512168" cy="369332"/>
          </a:xfrm>
          <a:prstGeom prst="rect">
            <a:avLst/>
          </a:prstGeom>
          <a:noFill/>
        </p:spPr>
        <p:txBody>
          <a:bodyPr wrap="square" rtlCol="0">
            <a:spAutoFit/>
          </a:bodyPr>
          <a:lstStyle/>
          <a:p>
            <a:r>
              <a:rPr lang="fr-FR" dirty="0" smtClean="0">
                <a:solidFill>
                  <a:srgbClr val="00B0F0"/>
                </a:solidFill>
              </a:rPr>
              <a:t>V. </a:t>
            </a:r>
            <a:r>
              <a:rPr lang="fr-FR" dirty="0" err="1" smtClean="0">
                <a:solidFill>
                  <a:srgbClr val="00B0F0"/>
                </a:solidFill>
              </a:rPr>
              <a:t>Dormenev</a:t>
            </a:r>
            <a:endParaRPr lang="fr-FR" dirty="0">
              <a:solidFill>
                <a:srgbClr val="00B0F0"/>
              </a:solidFill>
            </a:endParaRPr>
          </a:p>
        </p:txBody>
      </p:sp>
      <p:sp>
        <p:nvSpPr>
          <p:cNvPr id="9" name="TextBox 8"/>
          <p:cNvSpPr txBox="1"/>
          <p:nvPr/>
        </p:nvSpPr>
        <p:spPr>
          <a:xfrm>
            <a:off x="35496" y="2204864"/>
            <a:ext cx="9108504" cy="1569660"/>
          </a:xfrm>
          <a:prstGeom prst="rect">
            <a:avLst/>
          </a:prstGeom>
          <a:noFill/>
        </p:spPr>
        <p:txBody>
          <a:bodyPr wrap="square" rtlCol="0">
            <a:spAutoFit/>
          </a:bodyPr>
          <a:lstStyle/>
          <a:p>
            <a:pPr marL="342900" indent="-342900">
              <a:buFont typeface="Wingdings" pitchFamily="2" charset="2"/>
              <a:buChar char="Ø"/>
            </a:pPr>
            <a:r>
              <a:rPr lang="fr-FR" sz="1600" dirty="0" smtClean="0">
                <a:latin typeface="Comic Sans MS" pitchFamily="66" charset="0"/>
              </a:rPr>
              <a:t>3 new (2016) </a:t>
            </a:r>
            <a:r>
              <a:rPr lang="fr-FR" sz="1600" dirty="0" err="1" smtClean="0">
                <a:latin typeface="Comic Sans MS" pitchFamily="66" charset="0"/>
              </a:rPr>
              <a:t>crystal</a:t>
            </a:r>
            <a:r>
              <a:rPr lang="fr-FR" sz="1600" dirty="0" smtClean="0">
                <a:latin typeface="Comic Sans MS" pitchFamily="66" charset="0"/>
              </a:rPr>
              <a:t> </a:t>
            </a:r>
            <a:r>
              <a:rPr lang="fr-FR" sz="1600" dirty="0" err="1" smtClean="0">
                <a:latin typeface="Comic Sans MS" pitchFamily="66" charset="0"/>
              </a:rPr>
              <a:t>with</a:t>
            </a:r>
            <a:r>
              <a:rPr lang="fr-FR" sz="1600" dirty="0" smtClean="0">
                <a:latin typeface="Comic Sans MS" pitchFamily="66" charset="0"/>
              </a:rPr>
              <a:t> dimensions: 20x20x18.5 mm</a:t>
            </a:r>
            <a:r>
              <a:rPr lang="fr-FR" sz="1600" baseline="30000" dirty="0" smtClean="0">
                <a:latin typeface="Comic Sans MS" pitchFamily="66" charset="0"/>
              </a:rPr>
              <a:t>3</a:t>
            </a:r>
            <a:endParaRPr lang="fr-FR" sz="1600" dirty="0" smtClean="0">
              <a:latin typeface="Comic Sans MS" pitchFamily="66" charset="0"/>
            </a:endParaRPr>
          </a:p>
          <a:p>
            <a:pPr marL="342900" indent="-342900">
              <a:buFont typeface="Wingdings" pitchFamily="2" charset="2"/>
              <a:buChar char="Ø"/>
            </a:pPr>
            <a:r>
              <a:rPr lang="fr-FR" sz="1600" dirty="0" err="1" smtClean="0">
                <a:latin typeface="Comic Sans MS" pitchFamily="66" charset="0"/>
              </a:rPr>
              <a:t>Low</a:t>
            </a:r>
            <a:r>
              <a:rPr lang="fr-FR" sz="1600" dirty="0" smtClean="0">
                <a:latin typeface="Comic Sans MS" pitchFamily="66" charset="0"/>
              </a:rPr>
              <a:t> light </a:t>
            </a:r>
            <a:r>
              <a:rPr lang="fr-FR" sz="1600" dirty="0" err="1" smtClean="0">
                <a:latin typeface="Comic Sans MS" pitchFamily="66" charset="0"/>
              </a:rPr>
              <a:t>yield</a:t>
            </a:r>
            <a:r>
              <a:rPr lang="fr-FR" sz="1600" dirty="0" smtClean="0">
                <a:latin typeface="Comic Sans MS" pitchFamily="66" charset="0"/>
              </a:rPr>
              <a:t> (12-13 </a:t>
            </a:r>
            <a:r>
              <a:rPr lang="fr-FR" sz="1600" dirty="0" err="1" smtClean="0">
                <a:latin typeface="Comic Sans MS" pitchFamily="66" charset="0"/>
              </a:rPr>
              <a:t>pe</a:t>
            </a:r>
            <a:r>
              <a:rPr lang="fr-FR" sz="1600" dirty="0" smtClean="0">
                <a:latin typeface="Comic Sans MS" pitchFamily="66" charset="0"/>
              </a:rPr>
              <a:t> </a:t>
            </a:r>
            <a:r>
              <a:rPr lang="fr-FR" sz="1600" dirty="0" err="1" smtClean="0">
                <a:latin typeface="Comic Sans MS" pitchFamily="66" charset="0"/>
              </a:rPr>
              <a:t>at</a:t>
            </a:r>
            <a:r>
              <a:rPr lang="fr-FR" sz="1600" dirty="0" smtClean="0">
                <a:latin typeface="Comic Sans MS" pitchFamily="66" charset="0"/>
              </a:rPr>
              <a:t> 18°), </a:t>
            </a:r>
            <a:r>
              <a:rPr lang="fr-FR" sz="1600" dirty="0" err="1" smtClean="0">
                <a:latin typeface="Comic Sans MS" pitchFamily="66" charset="0"/>
              </a:rPr>
              <a:t>with</a:t>
            </a:r>
            <a:r>
              <a:rPr lang="fr-FR" sz="1600" dirty="0" smtClean="0">
                <a:latin typeface="Comic Sans MS" pitchFamily="66" charset="0"/>
              </a:rPr>
              <a:t> </a:t>
            </a:r>
            <a:r>
              <a:rPr lang="fr-FR" sz="1600" dirty="0" err="1" smtClean="0">
                <a:latin typeface="Comic Sans MS" pitchFamily="66" charset="0"/>
              </a:rPr>
              <a:t>tolerable</a:t>
            </a:r>
            <a:r>
              <a:rPr lang="fr-FR" sz="1600" dirty="0" smtClean="0">
                <a:latin typeface="Comic Sans MS" pitchFamily="66" charset="0"/>
              </a:rPr>
              <a:t> non-</a:t>
            </a:r>
            <a:r>
              <a:rPr lang="fr-FR" sz="1600" dirty="0" err="1" smtClean="0">
                <a:latin typeface="Comic Sans MS" pitchFamily="66" charset="0"/>
              </a:rPr>
              <a:t>uniformity</a:t>
            </a:r>
            <a:r>
              <a:rPr lang="fr-FR" sz="1600" dirty="0" smtClean="0">
                <a:latin typeface="Comic Sans MS" pitchFamily="66" charset="0"/>
              </a:rPr>
              <a:t> (</a:t>
            </a:r>
            <a:r>
              <a:rPr lang="fr-FR" sz="1600" dirty="0" err="1" smtClean="0">
                <a:latin typeface="Comic Sans MS" pitchFamily="66" charset="0"/>
              </a:rPr>
              <a:t>maybe</a:t>
            </a:r>
            <a:r>
              <a:rPr lang="fr-FR" sz="1600" dirty="0" smtClean="0">
                <a:latin typeface="Comic Sans MS" pitchFamily="66" charset="0"/>
              </a:rPr>
              <a:t> due to </a:t>
            </a:r>
            <a:r>
              <a:rPr lang="fr-FR" sz="1600" dirty="0" err="1" smtClean="0">
                <a:latin typeface="Comic Sans MS" pitchFamily="66" charset="0"/>
              </a:rPr>
              <a:t>high</a:t>
            </a:r>
            <a:r>
              <a:rPr lang="fr-FR" sz="1600" dirty="0" smtClean="0">
                <a:latin typeface="Comic Sans MS" pitchFamily="66" charset="0"/>
              </a:rPr>
              <a:t> doping)</a:t>
            </a:r>
          </a:p>
          <a:p>
            <a:pPr marL="342900" indent="-342900">
              <a:buFont typeface="Wingdings" pitchFamily="2" charset="2"/>
              <a:buChar char="Ø"/>
            </a:pPr>
            <a:r>
              <a:rPr lang="fr-FR" sz="1600" dirty="0" smtClean="0">
                <a:latin typeface="Comic Sans MS" pitchFamily="66" charset="0"/>
              </a:rPr>
              <a:t>Acceptable </a:t>
            </a:r>
            <a:r>
              <a:rPr lang="fr-FR" sz="1600" dirty="0" err="1" smtClean="0">
                <a:latin typeface="Comic Sans MS" pitchFamily="66" charset="0"/>
              </a:rPr>
              <a:t>tranmittance</a:t>
            </a:r>
            <a:r>
              <a:rPr lang="fr-FR" sz="1600" dirty="0" smtClean="0">
                <a:latin typeface="Comic Sans MS" pitchFamily="66" charset="0"/>
              </a:rPr>
              <a:t>. Longitudinal transmittance </a:t>
            </a:r>
            <a:r>
              <a:rPr lang="fr-FR" sz="1600" b="1" dirty="0" err="1" smtClean="0">
                <a:latin typeface="Comic Sans MS" pitchFamily="66" charset="0"/>
              </a:rPr>
              <a:t>does</a:t>
            </a:r>
            <a:r>
              <a:rPr lang="fr-FR" sz="1600" b="1" dirty="0" smtClean="0">
                <a:latin typeface="Comic Sans MS" pitchFamily="66" charset="0"/>
              </a:rPr>
              <a:t> not </a:t>
            </a:r>
            <a:r>
              <a:rPr lang="fr-FR" sz="1600" dirty="0" smtClean="0">
                <a:latin typeface="Comic Sans MS" pitchFamily="66" charset="0"/>
              </a:rPr>
              <a:t>show absorption band in the </a:t>
            </a:r>
            <a:r>
              <a:rPr lang="fr-FR" sz="1600" dirty="0" err="1" smtClean="0">
                <a:latin typeface="Comic Sans MS" pitchFamily="66" charset="0"/>
              </a:rPr>
              <a:t>luminescense</a:t>
            </a:r>
            <a:r>
              <a:rPr lang="fr-FR" sz="1600" dirty="0" smtClean="0">
                <a:latin typeface="Comic Sans MS" pitchFamily="66" charset="0"/>
              </a:rPr>
              <a:t> range</a:t>
            </a:r>
          </a:p>
          <a:p>
            <a:pPr marL="342900" indent="-342900">
              <a:buFont typeface="Wingdings" pitchFamily="2" charset="2"/>
              <a:buChar char="Ø"/>
            </a:pPr>
            <a:r>
              <a:rPr lang="fr-FR" sz="1600" dirty="0" smtClean="0">
                <a:latin typeface="Comic Sans MS" pitchFamily="66" charset="0"/>
              </a:rPr>
              <a:t>Crystal </a:t>
            </a:r>
            <a:r>
              <a:rPr lang="fr-FR" sz="1600" dirty="0" err="1" smtClean="0">
                <a:latin typeface="Comic Sans MS" pitchFamily="66" charset="0"/>
              </a:rPr>
              <a:t>similar</a:t>
            </a:r>
            <a:r>
              <a:rPr lang="fr-FR" sz="1600" dirty="0" smtClean="0">
                <a:latin typeface="Comic Sans MS" pitchFamily="66" charset="0"/>
              </a:rPr>
              <a:t> to CMS </a:t>
            </a:r>
            <a:r>
              <a:rPr lang="fr-FR" sz="1600" dirty="0" err="1" smtClean="0">
                <a:latin typeface="Comic Sans MS" pitchFamily="66" charset="0"/>
              </a:rPr>
              <a:t>quality</a:t>
            </a:r>
            <a:r>
              <a:rPr lang="fr-FR" sz="1600" dirty="0" smtClean="0">
                <a:latin typeface="Comic Sans MS" pitchFamily="66" charset="0"/>
              </a:rPr>
              <a:t> </a:t>
            </a:r>
          </a:p>
          <a:p>
            <a:r>
              <a:rPr lang="fr-FR" sz="1600" dirty="0" smtClean="0">
                <a:latin typeface="Comic Sans MS" pitchFamily="66" charset="0"/>
              </a:rPr>
              <a:t>(shift of transmittance </a:t>
            </a:r>
            <a:r>
              <a:rPr lang="fr-FR" sz="1600" dirty="0" err="1" smtClean="0">
                <a:latin typeface="Comic Sans MS" pitchFamily="66" charset="0"/>
              </a:rPr>
              <a:t>edge</a:t>
            </a:r>
            <a:r>
              <a:rPr lang="fr-FR" sz="1600" dirty="0">
                <a:latin typeface="Comic Sans MS" pitchFamily="66" charset="0"/>
              </a:rPr>
              <a:t> </a:t>
            </a:r>
            <a:r>
              <a:rPr lang="fr-FR" sz="1600" dirty="0" smtClean="0">
                <a:latin typeface="Comic Sans MS" pitchFamily="66" charset="0"/>
              </a:rPr>
              <a:t>and </a:t>
            </a:r>
            <a:r>
              <a:rPr lang="fr-FR" sz="1600" dirty="0" err="1" smtClean="0">
                <a:latin typeface="Comic Sans MS" pitchFamily="66" charset="0"/>
              </a:rPr>
              <a:t>low</a:t>
            </a:r>
            <a:r>
              <a:rPr lang="fr-FR" sz="1600" dirty="0" smtClean="0">
                <a:latin typeface="Comic Sans MS" pitchFamily="66" charset="0"/>
              </a:rPr>
              <a:t> radiation </a:t>
            </a:r>
            <a:r>
              <a:rPr lang="fr-FR" sz="1600" dirty="0" err="1" smtClean="0">
                <a:latin typeface="Comic Sans MS" pitchFamily="66" charset="0"/>
              </a:rPr>
              <a:t>induced</a:t>
            </a:r>
            <a:r>
              <a:rPr lang="fr-FR" sz="1600" dirty="0" smtClean="0">
                <a:latin typeface="Comic Sans MS" pitchFamily="66" charset="0"/>
              </a:rPr>
              <a:t> coefficient)</a:t>
            </a:r>
            <a:endParaRPr lang="fr-FR" sz="1600" dirty="0">
              <a:latin typeface="Comic Sans MS" pitchFamily="66" charset="0"/>
            </a:endParaRPr>
          </a:p>
        </p:txBody>
      </p:sp>
      <p:pic>
        <p:nvPicPr>
          <p:cNvPr id="11" name="Picture 2" descr="20150515_103052"/>
          <p:cNvPicPr>
            <a:picLocks noChangeAspect="1" noChangeArrowheads="1"/>
          </p:cNvPicPr>
          <p:nvPr/>
        </p:nvPicPr>
        <p:blipFill rotWithShape="1">
          <a:blip r:embed="rId4" cstate="print"/>
          <a:srcRect l="-17890" t="31823" r="-13797" b="14324"/>
          <a:stretch/>
        </p:blipFill>
        <p:spPr bwMode="auto">
          <a:xfrm>
            <a:off x="-540568" y="620689"/>
            <a:ext cx="6120680" cy="1408470"/>
          </a:xfrm>
          <a:prstGeom prst="rect">
            <a:avLst/>
          </a:prstGeom>
          <a:noFill/>
          <a:ln w="9525">
            <a:noFill/>
            <a:miter lim="800000"/>
            <a:headEnd/>
            <a:tailEnd/>
          </a:ln>
        </p:spPr>
      </p:pic>
      <p:sp>
        <p:nvSpPr>
          <p:cNvPr id="12" name="TextBox 11"/>
          <p:cNvSpPr txBox="1"/>
          <p:nvPr/>
        </p:nvSpPr>
        <p:spPr>
          <a:xfrm>
            <a:off x="5289577" y="1727230"/>
            <a:ext cx="3078706" cy="261610"/>
          </a:xfrm>
          <a:prstGeom prst="rect">
            <a:avLst/>
          </a:prstGeom>
          <a:noFill/>
        </p:spPr>
        <p:txBody>
          <a:bodyPr wrap="square" rtlCol="0">
            <a:spAutoFit/>
          </a:bodyPr>
          <a:lstStyle/>
          <a:p>
            <a:r>
              <a:rPr lang="en-US" sz="1100" dirty="0" smtClean="0">
                <a:solidFill>
                  <a:srgbClr val="C00000"/>
                </a:solidFill>
                <a:latin typeface="Comic Sans MS" pitchFamily="66" charset="0"/>
                <a:cs typeface="Times New Roman" pitchFamily="18" charset="0"/>
              </a:rPr>
              <a:t>Grown in </a:t>
            </a:r>
            <a:r>
              <a:rPr lang="en-US" sz="1100" dirty="0" err="1" smtClean="0">
                <a:solidFill>
                  <a:srgbClr val="C00000"/>
                </a:solidFill>
                <a:latin typeface="Comic Sans MS" pitchFamily="66" charset="0"/>
                <a:cs typeface="Times New Roman" pitchFamily="18" charset="0"/>
              </a:rPr>
              <a:t>Ar</a:t>
            </a:r>
            <a:r>
              <a:rPr lang="en-US" sz="1100" dirty="0" smtClean="0">
                <a:solidFill>
                  <a:srgbClr val="C00000"/>
                </a:solidFill>
                <a:latin typeface="Comic Sans MS" pitchFamily="66" charset="0"/>
                <a:cs typeface="Times New Roman" pitchFamily="18" charset="0"/>
              </a:rPr>
              <a:t> atmosphere &amp; doped with </a:t>
            </a:r>
            <a:r>
              <a:rPr lang="en-US" sz="1100" dirty="0" err="1" smtClean="0">
                <a:solidFill>
                  <a:srgbClr val="C00000"/>
                </a:solidFill>
                <a:latin typeface="Comic Sans MS" pitchFamily="66" charset="0"/>
                <a:cs typeface="Times New Roman" pitchFamily="18" charset="0"/>
              </a:rPr>
              <a:t>La+Y</a:t>
            </a:r>
            <a:endParaRPr lang="en-US" sz="1100" dirty="0" smtClean="0">
              <a:solidFill>
                <a:srgbClr val="C00000"/>
              </a:solidFill>
              <a:latin typeface="Comic Sans MS" pitchFamily="66" charset="0"/>
              <a:cs typeface="Times New Roman" pitchFamily="18" charset="0"/>
            </a:endParaRPr>
          </a:p>
        </p:txBody>
      </p:sp>
      <p:sp>
        <p:nvSpPr>
          <p:cNvPr id="13" name="TextBox 12"/>
          <p:cNvSpPr txBox="1"/>
          <p:nvPr/>
        </p:nvSpPr>
        <p:spPr>
          <a:xfrm>
            <a:off x="5220072" y="660788"/>
            <a:ext cx="3240360" cy="923330"/>
          </a:xfrm>
          <a:prstGeom prst="rect">
            <a:avLst/>
          </a:prstGeom>
          <a:noFill/>
        </p:spPr>
        <p:txBody>
          <a:bodyPr wrap="square" rtlCol="0">
            <a:spAutoFit/>
          </a:bodyPr>
          <a:lstStyle/>
          <a:p>
            <a:pPr algn="ctr"/>
            <a:r>
              <a:rPr lang="fr-FR" dirty="0" smtClean="0">
                <a:solidFill>
                  <a:srgbClr val="7030A0"/>
                </a:solidFill>
                <a:latin typeface="Comic Sans MS" pitchFamily="66" charset="0"/>
              </a:rPr>
              <a:t>First full size (2x2x20 cm</a:t>
            </a:r>
            <a:r>
              <a:rPr lang="fr-FR" baseline="30000" dirty="0" smtClean="0">
                <a:solidFill>
                  <a:srgbClr val="7030A0"/>
                </a:solidFill>
                <a:latin typeface="Comic Sans MS" pitchFamily="66" charset="0"/>
              </a:rPr>
              <a:t>3</a:t>
            </a:r>
            <a:r>
              <a:rPr lang="fr-FR" dirty="0" smtClean="0">
                <a:solidFill>
                  <a:srgbClr val="7030A0"/>
                </a:solidFill>
                <a:latin typeface="Comic Sans MS" pitchFamily="66" charset="0"/>
              </a:rPr>
              <a:t>) </a:t>
            </a:r>
            <a:r>
              <a:rPr lang="fr-FR" dirty="0" err="1" smtClean="0">
                <a:solidFill>
                  <a:srgbClr val="7030A0"/>
                </a:solidFill>
                <a:latin typeface="Comic Sans MS" pitchFamily="66" charset="0"/>
              </a:rPr>
              <a:t>crystal</a:t>
            </a:r>
            <a:r>
              <a:rPr lang="fr-FR" dirty="0" smtClean="0">
                <a:solidFill>
                  <a:srgbClr val="7030A0"/>
                </a:solidFill>
                <a:latin typeface="Comic Sans MS" pitchFamily="66" charset="0"/>
              </a:rPr>
              <a:t> </a:t>
            </a:r>
            <a:r>
              <a:rPr lang="fr-FR" dirty="0" err="1" smtClean="0">
                <a:solidFill>
                  <a:srgbClr val="7030A0"/>
                </a:solidFill>
                <a:latin typeface="Comic Sans MS" pitchFamily="66" charset="0"/>
              </a:rPr>
              <a:t>produced</a:t>
            </a:r>
            <a:r>
              <a:rPr lang="fr-FR" dirty="0" smtClean="0">
                <a:solidFill>
                  <a:srgbClr val="7030A0"/>
                </a:solidFill>
                <a:latin typeface="Comic Sans MS" pitchFamily="66" charset="0"/>
              </a:rPr>
              <a:t> by CRYTUR (</a:t>
            </a:r>
            <a:r>
              <a:rPr lang="fr-FR" dirty="0" err="1" smtClean="0">
                <a:solidFill>
                  <a:srgbClr val="7030A0"/>
                </a:solidFill>
                <a:latin typeface="Comic Sans MS" pitchFamily="66" charset="0"/>
              </a:rPr>
              <a:t>Oct</a:t>
            </a:r>
            <a:r>
              <a:rPr lang="fr-FR" dirty="0" smtClean="0">
                <a:solidFill>
                  <a:srgbClr val="7030A0"/>
                </a:solidFill>
                <a:latin typeface="Comic Sans MS" pitchFamily="66" charset="0"/>
              </a:rPr>
              <a:t> 2015)</a:t>
            </a:r>
            <a:endParaRPr lang="fr-FR" dirty="0">
              <a:solidFill>
                <a:srgbClr val="7030A0"/>
              </a:solidFill>
              <a:latin typeface="Comic Sans MS" pitchFamily="66" charset="0"/>
            </a:endParaRPr>
          </a:p>
        </p:txBody>
      </p:sp>
    </p:spTree>
    <p:extLst>
      <p:ext uri="{BB962C8B-B14F-4D97-AF65-F5344CB8AC3E}">
        <p14:creationId xmlns:p14="http://schemas.microsoft.com/office/powerpoint/2010/main" val="165978571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24176" y="3964755"/>
            <a:ext cx="3317760" cy="2488581"/>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077" name="Text Box 5"/>
          <p:cNvSpPr txBox="1">
            <a:spLocks noChangeArrowheads="1"/>
          </p:cNvSpPr>
          <p:nvPr/>
        </p:nvSpPr>
        <p:spPr bwMode="auto">
          <a:xfrm>
            <a:off x="5423536" y="3315230"/>
            <a:ext cx="3202560" cy="54581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9" tIns="55188" rIns="81639" bIns="4082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9pPr>
          </a:lstStyle>
          <a:p>
            <a:pPr algn="ctr">
              <a:buClrTx/>
              <a:buFontTx/>
              <a:buNone/>
            </a:pPr>
            <a:r>
              <a:rPr lang="en-US" dirty="0"/>
              <a:t>Source of Na-22 (two 0.511 </a:t>
            </a:r>
            <a:r>
              <a:rPr lang="en-US" dirty="0" err="1"/>
              <a:t>keV</a:t>
            </a:r>
            <a:r>
              <a:rPr lang="en-US" dirty="0"/>
              <a:t> photons back-to-back)</a:t>
            </a:r>
          </a:p>
        </p:txBody>
      </p:sp>
      <p:sp>
        <p:nvSpPr>
          <p:cNvPr id="3078" name="Text Box 6"/>
          <p:cNvSpPr txBox="1">
            <a:spLocks noChangeArrowheads="1"/>
          </p:cNvSpPr>
          <p:nvPr/>
        </p:nvSpPr>
        <p:spPr bwMode="auto">
          <a:xfrm>
            <a:off x="7728976" y="6474941"/>
            <a:ext cx="1307520" cy="3139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1639" tIns="55188" rIns="81639" bIns="4082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9pPr>
          </a:lstStyle>
          <a:p>
            <a:pPr>
              <a:buClrTx/>
              <a:buFontTx/>
              <a:buNone/>
            </a:pPr>
            <a:r>
              <a:rPr lang="en-US"/>
              <a:t>Trigger PMT</a:t>
            </a:r>
          </a:p>
        </p:txBody>
      </p:sp>
      <p:sp>
        <p:nvSpPr>
          <p:cNvPr id="3079" name="Text Box 7"/>
          <p:cNvSpPr txBox="1">
            <a:spLocks noChangeArrowheads="1"/>
          </p:cNvSpPr>
          <p:nvPr/>
        </p:nvSpPr>
        <p:spPr bwMode="auto">
          <a:xfrm>
            <a:off x="5344337" y="6499423"/>
            <a:ext cx="1656000" cy="3139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1639" tIns="55188" rIns="81639" bIns="4082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9pPr>
          </a:lstStyle>
          <a:p>
            <a:pPr>
              <a:buClrTx/>
              <a:buFontTx/>
              <a:buNone/>
            </a:pPr>
            <a:r>
              <a:rPr lang="en-US"/>
              <a:t>Wrapped crystal</a:t>
            </a:r>
          </a:p>
        </p:txBody>
      </p:sp>
      <p:sp>
        <p:nvSpPr>
          <p:cNvPr id="3081" name="Line 9"/>
          <p:cNvSpPr>
            <a:spLocks noChangeShapeType="1"/>
          </p:cNvSpPr>
          <p:nvPr/>
        </p:nvSpPr>
        <p:spPr bwMode="auto">
          <a:xfrm flipV="1">
            <a:off x="6087377" y="5066472"/>
            <a:ext cx="249120" cy="1438711"/>
          </a:xfrm>
          <a:prstGeom prst="line">
            <a:avLst/>
          </a:prstGeom>
          <a:noFill/>
          <a:ln w="19080" cap="flat">
            <a:solidFill>
              <a:srgbClr val="FF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2945" tIns="41473" rIns="82945" bIns="41473"/>
          <a:lstStyle/>
          <a:p>
            <a:endParaRPr lang="fr-FR"/>
          </a:p>
        </p:txBody>
      </p:sp>
      <p:sp>
        <p:nvSpPr>
          <p:cNvPr id="3082" name="Line 10"/>
          <p:cNvSpPr>
            <a:spLocks noChangeShapeType="1"/>
          </p:cNvSpPr>
          <p:nvPr/>
        </p:nvSpPr>
        <p:spPr bwMode="auto">
          <a:xfrm flipV="1">
            <a:off x="8244496" y="5397707"/>
            <a:ext cx="165600" cy="1082994"/>
          </a:xfrm>
          <a:prstGeom prst="line">
            <a:avLst/>
          </a:prstGeom>
          <a:noFill/>
          <a:ln w="19080" cap="flat">
            <a:solidFill>
              <a:srgbClr val="FF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2945" tIns="41473" rIns="82945" bIns="41473"/>
          <a:lstStyle/>
          <a:p>
            <a:endParaRPr lang="fr-FR"/>
          </a:p>
        </p:txBody>
      </p:sp>
      <p:sp>
        <p:nvSpPr>
          <p:cNvPr id="3083" name="Line 11"/>
          <p:cNvSpPr>
            <a:spLocks noChangeShapeType="1"/>
          </p:cNvSpPr>
          <p:nvPr/>
        </p:nvSpPr>
        <p:spPr bwMode="auto">
          <a:xfrm>
            <a:off x="7000337" y="3998580"/>
            <a:ext cx="165600" cy="740978"/>
          </a:xfrm>
          <a:prstGeom prst="line">
            <a:avLst/>
          </a:prstGeom>
          <a:noFill/>
          <a:ln w="19080" cap="flat">
            <a:solidFill>
              <a:srgbClr val="FF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2945" tIns="41473" rIns="82945" bIns="41473"/>
          <a:lstStyle/>
          <a:p>
            <a:endParaRPr lang="fr-FR"/>
          </a:p>
        </p:txBody>
      </p:sp>
      <p:sp>
        <p:nvSpPr>
          <p:cNvPr id="3084" name="Line 12"/>
          <p:cNvSpPr>
            <a:spLocks noChangeShapeType="1"/>
          </p:cNvSpPr>
          <p:nvPr/>
        </p:nvSpPr>
        <p:spPr bwMode="auto">
          <a:xfrm>
            <a:off x="5092337" y="5154321"/>
            <a:ext cx="995040" cy="249147"/>
          </a:xfrm>
          <a:prstGeom prst="line">
            <a:avLst/>
          </a:prstGeom>
          <a:noFill/>
          <a:ln w="19080" cap="flat">
            <a:solidFill>
              <a:srgbClr val="FF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2945" tIns="41473" rIns="82945" bIns="41473"/>
          <a:lstStyle/>
          <a:p>
            <a:endParaRPr lang="fr-FR"/>
          </a:p>
        </p:txBody>
      </p:sp>
      <p:pic>
        <p:nvPicPr>
          <p:cNvPr id="3085" name="Picture 1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482081" y="796403"/>
            <a:ext cx="3309120" cy="2488581"/>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086" name="Text Box 14"/>
          <p:cNvSpPr txBox="1">
            <a:spLocks noChangeArrowheads="1"/>
          </p:cNvSpPr>
          <p:nvPr/>
        </p:nvSpPr>
        <p:spPr bwMode="auto">
          <a:xfrm>
            <a:off x="5556961" y="2870221"/>
            <a:ext cx="3130560" cy="313953"/>
          </a:xfrm>
          <a:prstGeom prst="rect">
            <a:avLst/>
          </a:prstGeom>
          <a:solidFill>
            <a:srgbClr val="EEEEEE"/>
          </a:solidFill>
          <a:ln w="9360" cap="flat">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1639" tIns="55188" rIns="81639" bIns="4082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9pPr>
          </a:lstStyle>
          <a:p>
            <a:pPr>
              <a:buClrTx/>
              <a:buFontTx/>
              <a:buNone/>
            </a:pPr>
            <a:r>
              <a:rPr lang="en-US" dirty="0"/>
              <a:t>Temperature controlled dark box</a:t>
            </a:r>
          </a:p>
        </p:txBody>
      </p:sp>
      <p:sp>
        <p:nvSpPr>
          <p:cNvPr id="16" name="TextBox 15"/>
          <p:cNvSpPr txBox="1"/>
          <p:nvPr/>
        </p:nvSpPr>
        <p:spPr>
          <a:xfrm>
            <a:off x="251520" y="188640"/>
            <a:ext cx="8640960" cy="523220"/>
          </a:xfrm>
          <a:prstGeom prst="rect">
            <a:avLst/>
          </a:prstGeom>
          <a:noFill/>
        </p:spPr>
        <p:txBody>
          <a:bodyPr wrap="square" rtlCol="0">
            <a:spAutoFit/>
          </a:bodyPr>
          <a:lstStyle/>
          <a:p>
            <a:pPr algn="ctr"/>
            <a:r>
              <a:rPr lang="en-US" sz="2800" dirty="0" smtClean="0"/>
              <a:t>Setting up infrastructure for crystal testing</a:t>
            </a:r>
            <a:endParaRPr lang="en-US" sz="2800" dirty="0"/>
          </a:p>
        </p:txBody>
      </p:sp>
      <p:cxnSp>
        <p:nvCxnSpPr>
          <p:cNvPr id="17" name="Straight Connector 16"/>
          <p:cNvCxnSpPr/>
          <p:nvPr/>
        </p:nvCxnSpPr>
        <p:spPr>
          <a:xfrm>
            <a:off x="251520" y="692696"/>
            <a:ext cx="864096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251520" y="764704"/>
            <a:ext cx="4032448" cy="461665"/>
          </a:xfrm>
          <a:prstGeom prst="rect">
            <a:avLst/>
          </a:prstGeom>
          <a:noFill/>
        </p:spPr>
        <p:txBody>
          <a:bodyPr wrap="square" rtlCol="0">
            <a:spAutoFit/>
          </a:bodyPr>
          <a:lstStyle/>
          <a:p>
            <a:r>
              <a:rPr lang="fr-FR" sz="2400" b="1" dirty="0" smtClean="0">
                <a:solidFill>
                  <a:srgbClr val="C00000"/>
                </a:solidFill>
              </a:rPr>
              <a:t>CUA (USA)</a:t>
            </a:r>
            <a:endParaRPr lang="fr-FR" sz="2400" b="1" dirty="0">
              <a:solidFill>
                <a:srgbClr val="C00000"/>
              </a:solidFill>
            </a:endParaRPr>
          </a:p>
        </p:txBody>
      </p:sp>
      <p:sp>
        <p:nvSpPr>
          <p:cNvPr id="2" name="TextBox 1"/>
          <p:cNvSpPr txBox="1"/>
          <p:nvPr/>
        </p:nvSpPr>
        <p:spPr>
          <a:xfrm>
            <a:off x="232480" y="4139633"/>
            <a:ext cx="4599848" cy="338554"/>
          </a:xfrm>
          <a:prstGeom prst="rect">
            <a:avLst/>
          </a:prstGeom>
          <a:noFill/>
        </p:spPr>
        <p:txBody>
          <a:bodyPr wrap="square" rtlCol="0">
            <a:spAutoFit/>
          </a:bodyPr>
          <a:lstStyle/>
          <a:p>
            <a:r>
              <a:rPr lang="fr-FR" sz="1600" dirty="0" smtClean="0"/>
              <a:t>Light </a:t>
            </a:r>
            <a:r>
              <a:rPr lang="fr-FR" sz="1600" dirty="0" err="1" smtClean="0"/>
              <a:t>yield</a:t>
            </a:r>
            <a:r>
              <a:rPr lang="fr-FR" sz="1600" dirty="0" smtClean="0"/>
              <a:t> as a </a:t>
            </a:r>
            <a:r>
              <a:rPr lang="fr-FR" sz="1600" dirty="0" err="1" smtClean="0"/>
              <a:t>function</a:t>
            </a:r>
            <a:r>
              <a:rPr lang="fr-FR" sz="1600" dirty="0" smtClean="0"/>
              <a:t> of transverse position</a:t>
            </a:r>
            <a:endParaRPr lang="fr-FR" sz="1600" dirty="0"/>
          </a:p>
        </p:txBody>
      </p:sp>
      <p:pic>
        <p:nvPicPr>
          <p:cNvPr id="23" name="Picture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00" y="1756972"/>
            <a:ext cx="4901760" cy="290334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4" name="Text Box 3"/>
          <p:cNvSpPr txBox="1">
            <a:spLocks noChangeArrowheads="1"/>
          </p:cNvSpPr>
          <p:nvPr/>
        </p:nvSpPr>
        <p:spPr bwMode="auto">
          <a:xfrm>
            <a:off x="1131840" y="1628800"/>
            <a:ext cx="2520000" cy="3139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1639" tIns="55188" rIns="81639" bIns="4082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9pPr>
          </a:lstStyle>
          <a:p>
            <a:pPr>
              <a:buClrTx/>
              <a:buFontTx/>
              <a:buNone/>
            </a:pPr>
            <a:r>
              <a:rPr lang="en-US"/>
              <a:t>Temperature dependence</a:t>
            </a:r>
          </a:p>
        </p:txBody>
      </p:sp>
      <p:sp>
        <p:nvSpPr>
          <p:cNvPr id="3080" name="Text Box 8"/>
          <p:cNvSpPr txBox="1">
            <a:spLocks noChangeArrowheads="1"/>
          </p:cNvSpPr>
          <p:nvPr/>
        </p:nvSpPr>
        <p:spPr bwMode="auto">
          <a:xfrm>
            <a:off x="4594096" y="4988705"/>
            <a:ext cx="601920" cy="3139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1639" tIns="55188" rIns="81639" bIns="4082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9pPr>
          </a:lstStyle>
          <a:p>
            <a:pPr>
              <a:buClrTx/>
              <a:buFontTx/>
              <a:buNone/>
            </a:pPr>
            <a:r>
              <a:rPr lang="en-US" dirty="0"/>
              <a:t>PMT</a:t>
            </a:r>
          </a:p>
        </p:txBody>
      </p:sp>
      <p:sp>
        <p:nvSpPr>
          <p:cNvPr id="3" name="TextBox 2"/>
          <p:cNvSpPr txBox="1"/>
          <p:nvPr/>
        </p:nvSpPr>
        <p:spPr>
          <a:xfrm>
            <a:off x="179512" y="1268760"/>
            <a:ext cx="2520280" cy="369332"/>
          </a:xfrm>
          <a:prstGeom prst="rect">
            <a:avLst/>
          </a:prstGeom>
          <a:noFill/>
        </p:spPr>
        <p:txBody>
          <a:bodyPr wrap="square" rtlCol="0">
            <a:spAutoFit/>
          </a:bodyPr>
          <a:lstStyle/>
          <a:p>
            <a:r>
              <a:rPr lang="fr-FR" dirty="0" smtClean="0">
                <a:solidFill>
                  <a:srgbClr val="00B0F0"/>
                </a:solidFill>
              </a:rPr>
              <a:t>Light </a:t>
            </a:r>
            <a:r>
              <a:rPr lang="fr-FR" dirty="0" err="1" smtClean="0">
                <a:solidFill>
                  <a:srgbClr val="00B0F0"/>
                </a:solidFill>
              </a:rPr>
              <a:t>yield</a:t>
            </a:r>
            <a:r>
              <a:rPr lang="fr-FR" dirty="0" smtClean="0">
                <a:solidFill>
                  <a:srgbClr val="00B0F0"/>
                </a:solidFill>
              </a:rPr>
              <a:t>:</a:t>
            </a:r>
            <a:endParaRPr lang="fr-FR" dirty="0">
              <a:solidFill>
                <a:srgbClr val="00B0F0"/>
              </a:solidFill>
            </a:endParaRPr>
          </a:p>
        </p:txBody>
      </p:sp>
      <p:sp>
        <p:nvSpPr>
          <p:cNvPr id="26" name="Text Box 8"/>
          <p:cNvSpPr txBox="1">
            <a:spLocks noChangeArrowheads="1"/>
          </p:cNvSpPr>
          <p:nvPr/>
        </p:nvSpPr>
        <p:spPr bwMode="auto">
          <a:xfrm>
            <a:off x="35496" y="4618581"/>
            <a:ext cx="3787200" cy="147471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1639" tIns="55188" rIns="81639" bIns="4082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9pPr>
          </a:lstStyle>
          <a:p>
            <a:pPr>
              <a:buClrTx/>
              <a:buFontTx/>
              <a:buNone/>
            </a:pPr>
            <a:r>
              <a:rPr lang="en-US" dirty="0">
                <a:solidFill>
                  <a:schemeClr val="accent2"/>
                </a:solidFill>
              </a:rPr>
              <a:t>Comparison with </a:t>
            </a:r>
            <a:r>
              <a:rPr lang="en-US" dirty="0" smtClean="0">
                <a:solidFill>
                  <a:schemeClr val="accent2"/>
                </a:solidFill>
              </a:rPr>
              <a:t>Giessen measurement at 18°:</a:t>
            </a:r>
            <a:endParaRPr lang="en-US" dirty="0">
              <a:solidFill>
                <a:schemeClr val="accent2"/>
              </a:solidFill>
            </a:endParaRPr>
          </a:p>
          <a:p>
            <a:pPr marL="285750" indent="-285750">
              <a:buClrTx/>
              <a:buFont typeface="Wingdings" pitchFamily="2" charset="2"/>
              <a:buChar char="§"/>
            </a:pPr>
            <a:r>
              <a:rPr lang="en-US" dirty="0">
                <a:solidFill>
                  <a:schemeClr val="accent2"/>
                </a:solidFill>
              </a:rPr>
              <a:t>CUA: 19.4 +/- 0.7 </a:t>
            </a:r>
            <a:r>
              <a:rPr lang="en-US" dirty="0" err="1">
                <a:solidFill>
                  <a:schemeClr val="accent2"/>
                </a:solidFill>
              </a:rPr>
              <a:t>pe</a:t>
            </a:r>
            <a:r>
              <a:rPr lang="en-US" dirty="0">
                <a:solidFill>
                  <a:schemeClr val="accent2"/>
                </a:solidFill>
              </a:rPr>
              <a:t>/MeV</a:t>
            </a:r>
          </a:p>
          <a:p>
            <a:pPr marL="285750" indent="-285750">
              <a:buClrTx/>
              <a:buFont typeface="Wingdings" pitchFamily="2" charset="2"/>
              <a:buChar char="§"/>
            </a:pPr>
            <a:r>
              <a:rPr lang="en-US" dirty="0" smtClean="0">
                <a:solidFill>
                  <a:schemeClr val="accent2"/>
                </a:solidFill>
              </a:rPr>
              <a:t>Giessen</a:t>
            </a:r>
            <a:r>
              <a:rPr lang="en-US" dirty="0">
                <a:solidFill>
                  <a:schemeClr val="accent2"/>
                </a:solidFill>
              </a:rPr>
              <a:t>: 19.2 </a:t>
            </a:r>
            <a:r>
              <a:rPr lang="en-US" dirty="0" err="1">
                <a:solidFill>
                  <a:schemeClr val="accent2"/>
                </a:solidFill>
              </a:rPr>
              <a:t>pe</a:t>
            </a:r>
            <a:r>
              <a:rPr lang="en-US" dirty="0">
                <a:solidFill>
                  <a:schemeClr val="accent2"/>
                </a:solidFill>
              </a:rPr>
              <a:t>/MeV</a:t>
            </a:r>
          </a:p>
        </p:txBody>
      </p:sp>
      <p:sp>
        <p:nvSpPr>
          <p:cNvPr id="27" name="Text Box 9"/>
          <p:cNvSpPr txBox="1">
            <a:spLocks noChangeArrowheads="1"/>
          </p:cNvSpPr>
          <p:nvPr/>
        </p:nvSpPr>
        <p:spPr bwMode="auto">
          <a:xfrm>
            <a:off x="179512" y="5552395"/>
            <a:ext cx="4320480" cy="684917"/>
          </a:xfrm>
          <a:prstGeom prst="rect">
            <a:avLst/>
          </a:prstGeom>
          <a:noFill/>
          <a:ln w="9360" cap="flat">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9" tIns="55188" rIns="81639" bIns="4082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9pPr>
          </a:lstStyle>
          <a:p>
            <a:pPr algn="ctr">
              <a:buClrTx/>
              <a:buFontTx/>
              <a:buNone/>
            </a:pPr>
            <a:r>
              <a:rPr lang="en-US" dirty="0" smtClean="0">
                <a:solidFill>
                  <a:schemeClr val="accent2"/>
                </a:solidFill>
              </a:rPr>
              <a:t>Warning: </a:t>
            </a:r>
            <a:r>
              <a:rPr lang="en-US" dirty="0">
                <a:solidFill>
                  <a:schemeClr val="accent2"/>
                </a:solidFill>
              </a:rPr>
              <a:t>PMTs quantum efficiencies are similar, but probably different.</a:t>
            </a:r>
          </a:p>
        </p:txBody>
      </p:sp>
    </p:spTree>
    <p:extLst>
      <p:ext uri="{BB962C8B-B14F-4D97-AF65-F5344CB8AC3E}">
        <p14:creationId xmlns:p14="http://schemas.microsoft.com/office/powerpoint/2010/main" val="2498010535"/>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t="20000" b="20000"/>
          <a:stretch>
            <a:fillRect/>
          </a:stretch>
        </p:blipFill>
        <p:spPr bwMode="auto">
          <a:xfrm>
            <a:off x="414720" y="1415669"/>
            <a:ext cx="3309120" cy="1533761"/>
          </a:xfrm>
          <a:prstGeom prst="rect">
            <a:avLst/>
          </a:prstGeom>
          <a:noFill/>
          <a:ln>
            <a:noFill/>
          </a:ln>
          <a:effectLst/>
          <a:extLst>
            <a:ext uri="{909E8E84-426E-40DD-AFC4-6F175D3DCCD1}">
              <a14:hiddenFill xmlns:a14="http://schemas.microsoft.com/office/drawing/2010/main">
                <a:blipFill dpi="0" rotWithShape="0">
                  <a:blip/>
                  <a:srcRect t="20000" b="20000"/>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6147" name="Text Box 3"/>
          <p:cNvSpPr txBox="1">
            <a:spLocks noChangeArrowheads="1"/>
          </p:cNvSpPr>
          <p:nvPr/>
        </p:nvSpPr>
        <p:spPr bwMode="auto">
          <a:xfrm>
            <a:off x="852480" y="3004156"/>
            <a:ext cx="2465280" cy="3139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9" tIns="40820" rIns="81639" bIns="4082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9pPr>
          </a:lstStyle>
          <a:p>
            <a:pPr>
              <a:buClrTx/>
              <a:buFontTx/>
              <a:buNone/>
            </a:pPr>
            <a:r>
              <a:rPr lang="en-US"/>
              <a:t>Lambda 750 UV/VIS/NIR</a:t>
            </a:r>
          </a:p>
        </p:txBody>
      </p:sp>
      <p:pic>
        <p:nvPicPr>
          <p:cNvPr id="614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99360" y="3845204"/>
            <a:ext cx="4893120" cy="290334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6149" name="Text Box 5"/>
          <p:cNvSpPr txBox="1">
            <a:spLocks noChangeArrowheads="1"/>
          </p:cNvSpPr>
          <p:nvPr/>
        </p:nvSpPr>
        <p:spPr bwMode="auto">
          <a:xfrm>
            <a:off x="3723840" y="3620544"/>
            <a:ext cx="5234400" cy="3125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1639" tIns="40820" rIns="81639" bIns="4082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9pPr>
          </a:lstStyle>
          <a:p>
            <a:pPr>
              <a:buClrTx/>
              <a:buFontTx/>
              <a:buNone/>
            </a:pPr>
            <a:r>
              <a:rPr lang="en-US" dirty="0"/>
              <a:t>Variation of crystals' transverse transmittance in the lot </a:t>
            </a:r>
          </a:p>
        </p:txBody>
      </p:sp>
      <p:pic>
        <p:nvPicPr>
          <p:cNvPr id="6150"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95041" y="995145"/>
            <a:ext cx="4196160" cy="2488581"/>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6151" name="Text Box 7"/>
          <p:cNvSpPr txBox="1">
            <a:spLocks noChangeArrowheads="1"/>
          </p:cNvSpPr>
          <p:nvPr/>
        </p:nvSpPr>
        <p:spPr bwMode="auto">
          <a:xfrm>
            <a:off x="4355976" y="829527"/>
            <a:ext cx="4305600" cy="312513"/>
          </a:xfrm>
          <a:prstGeom prst="rect">
            <a:avLst/>
          </a:prstGeom>
          <a:solidFill>
            <a:srgbClr val="FFFFFF"/>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1639" tIns="40820" rIns="81639" bIns="4082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9pPr>
          </a:lstStyle>
          <a:p>
            <a:pPr>
              <a:buClrTx/>
              <a:buFontTx/>
              <a:buNone/>
            </a:pPr>
            <a:r>
              <a:rPr lang="en-US" dirty="0"/>
              <a:t>Transverse transmittance of individual crystal</a:t>
            </a:r>
          </a:p>
        </p:txBody>
      </p:sp>
      <p:sp>
        <p:nvSpPr>
          <p:cNvPr id="10" name="TextBox 9"/>
          <p:cNvSpPr txBox="1"/>
          <p:nvPr/>
        </p:nvSpPr>
        <p:spPr>
          <a:xfrm>
            <a:off x="251520" y="188640"/>
            <a:ext cx="8640960" cy="523220"/>
          </a:xfrm>
          <a:prstGeom prst="rect">
            <a:avLst/>
          </a:prstGeom>
          <a:noFill/>
        </p:spPr>
        <p:txBody>
          <a:bodyPr wrap="square" rtlCol="0">
            <a:spAutoFit/>
          </a:bodyPr>
          <a:lstStyle/>
          <a:p>
            <a:pPr algn="ctr"/>
            <a:r>
              <a:rPr lang="en-US" sz="2800" dirty="0" smtClean="0"/>
              <a:t>Light transmittance measurements at CUA</a:t>
            </a:r>
            <a:endParaRPr lang="en-US" sz="2800" dirty="0"/>
          </a:p>
        </p:txBody>
      </p:sp>
      <p:cxnSp>
        <p:nvCxnSpPr>
          <p:cNvPr id="11" name="Straight Connector 10"/>
          <p:cNvCxnSpPr/>
          <p:nvPr/>
        </p:nvCxnSpPr>
        <p:spPr>
          <a:xfrm>
            <a:off x="251520" y="692696"/>
            <a:ext cx="864096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pic>
        <p:nvPicPr>
          <p:cNvPr id="13" name="Picture 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5496" y="3825042"/>
            <a:ext cx="3533760" cy="265419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4" name="Text Box 5"/>
          <p:cNvSpPr txBox="1">
            <a:spLocks noChangeArrowheads="1"/>
          </p:cNvSpPr>
          <p:nvPr/>
        </p:nvSpPr>
        <p:spPr bwMode="auto">
          <a:xfrm>
            <a:off x="533736" y="6052956"/>
            <a:ext cx="2661120" cy="313953"/>
          </a:xfrm>
          <a:prstGeom prst="rect">
            <a:avLst/>
          </a:prstGeom>
          <a:solidFill>
            <a:srgbClr val="FFFFFF"/>
          </a:solidFill>
          <a:ln w="9360" cap="flat">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1639" tIns="55188" rIns="81639" bIns="4082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9pPr>
          </a:lstStyle>
          <a:p>
            <a:pPr>
              <a:buClrTx/>
              <a:buFontTx/>
              <a:buNone/>
            </a:pPr>
            <a:r>
              <a:rPr lang="en-US"/>
              <a:t>Stepper motor based setup</a:t>
            </a:r>
          </a:p>
        </p:txBody>
      </p:sp>
    </p:spTree>
    <p:extLst>
      <p:ext uri="{BB962C8B-B14F-4D97-AF65-F5344CB8AC3E}">
        <p14:creationId xmlns:p14="http://schemas.microsoft.com/office/powerpoint/2010/main" val="2916532119"/>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5"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0165" y="4231185"/>
            <a:ext cx="3533760" cy="2654199"/>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7176" name="Picture 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5400000">
            <a:off x="-8046" y="2024971"/>
            <a:ext cx="2488581" cy="18576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7177" name="Text Box 9"/>
          <p:cNvSpPr txBox="1">
            <a:spLocks noChangeArrowheads="1"/>
          </p:cNvSpPr>
          <p:nvPr/>
        </p:nvSpPr>
        <p:spPr bwMode="auto">
          <a:xfrm>
            <a:off x="553685" y="793527"/>
            <a:ext cx="3234240" cy="28227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9" tIns="55188" rIns="81639" bIns="4082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9pPr>
          </a:lstStyle>
          <a:p>
            <a:pPr algn="ctr">
              <a:buClrTx/>
              <a:buFontTx/>
              <a:buNone/>
            </a:pPr>
            <a:r>
              <a:rPr lang="en-US" b="1" dirty="0"/>
              <a:t>Radiation hardness</a:t>
            </a:r>
          </a:p>
        </p:txBody>
      </p:sp>
      <p:sp>
        <p:nvSpPr>
          <p:cNvPr id="7178" name="Text Box 10"/>
          <p:cNvSpPr txBox="1">
            <a:spLocks noChangeArrowheads="1"/>
          </p:cNvSpPr>
          <p:nvPr/>
        </p:nvSpPr>
        <p:spPr bwMode="auto">
          <a:xfrm>
            <a:off x="1043608" y="6410151"/>
            <a:ext cx="2491820" cy="313953"/>
          </a:xfrm>
          <a:prstGeom prst="rect">
            <a:avLst/>
          </a:prstGeom>
          <a:solidFill>
            <a:srgbClr val="FFFFFF"/>
          </a:solidFill>
          <a:ln w="9360" cap="flat">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1639" tIns="55188" rIns="81639" bIns="4082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9pPr>
          </a:lstStyle>
          <a:p>
            <a:pPr>
              <a:buClrTx/>
              <a:buFontTx/>
              <a:buNone/>
            </a:pPr>
            <a:r>
              <a:rPr lang="en-US" dirty="0"/>
              <a:t>Scintillating with x-rays</a:t>
            </a:r>
          </a:p>
        </p:txBody>
      </p:sp>
      <p:sp>
        <p:nvSpPr>
          <p:cNvPr id="7179" name="Text Box 11"/>
          <p:cNvSpPr txBox="1">
            <a:spLocks noChangeArrowheads="1"/>
          </p:cNvSpPr>
          <p:nvPr/>
        </p:nvSpPr>
        <p:spPr bwMode="auto">
          <a:xfrm>
            <a:off x="408244" y="3511108"/>
            <a:ext cx="1653120" cy="666795"/>
          </a:xfrm>
          <a:prstGeom prst="rect">
            <a:avLst/>
          </a:prstGeom>
          <a:solidFill>
            <a:srgbClr val="FFFFFF"/>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9" tIns="55188" rIns="81639" bIns="4082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9pPr>
          </a:lstStyle>
          <a:p>
            <a:pPr algn="ctr">
              <a:buClrTx/>
              <a:buFontTx/>
              <a:buNone/>
            </a:pPr>
            <a:r>
              <a:rPr lang="en-US" b="1" dirty="0"/>
              <a:t>X-ray machine</a:t>
            </a:r>
          </a:p>
        </p:txBody>
      </p:sp>
      <p:sp>
        <p:nvSpPr>
          <p:cNvPr id="7180" name="Text Box 12"/>
          <p:cNvSpPr txBox="1">
            <a:spLocks noChangeArrowheads="1"/>
          </p:cNvSpPr>
          <p:nvPr/>
        </p:nvSpPr>
        <p:spPr bwMode="auto">
          <a:xfrm>
            <a:off x="242644" y="1081559"/>
            <a:ext cx="2003040" cy="5443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1639" tIns="40820" rIns="81639" bIns="4082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9pPr>
          </a:lstStyle>
          <a:p>
            <a:pPr algn="ctr">
              <a:buClrTx/>
              <a:buFontTx/>
              <a:buNone/>
            </a:pPr>
            <a:r>
              <a:rPr lang="en-US" dirty="0"/>
              <a:t>Lower energy range</a:t>
            </a:r>
          </a:p>
          <a:p>
            <a:pPr algn="ctr">
              <a:buClrTx/>
              <a:buFontTx/>
              <a:buNone/>
            </a:pPr>
            <a:r>
              <a:rPr lang="en-US" dirty="0"/>
              <a:t>(</a:t>
            </a:r>
            <a:r>
              <a:rPr lang="en-US" dirty="0" smtClean="0"/>
              <a:t>1-160 </a:t>
            </a:r>
            <a:r>
              <a:rPr lang="en-US" dirty="0" err="1"/>
              <a:t>keV</a:t>
            </a:r>
            <a:r>
              <a:rPr lang="en-US" dirty="0"/>
              <a:t>)</a:t>
            </a:r>
          </a:p>
        </p:txBody>
      </p:sp>
      <p:sp>
        <p:nvSpPr>
          <p:cNvPr id="7181" name="Text Box 13"/>
          <p:cNvSpPr txBox="1">
            <a:spLocks noChangeArrowheads="1"/>
          </p:cNvSpPr>
          <p:nvPr/>
        </p:nvSpPr>
        <p:spPr bwMode="auto">
          <a:xfrm>
            <a:off x="2342172" y="1297583"/>
            <a:ext cx="2229828" cy="5443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1639" tIns="40820" rIns="81639" bIns="4082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9pPr>
          </a:lstStyle>
          <a:p>
            <a:pPr algn="ctr">
              <a:buClrTx/>
              <a:buFontTx/>
              <a:buNone/>
            </a:pPr>
            <a:r>
              <a:rPr lang="en-US" dirty="0"/>
              <a:t>Intermediate energy</a:t>
            </a:r>
          </a:p>
          <a:p>
            <a:pPr algn="ctr">
              <a:buClrTx/>
              <a:buFontTx/>
              <a:buNone/>
            </a:pPr>
            <a:r>
              <a:rPr lang="en-US" dirty="0"/>
              <a:t>(1.17, 1.33 MeV)</a:t>
            </a:r>
          </a:p>
        </p:txBody>
      </p:sp>
      <p:pic>
        <p:nvPicPr>
          <p:cNvPr id="7182" name="Picture 14"/>
          <p:cNvPicPr>
            <a:picLocks noChangeAspect="1" noChangeArrowheads="1"/>
          </p:cNvPicPr>
          <p:nvPr/>
        </p:nvPicPr>
        <p:blipFill>
          <a:blip r:embed="rId5">
            <a:extLst>
              <a:ext uri="{28A0092B-C50C-407E-A947-70E740481C1C}">
                <a14:useLocalDpi xmlns:a14="http://schemas.microsoft.com/office/drawing/2010/main" val="0"/>
              </a:ext>
            </a:extLst>
          </a:blip>
          <a:srcRect l="11244" t="25000" r="60439" b="25000"/>
          <a:stretch>
            <a:fillRect/>
          </a:stretch>
        </p:blipFill>
        <p:spPr bwMode="auto">
          <a:xfrm>
            <a:off x="2270164" y="1925503"/>
            <a:ext cx="1848960" cy="1866436"/>
          </a:xfrm>
          <a:prstGeom prst="rect">
            <a:avLst/>
          </a:prstGeom>
          <a:noFill/>
          <a:ln>
            <a:noFill/>
          </a:ln>
          <a:effectLst/>
          <a:extLst>
            <a:ext uri="{909E8E84-426E-40DD-AFC4-6F175D3DCCD1}">
              <a14:hiddenFill xmlns:a14="http://schemas.microsoft.com/office/drawing/2010/main">
                <a:blipFill dpi="0" rotWithShape="0">
                  <a:blip/>
                  <a:srcRect l="11244" t="25000" r="60439" b="25000"/>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7183" name="Text Box 15"/>
          <p:cNvSpPr txBox="1">
            <a:spLocks noChangeArrowheads="1"/>
          </p:cNvSpPr>
          <p:nvPr/>
        </p:nvSpPr>
        <p:spPr bwMode="auto">
          <a:xfrm>
            <a:off x="2195736" y="3791939"/>
            <a:ext cx="1996531" cy="331235"/>
          </a:xfrm>
          <a:prstGeom prst="rect">
            <a:avLst/>
          </a:prstGeom>
          <a:solidFill>
            <a:srgbClr val="FFFFFF"/>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9" tIns="55188" rIns="81639" bIns="4082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9pPr>
          </a:lstStyle>
          <a:p>
            <a:pPr algn="ctr">
              <a:buClrTx/>
              <a:buFontTx/>
              <a:buNone/>
            </a:pPr>
            <a:r>
              <a:rPr lang="en-US" b="1" dirty="0"/>
              <a:t>0.5 </a:t>
            </a:r>
            <a:r>
              <a:rPr lang="en-US" b="1" dirty="0" err="1"/>
              <a:t>mCi</a:t>
            </a:r>
            <a:r>
              <a:rPr lang="en-US" b="1" dirty="0"/>
              <a:t> - Co-60</a:t>
            </a:r>
          </a:p>
        </p:txBody>
      </p:sp>
      <p:sp>
        <p:nvSpPr>
          <p:cNvPr id="18" name="TextBox 17"/>
          <p:cNvSpPr txBox="1"/>
          <p:nvPr/>
        </p:nvSpPr>
        <p:spPr>
          <a:xfrm>
            <a:off x="251520" y="188640"/>
            <a:ext cx="8640960" cy="523220"/>
          </a:xfrm>
          <a:prstGeom prst="rect">
            <a:avLst/>
          </a:prstGeom>
          <a:noFill/>
        </p:spPr>
        <p:txBody>
          <a:bodyPr wrap="square" rtlCol="0">
            <a:spAutoFit/>
          </a:bodyPr>
          <a:lstStyle/>
          <a:p>
            <a:pPr algn="ctr"/>
            <a:r>
              <a:rPr lang="en-US" sz="2800" dirty="0" smtClean="0"/>
              <a:t>Other activities in progress </a:t>
            </a:r>
            <a:endParaRPr lang="en-US" sz="2800" dirty="0"/>
          </a:p>
        </p:txBody>
      </p:sp>
      <p:cxnSp>
        <p:nvCxnSpPr>
          <p:cNvPr id="19" name="Straight Connector 18"/>
          <p:cNvCxnSpPr/>
          <p:nvPr/>
        </p:nvCxnSpPr>
        <p:spPr>
          <a:xfrm>
            <a:off x="251520" y="692696"/>
            <a:ext cx="864096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pic>
        <p:nvPicPr>
          <p:cNvPr id="20"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142696" y="1090178"/>
            <a:ext cx="3533760" cy="2654199"/>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1" name="Text Box 5"/>
          <p:cNvSpPr txBox="1">
            <a:spLocks noChangeArrowheads="1"/>
          </p:cNvSpPr>
          <p:nvPr/>
        </p:nvSpPr>
        <p:spPr bwMode="auto">
          <a:xfrm>
            <a:off x="5786375" y="738783"/>
            <a:ext cx="2311200" cy="3139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1639" tIns="55188" rIns="81639" bIns="4082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9pPr>
          </a:lstStyle>
          <a:p>
            <a:pPr>
              <a:buClrTx/>
              <a:buFontTx/>
              <a:buNone/>
            </a:pPr>
            <a:r>
              <a:rPr lang="en-US" b="1" dirty="0"/>
              <a:t>Light annealing (LED)</a:t>
            </a:r>
          </a:p>
        </p:txBody>
      </p:sp>
      <p:pic>
        <p:nvPicPr>
          <p:cNvPr id="22" name="Picture 3"/>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142696" y="4159177"/>
            <a:ext cx="3533760" cy="2654199"/>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3" name="Text Box 6"/>
          <p:cNvSpPr txBox="1">
            <a:spLocks noChangeArrowheads="1"/>
          </p:cNvSpPr>
          <p:nvPr/>
        </p:nvSpPr>
        <p:spPr bwMode="auto">
          <a:xfrm>
            <a:off x="5488680" y="3827942"/>
            <a:ext cx="3110400" cy="3139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1639" tIns="55188" rIns="81639" bIns="4082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9pPr>
          </a:lstStyle>
          <a:p>
            <a:pPr>
              <a:buClrTx/>
              <a:buFontTx/>
              <a:buNone/>
            </a:pPr>
            <a:r>
              <a:rPr lang="en-US" b="1" dirty="0"/>
              <a:t>Thermal annealing (oven)</a:t>
            </a:r>
          </a:p>
        </p:txBody>
      </p:sp>
    </p:spTree>
    <p:extLst>
      <p:ext uri="{BB962C8B-B14F-4D97-AF65-F5344CB8AC3E}">
        <p14:creationId xmlns:p14="http://schemas.microsoft.com/office/powerpoint/2010/main" val="88046726"/>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1520" y="188640"/>
            <a:ext cx="8640960" cy="523220"/>
          </a:xfrm>
          <a:prstGeom prst="rect">
            <a:avLst/>
          </a:prstGeom>
          <a:noFill/>
        </p:spPr>
        <p:txBody>
          <a:bodyPr wrap="square" rtlCol="0">
            <a:spAutoFit/>
          </a:bodyPr>
          <a:lstStyle/>
          <a:p>
            <a:pPr algn="ctr"/>
            <a:r>
              <a:rPr lang="en-US" sz="2800" dirty="0" err="1" smtClean="0"/>
              <a:t>Calorimetry</a:t>
            </a:r>
            <a:r>
              <a:rPr lang="en-US" sz="2800" dirty="0" smtClean="0"/>
              <a:t>: simulations and radiation dose estimates</a:t>
            </a:r>
            <a:endParaRPr lang="en-US" sz="2800" dirty="0"/>
          </a:p>
        </p:txBody>
      </p:sp>
      <p:cxnSp>
        <p:nvCxnSpPr>
          <p:cNvPr id="5" name="Straight Connector 4"/>
          <p:cNvCxnSpPr/>
          <p:nvPr/>
        </p:nvCxnSpPr>
        <p:spPr>
          <a:xfrm>
            <a:off x="251520" y="692696"/>
            <a:ext cx="864096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pic>
        <p:nvPicPr>
          <p:cNvPr id="7" name="Picture 6"/>
          <p:cNvPicPr>
            <a:picLocks noChangeAspect="1"/>
          </p:cNvPicPr>
          <p:nvPr/>
        </p:nvPicPr>
        <p:blipFill>
          <a:blip r:embed="rId2"/>
          <a:stretch>
            <a:fillRect/>
          </a:stretch>
        </p:blipFill>
        <p:spPr>
          <a:xfrm flipH="1">
            <a:off x="7320296" y="766445"/>
            <a:ext cx="1770671" cy="1987228"/>
          </a:xfrm>
          <a:prstGeom prst="rect">
            <a:avLst/>
          </a:prstGeom>
        </p:spPr>
      </p:pic>
      <p:sp>
        <p:nvSpPr>
          <p:cNvPr id="2" name="TextBox 1"/>
          <p:cNvSpPr txBox="1"/>
          <p:nvPr/>
        </p:nvSpPr>
        <p:spPr>
          <a:xfrm>
            <a:off x="-7208" y="1805186"/>
            <a:ext cx="8496945" cy="2031325"/>
          </a:xfrm>
          <a:prstGeom prst="rect">
            <a:avLst/>
          </a:prstGeom>
          <a:noFill/>
        </p:spPr>
        <p:txBody>
          <a:bodyPr wrap="square" rtlCol="0">
            <a:spAutoFit/>
          </a:bodyPr>
          <a:lstStyle/>
          <a:p>
            <a:pPr marL="109728" indent="0">
              <a:buNone/>
            </a:pPr>
            <a:r>
              <a:rPr lang="en-US" dirty="0"/>
              <a:t>EIC neutron </a:t>
            </a:r>
            <a:r>
              <a:rPr lang="en-US" dirty="0" err="1"/>
              <a:t>fluence</a:t>
            </a:r>
            <a:r>
              <a:rPr lang="en-US" dirty="0"/>
              <a:t> (as </a:t>
            </a:r>
            <a:r>
              <a:rPr lang="en-US" dirty="0" err="1"/>
              <a:t>BeAST</a:t>
            </a:r>
            <a:r>
              <a:rPr lang="en-US" dirty="0"/>
              <a:t> in </a:t>
            </a:r>
            <a:r>
              <a:rPr lang="en-US" dirty="0" err="1"/>
              <a:t>eRHIC</a:t>
            </a:r>
            <a:r>
              <a:rPr lang="en-US" dirty="0"/>
              <a:t>) calibrated to STAR</a:t>
            </a:r>
          </a:p>
          <a:p>
            <a:pPr lvl="1"/>
            <a:r>
              <a:rPr lang="en-US" dirty="0"/>
              <a:t>Worst region in h-going calorimeter</a:t>
            </a:r>
          </a:p>
          <a:p>
            <a:pPr lvl="2"/>
            <a:r>
              <a:rPr lang="en-US" dirty="0"/>
              <a:t>1 year EIC run </a:t>
            </a:r>
            <a:r>
              <a:rPr lang="en-US" dirty="0">
                <a:solidFill>
                  <a:srgbClr val="00B0F0"/>
                </a:solidFill>
              </a:rPr>
              <a:t>~ a few 10</a:t>
            </a:r>
            <a:r>
              <a:rPr lang="en-US" baseline="30000" dirty="0">
                <a:solidFill>
                  <a:srgbClr val="00B0F0"/>
                </a:solidFill>
              </a:rPr>
              <a:t>10</a:t>
            </a:r>
            <a:r>
              <a:rPr lang="en-US" dirty="0">
                <a:solidFill>
                  <a:srgbClr val="00B0F0"/>
                </a:solidFill>
              </a:rPr>
              <a:t> </a:t>
            </a:r>
            <a:r>
              <a:rPr lang="en-US" dirty="0" err="1">
                <a:solidFill>
                  <a:srgbClr val="00B0F0"/>
                </a:solidFill>
              </a:rPr>
              <a:t>n</a:t>
            </a:r>
            <a:r>
              <a:rPr lang="en-US" baseline="-25000" dirty="0" err="1">
                <a:solidFill>
                  <a:srgbClr val="00B0F0"/>
                </a:solidFill>
              </a:rPr>
              <a:t>eq</a:t>
            </a:r>
            <a:r>
              <a:rPr lang="en-US" dirty="0">
                <a:solidFill>
                  <a:srgbClr val="00B0F0"/>
                </a:solidFill>
              </a:rPr>
              <a:t>/cm</a:t>
            </a:r>
            <a:r>
              <a:rPr lang="en-US" baseline="30000" dirty="0">
                <a:solidFill>
                  <a:srgbClr val="00B0F0"/>
                </a:solidFill>
              </a:rPr>
              <a:t>2</a:t>
            </a:r>
            <a:r>
              <a:rPr lang="en-US" dirty="0">
                <a:solidFill>
                  <a:srgbClr val="00B0F0"/>
                </a:solidFill>
              </a:rPr>
              <a:t> ~ 1 RHIC run</a:t>
            </a:r>
          </a:p>
          <a:p>
            <a:pPr lvl="2"/>
            <a:r>
              <a:rPr lang="en-US" dirty="0">
                <a:solidFill>
                  <a:sysClr val="windowText" lastClr="000000"/>
                </a:solidFill>
              </a:rPr>
              <a:t>Challenging but possible for </a:t>
            </a:r>
            <a:r>
              <a:rPr lang="en-US" dirty="0" err="1">
                <a:solidFill>
                  <a:sysClr val="windowText" lastClr="000000"/>
                </a:solidFill>
              </a:rPr>
              <a:t>SiPM</a:t>
            </a:r>
            <a:r>
              <a:rPr lang="en-US" dirty="0">
                <a:solidFill>
                  <a:sysClr val="windowText" lastClr="000000"/>
                </a:solidFill>
              </a:rPr>
              <a:t>, also considering APD options</a:t>
            </a:r>
          </a:p>
          <a:p>
            <a:pPr lvl="1"/>
            <a:r>
              <a:rPr lang="en-US" dirty="0"/>
              <a:t>e-going calorimeter and barrel calorimeter </a:t>
            </a:r>
          </a:p>
          <a:p>
            <a:pPr lvl="2"/>
            <a:r>
              <a:rPr lang="en-US" dirty="0">
                <a:solidFill>
                  <a:srgbClr val="00B0F0"/>
                </a:solidFill>
              </a:rPr>
              <a:t>~ two order magnitude lower n-flux</a:t>
            </a:r>
          </a:p>
          <a:p>
            <a:pPr lvl="2"/>
            <a:r>
              <a:rPr lang="en-US" dirty="0"/>
              <a:t>Safe for </a:t>
            </a:r>
            <a:r>
              <a:rPr lang="en-US" dirty="0" err="1"/>
              <a:t>SiPM</a:t>
            </a:r>
            <a:r>
              <a:rPr lang="en-US" dirty="0"/>
              <a:t> </a:t>
            </a:r>
            <a:r>
              <a:rPr lang="en-US" dirty="0" smtClean="0"/>
              <a:t>operation</a:t>
            </a:r>
            <a:endParaRPr lang="en-US" dirty="0"/>
          </a:p>
        </p:txBody>
      </p:sp>
      <p:pic>
        <p:nvPicPr>
          <p:cNvPr id="9" name="Content Placeholder 6"/>
          <p:cNvPicPr>
            <a:picLocks noChangeAspect="1"/>
          </p:cNvPicPr>
          <p:nvPr/>
        </p:nvPicPr>
        <p:blipFill rotWithShape="1">
          <a:blip r:embed="rId3"/>
          <a:srcRect l="2802" t="53876" r="53017" b="5718"/>
          <a:stretch/>
        </p:blipFill>
        <p:spPr>
          <a:xfrm>
            <a:off x="899592" y="4113510"/>
            <a:ext cx="3842964" cy="2635176"/>
          </a:xfrm>
          <a:prstGeom prst="rect">
            <a:avLst/>
          </a:prstGeom>
        </p:spPr>
      </p:pic>
      <p:pic>
        <p:nvPicPr>
          <p:cNvPr id="10" name="Picture 9" descr="Macintosh HD:Users:oleg:Desktop:eic2015:eicFY16:beast-ep-zoom.gif"/>
          <p:cNvPicPr/>
          <p:nvPr/>
        </p:nvPicPr>
        <p:blipFill>
          <a:blip r:embed="rId4">
            <a:extLst>
              <a:ext uri="{28A0092B-C50C-407E-A947-70E740481C1C}">
                <a14:useLocalDpi xmlns:a14="http://schemas.microsoft.com/office/drawing/2010/main" val="0"/>
              </a:ext>
            </a:extLst>
          </a:blip>
          <a:srcRect/>
          <a:stretch>
            <a:fillRect/>
          </a:stretch>
        </p:blipFill>
        <p:spPr bwMode="auto">
          <a:xfrm>
            <a:off x="4724671" y="4005064"/>
            <a:ext cx="4349453" cy="2851887"/>
          </a:xfrm>
          <a:prstGeom prst="rect">
            <a:avLst/>
          </a:prstGeom>
          <a:noFill/>
          <a:ln>
            <a:noFill/>
          </a:ln>
        </p:spPr>
      </p:pic>
      <p:sp>
        <p:nvSpPr>
          <p:cNvPr id="11" name="Rectangle 10"/>
          <p:cNvSpPr/>
          <p:nvPr/>
        </p:nvSpPr>
        <p:spPr>
          <a:xfrm>
            <a:off x="7544071" y="4309864"/>
            <a:ext cx="1077539" cy="261610"/>
          </a:xfrm>
          <a:prstGeom prst="rect">
            <a:avLst/>
          </a:prstGeom>
        </p:spPr>
        <p:txBody>
          <a:bodyPr wrap="none">
            <a:spAutoFit/>
          </a:bodyPr>
          <a:lstStyle/>
          <a:p>
            <a:r>
              <a:rPr lang="en-US" sz="1100" dirty="0" smtClean="0"/>
              <a:t>A. Kiselev (BNL)</a:t>
            </a:r>
            <a:endParaRPr lang="en-US" sz="1100" dirty="0"/>
          </a:p>
        </p:txBody>
      </p:sp>
      <p:sp>
        <p:nvSpPr>
          <p:cNvPr id="12" name="Rectangle 11"/>
          <p:cNvSpPr/>
          <p:nvPr/>
        </p:nvSpPr>
        <p:spPr>
          <a:xfrm>
            <a:off x="5585394" y="5566976"/>
            <a:ext cx="304800" cy="997733"/>
          </a:xfrm>
          <a:prstGeom prst="rect">
            <a:avLst/>
          </a:prstGeom>
          <a:noFill/>
          <a:ln w="16891" cmpd="sng">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904426" y="5561722"/>
            <a:ext cx="304800" cy="997733"/>
          </a:xfrm>
          <a:prstGeom prst="rect">
            <a:avLst/>
          </a:prstGeom>
          <a:noFill/>
          <a:ln w="16891" cmpd="sng">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5917220" y="5715623"/>
            <a:ext cx="62311" cy="847585"/>
          </a:xfrm>
          <a:prstGeom prst="rect">
            <a:avLst/>
          </a:prstGeom>
          <a:noFill/>
          <a:ln w="16891" cmpd="sng">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7808331" y="5714872"/>
            <a:ext cx="62311" cy="847585"/>
          </a:xfrm>
          <a:prstGeom prst="rect">
            <a:avLst/>
          </a:prstGeom>
          <a:noFill/>
          <a:ln w="16891" cmpd="sng">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7351672" y="5071864"/>
            <a:ext cx="942887" cy="461665"/>
          </a:xfrm>
          <a:prstGeom prst="rect">
            <a:avLst/>
          </a:prstGeom>
        </p:spPr>
        <p:txBody>
          <a:bodyPr wrap="none">
            <a:spAutoFit/>
          </a:bodyPr>
          <a:lstStyle/>
          <a:p>
            <a:r>
              <a:rPr lang="en-US" sz="1200" dirty="0" smtClean="0"/>
              <a:t>h-going</a:t>
            </a:r>
          </a:p>
          <a:p>
            <a:r>
              <a:rPr lang="en-US" sz="1200" dirty="0" smtClean="0"/>
              <a:t>EMCal, HCal</a:t>
            </a:r>
            <a:endParaRPr lang="en-US" sz="1200" dirty="0"/>
          </a:p>
        </p:txBody>
      </p:sp>
      <p:sp>
        <p:nvSpPr>
          <p:cNvPr id="17" name="Rectangle 16"/>
          <p:cNvSpPr/>
          <p:nvPr/>
        </p:nvSpPr>
        <p:spPr>
          <a:xfrm>
            <a:off x="5522121" y="5080122"/>
            <a:ext cx="942887" cy="461665"/>
          </a:xfrm>
          <a:prstGeom prst="rect">
            <a:avLst/>
          </a:prstGeom>
        </p:spPr>
        <p:txBody>
          <a:bodyPr wrap="none">
            <a:spAutoFit/>
          </a:bodyPr>
          <a:lstStyle/>
          <a:p>
            <a:r>
              <a:rPr lang="en-US" sz="1200" dirty="0" smtClean="0"/>
              <a:t>e-going</a:t>
            </a:r>
          </a:p>
          <a:p>
            <a:r>
              <a:rPr lang="en-US" sz="1200" dirty="0" smtClean="0"/>
              <a:t>HCal, EMCal</a:t>
            </a:r>
            <a:endParaRPr lang="en-US" sz="1200" dirty="0"/>
          </a:p>
        </p:txBody>
      </p:sp>
      <p:sp>
        <p:nvSpPr>
          <p:cNvPr id="18" name="Rectangle 17"/>
          <p:cNvSpPr/>
          <p:nvPr/>
        </p:nvSpPr>
        <p:spPr>
          <a:xfrm>
            <a:off x="1869152" y="6214864"/>
            <a:ext cx="2821735" cy="461665"/>
          </a:xfrm>
          <a:prstGeom prst="rect">
            <a:avLst/>
          </a:prstGeom>
        </p:spPr>
        <p:txBody>
          <a:bodyPr wrap="none">
            <a:spAutoFit/>
          </a:bodyPr>
          <a:lstStyle/>
          <a:p>
            <a:r>
              <a:rPr lang="en-US" sz="1200" dirty="0" smtClean="0"/>
              <a:t>Evaluated with </a:t>
            </a:r>
            <a:r>
              <a:rPr lang="en-US" sz="1200" dirty="0" err="1" smtClean="0"/>
              <a:t>EICRoot</a:t>
            </a:r>
            <a:r>
              <a:rPr lang="en-US" sz="1200" dirty="0" smtClean="0"/>
              <a:t> by A</a:t>
            </a:r>
            <a:r>
              <a:rPr lang="en-US" sz="1200" dirty="0"/>
              <a:t>. Kiselev (BNL</a:t>
            </a:r>
            <a:r>
              <a:rPr lang="en-US" sz="1200" dirty="0" smtClean="0"/>
              <a:t>)</a:t>
            </a:r>
            <a:r>
              <a:rPr lang="en-US" dirty="0" smtClean="0"/>
              <a:t/>
            </a:r>
            <a:br>
              <a:rPr lang="en-US" dirty="0" smtClean="0"/>
            </a:br>
            <a:r>
              <a:rPr lang="en-US" sz="1200" dirty="0" smtClean="0"/>
              <a:t>Crosschecked with sim STAR in RHIC</a:t>
            </a:r>
            <a:endParaRPr lang="en-US" sz="1200" dirty="0"/>
          </a:p>
        </p:txBody>
      </p:sp>
      <p:sp>
        <p:nvSpPr>
          <p:cNvPr id="3" name="TextBox 2"/>
          <p:cNvSpPr txBox="1"/>
          <p:nvPr/>
        </p:nvSpPr>
        <p:spPr>
          <a:xfrm>
            <a:off x="115903" y="766445"/>
            <a:ext cx="8115047" cy="646331"/>
          </a:xfrm>
          <a:prstGeom prst="rect">
            <a:avLst/>
          </a:prstGeom>
          <a:noFill/>
        </p:spPr>
        <p:txBody>
          <a:bodyPr wrap="square" rtlCol="0">
            <a:spAutoFit/>
          </a:bodyPr>
          <a:lstStyle/>
          <a:p>
            <a:pPr marL="109728" indent="0">
              <a:buNone/>
            </a:pPr>
            <a:r>
              <a:rPr lang="en-US" dirty="0"/>
              <a:t>eRD1 also plays major roles in </a:t>
            </a:r>
            <a:r>
              <a:rPr lang="en-US" dirty="0" smtClean="0"/>
              <a:t>maintaining simulation &amp; analysis frameworks, </a:t>
            </a:r>
            <a:r>
              <a:rPr lang="en-US" dirty="0"/>
              <a:t>that is open source for full EIC detector </a:t>
            </a:r>
            <a:r>
              <a:rPr lang="en-US" dirty="0" smtClean="0"/>
              <a:t>simulation</a:t>
            </a:r>
            <a:endParaRPr lang="en-US" dirty="0"/>
          </a:p>
        </p:txBody>
      </p:sp>
    </p:spTree>
    <p:extLst>
      <p:ext uri="{BB962C8B-B14F-4D97-AF65-F5344CB8AC3E}">
        <p14:creationId xmlns:p14="http://schemas.microsoft.com/office/powerpoint/2010/main" val="90826053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1520" y="188640"/>
            <a:ext cx="8640960" cy="523220"/>
          </a:xfrm>
          <a:prstGeom prst="rect">
            <a:avLst/>
          </a:prstGeom>
          <a:noFill/>
        </p:spPr>
        <p:txBody>
          <a:bodyPr wrap="square" rtlCol="0">
            <a:spAutoFit/>
          </a:bodyPr>
          <a:lstStyle/>
          <a:p>
            <a:pPr algn="ctr"/>
            <a:r>
              <a:rPr lang="en-US" sz="2800" dirty="0" smtClean="0"/>
              <a:t>Summary and conclusions</a:t>
            </a:r>
            <a:endParaRPr lang="en-US" sz="2800" dirty="0"/>
          </a:p>
        </p:txBody>
      </p:sp>
      <p:cxnSp>
        <p:nvCxnSpPr>
          <p:cNvPr id="5" name="Straight Connector 4"/>
          <p:cNvCxnSpPr/>
          <p:nvPr/>
        </p:nvCxnSpPr>
        <p:spPr>
          <a:xfrm>
            <a:off x="251520" y="692696"/>
            <a:ext cx="864096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251520" y="1052736"/>
            <a:ext cx="8640960" cy="5247590"/>
          </a:xfrm>
          <a:prstGeom prst="rect">
            <a:avLst/>
          </a:prstGeom>
          <a:noFill/>
        </p:spPr>
        <p:txBody>
          <a:bodyPr wrap="square" rtlCol="0">
            <a:spAutoFit/>
          </a:bodyPr>
          <a:lstStyle/>
          <a:p>
            <a:pPr>
              <a:spcAft>
                <a:spcPts val="600"/>
              </a:spcAft>
            </a:pPr>
            <a:r>
              <a:rPr lang="en-US" b="1" dirty="0">
                <a:solidFill>
                  <a:srgbClr val="669900"/>
                </a:solidFill>
              </a:rPr>
              <a:t>eRD1 explores calorimeter technology for EIC in multiple </a:t>
            </a:r>
            <a:r>
              <a:rPr lang="en-US" b="1" dirty="0" smtClean="0">
                <a:solidFill>
                  <a:srgbClr val="669900"/>
                </a:solidFill>
              </a:rPr>
              <a:t>fronts:</a:t>
            </a:r>
          </a:p>
          <a:p>
            <a:pPr>
              <a:spcAft>
                <a:spcPts val="600"/>
              </a:spcAft>
            </a:pPr>
            <a:endParaRPr lang="en-US" sz="1200" b="1" dirty="0">
              <a:solidFill>
                <a:srgbClr val="669900"/>
              </a:solidFill>
            </a:endParaRPr>
          </a:p>
          <a:p>
            <a:pPr marL="285750" indent="-285750">
              <a:spcAft>
                <a:spcPts val="600"/>
              </a:spcAft>
              <a:buFont typeface="Wingdings" pitchFamily="2" charset="2"/>
              <a:buChar char="Ø"/>
            </a:pPr>
            <a:r>
              <a:rPr lang="en-US" dirty="0" smtClean="0">
                <a:solidFill>
                  <a:srgbClr val="FF0000"/>
                </a:solidFill>
              </a:rPr>
              <a:t>Scintillation </a:t>
            </a:r>
            <a:r>
              <a:rPr lang="en-US" dirty="0">
                <a:solidFill>
                  <a:srgbClr val="FF0000"/>
                </a:solidFill>
              </a:rPr>
              <a:t>fiber calorimeter</a:t>
            </a:r>
          </a:p>
          <a:p>
            <a:pPr marL="742950" lvl="1" indent="-285750">
              <a:spcAft>
                <a:spcPts val="600"/>
              </a:spcAft>
              <a:buFont typeface="Wingdings" pitchFamily="2" charset="2"/>
              <a:buChar char="§"/>
            </a:pPr>
            <a:r>
              <a:rPr lang="en-US" dirty="0"/>
              <a:t>Developed by UCLA group for EIC barrel and </a:t>
            </a:r>
            <a:r>
              <a:rPr lang="en-US" dirty="0" err="1" smtClean="0"/>
              <a:t>endcaps</a:t>
            </a:r>
            <a:endParaRPr lang="en-US" dirty="0" smtClean="0"/>
          </a:p>
          <a:p>
            <a:pPr marL="742950" lvl="1" indent="-285750">
              <a:spcAft>
                <a:spcPts val="600"/>
              </a:spcAft>
              <a:buFont typeface="Wingdings" pitchFamily="2" charset="2"/>
              <a:buChar char="§"/>
            </a:pPr>
            <a:r>
              <a:rPr lang="en-US" dirty="0" smtClean="0"/>
              <a:t>Very promising results from recent test run at </a:t>
            </a:r>
            <a:r>
              <a:rPr lang="en-US" dirty="0" err="1" smtClean="0"/>
              <a:t>FermiLab</a:t>
            </a:r>
            <a:endParaRPr lang="en-US" dirty="0" smtClean="0"/>
          </a:p>
          <a:p>
            <a:pPr marL="742950" lvl="1" indent="-285750">
              <a:spcAft>
                <a:spcPts val="600"/>
              </a:spcAft>
              <a:buFont typeface="Wingdings" pitchFamily="2" charset="2"/>
              <a:buChar char="§"/>
            </a:pPr>
            <a:r>
              <a:rPr lang="en-US" dirty="0" smtClean="0"/>
              <a:t>On-going </a:t>
            </a:r>
            <a:r>
              <a:rPr lang="en-US" dirty="0"/>
              <a:t>R&amp;D focus on higher energy resolution, mass-production capabilities and </a:t>
            </a:r>
            <a:r>
              <a:rPr lang="en-US" dirty="0" err="1"/>
              <a:t>projectivities</a:t>
            </a:r>
            <a:endParaRPr lang="en-US" dirty="0"/>
          </a:p>
          <a:p>
            <a:pPr marL="285750" indent="-285750">
              <a:spcAft>
                <a:spcPts val="600"/>
              </a:spcAft>
              <a:buFont typeface="Wingdings" pitchFamily="2" charset="2"/>
              <a:buChar char="Ø"/>
            </a:pPr>
            <a:r>
              <a:rPr lang="en-US" dirty="0" smtClean="0"/>
              <a:t>Potentially 2 vendors available for </a:t>
            </a:r>
            <a:r>
              <a:rPr lang="en-US" dirty="0">
                <a:solidFill>
                  <a:srgbClr val="FF0000"/>
                </a:solidFill>
              </a:rPr>
              <a:t>PWO </a:t>
            </a:r>
            <a:r>
              <a:rPr lang="en-US" dirty="0" smtClean="0">
                <a:solidFill>
                  <a:srgbClr val="FF0000"/>
                </a:solidFill>
              </a:rPr>
              <a:t>crystals</a:t>
            </a:r>
            <a:r>
              <a:rPr lang="en-US" dirty="0" smtClean="0"/>
              <a:t>:</a:t>
            </a:r>
          </a:p>
          <a:p>
            <a:pPr marL="742950" lvl="1" indent="-285750">
              <a:spcAft>
                <a:spcPts val="600"/>
              </a:spcAft>
              <a:buFont typeface="Wingdings" pitchFamily="2" charset="2"/>
              <a:buChar char="§"/>
            </a:pPr>
            <a:r>
              <a:rPr lang="en-US" dirty="0" smtClean="0"/>
              <a:t>SIC show quality control instabilities</a:t>
            </a:r>
          </a:p>
          <a:p>
            <a:pPr marL="742950" lvl="1" indent="-285750">
              <a:spcAft>
                <a:spcPts val="600"/>
              </a:spcAft>
              <a:buFont typeface="Wingdings" pitchFamily="2" charset="2"/>
              <a:buChar char="§"/>
            </a:pPr>
            <a:r>
              <a:rPr lang="en-US" dirty="0" err="1" smtClean="0"/>
              <a:t>Crytur</a:t>
            </a:r>
            <a:r>
              <a:rPr lang="en-US" dirty="0" smtClean="0"/>
              <a:t> making very good progress towards mass production capabilities</a:t>
            </a:r>
          </a:p>
          <a:p>
            <a:pPr marL="285750" indent="-285750">
              <a:spcAft>
                <a:spcPts val="600"/>
              </a:spcAft>
              <a:buFont typeface="Wingdings" pitchFamily="2" charset="2"/>
              <a:buChar char="Ø"/>
            </a:pPr>
            <a:r>
              <a:rPr lang="en-US" dirty="0" smtClean="0"/>
              <a:t>Infrastructure being developed at CUA and IPNO for crystal quality control</a:t>
            </a:r>
          </a:p>
          <a:p>
            <a:pPr marL="285750" indent="-285750">
              <a:spcAft>
                <a:spcPts val="600"/>
              </a:spcAft>
              <a:buFont typeface="Wingdings" pitchFamily="2" charset="2"/>
              <a:buChar char="Ø"/>
            </a:pPr>
            <a:r>
              <a:rPr lang="en-US" dirty="0" smtClean="0"/>
              <a:t>Prototype being constructed for beam test</a:t>
            </a:r>
            <a:endParaRPr lang="en-US" dirty="0"/>
          </a:p>
          <a:p>
            <a:pPr marL="285750" indent="-285750">
              <a:spcAft>
                <a:spcPts val="600"/>
              </a:spcAft>
              <a:buFont typeface="Wingdings" pitchFamily="2" charset="2"/>
              <a:buChar char="Ø"/>
            </a:pPr>
            <a:r>
              <a:rPr lang="en-US" dirty="0" err="1" smtClean="0">
                <a:solidFill>
                  <a:srgbClr val="FF0000"/>
                </a:solidFill>
              </a:rPr>
              <a:t>SiPM</a:t>
            </a:r>
            <a:r>
              <a:rPr lang="en-US" dirty="0" smtClean="0">
                <a:solidFill>
                  <a:srgbClr val="FF0000"/>
                </a:solidFill>
              </a:rPr>
              <a:t> </a:t>
            </a:r>
            <a:r>
              <a:rPr lang="en-US" dirty="0"/>
              <a:t>radiation</a:t>
            </a:r>
            <a:r>
              <a:rPr lang="en-US" dirty="0">
                <a:solidFill>
                  <a:schemeClr val="accent1"/>
                </a:solidFill>
              </a:rPr>
              <a:t> </a:t>
            </a:r>
            <a:r>
              <a:rPr lang="en-US" dirty="0"/>
              <a:t>tests, neutron background ≤ RHIC</a:t>
            </a:r>
          </a:p>
          <a:p>
            <a:pPr marL="285750" indent="-285750">
              <a:spcAft>
                <a:spcPts val="600"/>
              </a:spcAft>
              <a:buFont typeface="Wingdings" pitchFamily="2" charset="2"/>
              <a:buChar char="Ø"/>
            </a:pPr>
            <a:r>
              <a:rPr lang="en-US" dirty="0"/>
              <a:t>Full detector </a:t>
            </a:r>
            <a:r>
              <a:rPr lang="en-US" dirty="0">
                <a:solidFill>
                  <a:srgbClr val="FF0000"/>
                </a:solidFill>
              </a:rPr>
              <a:t>simulation</a:t>
            </a:r>
            <a:r>
              <a:rPr lang="en-US" dirty="0"/>
              <a:t> environment open to users</a:t>
            </a:r>
          </a:p>
          <a:p>
            <a:endParaRPr lang="fr-FR" dirty="0"/>
          </a:p>
        </p:txBody>
      </p:sp>
    </p:spTree>
    <p:extLst>
      <p:ext uri="{BB962C8B-B14F-4D97-AF65-F5344CB8AC3E}">
        <p14:creationId xmlns:p14="http://schemas.microsoft.com/office/powerpoint/2010/main" val="30479123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11560" y="188640"/>
            <a:ext cx="8136904" cy="523220"/>
          </a:xfrm>
          <a:prstGeom prst="rect">
            <a:avLst/>
          </a:prstGeom>
          <a:noFill/>
        </p:spPr>
        <p:txBody>
          <a:bodyPr wrap="square" rtlCol="0">
            <a:spAutoFit/>
          </a:bodyPr>
          <a:lstStyle/>
          <a:p>
            <a:pPr algn="ctr"/>
            <a:r>
              <a:rPr lang="en-US" sz="2800" b="1" dirty="0" smtClean="0"/>
              <a:t>Electron-Ion Collider: physics highlights</a:t>
            </a:r>
          </a:p>
        </p:txBody>
      </p:sp>
      <p:cxnSp>
        <p:nvCxnSpPr>
          <p:cNvPr id="6" name="Straight Connector 5"/>
          <p:cNvCxnSpPr/>
          <p:nvPr/>
        </p:nvCxnSpPr>
        <p:spPr>
          <a:xfrm>
            <a:off x="251520" y="764704"/>
            <a:ext cx="864096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107504" y="908720"/>
            <a:ext cx="5616624" cy="1508105"/>
          </a:xfrm>
          <a:prstGeom prst="rect">
            <a:avLst/>
          </a:prstGeom>
          <a:noFill/>
        </p:spPr>
        <p:txBody>
          <a:bodyPr wrap="square" rtlCol="0">
            <a:spAutoFit/>
          </a:bodyPr>
          <a:lstStyle/>
          <a:p>
            <a:r>
              <a:rPr lang="en-US" sz="2000" b="1" dirty="0" smtClean="0">
                <a:solidFill>
                  <a:srgbClr val="00B0F0"/>
                </a:solidFill>
                <a:latin typeface="Comic Sans MS" pitchFamily="66" charset="0"/>
              </a:rPr>
              <a:t>3D </a:t>
            </a:r>
            <a:r>
              <a:rPr lang="en-US" sz="2000" b="1" dirty="0">
                <a:solidFill>
                  <a:srgbClr val="00B0F0"/>
                </a:solidFill>
                <a:latin typeface="Comic Sans MS" pitchFamily="66" charset="0"/>
              </a:rPr>
              <a:t>structure of the nucleon is nontrivial </a:t>
            </a:r>
          </a:p>
          <a:p>
            <a:pPr marL="285750" indent="-285750">
              <a:buFont typeface="Wingdings" pitchFamily="2" charset="2"/>
              <a:buChar char="Ø"/>
            </a:pPr>
            <a:r>
              <a:rPr lang="en-US" dirty="0" smtClean="0"/>
              <a:t>Far </a:t>
            </a:r>
            <a:r>
              <a:rPr lang="en-US" dirty="0"/>
              <a:t>more than the simple valence quark structure </a:t>
            </a:r>
          </a:p>
          <a:p>
            <a:pPr marL="285750" indent="-285750">
              <a:buFont typeface="Wingdings" pitchFamily="2" charset="2"/>
              <a:buChar char="Ø"/>
            </a:pPr>
            <a:r>
              <a:rPr lang="en-US" dirty="0"/>
              <a:t>H</a:t>
            </a:r>
            <a:r>
              <a:rPr lang="en-US" dirty="0" smtClean="0"/>
              <a:t>ow </a:t>
            </a:r>
            <a:r>
              <a:rPr lang="en-US" dirty="0"/>
              <a:t>proton properties arise from </a:t>
            </a:r>
            <a:r>
              <a:rPr lang="en-US" dirty="0" smtClean="0"/>
              <a:t>the elementary constituents?</a:t>
            </a:r>
          </a:p>
          <a:p>
            <a:r>
              <a:rPr lang="en-US" b="1" dirty="0" smtClean="0">
                <a:solidFill>
                  <a:srgbClr val="FF0000"/>
                </a:solidFill>
              </a:rPr>
              <a:t>How do gluons confine themselves into hadrons?</a:t>
            </a:r>
          </a:p>
        </p:txBody>
      </p:sp>
      <p:sp>
        <p:nvSpPr>
          <p:cNvPr id="11" name="TextBox 10"/>
          <p:cNvSpPr txBox="1"/>
          <p:nvPr/>
        </p:nvSpPr>
        <p:spPr>
          <a:xfrm>
            <a:off x="190540" y="5344180"/>
            <a:ext cx="8773948" cy="677108"/>
          </a:xfrm>
          <a:prstGeom prst="rect">
            <a:avLst/>
          </a:prstGeom>
          <a:noFill/>
        </p:spPr>
        <p:txBody>
          <a:bodyPr wrap="square" rtlCol="0">
            <a:spAutoFit/>
          </a:bodyPr>
          <a:lstStyle/>
          <a:p>
            <a:r>
              <a:rPr lang="fr-FR" sz="2000" b="1" dirty="0" smtClean="0">
                <a:solidFill>
                  <a:srgbClr val="00B0F0"/>
                </a:solidFill>
                <a:latin typeface="Comic Sans MS" pitchFamily="66" charset="0"/>
              </a:rPr>
              <a:t>Gluon </a:t>
            </a:r>
            <a:r>
              <a:rPr lang="fr-FR" sz="2000" b="1" dirty="0" err="1">
                <a:solidFill>
                  <a:srgbClr val="00B0F0"/>
                </a:solidFill>
                <a:latin typeface="Comic Sans MS" pitchFamily="66" charset="0"/>
              </a:rPr>
              <a:t>dynamics</a:t>
            </a:r>
            <a:r>
              <a:rPr lang="fr-FR" sz="2000" b="1" dirty="0">
                <a:solidFill>
                  <a:srgbClr val="00B0F0"/>
                </a:solidFill>
                <a:latin typeface="Comic Sans MS" pitchFamily="66" charset="0"/>
              </a:rPr>
              <a:t> </a:t>
            </a:r>
            <a:r>
              <a:rPr lang="fr-FR" sz="2000" b="1" dirty="0" err="1">
                <a:solidFill>
                  <a:srgbClr val="00B0F0"/>
                </a:solidFill>
                <a:latin typeface="Comic Sans MS" pitchFamily="66" charset="0"/>
              </a:rPr>
              <a:t>plays</a:t>
            </a:r>
            <a:r>
              <a:rPr lang="fr-FR" sz="2000" b="1" dirty="0">
                <a:solidFill>
                  <a:srgbClr val="00B0F0"/>
                </a:solidFill>
                <a:latin typeface="Comic Sans MS" pitchFamily="66" charset="0"/>
              </a:rPr>
              <a:t> a large </a:t>
            </a:r>
            <a:r>
              <a:rPr lang="fr-FR" sz="2000" b="1" dirty="0" err="1">
                <a:solidFill>
                  <a:srgbClr val="00B0F0"/>
                </a:solidFill>
                <a:latin typeface="Comic Sans MS" pitchFamily="66" charset="0"/>
              </a:rPr>
              <a:t>role</a:t>
            </a:r>
            <a:r>
              <a:rPr lang="fr-FR" sz="2000" b="1" dirty="0">
                <a:solidFill>
                  <a:srgbClr val="00B0F0"/>
                </a:solidFill>
                <a:latin typeface="Comic Sans MS" pitchFamily="66" charset="0"/>
              </a:rPr>
              <a:t> in proton spin </a:t>
            </a:r>
          </a:p>
          <a:p>
            <a:pPr marL="285750" indent="-285750">
              <a:buFont typeface="Wingdings" pitchFamily="2" charset="2"/>
              <a:buChar char="Ø"/>
            </a:pPr>
            <a:r>
              <a:rPr lang="fr-FR" dirty="0" smtClean="0"/>
              <a:t>Spin=</a:t>
            </a:r>
            <a:r>
              <a:rPr lang="fr-FR" dirty="0" err="1" smtClean="0"/>
              <a:t>intrinsic</a:t>
            </a:r>
            <a:r>
              <a:rPr lang="fr-FR" dirty="0" smtClean="0"/>
              <a:t> </a:t>
            </a:r>
            <a:r>
              <a:rPr lang="fr-FR" dirty="0"/>
              <a:t>(parton spin) + motion (orbital </a:t>
            </a:r>
            <a:r>
              <a:rPr lang="fr-FR" dirty="0" err="1"/>
              <a:t>angular</a:t>
            </a:r>
            <a:r>
              <a:rPr lang="fr-FR" dirty="0"/>
              <a:t> </a:t>
            </a:r>
            <a:r>
              <a:rPr lang="fr-FR" dirty="0" err="1"/>
              <a:t>momentum</a:t>
            </a:r>
            <a:r>
              <a:rPr lang="fr-FR" dirty="0"/>
              <a:t>) </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08304" y="4869160"/>
            <a:ext cx="1724025" cy="1933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2628932"/>
            <a:ext cx="3366472" cy="26002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TextBox 12"/>
          <p:cNvSpPr txBox="1"/>
          <p:nvPr/>
        </p:nvSpPr>
        <p:spPr>
          <a:xfrm>
            <a:off x="216024" y="6095037"/>
            <a:ext cx="8892480" cy="646331"/>
          </a:xfrm>
          <a:prstGeom prst="rect">
            <a:avLst/>
          </a:prstGeom>
          <a:noFill/>
        </p:spPr>
        <p:txBody>
          <a:bodyPr wrap="square" rtlCol="0">
            <a:spAutoFit/>
          </a:bodyPr>
          <a:lstStyle/>
          <a:p>
            <a:r>
              <a:rPr lang="en-US" b="1" dirty="0" smtClean="0">
                <a:solidFill>
                  <a:srgbClr val="00B0F0"/>
                </a:solidFill>
                <a:latin typeface="Comic Sans MS" pitchFamily="66" charset="0"/>
              </a:rPr>
              <a:t>Dynamical </a:t>
            </a:r>
            <a:r>
              <a:rPr lang="en-US" b="1" dirty="0">
                <a:solidFill>
                  <a:srgbClr val="00B0F0"/>
                </a:solidFill>
                <a:latin typeface="Comic Sans MS" pitchFamily="66" charset="0"/>
              </a:rPr>
              <a:t>balance between gluon radiation and recombination </a:t>
            </a:r>
            <a:endParaRPr lang="en-US" dirty="0"/>
          </a:p>
          <a:p>
            <a:r>
              <a:rPr lang="fr-FR" dirty="0"/>
              <a:t>Saturation of gluons? </a:t>
            </a:r>
          </a:p>
        </p:txBody>
      </p:sp>
      <p:pic>
        <p:nvPicPr>
          <p:cNvPr id="410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65574" y="1124744"/>
            <a:ext cx="3573964" cy="36724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3056674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11560" y="188640"/>
            <a:ext cx="8136904" cy="523220"/>
          </a:xfrm>
          <a:prstGeom prst="rect">
            <a:avLst/>
          </a:prstGeom>
          <a:noFill/>
        </p:spPr>
        <p:txBody>
          <a:bodyPr wrap="square" rtlCol="0">
            <a:spAutoFit/>
          </a:bodyPr>
          <a:lstStyle/>
          <a:p>
            <a:pPr algn="ctr"/>
            <a:r>
              <a:rPr lang="en-US" sz="2800" b="1" dirty="0" err="1" smtClean="0"/>
              <a:t>Calorimetry</a:t>
            </a:r>
            <a:r>
              <a:rPr lang="en-US" sz="2800" b="1" dirty="0" smtClean="0"/>
              <a:t> for EIC</a:t>
            </a:r>
          </a:p>
        </p:txBody>
      </p:sp>
      <p:cxnSp>
        <p:nvCxnSpPr>
          <p:cNvPr id="6" name="Straight Connector 5"/>
          <p:cNvCxnSpPr/>
          <p:nvPr/>
        </p:nvCxnSpPr>
        <p:spPr>
          <a:xfrm>
            <a:off x="251520" y="764704"/>
            <a:ext cx="864096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p:nvPicPr>
        <p:blipFill rotWithShape="1">
          <a:blip r:embed="rId2">
            <a:clrChange>
              <a:clrFrom>
                <a:srgbClr val="CCE5FA"/>
              </a:clrFrom>
              <a:clrTo>
                <a:srgbClr val="CCE5FA">
                  <a:alpha val="0"/>
                </a:srgbClr>
              </a:clrTo>
            </a:clrChange>
          </a:blip>
          <a:srcRect b="6048"/>
          <a:stretch/>
        </p:blipFill>
        <p:spPr>
          <a:xfrm>
            <a:off x="-103623" y="3738518"/>
            <a:ext cx="4531608" cy="2382128"/>
          </a:xfrm>
          <a:prstGeom prst="rect">
            <a:avLst/>
          </a:prstGeom>
        </p:spPr>
      </p:pic>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49562" y="4318357"/>
            <a:ext cx="5040560" cy="2113783"/>
          </a:xfrm>
          <a:prstGeom prst="rect">
            <a:avLst/>
          </a:prstGeom>
        </p:spPr>
      </p:pic>
      <p:sp>
        <p:nvSpPr>
          <p:cNvPr id="3" name="TextBox 2"/>
          <p:cNvSpPr txBox="1"/>
          <p:nvPr/>
        </p:nvSpPr>
        <p:spPr>
          <a:xfrm>
            <a:off x="683568" y="6186790"/>
            <a:ext cx="2664296" cy="338554"/>
          </a:xfrm>
          <a:prstGeom prst="rect">
            <a:avLst/>
          </a:prstGeom>
          <a:noFill/>
        </p:spPr>
        <p:txBody>
          <a:bodyPr wrap="square" rtlCol="0">
            <a:spAutoFit/>
          </a:bodyPr>
          <a:lstStyle/>
          <a:p>
            <a:r>
              <a:rPr lang="fr-FR" sz="1600" dirty="0" err="1" smtClean="0">
                <a:solidFill>
                  <a:srgbClr val="0000CC"/>
                </a:solidFill>
                <a:latin typeface="Comic Sans MS" pitchFamily="66" charset="0"/>
              </a:rPr>
              <a:t>Jlab</a:t>
            </a:r>
            <a:r>
              <a:rPr lang="fr-FR" sz="1600" dirty="0" smtClean="0">
                <a:solidFill>
                  <a:srgbClr val="0000CC"/>
                </a:solidFill>
                <a:latin typeface="Comic Sans MS" pitchFamily="66" charset="0"/>
              </a:rPr>
              <a:t> EIC detector design</a:t>
            </a:r>
            <a:endParaRPr lang="fr-FR" sz="1600" dirty="0">
              <a:solidFill>
                <a:srgbClr val="0000CC"/>
              </a:solidFill>
              <a:latin typeface="Comic Sans MS" pitchFamily="66" charset="0"/>
            </a:endParaRPr>
          </a:p>
        </p:txBody>
      </p:sp>
      <p:sp>
        <p:nvSpPr>
          <p:cNvPr id="5" name="TextBox 4"/>
          <p:cNvSpPr txBox="1"/>
          <p:nvPr/>
        </p:nvSpPr>
        <p:spPr>
          <a:xfrm>
            <a:off x="4869642" y="6500083"/>
            <a:ext cx="3888432" cy="338554"/>
          </a:xfrm>
          <a:prstGeom prst="rect">
            <a:avLst/>
          </a:prstGeom>
          <a:noFill/>
        </p:spPr>
        <p:txBody>
          <a:bodyPr wrap="square" rtlCol="0">
            <a:spAutoFit/>
          </a:bodyPr>
          <a:lstStyle/>
          <a:p>
            <a:r>
              <a:rPr lang="fr-FR" sz="1600" dirty="0" smtClean="0">
                <a:solidFill>
                  <a:srgbClr val="0000CC"/>
                </a:solidFill>
                <a:latin typeface="Comic Sans MS" pitchFamily="66" charset="0"/>
              </a:rPr>
              <a:t>Babar-</a:t>
            </a:r>
            <a:r>
              <a:rPr lang="fr-FR" sz="1600" dirty="0" err="1" smtClean="0">
                <a:solidFill>
                  <a:srgbClr val="0000CC"/>
                </a:solidFill>
                <a:latin typeface="Comic Sans MS" pitchFamily="66" charset="0"/>
              </a:rPr>
              <a:t>magnet</a:t>
            </a:r>
            <a:r>
              <a:rPr lang="fr-FR" sz="1600" dirty="0" smtClean="0">
                <a:solidFill>
                  <a:srgbClr val="0000CC"/>
                </a:solidFill>
                <a:latin typeface="Comic Sans MS" pitchFamily="66" charset="0"/>
              </a:rPr>
              <a:t> </a:t>
            </a:r>
            <a:r>
              <a:rPr lang="fr-FR" sz="1600" dirty="0" err="1" smtClean="0">
                <a:solidFill>
                  <a:srgbClr val="0000CC"/>
                </a:solidFill>
                <a:latin typeface="Comic Sans MS" pitchFamily="66" charset="0"/>
              </a:rPr>
              <a:t>based</a:t>
            </a:r>
            <a:r>
              <a:rPr lang="fr-FR" sz="1600" dirty="0" smtClean="0">
                <a:solidFill>
                  <a:srgbClr val="0000CC"/>
                </a:solidFill>
                <a:latin typeface="Comic Sans MS" pitchFamily="66" charset="0"/>
              </a:rPr>
              <a:t> detector (RHIC)</a:t>
            </a:r>
            <a:endParaRPr lang="fr-FR" sz="1600" dirty="0">
              <a:solidFill>
                <a:srgbClr val="0000CC"/>
              </a:solidFill>
              <a:latin typeface="Comic Sans MS" pitchFamily="66" charset="0"/>
            </a:endParaRPr>
          </a:p>
        </p:txBody>
      </p:sp>
      <p:pic>
        <p:nvPicPr>
          <p:cNvPr id="10" name="Picture 9" descr="beast.png"/>
          <p:cNvPicPr>
            <a:picLocks noChangeAspect="1"/>
          </p:cNvPicPr>
          <p:nvPr/>
        </p:nvPicPr>
        <p:blipFill rotWithShape="1">
          <a:blip r:embed="rId4" cstate="print">
            <a:extLst>
              <a:ext uri="{28A0092B-C50C-407E-A947-70E740481C1C}">
                <a14:useLocalDpi xmlns:a14="http://schemas.microsoft.com/office/drawing/2010/main" val="0"/>
              </a:ext>
            </a:extLst>
          </a:blip>
          <a:srcRect l="14999" t="9679" r="7001" b="3120"/>
          <a:stretch/>
        </p:blipFill>
        <p:spPr>
          <a:xfrm>
            <a:off x="5302729" y="1029041"/>
            <a:ext cx="3877783" cy="2709477"/>
          </a:xfrm>
          <a:prstGeom prst="rect">
            <a:avLst/>
          </a:prstGeom>
        </p:spPr>
      </p:pic>
      <p:sp>
        <p:nvSpPr>
          <p:cNvPr id="2" name="TextBox 1"/>
          <p:cNvSpPr txBox="1"/>
          <p:nvPr/>
        </p:nvSpPr>
        <p:spPr>
          <a:xfrm>
            <a:off x="0" y="764704"/>
            <a:ext cx="5940152" cy="2585323"/>
          </a:xfrm>
          <a:prstGeom prst="rect">
            <a:avLst/>
          </a:prstGeom>
          <a:noFill/>
        </p:spPr>
        <p:txBody>
          <a:bodyPr wrap="square" rtlCol="0">
            <a:spAutoFit/>
          </a:bodyPr>
          <a:lstStyle/>
          <a:p>
            <a:pPr marL="285750" indent="-285750">
              <a:buFont typeface="Wingdings" pitchFamily="2" charset="2"/>
              <a:buChar char="Ø"/>
            </a:pPr>
            <a:r>
              <a:rPr lang="fr-FR" dirty="0" smtClean="0">
                <a:solidFill>
                  <a:srgbClr val="FF0000"/>
                </a:solidFill>
              </a:rPr>
              <a:t>Electron identification </a:t>
            </a:r>
            <a:r>
              <a:rPr lang="fr-FR" dirty="0" smtClean="0"/>
              <a:t>and </a:t>
            </a:r>
            <a:r>
              <a:rPr lang="fr-FR" dirty="0" err="1" smtClean="0"/>
              <a:t>triggering</a:t>
            </a:r>
            <a:endParaRPr lang="fr-FR" dirty="0"/>
          </a:p>
          <a:p>
            <a:r>
              <a:rPr lang="fr-FR" dirty="0" smtClean="0"/>
              <a:t>(e-EMC</a:t>
            </a:r>
            <a:r>
              <a:rPr lang="fr-FR" dirty="0" smtClean="0"/>
              <a:t>, barrel EMC)</a:t>
            </a:r>
          </a:p>
          <a:p>
            <a:pPr marL="285750" indent="-285750">
              <a:buFont typeface="Wingdings" pitchFamily="2" charset="2"/>
              <a:buChar char="Ø"/>
            </a:pPr>
            <a:r>
              <a:rPr lang="fr-FR" dirty="0" smtClean="0"/>
              <a:t>Electron </a:t>
            </a:r>
            <a:r>
              <a:rPr lang="fr-FR" dirty="0" err="1" smtClean="0"/>
              <a:t>kinematic</a:t>
            </a:r>
            <a:r>
              <a:rPr lang="fr-FR" dirty="0" smtClean="0"/>
              <a:t> </a:t>
            </a:r>
            <a:r>
              <a:rPr lang="fr-FR" dirty="0" err="1" smtClean="0"/>
              <a:t>measurements</a:t>
            </a:r>
            <a:r>
              <a:rPr lang="fr-FR" dirty="0" smtClean="0"/>
              <a:t> (e-EMC, </a:t>
            </a:r>
            <a:endParaRPr lang="fr-FR" dirty="0" smtClean="0"/>
          </a:p>
          <a:p>
            <a:r>
              <a:rPr lang="fr-FR" dirty="0" smtClean="0"/>
              <a:t>barrel </a:t>
            </a:r>
            <a:r>
              <a:rPr lang="fr-FR" dirty="0" smtClean="0"/>
              <a:t>EMC</a:t>
            </a:r>
            <a:r>
              <a:rPr lang="fr-FR" dirty="0" smtClean="0"/>
              <a:t>), </a:t>
            </a:r>
            <a:r>
              <a:rPr lang="fr-FR" dirty="0" err="1" smtClean="0"/>
              <a:t>high</a:t>
            </a:r>
            <a:r>
              <a:rPr lang="fr-FR" dirty="0" smtClean="0"/>
              <a:t> </a:t>
            </a:r>
            <a:r>
              <a:rPr lang="fr-FR" dirty="0" err="1" smtClean="0"/>
              <a:t>resolution</a:t>
            </a:r>
            <a:r>
              <a:rPr lang="fr-FR" dirty="0" smtClean="0"/>
              <a:t> </a:t>
            </a:r>
            <a:r>
              <a:rPr lang="fr-FR" dirty="0" err="1" smtClean="0"/>
              <a:t>needed</a:t>
            </a:r>
            <a:r>
              <a:rPr lang="fr-FR" dirty="0" smtClean="0"/>
              <a:t>.</a:t>
            </a:r>
            <a:endParaRPr lang="fr-FR" dirty="0" smtClean="0"/>
          </a:p>
          <a:p>
            <a:pPr marL="285750" indent="-285750">
              <a:buFont typeface="Wingdings" pitchFamily="2" charset="2"/>
              <a:buChar char="Ø"/>
            </a:pPr>
            <a:r>
              <a:rPr lang="fr-FR" dirty="0" smtClean="0"/>
              <a:t>Jet, DIS </a:t>
            </a:r>
            <a:r>
              <a:rPr lang="fr-FR" dirty="0" err="1" smtClean="0"/>
              <a:t>kinematics</a:t>
            </a:r>
            <a:r>
              <a:rPr lang="fr-FR" dirty="0" smtClean="0"/>
              <a:t> and </a:t>
            </a:r>
            <a:r>
              <a:rPr lang="fr-FR" dirty="0" err="1" smtClean="0"/>
              <a:t>triggering</a:t>
            </a:r>
            <a:r>
              <a:rPr lang="fr-FR" dirty="0" smtClean="0"/>
              <a:t> via hadron </a:t>
            </a:r>
            <a:endParaRPr lang="fr-FR" dirty="0" smtClean="0"/>
          </a:p>
          <a:p>
            <a:r>
              <a:rPr lang="fr-FR" dirty="0" smtClean="0"/>
              <a:t>final </a:t>
            </a:r>
            <a:r>
              <a:rPr lang="fr-FR" dirty="0" smtClean="0"/>
              <a:t>states </a:t>
            </a:r>
            <a:r>
              <a:rPr lang="fr-FR" dirty="0" smtClean="0"/>
              <a:t>(</a:t>
            </a:r>
            <a:r>
              <a:rPr lang="fr-FR" dirty="0" smtClean="0"/>
              <a:t>barrel EMC/</a:t>
            </a:r>
            <a:r>
              <a:rPr lang="fr-FR" dirty="0" err="1" smtClean="0"/>
              <a:t>Hcal</a:t>
            </a:r>
            <a:r>
              <a:rPr lang="fr-FR" dirty="0" smtClean="0"/>
              <a:t>, h-EMC/</a:t>
            </a:r>
            <a:r>
              <a:rPr lang="fr-FR" dirty="0" err="1" smtClean="0"/>
              <a:t>Hcal</a:t>
            </a:r>
            <a:r>
              <a:rPr lang="fr-FR" dirty="0" smtClean="0"/>
              <a:t>)</a:t>
            </a:r>
          </a:p>
          <a:p>
            <a:pPr marL="285750" indent="-285750">
              <a:buFont typeface="Wingdings" pitchFamily="2" charset="2"/>
              <a:buChar char="Ø"/>
            </a:pPr>
            <a:r>
              <a:rPr lang="fr-FR" dirty="0" smtClean="0">
                <a:solidFill>
                  <a:srgbClr val="FF0000"/>
                </a:solidFill>
              </a:rPr>
              <a:t>Photon ID </a:t>
            </a:r>
            <a:r>
              <a:rPr lang="fr-FR" dirty="0" smtClean="0"/>
              <a:t>for DVCS</a:t>
            </a:r>
          </a:p>
          <a:p>
            <a:pPr marL="285750" indent="-285750">
              <a:buFont typeface="Wingdings" pitchFamily="2" charset="2"/>
              <a:buChar char="Ø"/>
            </a:pPr>
            <a:r>
              <a:rPr lang="fr-FR" dirty="0" smtClean="0">
                <a:solidFill>
                  <a:srgbClr val="FF0000"/>
                </a:solidFill>
              </a:rPr>
              <a:t>Diffractive ID </a:t>
            </a:r>
            <a:r>
              <a:rPr lang="fr-FR" dirty="0" smtClean="0"/>
              <a:t>via </a:t>
            </a:r>
            <a:r>
              <a:rPr lang="fr-FR" dirty="0" err="1" smtClean="0"/>
              <a:t>rapidity</a:t>
            </a:r>
            <a:r>
              <a:rPr lang="fr-FR" dirty="0" smtClean="0"/>
              <a:t> gap (h-</a:t>
            </a:r>
            <a:r>
              <a:rPr lang="fr-FR" dirty="0" err="1" smtClean="0"/>
              <a:t>HCal</a:t>
            </a:r>
            <a:r>
              <a:rPr lang="fr-FR" dirty="0" smtClean="0"/>
              <a:t>)</a:t>
            </a:r>
          </a:p>
          <a:p>
            <a:pPr marL="285750" indent="-285750">
              <a:buFont typeface="Wingdings" pitchFamily="2" charset="2"/>
              <a:buChar char="Ø"/>
            </a:pPr>
            <a:r>
              <a:rPr lang="fr-FR" dirty="0" smtClean="0"/>
              <a:t>High </a:t>
            </a:r>
            <a:r>
              <a:rPr lang="fr-FR" dirty="0" err="1" smtClean="0"/>
              <a:t>momentum</a:t>
            </a:r>
            <a:r>
              <a:rPr lang="fr-FR" dirty="0" smtClean="0"/>
              <a:t> </a:t>
            </a:r>
            <a:r>
              <a:rPr lang="fr-FR" dirty="0" err="1" smtClean="0"/>
              <a:t>track</a:t>
            </a:r>
            <a:r>
              <a:rPr lang="fr-FR" dirty="0" smtClean="0"/>
              <a:t> </a:t>
            </a:r>
            <a:r>
              <a:rPr lang="fr-FR" dirty="0" err="1" smtClean="0"/>
              <a:t>energy</a:t>
            </a:r>
            <a:r>
              <a:rPr lang="fr-FR" dirty="0" smtClean="0"/>
              <a:t> </a:t>
            </a:r>
            <a:r>
              <a:rPr lang="fr-FR" dirty="0" err="1" smtClean="0"/>
              <a:t>measurement</a:t>
            </a:r>
            <a:r>
              <a:rPr lang="fr-FR" dirty="0" smtClean="0"/>
              <a:t> (h-</a:t>
            </a:r>
            <a:r>
              <a:rPr lang="fr-FR" dirty="0" err="1" smtClean="0"/>
              <a:t>Hcal</a:t>
            </a:r>
            <a:r>
              <a:rPr lang="fr-FR" dirty="0" smtClean="0"/>
              <a:t>)</a:t>
            </a:r>
            <a:endParaRPr lang="fr-FR" dirty="0"/>
          </a:p>
        </p:txBody>
      </p:sp>
      <p:sp>
        <p:nvSpPr>
          <p:cNvPr id="11" name="TextBox 10"/>
          <p:cNvSpPr txBox="1"/>
          <p:nvPr/>
        </p:nvSpPr>
        <p:spPr>
          <a:xfrm>
            <a:off x="4691963" y="3789500"/>
            <a:ext cx="4463987" cy="338554"/>
          </a:xfrm>
          <a:prstGeom prst="rect">
            <a:avLst/>
          </a:prstGeom>
          <a:noFill/>
        </p:spPr>
        <p:txBody>
          <a:bodyPr wrap="square" rtlCol="0">
            <a:spAutoFit/>
          </a:bodyPr>
          <a:lstStyle/>
          <a:p>
            <a:r>
              <a:rPr lang="fr-FR" sz="1600" dirty="0" err="1" smtClean="0">
                <a:solidFill>
                  <a:srgbClr val="0000CC"/>
                </a:solidFill>
                <a:latin typeface="Comic Sans MS" pitchFamily="66" charset="0"/>
              </a:rPr>
              <a:t>BeAST</a:t>
            </a:r>
            <a:r>
              <a:rPr lang="fr-FR" sz="1600" dirty="0" smtClean="0">
                <a:solidFill>
                  <a:srgbClr val="0000CC"/>
                </a:solidFill>
                <a:latin typeface="Comic Sans MS" pitchFamily="66" charset="0"/>
              </a:rPr>
              <a:t> (</a:t>
            </a:r>
            <a:r>
              <a:rPr lang="fr-FR" sz="1600" dirty="0" smtClean="0">
                <a:solidFill>
                  <a:srgbClr val="0000CC"/>
                </a:solidFill>
                <a:latin typeface="Comic Sans MS" pitchFamily="66" charset="0"/>
              </a:rPr>
              <a:t>Brookhaven </a:t>
            </a:r>
            <a:r>
              <a:rPr lang="fr-FR" sz="1600" dirty="0" err="1" smtClean="0">
                <a:solidFill>
                  <a:srgbClr val="0000CC"/>
                </a:solidFill>
                <a:latin typeface="Comic Sans MS" pitchFamily="66" charset="0"/>
              </a:rPr>
              <a:t>eA</a:t>
            </a:r>
            <a:r>
              <a:rPr lang="fr-FR" sz="1600" dirty="0" smtClean="0">
                <a:solidFill>
                  <a:srgbClr val="0000CC"/>
                </a:solidFill>
                <a:latin typeface="Comic Sans MS" pitchFamily="66" charset="0"/>
              </a:rPr>
              <a:t> </a:t>
            </a:r>
            <a:r>
              <a:rPr lang="fr-FR" sz="1600" dirty="0" err="1" smtClean="0">
                <a:solidFill>
                  <a:srgbClr val="0000CC"/>
                </a:solidFill>
                <a:latin typeface="Comic Sans MS" pitchFamily="66" charset="0"/>
              </a:rPr>
              <a:t>Solenoidal</a:t>
            </a:r>
            <a:r>
              <a:rPr lang="fr-FR" sz="1600" dirty="0" smtClean="0">
                <a:solidFill>
                  <a:srgbClr val="0000CC"/>
                </a:solidFill>
                <a:latin typeface="Comic Sans MS" pitchFamily="66" charset="0"/>
              </a:rPr>
              <a:t> </a:t>
            </a:r>
            <a:r>
              <a:rPr lang="fr-FR" sz="1600" dirty="0" err="1" smtClean="0">
                <a:solidFill>
                  <a:srgbClr val="0000CC"/>
                </a:solidFill>
                <a:latin typeface="Comic Sans MS" pitchFamily="66" charset="0"/>
              </a:rPr>
              <a:t>Tracker</a:t>
            </a:r>
            <a:r>
              <a:rPr lang="fr-FR" sz="1600" dirty="0" smtClean="0">
                <a:solidFill>
                  <a:srgbClr val="0000CC"/>
                </a:solidFill>
                <a:latin typeface="Comic Sans MS" pitchFamily="66" charset="0"/>
              </a:rPr>
              <a:t>)</a:t>
            </a:r>
            <a:endParaRPr lang="fr-FR" sz="1600" dirty="0">
              <a:solidFill>
                <a:srgbClr val="0000CC"/>
              </a:solidFill>
              <a:latin typeface="Comic Sans MS" pitchFamily="66" charset="0"/>
            </a:endParaRPr>
          </a:p>
        </p:txBody>
      </p:sp>
    </p:spTree>
    <p:extLst>
      <p:ext uri="{BB962C8B-B14F-4D97-AF65-F5344CB8AC3E}">
        <p14:creationId xmlns:p14="http://schemas.microsoft.com/office/powerpoint/2010/main" val="254689460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1520" y="188640"/>
            <a:ext cx="8640960" cy="523220"/>
          </a:xfrm>
          <a:prstGeom prst="rect">
            <a:avLst/>
          </a:prstGeom>
          <a:noFill/>
        </p:spPr>
        <p:txBody>
          <a:bodyPr wrap="square" rtlCol="0">
            <a:spAutoFit/>
          </a:bodyPr>
          <a:lstStyle/>
          <a:p>
            <a:pPr algn="ctr"/>
            <a:r>
              <a:rPr lang="en-US" sz="2800" dirty="0" smtClean="0"/>
              <a:t>Ongoing </a:t>
            </a:r>
            <a:r>
              <a:rPr lang="en-US" sz="2800" dirty="0" err="1" smtClean="0"/>
              <a:t>calorimetry</a:t>
            </a:r>
            <a:r>
              <a:rPr lang="en-US" sz="2800" dirty="0" smtClean="0"/>
              <a:t> R&amp;D for EIC</a:t>
            </a:r>
            <a:endParaRPr lang="en-US" sz="2800" dirty="0"/>
          </a:p>
        </p:txBody>
      </p:sp>
      <p:cxnSp>
        <p:nvCxnSpPr>
          <p:cNvPr id="5" name="Straight Connector 4"/>
          <p:cNvCxnSpPr/>
          <p:nvPr/>
        </p:nvCxnSpPr>
        <p:spPr>
          <a:xfrm>
            <a:off x="251520" y="692696"/>
            <a:ext cx="864096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323528" y="1556792"/>
            <a:ext cx="8496944" cy="4524315"/>
          </a:xfrm>
          <a:prstGeom prst="rect">
            <a:avLst/>
          </a:prstGeom>
          <a:noFill/>
          <a:ln w="19050">
            <a:solidFill>
              <a:srgbClr val="669900"/>
            </a:solidFill>
          </a:ln>
        </p:spPr>
        <p:txBody>
          <a:bodyPr wrap="square" rtlCol="0">
            <a:spAutoFit/>
          </a:bodyPr>
          <a:lstStyle/>
          <a:p>
            <a:pPr marL="285750" indent="-285750">
              <a:buFont typeface="Wingdings" pitchFamily="2" charset="2"/>
              <a:buChar char="Ø"/>
            </a:pPr>
            <a:r>
              <a:rPr lang="en-US" dirty="0" err="1" smtClean="0">
                <a:solidFill>
                  <a:srgbClr val="00B050"/>
                </a:solidFill>
              </a:rPr>
              <a:t>Sci</a:t>
            </a:r>
            <a:r>
              <a:rPr lang="en-US" dirty="0" smtClean="0">
                <a:solidFill>
                  <a:srgbClr val="00B050"/>
                </a:solidFill>
              </a:rPr>
              <a:t>-fiber </a:t>
            </a:r>
            <a:r>
              <a:rPr lang="en-US" dirty="0">
                <a:solidFill>
                  <a:srgbClr val="00B050"/>
                </a:solidFill>
              </a:rPr>
              <a:t>EM calorimeter (SPACAL)</a:t>
            </a:r>
          </a:p>
          <a:p>
            <a:pPr lvl="1"/>
            <a:r>
              <a:rPr lang="en-US" dirty="0"/>
              <a:t>Compact W-</a:t>
            </a:r>
            <a:r>
              <a:rPr lang="en-US" dirty="0" err="1"/>
              <a:t>scifi</a:t>
            </a:r>
            <a:r>
              <a:rPr lang="en-US" dirty="0"/>
              <a:t> calorimeter, developed at UCLA</a:t>
            </a:r>
          </a:p>
          <a:p>
            <a:pPr lvl="1"/>
            <a:r>
              <a:rPr lang="en-US" dirty="0"/>
              <a:t>Investigating high resolution version for e-going </a:t>
            </a:r>
            <a:r>
              <a:rPr lang="en-US" dirty="0" err="1"/>
              <a:t>endcap</a:t>
            </a:r>
            <a:endParaRPr lang="en-US" dirty="0"/>
          </a:p>
          <a:p>
            <a:pPr lvl="1"/>
            <a:r>
              <a:rPr lang="en-US" dirty="0"/>
              <a:t>Investigating large scale production and </a:t>
            </a:r>
            <a:r>
              <a:rPr lang="en-US" dirty="0" err="1"/>
              <a:t>projectivity</a:t>
            </a:r>
            <a:r>
              <a:rPr lang="en-US" dirty="0"/>
              <a:t>, driven by </a:t>
            </a:r>
            <a:r>
              <a:rPr lang="en-US" dirty="0" err="1"/>
              <a:t>sPHENIX</a:t>
            </a:r>
            <a:r>
              <a:rPr lang="en-US" dirty="0"/>
              <a:t> project</a:t>
            </a:r>
          </a:p>
          <a:p>
            <a:pPr marL="285750" indent="-285750">
              <a:buFont typeface="Wingdings" pitchFamily="2" charset="2"/>
              <a:buChar char="Ø"/>
            </a:pPr>
            <a:r>
              <a:rPr lang="en-US" dirty="0">
                <a:solidFill>
                  <a:srgbClr val="00B050"/>
                </a:solidFill>
              </a:rPr>
              <a:t>Crystal </a:t>
            </a:r>
            <a:r>
              <a:rPr lang="en-US" dirty="0" err="1" smtClean="0">
                <a:solidFill>
                  <a:srgbClr val="00B050"/>
                </a:solidFill>
              </a:rPr>
              <a:t>EMCal</a:t>
            </a:r>
            <a:r>
              <a:rPr lang="en-US" dirty="0" smtClean="0">
                <a:solidFill>
                  <a:srgbClr val="00B050"/>
                </a:solidFill>
              </a:rPr>
              <a:t> at small angle: high energy resolution and PID needed</a:t>
            </a:r>
            <a:endParaRPr lang="en-US" dirty="0">
              <a:solidFill>
                <a:srgbClr val="00B050"/>
              </a:solidFill>
            </a:endParaRPr>
          </a:p>
          <a:p>
            <a:pPr lvl="1"/>
            <a:r>
              <a:rPr lang="en-US" dirty="0"/>
              <a:t>Option for high resolution e-going </a:t>
            </a:r>
            <a:r>
              <a:rPr lang="en-US" dirty="0" err="1"/>
              <a:t>endcap</a:t>
            </a:r>
            <a:r>
              <a:rPr lang="en-US" dirty="0"/>
              <a:t> </a:t>
            </a:r>
            <a:r>
              <a:rPr lang="en-US" dirty="0" smtClean="0"/>
              <a:t>calorimeter</a:t>
            </a:r>
            <a:endParaRPr lang="en-US" dirty="0"/>
          </a:p>
          <a:p>
            <a:pPr marL="285750" indent="-285750">
              <a:buFont typeface="Wingdings" pitchFamily="2" charset="2"/>
              <a:buChar char="Ø"/>
            </a:pPr>
            <a:r>
              <a:rPr lang="en-US" dirty="0" err="1">
                <a:solidFill>
                  <a:srgbClr val="00B050"/>
                </a:solidFill>
              </a:rPr>
              <a:t>Shashlyk</a:t>
            </a:r>
            <a:r>
              <a:rPr lang="en-US" dirty="0">
                <a:solidFill>
                  <a:srgbClr val="00B050"/>
                </a:solidFill>
              </a:rPr>
              <a:t> </a:t>
            </a:r>
            <a:r>
              <a:rPr lang="en-US" dirty="0" err="1">
                <a:solidFill>
                  <a:srgbClr val="00B050"/>
                </a:solidFill>
              </a:rPr>
              <a:t>EMCal</a:t>
            </a:r>
            <a:endParaRPr lang="en-US" dirty="0">
              <a:solidFill>
                <a:srgbClr val="00B050"/>
              </a:solidFill>
            </a:endParaRPr>
          </a:p>
          <a:p>
            <a:pPr lvl="1"/>
            <a:r>
              <a:rPr lang="en-US" dirty="0"/>
              <a:t>Option for h-going </a:t>
            </a:r>
            <a:r>
              <a:rPr lang="en-US" dirty="0" err="1"/>
              <a:t>endcap</a:t>
            </a:r>
            <a:r>
              <a:rPr lang="en-US" dirty="0"/>
              <a:t> calorimeter</a:t>
            </a:r>
          </a:p>
          <a:p>
            <a:pPr marL="285750" indent="-285750">
              <a:buFont typeface="Wingdings" pitchFamily="2" charset="2"/>
              <a:buChar char="Ø"/>
            </a:pPr>
            <a:r>
              <a:rPr lang="en-US" dirty="0" err="1" smtClean="0">
                <a:solidFill>
                  <a:srgbClr val="00B050"/>
                </a:solidFill>
              </a:rPr>
              <a:t>HCal</a:t>
            </a:r>
            <a:endParaRPr lang="en-US" dirty="0" smtClean="0">
              <a:solidFill>
                <a:srgbClr val="00B050"/>
              </a:solidFill>
            </a:endParaRPr>
          </a:p>
          <a:p>
            <a:pPr lvl="1"/>
            <a:r>
              <a:rPr lang="en-US" dirty="0" smtClean="0"/>
              <a:t>Prototype development in collaboration with STAR forward upgrade and </a:t>
            </a:r>
            <a:r>
              <a:rPr lang="en-US" dirty="0" err="1" smtClean="0"/>
              <a:t>sPHENIX</a:t>
            </a:r>
            <a:endParaRPr lang="en-US" dirty="0" smtClean="0">
              <a:solidFill>
                <a:srgbClr val="00B0F0"/>
              </a:solidFill>
            </a:endParaRPr>
          </a:p>
          <a:p>
            <a:pPr marL="285750" indent="-285750">
              <a:buFont typeface="Wingdings" pitchFamily="2" charset="2"/>
              <a:buChar char="Ø"/>
            </a:pPr>
            <a:r>
              <a:rPr lang="en-US" dirty="0" smtClean="0">
                <a:solidFill>
                  <a:srgbClr val="00B050"/>
                </a:solidFill>
              </a:rPr>
              <a:t>Sensor</a:t>
            </a:r>
          </a:p>
          <a:p>
            <a:pPr lvl="1"/>
            <a:r>
              <a:rPr lang="en-US" dirty="0" err="1" smtClean="0"/>
              <a:t>SiPM</a:t>
            </a:r>
            <a:r>
              <a:rPr lang="en-US" dirty="0" smtClean="0"/>
              <a:t> </a:t>
            </a:r>
            <a:r>
              <a:rPr lang="en-US" dirty="0"/>
              <a:t>and APDs, radiation studies and support electronics</a:t>
            </a:r>
          </a:p>
          <a:p>
            <a:pPr marL="285750" indent="-285750">
              <a:buFont typeface="Wingdings" pitchFamily="2" charset="2"/>
              <a:buChar char="Ø"/>
            </a:pPr>
            <a:r>
              <a:rPr lang="en-US" dirty="0">
                <a:solidFill>
                  <a:srgbClr val="00B050"/>
                </a:solidFill>
              </a:rPr>
              <a:t>Simulation</a:t>
            </a:r>
          </a:p>
          <a:p>
            <a:pPr lvl="1"/>
            <a:r>
              <a:rPr lang="en-US" dirty="0"/>
              <a:t>Full detector simulation and analysis </a:t>
            </a:r>
            <a:r>
              <a:rPr lang="en-US" dirty="0" smtClean="0"/>
              <a:t>frameworks</a:t>
            </a:r>
            <a:endParaRPr lang="en-US" dirty="0"/>
          </a:p>
        </p:txBody>
      </p:sp>
      <p:sp>
        <p:nvSpPr>
          <p:cNvPr id="7" name="TextBox 6"/>
          <p:cNvSpPr txBox="1"/>
          <p:nvPr/>
        </p:nvSpPr>
        <p:spPr>
          <a:xfrm>
            <a:off x="0" y="908720"/>
            <a:ext cx="9144000" cy="338554"/>
          </a:xfrm>
          <a:prstGeom prst="rect">
            <a:avLst/>
          </a:prstGeom>
          <a:noFill/>
        </p:spPr>
        <p:txBody>
          <a:bodyPr wrap="square" rtlCol="0">
            <a:spAutoFit/>
          </a:bodyPr>
          <a:lstStyle/>
          <a:p>
            <a:pPr algn="ctr"/>
            <a:r>
              <a:rPr lang="en-US" sz="1600" b="1" dirty="0" smtClean="0">
                <a:solidFill>
                  <a:srgbClr val="FF9933"/>
                </a:solidFill>
                <a:latin typeface="Comic Sans MS" pitchFamily="66" charset="0"/>
              </a:rPr>
              <a:t>Consortium created in </a:t>
            </a:r>
            <a:r>
              <a:rPr lang="en-US" sz="1600" b="1" dirty="0">
                <a:solidFill>
                  <a:srgbClr val="FF9933"/>
                </a:solidFill>
                <a:latin typeface="Comic Sans MS" pitchFamily="66" charset="0"/>
              </a:rPr>
              <a:t>2012, funded by generic EIC </a:t>
            </a:r>
            <a:r>
              <a:rPr lang="en-US" sz="1600" b="1" dirty="0" smtClean="0">
                <a:solidFill>
                  <a:srgbClr val="FF9933"/>
                </a:solidFill>
                <a:latin typeface="Comic Sans MS" pitchFamily="66" charset="0"/>
              </a:rPr>
              <a:t>detector R&amp;D funds from US DOE</a:t>
            </a:r>
            <a:endParaRPr lang="en-US" sz="1600" b="1" dirty="0">
              <a:solidFill>
                <a:srgbClr val="FF9933"/>
              </a:solidFill>
              <a:latin typeface="Comic Sans MS" pitchFamily="66" charset="0"/>
            </a:endParaRPr>
          </a:p>
        </p:txBody>
      </p:sp>
    </p:spTree>
    <p:extLst>
      <p:ext uri="{BB962C8B-B14F-4D97-AF65-F5344CB8AC3E}">
        <p14:creationId xmlns:p14="http://schemas.microsoft.com/office/powerpoint/2010/main" val="325949679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1520" y="188640"/>
            <a:ext cx="8640960" cy="523220"/>
          </a:xfrm>
          <a:prstGeom prst="rect">
            <a:avLst/>
          </a:prstGeom>
          <a:noFill/>
        </p:spPr>
        <p:txBody>
          <a:bodyPr wrap="square" rtlCol="0">
            <a:spAutoFit/>
          </a:bodyPr>
          <a:lstStyle/>
          <a:p>
            <a:pPr algn="ctr"/>
            <a:r>
              <a:rPr lang="en-US" sz="2800" dirty="0" smtClean="0"/>
              <a:t>SPACAL: towards high energy resolution</a:t>
            </a:r>
            <a:endParaRPr lang="en-US" sz="2800" dirty="0"/>
          </a:p>
        </p:txBody>
      </p:sp>
      <p:cxnSp>
        <p:nvCxnSpPr>
          <p:cNvPr id="5" name="Straight Connector 4"/>
          <p:cNvCxnSpPr/>
          <p:nvPr/>
        </p:nvCxnSpPr>
        <p:spPr>
          <a:xfrm>
            <a:off x="251520" y="692696"/>
            <a:ext cx="864096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6" name="Group 5"/>
          <p:cNvGrpSpPr/>
          <p:nvPr/>
        </p:nvGrpSpPr>
        <p:grpSpPr>
          <a:xfrm>
            <a:off x="35496" y="3416420"/>
            <a:ext cx="5135404" cy="3401567"/>
            <a:chOff x="9491" y="1295400"/>
            <a:chExt cx="10236200" cy="6780213"/>
          </a:xfrm>
        </p:grpSpPr>
        <p:pic>
          <p:nvPicPr>
            <p:cNvPr id="7" name="Picture 1" descr="favor_plot.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491" y="1295400"/>
              <a:ext cx="10236200" cy="678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2"/>
            <p:cNvSpPr>
              <a:spLocks noChangeArrowheads="1"/>
            </p:cNvSpPr>
            <p:nvPr/>
          </p:nvSpPr>
          <p:spPr bwMode="auto">
            <a:xfrm>
              <a:off x="1473200" y="4343400"/>
              <a:ext cx="7696200" cy="1524000"/>
            </a:xfrm>
            <a:prstGeom prst="rect">
              <a:avLst/>
            </a:prstGeom>
            <a:solidFill>
              <a:srgbClr val="3366FF">
                <a:alpha val="18039"/>
              </a:srgbClr>
            </a:solidFill>
            <a:ln>
              <a:noFill/>
            </a:ln>
            <a:extLst>
              <a:ext uri="{91240B29-F687-4F45-9708-019B960494DF}">
                <a14:hiddenLine xmlns:a14="http://schemas.microsoft.com/office/drawing/2010/main" w="25400">
                  <a:solidFill>
                    <a:srgbClr val="000000"/>
                  </a:solidFill>
                  <a:round/>
                  <a:headEnd/>
                  <a:tailEnd/>
                </a14:hiddenLine>
              </a:ext>
            </a:extLst>
          </p:spPr>
          <p:txBody>
            <a:bodyPr/>
            <a:lstStyle/>
            <a:p>
              <a:endParaRPr lang="en-US" dirty="0"/>
            </a:p>
          </p:txBody>
        </p:sp>
        <p:sp>
          <p:nvSpPr>
            <p:cNvPr id="9" name="Rectangle 3"/>
            <p:cNvSpPr>
              <a:spLocks noChangeArrowheads="1"/>
            </p:cNvSpPr>
            <p:nvPr/>
          </p:nvSpPr>
          <p:spPr bwMode="auto">
            <a:xfrm>
              <a:off x="1473198" y="5394758"/>
              <a:ext cx="7696202" cy="1462604"/>
            </a:xfrm>
            <a:prstGeom prst="rect">
              <a:avLst/>
            </a:prstGeom>
            <a:solidFill>
              <a:srgbClr val="FF0000">
                <a:alpha val="14902"/>
              </a:srgbClr>
            </a:solidFill>
            <a:ln>
              <a:noFill/>
            </a:ln>
            <a:extLst>
              <a:ext uri="{91240B29-F687-4F45-9708-019B960494DF}">
                <a14:hiddenLine xmlns:a14="http://schemas.microsoft.com/office/drawing/2010/main" w="25400">
                  <a:solidFill>
                    <a:srgbClr val="000000"/>
                  </a:solidFill>
                  <a:round/>
                  <a:headEnd/>
                  <a:tailEnd/>
                </a14:hiddenLine>
              </a:ext>
            </a:extLst>
          </p:spPr>
          <p:txBody>
            <a:bodyPr/>
            <a:lstStyle/>
            <a:p>
              <a:endParaRPr lang="en-US"/>
            </a:p>
          </p:txBody>
        </p:sp>
        <p:sp>
          <p:nvSpPr>
            <p:cNvPr id="10" name="TextBox 9"/>
            <p:cNvSpPr txBox="1"/>
            <p:nvPr/>
          </p:nvSpPr>
          <p:spPr>
            <a:xfrm>
              <a:off x="6981975" y="4289461"/>
              <a:ext cx="2164102" cy="1018636"/>
            </a:xfrm>
            <a:prstGeom prst="rect">
              <a:avLst/>
            </a:prstGeom>
            <a:noFill/>
          </p:spPr>
          <p:txBody>
            <a:bodyPr wrap="none" rtlCol="0">
              <a:spAutoFit/>
            </a:bodyPr>
            <a:lstStyle/>
            <a:p>
              <a:r>
                <a:rPr lang="en-US" sz="1400" dirty="0" smtClean="0"/>
                <a:t>Central EMC</a:t>
              </a:r>
            </a:p>
            <a:p>
              <a:r>
                <a:rPr lang="en-US" sz="1400" dirty="0" smtClean="0"/>
                <a:t>h-going EMC</a:t>
              </a:r>
              <a:endParaRPr lang="en-US" sz="1400" dirty="0"/>
            </a:p>
          </p:txBody>
        </p:sp>
        <p:sp>
          <p:nvSpPr>
            <p:cNvPr id="11" name="TextBox 10"/>
            <p:cNvSpPr txBox="1"/>
            <p:nvPr/>
          </p:nvSpPr>
          <p:spPr>
            <a:xfrm>
              <a:off x="4678883" y="5757095"/>
              <a:ext cx="2154742" cy="599199"/>
            </a:xfrm>
            <a:prstGeom prst="rect">
              <a:avLst/>
            </a:prstGeom>
            <a:noFill/>
          </p:spPr>
          <p:txBody>
            <a:bodyPr wrap="none" rtlCol="0">
              <a:spAutoFit/>
            </a:bodyPr>
            <a:lstStyle/>
            <a:p>
              <a:r>
                <a:rPr lang="en-US" sz="1400" dirty="0" smtClean="0">
                  <a:solidFill>
                    <a:srgbClr val="C00000"/>
                  </a:solidFill>
                </a:rPr>
                <a:t>e-going EMC</a:t>
              </a:r>
              <a:endParaRPr lang="en-US" sz="1400" dirty="0">
                <a:solidFill>
                  <a:srgbClr val="C00000"/>
                </a:solidFill>
              </a:endParaRPr>
            </a:p>
          </p:txBody>
        </p:sp>
      </p:grpSp>
      <p:sp>
        <p:nvSpPr>
          <p:cNvPr id="12" name="TextBox 11"/>
          <p:cNvSpPr txBox="1"/>
          <p:nvPr/>
        </p:nvSpPr>
        <p:spPr>
          <a:xfrm>
            <a:off x="251520" y="980728"/>
            <a:ext cx="8540624" cy="2308324"/>
          </a:xfrm>
          <a:prstGeom prst="rect">
            <a:avLst/>
          </a:prstGeom>
          <a:noFill/>
        </p:spPr>
        <p:txBody>
          <a:bodyPr wrap="square" rtlCol="0">
            <a:spAutoFit/>
          </a:bodyPr>
          <a:lstStyle/>
          <a:p>
            <a:pPr marL="285750" indent="-285750">
              <a:buFont typeface="Wingdings" pitchFamily="2" charset="2"/>
              <a:buChar char="Ø"/>
            </a:pPr>
            <a:r>
              <a:rPr lang="en-US" dirty="0">
                <a:latin typeface="Comic Sans MS" pitchFamily="66" charset="0"/>
              </a:rPr>
              <a:t>For e-going </a:t>
            </a:r>
            <a:r>
              <a:rPr lang="en-US" dirty="0" err="1">
                <a:latin typeface="Comic Sans MS" pitchFamily="66" charset="0"/>
              </a:rPr>
              <a:t>endcap</a:t>
            </a:r>
            <a:r>
              <a:rPr lang="en-US" dirty="0">
                <a:latin typeface="Comic Sans MS" pitchFamily="66" charset="0"/>
              </a:rPr>
              <a:t> </a:t>
            </a:r>
            <a:r>
              <a:rPr lang="en-US" dirty="0" err="1">
                <a:latin typeface="Comic Sans MS" pitchFamily="66" charset="0"/>
              </a:rPr>
              <a:t>ECal</a:t>
            </a:r>
            <a:r>
              <a:rPr lang="en-US" dirty="0">
                <a:latin typeface="Comic Sans MS" pitchFamily="66" charset="0"/>
              </a:rPr>
              <a:t>, high resolution is </a:t>
            </a:r>
            <a:r>
              <a:rPr lang="en-US" dirty="0" smtClean="0">
                <a:latin typeface="Comic Sans MS" pitchFamily="66" charset="0"/>
              </a:rPr>
              <a:t>preferred:</a:t>
            </a:r>
            <a:endParaRPr lang="en-US" dirty="0">
              <a:latin typeface="Comic Sans MS" pitchFamily="66" charset="0"/>
            </a:endParaRPr>
          </a:p>
          <a:p>
            <a:r>
              <a:rPr lang="en-US" dirty="0" smtClean="0">
                <a:latin typeface="Comic Sans MS" pitchFamily="66" charset="0"/>
              </a:rPr>
              <a:t>    With the SPACAL </a:t>
            </a:r>
            <a:r>
              <a:rPr lang="en-US" dirty="0">
                <a:latin typeface="Comic Sans MS" pitchFamily="66" charset="0"/>
              </a:rPr>
              <a:t>technology, higher resolution could be achieved with high sampling frequency and </a:t>
            </a:r>
            <a:r>
              <a:rPr lang="en-US" dirty="0" smtClean="0">
                <a:latin typeface="Comic Sans MS" pitchFamily="66" charset="0"/>
              </a:rPr>
              <a:t>fraction</a:t>
            </a:r>
          </a:p>
          <a:p>
            <a:endParaRPr lang="en-US" dirty="0">
              <a:latin typeface="Comic Sans MS" pitchFamily="66" charset="0"/>
            </a:endParaRPr>
          </a:p>
          <a:p>
            <a:pPr marL="285750" indent="-285750">
              <a:buFont typeface="Wingdings" pitchFamily="2" charset="2"/>
              <a:buChar char="Ø"/>
            </a:pPr>
            <a:r>
              <a:rPr lang="en-US" dirty="0">
                <a:latin typeface="Comic Sans MS" pitchFamily="66" charset="0"/>
              </a:rPr>
              <a:t>UCLA tested W(75%)/</a:t>
            </a:r>
            <a:r>
              <a:rPr lang="en-US" dirty="0" err="1">
                <a:latin typeface="Comic Sans MS" pitchFamily="66" charset="0"/>
              </a:rPr>
              <a:t>Sb</a:t>
            </a:r>
            <a:r>
              <a:rPr lang="en-US" dirty="0">
                <a:latin typeface="Comic Sans MS" pitchFamily="66" charset="0"/>
              </a:rPr>
              <a:t>(25%) – </a:t>
            </a:r>
            <a:r>
              <a:rPr lang="en-US" dirty="0" err="1">
                <a:latin typeface="Comic Sans MS" pitchFamily="66" charset="0"/>
              </a:rPr>
              <a:t>SciFi</a:t>
            </a:r>
            <a:r>
              <a:rPr lang="en-US" dirty="0">
                <a:latin typeface="Comic Sans MS" pitchFamily="66" charset="0"/>
              </a:rPr>
              <a:t> SPACAL with d=0.67mm in </a:t>
            </a:r>
            <a:r>
              <a:rPr lang="en-US" dirty="0" smtClean="0">
                <a:latin typeface="Comic Sans MS" pitchFamily="66" charset="0"/>
              </a:rPr>
              <a:t>2015, but </a:t>
            </a:r>
            <a:r>
              <a:rPr lang="en-US" dirty="0">
                <a:latin typeface="Comic Sans MS" pitchFamily="66" charset="0"/>
              </a:rPr>
              <a:t>the light yield is low w.r.t. </a:t>
            </a:r>
            <a:r>
              <a:rPr lang="en-US" dirty="0" smtClean="0">
                <a:latin typeface="Comic Sans MS" pitchFamily="66" charset="0"/>
              </a:rPr>
              <a:t>expectation.</a:t>
            </a:r>
          </a:p>
          <a:p>
            <a:pPr marL="285750" indent="-285750">
              <a:buFont typeface="Wingdings" pitchFamily="2" charset="2"/>
              <a:buChar char="Ø"/>
            </a:pPr>
            <a:endParaRPr lang="en-US" dirty="0" smtClean="0">
              <a:latin typeface="Comic Sans MS" pitchFamily="66" charset="0"/>
            </a:endParaRPr>
          </a:p>
          <a:p>
            <a:pPr marL="285750" indent="-285750">
              <a:buFont typeface="Wingdings" pitchFamily="2" charset="2"/>
              <a:buChar char="Ø"/>
            </a:pPr>
            <a:r>
              <a:rPr lang="en-US" dirty="0">
                <a:latin typeface="Comic Sans MS" pitchFamily="66" charset="0"/>
              </a:rPr>
              <a:t>S</a:t>
            </a:r>
            <a:r>
              <a:rPr lang="en-US" dirty="0" smtClean="0">
                <a:latin typeface="Comic Sans MS" pitchFamily="66" charset="0"/>
              </a:rPr>
              <a:t>tudy </a:t>
            </a:r>
            <a:r>
              <a:rPr lang="en-US" dirty="0">
                <a:latin typeface="Comic Sans MS" pitchFamily="66" charset="0"/>
              </a:rPr>
              <a:t>on high resolution SPACAL </a:t>
            </a:r>
            <a:r>
              <a:rPr lang="en-US" dirty="0" smtClean="0">
                <a:latin typeface="Comic Sans MS" pitchFamily="66" charset="0"/>
              </a:rPr>
              <a:t>test </a:t>
            </a:r>
            <a:r>
              <a:rPr lang="en-US" dirty="0">
                <a:latin typeface="Comic Sans MS" pitchFamily="66" charset="0"/>
              </a:rPr>
              <a:t>beam </a:t>
            </a:r>
            <a:r>
              <a:rPr lang="en-US" dirty="0" smtClean="0">
                <a:latin typeface="Comic Sans MS" pitchFamily="66" charset="0"/>
              </a:rPr>
              <a:t>last week!</a:t>
            </a:r>
            <a:endParaRPr lang="en-US" dirty="0">
              <a:latin typeface="Comic Sans MS" pitchFamily="66" charset="0"/>
            </a:endParaRPr>
          </a:p>
        </p:txBody>
      </p:sp>
      <p:grpSp>
        <p:nvGrpSpPr>
          <p:cNvPr id="13" name="Group 12"/>
          <p:cNvGrpSpPr/>
          <p:nvPr/>
        </p:nvGrpSpPr>
        <p:grpSpPr>
          <a:xfrm>
            <a:off x="5153744" y="3573016"/>
            <a:ext cx="3744416" cy="2990093"/>
            <a:chOff x="4888589" y="2533480"/>
            <a:chExt cx="3443496" cy="2580748"/>
          </a:xfrm>
        </p:grpSpPr>
        <p:pic>
          <p:nvPicPr>
            <p:cNvPr id="14" name="Picture 13"/>
            <p:cNvPicPr>
              <a:picLocks noChangeAspect="1"/>
            </p:cNvPicPr>
            <p:nvPr/>
          </p:nvPicPr>
          <p:blipFill>
            <a:blip r:embed="rId3">
              <a:lum bright="20000"/>
            </a:blip>
            <a:stretch>
              <a:fillRect/>
            </a:stretch>
          </p:blipFill>
          <p:spPr>
            <a:xfrm>
              <a:off x="4888589" y="2533480"/>
              <a:ext cx="3443496" cy="2580748"/>
            </a:xfrm>
            <a:prstGeom prst="rect">
              <a:avLst/>
            </a:prstGeom>
          </p:spPr>
        </p:pic>
        <p:sp>
          <p:nvSpPr>
            <p:cNvPr id="15" name="Rectangle 14"/>
            <p:cNvSpPr/>
            <p:nvPr/>
          </p:nvSpPr>
          <p:spPr>
            <a:xfrm>
              <a:off x="5012710" y="4668171"/>
              <a:ext cx="1375698" cy="369332"/>
            </a:xfrm>
            <a:prstGeom prst="rect">
              <a:avLst/>
            </a:prstGeom>
            <a:solidFill>
              <a:schemeClr val="bg1"/>
            </a:solidFill>
          </p:spPr>
          <p:txBody>
            <a:bodyPr wrap="none">
              <a:spAutoFit/>
            </a:bodyPr>
            <a:lstStyle/>
            <a:p>
              <a:r>
                <a:rPr lang="en-US" dirty="0"/>
                <a:t>h-going EMC</a:t>
              </a:r>
            </a:p>
          </p:txBody>
        </p:sp>
        <p:sp>
          <p:nvSpPr>
            <p:cNvPr id="16" name="Rectangle 15"/>
            <p:cNvSpPr/>
            <p:nvPr/>
          </p:nvSpPr>
          <p:spPr>
            <a:xfrm>
              <a:off x="6870527" y="4668171"/>
              <a:ext cx="1369286" cy="369332"/>
            </a:xfrm>
            <a:prstGeom prst="rect">
              <a:avLst/>
            </a:prstGeom>
            <a:solidFill>
              <a:schemeClr val="bg1"/>
            </a:solidFill>
          </p:spPr>
          <p:txBody>
            <a:bodyPr wrap="none">
              <a:spAutoFit/>
            </a:bodyPr>
            <a:lstStyle/>
            <a:p>
              <a:r>
                <a:rPr lang="en-US" dirty="0">
                  <a:solidFill>
                    <a:srgbClr val="C00000"/>
                  </a:solidFill>
                </a:rPr>
                <a:t>e-going EMC</a:t>
              </a:r>
            </a:p>
          </p:txBody>
        </p:sp>
      </p:grpSp>
      <p:sp>
        <p:nvSpPr>
          <p:cNvPr id="17" name="Rectangle 16"/>
          <p:cNvSpPr/>
          <p:nvPr/>
        </p:nvSpPr>
        <p:spPr>
          <a:xfrm>
            <a:off x="6626552" y="3632444"/>
            <a:ext cx="1948547" cy="369332"/>
          </a:xfrm>
          <a:prstGeom prst="rect">
            <a:avLst/>
          </a:prstGeom>
        </p:spPr>
        <p:txBody>
          <a:bodyPr wrap="none">
            <a:spAutoFit/>
          </a:bodyPr>
          <a:lstStyle/>
          <a:p>
            <a:r>
              <a:rPr lang="en-US" dirty="0" smtClean="0">
                <a:solidFill>
                  <a:schemeClr val="bg1"/>
                </a:solidFill>
              </a:rPr>
              <a:t>O. Tsai (UCLA) et al</a:t>
            </a:r>
            <a:endParaRPr lang="en-US" dirty="0">
              <a:solidFill>
                <a:schemeClr val="bg1"/>
              </a:solidFill>
            </a:endParaRPr>
          </a:p>
        </p:txBody>
      </p:sp>
    </p:spTree>
    <p:extLst>
      <p:ext uri="{BB962C8B-B14F-4D97-AF65-F5344CB8AC3E}">
        <p14:creationId xmlns:p14="http://schemas.microsoft.com/office/powerpoint/2010/main" val="275144265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1520" y="188640"/>
            <a:ext cx="8640960" cy="523220"/>
          </a:xfrm>
          <a:prstGeom prst="rect">
            <a:avLst/>
          </a:prstGeom>
          <a:noFill/>
        </p:spPr>
        <p:txBody>
          <a:bodyPr wrap="square" rtlCol="0">
            <a:spAutoFit/>
          </a:bodyPr>
          <a:lstStyle/>
          <a:p>
            <a:pPr algn="ctr"/>
            <a:r>
              <a:rPr lang="en-US" sz="2800" dirty="0" smtClean="0"/>
              <a:t>SPACAL beam test at </a:t>
            </a:r>
            <a:r>
              <a:rPr lang="en-US" sz="2800" dirty="0" err="1" smtClean="0"/>
              <a:t>FermiLab</a:t>
            </a:r>
            <a:r>
              <a:rPr lang="en-US" sz="2800" dirty="0" smtClean="0"/>
              <a:t> (May 4-10, 2016) </a:t>
            </a:r>
            <a:endParaRPr lang="en-US" sz="2800" dirty="0"/>
          </a:p>
        </p:txBody>
      </p:sp>
      <p:cxnSp>
        <p:nvCxnSpPr>
          <p:cNvPr id="5" name="Straight Connector 4"/>
          <p:cNvCxnSpPr/>
          <p:nvPr/>
        </p:nvCxnSpPr>
        <p:spPr>
          <a:xfrm>
            <a:off x="251520" y="692696"/>
            <a:ext cx="864096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251520" y="908720"/>
            <a:ext cx="8712968" cy="2092881"/>
          </a:xfrm>
          <a:prstGeom prst="rect">
            <a:avLst/>
          </a:prstGeom>
          <a:noFill/>
        </p:spPr>
        <p:txBody>
          <a:bodyPr wrap="square" rtlCol="0">
            <a:spAutoFit/>
          </a:bodyPr>
          <a:lstStyle/>
          <a:p>
            <a:r>
              <a:rPr lang="fr-FR" dirty="0" smtClean="0"/>
              <a:t>Goals: </a:t>
            </a:r>
          </a:p>
          <a:p>
            <a:pPr marL="285750" indent="-285750">
              <a:buFont typeface="Arial" pitchFamily="34" charset="0"/>
              <a:buChar char="•"/>
            </a:pPr>
            <a:r>
              <a:rPr lang="en-US" sz="1600" dirty="0" smtClean="0">
                <a:latin typeface="Comic Sans MS" pitchFamily="66" charset="0"/>
              </a:rPr>
              <a:t>Is </a:t>
            </a:r>
            <a:r>
              <a:rPr lang="en-US" sz="1600" dirty="0">
                <a:latin typeface="Comic Sans MS" pitchFamily="66" charset="0"/>
              </a:rPr>
              <a:t>production </a:t>
            </a:r>
            <a:r>
              <a:rPr lang="en-US" sz="1600" dirty="0" err="1">
                <a:latin typeface="Comic Sans MS" pitchFamily="66" charset="0"/>
              </a:rPr>
              <a:t>homogentity</a:t>
            </a:r>
            <a:r>
              <a:rPr lang="en-US" sz="1600" dirty="0">
                <a:latin typeface="Comic Sans MS" pitchFamily="66" charset="0"/>
              </a:rPr>
              <a:t> of the block sufficient? </a:t>
            </a:r>
            <a:endParaRPr lang="en-US" sz="1600" dirty="0" smtClean="0">
              <a:latin typeface="Comic Sans MS" pitchFamily="66" charset="0"/>
            </a:endParaRPr>
          </a:p>
          <a:p>
            <a:r>
              <a:rPr lang="en-US" sz="1600" dirty="0" smtClean="0">
                <a:latin typeface="Comic Sans MS" pitchFamily="66" charset="0"/>
              </a:rPr>
              <a:t>(</a:t>
            </a:r>
            <a:r>
              <a:rPr lang="en-US" sz="1600" dirty="0">
                <a:latin typeface="Comic Sans MS" pitchFamily="66" charset="0"/>
              </a:rPr>
              <a:t>SF kept within +-0.2% from block to block during production)</a:t>
            </a:r>
          </a:p>
          <a:p>
            <a:pPr marL="285750" indent="-285750">
              <a:buFont typeface="Arial" pitchFamily="34" charset="0"/>
              <a:buChar char="•"/>
            </a:pPr>
            <a:r>
              <a:rPr lang="en-US" sz="1600" dirty="0">
                <a:latin typeface="Comic Sans MS" pitchFamily="66" charset="0"/>
              </a:rPr>
              <a:t>Is local density/composition variations are under control? </a:t>
            </a:r>
            <a:endParaRPr lang="en-US" sz="1600" dirty="0" smtClean="0">
              <a:latin typeface="Comic Sans MS" pitchFamily="66" charset="0"/>
            </a:endParaRPr>
          </a:p>
          <a:p>
            <a:pPr marL="285750" indent="-285750">
              <a:buFont typeface="Arial" pitchFamily="34" charset="0"/>
              <a:buChar char="•"/>
            </a:pPr>
            <a:r>
              <a:rPr lang="en-US" sz="1600" dirty="0" smtClean="0">
                <a:latin typeface="Comic Sans MS" pitchFamily="66" charset="0"/>
              </a:rPr>
              <a:t>(</a:t>
            </a:r>
            <a:r>
              <a:rPr lang="en-US" sz="1600" dirty="0">
                <a:latin typeface="Comic Sans MS" pitchFamily="66" charset="0"/>
              </a:rPr>
              <a:t>W/</a:t>
            </a:r>
            <a:r>
              <a:rPr lang="en-US" sz="1600" dirty="0" err="1">
                <a:latin typeface="Comic Sans MS" pitchFamily="66" charset="0"/>
              </a:rPr>
              <a:t>Sn</a:t>
            </a:r>
            <a:r>
              <a:rPr lang="en-US" sz="1600" dirty="0">
                <a:latin typeface="Comic Sans MS" pitchFamily="66" charset="0"/>
              </a:rPr>
              <a:t> composite absorber during packing)</a:t>
            </a:r>
          </a:p>
          <a:p>
            <a:pPr marL="285750" indent="-285750">
              <a:buFont typeface="Arial" pitchFamily="34" charset="0"/>
              <a:buChar char="•"/>
            </a:pPr>
            <a:r>
              <a:rPr lang="en-US" sz="1600" dirty="0" smtClean="0">
                <a:latin typeface="Comic Sans MS" pitchFamily="66" charset="0"/>
              </a:rPr>
              <a:t>Is </a:t>
            </a:r>
            <a:r>
              <a:rPr lang="en-US" sz="1600" dirty="0">
                <a:latin typeface="Comic Sans MS" pitchFamily="66" charset="0"/>
              </a:rPr>
              <a:t>light yield is sufficient to think about compact readout with Si sensors in future?</a:t>
            </a:r>
          </a:p>
          <a:p>
            <a:pPr marL="285750" indent="-285750">
              <a:buFont typeface="Arial" pitchFamily="34" charset="0"/>
              <a:buChar char="•"/>
            </a:pPr>
            <a:r>
              <a:rPr lang="en-US" sz="1600" dirty="0" smtClean="0">
                <a:latin typeface="Comic Sans MS" pitchFamily="66" charset="0"/>
              </a:rPr>
              <a:t>What </a:t>
            </a:r>
            <a:r>
              <a:rPr lang="en-US" sz="1600" dirty="0">
                <a:latin typeface="Comic Sans MS" pitchFamily="66" charset="0"/>
              </a:rPr>
              <a:t>is the effect of ‘dead’ area between superblocks.</a:t>
            </a:r>
          </a:p>
          <a:p>
            <a:r>
              <a:rPr lang="en-US" sz="1600" dirty="0" smtClean="0">
                <a:latin typeface="Comic Sans MS" pitchFamily="66" charset="0"/>
              </a:rPr>
              <a:t>What </a:t>
            </a:r>
            <a:r>
              <a:rPr lang="en-US" sz="1600" dirty="0">
                <a:latin typeface="Comic Sans MS" pitchFamily="66" charset="0"/>
              </a:rPr>
              <a:t>are benefits of using square fibers? </a:t>
            </a:r>
            <a:endParaRPr lang="fr-FR" dirty="0"/>
          </a:p>
        </p:txBody>
      </p:sp>
      <p:pic>
        <p:nvPicPr>
          <p:cNvPr id="7" name="Picture 6"/>
          <p:cNvPicPr>
            <a:picLocks noChangeAspect="1"/>
          </p:cNvPicPr>
          <p:nvPr/>
        </p:nvPicPr>
        <p:blipFill>
          <a:blip r:embed="rId2"/>
          <a:stretch>
            <a:fillRect/>
          </a:stretch>
        </p:blipFill>
        <p:spPr>
          <a:xfrm>
            <a:off x="76883" y="3803076"/>
            <a:ext cx="3487005" cy="3010300"/>
          </a:xfrm>
          <a:prstGeom prst="rect">
            <a:avLst/>
          </a:prstGeom>
        </p:spPr>
      </p:pic>
      <p:sp>
        <p:nvSpPr>
          <p:cNvPr id="8" name="TextBox 7"/>
          <p:cNvSpPr txBox="1"/>
          <p:nvPr/>
        </p:nvSpPr>
        <p:spPr>
          <a:xfrm>
            <a:off x="3707904" y="3803076"/>
            <a:ext cx="5256584" cy="2862322"/>
          </a:xfrm>
          <a:prstGeom prst="rect">
            <a:avLst/>
          </a:prstGeom>
          <a:noFill/>
        </p:spPr>
        <p:txBody>
          <a:bodyPr wrap="square" rtlCol="0">
            <a:spAutoFit/>
          </a:bodyPr>
          <a:lstStyle/>
          <a:p>
            <a:r>
              <a:rPr lang="en-US" b="1" dirty="0">
                <a:solidFill>
                  <a:srgbClr val="0000CC"/>
                </a:solidFill>
              </a:rPr>
              <a:t>Results presented for the </a:t>
            </a:r>
            <a:r>
              <a:rPr lang="en-US" b="1" dirty="0" smtClean="0">
                <a:solidFill>
                  <a:srgbClr val="0000CC"/>
                </a:solidFill>
              </a:rPr>
              <a:t>worst case scenario:</a:t>
            </a:r>
            <a:endParaRPr lang="en-US" b="1" dirty="0">
              <a:solidFill>
                <a:srgbClr val="0000CC"/>
              </a:solidFill>
            </a:endParaRPr>
          </a:p>
          <a:p>
            <a:pPr marL="285750" indent="-285750">
              <a:buFont typeface="Arial" pitchFamily="34" charset="0"/>
              <a:buChar char="•"/>
            </a:pPr>
            <a:r>
              <a:rPr lang="en-US" dirty="0"/>
              <a:t>Impact hits selected with sc. </a:t>
            </a:r>
            <a:r>
              <a:rPr lang="en-US" dirty="0" err="1"/>
              <a:t>Hodoscope</a:t>
            </a:r>
            <a:r>
              <a:rPr lang="en-US" dirty="0"/>
              <a:t> centered between four </a:t>
            </a:r>
            <a:r>
              <a:rPr lang="en-US" dirty="0" smtClean="0"/>
              <a:t>blocks</a:t>
            </a:r>
            <a:endParaRPr lang="en-US" dirty="0"/>
          </a:p>
          <a:p>
            <a:pPr marL="285750" indent="-285750">
              <a:buFont typeface="Arial" pitchFamily="34" charset="0"/>
              <a:buChar char="•"/>
            </a:pPr>
            <a:r>
              <a:rPr lang="en-US" dirty="0"/>
              <a:t>Impact angle 10 </a:t>
            </a:r>
            <a:r>
              <a:rPr lang="en-US" dirty="0" err="1" smtClean="0"/>
              <a:t>deg</a:t>
            </a:r>
            <a:r>
              <a:rPr lang="en-US" dirty="0" smtClean="0"/>
              <a:t> </a:t>
            </a:r>
            <a:r>
              <a:rPr lang="en-US" dirty="0"/>
              <a:t>(minimal angle for </a:t>
            </a:r>
            <a:r>
              <a:rPr lang="en-US" dirty="0" smtClean="0"/>
              <a:t>EIC)</a:t>
            </a:r>
            <a:endParaRPr lang="en-US" dirty="0"/>
          </a:p>
          <a:p>
            <a:pPr marL="285750" indent="-285750">
              <a:buFont typeface="Arial" pitchFamily="34" charset="0"/>
              <a:buChar char="•"/>
            </a:pPr>
            <a:r>
              <a:rPr lang="en-US" dirty="0"/>
              <a:t>Energy scans taken with orientation of ‘wide’ </a:t>
            </a:r>
            <a:r>
              <a:rPr lang="en-US" dirty="0" smtClean="0"/>
              <a:t>central </a:t>
            </a:r>
            <a:r>
              <a:rPr lang="en-US" dirty="0"/>
              <a:t>gap being vertical as shown and horizontal, i.e. for cases when narrow core of EM showers sample or integrate  dead area.</a:t>
            </a:r>
          </a:p>
          <a:p>
            <a:pPr marL="285750" indent="-285750">
              <a:buFont typeface="Arial" pitchFamily="34" charset="0"/>
              <a:buChar char="•"/>
            </a:pPr>
            <a:endParaRPr lang="fr-FR" dirty="0"/>
          </a:p>
        </p:txBody>
      </p:sp>
      <p:sp>
        <p:nvSpPr>
          <p:cNvPr id="9" name="TextBox 8"/>
          <p:cNvSpPr txBox="1"/>
          <p:nvPr/>
        </p:nvSpPr>
        <p:spPr>
          <a:xfrm>
            <a:off x="5940152" y="2721694"/>
            <a:ext cx="3168352" cy="923330"/>
          </a:xfrm>
          <a:prstGeom prst="rect">
            <a:avLst/>
          </a:prstGeom>
          <a:noFill/>
        </p:spPr>
        <p:txBody>
          <a:bodyPr wrap="square" rtlCol="0">
            <a:spAutoFit/>
          </a:bodyPr>
          <a:lstStyle/>
          <a:p>
            <a:r>
              <a:rPr lang="en-US" b="1" dirty="0">
                <a:solidFill>
                  <a:srgbClr val="00B050"/>
                </a:solidFill>
                <a:latin typeface="Chalkboard"/>
                <a:cs typeface="Chalkboard"/>
              </a:rPr>
              <a:t>Two prototypes:</a:t>
            </a:r>
          </a:p>
          <a:p>
            <a:r>
              <a:rPr lang="en-US" b="1" dirty="0">
                <a:solidFill>
                  <a:srgbClr val="00B050"/>
                </a:solidFill>
                <a:latin typeface="Chalkboard"/>
                <a:cs typeface="Chalkboard"/>
              </a:rPr>
              <a:t>a) High Frequency.</a:t>
            </a:r>
          </a:p>
          <a:p>
            <a:r>
              <a:rPr lang="en-US" b="1" dirty="0">
                <a:solidFill>
                  <a:srgbClr val="00B050"/>
                </a:solidFill>
                <a:latin typeface="Chalkboard"/>
                <a:cs typeface="Chalkboard"/>
              </a:rPr>
              <a:t>b) High Sampling </a:t>
            </a:r>
            <a:r>
              <a:rPr lang="en-US" b="1" dirty="0" smtClean="0">
                <a:solidFill>
                  <a:srgbClr val="00B050"/>
                </a:solidFill>
                <a:latin typeface="Chalkboard"/>
                <a:cs typeface="Chalkboard"/>
              </a:rPr>
              <a:t>Fraction</a:t>
            </a:r>
            <a:endParaRPr lang="en-US" b="1" dirty="0">
              <a:solidFill>
                <a:srgbClr val="00B050"/>
              </a:solidFill>
              <a:latin typeface="Chalkboard"/>
              <a:cs typeface="Chalkboard"/>
            </a:endParaRPr>
          </a:p>
        </p:txBody>
      </p:sp>
      <p:sp>
        <p:nvSpPr>
          <p:cNvPr id="10" name="TextBox 9"/>
          <p:cNvSpPr txBox="1"/>
          <p:nvPr/>
        </p:nvSpPr>
        <p:spPr>
          <a:xfrm>
            <a:off x="8064388" y="6444044"/>
            <a:ext cx="1044116" cy="369332"/>
          </a:xfrm>
          <a:prstGeom prst="rect">
            <a:avLst/>
          </a:prstGeom>
          <a:noFill/>
        </p:spPr>
        <p:txBody>
          <a:bodyPr wrap="square" rtlCol="0">
            <a:spAutoFit/>
          </a:bodyPr>
          <a:lstStyle/>
          <a:p>
            <a:r>
              <a:rPr lang="fr-FR" b="1" dirty="0" smtClean="0">
                <a:solidFill>
                  <a:srgbClr val="00B0F0"/>
                </a:solidFill>
              </a:rPr>
              <a:t>O. </a:t>
            </a:r>
            <a:r>
              <a:rPr lang="fr-FR" b="1" dirty="0" err="1" smtClean="0">
                <a:solidFill>
                  <a:srgbClr val="00B0F0"/>
                </a:solidFill>
              </a:rPr>
              <a:t>Tsai</a:t>
            </a:r>
            <a:endParaRPr lang="fr-FR" b="1" dirty="0">
              <a:solidFill>
                <a:srgbClr val="00B0F0"/>
              </a:solidFill>
            </a:endParaRPr>
          </a:p>
        </p:txBody>
      </p:sp>
    </p:spTree>
    <p:extLst>
      <p:ext uri="{BB962C8B-B14F-4D97-AF65-F5344CB8AC3E}">
        <p14:creationId xmlns:p14="http://schemas.microsoft.com/office/powerpoint/2010/main" val="413764127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215473" y="476672"/>
            <a:ext cx="4032448" cy="3138868"/>
          </a:xfrm>
          <a:prstGeom prst="rect">
            <a:avLst/>
          </a:prstGeom>
        </p:spPr>
      </p:pic>
      <p:pic>
        <p:nvPicPr>
          <p:cNvPr id="5" name="Picture 4"/>
          <p:cNvPicPr>
            <a:picLocks noChangeAspect="1"/>
          </p:cNvPicPr>
          <p:nvPr/>
        </p:nvPicPr>
        <p:blipFill>
          <a:blip r:embed="rId3"/>
          <a:stretch>
            <a:fillRect/>
          </a:stretch>
        </p:blipFill>
        <p:spPr>
          <a:xfrm>
            <a:off x="232972" y="3398227"/>
            <a:ext cx="3924843" cy="3055109"/>
          </a:xfrm>
          <a:prstGeom prst="rect">
            <a:avLst/>
          </a:prstGeom>
        </p:spPr>
      </p:pic>
      <p:sp>
        <p:nvSpPr>
          <p:cNvPr id="6" name="TextBox 5"/>
          <p:cNvSpPr txBox="1"/>
          <p:nvPr/>
        </p:nvSpPr>
        <p:spPr>
          <a:xfrm>
            <a:off x="1266968" y="1507345"/>
            <a:ext cx="2549480" cy="338554"/>
          </a:xfrm>
          <a:prstGeom prst="rect">
            <a:avLst/>
          </a:prstGeom>
          <a:noFill/>
        </p:spPr>
        <p:txBody>
          <a:bodyPr wrap="none" rtlCol="0">
            <a:spAutoFit/>
          </a:bodyPr>
          <a:lstStyle/>
          <a:p>
            <a:r>
              <a:rPr lang="en-US" sz="1600" dirty="0" smtClean="0"/>
              <a:t>1 </a:t>
            </a:r>
            <a:r>
              <a:rPr lang="en-US" sz="1600" dirty="0" err="1" smtClean="0"/>
              <a:t>GeV</a:t>
            </a:r>
            <a:r>
              <a:rPr lang="en-US" sz="1600" dirty="0" smtClean="0"/>
              <a:t>, EIC Square Fibers</a:t>
            </a:r>
            <a:endParaRPr lang="en-US" sz="1600" dirty="0"/>
          </a:p>
        </p:txBody>
      </p:sp>
      <p:sp>
        <p:nvSpPr>
          <p:cNvPr id="7" name="TextBox 6"/>
          <p:cNvSpPr txBox="1"/>
          <p:nvPr/>
        </p:nvSpPr>
        <p:spPr>
          <a:xfrm>
            <a:off x="959511" y="4392488"/>
            <a:ext cx="1956305" cy="276999"/>
          </a:xfrm>
          <a:prstGeom prst="rect">
            <a:avLst/>
          </a:prstGeom>
          <a:noFill/>
        </p:spPr>
        <p:txBody>
          <a:bodyPr wrap="none" rtlCol="0">
            <a:spAutoFit/>
          </a:bodyPr>
          <a:lstStyle/>
          <a:p>
            <a:r>
              <a:rPr lang="en-US" sz="1200" dirty="0" smtClean="0"/>
              <a:t>3 </a:t>
            </a:r>
            <a:r>
              <a:rPr lang="en-US" sz="1200" dirty="0" err="1" smtClean="0"/>
              <a:t>GeV</a:t>
            </a:r>
            <a:r>
              <a:rPr lang="en-US" sz="1200" dirty="0" smtClean="0"/>
              <a:t>, EIC Square Fibers</a:t>
            </a:r>
            <a:endParaRPr lang="en-US" sz="1200" dirty="0"/>
          </a:p>
        </p:txBody>
      </p:sp>
      <p:sp>
        <p:nvSpPr>
          <p:cNvPr id="10" name="TextBox 9"/>
          <p:cNvSpPr txBox="1"/>
          <p:nvPr/>
        </p:nvSpPr>
        <p:spPr>
          <a:xfrm>
            <a:off x="251520" y="188640"/>
            <a:ext cx="8640960" cy="523220"/>
          </a:xfrm>
          <a:prstGeom prst="rect">
            <a:avLst/>
          </a:prstGeom>
          <a:noFill/>
        </p:spPr>
        <p:txBody>
          <a:bodyPr wrap="square" rtlCol="0">
            <a:spAutoFit/>
          </a:bodyPr>
          <a:lstStyle/>
          <a:p>
            <a:pPr algn="ctr"/>
            <a:r>
              <a:rPr lang="en-US" sz="2800" dirty="0" smtClean="0"/>
              <a:t>SPACAL beam test: results </a:t>
            </a:r>
            <a:endParaRPr lang="en-US" sz="2800" dirty="0"/>
          </a:p>
        </p:txBody>
      </p:sp>
      <p:cxnSp>
        <p:nvCxnSpPr>
          <p:cNvPr id="11" name="Straight Connector 10"/>
          <p:cNvCxnSpPr/>
          <p:nvPr/>
        </p:nvCxnSpPr>
        <p:spPr>
          <a:xfrm>
            <a:off x="251520" y="692696"/>
            <a:ext cx="864096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251520" y="6381328"/>
            <a:ext cx="3420912" cy="369332"/>
          </a:xfrm>
          <a:prstGeom prst="rect">
            <a:avLst/>
          </a:prstGeom>
          <a:noFill/>
        </p:spPr>
        <p:txBody>
          <a:bodyPr wrap="square" rtlCol="0">
            <a:spAutoFit/>
          </a:bodyPr>
          <a:lstStyle/>
          <a:p>
            <a:r>
              <a:rPr lang="fr-FR" dirty="0" err="1" smtClean="0">
                <a:solidFill>
                  <a:srgbClr val="00B0F0"/>
                </a:solidFill>
              </a:rPr>
              <a:t>Beam</a:t>
            </a:r>
            <a:r>
              <a:rPr lang="fr-FR" dirty="0" smtClean="0">
                <a:solidFill>
                  <a:srgbClr val="00B0F0"/>
                </a:solidFill>
              </a:rPr>
              <a:t> </a:t>
            </a:r>
            <a:r>
              <a:rPr lang="fr-FR" dirty="0" err="1" smtClean="0">
                <a:solidFill>
                  <a:srgbClr val="00B0F0"/>
                </a:solidFill>
              </a:rPr>
              <a:t>energy</a:t>
            </a:r>
            <a:r>
              <a:rPr lang="fr-FR" dirty="0" smtClean="0">
                <a:solidFill>
                  <a:srgbClr val="00B0F0"/>
                </a:solidFill>
              </a:rPr>
              <a:t> </a:t>
            </a:r>
            <a:r>
              <a:rPr lang="fr-FR" dirty="0" err="1" smtClean="0">
                <a:solidFill>
                  <a:srgbClr val="00B0F0"/>
                </a:solidFill>
              </a:rPr>
              <a:t>spread</a:t>
            </a:r>
            <a:r>
              <a:rPr lang="fr-FR" dirty="0" smtClean="0">
                <a:solidFill>
                  <a:srgbClr val="00B0F0"/>
                </a:solidFill>
              </a:rPr>
              <a:t> ~2%</a:t>
            </a:r>
            <a:endParaRPr lang="fr-FR" dirty="0">
              <a:solidFill>
                <a:srgbClr val="00B0F0"/>
              </a:solidFill>
            </a:endParaRPr>
          </a:p>
        </p:txBody>
      </p:sp>
      <p:pic>
        <p:nvPicPr>
          <p:cNvPr id="13" name="Picture 12"/>
          <p:cNvPicPr>
            <a:picLocks noChangeAspect="1"/>
          </p:cNvPicPr>
          <p:nvPr/>
        </p:nvPicPr>
        <p:blipFill>
          <a:blip r:embed="rId4"/>
          <a:stretch>
            <a:fillRect/>
          </a:stretch>
        </p:blipFill>
        <p:spPr>
          <a:xfrm>
            <a:off x="5004048" y="2625892"/>
            <a:ext cx="4032448" cy="3533192"/>
          </a:xfrm>
          <a:prstGeom prst="rect">
            <a:avLst/>
          </a:prstGeom>
        </p:spPr>
      </p:pic>
      <p:pic>
        <p:nvPicPr>
          <p:cNvPr id="14" name="Picture 13"/>
          <p:cNvPicPr>
            <a:picLocks noChangeAspect="1"/>
          </p:cNvPicPr>
          <p:nvPr/>
        </p:nvPicPr>
        <p:blipFill>
          <a:blip r:embed="rId5"/>
          <a:stretch>
            <a:fillRect/>
          </a:stretch>
        </p:blipFill>
        <p:spPr>
          <a:xfrm>
            <a:off x="6422092" y="2176451"/>
            <a:ext cx="2448272" cy="449441"/>
          </a:xfrm>
          <a:prstGeom prst="rect">
            <a:avLst/>
          </a:prstGeom>
        </p:spPr>
      </p:pic>
      <p:sp>
        <p:nvSpPr>
          <p:cNvPr id="15" name="TextBox 14"/>
          <p:cNvSpPr txBox="1"/>
          <p:nvPr/>
        </p:nvSpPr>
        <p:spPr>
          <a:xfrm>
            <a:off x="4788612" y="1476567"/>
            <a:ext cx="4356484" cy="369332"/>
          </a:xfrm>
          <a:prstGeom prst="rect">
            <a:avLst/>
          </a:prstGeom>
          <a:noFill/>
        </p:spPr>
        <p:txBody>
          <a:bodyPr wrap="square" rtlCol="0">
            <a:spAutoFit/>
          </a:bodyPr>
          <a:lstStyle/>
          <a:p>
            <a:r>
              <a:rPr lang="en-US" b="1" dirty="0" smtClean="0">
                <a:solidFill>
                  <a:srgbClr val="FF0000"/>
                </a:solidFill>
                <a:latin typeface="Chalkboard"/>
                <a:cs typeface="Chalkboard"/>
              </a:rPr>
              <a:t>Square </a:t>
            </a:r>
            <a:r>
              <a:rPr lang="en-US" b="1" dirty="0">
                <a:solidFill>
                  <a:srgbClr val="FF0000"/>
                </a:solidFill>
                <a:latin typeface="Chalkboard"/>
                <a:cs typeface="Chalkboard"/>
              </a:rPr>
              <a:t>f</a:t>
            </a:r>
            <a:r>
              <a:rPr lang="en-US" b="1" dirty="0" smtClean="0">
                <a:solidFill>
                  <a:srgbClr val="FF0000"/>
                </a:solidFill>
                <a:latin typeface="Chalkboard"/>
                <a:cs typeface="Chalkboard"/>
              </a:rPr>
              <a:t>iber</a:t>
            </a:r>
            <a:r>
              <a:rPr lang="en-US" b="1" dirty="0" smtClean="0">
                <a:solidFill>
                  <a:srgbClr val="FF0000"/>
                </a:solidFill>
              </a:rPr>
              <a:t>s meet EIC design goals</a:t>
            </a:r>
            <a:endParaRPr lang="en-US" b="1" dirty="0">
              <a:solidFill>
                <a:srgbClr val="FF0000"/>
              </a:solidFill>
            </a:endParaRPr>
          </a:p>
        </p:txBody>
      </p:sp>
      <p:pic>
        <p:nvPicPr>
          <p:cNvPr id="16" name="Picture 15" descr="Screen Clippi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004049" y="2598223"/>
            <a:ext cx="3864566" cy="3721434"/>
          </a:xfrm>
          <a:prstGeom prst="rect">
            <a:avLst/>
          </a:prstGeom>
        </p:spPr>
      </p:pic>
      <p:sp>
        <p:nvSpPr>
          <p:cNvPr id="17" name="TextBox 16"/>
          <p:cNvSpPr txBox="1"/>
          <p:nvPr/>
        </p:nvSpPr>
        <p:spPr>
          <a:xfrm>
            <a:off x="8064388" y="6444044"/>
            <a:ext cx="1044116" cy="369332"/>
          </a:xfrm>
          <a:prstGeom prst="rect">
            <a:avLst/>
          </a:prstGeom>
          <a:noFill/>
        </p:spPr>
        <p:txBody>
          <a:bodyPr wrap="square" rtlCol="0">
            <a:spAutoFit/>
          </a:bodyPr>
          <a:lstStyle/>
          <a:p>
            <a:r>
              <a:rPr lang="fr-FR" b="1" dirty="0" smtClean="0">
                <a:solidFill>
                  <a:srgbClr val="00B0F0"/>
                </a:solidFill>
              </a:rPr>
              <a:t>O. </a:t>
            </a:r>
            <a:r>
              <a:rPr lang="fr-FR" b="1" dirty="0" err="1" smtClean="0">
                <a:solidFill>
                  <a:srgbClr val="00B0F0"/>
                </a:solidFill>
              </a:rPr>
              <a:t>Tsai</a:t>
            </a:r>
            <a:r>
              <a:rPr lang="fr-FR" b="1" dirty="0" smtClean="0">
                <a:solidFill>
                  <a:srgbClr val="00B0F0"/>
                </a:solidFill>
              </a:rPr>
              <a:t> </a:t>
            </a:r>
            <a:endParaRPr lang="fr-FR" b="1" dirty="0">
              <a:solidFill>
                <a:srgbClr val="00B0F0"/>
              </a:solidFill>
            </a:endParaRPr>
          </a:p>
        </p:txBody>
      </p:sp>
    </p:spTree>
    <p:extLst>
      <p:ext uri="{BB962C8B-B14F-4D97-AF65-F5344CB8AC3E}">
        <p14:creationId xmlns:p14="http://schemas.microsoft.com/office/powerpoint/2010/main" val="162345459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251520" y="188640"/>
            <a:ext cx="8640960" cy="523220"/>
          </a:xfrm>
          <a:prstGeom prst="rect">
            <a:avLst/>
          </a:prstGeom>
          <a:noFill/>
        </p:spPr>
        <p:txBody>
          <a:bodyPr wrap="square" rtlCol="0">
            <a:spAutoFit/>
          </a:bodyPr>
          <a:lstStyle/>
          <a:p>
            <a:pPr algn="ctr"/>
            <a:r>
              <a:rPr lang="en-US" sz="2800" dirty="0"/>
              <a:t>SPACAL beam test: results </a:t>
            </a:r>
            <a:endParaRPr lang="en-US" sz="2800" dirty="0"/>
          </a:p>
        </p:txBody>
      </p:sp>
      <p:cxnSp>
        <p:nvCxnSpPr>
          <p:cNvPr id="11" name="Straight Connector 10"/>
          <p:cNvCxnSpPr/>
          <p:nvPr/>
        </p:nvCxnSpPr>
        <p:spPr>
          <a:xfrm>
            <a:off x="251520" y="692696"/>
            <a:ext cx="864096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pic>
        <p:nvPicPr>
          <p:cNvPr id="3" name="Picture 2"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80519" y="1052736"/>
            <a:ext cx="3960439" cy="4105013"/>
          </a:xfrm>
          <a:prstGeom prst="rect">
            <a:avLst/>
          </a:prstGeom>
        </p:spPr>
      </p:pic>
      <p:sp>
        <p:nvSpPr>
          <p:cNvPr id="8" name="TextBox 7"/>
          <p:cNvSpPr txBox="1"/>
          <p:nvPr/>
        </p:nvSpPr>
        <p:spPr>
          <a:xfrm>
            <a:off x="4356990" y="4976008"/>
            <a:ext cx="4932040" cy="1477328"/>
          </a:xfrm>
          <a:prstGeom prst="rect">
            <a:avLst/>
          </a:prstGeom>
          <a:noFill/>
        </p:spPr>
        <p:txBody>
          <a:bodyPr wrap="square" rtlCol="0">
            <a:spAutoFit/>
          </a:bodyPr>
          <a:lstStyle/>
          <a:p>
            <a:r>
              <a:rPr lang="en-US" b="1" dirty="0" smtClean="0">
                <a:solidFill>
                  <a:schemeClr val="accent2"/>
                </a:solidFill>
                <a:latin typeface="Times New Roman" pitchFamily="18" charset="0"/>
                <a:cs typeface="Times New Roman" pitchFamily="18" charset="0"/>
              </a:rPr>
              <a:t>‘</a:t>
            </a:r>
            <a:r>
              <a:rPr lang="en-US" b="1" dirty="0">
                <a:solidFill>
                  <a:schemeClr val="accent2"/>
                </a:solidFill>
                <a:latin typeface="Times New Roman" pitchFamily="18" charset="0"/>
                <a:cs typeface="Times New Roman" pitchFamily="18" charset="0"/>
              </a:rPr>
              <a:t>High Frequency’ </a:t>
            </a:r>
            <a:r>
              <a:rPr lang="en-US" b="1" dirty="0" smtClean="0">
                <a:solidFill>
                  <a:schemeClr val="accent2"/>
                </a:solidFill>
                <a:latin typeface="Times New Roman" pitchFamily="18" charset="0"/>
                <a:cs typeface="Times New Roman" pitchFamily="18" charset="0"/>
              </a:rPr>
              <a:t>prototype</a:t>
            </a:r>
            <a:r>
              <a:rPr lang="en-US" b="1" dirty="0">
                <a:solidFill>
                  <a:schemeClr val="accent2"/>
                </a:solidFill>
                <a:latin typeface="Times New Roman" pitchFamily="18" charset="0"/>
                <a:cs typeface="Times New Roman" pitchFamily="18" charset="0"/>
              </a:rPr>
              <a:t>:</a:t>
            </a:r>
          </a:p>
          <a:p>
            <a:r>
              <a:rPr lang="en-US" dirty="0" smtClean="0">
                <a:latin typeface="Times New Roman" pitchFamily="18" charset="0"/>
                <a:cs typeface="Times New Roman" pitchFamily="18" charset="0"/>
              </a:rPr>
              <a:t>      Combination </a:t>
            </a:r>
            <a:r>
              <a:rPr lang="en-US" dirty="0">
                <a:latin typeface="Times New Roman" pitchFamily="18" charset="0"/>
                <a:cs typeface="Times New Roman" pitchFamily="18" charset="0"/>
              </a:rPr>
              <a:t>of composite absorber and thin fibers leads to internal </a:t>
            </a:r>
            <a:r>
              <a:rPr lang="en-US" dirty="0" smtClean="0">
                <a:latin typeface="Times New Roman" pitchFamily="18" charset="0"/>
                <a:cs typeface="Times New Roman" pitchFamily="18" charset="0"/>
              </a:rPr>
              <a:t>in homogeneities, </a:t>
            </a:r>
            <a:r>
              <a:rPr lang="en-US" dirty="0">
                <a:latin typeface="Times New Roman" pitchFamily="18" charset="0"/>
                <a:cs typeface="Times New Roman" pitchFamily="18" charset="0"/>
              </a:rPr>
              <a:t>which increases constant term about factor of three (3%) compare to detector build from square fibers</a:t>
            </a:r>
            <a:r>
              <a:rPr lang="en-US" dirty="0" smtClean="0">
                <a:latin typeface="Times New Roman" pitchFamily="18" charset="0"/>
                <a:cs typeface="Times New Roman" pitchFamily="18" charset="0"/>
              </a:rPr>
              <a:t>.</a:t>
            </a:r>
            <a:endParaRPr lang="en-US" dirty="0">
              <a:latin typeface="Times New Roman" pitchFamily="18" charset="0"/>
              <a:cs typeface="Times New Roman" pitchFamily="18" charset="0"/>
            </a:endParaRPr>
          </a:p>
        </p:txBody>
      </p:sp>
      <p:sp>
        <p:nvSpPr>
          <p:cNvPr id="9" name="TextBox 8"/>
          <p:cNvSpPr txBox="1"/>
          <p:nvPr/>
        </p:nvSpPr>
        <p:spPr>
          <a:xfrm>
            <a:off x="4716016" y="755412"/>
            <a:ext cx="4392487" cy="369332"/>
          </a:xfrm>
          <a:prstGeom prst="rect">
            <a:avLst/>
          </a:prstGeom>
          <a:noFill/>
        </p:spPr>
        <p:txBody>
          <a:bodyPr wrap="square" rtlCol="0">
            <a:spAutoFit/>
          </a:bodyPr>
          <a:lstStyle/>
          <a:p>
            <a:pPr algn="ctr"/>
            <a:r>
              <a:rPr lang="en-US" dirty="0">
                <a:solidFill>
                  <a:schemeClr val="accent2"/>
                </a:solidFill>
                <a:cs typeface="Chalkboard"/>
              </a:rPr>
              <a:t>W/</a:t>
            </a:r>
            <a:r>
              <a:rPr lang="en-US" dirty="0" err="1">
                <a:solidFill>
                  <a:schemeClr val="accent2"/>
                </a:solidFill>
                <a:cs typeface="Chalkboard"/>
              </a:rPr>
              <a:t>Sn</a:t>
            </a:r>
            <a:r>
              <a:rPr lang="en-US" dirty="0">
                <a:solidFill>
                  <a:schemeClr val="accent2"/>
                </a:solidFill>
                <a:cs typeface="Chalkboard"/>
              </a:rPr>
              <a:t> composite absorber and thin </a:t>
            </a:r>
            <a:r>
              <a:rPr lang="en-US" dirty="0" smtClean="0">
                <a:solidFill>
                  <a:schemeClr val="accent2"/>
                </a:solidFill>
                <a:cs typeface="Chalkboard"/>
              </a:rPr>
              <a:t>fibers</a:t>
            </a:r>
            <a:endParaRPr lang="en-US" dirty="0">
              <a:solidFill>
                <a:schemeClr val="accent2"/>
              </a:solidFill>
            </a:endParaRPr>
          </a:p>
        </p:txBody>
      </p:sp>
      <p:sp>
        <p:nvSpPr>
          <p:cNvPr id="17" name="TextBox 16"/>
          <p:cNvSpPr txBox="1"/>
          <p:nvPr/>
        </p:nvSpPr>
        <p:spPr>
          <a:xfrm>
            <a:off x="1" y="836712"/>
            <a:ext cx="4537700" cy="369332"/>
          </a:xfrm>
          <a:prstGeom prst="rect">
            <a:avLst/>
          </a:prstGeom>
          <a:noFill/>
        </p:spPr>
        <p:txBody>
          <a:bodyPr wrap="square" rtlCol="0">
            <a:spAutoFit/>
          </a:bodyPr>
          <a:lstStyle/>
          <a:p>
            <a:pPr algn="ctr"/>
            <a:r>
              <a:rPr lang="en-US" dirty="0" err="1" smtClean="0">
                <a:solidFill>
                  <a:srgbClr val="FF0000"/>
                </a:solidFill>
                <a:cs typeface="Chalkboard"/>
              </a:rPr>
              <a:t>Effets</a:t>
            </a:r>
            <a:r>
              <a:rPr lang="en-US" dirty="0" smtClean="0">
                <a:solidFill>
                  <a:srgbClr val="FF0000"/>
                </a:solidFill>
                <a:cs typeface="Chalkboard"/>
              </a:rPr>
              <a:t> of cracks in E resolution</a:t>
            </a:r>
            <a:endParaRPr lang="en-US" dirty="0">
              <a:solidFill>
                <a:srgbClr val="FF0000"/>
              </a:solidFill>
            </a:endParaRPr>
          </a:p>
        </p:txBody>
      </p:sp>
      <p:pic>
        <p:nvPicPr>
          <p:cNvPr id="19" name="Picture 18"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9022" y="1628800"/>
            <a:ext cx="3644712" cy="3384376"/>
          </a:xfrm>
          <a:prstGeom prst="rect">
            <a:avLst/>
          </a:prstGeom>
        </p:spPr>
      </p:pic>
      <p:sp>
        <p:nvSpPr>
          <p:cNvPr id="20" name="TextBox 19"/>
          <p:cNvSpPr txBox="1"/>
          <p:nvPr/>
        </p:nvSpPr>
        <p:spPr>
          <a:xfrm>
            <a:off x="282040" y="5445224"/>
            <a:ext cx="3562918" cy="523220"/>
          </a:xfrm>
          <a:prstGeom prst="rect">
            <a:avLst/>
          </a:prstGeom>
          <a:noFill/>
        </p:spPr>
        <p:txBody>
          <a:bodyPr wrap="square" rtlCol="0">
            <a:spAutoFit/>
          </a:bodyPr>
          <a:lstStyle/>
          <a:p>
            <a:r>
              <a:rPr lang="en-US" sz="1400" dirty="0">
                <a:latin typeface="Chalkboard"/>
                <a:cs typeface="Chalkboard"/>
              </a:rPr>
              <a:t>Constant term </a:t>
            </a:r>
            <a:r>
              <a:rPr lang="en-US" sz="1400" dirty="0" smtClean="0">
                <a:latin typeface="Chalkboard"/>
                <a:cs typeface="Chalkboard"/>
              </a:rPr>
              <a:t>&lt; </a:t>
            </a:r>
            <a:r>
              <a:rPr lang="en-US" sz="1400" dirty="0">
                <a:latin typeface="Chalkboard"/>
                <a:cs typeface="Chalkboard"/>
              </a:rPr>
              <a:t>1</a:t>
            </a:r>
            <a:r>
              <a:rPr lang="en-US" sz="1400" dirty="0" smtClean="0">
                <a:latin typeface="Chalkboard"/>
                <a:cs typeface="Chalkboard"/>
              </a:rPr>
              <a:t>%, when</a:t>
            </a:r>
          </a:p>
          <a:p>
            <a:r>
              <a:rPr lang="en-US" sz="1400" dirty="0" smtClean="0">
                <a:latin typeface="Chalkboard"/>
                <a:cs typeface="Chalkboard"/>
              </a:rPr>
              <a:t>removing </a:t>
            </a:r>
            <a:r>
              <a:rPr lang="en-US" sz="1400" dirty="0">
                <a:latin typeface="Chalkboard"/>
                <a:cs typeface="Chalkboard"/>
              </a:rPr>
              <a:t>hits </a:t>
            </a:r>
            <a:r>
              <a:rPr lang="en-US" sz="1400" dirty="0" smtClean="0">
                <a:latin typeface="Chalkboard"/>
                <a:cs typeface="Chalkboard"/>
              </a:rPr>
              <a:t>+/- </a:t>
            </a:r>
            <a:r>
              <a:rPr lang="en-US" sz="1400" dirty="0">
                <a:latin typeface="Chalkboard"/>
                <a:cs typeface="Chalkboard"/>
              </a:rPr>
              <a:t>2.5 mm near the cracks</a:t>
            </a:r>
            <a:r>
              <a:rPr lang="en-US" sz="1400" dirty="0" smtClean="0"/>
              <a:t>.</a:t>
            </a:r>
            <a:endParaRPr lang="en-US" sz="1400" dirty="0"/>
          </a:p>
        </p:txBody>
      </p:sp>
      <p:sp>
        <p:nvSpPr>
          <p:cNvPr id="21" name="TextBox 20"/>
          <p:cNvSpPr txBox="1"/>
          <p:nvPr/>
        </p:nvSpPr>
        <p:spPr>
          <a:xfrm>
            <a:off x="8064388" y="6444044"/>
            <a:ext cx="1044116" cy="369332"/>
          </a:xfrm>
          <a:prstGeom prst="rect">
            <a:avLst/>
          </a:prstGeom>
          <a:noFill/>
        </p:spPr>
        <p:txBody>
          <a:bodyPr wrap="square" rtlCol="0">
            <a:spAutoFit/>
          </a:bodyPr>
          <a:lstStyle/>
          <a:p>
            <a:r>
              <a:rPr lang="fr-FR" b="1" dirty="0" smtClean="0">
                <a:solidFill>
                  <a:srgbClr val="00B0F0"/>
                </a:solidFill>
              </a:rPr>
              <a:t>O. </a:t>
            </a:r>
            <a:r>
              <a:rPr lang="fr-FR" b="1" dirty="0" err="1" smtClean="0">
                <a:solidFill>
                  <a:srgbClr val="00B0F0"/>
                </a:solidFill>
              </a:rPr>
              <a:t>Tsai</a:t>
            </a:r>
            <a:endParaRPr lang="fr-FR" b="1" dirty="0">
              <a:solidFill>
                <a:srgbClr val="00B0F0"/>
              </a:solidFill>
            </a:endParaRPr>
          </a:p>
        </p:txBody>
      </p:sp>
    </p:spTree>
    <p:extLst>
      <p:ext uri="{BB962C8B-B14F-4D97-AF65-F5344CB8AC3E}">
        <p14:creationId xmlns:p14="http://schemas.microsoft.com/office/powerpoint/2010/main" val="194722446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1520" y="188640"/>
            <a:ext cx="8640960" cy="523220"/>
          </a:xfrm>
          <a:prstGeom prst="rect">
            <a:avLst/>
          </a:prstGeom>
          <a:noFill/>
        </p:spPr>
        <p:txBody>
          <a:bodyPr wrap="square" rtlCol="0">
            <a:spAutoFit/>
          </a:bodyPr>
          <a:lstStyle/>
          <a:p>
            <a:pPr algn="ctr"/>
            <a:r>
              <a:rPr lang="en-US" sz="2800" dirty="0" smtClean="0"/>
              <a:t>SPACAL beam test: conclusions </a:t>
            </a:r>
            <a:endParaRPr lang="en-US" sz="2800" dirty="0"/>
          </a:p>
        </p:txBody>
      </p:sp>
      <p:cxnSp>
        <p:nvCxnSpPr>
          <p:cNvPr id="5" name="Straight Connector 4"/>
          <p:cNvCxnSpPr/>
          <p:nvPr/>
        </p:nvCxnSpPr>
        <p:spPr>
          <a:xfrm>
            <a:off x="251520" y="692696"/>
            <a:ext cx="864096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287524" y="1173520"/>
            <a:ext cx="8568952" cy="2831544"/>
          </a:xfrm>
          <a:prstGeom prst="rect">
            <a:avLst/>
          </a:prstGeom>
          <a:noFill/>
        </p:spPr>
        <p:txBody>
          <a:bodyPr wrap="square" rtlCol="0">
            <a:spAutoFit/>
          </a:bodyPr>
          <a:lstStyle/>
          <a:p>
            <a:pPr marL="285750" indent="-285750">
              <a:buFont typeface="Arial" pitchFamily="34" charset="0"/>
              <a:buChar char="•"/>
            </a:pPr>
            <a:r>
              <a:rPr lang="en-US" sz="1600" dirty="0">
                <a:latin typeface="Comic Sans MS" pitchFamily="66" charset="0"/>
              </a:rPr>
              <a:t>Is production </a:t>
            </a:r>
            <a:r>
              <a:rPr lang="en-US" sz="1600" dirty="0" err="1">
                <a:latin typeface="Comic Sans MS" pitchFamily="66" charset="0"/>
              </a:rPr>
              <a:t>homogentity</a:t>
            </a:r>
            <a:r>
              <a:rPr lang="en-US" sz="1600" dirty="0">
                <a:latin typeface="Comic Sans MS" pitchFamily="66" charset="0"/>
              </a:rPr>
              <a:t> of the block sufficient? </a:t>
            </a:r>
            <a:endParaRPr lang="en-US" sz="1600" dirty="0" smtClean="0">
              <a:latin typeface="Comic Sans MS" pitchFamily="66" charset="0"/>
            </a:endParaRPr>
          </a:p>
          <a:p>
            <a:r>
              <a:rPr lang="en-US" sz="1600" dirty="0" smtClean="0">
                <a:solidFill>
                  <a:srgbClr val="FF0000"/>
                </a:solidFill>
                <a:latin typeface="Comic Sans MS" pitchFamily="66" charset="0"/>
              </a:rPr>
              <a:t>Yes</a:t>
            </a:r>
            <a:r>
              <a:rPr lang="en-US" sz="1600" dirty="0">
                <a:solidFill>
                  <a:srgbClr val="FF0000"/>
                </a:solidFill>
                <a:latin typeface="Comic Sans MS" pitchFamily="66" charset="0"/>
              </a:rPr>
              <a:t>, for Square Fiber EM Prototype.</a:t>
            </a:r>
          </a:p>
          <a:p>
            <a:pPr marL="285750" indent="-285750">
              <a:buFont typeface="Arial" pitchFamily="34" charset="0"/>
              <a:buChar char="•"/>
            </a:pPr>
            <a:r>
              <a:rPr lang="en-US" sz="1600" dirty="0">
                <a:latin typeface="Comic Sans MS" pitchFamily="66" charset="0"/>
              </a:rPr>
              <a:t>Is local density/composition variations are under control? </a:t>
            </a:r>
            <a:endParaRPr lang="en-US" sz="1600" dirty="0" smtClean="0">
              <a:latin typeface="Comic Sans MS" pitchFamily="66" charset="0"/>
            </a:endParaRPr>
          </a:p>
          <a:p>
            <a:r>
              <a:rPr lang="en-US" sz="1600" dirty="0" smtClean="0">
                <a:solidFill>
                  <a:srgbClr val="FF0000"/>
                </a:solidFill>
                <a:latin typeface="Comic Sans MS" pitchFamily="66" charset="0"/>
              </a:rPr>
              <a:t>Probably </a:t>
            </a:r>
            <a:r>
              <a:rPr lang="en-US" sz="1600" dirty="0">
                <a:solidFill>
                  <a:srgbClr val="FF0000"/>
                </a:solidFill>
                <a:latin typeface="Comic Sans MS" pitchFamily="66" charset="0"/>
              </a:rPr>
              <a:t>No, for composite absorber</a:t>
            </a:r>
            <a:r>
              <a:rPr lang="en-US" sz="1600" dirty="0">
                <a:latin typeface="Comic Sans MS" pitchFamily="66" charset="0"/>
              </a:rPr>
              <a:t>.</a:t>
            </a:r>
          </a:p>
          <a:p>
            <a:pPr marL="285750" indent="-285750">
              <a:buFont typeface="Arial" pitchFamily="34" charset="0"/>
              <a:buChar char="•"/>
            </a:pPr>
            <a:r>
              <a:rPr lang="en-US" sz="1600" dirty="0" smtClean="0">
                <a:latin typeface="Comic Sans MS" pitchFamily="66" charset="0"/>
              </a:rPr>
              <a:t>Is </a:t>
            </a:r>
            <a:r>
              <a:rPr lang="en-US" sz="1600" dirty="0">
                <a:latin typeface="Comic Sans MS" pitchFamily="66" charset="0"/>
              </a:rPr>
              <a:t>light yield is sufficient to think about compact readout with Si sensors in future? </a:t>
            </a:r>
            <a:endParaRPr lang="en-US" sz="1600" dirty="0" smtClean="0">
              <a:latin typeface="Comic Sans MS" pitchFamily="66" charset="0"/>
            </a:endParaRPr>
          </a:p>
          <a:p>
            <a:r>
              <a:rPr lang="en-US" sz="1600" dirty="0" smtClean="0">
                <a:solidFill>
                  <a:srgbClr val="FF0000"/>
                </a:solidFill>
                <a:latin typeface="Comic Sans MS" pitchFamily="66" charset="0"/>
              </a:rPr>
              <a:t>Yes</a:t>
            </a:r>
            <a:r>
              <a:rPr lang="en-US" sz="1600" dirty="0">
                <a:solidFill>
                  <a:srgbClr val="FF0000"/>
                </a:solidFill>
                <a:latin typeface="Comic Sans MS" pitchFamily="66" charset="0"/>
              </a:rPr>
              <a:t>, 5000 </a:t>
            </a:r>
            <a:r>
              <a:rPr lang="en-US" sz="1600" dirty="0" err="1">
                <a:solidFill>
                  <a:srgbClr val="FF0000"/>
                </a:solidFill>
                <a:latin typeface="Comic Sans MS" pitchFamily="66" charset="0"/>
              </a:rPr>
              <a:t>p.e.</a:t>
            </a:r>
            <a:r>
              <a:rPr lang="en-US" sz="1600" dirty="0">
                <a:solidFill>
                  <a:srgbClr val="FF0000"/>
                </a:solidFill>
                <a:latin typeface="Comic Sans MS" pitchFamily="66" charset="0"/>
              </a:rPr>
              <a:t>/ </a:t>
            </a:r>
            <a:r>
              <a:rPr lang="en-US" sz="1600" dirty="0" err="1">
                <a:solidFill>
                  <a:srgbClr val="FF0000"/>
                </a:solidFill>
                <a:latin typeface="Comic Sans MS" pitchFamily="66" charset="0"/>
              </a:rPr>
              <a:t>GeV</a:t>
            </a:r>
            <a:r>
              <a:rPr lang="en-US" sz="1600" dirty="0">
                <a:solidFill>
                  <a:srgbClr val="FF0000"/>
                </a:solidFill>
                <a:latin typeface="Comic Sans MS" pitchFamily="66" charset="0"/>
              </a:rPr>
              <a:t>, Square fibers.</a:t>
            </a:r>
          </a:p>
          <a:p>
            <a:pPr marL="285750" indent="-285750">
              <a:buFont typeface="Arial" pitchFamily="34" charset="0"/>
              <a:buChar char="•"/>
            </a:pPr>
            <a:r>
              <a:rPr lang="en-US" sz="1600" dirty="0" smtClean="0">
                <a:latin typeface="Comic Sans MS" pitchFamily="66" charset="0"/>
              </a:rPr>
              <a:t>What </a:t>
            </a:r>
            <a:r>
              <a:rPr lang="en-US" sz="1600" dirty="0">
                <a:latin typeface="Comic Sans MS" pitchFamily="66" charset="0"/>
              </a:rPr>
              <a:t>is the effect of ‘dead’ area between superblocks. </a:t>
            </a:r>
            <a:endParaRPr lang="en-US" sz="1600" dirty="0" smtClean="0">
              <a:latin typeface="Comic Sans MS" pitchFamily="66" charset="0"/>
            </a:endParaRPr>
          </a:p>
          <a:p>
            <a:r>
              <a:rPr lang="en-US" sz="1600" dirty="0" smtClean="0">
                <a:solidFill>
                  <a:srgbClr val="FF0000"/>
                </a:solidFill>
                <a:latin typeface="Comic Sans MS" pitchFamily="66" charset="0"/>
              </a:rPr>
              <a:t>Increased </a:t>
            </a:r>
            <a:r>
              <a:rPr lang="en-US" sz="1600" dirty="0">
                <a:solidFill>
                  <a:srgbClr val="FF0000"/>
                </a:solidFill>
                <a:latin typeface="Comic Sans MS" pitchFamily="66" charset="0"/>
              </a:rPr>
              <a:t>constant term, need to reduce ‘vertical’ crack in future.</a:t>
            </a:r>
          </a:p>
          <a:p>
            <a:pPr marL="285750" indent="-285750">
              <a:buFont typeface="Arial" pitchFamily="34" charset="0"/>
              <a:buChar char="•"/>
            </a:pPr>
            <a:r>
              <a:rPr lang="en-US" sz="1600" dirty="0" smtClean="0">
                <a:latin typeface="Comic Sans MS" pitchFamily="66" charset="0"/>
              </a:rPr>
              <a:t>What </a:t>
            </a:r>
            <a:r>
              <a:rPr lang="en-US" sz="1600" dirty="0">
                <a:latin typeface="Comic Sans MS" pitchFamily="66" charset="0"/>
              </a:rPr>
              <a:t>are benefits of using square fibers? </a:t>
            </a:r>
            <a:endParaRPr lang="en-US" sz="1600" dirty="0" smtClean="0">
              <a:latin typeface="Comic Sans MS" pitchFamily="66" charset="0"/>
            </a:endParaRPr>
          </a:p>
          <a:p>
            <a:r>
              <a:rPr lang="en-US" sz="1600" dirty="0" smtClean="0">
                <a:solidFill>
                  <a:srgbClr val="FF0000"/>
                </a:solidFill>
                <a:latin typeface="Comic Sans MS" pitchFamily="66" charset="0"/>
              </a:rPr>
              <a:t>More </a:t>
            </a:r>
            <a:r>
              <a:rPr lang="en-US" sz="1600" dirty="0">
                <a:solidFill>
                  <a:srgbClr val="FF0000"/>
                </a:solidFill>
                <a:latin typeface="Comic Sans MS" pitchFamily="66" charset="0"/>
              </a:rPr>
              <a:t>light, shape may be more suitable for future compact readout.</a:t>
            </a:r>
          </a:p>
          <a:p>
            <a:endParaRPr lang="fr-FR" dirty="0"/>
          </a:p>
        </p:txBody>
      </p:sp>
      <p:sp>
        <p:nvSpPr>
          <p:cNvPr id="9" name="TextBox 8"/>
          <p:cNvSpPr txBox="1"/>
          <p:nvPr/>
        </p:nvSpPr>
        <p:spPr>
          <a:xfrm>
            <a:off x="287524" y="4149080"/>
            <a:ext cx="8532948" cy="830997"/>
          </a:xfrm>
          <a:prstGeom prst="rect">
            <a:avLst/>
          </a:prstGeom>
          <a:noFill/>
        </p:spPr>
        <p:txBody>
          <a:bodyPr wrap="square" rtlCol="0">
            <a:spAutoFit/>
          </a:bodyPr>
          <a:lstStyle/>
          <a:p>
            <a:pPr algn="ctr"/>
            <a:r>
              <a:rPr lang="en-US" sz="2400" b="1" dirty="0">
                <a:solidFill>
                  <a:srgbClr val="0000FF"/>
                </a:solidFill>
                <a:latin typeface="Times New Roman" pitchFamily="18" charset="0"/>
                <a:cs typeface="Times New Roman" pitchFamily="18" charset="0"/>
              </a:rPr>
              <a:t>Very promising results, already better than excellent H1 </a:t>
            </a:r>
            <a:r>
              <a:rPr lang="en-US" sz="2400" b="1" dirty="0" err="1" smtClean="0">
                <a:solidFill>
                  <a:srgbClr val="0000FF"/>
                </a:solidFill>
                <a:latin typeface="Times New Roman" pitchFamily="18" charset="0"/>
                <a:cs typeface="Times New Roman" pitchFamily="18" charset="0"/>
              </a:rPr>
              <a:t>EMcal</a:t>
            </a:r>
            <a:r>
              <a:rPr lang="en-US" sz="2400" b="1" dirty="0" smtClean="0">
                <a:solidFill>
                  <a:srgbClr val="0000FF"/>
                </a:solidFill>
                <a:latin typeface="Times New Roman" pitchFamily="18" charset="0"/>
                <a:cs typeface="Times New Roman" pitchFamily="18" charset="0"/>
              </a:rPr>
              <a:t>.</a:t>
            </a:r>
          </a:p>
          <a:p>
            <a:pPr algn="ctr"/>
            <a:r>
              <a:rPr lang="en-US" sz="2400" b="1" dirty="0" smtClean="0">
                <a:solidFill>
                  <a:srgbClr val="0000FF"/>
                </a:solidFill>
                <a:latin typeface="Times New Roman" pitchFamily="18" charset="0"/>
                <a:cs typeface="Times New Roman" pitchFamily="18" charset="0"/>
              </a:rPr>
              <a:t>Clear </a:t>
            </a:r>
            <a:r>
              <a:rPr lang="en-US" sz="2400" b="1" dirty="0">
                <a:solidFill>
                  <a:srgbClr val="0000FF"/>
                </a:solidFill>
                <a:latin typeface="Times New Roman" pitchFamily="18" charset="0"/>
                <a:cs typeface="Times New Roman" pitchFamily="18" charset="0"/>
              </a:rPr>
              <a:t>direction for future developments and improvements. </a:t>
            </a:r>
          </a:p>
        </p:txBody>
      </p:sp>
      <p:sp>
        <p:nvSpPr>
          <p:cNvPr id="10" name="TextBox 9"/>
          <p:cNvSpPr txBox="1"/>
          <p:nvPr/>
        </p:nvSpPr>
        <p:spPr>
          <a:xfrm>
            <a:off x="8064388" y="6444044"/>
            <a:ext cx="1044116" cy="369332"/>
          </a:xfrm>
          <a:prstGeom prst="rect">
            <a:avLst/>
          </a:prstGeom>
          <a:noFill/>
        </p:spPr>
        <p:txBody>
          <a:bodyPr wrap="square" rtlCol="0">
            <a:spAutoFit/>
          </a:bodyPr>
          <a:lstStyle/>
          <a:p>
            <a:r>
              <a:rPr lang="fr-FR" b="1" dirty="0" smtClean="0">
                <a:solidFill>
                  <a:srgbClr val="00B0F0"/>
                </a:solidFill>
              </a:rPr>
              <a:t>O. </a:t>
            </a:r>
            <a:r>
              <a:rPr lang="fr-FR" b="1" dirty="0" err="1" smtClean="0">
                <a:solidFill>
                  <a:srgbClr val="00B0F0"/>
                </a:solidFill>
              </a:rPr>
              <a:t>Tsai</a:t>
            </a:r>
            <a:endParaRPr lang="fr-FR" b="1" dirty="0">
              <a:solidFill>
                <a:srgbClr val="00B0F0"/>
              </a:solidFill>
            </a:endParaRPr>
          </a:p>
        </p:txBody>
      </p:sp>
    </p:spTree>
    <p:extLst>
      <p:ext uri="{BB962C8B-B14F-4D97-AF65-F5344CB8AC3E}">
        <p14:creationId xmlns:p14="http://schemas.microsoft.com/office/powerpoint/2010/main" val="4033230460"/>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12601</TotalTime>
  <Words>1663</Words>
  <Application>Microsoft Office PowerPoint</Application>
  <PresentationFormat>On-screen Show (4:3)</PresentationFormat>
  <Paragraphs>224</Paragraphs>
  <Slides>19</Slides>
  <Notes>3</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19</vt:i4>
      </vt:variant>
    </vt:vector>
  </HeadingPairs>
  <TitlesOfParts>
    <vt:vector size="21" baseType="lpstr">
      <vt:lpstr>Default Design</vt:lpstr>
      <vt:lpstr>Equation</vt:lpstr>
      <vt:lpstr>R&amp;D for high resolution calorimetry at the future Electron-ion collider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INFN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Update on  Central Neutron Detector:  Physics and Instrumentation</dc:title>
  <dc:creator>Raffaella De Vita</dc:creator>
  <cp:lastModifiedBy>Carlos</cp:lastModifiedBy>
  <cp:revision>399</cp:revision>
  <cp:lastPrinted>2016-05-16T15:18:44Z</cp:lastPrinted>
  <dcterms:created xsi:type="dcterms:W3CDTF">2010-06-16T00:37:51Z</dcterms:created>
  <dcterms:modified xsi:type="dcterms:W3CDTF">2016-05-17T02:48:53Z</dcterms:modified>
</cp:coreProperties>
</file>