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64" r:id="rId4"/>
    <p:sldId id="270" r:id="rId5"/>
    <p:sldId id="271" r:id="rId6"/>
    <p:sldId id="272" r:id="rId7"/>
    <p:sldId id="257" r:id="rId8"/>
    <p:sldId id="265" r:id="rId9"/>
    <p:sldId id="266" r:id="rId10"/>
    <p:sldId id="263" r:id="rId11"/>
    <p:sldId id="276" r:id="rId12"/>
    <p:sldId id="283" r:id="rId13"/>
    <p:sldId id="268" r:id="rId14"/>
    <p:sldId id="273" r:id="rId15"/>
    <p:sldId id="274" r:id="rId16"/>
    <p:sldId id="275" r:id="rId17"/>
    <p:sldId id="284" r:id="rId18"/>
    <p:sldId id="285" r:id="rId19"/>
    <p:sldId id="277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9FCC"/>
    <a:srgbClr val="6893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5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05A1-78B1-45ED-B206-D748C38C5771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593F3-650A-44F1-AED0-D1D38993B47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93F3-650A-44F1-AED0-D1D38993B4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93F3-650A-44F1-AED0-D1D38993B47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DD60-BD51-4E4E-8025-83A230E11675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94A1-A954-44D6-9116-C6C08F61946D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6377-176B-4E83-9DCE-5DF0E8071426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12EA-2BAF-48C3-832C-92D4FA1C8EC6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143A3-6821-4ECE-A879-33758BAB4FD2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BF2B-60AE-4114-AFF8-E33CC9272B0A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C9321-CB5E-4A86-8DB9-F5E6F84F6790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A19A-24D5-45A6-868D-F6D366ADF462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9E0E8-8D67-4335-83CD-C536672F0AA4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55A6-256B-4FD4-B527-37BBDDB6D9D9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D29F4-B0EA-484E-954A-79123BA70D56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D235-52D3-42F5-B37D-1866480C70C5}" type="datetime1">
              <a:rPr lang="de-DE" smtClean="0"/>
              <a:pPr/>
              <a:t>18.05.2016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F0140-0116-4C31-9354-7C790D6458E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83568" y="404664"/>
            <a:ext cx="7209480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Study of </a:t>
            </a:r>
            <a:r>
              <a:rPr lang="de-DE" sz="24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New Glass </a:t>
            </a:r>
            <a:r>
              <a:rPr lang="de-DE" sz="2400" b="1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Glass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Ceramic</a:t>
            </a:r>
            <a:endParaRPr lang="de-D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Stoichiometric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Gd</a:t>
            </a:r>
            <a:r>
              <a:rPr lang="de-DE" sz="2400" b="1" baseline="30000" dirty="0" smtClean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loaded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de-DE" sz="28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*2SiO</a:t>
            </a:r>
            <a:r>
              <a:rPr lang="de-DE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:Ce </a:t>
            </a:r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(DSB:Ce) </a:t>
            </a:r>
            <a:endParaRPr lang="de-DE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Scintillation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Material </a:t>
            </a:r>
            <a:r>
              <a:rPr lang="de-DE" sz="2400" b="1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Future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Calorimetry</a:t>
            </a:r>
            <a:endParaRPr lang="de-DE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683568" y="2348880"/>
            <a:ext cx="7344816" cy="1521460"/>
            <a:chOff x="611560" y="1772816"/>
            <a:chExt cx="7344816" cy="1521460"/>
          </a:xfrm>
        </p:grpSpPr>
        <p:sp>
          <p:nvSpPr>
            <p:cNvPr id="3" name="Textfeld 2"/>
            <p:cNvSpPr txBox="1"/>
            <p:nvPr/>
          </p:nvSpPr>
          <p:spPr>
            <a:xfrm>
              <a:off x="611560" y="1772816"/>
              <a:ext cx="7344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R. W. </a:t>
              </a:r>
              <a:r>
                <a:rPr lang="en-US" b="1" u="sng" dirty="0" err="1" smtClean="0">
                  <a:latin typeface="Times New Roman" pitchFamily="18" charset="0"/>
                  <a:cs typeface="Times New Roman" pitchFamily="18" charset="0"/>
                </a:rPr>
                <a:t>Novotny</a:t>
              </a:r>
              <a:r>
                <a:rPr lang="en-US" b="1" u="sng" baseline="30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K.-T. 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Brinkman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A. 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Borisevich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V. 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Dormenev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M. 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Korjik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D. 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Kozlov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P.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Orsich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H.-G.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Zaunick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, and S.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Zimmermann</a:t>
              </a:r>
              <a:r>
                <a:rPr lang="en-US" baseline="30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de-DE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" name="Rectangle 1"/>
            <p:cNvSpPr>
              <a:spLocks noChangeArrowheads="1"/>
            </p:cNvSpPr>
            <p:nvPr/>
          </p:nvSpPr>
          <p:spPr bwMode="auto">
            <a:xfrm>
              <a:off x="1475656" y="2420888"/>
              <a:ext cx="59827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zh-CN" sz="1400" b="0" i="1" u="none" strike="noStrike" cap="none" normalizeH="0" baseline="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a</a:t>
              </a:r>
              <a:r>
                <a:rPr kumimoji="0" lang="de-DE" altLang="zh-CN" sz="14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Justus</a:t>
              </a:r>
              <a:r>
                <a:rPr kumimoji="0" lang="de-DE" altLang="zh-CN" sz="14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-Liebig-Universität Giessen</a:t>
              </a:r>
              <a:r>
                <a:rPr kumimoji="0" lang="de-DE" altLang="zh-CN" sz="1400" b="0" i="1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 </a:t>
              </a:r>
              <a:r>
                <a:rPr kumimoji="0" lang="de-DE" altLang="zh-CN" sz="14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,II. Physikalisches Institut, Giessen, Germany</a:t>
              </a:r>
              <a:endParaRPr kumimoji="0" lang="de-DE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400" b="0" i="0" u="none" strike="noStrike" cap="none" normalizeH="0" baseline="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b</a:t>
              </a:r>
              <a:r>
                <a:rPr kumimoji="0" lang="en-US" altLang="zh-CN" sz="14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Institute</a:t>
              </a:r>
              <a:r>
                <a:rPr kumimoji="0" lang="en-US" altLang="zh-CN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rPr>
                <a:t> for Nuclear Problems,  Bobruiskaya11, 220030, Minsk, Belarus</a:t>
              </a:r>
              <a:endPara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627784" y="2924944"/>
              <a:ext cx="3762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latin typeface="Times New Roman" pitchFamily="18" charset="0"/>
                  <a:cs typeface="Times New Roman" pitchFamily="18" charset="0"/>
                </a:rPr>
                <a:t>and</a:t>
              </a:r>
              <a:r>
                <a:rPr lang="de-DE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dirty="0" err="1" smtClean="0">
                  <a:latin typeface="Times New Roman" pitchFamily="18" charset="0"/>
                  <a:cs typeface="Times New Roman" pitchFamily="18" charset="0"/>
                </a:rPr>
                <a:t>for</a:t>
              </a:r>
              <a:r>
                <a:rPr lang="de-DE" dirty="0" smtClean="0">
                  <a:latin typeface="Times New Roman" pitchFamily="18" charset="0"/>
                  <a:cs typeface="Times New Roman" pitchFamily="18" charset="0"/>
                </a:rPr>
                <a:t> the Crystal Clear </a:t>
              </a:r>
              <a:r>
                <a:rPr lang="de-DE" dirty="0" err="1" smtClean="0">
                  <a:latin typeface="Times New Roman" pitchFamily="18" charset="0"/>
                  <a:cs typeface="Times New Roman" pitchFamily="18" charset="0"/>
                </a:rPr>
                <a:t>Collaboration</a:t>
              </a:r>
              <a:endParaRPr lang="de-DE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971600" y="4149080"/>
            <a:ext cx="7213898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motivation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severe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due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hadrons</a:t>
            </a:r>
            <a:endParaRPr lang="de-D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material DSB:Ce</a:t>
            </a:r>
          </a:p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characterization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bulk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fiber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material</a:t>
            </a:r>
          </a:p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hardness</a:t>
            </a:r>
            <a:endParaRPr lang="de-D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heavy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loading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Gd</a:t>
            </a:r>
            <a:r>
              <a:rPr lang="de-DE" sz="2400" b="1" baseline="30000" dirty="0" smtClean="0">
                <a:latin typeface="Times New Roman" pitchFamily="18" charset="0"/>
                <a:cs typeface="Times New Roman" pitchFamily="18" charset="0"/>
              </a:rPr>
              <a:t>3+</a:t>
            </a:r>
            <a:endParaRPr lang="de-D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summary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outlook</a:t>
            </a:r>
            <a:endParaRPr lang="de-DE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9682" y="1"/>
            <a:ext cx="9743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5004048" y="2636912"/>
            <a:ext cx="3888432" cy="4104456"/>
            <a:chOff x="395536" y="548680"/>
            <a:chExt cx="3888432" cy="4104456"/>
          </a:xfrm>
        </p:grpSpPr>
        <p:sp>
          <p:nvSpPr>
            <p:cNvPr id="12" name="Rechteck 11"/>
            <p:cNvSpPr/>
            <p:nvPr/>
          </p:nvSpPr>
          <p:spPr>
            <a:xfrm>
              <a:off x="395536" y="548680"/>
              <a:ext cx="3888432" cy="41044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47000"/>
            <a:stretch>
              <a:fillRect/>
            </a:stretch>
          </p:blipFill>
          <p:spPr bwMode="auto">
            <a:xfrm>
              <a:off x="539552" y="620688"/>
              <a:ext cx="3312368" cy="3816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Gerade Verbindung mit Pfeil 3"/>
            <p:cNvCxnSpPr/>
            <p:nvPr/>
          </p:nvCxnSpPr>
          <p:spPr>
            <a:xfrm>
              <a:off x="1619672" y="1052736"/>
              <a:ext cx="0" cy="50405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mit Pfeil 4"/>
            <p:cNvCxnSpPr/>
            <p:nvPr/>
          </p:nvCxnSpPr>
          <p:spPr>
            <a:xfrm>
              <a:off x="2123728" y="980728"/>
              <a:ext cx="0" cy="93610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1259632" y="980728"/>
              <a:ext cx="768159" cy="3077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latin typeface="Times New Roman" pitchFamily="18" charset="0"/>
                  <a:cs typeface="Times New Roman" pitchFamily="18" charset="0"/>
                </a:rPr>
                <a:t>100 p.e.</a:t>
              </a:r>
              <a:endParaRPr lang="de-DE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1763688" y="1412776"/>
              <a:ext cx="768159" cy="3077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latin typeface="Times New Roman" pitchFamily="18" charset="0"/>
                  <a:cs typeface="Times New Roman" pitchFamily="18" charset="0"/>
                </a:rPr>
                <a:t>200 p.e.</a:t>
              </a:r>
              <a:endParaRPr lang="de-DE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Gerade Verbindung 9"/>
            <p:cNvCxnSpPr/>
            <p:nvPr/>
          </p:nvCxnSpPr>
          <p:spPr>
            <a:xfrm>
              <a:off x="3851920" y="908720"/>
              <a:ext cx="0" cy="327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1475656" y="4314582"/>
              <a:ext cx="18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latin typeface="Times New Roman" pitchFamily="18" charset="0"/>
                  <a:cs typeface="Times New Roman" pitchFamily="18" charset="0"/>
                </a:rPr>
                <a:t>amplitude</a:t>
              </a:r>
              <a:r>
                <a:rPr lang="de-DE" sz="1600" b="1" dirty="0" smtClean="0">
                  <a:latin typeface="Times New Roman" pitchFamily="18" charset="0"/>
                  <a:cs typeface="Times New Roman" pitchFamily="18" charset="0"/>
                </a:rPr>
                <a:t> /</a:t>
              </a:r>
              <a:r>
                <a:rPr lang="de-DE" sz="1600" b="1" dirty="0" err="1" smtClean="0">
                  <a:latin typeface="Times New Roman" pitchFamily="18" charset="0"/>
                  <a:cs typeface="Times New Roman" pitchFamily="18" charset="0"/>
                </a:rPr>
                <a:t>a.u</a:t>
              </a:r>
              <a:r>
                <a:rPr lang="de-DE" sz="1600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de-DE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-103874" y="2344234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latin typeface="Times New Roman" pitchFamily="18" charset="0"/>
                  <a:cs typeface="Times New Roman" pitchFamily="18" charset="0"/>
                </a:rPr>
                <a:t>counts</a:t>
              </a:r>
              <a:endParaRPr lang="de-DE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251520" y="188640"/>
            <a:ext cx="4195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testmatrix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de-DE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4 x 5 </a:t>
            </a:r>
            <a:endParaRPr lang="de-DE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148064" y="116632"/>
            <a:ext cx="383470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composed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of: 20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fiber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(1mm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), 50mm </a:t>
            </a:r>
          </a:p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	       Mo 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structure</a:t>
            </a:r>
            <a:endParaRPr lang="de-D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3" descr="Z:\DSB Fiber\Matrix DSB Mo\IMG_4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2839460" cy="23042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feld 19"/>
          <p:cNvSpPr txBox="1"/>
          <p:nvPr/>
        </p:nvSpPr>
        <p:spPr>
          <a:xfrm>
            <a:off x="5508104" y="2132856"/>
            <a:ext cx="2313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response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cosmics</a:t>
            </a:r>
            <a:endParaRPr lang="de-DE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436096" y="1268760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PMT 1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7092280" y="1268760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PMT 2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8316416" y="1340768"/>
            <a:ext cx="43204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6660232" y="1412776"/>
            <a:ext cx="432048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5004048" y="1340768"/>
            <a:ext cx="43204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 Verbindung 27"/>
          <p:cNvCxnSpPr>
            <a:stCxn id="23" idx="3"/>
          </p:cNvCxnSpPr>
          <p:nvPr/>
        </p:nvCxnSpPr>
        <p:spPr>
          <a:xfrm>
            <a:off x="8748464" y="1484784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8964488" y="1484784"/>
            <a:ext cx="0" cy="0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4716016" y="1484784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6516216" y="908720"/>
            <a:ext cx="80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matrix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123728" y="6453336"/>
            <a:ext cx="79008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PMT 1</a:t>
            </a:r>
            <a:endParaRPr lang="de-DE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 rot="16200000">
            <a:off x="-118263" y="4878903"/>
            <a:ext cx="79008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PMT 2</a:t>
            </a:r>
            <a:endParaRPr lang="de-DE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1691680" y="836712"/>
            <a:ext cx="360040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>
            <a:off x="2411760" y="2420888"/>
            <a:ext cx="216024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717032"/>
            <a:ext cx="4362710" cy="273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532440" y="6356350"/>
            <a:ext cx="514400" cy="365125"/>
          </a:xfrm>
          <a:solidFill>
            <a:schemeClr val="bg1"/>
          </a:solidFill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block DSB polished.jpg"/>
          <p:cNvPicPr>
            <a:picLocks noChangeAspect="1"/>
          </p:cNvPicPr>
          <p:nvPr/>
        </p:nvPicPr>
        <p:blipFill>
          <a:blip r:embed="rId2" cstate="print"/>
          <a:srcRect r="22446" b="18966"/>
          <a:stretch>
            <a:fillRect/>
          </a:stretch>
        </p:blipFill>
        <p:spPr>
          <a:xfrm>
            <a:off x="6983760" y="0"/>
            <a:ext cx="2160240" cy="338437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0" y="188640"/>
            <a:ext cx="6728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large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volume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23 x 23 x 120 mm</a:t>
            </a:r>
            <a:r>
              <a:rPr lang="de-DE" sz="28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de-DE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4255"/>
          <a:stretch>
            <a:fillRect/>
          </a:stretch>
        </p:blipFill>
        <p:spPr bwMode="auto">
          <a:xfrm>
            <a:off x="1691680" y="4248472"/>
            <a:ext cx="363644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0" y="4581128"/>
            <a:ext cx="171072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light yield</a:t>
            </a: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137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Cs</a:t>
            </a:r>
            <a:endParaRPr lang="en-US" sz="36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l="7171" r="48433" b="2015"/>
          <a:stretch>
            <a:fillRect/>
          </a:stretch>
        </p:blipFill>
        <p:spPr bwMode="auto">
          <a:xfrm>
            <a:off x="539552" y="1268760"/>
            <a:ext cx="3168352" cy="286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179512" y="764704"/>
            <a:ext cx="2826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optical transmission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53468" r="2018" b="2015"/>
          <a:stretch>
            <a:fillRect/>
          </a:stretch>
        </p:blipFill>
        <p:spPr bwMode="auto">
          <a:xfrm>
            <a:off x="3699520" y="1268760"/>
            <a:ext cx="3176736" cy="286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6"/>
          <p:cNvSpPr txBox="1"/>
          <p:nvPr/>
        </p:nvSpPr>
        <p:spPr>
          <a:xfrm rot="16200000">
            <a:off x="-865679" y="2241943"/>
            <a:ext cx="240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transmission / %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763688" y="321297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longitudinal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321297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transversal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248472"/>
            <a:ext cx="338224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532440" y="6356350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44624"/>
            <a:ext cx="6728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large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volume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23 x 23 x 120 mm</a:t>
            </a:r>
            <a:r>
              <a:rPr lang="de-DE" sz="28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de-DE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 l="3291" r="2943" b="21690"/>
          <a:stretch>
            <a:fillRect/>
          </a:stretch>
        </p:blipFill>
        <p:spPr bwMode="auto">
          <a:xfrm>
            <a:off x="0" y="2348880"/>
            <a:ext cx="9144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323528" y="1628800"/>
            <a:ext cx="5763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radiation hardness:        100Gy  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Grafik 4" descr="block DSB polished.jpg"/>
          <p:cNvPicPr>
            <a:picLocks noChangeAspect="1"/>
          </p:cNvPicPr>
          <p:nvPr/>
        </p:nvPicPr>
        <p:blipFill>
          <a:blip r:embed="rId3" cstate="print"/>
          <a:srcRect r="22446" b="18966"/>
          <a:stretch>
            <a:fillRect/>
          </a:stretch>
        </p:blipFill>
        <p:spPr>
          <a:xfrm>
            <a:off x="7812360" y="0"/>
            <a:ext cx="1331640" cy="2086236"/>
          </a:xfrm>
          <a:prstGeom prst="rect">
            <a:avLst/>
          </a:prstGeom>
        </p:spPr>
      </p:pic>
      <p:sp>
        <p:nvSpPr>
          <p:cNvPr id="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012160" y="0"/>
            <a:ext cx="28761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luminescence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endParaRPr lang="de-DE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240"/>
            <a:ext cx="3515621" cy="6840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2555776" y="44624"/>
            <a:ext cx="190629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*2SiO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):Ce</a:t>
            </a:r>
            <a:endParaRPr lang="de-DE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71800" y="4653136"/>
            <a:ext cx="19442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*2SiO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):Ce  </a:t>
            </a:r>
          </a:p>
          <a:p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Gd-loaded</a:t>
            </a:r>
            <a:endParaRPr lang="de-DE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627784" y="2420888"/>
            <a:ext cx="106952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DSB:Ce</a:t>
            </a:r>
            <a:endParaRPr lang="de-DE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03848" y="620688"/>
            <a:ext cx="2143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excitation</a:t>
            </a:r>
            <a:r>
              <a:rPr lang="de-DE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@ 380nm</a:t>
            </a:r>
            <a:endParaRPr lang="de-DE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491880" y="1196752"/>
            <a:ext cx="2143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excitation</a:t>
            </a:r>
            <a:r>
              <a:rPr lang="de-DE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@ 350nm</a:t>
            </a:r>
            <a:endParaRPr lang="de-DE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H="1">
            <a:off x="2771800" y="908720"/>
            <a:ext cx="360040" cy="288032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2411760" y="1412776"/>
            <a:ext cx="1008112" cy="21602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427984" y="2852936"/>
            <a:ext cx="40479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-loaded glass appears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not to change the scintillation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created by the Ce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centers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Nach oben gebogener Pfeil 13"/>
          <p:cNvSpPr/>
          <p:nvPr/>
        </p:nvSpPr>
        <p:spPr>
          <a:xfrm>
            <a:off x="5220072" y="4365104"/>
            <a:ext cx="1512168" cy="136815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116632"/>
            <a:ext cx="3818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Scintillation properties: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899592" y="764704"/>
          <a:ext cx="7128792" cy="3291840"/>
        </p:xfrm>
        <a:graphic>
          <a:graphicData uri="http://schemas.openxmlformats.org/drawingml/2006/table">
            <a:tbl>
              <a:tblPr/>
              <a:tblGrid>
                <a:gridCol w="3672408"/>
                <a:gridCol w="1080120"/>
                <a:gridCol w="1224136"/>
                <a:gridCol w="1152128"/>
              </a:tblGrid>
              <a:tr h="440444">
                <a:tc rowSpan="2">
                  <a:txBody>
                    <a:bodyPr/>
                    <a:lstStyle/>
                    <a:p>
                      <a:pPr indent="157480" algn="ctr">
                        <a:spcAft>
                          <a:spcPts val="0"/>
                        </a:spcAft>
                      </a:pPr>
                      <a:r>
                        <a:rPr lang="de-DE" sz="3200" b="1" dirty="0" smtClean="0">
                          <a:latin typeface="Times New Roman"/>
                          <a:ea typeface="SimSun"/>
                          <a:cs typeface="Times New Roman"/>
                        </a:rPr>
                        <a:t>Material 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Decay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constants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and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their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fractions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in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the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err="1">
                          <a:latin typeface="Times New Roman"/>
                          <a:ea typeface="SimSun"/>
                          <a:cs typeface="Times New Roman"/>
                        </a:rPr>
                        <a:t>kinetics</a:t>
                      </a:r>
                      <a:r>
                        <a:rPr lang="de-DE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latin typeface="Times New Roman"/>
                          <a:ea typeface="SimSun"/>
                          <a:cs typeface="Times New Roman"/>
                        </a:rPr>
                        <a:t>Fast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latin typeface="Times New Roman"/>
                          <a:ea typeface="SimSun"/>
                          <a:cs typeface="Times New Roman"/>
                        </a:rPr>
                        <a:t>ns</a:t>
                      </a:r>
                      <a:r>
                        <a:rPr lang="de-DE" sz="1800" b="1" baseline="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smtClean="0">
                          <a:latin typeface="Times New Roman"/>
                          <a:ea typeface="SimSun"/>
                          <a:cs typeface="Times New Roman"/>
                        </a:rPr>
                        <a:t>(%)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latin typeface="Times New Roman"/>
                          <a:ea typeface="SimSun"/>
                          <a:cs typeface="Times New Roman"/>
                        </a:rPr>
                        <a:t>Middfast</a:t>
                      </a:r>
                      <a:endParaRPr lang="de-DE" sz="1800" b="1" dirty="0" smtClean="0">
                        <a:latin typeface="Times New Roman"/>
                        <a:ea typeface="SimSu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latin typeface="Times New Roman"/>
                          <a:ea typeface="SimSun"/>
                          <a:cs typeface="Times New Roman"/>
                        </a:rPr>
                        <a:t>ns</a:t>
                      </a:r>
                      <a:r>
                        <a:rPr lang="de-DE" sz="1800" b="1" baseline="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de-DE" sz="1800" b="1" dirty="0" smtClean="0">
                          <a:latin typeface="Times New Roman"/>
                          <a:ea typeface="SimSun"/>
                          <a:cs typeface="Times New Roman"/>
                        </a:rPr>
                        <a:t>(%)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latin typeface="Times New Roman"/>
                          <a:ea typeface="SimSun"/>
                          <a:cs typeface="Times New Roman"/>
                        </a:rPr>
                        <a:t>Slow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latin typeface="Times New Roman"/>
                          <a:ea typeface="SimSun"/>
                          <a:cs typeface="Times New Roman"/>
                        </a:rPr>
                        <a:t>ns</a:t>
                      </a:r>
                      <a:r>
                        <a:rPr lang="de-DE" sz="1800" b="1" dirty="0" smtClean="0">
                          <a:latin typeface="Times New Roman"/>
                          <a:ea typeface="SimSun"/>
                          <a:cs typeface="Times New Roman"/>
                        </a:rPr>
                        <a:t> (%)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BaO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*2SiO</a:t>
                      </a:r>
                      <a:r>
                        <a:rPr lang="en-US" sz="18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  <a:r>
                        <a:rPr lang="en-US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Ce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glass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22 (12)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72(50)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latin typeface="Times New Roman"/>
                          <a:ea typeface="SimSun"/>
                          <a:cs typeface="Times New Roman"/>
                        </a:rPr>
                        <a:t>450(38)</a:t>
                      </a:r>
                      <a:endParaRPr lang="de-DE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1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BaO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*2SiO</a:t>
                      </a:r>
                      <a:r>
                        <a:rPr lang="en-US" sz="18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  <a:r>
                        <a:rPr lang="en-US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Ce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glass loaded with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 weight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 lang="en-US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US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Gd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 oxide</a:t>
                      </a:r>
                      <a:r>
                        <a:rPr lang="en-US" sz="1800" b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000" b="1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86(40)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latin typeface="Times New Roman"/>
                          <a:ea typeface="SimSun"/>
                          <a:cs typeface="Times New Roman"/>
                        </a:rPr>
                        <a:t>330(60)</a:t>
                      </a:r>
                      <a:endParaRPr lang="de-DE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1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BaO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*2SiO</a:t>
                      </a:r>
                      <a:r>
                        <a:rPr lang="en-US" sz="18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  <a:r>
                        <a:rPr lang="en-US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Ce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glass loaded with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 </a:t>
                      </a:r>
                      <a:r>
                        <a:rPr lang="en-US" sz="1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weigth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 lang="en-US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US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Gd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 oxide</a:t>
                      </a:r>
                      <a:endParaRPr lang="de-D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50(19)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120(39)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Times New Roman"/>
                          <a:ea typeface="SimSun"/>
                          <a:cs typeface="Times New Roman"/>
                        </a:rPr>
                        <a:t>400(40)</a:t>
                      </a:r>
                      <a:endParaRPr lang="de-D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796136" y="116632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kinetics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8000"/>
            <a:ext cx="3122778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878000"/>
            <a:ext cx="3271304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673" y="4878000"/>
            <a:ext cx="327532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467544" y="4293096"/>
            <a:ext cx="8280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Leads to significant increase of light output measured with a 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en-US" sz="2000" b="1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-source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66111" y="4941168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BaO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*2SiO</a:t>
            </a:r>
            <a:r>
              <a:rPr lang="en-US" sz="1600" b="1" baseline="-25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):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Ce</a:t>
            </a:r>
            <a:endParaRPr lang="de-DE" sz="1600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glass</a:t>
            </a:r>
            <a:endParaRPr lang="de-DE" sz="1600"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156911" y="4869160"/>
            <a:ext cx="16353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BaO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*2SiO</a:t>
            </a:r>
            <a:r>
              <a:rPr lang="en-US" sz="1600" b="1" baseline="-25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):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Ce</a:t>
            </a:r>
            <a:endParaRPr lang="de-DE" sz="1600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7 weight% </a:t>
            </a:r>
          </a:p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of 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Gd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 oxide</a:t>
            </a:r>
            <a:r>
              <a:rPr lang="en-US" sz="1600" b="1" dirty="0" smtClean="0">
                <a:latin typeface="Times New Roman"/>
                <a:ea typeface="SimSun"/>
                <a:cs typeface="Times New Roman"/>
              </a:rPr>
              <a:t> </a:t>
            </a:r>
            <a:endParaRPr lang="de-DE" sz="1600"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253255" y="4869160"/>
            <a:ext cx="16353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BaO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*2SiO</a:t>
            </a:r>
            <a:r>
              <a:rPr lang="en-US" sz="1600" b="1" baseline="-25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):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Ce</a:t>
            </a:r>
            <a:endParaRPr lang="de-DE" sz="1600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20 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weigth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% </a:t>
            </a:r>
          </a:p>
          <a:p>
            <a:pPr algn="ctr"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of </a:t>
            </a:r>
            <a:r>
              <a:rPr lang="en-US" sz="1600" b="1" dirty="0" err="1" smtClean="0">
                <a:latin typeface="Times New Roman"/>
                <a:ea typeface="Times New Roman"/>
                <a:cs typeface="Times New Roman"/>
              </a:rPr>
              <a:t>Gd</a:t>
            </a:r>
            <a:r>
              <a:rPr lang="en-US" sz="1600" b="1" dirty="0" smtClean="0">
                <a:latin typeface="Times New Roman"/>
                <a:ea typeface="Times New Roman"/>
                <a:cs typeface="Times New Roman"/>
              </a:rPr>
              <a:t> oxide</a:t>
            </a:r>
            <a:endParaRPr lang="de-DE" sz="1600"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576064" cy="365125"/>
          </a:xfrm>
          <a:solidFill>
            <a:schemeClr val="bg1"/>
          </a:solidFill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t="1672"/>
          <a:stretch>
            <a:fillRect/>
          </a:stretch>
        </p:blipFill>
        <p:spPr bwMode="auto">
          <a:xfrm>
            <a:off x="3793195" y="44624"/>
            <a:ext cx="5243301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4500000" cy="285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0" y="3212976"/>
            <a:ext cx="4500000" cy="287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4777859" y="1844824"/>
            <a:ext cx="2627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Light yield as a function 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of gate length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2780928"/>
            <a:ext cx="3783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response to 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137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Cs-source (662keV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35701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Scintillation property 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2 selected </a:t>
            </a:r>
          </a:p>
          <a:p>
            <a:pPr algn="ctr"/>
            <a:r>
              <a:rPr lang="en-US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-loaded samples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9512" y="1412776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#1:   10 weight% Gd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#2:   20 weight% Gd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both: 	0.5 weight%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10758" y="6093296"/>
            <a:ext cx="903324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disturbed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stoichiometry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leads to additional traps and slows down the scintillation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448251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580112" y="188640"/>
            <a:ext cx="3068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radiation hardness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5096619" cy="32891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356992"/>
            <a:ext cx="5312643" cy="32621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88640"/>
            <a:ext cx="9132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loaded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large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volume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23 x 23 x 120 mm</a:t>
            </a:r>
            <a:r>
              <a:rPr lang="de-DE" sz="28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de-DE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2200" r="3210" b="21342"/>
          <a:stretch>
            <a:fillRect/>
          </a:stretch>
        </p:blipFill>
        <p:spPr bwMode="auto">
          <a:xfrm>
            <a:off x="467544" y="3284984"/>
            <a:ext cx="8117410" cy="339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818502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195989" y="2708920"/>
            <a:ext cx="4087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longitudinal transmission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67744" y="908720"/>
            <a:ext cx="2300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macro defects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57606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88640"/>
            <a:ext cx="9132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loaded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large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volume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23 x 23 x 120 mm</a:t>
            </a:r>
            <a:r>
              <a:rPr lang="de-DE" sz="28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de-DE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1808" t="4216" r="4059" b="31146"/>
          <a:stretch>
            <a:fillRect/>
          </a:stretch>
        </p:blipFill>
        <p:spPr bwMode="auto">
          <a:xfrm>
            <a:off x="0" y="1052736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0" y="620688"/>
            <a:ext cx="4529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response to low energy </a:t>
            </a:r>
            <a:r>
              <a:rPr lang="en-US" sz="2400" b="1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-sources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652120" y="126876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137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Cs</a:t>
            </a:r>
            <a:endParaRPr lang="en-US" sz="24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0" y="2969568"/>
            <a:ext cx="9144000" cy="3888432"/>
            <a:chOff x="-900608" y="2492896"/>
            <a:chExt cx="9144000" cy="3888432"/>
          </a:xfrm>
        </p:grpSpPr>
        <p:sp>
          <p:nvSpPr>
            <p:cNvPr id="8" name="Rechteck 7"/>
            <p:cNvSpPr/>
            <p:nvPr/>
          </p:nvSpPr>
          <p:spPr>
            <a:xfrm>
              <a:off x="-900608" y="2492896"/>
              <a:ext cx="9144000" cy="38884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71192" y="2564904"/>
              <a:ext cx="5770180" cy="3744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feld 8"/>
            <p:cNvSpPr txBox="1"/>
            <p:nvPr/>
          </p:nvSpPr>
          <p:spPr>
            <a:xfrm>
              <a:off x="-396552" y="3140968"/>
              <a:ext cx="232948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response to </a:t>
              </a:r>
            </a:p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cosmic </a:t>
              </a:r>
              <a:r>
                <a:rPr lang="en-US" sz="2800" b="1" dirty="0" err="1" smtClean="0">
                  <a:latin typeface="Times New Roman" pitchFamily="18" charset="0"/>
                  <a:cs typeface="Times New Roman" pitchFamily="18" charset="0"/>
                </a:rPr>
                <a:t>muons</a:t>
              </a:r>
              <a:endParaRPr 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532440" y="6356350"/>
            <a:ext cx="504056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260648"/>
            <a:ext cx="4171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summary and outlook: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49715" y="1124744"/>
            <a:ext cx="8226741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appears to be a promising material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loading with Gd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helps to increase sensitivity to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probes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wide spectrum of shapes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67544" y="3645024"/>
            <a:ext cx="8208912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detailed understanding of scintillation centers and the 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process of thermal annealing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properties of large volume blocks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need for optimization of Ce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concentration and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ratio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improvement of fiber production free of cracks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cutting of fibers from blocks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2636912"/>
            <a:ext cx="1824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200" b="1" smtClean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en-US" sz="3200" b="1" smtClean="0"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388424" y="6356350"/>
            <a:ext cx="648072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3310676" cy="3240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107504" y="188640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motivation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calorimetry limited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severe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de-DE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2"/>
          <p:cNvSpPr txBox="1"/>
          <p:nvPr/>
        </p:nvSpPr>
        <p:spPr>
          <a:xfrm>
            <a:off x="323528" y="4221088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Francesca Nessi-Tedaldi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(ETH, Zürich, Switzerland)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5246" r="2380"/>
          <a:stretch>
            <a:fillRect/>
          </a:stretch>
        </p:blipFill>
        <p:spPr bwMode="auto">
          <a:xfrm>
            <a:off x="4499992" y="1196752"/>
            <a:ext cx="3816424" cy="25217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3823505" y="764704"/>
            <a:ext cx="4942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transmission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due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150MeV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protons</a:t>
            </a:r>
            <a:endParaRPr lang="de-DE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004048" y="1268760"/>
            <a:ext cx="165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1.8 x 10</a:t>
            </a:r>
            <a:r>
              <a:rPr lang="de-DE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p/cm</a:t>
            </a:r>
            <a:r>
              <a:rPr lang="de-DE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@KVI</a:t>
            </a:r>
            <a:endParaRPr lang="de-DE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Grafik 7" descr="bild3.png"/>
          <p:cNvPicPr>
            <a:picLocks noChangeAspect="1"/>
          </p:cNvPicPr>
          <p:nvPr/>
        </p:nvPicPr>
        <p:blipFill>
          <a:blip r:embed="rId4" cstate="print"/>
          <a:srcRect t="3412" r="13198"/>
          <a:stretch>
            <a:fillRect/>
          </a:stretch>
        </p:blipFill>
        <p:spPr>
          <a:xfrm>
            <a:off x="4499992" y="3933056"/>
            <a:ext cx="4213040" cy="25922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feld 8"/>
          <p:cNvSpPr txBox="1"/>
          <p:nvPr/>
        </p:nvSpPr>
        <p:spPr>
          <a:xfrm>
            <a:off x="7147253" y="4077072"/>
            <a:ext cx="1385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24 GeV </a:t>
            </a:r>
            <a:r>
              <a:rPr lang="de-DE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protons</a:t>
            </a:r>
            <a:endParaRPr lang="de-DE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3.6·10</a:t>
            </a:r>
            <a:r>
              <a:rPr lang="de-DE" sz="1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de-DE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p/cm</a:t>
            </a:r>
            <a:r>
              <a:rPr lang="de-DE" sz="1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de-DE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1560" y="4941168"/>
            <a:ext cx="3251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creation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macro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defects</a:t>
            </a:r>
            <a:endParaRPr lang="de-DE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highly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ionizing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fission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  <a:endParaRPr lang="de-DE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ion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displacements</a:t>
            </a:r>
            <a:endParaRPr lang="de-DE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03648" y="5877272"/>
            <a:ext cx="2856551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lower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Z material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required</a:t>
            </a:r>
            <a:endParaRPr lang="de-DE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sampling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calorimetry</a:t>
            </a:r>
          </a:p>
          <a:p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cheap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mass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production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de-D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Pfeil nach rechts 11"/>
          <p:cNvSpPr/>
          <p:nvPr/>
        </p:nvSpPr>
        <p:spPr>
          <a:xfrm>
            <a:off x="539552" y="6021288"/>
            <a:ext cx="79208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16632"/>
            <a:ext cx="1752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endParaRPr lang="de-DE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Grafik 6" descr="picture 1.jpg"/>
          <p:cNvPicPr>
            <a:picLocks noChangeAspect="1"/>
          </p:cNvPicPr>
          <p:nvPr/>
        </p:nvPicPr>
        <p:blipFill>
          <a:blip r:embed="rId2" cstate="print">
            <a:lum bright="8000" contrast="-8000"/>
          </a:blip>
          <a:srcRect t="53680" r="18213" b="23132"/>
          <a:stretch>
            <a:fillRect/>
          </a:stretch>
        </p:blipFill>
        <p:spPr>
          <a:xfrm rot="16200000">
            <a:off x="6356509" y="2693229"/>
            <a:ext cx="4752528" cy="60744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Textfeld 8"/>
          <p:cNvSpPr txBox="1"/>
          <p:nvPr/>
        </p:nvSpPr>
        <p:spPr>
          <a:xfrm>
            <a:off x="107504" y="5003884"/>
            <a:ext cx="405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diagram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*SiO</a:t>
            </a:r>
            <a:r>
              <a:rPr lang="de-DE" b="1" baseline="-25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de-DE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107504" y="1700808"/>
            <a:ext cx="3672408" cy="3240360"/>
            <a:chOff x="179512" y="1412776"/>
            <a:chExt cx="3672408" cy="3240360"/>
          </a:xfrm>
        </p:grpSpPr>
        <p:pic>
          <p:nvPicPr>
            <p:cNvPr id="8" name="Picture" descr="A description..."/>
            <p:cNvPicPr/>
            <p:nvPr/>
          </p:nvPicPr>
          <p:blipFill>
            <a:blip r:embed="rId3" cstate="print"/>
            <a:srcRect l="6000" b="6977"/>
            <a:stretch>
              <a:fillRect/>
            </a:stretch>
          </p:blipFill>
          <p:spPr bwMode="auto">
            <a:xfrm>
              <a:off x="467544" y="1412776"/>
              <a:ext cx="3384376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uppieren 17"/>
            <p:cNvGrpSpPr/>
            <p:nvPr/>
          </p:nvGrpSpPr>
          <p:grpSpPr>
            <a:xfrm>
              <a:off x="179512" y="2420888"/>
              <a:ext cx="2785909" cy="2232248"/>
              <a:chOff x="179512" y="2420888"/>
              <a:chExt cx="2785909" cy="2232248"/>
            </a:xfrm>
          </p:grpSpPr>
          <p:sp>
            <p:nvSpPr>
              <p:cNvPr id="10" name="Textfeld 9"/>
              <p:cNvSpPr txBox="1"/>
              <p:nvPr/>
            </p:nvSpPr>
            <p:spPr>
              <a:xfrm rot="16200000">
                <a:off x="-43466" y="2643866"/>
                <a:ext cx="815288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latin typeface="Times New Roman" pitchFamily="18" charset="0"/>
                    <a:cs typeface="Times New Roman" pitchFamily="18" charset="0"/>
                  </a:rPr>
                  <a:t>T  / </a:t>
                </a:r>
                <a:r>
                  <a:rPr lang="de-DE" b="1" baseline="30000" dirty="0" err="1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de-DE" b="1" dirty="0" err="1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de-DE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1331640" y="4283804"/>
                <a:ext cx="1633781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b="1" dirty="0" err="1" smtClean="0">
                    <a:latin typeface="Times New Roman" pitchFamily="18" charset="0"/>
                    <a:cs typeface="Times New Roman" pitchFamily="18" charset="0"/>
                  </a:rPr>
                  <a:t>weight</a:t>
                </a:r>
                <a:r>
                  <a:rPr lang="de-DE" b="1" dirty="0" smtClean="0">
                    <a:latin typeface="Times New Roman" pitchFamily="18" charset="0"/>
                    <a:cs typeface="Times New Roman" pitchFamily="18" charset="0"/>
                  </a:rPr>
                  <a:t> % SiO</a:t>
                </a:r>
                <a:r>
                  <a:rPr lang="de-DE" b="1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de-DE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2" name="Textfeld 11"/>
          <p:cNvSpPr txBox="1"/>
          <p:nvPr/>
        </p:nvSpPr>
        <p:spPr>
          <a:xfrm>
            <a:off x="35496" y="554103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nano-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sized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particles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de-DE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de-DE" b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scintillation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-Si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incorporate</a:t>
            </a:r>
            <a:endParaRPr lang="de-D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	trivalent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ions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Lu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Gd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Yb</a:t>
            </a:r>
            <a:endParaRPr lang="de-D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851920" y="1713582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glass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production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successive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thermal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annealing</a:t>
            </a:r>
            <a:endParaRPr lang="de-D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		(800 – 900</a:t>
            </a:r>
            <a:r>
              <a:rPr lang="de-DE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C) </a:t>
            </a:r>
            <a:endParaRPr lang="de-D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2736304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112263"/>
            <a:ext cx="5868144" cy="15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feld 19"/>
          <p:cNvSpPr txBox="1"/>
          <p:nvPr/>
        </p:nvSpPr>
        <p:spPr>
          <a:xfrm>
            <a:off x="4355976" y="5157192"/>
            <a:ext cx="3721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SEM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recrystallized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*2SiO</a:t>
            </a:r>
            <a:r>
              <a:rPr lang="de-DE" sz="16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de-DE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1600" b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 950</a:t>
            </a:r>
            <a:r>
              <a:rPr lang="de-DE" sz="1600" b="1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de-DE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6156176" y="4077072"/>
            <a:ext cx="1080120" cy="432048"/>
            <a:chOff x="6156176" y="3789040"/>
            <a:chExt cx="1080120" cy="432048"/>
          </a:xfrm>
        </p:grpSpPr>
        <p:cxnSp>
          <p:nvCxnSpPr>
            <p:cNvPr id="22" name="Gerade Verbindung mit Pfeil 21"/>
            <p:cNvCxnSpPr/>
            <p:nvPr/>
          </p:nvCxnSpPr>
          <p:spPr>
            <a:xfrm>
              <a:off x="6156176" y="4221088"/>
              <a:ext cx="108012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6444208" y="3789040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1µm</a:t>
              </a:r>
              <a:endParaRPr lang="de-DE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594104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9512" y="188640"/>
            <a:ext cx="793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Investigation of the creation of scintillation centers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419872" y="764704"/>
            <a:ext cx="531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collaboration with D. Rinaldi, SIMAU,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Ancona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51520" y="1340768"/>
            <a:ext cx="725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Characterization of doped and un-doped DSB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at different annealing temperatures: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275856" y="2204864"/>
            <a:ext cx="5455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characterization of crystallization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measurement of light yield and radiation hardness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8763" t="6284" r="7984"/>
          <a:stretch>
            <a:fillRect/>
          </a:stretch>
        </p:blipFill>
        <p:spPr bwMode="auto">
          <a:xfrm>
            <a:off x="1072994" y="3573016"/>
            <a:ext cx="3210974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feld 6"/>
          <p:cNvSpPr txBox="1"/>
          <p:nvPr/>
        </p:nvSpPr>
        <p:spPr>
          <a:xfrm>
            <a:off x="323528" y="2924944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XRD: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23528" y="6093296"/>
            <a:ext cx="7035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HRSEM:    1.6%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       1.93%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35696" y="3068960"/>
            <a:ext cx="564949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samples containing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show earlier crystallization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l="6784" t="3243" r="7279"/>
          <a:stretch>
            <a:fillRect/>
          </a:stretch>
        </p:blipFill>
        <p:spPr bwMode="auto">
          <a:xfrm>
            <a:off x="4746070" y="3573016"/>
            <a:ext cx="3210306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9512" y="188640"/>
            <a:ext cx="5253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Irradiation and recovery studies: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23528" y="1124744"/>
            <a:ext cx="19111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Quality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of samples: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4664"/>
            <a:ext cx="260299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feld 4"/>
          <p:cNvSpPr txBox="1"/>
          <p:nvPr/>
        </p:nvSpPr>
        <p:spPr>
          <a:xfrm>
            <a:off x="2339752" y="980728"/>
            <a:ext cx="34694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@RT, integration 4µs</a:t>
            </a:r>
          </a:p>
          <a:p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dLY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:/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	+0.05%/</a:t>
            </a:r>
            <a:r>
              <a:rPr lang="en-US" sz="2000" b="1" baseline="300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LY @ RT: 110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phe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/MeV (4µs)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1"/>
            <a:ext cx="4464496" cy="26891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7962" y="3356992"/>
            <a:ext cx="4036526" cy="26642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251520" y="2636912"/>
            <a:ext cx="4270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Irradiation with 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Co, 2Gy/min</a:t>
            </a:r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932040" y="2492896"/>
            <a:ext cx="3938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Spontaneous and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stimulated recovery</a:t>
            </a:r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88640"/>
            <a:ext cx="884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irradiation and recovery studies: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with 150MeV protons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59629"/>
            <a:ext cx="4149090" cy="248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59629"/>
            <a:ext cx="4149090" cy="248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475" y="764704"/>
            <a:ext cx="4213525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5436096" y="1844824"/>
            <a:ext cx="23630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x 2SiO</a:t>
            </a:r>
            <a:r>
              <a:rPr lang="en-GB" sz="28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(mother glass)</a:t>
            </a:r>
            <a:endParaRPr lang="de-DE" sz="2800" dirty="0"/>
          </a:p>
        </p:txBody>
      </p:sp>
      <p:sp>
        <p:nvSpPr>
          <p:cNvPr id="10" name="Rechteck 9"/>
          <p:cNvSpPr/>
          <p:nvPr/>
        </p:nvSpPr>
        <p:spPr>
          <a:xfrm>
            <a:off x="5004048" y="764704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flux 		≤ 2x10</a:t>
            </a:r>
            <a:r>
              <a:rPr lang="en-US" b="1" baseline="30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11</a:t>
            </a:r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p/s cm</a:t>
            </a:r>
            <a:r>
              <a:rPr lang="en-US" b="1" baseline="30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	</a:t>
            </a:r>
          </a:p>
          <a:p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integral </a:t>
            </a:r>
            <a:r>
              <a:rPr lang="en-US" b="1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fluence</a:t>
            </a:r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=	 5x10</a:t>
            </a:r>
            <a:r>
              <a:rPr lang="en-US" b="1" baseline="30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13</a:t>
            </a:r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p/cm</a:t>
            </a:r>
            <a:r>
              <a:rPr lang="en-US" b="1" baseline="30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</a:p>
        </p:txBody>
      </p:sp>
      <p:sp>
        <p:nvSpPr>
          <p:cNvPr id="11" name="Rechteck 10"/>
          <p:cNvSpPr/>
          <p:nvPr/>
        </p:nvSpPr>
        <p:spPr>
          <a:xfrm>
            <a:off x="395531" y="3429000"/>
            <a:ext cx="38884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x 2SiO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(without thermal treatment)</a:t>
            </a:r>
            <a:endParaRPr lang="de-DE" sz="2400" dirty="0"/>
          </a:p>
        </p:txBody>
      </p:sp>
      <p:sp>
        <p:nvSpPr>
          <p:cNvPr id="12" name="Rechteck 11"/>
          <p:cNvSpPr/>
          <p:nvPr/>
        </p:nvSpPr>
        <p:spPr>
          <a:xfrm>
            <a:off x="4860032" y="3429000"/>
            <a:ext cx="3504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DSB: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(after thermal treatment)</a:t>
            </a:r>
            <a:endParaRPr lang="de-DE" sz="2400" dirty="0"/>
          </a:p>
        </p:txBody>
      </p:sp>
      <p:sp>
        <p:nvSpPr>
          <p:cNvPr id="13" name="Pfeil nach rechts 12"/>
          <p:cNvSpPr/>
          <p:nvPr/>
        </p:nvSpPr>
        <p:spPr>
          <a:xfrm rot="10800000">
            <a:off x="4788024" y="1844824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  <a:solidFill>
            <a:schemeClr val="bg1"/>
          </a:solidFill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DSB Fiber\IMG_4068_bearbeitet-1.jpg"/>
          <p:cNvPicPr>
            <a:picLocks noChangeAspect="1" noChangeArrowheads="1"/>
          </p:cNvPicPr>
          <p:nvPr/>
        </p:nvPicPr>
        <p:blipFill>
          <a:blip r:embed="rId2" cstate="print"/>
          <a:srcRect l="19231" r="19231" b="16327"/>
          <a:stretch>
            <a:fillRect/>
          </a:stretch>
        </p:blipFill>
        <p:spPr bwMode="auto">
          <a:xfrm>
            <a:off x="6839744" y="0"/>
            <a:ext cx="2304256" cy="2088232"/>
          </a:xfrm>
          <a:prstGeom prst="rect">
            <a:avLst/>
          </a:prstGeom>
          <a:noFill/>
        </p:spPr>
      </p:pic>
      <p:pic>
        <p:nvPicPr>
          <p:cNvPr id="1028" name="Picture 4" descr="Z:\DSB Fiber\IMG_4076_bearbeitet-1.jpg"/>
          <p:cNvPicPr>
            <a:picLocks noChangeAspect="1" noChangeArrowheads="1"/>
          </p:cNvPicPr>
          <p:nvPr/>
        </p:nvPicPr>
        <p:blipFill>
          <a:blip r:embed="rId3" cstate="print"/>
          <a:srcRect l="6557" t="29508" b="40984"/>
          <a:stretch>
            <a:fillRect/>
          </a:stretch>
        </p:blipFill>
        <p:spPr bwMode="auto">
          <a:xfrm>
            <a:off x="2699792" y="692696"/>
            <a:ext cx="4104456" cy="86409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107504" y="116632"/>
            <a:ext cx="4071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DSB:Ce </a:t>
            </a:r>
            <a:r>
              <a:rPr lang="de-DE" sz="2800" b="1" dirty="0" err="1" smtClean="0">
                <a:latin typeface="Times New Roman" pitchFamily="18" charset="0"/>
                <a:cs typeface="Times New Roman" pitchFamily="18" charset="0"/>
              </a:rPr>
              <a:t>fibers</a:t>
            </a: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200 mm </a:t>
            </a:r>
            <a:r>
              <a:rPr lang="de-DE" sz="2000" b="1" dirty="0" err="1" smtClean="0">
                <a:latin typeface="Times New Roman" pitchFamily="18" charset="0"/>
                <a:cs typeface="Times New Roman" pitchFamily="18" charset="0"/>
              </a:rPr>
              <a:t>long</a:t>
            </a:r>
            <a:endParaRPr lang="de-DE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020272" y="1700808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0.7 &lt; Ø &lt; 1.2 mm</a:t>
            </a:r>
            <a:endParaRPr lang="de-DE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0" y="836712"/>
            <a:ext cx="2694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several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macro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defects</a:t>
            </a:r>
            <a:endParaRPr lang="de-DE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attenuation</a:t>
            </a:r>
            <a:r>
              <a:rPr lang="de-DE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length</a:t>
            </a:r>
            <a:endParaRPr lang="de-DE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80928"/>
            <a:ext cx="3546270" cy="259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132856"/>
            <a:ext cx="2880320" cy="21069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4293096"/>
            <a:ext cx="2880320" cy="213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3" name="Gruppieren 12"/>
          <p:cNvGrpSpPr/>
          <p:nvPr/>
        </p:nvGrpSpPr>
        <p:grpSpPr>
          <a:xfrm>
            <a:off x="7164288" y="2780928"/>
            <a:ext cx="1800200" cy="720080"/>
            <a:chOff x="755576" y="5301208"/>
            <a:chExt cx="1800200" cy="720080"/>
          </a:xfrm>
        </p:grpSpPr>
        <p:sp>
          <p:nvSpPr>
            <p:cNvPr id="11" name="Rechteck 10"/>
            <p:cNvSpPr/>
            <p:nvPr/>
          </p:nvSpPr>
          <p:spPr>
            <a:xfrm>
              <a:off x="755576" y="5661248"/>
              <a:ext cx="1152128" cy="457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907704" y="5301208"/>
              <a:ext cx="648072" cy="72008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>
                  <a:latin typeface="Times New Roman" pitchFamily="18" charset="0"/>
                  <a:cs typeface="Times New Roman" pitchFamily="18" charset="0"/>
                </a:rPr>
                <a:t>SP</a:t>
              </a:r>
              <a:endParaRPr lang="de-DE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7164288" y="4941168"/>
            <a:ext cx="1800200" cy="720080"/>
            <a:chOff x="755576" y="5301208"/>
            <a:chExt cx="1800200" cy="72008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6" name="Rechteck 15"/>
            <p:cNvSpPr/>
            <p:nvPr/>
          </p:nvSpPr>
          <p:spPr>
            <a:xfrm>
              <a:off x="755576" y="5661248"/>
              <a:ext cx="1152128" cy="45719"/>
            </a:xfrm>
            <a:prstGeom prst="rect">
              <a:avLst/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1907704" y="5301208"/>
              <a:ext cx="648072" cy="72008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>
                  <a:latin typeface="Times New Roman" pitchFamily="18" charset="0"/>
                  <a:cs typeface="Times New Roman" pitchFamily="18" charset="0"/>
                </a:rPr>
                <a:t>SP</a:t>
              </a:r>
              <a:endParaRPr lang="de-DE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Explosion 1 20"/>
          <p:cNvSpPr/>
          <p:nvPr/>
        </p:nvSpPr>
        <p:spPr>
          <a:xfrm>
            <a:off x="7164288" y="2852936"/>
            <a:ext cx="216024" cy="216024"/>
          </a:xfrm>
          <a:prstGeom prst="irregularSeal1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xplosion 1 21"/>
          <p:cNvSpPr/>
          <p:nvPr/>
        </p:nvSpPr>
        <p:spPr>
          <a:xfrm>
            <a:off x="8028384" y="5013176"/>
            <a:ext cx="216024" cy="216024"/>
          </a:xfrm>
          <a:prstGeom prst="irregularSeal1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611560" y="2132856"/>
            <a:ext cx="2826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de-DE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transmission</a:t>
            </a:r>
            <a:endParaRPr lang="de-DE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3568" y="602128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excitation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LASER @ 325nm</a:t>
            </a:r>
            <a:endParaRPr lang="de-DE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7164288" y="2852936"/>
            <a:ext cx="1800200" cy="720080"/>
            <a:chOff x="755576" y="5301208"/>
            <a:chExt cx="1800200" cy="720080"/>
          </a:xfrm>
        </p:grpSpPr>
        <p:sp>
          <p:nvSpPr>
            <p:cNvPr id="26" name="Rechteck 25"/>
            <p:cNvSpPr/>
            <p:nvPr/>
          </p:nvSpPr>
          <p:spPr>
            <a:xfrm>
              <a:off x="755576" y="5661248"/>
              <a:ext cx="1152128" cy="457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1907704" y="5301208"/>
              <a:ext cx="648072" cy="72008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>
                  <a:latin typeface="Times New Roman" pitchFamily="18" charset="0"/>
                  <a:cs typeface="Times New Roman" pitchFamily="18" charset="0"/>
                </a:rPr>
                <a:t>SP</a:t>
              </a:r>
              <a:endParaRPr lang="de-DE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Explosion 1 27"/>
          <p:cNvSpPr/>
          <p:nvPr/>
        </p:nvSpPr>
        <p:spPr>
          <a:xfrm>
            <a:off x="7164288" y="2852936"/>
            <a:ext cx="216024" cy="216024"/>
          </a:xfrm>
          <a:prstGeom prst="irregularSeal1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88640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excitation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de-DE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UV-LED @ 365nm</a:t>
            </a:r>
            <a:endParaRPr lang="de-DE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344816" cy="4815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uppieren 5"/>
          <p:cNvGrpSpPr/>
          <p:nvPr/>
        </p:nvGrpSpPr>
        <p:grpSpPr>
          <a:xfrm>
            <a:off x="5508104" y="5877272"/>
            <a:ext cx="1800200" cy="720080"/>
            <a:chOff x="755576" y="5301208"/>
            <a:chExt cx="1800200" cy="720080"/>
          </a:xfrm>
        </p:grpSpPr>
        <p:sp>
          <p:nvSpPr>
            <p:cNvPr id="7" name="Rechteck 6"/>
            <p:cNvSpPr/>
            <p:nvPr/>
          </p:nvSpPr>
          <p:spPr>
            <a:xfrm>
              <a:off x="755576" y="5661248"/>
              <a:ext cx="1152128" cy="457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1907704" y="5301208"/>
              <a:ext cx="648072" cy="72008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>
                  <a:latin typeface="Times New Roman" pitchFamily="18" charset="0"/>
                  <a:cs typeface="Times New Roman" pitchFamily="18" charset="0"/>
                </a:rPr>
                <a:t>SP</a:t>
              </a:r>
              <a:endParaRPr lang="de-DE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691680" y="5877272"/>
            <a:ext cx="1800200" cy="720080"/>
            <a:chOff x="755576" y="5301208"/>
            <a:chExt cx="1800200" cy="720080"/>
          </a:xfrm>
        </p:grpSpPr>
        <p:sp>
          <p:nvSpPr>
            <p:cNvPr id="10" name="Rechteck 9"/>
            <p:cNvSpPr/>
            <p:nvPr/>
          </p:nvSpPr>
          <p:spPr>
            <a:xfrm>
              <a:off x="755576" y="5661248"/>
              <a:ext cx="1152128" cy="457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1907704" y="5301208"/>
              <a:ext cx="648072" cy="72008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>
                  <a:latin typeface="Times New Roman" pitchFamily="18" charset="0"/>
                  <a:cs typeface="Times New Roman" pitchFamily="18" charset="0"/>
                </a:rPr>
                <a:t>SP</a:t>
              </a:r>
              <a:endParaRPr lang="de-DE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Explosion 1 11"/>
          <p:cNvSpPr/>
          <p:nvPr/>
        </p:nvSpPr>
        <p:spPr>
          <a:xfrm>
            <a:off x="2555776" y="5949280"/>
            <a:ext cx="216024" cy="216024"/>
          </a:xfrm>
          <a:prstGeom prst="irregularSeal1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xplosion 1 12"/>
          <p:cNvSpPr/>
          <p:nvPr/>
        </p:nvSpPr>
        <p:spPr>
          <a:xfrm>
            <a:off x="5580112" y="5949280"/>
            <a:ext cx="216024" cy="216024"/>
          </a:xfrm>
          <a:prstGeom prst="irregularSeal1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7189619" y="0"/>
            <a:ext cx="195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DSB:Ce </a:t>
            </a:r>
            <a:r>
              <a:rPr lang="de-DE" sz="2400" b="1" dirty="0" err="1" smtClean="0">
                <a:latin typeface="Times New Roman" pitchFamily="18" charset="0"/>
                <a:cs typeface="Times New Roman" pitchFamily="18" charset="0"/>
              </a:rPr>
              <a:t>fiber</a:t>
            </a:r>
            <a:endParaRPr lang="de-DE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251520" y="260648"/>
            <a:ext cx="8063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response of a single </a:t>
            </a:r>
            <a:r>
              <a:rPr lang="en-US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DSB:Ce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fiber to electrons (</a:t>
            </a:r>
            <a:r>
              <a:rPr lang="en-US" sz="28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Sr)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39552" y="1124744"/>
            <a:ext cx="2589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coincidences with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plastic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scintillator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908720"/>
            <a:ext cx="458943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658" y="2708920"/>
            <a:ext cx="4928606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7"/>
          <p:cNvSpPr txBox="1"/>
          <p:nvPr/>
        </p:nvSpPr>
        <p:spPr>
          <a:xfrm>
            <a:off x="4788024" y="3212976"/>
            <a:ext cx="134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~ 1.5 p.e.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666112" y="6356350"/>
            <a:ext cx="370384" cy="365125"/>
          </a:xfrm>
        </p:spPr>
        <p:txBody>
          <a:bodyPr/>
          <a:lstStyle/>
          <a:p>
            <a:fld id="{4B7F0140-0116-4C31-9354-7C790D6458E4}" type="slidenum">
              <a:rPr lang="de-DE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de-DE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738</Words>
  <Application>Microsoft Office PowerPoint</Application>
  <PresentationFormat>Bildschirmpräsentation (4:3)</PresentationFormat>
  <Paragraphs>205</Paragraphs>
  <Slides>19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Larissa-Design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rainer</dc:creator>
  <cp:lastModifiedBy>Rainer</cp:lastModifiedBy>
  <cp:revision>139</cp:revision>
  <dcterms:created xsi:type="dcterms:W3CDTF">2015-10-19T10:13:06Z</dcterms:created>
  <dcterms:modified xsi:type="dcterms:W3CDTF">2016-05-18T00:17:49Z</dcterms:modified>
</cp:coreProperties>
</file>