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9"/>
  </p:notesMasterIdLst>
  <p:handoutMasterIdLst>
    <p:handoutMasterId r:id="rId20"/>
  </p:handoutMasterIdLst>
  <p:sldIdLst>
    <p:sldId id="275" r:id="rId2"/>
    <p:sldId id="345" r:id="rId3"/>
    <p:sldId id="344" r:id="rId4"/>
    <p:sldId id="346" r:id="rId5"/>
    <p:sldId id="347" r:id="rId6"/>
    <p:sldId id="348" r:id="rId7"/>
    <p:sldId id="349" r:id="rId8"/>
    <p:sldId id="343" r:id="rId9"/>
    <p:sldId id="351" r:id="rId10"/>
    <p:sldId id="356" r:id="rId11"/>
    <p:sldId id="352" r:id="rId12"/>
    <p:sldId id="353" r:id="rId13"/>
    <p:sldId id="354" r:id="rId14"/>
    <p:sldId id="355" r:id="rId15"/>
    <p:sldId id="350" r:id="rId16"/>
    <p:sldId id="357" r:id="rId17"/>
    <p:sldId id="280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48584"/>
    <a:srgbClr val="22B6FF"/>
    <a:srgbClr val="E23FDD"/>
    <a:srgbClr val="DE33E6"/>
    <a:srgbClr val="0055A0"/>
    <a:srgbClr val="0E5396"/>
    <a:srgbClr val="6E0A49"/>
    <a:srgbClr val="3F062A"/>
    <a:srgbClr val="FFB2EB"/>
    <a:srgbClr val="163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1" autoAdjust="0"/>
    <p:restoredTop sz="94714" autoAdjust="0"/>
  </p:normalViewPr>
  <p:slideViewPr>
    <p:cSldViewPr snapToGrid="0" snapToObjects="1">
      <p:cViewPr>
        <p:scale>
          <a:sx n="116" d="100"/>
          <a:sy n="116" d="100"/>
        </p:scale>
        <p:origin x="-4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bartosi:Dropbox:LIU-Ions:LIU-ions-tabl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bartosi:Dropbox:LIU-Ions:LIU-ions-tabl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hbartosi:Dropbox:LIU-Ions:LIU-ions-tabl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Sheet1!$C$34:$C$40</c:f>
              <c:strCache>
                <c:ptCount val="7"/>
                <c:pt idx="0">
                  <c:v>LEIR end of injection</c:v>
                </c:pt>
                <c:pt idx="1">
                  <c:v>LEIR extraction</c:v>
                </c:pt>
                <c:pt idx="2">
                  <c:v>PS injection</c:v>
                </c:pt>
                <c:pt idx="3">
                  <c:v>PS extraction</c:v>
                </c:pt>
                <c:pt idx="4">
                  <c:v>SPS injection</c:v>
                </c:pt>
                <c:pt idx="5">
                  <c:v>SPS extraction</c:v>
                </c:pt>
                <c:pt idx="6">
                  <c:v>LHC injection</c:v>
                </c:pt>
              </c:strCache>
            </c:strRef>
          </c:cat>
          <c:val>
            <c:numRef>
              <c:f>Sheet1!$D$34:$D$40</c:f>
              <c:numCache>
                <c:formatCode>General</c:formatCode>
                <c:ptCount val="7"/>
                <c:pt idx="0">
                  <c:v>7.75</c:v>
                </c:pt>
                <c:pt idx="1">
                  <c:v>6.0</c:v>
                </c:pt>
                <c:pt idx="2">
                  <c:v>5.5</c:v>
                </c:pt>
                <c:pt idx="3">
                  <c:v>5.1</c:v>
                </c:pt>
                <c:pt idx="4">
                  <c:v>4.3</c:v>
                </c:pt>
                <c:pt idx="5">
                  <c:v>2.2</c:v>
                </c:pt>
                <c:pt idx="6" formatCode="0.0">
                  <c:v>2.2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26026728"/>
        <c:axId val="-2129538488"/>
      </c:barChart>
      <c:catAx>
        <c:axId val="-2126026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9538488"/>
        <c:crosses val="autoZero"/>
        <c:auto val="1"/>
        <c:lblAlgn val="ctr"/>
        <c:lblOffset val="100"/>
        <c:noMultiLvlLbl val="0"/>
      </c:catAx>
      <c:valAx>
        <c:axId val="-21295384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Pb ions [1e8]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26026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Sheet1!$C$34:$C$40</c:f>
              <c:strCache>
                <c:ptCount val="7"/>
                <c:pt idx="0">
                  <c:v>LEIR end of injection</c:v>
                </c:pt>
                <c:pt idx="1">
                  <c:v>LEIR extraction</c:v>
                </c:pt>
                <c:pt idx="2">
                  <c:v>PS injection</c:v>
                </c:pt>
                <c:pt idx="3">
                  <c:v>PS extraction</c:v>
                </c:pt>
                <c:pt idx="4">
                  <c:v>SPS injection</c:v>
                </c:pt>
                <c:pt idx="5">
                  <c:v>SPS extraction</c:v>
                </c:pt>
                <c:pt idx="6">
                  <c:v>LHC injection</c:v>
                </c:pt>
              </c:strCache>
            </c:strRef>
          </c:cat>
          <c:val>
            <c:numRef>
              <c:f>Sheet1!$F$34:$F$40</c:f>
              <c:numCache>
                <c:formatCode>General</c:formatCode>
                <c:ptCount val="7"/>
                <c:pt idx="0">
                  <c:v>0.4</c:v>
                </c:pt>
                <c:pt idx="1">
                  <c:v>0.0</c:v>
                </c:pt>
                <c:pt idx="3">
                  <c:v>0.85</c:v>
                </c:pt>
                <c:pt idx="4">
                  <c:v>0.95</c:v>
                </c:pt>
                <c:pt idx="5">
                  <c:v>0.0</c:v>
                </c:pt>
                <c:pt idx="6">
                  <c:v>1.45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62679272"/>
        <c:axId val="783558936"/>
      </c:barChart>
      <c:catAx>
        <c:axId val="7626792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83558936"/>
        <c:crosses val="autoZero"/>
        <c:auto val="1"/>
        <c:lblAlgn val="ctr"/>
        <c:lblOffset val="100"/>
        <c:noMultiLvlLbl val="0"/>
      </c:catAx>
      <c:valAx>
        <c:axId val="78355893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Normalized</a:t>
                </a:r>
                <a:r>
                  <a:rPr lang="en-US" sz="1200" baseline="0"/>
                  <a:t> emittance [um]</a:t>
                </a:r>
                <a:endParaRPr lang="en-US" sz="1200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7626792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Sheet1!$B$35:$B$40</c:f>
              <c:strCache>
                <c:ptCount val="6"/>
                <c:pt idx="0">
                  <c:v>LEIR</c:v>
                </c:pt>
                <c:pt idx="1">
                  <c:v>LEIR-PS</c:v>
                </c:pt>
                <c:pt idx="2">
                  <c:v>PS</c:v>
                </c:pt>
                <c:pt idx="3">
                  <c:v>PS-SPS</c:v>
                </c:pt>
                <c:pt idx="4">
                  <c:v>SPS</c:v>
                </c:pt>
                <c:pt idx="5">
                  <c:v>SPS-LHC</c:v>
                </c:pt>
              </c:strCache>
            </c:strRef>
          </c:cat>
          <c:val>
            <c:numRef>
              <c:f>Sheet1!$E$35:$E$40</c:f>
              <c:numCache>
                <c:formatCode>General</c:formatCode>
                <c:ptCount val="6"/>
                <c:pt idx="0">
                  <c:v>22.58064516129032</c:v>
                </c:pt>
                <c:pt idx="1">
                  <c:v>8.333333333333337</c:v>
                </c:pt>
                <c:pt idx="2">
                  <c:v>7.272727272727275</c:v>
                </c:pt>
                <c:pt idx="3">
                  <c:v>15.68627450980392</c:v>
                </c:pt>
                <c:pt idx="4">
                  <c:v>48.83720930232558</c:v>
                </c:pt>
                <c:pt idx="5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37942200"/>
        <c:axId val="-2137032360"/>
      </c:barChart>
      <c:catAx>
        <c:axId val="-21379422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7032360"/>
        <c:crosses val="autoZero"/>
        <c:auto val="1"/>
        <c:lblAlgn val="ctr"/>
        <c:lblOffset val="100"/>
        <c:noMultiLvlLbl val="0"/>
      </c:catAx>
      <c:valAx>
        <c:axId val="-21370323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Losses [%]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-213794220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07/01/16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07/01/16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956859"/>
            <a:ext cx="8701471" cy="1344706"/>
          </a:xfrm>
        </p:spPr>
        <p:txBody>
          <a:bodyPr>
            <a:normAutofit/>
          </a:bodyPr>
          <a:lstStyle/>
          <a:p>
            <a:r>
              <a:rPr lang="en-US" sz="3500" dirty="0" smtClean="0"/>
              <a:t>Preliminary analysis of 2015 ion beams</a:t>
            </a:r>
            <a:endParaRPr lang="en-US" sz="3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924300"/>
            <a:ext cx="8701471" cy="1943100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H. Bartosik, A. </a:t>
            </a:r>
            <a:r>
              <a:rPr lang="en-US" dirty="0" err="1" smtClean="0">
                <a:solidFill>
                  <a:srgbClr val="FFFFFF"/>
                </a:solidFill>
              </a:rPr>
              <a:t>Huschauer</a:t>
            </a:r>
            <a:r>
              <a:rPr lang="en-US" dirty="0" smtClean="0">
                <a:solidFill>
                  <a:srgbClr val="FFFFFF"/>
                </a:solidFill>
              </a:rPr>
              <a:t>, G. </a:t>
            </a:r>
            <a:r>
              <a:rPr lang="en-US" dirty="0" err="1" smtClean="0">
                <a:solidFill>
                  <a:srgbClr val="FFFFFF"/>
                </a:solidFill>
              </a:rPr>
              <a:t>Rumolo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2667" y="6361668"/>
            <a:ext cx="4596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LIU </a:t>
            </a:r>
            <a:r>
              <a:rPr lang="en-US" dirty="0" smtClean="0"/>
              <a:t>beam parameter </a:t>
            </a:r>
            <a:r>
              <a:rPr lang="en-US" dirty="0" smtClean="0"/>
              <a:t>meeting</a:t>
            </a:r>
            <a:r>
              <a:rPr lang="en-US" dirty="0" smtClean="0"/>
              <a:t>, 8</a:t>
            </a:r>
            <a:r>
              <a:rPr lang="en-US" baseline="30000" dirty="0" smtClean="0"/>
              <a:t>th</a:t>
            </a:r>
            <a:r>
              <a:rPr lang="en-US" dirty="0" smtClean="0"/>
              <a:t> January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bunch length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44" y="2338146"/>
            <a:ext cx="4199617" cy="28687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675" y="2292360"/>
            <a:ext cx="4306559" cy="29145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035553" y="1784640"/>
            <a:ext cx="829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T. </a:t>
            </a:r>
            <a:r>
              <a:rPr lang="en-US" dirty="0" err="1" smtClean="0"/>
              <a:t>Bohl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561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fill 4706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184" y="951637"/>
            <a:ext cx="6698473" cy="578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78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fill 4711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245" y="951637"/>
            <a:ext cx="6763193" cy="578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725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fill 4712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183" y="951637"/>
            <a:ext cx="6698473" cy="578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668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6" name="Picture 5" descr="LHC_overvi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871" y="1123892"/>
            <a:ext cx="6651154" cy="552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64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2"/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0298761"/>
              </p:ext>
            </p:extLst>
          </p:nvPr>
        </p:nvGraphicFramePr>
        <p:xfrm>
          <a:off x="1638300" y="992313"/>
          <a:ext cx="5867400" cy="2620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1972237"/>
              </p:ext>
            </p:extLst>
          </p:nvPr>
        </p:nvGraphicFramePr>
        <p:xfrm>
          <a:off x="1638300" y="3941537"/>
          <a:ext cx="5867400" cy="2304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10836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2"/>
            <a:endParaRPr lang="en-US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3812710"/>
              </p:ext>
            </p:extLst>
          </p:nvPr>
        </p:nvGraphicFramePr>
        <p:xfrm>
          <a:off x="2049524" y="2124630"/>
          <a:ext cx="4826000" cy="2959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54220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/>
          </p:cNvSpPr>
          <p:nvPr/>
        </p:nvSpPr>
        <p:spPr>
          <a:xfrm>
            <a:off x="203200" y="4889500"/>
            <a:ext cx="8763034" cy="1111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80000" marR="0" lvl="0" indent="-187200" algn="ctr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55A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j-lt"/>
                <a:ea typeface="+mn-ea"/>
                <a:cs typeface="Arial"/>
              </a:rPr>
              <a:t>Thank you for your attention!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j-lt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– </a:t>
            </a:r>
            <a:r>
              <a:rPr lang="en-US" smtClean="0"/>
              <a:t>dat</a:t>
            </a:r>
            <a:r>
              <a:rPr lang="en-US" smtClean="0"/>
              <a:t>a analysis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r>
              <a:rPr lang="en-US" dirty="0" smtClean="0"/>
              <a:t>Data from 2015 </a:t>
            </a:r>
            <a:r>
              <a:rPr lang="en-US" dirty="0" err="1" smtClean="0"/>
              <a:t>Pb-Pb</a:t>
            </a:r>
            <a:r>
              <a:rPr lang="en-US" dirty="0" smtClean="0"/>
              <a:t> run </a:t>
            </a:r>
          </a:p>
          <a:p>
            <a:pPr lvl="1"/>
            <a:r>
              <a:rPr lang="en-US" dirty="0" smtClean="0"/>
              <a:t>Only NOMINAL beam (no MDs)</a:t>
            </a:r>
          </a:p>
          <a:p>
            <a:pPr lvl="1"/>
            <a:r>
              <a:rPr lang="en-US" dirty="0" smtClean="0"/>
              <a:t>Reference period: December 8</a:t>
            </a:r>
            <a:r>
              <a:rPr lang="en-US" baseline="30000" dirty="0" smtClean="0"/>
              <a:t>th</a:t>
            </a:r>
            <a:r>
              <a:rPr lang="en-US" dirty="0" smtClean="0"/>
              <a:t> (good performance level reached and maintained)</a:t>
            </a:r>
          </a:p>
          <a:p>
            <a:r>
              <a:rPr lang="en-US" dirty="0" smtClean="0"/>
              <a:t>Intensity evolutions</a:t>
            </a:r>
          </a:p>
          <a:p>
            <a:pPr lvl="1"/>
            <a:r>
              <a:rPr lang="en-US" dirty="0" smtClean="0"/>
              <a:t>Linac3: FBCT (ITH line)</a:t>
            </a:r>
          </a:p>
          <a:p>
            <a:pPr lvl="1"/>
            <a:r>
              <a:rPr lang="en-US" dirty="0" smtClean="0"/>
              <a:t>LEIR: DC-BCT (Ring)</a:t>
            </a:r>
          </a:p>
          <a:p>
            <a:pPr lvl="1"/>
            <a:r>
              <a:rPr lang="en-US" dirty="0" smtClean="0"/>
              <a:t>PS: </a:t>
            </a:r>
            <a:r>
              <a:rPr lang="en-US" dirty="0"/>
              <a:t>DC-BCT (Ring)</a:t>
            </a:r>
          </a:p>
          <a:p>
            <a:pPr lvl="1"/>
            <a:r>
              <a:rPr lang="en-US" dirty="0"/>
              <a:t>SPS: </a:t>
            </a:r>
            <a:r>
              <a:rPr lang="en-US" dirty="0" smtClean="0"/>
              <a:t>DC</a:t>
            </a:r>
            <a:r>
              <a:rPr lang="en-US" dirty="0"/>
              <a:t>-BCT (Ring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LHC: FBCT at injection (bunch-by-bunch)</a:t>
            </a:r>
          </a:p>
          <a:p>
            <a:r>
              <a:rPr lang="en-US" dirty="0" err="1" smtClean="0"/>
              <a:t>Emittance</a:t>
            </a:r>
            <a:r>
              <a:rPr lang="en-US" dirty="0" smtClean="0"/>
              <a:t> measurements</a:t>
            </a:r>
          </a:p>
          <a:p>
            <a:pPr lvl="1"/>
            <a:r>
              <a:rPr lang="en-US" dirty="0" smtClean="0"/>
              <a:t>LEIR: IPM (data analysis to be done)</a:t>
            </a:r>
          </a:p>
          <a:p>
            <a:pPr lvl="1"/>
            <a:r>
              <a:rPr lang="en-US" dirty="0" smtClean="0"/>
              <a:t>PS: SEM grids in TT2</a:t>
            </a:r>
          </a:p>
          <a:p>
            <a:pPr lvl="1"/>
            <a:r>
              <a:rPr lang="en-US" dirty="0" smtClean="0"/>
              <a:t>SPS: Wire scanners </a:t>
            </a:r>
            <a:r>
              <a:rPr lang="en-US" dirty="0"/>
              <a:t>(data analysis to be </a:t>
            </a:r>
            <a:r>
              <a:rPr lang="en-US" dirty="0" smtClean="0"/>
              <a:t>done)</a:t>
            </a:r>
            <a:endParaRPr lang="en-US" dirty="0"/>
          </a:p>
          <a:p>
            <a:pPr lvl="1"/>
            <a:r>
              <a:rPr lang="en-US" dirty="0" smtClean="0"/>
              <a:t>LHC: Wire scanners at injection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83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Linac3 &amp; LEAR intensity evolution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4" name="Picture 3" descr="LEIR_intensity_injec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58" y="958005"/>
            <a:ext cx="6701555" cy="2950685"/>
          </a:xfrm>
          <a:prstGeom prst="rect">
            <a:avLst/>
          </a:prstGeom>
        </p:spPr>
      </p:pic>
      <p:pic>
        <p:nvPicPr>
          <p:cNvPr id="5" name="Picture 4" descr="LEIR_intensity_overview_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657" y="3908690"/>
            <a:ext cx="6585956" cy="294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5713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LEIR transmission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13066" y="1499974"/>
            <a:ext cx="7958921" cy="3759513"/>
            <a:chOff x="613066" y="1499974"/>
            <a:chExt cx="7958921" cy="3759513"/>
          </a:xfrm>
        </p:grpSpPr>
        <p:pic>
          <p:nvPicPr>
            <p:cNvPr id="4" name="Picture 3" descr="LEIR_intensity_correlation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7256"/>
            <a:stretch/>
          </p:blipFill>
          <p:spPr>
            <a:xfrm>
              <a:off x="613066" y="1642306"/>
              <a:ext cx="7743889" cy="3617181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010596" y="1499974"/>
              <a:ext cx="5561391" cy="4051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3515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intensity evolution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pPr lvl="2"/>
            <a:endParaRPr lang="en-US" dirty="0"/>
          </a:p>
        </p:txBody>
      </p:sp>
      <p:pic>
        <p:nvPicPr>
          <p:cNvPr id="5" name="Picture 4" descr="PS_intensity_overview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9"/>
          <a:stretch/>
        </p:blipFill>
        <p:spPr>
          <a:xfrm>
            <a:off x="1001058" y="841703"/>
            <a:ext cx="6895041" cy="5607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4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PS intensity evolution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pPr lvl="2"/>
            <a:endParaRPr lang="en-US" dirty="0"/>
          </a:p>
        </p:txBody>
      </p:sp>
      <p:pic>
        <p:nvPicPr>
          <p:cNvPr id="4" name="Picture 3" descr="PS_intensity_overview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216"/>
          <a:stretch/>
        </p:blipFill>
        <p:spPr>
          <a:xfrm>
            <a:off x="1001058" y="841703"/>
            <a:ext cx="6895041" cy="2807957"/>
          </a:xfrm>
          <a:prstGeom prst="rect">
            <a:avLst/>
          </a:prstGeom>
        </p:spPr>
      </p:pic>
      <p:pic>
        <p:nvPicPr>
          <p:cNvPr id="5" name="Picture 4" descr="PS_intensity_correla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43" y="3573017"/>
            <a:ext cx="6529593" cy="323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917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 </a:t>
            </a:r>
            <a:r>
              <a:rPr lang="en-US" dirty="0" err="1" smtClean="0"/>
              <a:t>emittance</a:t>
            </a:r>
            <a:r>
              <a:rPr lang="en-US" dirty="0"/>
              <a:t> </a:t>
            </a:r>
            <a:r>
              <a:rPr lang="en-US" dirty="0" smtClean="0"/>
              <a:t>in TT2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21102"/>
            <a:ext cx="8763034" cy="5374011"/>
          </a:xfrm>
        </p:spPr>
        <p:txBody>
          <a:bodyPr>
            <a:normAutofit/>
          </a:bodyPr>
          <a:lstStyle/>
          <a:p>
            <a:pPr lvl="2"/>
            <a:endParaRPr lang="en-US" dirty="0"/>
          </a:p>
        </p:txBody>
      </p:sp>
      <p:pic>
        <p:nvPicPr>
          <p:cNvPr id="5" name="Picture 4" descr="PS_intensity_emittanc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88" y="841702"/>
            <a:ext cx="6969511" cy="565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812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intensity evolution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6" name="Picture 5" descr="SPS_intensity_overvie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86" y="1857456"/>
            <a:ext cx="7433434" cy="350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723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transmission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143000"/>
            <a:ext cx="8763034" cy="530579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5" name="Picture 4" descr="SPS_transmiss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4" y="1718948"/>
            <a:ext cx="3998895" cy="4164616"/>
          </a:xfrm>
          <a:prstGeom prst="rect">
            <a:avLst/>
          </a:prstGeom>
        </p:spPr>
      </p:pic>
      <p:pic>
        <p:nvPicPr>
          <p:cNvPr id="6" name="Picture 5" descr="SPS_transmission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756" y="1718948"/>
            <a:ext cx="4193437" cy="416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393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24882</TotalTime>
  <Words>198</Words>
  <Application>Microsoft Macintosh PowerPoint</Application>
  <PresentationFormat>On-screen Show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LIU_PowerPoint_Template</vt:lpstr>
      <vt:lpstr>Preliminary analysis of 2015 ion beams</vt:lpstr>
      <vt:lpstr>Introduction – data analysis</vt:lpstr>
      <vt:lpstr>Linac3 &amp; LEAR intensity evolution</vt:lpstr>
      <vt:lpstr>LEIR transmission</vt:lpstr>
      <vt:lpstr>PS intensity evolution</vt:lpstr>
      <vt:lpstr>PS intensity evolution</vt:lpstr>
      <vt:lpstr>PS emittance in TT2</vt:lpstr>
      <vt:lpstr>SPS intensity evolution</vt:lpstr>
      <vt:lpstr>SPS transmission</vt:lpstr>
      <vt:lpstr>SPS bunch length</vt:lpstr>
      <vt:lpstr>LHC fill 4706</vt:lpstr>
      <vt:lpstr>LHC fill 4711</vt:lpstr>
      <vt:lpstr>LHC fill 4712</vt:lpstr>
      <vt:lpstr>LHC overview</vt:lpstr>
      <vt:lpstr>Summary</vt:lpstr>
      <vt:lpstr>Summary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Hannes Bartosik</cp:lastModifiedBy>
  <cp:revision>958</cp:revision>
  <dcterms:created xsi:type="dcterms:W3CDTF">2013-04-17T22:56:34Z</dcterms:created>
  <dcterms:modified xsi:type="dcterms:W3CDTF">2016-01-08T08:20:53Z</dcterms:modified>
  <cp:category/>
</cp:coreProperties>
</file>