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6"/>
  </p:notes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F2C8F-74C5-B14A-A68A-334D1A3D96BA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72A50-5513-024E-B208-5D4339412D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536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1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Also for ions longitudinal parameters</a:t>
            </a:r>
            <a:r>
              <a:rPr lang="en-US" baseline="0" dirty="0" smtClean="0"/>
              <a:t> are also very important, </a:t>
            </a:r>
            <a:r>
              <a:rPr lang="en-US" baseline="0" dirty="0" err="1" smtClean="0"/>
              <a:t>e,g</a:t>
            </a:r>
            <a:r>
              <a:rPr lang="en-US" baseline="0" dirty="0" smtClean="0"/>
              <a:t>. longitudinal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in LEIR because larger values reduce losses at RF capture (but need to be consistent with PS with bunch splitting</a:t>
            </a:r>
            <a:r>
              <a:rPr lang="is-IS" baseline="0" dirty="0" smtClean="0"/>
              <a:t>…), bunch length and longitudinal emittance at SPS injection (for space charge and IBS in the SPS)</a:t>
            </a:r>
          </a:p>
          <a:p>
            <a:r>
              <a:rPr lang="is-IS" baseline="0" dirty="0" smtClean="0"/>
              <a:t>Add line on beam losses and optics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72A50-5513-024E-B208-5D4339412D1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753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jpeg"/><Relationship Id="rId3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339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13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492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136149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6614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25876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2695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4307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25122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7144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853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2038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76329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26690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2624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5460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300"/>
              </a:spcBef>
              <a:spcAft>
                <a:spcPts val="3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49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23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2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43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6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968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3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85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333E4C-B4D9-894B-9FB7-DA6F41E02810}" type="datetimeFigureOut">
              <a:rPr lang="en-US" smtClean="0"/>
              <a:t>11/01/16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89856-283D-594D-A518-84F41B70AB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698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05CE8-629B-BC4B-A39D-9790574050B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11/01/16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BF2B70-F630-A54C-A911-5F1473619A4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4394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588558"/>
            <a:ext cx="8701471" cy="155164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LIU Beam </a:t>
            </a:r>
            <a:r>
              <a:rPr lang="en-US" sz="3200" dirty="0"/>
              <a:t>P</a:t>
            </a:r>
            <a:r>
              <a:rPr lang="en-US" sz="3200" dirty="0" smtClean="0"/>
              <a:t>arameter </a:t>
            </a:r>
            <a:r>
              <a:rPr lang="en-US" sz="3200" dirty="0"/>
              <a:t>W</a:t>
            </a:r>
            <a:r>
              <a:rPr lang="en-US" sz="3200" dirty="0" smtClean="0"/>
              <a:t>orking </a:t>
            </a:r>
            <a:r>
              <a:rPr lang="en-US" sz="3200" dirty="0"/>
              <a:t>G</a:t>
            </a:r>
            <a:r>
              <a:rPr lang="en-US" sz="3200" dirty="0" smtClean="0"/>
              <a:t>roup</a:t>
            </a:r>
            <a:br>
              <a:rPr lang="en-US" sz="3200" dirty="0" smtClean="0"/>
            </a:br>
            <a:r>
              <a:rPr lang="en-US" sz="3200" dirty="0" smtClean="0"/>
              <a:t>Meeting #2</a:t>
            </a:r>
            <a:endParaRPr lang="en-US" sz="3200" dirty="0"/>
          </a:p>
        </p:txBody>
      </p:sp>
      <p:sp>
        <p:nvSpPr>
          <p:cNvPr id="3" name="Text Placeholder 2"/>
          <p:cNvSpPr txBox="1">
            <a:spLocks/>
          </p:cNvSpPr>
          <p:nvPr/>
        </p:nvSpPr>
        <p:spPr>
          <a:xfrm>
            <a:off x="213291" y="4640478"/>
            <a:ext cx="8690847" cy="165618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Outline: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sz="3000" dirty="0" smtClean="0">
                <a:solidFill>
                  <a:prstClr val="white"/>
                </a:solidFill>
                <a:latin typeface="Calibri"/>
              </a:rPr>
              <a:t>Recap of topics to be followed up</a:t>
            </a:r>
          </a:p>
        </p:txBody>
      </p:sp>
    </p:spTree>
    <p:extLst>
      <p:ext uri="{BB962C8B-B14F-4D97-AF65-F5344CB8AC3E}">
        <p14:creationId xmlns:p14="http://schemas.microsoft.com/office/powerpoint/2010/main" val="4032470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LIU beam parameter Working Group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Critical LIU beam parameters (bunch intensity and </a:t>
            </a:r>
            <a:r>
              <a:rPr lang="en-US" dirty="0" err="1" smtClean="0"/>
              <a:t>emittances</a:t>
            </a:r>
            <a:r>
              <a:rPr lang="en-US" dirty="0" smtClean="0"/>
              <a:t> @SPS extraction) depend on:</a:t>
            </a:r>
            <a:endParaRPr lang="en-US" dirty="0"/>
          </a:p>
          <a:p>
            <a:pPr lvl="1">
              <a:buFont typeface="Courier New"/>
              <a:buChar char="o"/>
            </a:pPr>
            <a:r>
              <a:rPr lang="en-US" dirty="0" smtClean="0"/>
              <a:t>Validity of a set of assumptions made to determine the table, e.g.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Loss/</a:t>
            </a:r>
            <a:r>
              <a:rPr lang="en-US" dirty="0" err="1" smtClean="0"/>
              <a:t>emittance</a:t>
            </a:r>
            <a:r>
              <a:rPr lang="en-US" dirty="0" smtClean="0"/>
              <a:t> growth budgets per machine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PSB performance with Linac4 and </a:t>
            </a:r>
            <a:r>
              <a:rPr lang="en-US" dirty="0" smtClean="0"/>
              <a:t>acceleration </a:t>
            </a:r>
            <a:r>
              <a:rPr lang="en-US" dirty="0" smtClean="0"/>
              <a:t>to 2 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2">
              <a:buFont typeface="Lucida Grande"/>
              <a:buChar char="→"/>
            </a:pPr>
            <a:r>
              <a:rPr lang="en-US" dirty="0" smtClean="0"/>
              <a:t>Maximum values of acceptable tune spreads in the different machines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Longitudinal beam parameters at the interface between machines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Beam production scheme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Baseline of the upgrades included in the project and predicted performance</a:t>
            </a:r>
          </a:p>
          <a:p>
            <a:r>
              <a:rPr lang="en-US" dirty="0" smtClean="0"/>
              <a:t>The main goal of the LIU beam parameter WG will be to </a:t>
            </a:r>
            <a:r>
              <a:rPr lang="en-US" smtClean="0"/>
              <a:t>ensure </a:t>
            </a:r>
            <a:r>
              <a:rPr lang="en-US" smtClean="0"/>
              <a:t>consistency </a:t>
            </a:r>
            <a:r>
              <a:rPr lang="en-US" dirty="0" smtClean="0"/>
              <a:t>between the LIU beam parameter lists and the factors that can affect them: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Changes in project baseline</a:t>
            </a:r>
          </a:p>
          <a:p>
            <a:pPr lvl="1">
              <a:buFont typeface="Courier New"/>
              <a:buChar char="o"/>
            </a:pPr>
            <a:r>
              <a:rPr lang="en-US" dirty="0"/>
              <a:t>L</a:t>
            </a:r>
            <a:r>
              <a:rPr lang="en-US" dirty="0" smtClean="0"/>
              <a:t>essons learnt from machine/simulation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549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topics to be addressed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1863287"/>
              </p:ext>
            </p:extLst>
          </p:nvPr>
        </p:nvGraphicFramePr>
        <p:xfrm>
          <a:off x="128502" y="1048825"/>
          <a:ext cx="8837730" cy="581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0243"/>
                <a:gridCol w="1750243"/>
                <a:gridCol w="4771909"/>
                <a:gridCol w="56533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Subject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Question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Next milestones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PSB brightness line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Half slope or slope from simulations?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Wrap-up</a:t>
                      </a:r>
                      <a:r>
                        <a:rPr lang="en-US" sz="1500" baseline="0" dirty="0" smtClean="0"/>
                        <a:t> of studies on 12 January (E. Benedetto), then hopefully options will become clear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Longitudinal</a:t>
                      </a:r>
                      <a:r>
                        <a:rPr lang="en-US" sz="1500" b="1" baseline="0" dirty="0" smtClean="0"/>
                        <a:t> </a:t>
                      </a:r>
                      <a:r>
                        <a:rPr lang="en-US" sz="1500" b="1" baseline="0" dirty="0" err="1" smtClean="0"/>
                        <a:t>emittance</a:t>
                      </a:r>
                      <a:r>
                        <a:rPr lang="en-US" sz="1500" b="1" baseline="0" dirty="0" smtClean="0"/>
                        <a:t> @PS injection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How much can we blow up in the PSB?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Need</a:t>
                      </a:r>
                      <a:r>
                        <a:rPr lang="en-US" sz="1500" baseline="0" dirty="0" smtClean="0"/>
                        <a:t> to </a:t>
                      </a:r>
                      <a:r>
                        <a:rPr lang="en-US" sz="1500" baseline="0" dirty="0" err="1" smtClean="0"/>
                        <a:t>s</a:t>
                      </a:r>
                      <a:r>
                        <a:rPr lang="en-US" sz="1500" dirty="0" err="1" smtClean="0"/>
                        <a:t>ummarise</a:t>
                      </a:r>
                      <a:r>
                        <a:rPr lang="en-US" sz="1500" dirty="0" smtClean="0"/>
                        <a:t> 2015 findings</a:t>
                      </a:r>
                      <a:r>
                        <a:rPr lang="en-US" sz="1500" baseline="0" dirty="0" smtClean="0"/>
                        <a:t> and</a:t>
                      </a:r>
                      <a:r>
                        <a:rPr lang="en-US" sz="1500" dirty="0" smtClean="0"/>
                        <a:t> perspectives</a:t>
                      </a:r>
                      <a:r>
                        <a:rPr lang="en-US" sz="1500" baseline="0" dirty="0" smtClean="0"/>
                        <a:t> for 2016 in terms of studies, follow up 2016 studies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Bunch length @PS</a:t>
                      </a:r>
                      <a:r>
                        <a:rPr lang="en-US" sz="1500" b="1" baseline="0" dirty="0" smtClean="0"/>
                        <a:t> injection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How long a bunch</a:t>
                      </a:r>
                      <a:r>
                        <a:rPr lang="en-US" sz="1500" baseline="0" dirty="0" smtClean="0"/>
                        <a:t> can be extracted from the PSB?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Need kicker</a:t>
                      </a:r>
                      <a:r>
                        <a:rPr lang="en-US" sz="1500" baseline="0" dirty="0" smtClean="0"/>
                        <a:t> rise-time measurements and beam quality measurements in PS when transferring bunches with different lengths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PS performance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Intensity limitation @extraction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Need further studies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with</a:t>
                      </a:r>
                      <a:r>
                        <a:rPr lang="en-US" sz="1500" baseline="0" dirty="0" smtClean="0"/>
                        <a:t> coupled bunch longitudinal feedback and checks on other potential problems (TMCI at transition and e-cloud at 26 </a:t>
                      </a:r>
                      <a:r>
                        <a:rPr lang="en-US" sz="1500" baseline="0" dirty="0" err="1" smtClean="0"/>
                        <a:t>GeV</a:t>
                      </a:r>
                      <a:r>
                        <a:rPr lang="en-US" sz="1500" baseline="0" dirty="0" smtClean="0"/>
                        <a:t>/c) 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SPS performance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Intensity</a:t>
                      </a:r>
                      <a:r>
                        <a:rPr lang="en-US" sz="1500" baseline="0" dirty="0" smtClean="0"/>
                        <a:t> limitation @extraction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</a:t>
                      </a:r>
                      <a:r>
                        <a:rPr lang="en-US" sz="1500" baseline="0" dirty="0" smtClean="0"/>
                        <a:t>mpedance reduction (flange shielding + HOM damping improvement) to be fully incorporated in simulations (Elena’s BD WG)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SPS performance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Intensity/brightness</a:t>
                      </a:r>
                      <a:r>
                        <a:rPr lang="en-US" sz="1500" baseline="0" dirty="0" smtClean="0"/>
                        <a:t> l</a:t>
                      </a:r>
                      <a:r>
                        <a:rPr lang="en-US" sz="1500" dirty="0" smtClean="0"/>
                        <a:t>imitations</a:t>
                      </a:r>
                      <a:r>
                        <a:rPr lang="en-US" sz="1500" baseline="0" dirty="0" smtClean="0"/>
                        <a:t> from p</a:t>
                      </a:r>
                      <a:r>
                        <a:rPr lang="en-US" sz="1500" dirty="0" smtClean="0"/>
                        <a:t>rotection devices, dumps, heating,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is-IS" sz="1500" baseline="0" dirty="0" smtClean="0"/>
                        <a:t>…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Input</a:t>
                      </a:r>
                      <a:r>
                        <a:rPr lang="en-US" sz="1500" baseline="0" dirty="0" smtClean="0"/>
                        <a:t> from s</a:t>
                      </a:r>
                      <a:r>
                        <a:rPr lang="en-US" sz="1500" dirty="0" smtClean="0"/>
                        <a:t>tudies within </a:t>
                      </a:r>
                      <a:r>
                        <a:rPr lang="en-US" sz="1500" dirty="0" err="1" smtClean="0"/>
                        <a:t>Verena’s</a:t>
                      </a:r>
                      <a:r>
                        <a:rPr lang="en-US" sz="1500" dirty="0" smtClean="0"/>
                        <a:t> beam loss and protection devices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dirty="0" smtClean="0"/>
                        <a:t>WG and power loss calculations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Performance</a:t>
                      </a:r>
                      <a:r>
                        <a:rPr lang="en-US" sz="1500" b="1" baseline="0" dirty="0" smtClean="0"/>
                        <a:t> of ion beams throughout injector chain</a:t>
                      </a:r>
                      <a:endParaRPr lang="en-US" sz="15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Build a consistent parameter table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Build</a:t>
                      </a:r>
                      <a:r>
                        <a:rPr lang="en-US" sz="1500" baseline="0" dirty="0" smtClean="0"/>
                        <a:t> a table of achieved parameters first, then define assumptions (identify budgets, limitations, actions, expected improvements, etc.) and deduce final LIU table</a:t>
                      </a:r>
                      <a:endParaRPr lang="en-US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5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2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</TotalTime>
  <Words>362</Words>
  <Application>Microsoft Macintosh PowerPoint</Application>
  <PresentationFormat>On-screen Show (4:3)</PresentationFormat>
  <Paragraphs>44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Office Theme</vt:lpstr>
      <vt:lpstr>1_Office Theme</vt:lpstr>
      <vt:lpstr>LIU Beam Parameter Working Group Meeting #2</vt:lpstr>
      <vt:lpstr>LIU beam parameter Working Group</vt:lpstr>
      <vt:lpstr>List of topics to be addressed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LIU Beam Parameter Working Group Meeting #2</dc:title>
  <dc:creator>Giovanni Rumolo</dc:creator>
  <cp:lastModifiedBy>Giovanni Rumolo</cp:lastModifiedBy>
  <cp:revision>25</cp:revision>
  <dcterms:created xsi:type="dcterms:W3CDTF">2016-01-07T11:14:40Z</dcterms:created>
  <dcterms:modified xsi:type="dcterms:W3CDTF">2016-01-11T10:15:44Z</dcterms:modified>
</cp:coreProperties>
</file>