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718300" cy="9855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7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99865-83DC-4F81-B6E6-FA945FF97048}" type="datetimeFigureOut">
              <a:rPr lang="fr-FR" smtClean="0"/>
              <a:pPr/>
              <a:t>08/12/2008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DE22C-A66D-4B77-A881-3F9D4A4C9D5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62C3-71F6-4F4D-B21F-30EDF387559B}" type="datetimeFigureOut">
              <a:rPr lang="fr-FR" smtClean="0"/>
              <a:pPr/>
              <a:t>08/12/2008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3A033-A2B1-4750-A05D-BB4CD506B5C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7ACF-ABFF-4987-B885-5CECDA2D0518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066AA-B265-4750-BAF0-51795EC7CA5A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A8E34-6CC7-4B9A-9D61-EA1858A2FCDB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B6E1-55FE-4CF9-8A3D-6E9B8CE0E772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4DCC-CEA9-430A-8BA5-51B84BEBDBBD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38D49-9C66-486C-9BAE-EB6D91484E57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0FAF5-E401-47F1-B8A5-D0052C540C84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635E2-0805-4DCB-8800-5BE77E1EF301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249C-2029-4F19-84CD-A591E8F0DEEF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2166-EE73-4CC1-A3E6-98DD475D31DE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E32E-4773-4DDF-9D97-4498D0EC0AB2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0AF15-DD83-42C1-9ED6-DFD512C54C20}" type="datetime1">
              <a:rPr lang="fr-FR" smtClean="0"/>
              <a:pPr/>
              <a:t>08/12/2008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B3FDD-9707-4DAD-AD80-E75B6E0C1C70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Storage of Vacuum data</a:t>
            </a:r>
            <a:endParaRPr lang="fr-FR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2008</a:t>
            </a:r>
            <a:endParaRPr lang="fr-F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4724400"/>
            <a:ext cx="2209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 PLCs</a:t>
            </a:r>
            <a:endParaRPr lang="fr-FR" dirty="0"/>
          </a:p>
          <a:p>
            <a:pPr algn="ctr"/>
            <a:r>
              <a:rPr lang="en-US" dirty="0" smtClean="0"/>
              <a:t>(data sources)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19400" y="1447800"/>
            <a:ext cx="1981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 PVSS Server</a:t>
            </a:r>
          </a:p>
          <a:p>
            <a:pPr algn="ctr"/>
            <a:r>
              <a:rPr lang="en-US" dirty="0" smtClean="0"/>
              <a:t>cernvaclhc03</a:t>
            </a:r>
            <a:endParaRPr lang="fr-FR" dirty="0"/>
          </a:p>
        </p:txBody>
      </p:sp>
      <p:sp>
        <p:nvSpPr>
          <p:cNvPr id="19" name="Oval 18"/>
          <p:cNvSpPr/>
          <p:nvPr/>
        </p:nvSpPr>
        <p:spPr>
          <a:xfrm>
            <a:off x="3048000" y="2971800"/>
            <a:ext cx="1600200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PVSS S7 Driver</a:t>
            </a:r>
            <a:endParaRPr lang="fr-FR" dirty="0"/>
          </a:p>
        </p:txBody>
      </p:sp>
      <p:sp>
        <p:nvSpPr>
          <p:cNvPr id="20" name="AutoShape 67"/>
          <p:cNvSpPr>
            <a:spLocks noChangeArrowheads="1"/>
          </p:cNvSpPr>
          <p:nvPr/>
        </p:nvSpPr>
        <p:spPr bwMode="auto">
          <a:xfrm rot="5400000">
            <a:off x="3200399" y="4114800"/>
            <a:ext cx="1143000" cy="76199"/>
          </a:xfrm>
          <a:prstGeom prst="rightArrow">
            <a:avLst>
              <a:gd name="adj1" fmla="val 50000"/>
              <a:gd name="adj2" fmla="val 886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Text Box 64"/>
          <p:cNvSpPr txBox="1">
            <a:spLocks noChangeArrowheads="1"/>
          </p:cNvSpPr>
          <p:nvPr/>
        </p:nvSpPr>
        <p:spPr bwMode="auto">
          <a:xfrm>
            <a:off x="3962400" y="3657600"/>
            <a:ext cx="3276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/>
              <a:t>Asking for new data in  all PLCs every 1 s (polling rate) and transfer them to PVSS Server if it has changed.</a:t>
            </a:r>
            <a:br>
              <a:rPr lang="en-US" sz="1000" dirty="0" smtClean="0"/>
            </a:br>
            <a:r>
              <a:rPr lang="en-US" sz="1000" dirty="0" smtClean="0">
                <a:solidFill>
                  <a:srgbClr val="FF0000"/>
                </a:solidFill>
              </a:rPr>
              <a:t>! Timestamp is given to the value at this moment by PVSS !</a:t>
            </a:r>
            <a:endParaRPr lang="en-US" sz="1000" dirty="0"/>
          </a:p>
        </p:txBody>
      </p:sp>
      <p:sp>
        <p:nvSpPr>
          <p:cNvPr id="23" name="Oval 22"/>
          <p:cNvSpPr/>
          <p:nvPr/>
        </p:nvSpPr>
        <p:spPr>
          <a:xfrm>
            <a:off x="2819400" y="1447800"/>
            <a:ext cx="838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Scripts</a:t>
            </a:r>
            <a:endParaRPr lang="fr-FR" sz="1000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I. Laugier AT/VAC/ICM</a:t>
            </a:r>
            <a:endParaRPr lang="fr-FR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0" y="4495800"/>
            <a:ext cx="9144000" cy="1588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15011" y="6019800"/>
            <a:ext cx="1719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UNDERGROUND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58908" y="1752600"/>
            <a:ext cx="899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Bat 513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AutoShape 67"/>
          <p:cNvSpPr>
            <a:spLocks noChangeArrowheads="1"/>
          </p:cNvSpPr>
          <p:nvPr/>
        </p:nvSpPr>
        <p:spPr bwMode="auto">
          <a:xfrm rot="16200000" flipV="1">
            <a:off x="2202182" y="3878582"/>
            <a:ext cx="1600200" cy="91435"/>
          </a:xfrm>
          <a:prstGeom prst="rightArrow">
            <a:avLst>
              <a:gd name="adj1" fmla="val 50000"/>
              <a:gd name="adj2" fmla="val 886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" name="AutoShape 67"/>
          <p:cNvSpPr>
            <a:spLocks noChangeArrowheads="1"/>
          </p:cNvSpPr>
          <p:nvPr/>
        </p:nvSpPr>
        <p:spPr bwMode="auto">
          <a:xfrm rot="10800000">
            <a:off x="4953000" y="5257800"/>
            <a:ext cx="685800" cy="45719"/>
          </a:xfrm>
          <a:prstGeom prst="rightArrow">
            <a:avLst>
              <a:gd name="adj1" fmla="val 50000"/>
              <a:gd name="adj2" fmla="val 88611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2" name="TextBox 31"/>
          <p:cNvSpPr txBox="1"/>
          <p:nvPr/>
        </p:nvSpPr>
        <p:spPr>
          <a:xfrm>
            <a:off x="5574303" y="5105400"/>
            <a:ext cx="1055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NTP Timing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5" name="AutoShape 67"/>
          <p:cNvSpPr>
            <a:spLocks noChangeArrowheads="1"/>
          </p:cNvSpPr>
          <p:nvPr/>
        </p:nvSpPr>
        <p:spPr bwMode="auto">
          <a:xfrm rot="10800000">
            <a:off x="4780914" y="2453641"/>
            <a:ext cx="685800" cy="45719"/>
          </a:xfrm>
          <a:prstGeom prst="rightArrow">
            <a:avLst>
              <a:gd name="adj1" fmla="val 50000"/>
              <a:gd name="adj2" fmla="val 88611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TextBox 35"/>
          <p:cNvSpPr txBox="1"/>
          <p:nvPr/>
        </p:nvSpPr>
        <p:spPr>
          <a:xfrm>
            <a:off x="5410200" y="2209800"/>
            <a:ext cx="1230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Window Time Service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442362" y="3806038"/>
            <a:ext cx="66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DATA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3886200" y="1447800"/>
            <a:ext cx="9144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Archives</a:t>
            </a:r>
            <a:endParaRPr lang="fr-FR" sz="1000" dirty="0"/>
          </a:p>
        </p:txBody>
      </p:sp>
      <p:sp>
        <p:nvSpPr>
          <p:cNvPr id="39" name="Text Box 64"/>
          <p:cNvSpPr txBox="1">
            <a:spLocks noChangeArrowheads="1"/>
          </p:cNvSpPr>
          <p:nvPr/>
        </p:nvSpPr>
        <p:spPr bwMode="auto">
          <a:xfrm>
            <a:off x="4876800" y="228600"/>
            <a:ext cx="1752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/>
              <a:t>PVSS Archives with PVSS timestamp: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On changes for equipment state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Every 2 seconds for VGI &amp; VGP on beam Vacuum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Every min for all other gauges or pumps measurement  </a:t>
            </a:r>
          </a:p>
        </p:txBody>
      </p:sp>
      <p:sp>
        <p:nvSpPr>
          <p:cNvPr id="40" name="AutoShape 67"/>
          <p:cNvSpPr>
            <a:spLocks noChangeArrowheads="1"/>
          </p:cNvSpPr>
          <p:nvPr/>
        </p:nvSpPr>
        <p:spPr bwMode="auto">
          <a:xfrm rot="10800000">
            <a:off x="1905000" y="1600200"/>
            <a:ext cx="914400" cy="76199"/>
          </a:xfrm>
          <a:prstGeom prst="rightArrow">
            <a:avLst>
              <a:gd name="adj1" fmla="val 50000"/>
              <a:gd name="adj2" fmla="val 886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Text Box 66"/>
          <p:cNvSpPr txBox="1">
            <a:spLocks noChangeArrowheads="1"/>
          </p:cNvSpPr>
          <p:nvPr/>
        </p:nvSpPr>
        <p:spPr bwMode="auto">
          <a:xfrm>
            <a:off x="533400" y="1295400"/>
            <a:ext cx="135255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LHC Logging DB (Timber)</a:t>
            </a:r>
            <a:endParaRPr lang="en-US" sz="1400" dirty="0"/>
          </a:p>
        </p:txBody>
      </p:sp>
      <p:sp>
        <p:nvSpPr>
          <p:cNvPr id="46" name="Text Box 64"/>
          <p:cNvSpPr txBox="1">
            <a:spLocks noChangeArrowheads="1"/>
          </p:cNvSpPr>
          <p:nvPr/>
        </p:nvSpPr>
        <p:spPr bwMode="auto">
          <a:xfrm>
            <a:off x="533400" y="1879193"/>
            <a:ext cx="1295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/>
              <a:t>Every 2 seconds for VGI and VGP on beam vacuum if data changes</a:t>
            </a:r>
          </a:p>
          <a:p>
            <a:pPr>
              <a:spcBef>
                <a:spcPct val="50000"/>
              </a:spcBef>
            </a:pPr>
            <a:r>
              <a:rPr lang="en-US" sz="1000" dirty="0" smtClean="0"/>
              <a:t>Every minute for the rest of equipment  if data change </a:t>
            </a:r>
          </a:p>
          <a:p>
            <a:pPr>
              <a:spcBef>
                <a:spcPct val="50000"/>
              </a:spcBef>
            </a:pPr>
            <a:r>
              <a:rPr lang="en-US" sz="1000" dirty="0" smtClean="0"/>
              <a:t>On changes for sector valves</a:t>
            </a:r>
            <a:br>
              <a:rPr lang="en-US" sz="1000" dirty="0" smtClean="0"/>
            </a:b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381000" y="381000"/>
            <a:ext cx="3137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Vacuum Control System</a:t>
            </a:r>
            <a:endParaRPr lang="fr-FR" sz="2400" dirty="0">
              <a:solidFill>
                <a:schemeClr val="accent1"/>
              </a:solidFill>
            </a:endParaRPr>
          </a:p>
        </p:txBody>
      </p:sp>
      <p:sp>
        <p:nvSpPr>
          <p:cNvPr id="49" name="Curved Left Arrow 48"/>
          <p:cNvSpPr/>
          <p:nvPr/>
        </p:nvSpPr>
        <p:spPr>
          <a:xfrm>
            <a:off x="6858000" y="2438400"/>
            <a:ext cx="533400" cy="2971800"/>
          </a:xfrm>
          <a:prstGeom prst="curvedLeftArrow">
            <a:avLst>
              <a:gd name="adj1" fmla="val 25000"/>
              <a:gd name="adj2" fmla="val 50000"/>
              <a:gd name="adj3" fmla="val 2678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43800" y="30480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PVSS Timing and PLC timing are different 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PVSS Archive/LHC logging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State changes are stored on event for all devices (ON/OFF, </a:t>
            </a:r>
            <a:r>
              <a:rPr lang="en-US" dirty="0" err="1" smtClean="0"/>
              <a:t>underrange</a:t>
            </a:r>
            <a:r>
              <a:rPr lang="en-US" dirty="0" smtClean="0"/>
              <a:t>, </a:t>
            </a:r>
            <a:r>
              <a:rPr lang="en-US" dirty="0" err="1" smtClean="0"/>
              <a:t>overrange</a:t>
            </a:r>
            <a:r>
              <a:rPr lang="en-US" dirty="0" smtClean="0"/>
              <a:t>, OPEN/CLOSE,  etc…) and send to LHC logging only for sector valves</a:t>
            </a:r>
          </a:p>
          <a:p>
            <a:r>
              <a:rPr lang="en-US" dirty="0" smtClean="0"/>
              <a:t>Pressure measurement from VGP and VGI on beam vacuum are stored in PVSS ( and LHC logging) every 2 seconds if they have changed.</a:t>
            </a:r>
          </a:p>
          <a:p>
            <a:r>
              <a:rPr lang="en-US" dirty="0" smtClean="0"/>
              <a:t>And pressure measurement for all others equipments are stored every minutes in PVSS (and LHC logging) if they have changed.</a:t>
            </a:r>
            <a:endParaRPr lang="fr-F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to create Excel File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Data are taken from PVSS archive, so if data have changed, data have been stored every 2 seconds for VGP and VGI on beam vacuum and every minute for others gauges and pumps.</a:t>
            </a:r>
          </a:p>
          <a:p>
            <a:r>
              <a:rPr lang="en-US" dirty="0" smtClean="0"/>
              <a:t>Theory</a:t>
            </a:r>
          </a:p>
          <a:p>
            <a:pPr lvl="1"/>
            <a:r>
              <a:rPr lang="fr-FR" dirty="0" smtClean="0"/>
              <a:t>VGP1 on QRL: 	</a:t>
            </a:r>
          </a:p>
          <a:p>
            <a:pPr lvl="2"/>
            <a:r>
              <a:rPr lang="fr-FR" dirty="0" smtClean="0"/>
              <a:t>1.E-9 @ 12:00:00</a:t>
            </a:r>
          </a:p>
          <a:p>
            <a:pPr lvl="2"/>
            <a:r>
              <a:rPr lang="fr-FR" dirty="0" smtClean="0"/>
              <a:t> 2.E-9 @ 12:01:00</a:t>
            </a:r>
          </a:p>
          <a:p>
            <a:pPr lvl="1"/>
            <a:r>
              <a:rPr lang="fr-FR" dirty="0" smtClean="0"/>
              <a:t>VGP2 on </a:t>
            </a:r>
            <a:r>
              <a:rPr lang="fr-FR" dirty="0" err="1" smtClean="0"/>
              <a:t>cryo</a:t>
            </a:r>
            <a:r>
              <a:rPr lang="fr-FR" dirty="0" smtClean="0"/>
              <a:t>: </a:t>
            </a:r>
          </a:p>
          <a:p>
            <a:pPr lvl="2"/>
            <a:r>
              <a:rPr lang="fr-FR" dirty="0" smtClean="0"/>
              <a:t>8.E-10 @ 11:59:30</a:t>
            </a:r>
          </a:p>
          <a:p>
            <a:pPr lvl="2"/>
            <a:r>
              <a:rPr lang="fr-FR" dirty="0" smtClean="0"/>
              <a:t>1.5E-9 @ 12:00:30</a:t>
            </a:r>
          </a:p>
          <a:p>
            <a:pPr lvl="1"/>
            <a:r>
              <a:rPr lang="fr-FR" dirty="0" smtClean="0"/>
              <a:t>                    VGP1     VGP2</a:t>
            </a:r>
          </a:p>
          <a:p>
            <a:pPr lvl="2"/>
            <a:r>
              <a:rPr lang="fr-FR" dirty="0" smtClean="0"/>
              <a:t>12:00:00   </a:t>
            </a:r>
            <a:r>
              <a:rPr lang="fr-FR" dirty="0" smtClean="0">
                <a:solidFill>
                  <a:srgbClr val="FF0000"/>
                </a:solidFill>
              </a:rPr>
              <a:t>1.E-9</a:t>
            </a:r>
            <a:r>
              <a:rPr lang="fr-FR" dirty="0" smtClean="0"/>
              <a:t>      8.E-10</a:t>
            </a:r>
          </a:p>
          <a:p>
            <a:pPr lvl="2"/>
            <a:r>
              <a:rPr lang="fr-FR" dirty="0" smtClean="0"/>
              <a:t>12:00:30   1.E-9      </a:t>
            </a:r>
            <a:r>
              <a:rPr lang="fr-FR" dirty="0" smtClean="0">
                <a:solidFill>
                  <a:srgbClr val="FF0000"/>
                </a:solidFill>
              </a:rPr>
              <a:t>1.5E-9</a:t>
            </a:r>
          </a:p>
          <a:p>
            <a:pPr lvl="2"/>
            <a:r>
              <a:rPr lang="fr-FR" dirty="0" smtClean="0"/>
              <a:t>12:01:00   </a:t>
            </a:r>
            <a:r>
              <a:rPr lang="fr-FR" dirty="0" smtClean="0">
                <a:solidFill>
                  <a:srgbClr val="FF0000"/>
                </a:solidFill>
              </a:rPr>
              <a:t>2.E-9</a:t>
            </a:r>
            <a:r>
              <a:rPr lang="fr-FR" dirty="0" smtClean="0"/>
              <a:t>      1.5E-9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Data</a:t>
            </a:r>
            <a:endParaRPr lang="fr-FR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313239" cy="4627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500"/>
                <a:gridCol w="1042988"/>
                <a:gridCol w="1042988"/>
                <a:gridCol w="1020763"/>
              </a:tblGrid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Date/Time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latin typeface="Arial"/>
                        </a:rPr>
                        <a:t>VGR.503.20R3.Q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latin typeface="Arial"/>
                        </a:rPr>
                        <a:t>VGR.503.28R3.Q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VGR.501.34L4.Q</a:t>
                      </a:r>
                    </a:p>
                  </a:txBody>
                  <a:tcPr marL="9525" marR="9525" marT="9525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11:14:54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1.81E-03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1.43E-03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4224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11:15:56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1.84E-03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1.43E-03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4224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19.09.2008 11:16:06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1.84E-03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4224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11:17:00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1.81E-03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1.40E-03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3271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11:17:21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1.81E-03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1.40E-03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4287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1.84E-03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1.40E-03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5303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1.84E-03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1.67E-03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6319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1.84E-03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1.67E-03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2.07E-03</a:t>
                      </a:r>
                    </a:p>
                  </a:txBody>
                  <a:tcPr marL="9525" marR="9525" marT="9525" marB="0" anchor="b"/>
                </a:tc>
              </a:tr>
              <a:tr h="17335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11:19:05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1.38E-03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1.67E-03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2.07E-03</a:t>
                      </a:r>
                    </a:p>
                  </a:txBody>
                  <a:tcPr marL="9525" marR="9525" marT="9525" marB="0" anchor="b"/>
                </a:tc>
              </a:tr>
              <a:tr h="18351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11:20:06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8.71E-04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6.60E-04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2.07E-03</a:t>
                      </a:r>
                    </a:p>
                  </a:txBody>
                  <a:tcPr marL="9525" marR="9525" marT="9525" marB="0" anchor="b"/>
                </a:tc>
              </a:tr>
              <a:tr h="19367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11:20:20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8.71E-04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6.60E-04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20383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11:21:07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8.35E-04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1.43E-02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4.95E-04</a:t>
                      </a:r>
                    </a:p>
                  </a:txBody>
                  <a:tcPr marL="9525" marR="9525" marT="9525" marB="0" anchor="b"/>
                </a:tc>
              </a:tr>
              <a:tr h="13779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19.09.2008 11:21:24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8.35E-04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1.43E-02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2.95E-03</a:t>
                      </a:r>
                    </a:p>
                  </a:txBody>
                  <a:tcPr marL="9525" marR="9525" marT="9525" marB="0" anchor="b"/>
                </a:tc>
              </a:tr>
              <a:tr h="14795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11:22:08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8.35E-04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4.00E-02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2.95E-03</a:t>
                      </a:r>
                    </a:p>
                  </a:txBody>
                  <a:tcPr marL="9525" marR="9525" marT="9525" marB="0" anchor="b"/>
                </a:tc>
              </a:tr>
              <a:tr h="15811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11:22:11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6.26E-04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4.00E-02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2.95E-03</a:t>
                      </a:r>
                    </a:p>
                  </a:txBody>
                  <a:tcPr marL="9525" marR="9525" marT="9525" marB="0" anchor="b"/>
                </a:tc>
              </a:tr>
              <a:tr h="16827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11:22:36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6.26E-04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4.00E-02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17843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11:23:09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6.26E-04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4.84E-02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18859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11:23:12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5.75E-04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4.84E-02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19875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11:23:41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5.75E-04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4.84E-02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20891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11:24:12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5.75E-04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5.40E-02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10160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11:24:17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5.10E-04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5.40E-02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  <a:tr h="9207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11:24:43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5.10E-04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5.40E-02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2.05E-03</a:t>
                      </a:r>
                    </a:p>
                  </a:txBody>
                  <a:tcPr marL="9525" marR="9525" marT="9525" marB="0" anchor="b"/>
                </a:tc>
              </a:tr>
              <a:tr h="82550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11:25:13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5.10E-04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5.81E-02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2.05E-03</a:t>
                      </a:r>
                    </a:p>
                  </a:txBody>
                  <a:tcPr marL="9525" marR="9525" marT="9525" marB="0" anchor="b"/>
                </a:tc>
              </a:tr>
              <a:tr h="17335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11:25:18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5.58E-04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5.81E-02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2.05E-03</a:t>
                      </a:r>
                    </a:p>
                  </a:txBody>
                  <a:tcPr marL="9525" marR="9525" marT="9525" marB="0" anchor="b"/>
                </a:tc>
              </a:tr>
              <a:tr h="183515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11:25:53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5.58E-04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5.81E-02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2.02E-03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486400" y="1600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 red the value measured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In black the value completed by the ‘export to Excel’ script with the last measured value.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with </a:t>
            </a:r>
            <a:r>
              <a:rPr lang="en-US" dirty="0" smtClean="0"/>
              <a:t>two </a:t>
            </a:r>
            <a:r>
              <a:rPr lang="en-US" dirty="0" err="1" smtClean="0"/>
              <a:t>pennings</a:t>
            </a:r>
            <a:r>
              <a:rPr lang="en-US" dirty="0" smtClean="0"/>
              <a:t> from </a:t>
            </a:r>
            <a:r>
              <a:rPr lang="en-US" dirty="0" smtClean="0"/>
              <a:t>two different </a:t>
            </a:r>
            <a:r>
              <a:rPr lang="en-US" dirty="0" smtClean="0"/>
              <a:t>vacuum</a:t>
            </a:r>
            <a:endParaRPr lang="fr-FR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3733800" cy="4230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</a:tblGrid>
              <a:tr h="183953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latin typeface="Arial"/>
                        </a:rPr>
                        <a:t>Date/Time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latin typeface="Arial"/>
                        </a:rPr>
                        <a:t>VGPB.518.7R3.R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latin typeface="Arial"/>
                        </a:rPr>
                        <a:t>VGP.317.12R3.Q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11:15:51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2.20E-07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11:16:01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2.20E-07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11:17:14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11:17:59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2.30E-07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1.60E-10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1.40E-10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1.60E-10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11:18:59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1.80E-10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2.40E-07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11:19:23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1.80E-10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8.70E-07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11:20:09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1.00E+04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8.70E-07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11:20:23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1.00E+04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2.80E-05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11:21:41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1.00E+04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3.70E-05</a:t>
                      </a:r>
                    </a:p>
                  </a:txBody>
                  <a:tcPr marL="9525" marR="9525" marT="9525" marB="0" anchor="b"/>
                </a:tc>
              </a:tr>
              <a:tr h="183953"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19.09.2008 12:14:41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latin typeface="Arial"/>
                        </a:rPr>
                        <a:t>1.00E+04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latin typeface="Arial"/>
                        </a:rPr>
                        <a:t>3.70E-05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905000"/>
            <a:ext cx="4572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own Arrow 6"/>
          <p:cNvSpPr/>
          <p:nvPr/>
        </p:nvSpPr>
        <p:spPr>
          <a:xfrm>
            <a:off x="5638800" y="4800600"/>
            <a:ext cx="457200" cy="152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Down Arrow 7"/>
          <p:cNvSpPr/>
          <p:nvPr/>
        </p:nvSpPr>
        <p:spPr>
          <a:xfrm>
            <a:off x="7467600" y="2209800"/>
            <a:ext cx="76200" cy="152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Down Arrow 8"/>
          <p:cNvSpPr/>
          <p:nvPr/>
        </p:nvSpPr>
        <p:spPr>
          <a:xfrm>
            <a:off x="6400800" y="2971800"/>
            <a:ext cx="76200" cy="152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Down Arrow 9"/>
          <p:cNvSpPr/>
          <p:nvPr/>
        </p:nvSpPr>
        <p:spPr>
          <a:xfrm>
            <a:off x="5334000" y="3276600"/>
            <a:ext cx="76200" cy="152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of timing between PLC and PVSS (beam Blue)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52400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52400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152400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19200" y="3886200"/>
            <a:ext cx="20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PLC_UJ33 Bic_33_B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3886200"/>
            <a:ext cx="20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PLC_UA43 Bic_43_B</a:t>
            </a:r>
            <a:endParaRPr lang="fr-FR" dirty="0"/>
          </a:p>
        </p:txBody>
      </p:sp>
      <p:pic>
        <p:nvPicPr>
          <p:cNvPr id="10" name="Picture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4267200"/>
            <a:ext cx="571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438400" y="5257800"/>
            <a:ext cx="1371600" cy="2286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2286000" y="3505200"/>
            <a:ext cx="1905000" cy="3048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304801" y="44196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 between PLC timing and PVSS timing can change at each moment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1905000"/>
            <a:ext cx="12954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rgbClr val="0070C0"/>
                </a:solidFill>
              </a:rPr>
              <a:t>NTP Timing, the same for all the machine</a:t>
            </a:r>
            <a:endParaRPr lang="fr-FR" sz="13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5562600"/>
            <a:ext cx="1295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70C0"/>
                </a:solidFill>
              </a:rPr>
              <a:t>PVSS Server Timing, the same for all the machine</a:t>
            </a:r>
            <a:endParaRPr lang="fr-FR" sz="13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of timing between PLC and PVSS (beam Red)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3999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52400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24001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508760"/>
            <a:ext cx="1828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0" y="4343400"/>
            <a:ext cx="5410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1" y="4114800"/>
            <a:ext cx="2590799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Difference between Interlock time et Start closing Time is the response time of BIC system in case of beam and the movement of the valve itself, lost of opened state.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0" y="3962400"/>
            <a:ext cx="20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PLC_UA43 Bic_43_R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3886200"/>
            <a:ext cx="206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PLC_UJ33 Bic_33_R</a:t>
            </a:r>
            <a:endParaRPr lang="fr-FR" dirty="0"/>
          </a:p>
        </p:txBody>
      </p:sp>
      <p:sp>
        <p:nvSpPr>
          <p:cNvPr id="12" name="Oval 11"/>
          <p:cNvSpPr/>
          <p:nvPr/>
        </p:nvSpPr>
        <p:spPr>
          <a:xfrm>
            <a:off x="4495800" y="3505200"/>
            <a:ext cx="1905000" cy="3048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4495800" y="3200400"/>
            <a:ext cx="1905000" cy="3048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Synchronize our PVSS server to NTP Timing (accelerators).</a:t>
            </a:r>
          </a:p>
          <a:p>
            <a:r>
              <a:rPr lang="en-US" dirty="0" smtClean="0"/>
              <a:t>For post-mortem analysis, adding the storage of </a:t>
            </a:r>
            <a:r>
              <a:rPr lang="en-US" i="1" dirty="0" smtClean="0"/>
              <a:t>Interlock time </a:t>
            </a:r>
            <a:r>
              <a:rPr lang="en-US" dirty="0" smtClean="0"/>
              <a:t>and </a:t>
            </a:r>
            <a:r>
              <a:rPr lang="en-US" i="1" dirty="0" smtClean="0"/>
              <a:t>Start closing time</a:t>
            </a:r>
            <a:r>
              <a:rPr lang="en-US" dirty="0" smtClean="0"/>
              <a:t> (means PLC times) in PVSS archive to be able to retrieve the history in case of </a:t>
            </a:r>
            <a:r>
              <a:rPr lang="en-US" dirty="0" smtClean="0"/>
              <a:t>problem (on going).</a:t>
            </a:r>
            <a:endParaRPr lang="en-US" dirty="0" smtClean="0"/>
          </a:p>
          <a:p>
            <a:r>
              <a:rPr lang="en-US" dirty="0" smtClean="0"/>
              <a:t>Remove ms in PVSS, not significant (on going).</a:t>
            </a:r>
          </a:p>
          <a:p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 Laugier AT/VAC/ICM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686</Words>
  <Application>Microsoft Office PowerPoint</Application>
  <PresentationFormat>On-screen Show (4:3)</PresentationFormat>
  <Paragraphs>242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Storage of Vacuum data</vt:lpstr>
      <vt:lpstr>Slide 2</vt:lpstr>
      <vt:lpstr>PVSS Archive/LHC logging</vt:lpstr>
      <vt:lpstr>Logic to create Excel File</vt:lpstr>
      <vt:lpstr>Practical Data</vt:lpstr>
      <vt:lpstr>Example with two pennings from two different vacuum</vt:lpstr>
      <vt:lpstr>Difference of timing between PLC and PVSS (beam Blue)</vt:lpstr>
      <vt:lpstr>Difference of timing between PLC and PVSS (beam Red)</vt:lpstr>
      <vt:lpstr>Improvements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laugi</dc:creator>
  <cp:lastModifiedBy>laugi</cp:lastModifiedBy>
  <cp:revision>52</cp:revision>
  <dcterms:created xsi:type="dcterms:W3CDTF">2008-09-23T12:26:22Z</dcterms:created>
  <dcterms:modified xsi:type="dcterms:W3CDTF">2008-12-08T10:13:28Z</dcterms:modified>
</cp:coreProperties>
</file>