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9" r:id="rId3"/>
    <p:sldId id="270" r:id="rId4"/>
    <p:sldId id="261" r:id="rId5"/>
    <p:sldId id="263" r:id="rId6"/>
    <p:sldId id="262" r:id="rId7"/>
    <p:sldId id="265" r:id="rId8"/>
    <p:sldId id="266" r:id="rId9"/>
    <p:sldId id="271" r:id="rId10"/>
    <p:sldId id="272" r:id="rId11"/>
    <p:sldId id="267" r:id="rId12"/>
  </p:sldIdLst>
  <p:sldSz cx="9144000" cy="6858000" type="screen4x3"/>
  <p:notesSz cx="6780213" cy="99107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8" autoAdjust="0"/>
    <p:restoredTop sz="94606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31E0CBA7-10E3-4C59-BA40-2822B01D4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2950"/>
            <a:ext cx="4954587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06938"/>
            <a:ext cx="5424487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EEB5864-1240-4D73-922A-B7C0AD2EA7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0"/>
            <a:ext cx="72723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195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  <p:pic>
        <p:nvPicPr>
          <p:cNvPr id="1030" name="Picture 7" descr="CERN9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75565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8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432800" y="0"/>
            <a:ext cx="7112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Char char="o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o"/>
        <a:defRPr>
          <a:solidFill>
            <a:schemeClr val="accent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20000"/>
        <a:buChar char="o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FP420 Vacuum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Ray Veness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Material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FP420 Vacuum- R.Veness</a:t>
            </a:r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Bellows unit: Standard Options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357563"/>
            <a:ext cx="7772400" cy="2738437"/>
          </a:xfrm>
        </p:spPr>
        <p:txBody>
          <a:bodyPr/>
          <a:lstStyle/>
          <a:p>
            <a:r>
              <a:rPr lang="en-US"/>
              <a:t>Standard LHC LSS: L</a:t>
            </a:r>
            <a:r>
              <a:rPr lang="en-US" sz="2000" baseline="-25000"/>
              <a:t>total</a:t>
            </a:r>
            <a:r>
              <a:rPr lang="en-US"/>
              <a:t> = 1215 mm</a:t>
            </a:r>
          </a:p>
          <a:p>
            <a:pPr lvl="1"/>
            <a:r>
              <a:rPr lang="en-US"/>
              <a:t>Existing standard LSS component designs, used with offsets as specified for the LSS</a:t>
            </a:r>
          </a:p>
          <a:p>
            <a:r>
              <a:rPr lang="en-US"/>
              <a:t>‘Optimised LSS’: L</a:t>
            </a:r>
            <a:r>
              <a:rPr lang="en-US" sz="2000" baseline="-25000"/>
              <a:t>total</a:t>
            </a:r>
            <a:r>
              <a:rPr lang="en-US"/>
              <a:t> ~500 mm</a:t>
            </a:r>
          </a:p>
          <a:p>
            <a:pPr lvl="1"/>
            <a:r>
              <a:rPr lang="en-US"/>
              <a:t>Existing standard LSScomponent designs, using offsets considered acceptable for 500 cycles by the bellows manufacturer</a:t>
            </a:r>
          </a:p>
          <a:p>
            <a:pPr lvl="1"/>
            <a:r>
              <a:rPr lang="en-US"/>
              <a:t>Additional testing would be required to verify acceptability for 4000 cycle (FP420?) lifetime.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051050" y="1773238"/>
            <a:ext cx="1441450" cy="792162"/>
            <a:chOff x="1292" y="1117"/>
            <a:chExt cx="908" cy="499"/>
          </a:xfrm>
        </p:grpSpPr>
        <p:sp>
          <p:nvSpPr>
            <p:cNvPr id="50180" name="Freeform 4"/>
            <p:cNvSpPr>
              <a:spLocks/>
            </p:cNvSpPr>
            <p:nvPr/>
          </p:nvSpPr>
          <p:spPr bwMode="auto">
            <a:xfrm>
              <a:off x="1519" y="1162"/>
              <a:ext cx="454" cy="91"/>
            </a:xfrm>
            <a:custGeom>
              <a:avLst/>
              <a:gdLst/>
              <a:ahLst/>
              <a:cxnLst>
                <a:cxn ang="0">
                  <a:pos x="0" y="91"/>
                </a:cxn>
                <a:cxn ang="0">
                  <a:pos x="46" y="0"/>
                </a:cxn>
                <a:cxn ang="0">
                  <a:pos x="91" y="91"/>
                </a:cxn>
                <a:cxn ang="0">
                  <a:pos x="136" y="0"/>
                </a:cxn>
                <a:cxn ang="0">
                  <a:pos x="182" y="91"/>
                </a:cxn>
                <a:cxn ang="0">
                  <a:pos x="227" y="0"/>
                </a:cxn>
                <a:cxn ang="0">
                  <a:pos x="272" y="91"/>
                </a:cxn>
                <a:cxn ang="0">
                  <a:pos x="318" y="0"/>
                </a:cxn>
                <a:cxn ang="0">
                  <a:pos x="363" y="91"/>
                </a:cxn>
                <a:cxn ang="0">
                  <a:pos x="408" y="0"/>
                </a:cxn>
                <a:cxn ang="0">
                  <a:pos x="454" y="91"/>
                </a:cxn>
              </a:cxnLst>
              <a:rect l="0" t="0" r="r" b="b"/>
              <a:pathLst>
                <a:path w="454" h="91">
                  <a:moveTo>
                    <a:pt x="0" y="91"/>
                  </a:moveTo>
                  <a:lnTo>
                    <a:pt x="46" y="0"/>
                  </a:lnTo>
                  <a:lnTo>
                    <a:pt x="91" y="91"/>
                  </a:lnTo>
                  <a:lnTo>
                    <a:pt x="136" y="0"/>
                  </a:lnTo>
                  <a:lnTo>
                    <a:pt x="182" y="91"/>
                  </a:lnTo>
                  <a:lnTo>
                    <a:pt x="227" y="0"/>
                  </a:lnTo>
                  <a:lnTo>
                    <a:pt x="272" y="91"/>
                  </a:lnTo>
                  <a:lnTo>
                    <a:pt x="318" y="0"/>
                  </a:lnTo>
                  <a:lnTo>
                    <a:pt x="363" y="91"/>
                  </a:lnTo>
                  <a:lnTo>
                    <a:pt x="408" y="0"/>
                  </a:lnTo>
                  <a:lnTo>
                    <a:pt x="454" y="9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auto">
            <a:xfrm rot="10800000">
              <a:off x="1519" y="1434"/>
              <a:ext cx="454" cy="91"/>
            </a:xfrm>
            <a:custGeom>
              <a:avLst/>
              <a:gdLst/>
              <a:ahLst/>
              <a:cxnLst>
                <a:cxn ang="0">
                  <a:pos x="0" y="91"/>
                </a:cxn>
                <a:cxn ang="0">
                  <a:pos x="46" y="0"/>
                </a:cxn>
                <a:cxn ang="0">
                  <a:pos x="91" y="91"/>
                </a:cxn>
                <a:cxn ang="0">
                  <a:pos x="136" y="0"/>
                </a:cxn>
                <a:cxn ang="0">
                  <a:pos x="182" y="91"/>
                </a:cxn>
                <a:cxn ang="0">
                  <a:pos x="227" y="0"/>
                </a:cxn>
                <a:cxn ang="0">
                  <a:pos x="272" y="91"/>
                </a:cxn>
                <a:cxn ang="0">
                  <a:pos x="318" y="0"/>
                </a:cxn>
                <a:cxn ang="0">
                  <a:pos x="363" y="91"/>
                </a:cxn>
                <a:cxn ang="0">
                  <a:pos x="408" y="0"/>
                </a:cxn>
                <a:cxn ang="0">
                  <a:pos x="454" y="91"/>
                </a:cxn>
              </a:cxnLst>
              <a:rect l="0" t="0" r="r" b="b"/>
              <a:pathLst>
                <a:path w="454" h="91">
                  <a:moveTo>
                    <a:pt x="0" y="91"/>
                  </a:moveTo>
                  <a:lnTo>
                    <a:pt x="46" y="0"/>
                  </a:lnTo>
                  <a:lnTo>
                    <a:pt x="91" y="91"/>
                  </a:lnTo>
                  <a:lnTo>
                    <a:pt x="136" y="0"/>
                  </a:lnTo>
                  <a:lnTo>
                    <a:pt x="182" y="91"/>
                  </a:lnTo>
                  <a:lnTo>
                    <a:pt x="227" y="0"/>
                  </a:lnTo>
                  <a:lnTo>
                    <a:pt x="272" y="91"/>
                  </a:lnTo>
                  <a:lnTo>
                    <a:pt x="318" y="0"/>
                  </a:lnTo>
                  <a:lnTo>
                    <a:pt x="363" y="91"/>
                  </a:lnTo>
                  <a:lnTo>
                    <a:pt x="408" y="0"/>
                  </a:lnTo>
                  <a:lnTo>
                    <a:pt x="454" y="9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82" name="Line 6"/>
            <p:cNvSpPr>
              <a:spLocks noChangeShapeType="1"/>
            </p:cNvSpPr>
            <p:nvPr/>
          </p:nvSpPr>
          <p:spPr bwMode="auto">
            <a:xfrm flipH="1">
              <a:off x="1383" y="1253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83" name="Line 7"/>
            <p:cNvSpPr>
              <a:spLocks noChangeShapeType="1"/>
            </p:cNvSpPr>
            <p:nvPr/>
          </p:nvSpPr>
          <p:spPr bwMode="auto">
            <a:xfrm flipH="1">
              <a:off x="1383" y="143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84" name="Rectangle 8"/>
            <p:cNvSpPr>
              <a:spLocks noChangeArrowheads="1"/>
            </p:cNvSpPr>
            <p:nvPr/>
          </p:nvSpPr>
          <p:spPr bwMode="auto">
            <a:xfrm>
              <a:off x="1292" y="1117"/>
              <a:ext cx="91" cy="4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5" name="Rectangle 9"/>
            <p:cNvSpPr>
              <a:spLocks noChangeArrowheads="1"/>
            </p:cNvSpPr>
            <p:nvPr/>
          </p:nvSpPr>
          <p:spPr bwMode="auto">
            <a:xfrm>
              <a:off x="2109" y="1117"/>
              <a:ext cx="91" cy="4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6" name="Line 10"/>
            <p:cNvSpPr>
              <a:spLocks noChangeShapeType="1"/>
            </p:cNvSpPr>
            <p:nvPr/>
          </p:nvSpPr>
          <p:spPr bwMode="auto">
            <a:xfrm flipH="1">
              <a:off x="1973" y="1253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87" name="Line 11"/>
            <p:cNvSpPr>
              <a:spLocks noChangeShapeType="1"/>
            </p:cNvSpPr>
            <p:nvPr/>
          </p:nvSpPr>
          <p:spPr bwMode="auto">
            <a:xfrm flipH="1">
              <a:off x="1973" y="143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5578475" y="1773238"/>
            <a:ext cx="1441450" cy="792162"/>
            <a:chOff x="3469" y="1117"/>
            <a:chExt cx="908" cy="499"/>
          </a:xfrm>
        </p:grpSpPr>
        <p:sp>
          <p:nvSpPr>
            <p:cNvPr id="50190" name="Freeform 14"/>
            <p:cNvSpPr>
              <a:spLocks/>
            </p:cNvSpPr>
            <p:nvPr/>
          </p:nvSpPr>
          <p:spPr bwMode="auto">
            <a:xfrm>
              <a:off x="3696" y="1162"/>
              <a:ext cx="454" cy="91"/>
            </a:xfrm>
            <a:custGeom>
              <a:avLst/>
              <a:gdLst/>
              <a:ahLst/>
              <a:cxnLst>
                <a:cxn ang="0">
                  <a:pos x="0" y="91"/>
                </a:cxn>
                <a:cxn ang="0">
                  <a:pos x="46" y="0"/>
                </a:cxn>
                <a:cxn ang="0">
                  <a:pos x="91" y="91"/>
                </a:cxn>
                <a:cxn ang="0">
                  <a:pos x="136" y="0"/>
                </a:cxn>
                <a:cxn ang="0">
                  <a:pos x="182" y="91"/>
                </a:cxn>
                <a:cxn ang="0">
                  <a:pos x="227" y="0"/>
                </a:cxn>
                <a:cxn ang="0">
                  <a:pos x="272" y="91"/>
                </a:cxn>
                <a:cxn ang="0">
                  <a:pos x="318" y="0"/>
                </a:cxn>
                <a:cxn ang="0">
                  <a:pos x="363" y="91"/>
                </a:cxn>
                <a:cxn ang="0">
                  <a:pos x="408" y="0"/>
                </a:cxn>
                <a:cxn ang="0">
                  <a:pos x="454" y="91"/>
                </a:cxn>
              </a:cxnLst>
              <a:rect l="0" t="0" r="r" b="b"/>
              <a:pathLst>
                <a:path w="454" h="91">
                  <a:moveTo>
                    <a:pt x="0" y="91"/>
                  </a:moveTo>
                  <a:lnTo>
                    <a:pt x="46" y="0"/>
                  </a:lnTo>
                  <a:lnTo>
                    <a:pt x="91" y="91"/>
                  </a:lnTo>
                  <a:lnTo>
                    <a:pt x="136" y="0"/>
                  </a:lnTo>
                  <a:lnTo>
                    <a:pt x="182" y="91"/>
                  </a:lnTo>
                  <a:lnTo>
                    <a:pt x="227" y="0"/>
                  </a:lnTo>
                  <a:lnTo>
                    <a:pt x="272" y="91"/>
                  </a:lnTo>
                  <a:lnTo>
                    <a:pt x="318" y="0"/>
                  </a:lnTo>
                  <a:lnTo>
                    <a:pt x="363" y="91"/>
                  </a:lnTo>
                  <a:lnTo>
                    <a:pt x="408" y="0"/>
                  </a:lnTo>
                  <a:lnTo>
                    <a:pt x="454" y="9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auto">
            <a:xfrm rot="10800000">
              <a:off x="3696" y="1434"/>
              <a:ext cx="454" cy="91"/>
            </a:xfrm>
            <a:custGeom>
              <a:avLst/>
              <a:gdLst/>
              <a:ahLst/>
              <a:cxnLst>
                <a:cxn ang="0">
                  <a:pos x="0" y="91"/>
                </a:cxn>
                <a:cxn ang="0">
                  <a:pos x="46" y="0"/>
                </a:cxn>
                <a:cxn ang="0">
                  <a:pos x="91" y="91"/>
                </a:cxn>
                <a:cxn ang="0">
                  <a:pos x="136" y="0"/>
                </a:cxn>
                <a:cxn ang="0">
                  <a:pos x="182" y="91"/>
                </a:cxn>
                <a:cxn ang="0">
                  <a:pos x="227" y="0"/>
                </a:cxn>
                <a:cxn ang="0">
                  <a:pos x="272" y="91"/>
                </a:cxn>
                <a:cxn ang="0">
                  <a:pos x="318" y="0"/>
                </a:cxn>
                <a:cxn ang="0">
                  <a:pos x="363" y="91"/>
                </a:cxn>
                <a:cxn ang="0">
                  <a:pos x="408" y="0"/>
                </a:cxn>
                <a:cxn ang="0">
                  <a:pos x="454" y="91"/>
                </a:cxn>
              </a:cxnLst>
              <a:rect l="0" t="0" r="r" b="b"/>
              <a:pathLst>
                <a:path w="454" h="91">
                  <a:moveTo>
                    <a:pt x="0" y="91"/>
                  </a:moveTo>
                  <a:lnTo>
                    <a:pt x="46" y="0"/>
                  </a:lnTo>
                  <a:lnTo>
                    <a:pt x="91" y="91"/>
                  </a:lnTo>
                  <a:lnTo>
                    <a:pt x="136" y="0"/>
                  </a:lnTo>
                  <a:lnTo>
                    <a:pt x="182" y="91"/>
                  </a:lnTo>
                  <a:lnTo>
                    <a:pt x="227" y="0"/>
                  </a:lnTo>
                  <a:lnTo>
                    <a:pt x="272" y="91"/>
                  </a:lnTo>
                  <a:lnTo>
                    <a:pt x="318" y="0"/>
                  </a:lnTo>
                  <a:lnTo>
                    <a:pt x="363" y="91"/>
                  </a:lnTo>
                  <a:lnTo>
                    <a:pt x="408" y="0"/>
                  </a:lnTo>
                  <a:lnTo>
                    <a:pt x="454" y="9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92" name="Line 16"/>
            <p:cNvSpPr>
              <a:spLocks noChangeShapeType="1"/>
            </p:cNvSpPr>
            <p:nvPr/>
          </p:nvSpPr>
          <p:spPr bwMode="auto">
            <a:xfrm flipH="1">
              <a:off x="3560" y="1253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93" name="Line 17"/>
            <p:cNvSpPr>
              <a:spLocks noChangeShapeType="1"/>
            </p:cNvSpPr>
            <p:nvPr/>
          </p:nvSpPr>
          <p:spPr bwMode="auto">
            <a:xfrm flipH="1">
              <a:off x="3560" y="143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94" name="Rectangle 18"/>
            <p:cNvSpPr>
              <a:spLocks noChangeArrowheads="1"/>
            </p:cNvSpPr>
            <p:nvPr/>
          </p:nvSpPr>
          <p:spPr bwMode="auto">
            <a:xfrm>
              <a:off x="3469" y="1117"/>
              <a:ext cx="91" cy="4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5" name="Rectangle 19"/>
            <p:cNvSpPr>
              <a:spLocks noChangeArrowheads="1"/>
            </p:cNvSpPr>
            <p:nvPr/>
          </p:nvSpPr>
          <p:spPr bwMode="auto">
            <a:xfrm>
              <a:off x="4286" y="1117"/>
              <a:ext cx="91" cy="4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6" name="Line 20"/>
            <p:cNvSpPr>
              <a:spLocks noChangeShapeType="1"/>
            </p:cNvSpPr>
            <p:nvPr/>
          </p:nvSpPr>
          <p:spPr bwMode="auto">
            <a:xfrm flipH="1">
              <a:off x="4150" y="1253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97" name="Line 21"/>
            <p:cNvSpPr>
              <a:spLocks noChangeShapeType="1"/>
            </p:cNvSpPr>
            <p:nvPr/>
          </p:nvSpPr>
          <p:spPr bwMode="auto">
            <a:xfrm flipH="1">
              <a:off x="4150" y="143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198" name="Rectangle 22"/>
          <p:cNvSpPr>
            <a:spLocks noChangeArrowheads="1"/>
          </p:cNvSpPr>
          <p:nvPr/>
        </p:nvSpPr>
        <p:spPr bwMode="auto">
          <a:xfrm>
            <a:off x="5435600" y="1773238"/>
            <a:ext cx="144463" cy="792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00" name="Rectangle 24"/>
          <p:cNvSpPr>
            <a:spLocks noChangeArrowheads="1"/>
          </p:cNvSpPr>
          <p:nvPr/>
        </p:nvSpPr>
        <p:spPr bwMode="auto">
          <a:xfrm>
            <a:off x="3492500" y="1773238"/>
            <a:ext cx="144463" cy="792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01" name="Rectangle 25"/>
          <p:cNvSpPr>
            <a:spLocks noChangeArrowheads="1"/>
          </p:cNvSpPr>
          <p:nvPr/>
        </p:nvSpPr>
        <p:spPr bwMode="auto">
          <a:xfrm>
            <a:off x="3635375" y="1989138"/>
            <a:ext cx="1800225" cy="28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1116013" y="1773238"/>
            <a:ext cx="936625" cy="792162"/>
            <a:chOff x="703" y="1117"/>
            <a:chExt cx="590" cy="499"/>
          </a:xfrm>
        </p:grpSpPr>
        <p:sp>
          <p:nvSpPr>
            <p:cNvPr id="50202" name="Rectangle 26"/>
            <p:cNvSpPr>
              <a:spLocks noChangeArrowheads="1"/>
            </p:cNvSpPr>
            <p:nvPr/>
          </p:nvSpPr>
          <p:spPr bwMode="auto">
            <a:xfrm>
              <a:off x="1202" y="1117"/>
              <a:ext cx="91" cy="4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03" name="Rectangle 27"/>
            <p:cNvSpPr>
              <a:spLocks noChangeArrowheads="1"/>
            </p:cNvSpPr>
            <p:nvPr/>
          </p:nvSpPr>
          <p:spPr bwMode="auto">
            <a:xfrm>
              <a:off x="748" y="1253"/>
              <a:ext cx="454" cy="1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04" name="Rectangle 28"/>
            <p:cNvSpPr>
              <a:spLocks noChangeArrowheads="1"/>
            </p:cNvSpPr>
            <p:nvPr/>
          </p:nvSpPr>
          <p:spPr bwMode="auto">
            <a:xfrm>
              <a:off x="703" y="1207"/>
              <a:ext cx="90" cy="2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 rot="10800000">
            <a:off x="7019925" y="1773238"/>
            <a:ext cx="936625" cy="792162"/>
            <a:chOff x="703" y="1117"/>
            <a:chExt cx="590" cy="499"/>
          </a:xfrm>
        </p:grpSpPr>
        <p:sp>
          <p:nvSpPr>
            <p:cNvPr id="50207" name="Rectangle 31"/>
            <p:cNvSpPr>
              <a:spLocks noChangeArrowheads="1"/>
            </p:cNvSpPr>
            <p:nvPr/>
          </p:nvSpPr>
          <p:spPr bwMode="auto">
            <a:xfrm>
              <a:off x="1202" y="1117"/>
              <a:ext cx="91" cy="4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08" name="Rectangle 32"/>
            <p:cNvSpPr>
              <a:spLocks noChangeArrowheads="1"/>
            </p:cNvSpPr>
            <p:nvPr/>
          </p:nvSpPr>
          <p:spPr bwMode="auto">
            <a:xfrm>
              <a:off x="748" y="1253"/>
              <a:ext cx="454" cy="1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09" name="Rectangle 33"/>
            <p:cNvSpPr>
              <a:spLocks noChangeArrowheads="1"/>
            </p:cNvSpPr>
            <p:nvPr/>
          </p:nvSpPr>
          <p:spPr bwMode="auto">
            <a:xfrm>
              <a:off x="703" y="1207"/>
              <a:ext cx="90" cy="2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0210" name="Line 34"/>
          <p:cNvSpPr>
            <a:spLocks noChangeShapeType="1"/>
          </p:cNvSpPr>
          <p:nvPr/>
        </p:nvSpPr>
        <p:spPr bwMode="auto">
          <a:xfrm>
            <a:off x="2051050" y="1628775"/>
            <a:ext cx="4968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11" name="Text Box 35"/>
          <p:cNvSpPr txBox="1">
            <a:spLocks noChangeArrowheads="1"/>
          </p:cNvSpPr>
          <p:nvPr/>
        </p:nvSpPr>
        <p:spPr bwMode="auto">
          <a:xfrm>
            <a:off x="3924300" y="1484313"/>
            <a:ext cx="792163" cy="39687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</a:t>
            </a:r>
            <a:r>
              <a:rPr lang="en-US" sz="1600" baseline="-25000"/>
              <a:t>total</a:t>
            </a:r>
          </a:p>
        </p:txBody>
      </p:sp>
      <p:sp>
        <p:nvSpPr>
          <p:cNvPr id="50212" name="Line 36"/>
          <p:cNvSpPr>
            <a:spLocks noChangeShapeType="1"/>
          </p:cNvSpPr>
          <p:nvPr/>
        </p:nvSpPr>
        <p:spPr bwMode="auto">
          <a:xfrm>
            <a:off x="3492500" y="2636838"/>
            <a:ext cx="20875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13" name="Line 37"/>
          <p:cNvSpPr>
            <a:spLocks noChangeShapeType="1"/>
          </p:cNvSpPr>
          <p:nvPr/>
        </p:nvSpPr>
        <p:spPr bwMode="auto">
          <a:xfrm>
            <a:off x="2051050" y="2636838"/>
            <a:ext cx="14398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14" name="Line 38"/>
          <p:cNvSpPr>
            <a:spLocks noChangeShapeType="1"/>
          </p:cNvSpPr>
          <p:nvPr/>
        </p:nvSpPr>
        <p:spPr bwMode="auto">
          <a:xfrm>
            <a:off x="5580063" y="2636838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15" name="Text Box 39"/>
          <p:cNvSpPr txBox="1">
            <a:spLocks noChangeArrowheads="1"/>
          </p:cNvSpPr>
          <p:nvPr/>
        </p:nvSpPr>
        <p:spPr bwMode="auto">
          <a:xfrm>
            <a:off x="2197100" y="2636838"/>
            <a:ext cx="1079500" cy="581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LSS warm module</a:t>
            </a:r>
          </a:p>
        </p:txBody>
      </p:sp>
      <p:sp>
        <p:nvSpPr>
          <p:cNvPr id="50216" name="Text Box 40"/>
          <p:cNvSpPr txBox="1">
            <a:spLocks noChangeArrowheads="1"/>
          </p:cNvSpPr>
          <p:nvPr/>
        </p:nvSpPr>
        <p:spPr bwMode="auto">
          <a:xfrm>
            <a:off x="5724525" y="2636838"/>
            <a:ext cx="1079500" cy="581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LSS warm module</a:t>
            </a:r>
          </a:p>
        </p:txBody>
      </p:sp>
      <p:sp>
        <p:nvSpPr>
          <p:cNvPr id="50217" name="Text Box 41"/>
          <p:cNvSpPr txBox="1">
            <a:spLocks noChangeArrowheads="1"/>
          </p:cNvSpPr>
          <p:nvPr/>
        </p:nvSpPr>
        <p:spPr bwMode="auto">
          <a:xfrm>
            <a:off x="3635375" y="2636838"/>
            <a:ext cx="1800225" cy="581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LSS drift vacuum chamber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FP420?</a:t>
            </a:r>
          </a:p>
          <a:p>
            <a:r>
              <a:rPr lang="en-US" dirty="0" smtClean="0"/>
              <a:t>How would it be installed in the LHC?</a:t>
            </a:r>
          </a:p>
          <a:p>
            <a:r>
              <a:rPr lang="en-US" dirty="0" smtClean="0"/>
              <a:t>What would it look like?</a:t>
            </a:r>
          </a:p>
          <a:p>
            <a:r>
              <a:rPr lang="en-US" dirty="0" smtClean="0"/>
              <a:t>What are the issues/interest for our group?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FP420?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5860"/>
            <a:ext cx="9001156" cy="481014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What does it stand for?</a:t>
            </a:r>
          </a:p>
          <a:p>
            <a:pPr lvl="1"/>
            <a:r>
              <a:rPr lang="en-US" dirty="0" smtClean="0"/>
              <a:t>FP420 = Forward Physics at 420 m (in the LHC)</a:t>
            </a:r>
          </a:p>
          <a:p>
            <a:r>
              <a:rPr lang="en-US" dirty="0" smtClean="0"/>
              <a:t>What is it?</a:t>
            </a:r>
          </a:p>
          <a:p>
            <a:pPr lvl="1"/>
            <a:r>
              <a:rPr lang="en-US" dirty="0" smtClean="0"/>
              <a:t>Currently an international R&amp;D </a:t>
            </a:r>
            <a:r>
              <a:rPr lang="en-US" dirty="0" smtClean="0"/>
              <a:t>Project</a:t>
            </a:r>
          </a:p>
          <a:p>
            <a:pPr lvl="1"/>
            <a:r>
              <a:rPr lang="en-US" dirty="0" smtClean="0"/>
              <a:t>Plan to add new detectors at 220 m and 420 m either side of IP 1 and/or 5</a:t>
            </a:r>
            <a:endParaRPr lang="en-US" dirty="0" smtClean="0"/>
          </a:p>
          <a:p>
            <a:pPr lvl="1"/>
            <a:r>
              <a:rPr lang="en-US" dirty="0" smtClean="0"/>
              <a:t>Technical proposals being prepared in ATLAS and </a:t>
            </a:r>
            <a:r>
              <a:rPr lang="en-US" dirty="0" smtClean="0"/>
              <a:t>CMS experiments</a:t>
            </a:r>
            <a:endParaRPr lang="en-US" dirty="0" smtClean="0"/>
          </a:p>
          <a:p>
            <a:pPr lvl="2"/>
            <a:r>
              <a:rPr lang="en-US" dirty="0" smtClean="0"/>
              <a:t>Would become part of one or both of these experiments if approved</a:t>
            </a:r>
          </a:p>
          <a:p>
            <a:r>
              <a:rPr lang="en-US" dirty="0" smtClean="0"/>
              <a:t>How does it work?</a:t>
            </a:r>
          </a:p>
          <a:p>
            <a:pPr lvl="1"/>
            <a:r>
              <a:rPr lang="en-US" dirty="0" smtClean="0"/>
              <a:t>Higgs discovery mechanism using </a:t>
            </a:r>
            <a:r>
              <a:rPr lang="en-US" dirty="0" smtClean="0"/>
              <a:t>the LHC dipole magnets as a spectrometer</a:t>
            </a:r>
          </a:p>
          <a:p>
            <a:pPr lvl="2"/>
            <a:r>
              <a:rPr lang="en-US" dirty="0" smtClean="0"/>
              <a:t>Higgs produced at the IP from two colliding protons </a:t>
            </a:r>
          </a:p>
          <a:p>
            <a:pPr lvl="2"/>
            <a:r>
              <a:rPr lang="en-US" dirty="0" smtClean="0"/>
              <a:t>These</a:t>
            </a:r>
            <a:r>
              <a:rPr lang="en-US" dirty="0" smtClean="0"/>
              <a:t> protons remain intact and continue along the beam axis having lost a fraction of their energy</a:t>
            </a:r>
          </a:p>
          <a:p>
            <a:pPr lvl="2"/>
            <a:r>
              <a:rPr lang="en-US" dirty="0" smtClean="0"/>
              <a:t>When these protons go through the machine dipoles (separation and dispersion suppressor) they are separated from the circulating beam by the magnetic field</a:t>
            </a:r>
          </a:p>
          <a:p>
            <a:pPr lvl="1"/>
            <a:r>
              <a:rPr lang="en-US" dirty="0" smtClean="0"/>
              <a:t>Insert (silicon) </a:t>
            </a:r>
            <a:r>
              <a:rPr lang="en-US" dirty="0" smtClean="0"/>
              <a:t>detectors very close to beam ~5 mm (20</a:t>
            </a:r>
            <a:r>
              <a:rPr lang="el-GR" dirty="0" smtClean="0"/>
              <a:t>σ</a:t>
            </a:r>
            <a:r>
              <a:rPr lang="en-US" dirty="0" smtClean="0"/>
              <a:t>)</a:t>
            </a:r>
            <a:endParaRPr lang="en-US" dirty="0" smtClean="0"/>
          </a:p>
          <a:p>
            <a:pPr lvl="2"/>
            <a:r>
              <a:rPr lang="en-US" dirty="0" smtClean="0"/>
              <a:t>Detect these particles and precisely measure their arrival time</a:t>
            </a:r>
          </a:p>
          <a:p>
            <a:pPr lvl="2"/>
            <a:r>
              <a:rPr lang="en-US" dirty="0" smtClean="0"/>
              <a:t>Use this data, along with detectors in the central detector to re-construct the event</a:t>
            </a: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4857760"/>
            <a:ext cx="9144000" cy="1643074"/>
          </a:xfrm>
        </p:spPr>
        <p:txBody>
          <a:bodyPr/>
          <a:lstStyle/>
          <a:p>
            <a:r>
              <a:rPr lang="en-US" dirty="0" smtClean="0"/>
              <a:t>Main issues</a:t>
            </a:r>
          </a:p>
          <a:p>
            <a:pPr lvl="1"/>
            <a:r>
              <a:rPr lang="en-US" dirty="0" smtClean="0"/>
              <a:t>420 m from the IP is inside the continuous cryostat between Q10 and Q11</a:t>
            </a:r>
          </a:p>
          <a:p>
            <a:pPr lvl="1"/>
            <a:r>
              <a:rPr lang="en-US" dirty="0" smtClean="0"/>
              <a:t>220 m is occupied by TOTEM roman pots in IR5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32" cy="354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a New Warm Sector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285860"/>
            <a:ext cx="2928926" cy="5072098"/>
          </a:xfrm>
        </p:spPr>
        <p:txBody>
          <a:bodyPr/>
          <a:lstStyle/>
          <a:p>
            <a:r>
              <a:rPr lang="en-US" dirty="0" smtClean="0"/>
              <a:t>Design</a:t>
            </a:r>
          </a:p>
          <a:p>
            <a:pPr lvl="1"/>
            <a:r>
              <a:rPr lang="en-US" dirty="0" smtClean="0"/>
              <a:t>Use modified Arc Termination Modules (ATM)</a:t>
            </a:r>
          </a:p>
          <a:p>
            <a:pPr lvl="1"/>
            <a:r>
              <a:rPr lang="en-US" dirty="0" smtClean="0"/>
              <a:t>Standard VAB-type vacuum instrumentation assemblies</a:t>
            </a:r>
          </a:p>
          <a:p>
            <a:pPr lvl="1"/>
            <a:r>
              <a:rPr lang="en-US" dirty="0" smtClean="0"/>
              <a:t>Leaves ~7.6 m warm space for detectors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5052" y="1285860"/>
            <a:ext cx="631894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857488" y="5143512"/>
            <a:ext cx="6286512" cy="307777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3D view of proposed new warm sector, replacing connecting cryostat</a:t>
            </a:r>
            <a:endParaRPr lang="en-US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ATM details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42291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07884"/>
            <a:ext cx="2500298" cy="2911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3382" y="928670"/>
            <a:ext cx="488061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0" y="3500438"/>
            <a:ext cx="4214810" cy="307777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Schematic positions of magnet lines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286248" y="4071942"/>
            <a:ext cx="4857752" cy="307777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3D part-section of modified ATM (</a:t>
            </a:r>
            <a:r>
              <a:rPr lang="en-US" sz="1400" dirty="0" err="1" smtClean="0"/>
              <a:t>T.Renaglia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786050" cy="307777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ATM and VAB from warm sector</a:t>
            </a:r>
            <a:endParaRPr lang="en-US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in the Warm Sector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4929198"/>
            <a:ext cx="9144000" cy="1928802"/>
          </a:xfrm>
        </p:spPr>
        <p:txBody>
          <a:bodyPr/>
          <a:lstStyle/>
          <a:p>
            <a:r>
              <a:rPr lang="en-US" dirty="0" smtClean="0"/>
              <a:t>Main issues</a:t>
            </a:r>
          </a:p>
          <a:p>
            <a:pPr lvl="1"/>
            <a:r>
              <a:rPr lang="en-US" dirty="0" smtClean="0"/>
              <a:t>Detectors need to move in and out of the beam</a:t>
            </a:r>
          </a:p>
          <a:p>
            <a:pPr lvl="1"/>
            <a:r>
              <a:rPr lang="en-US" dirty="0" smtClean="0"/>
              <a:t>Detector geometry not compatible with ‘standard’ roman pots</a:t>
            </a:r>
          </a:p>
          <a:p>
            <a:pPr lvl="1"/>
            <a:r>
              <a:rPr lang="en-US" dirty="0" smtClean="0"/>
              <a:t>2 detector stations need to be as far as possible from each other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142984"/>
            <a:ext cx="6429388" cy="375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‘Hamburg </a:t>
            </a:r>
            <a:r>
              <a:rPr lang="en-US" dirty="0" err="1" smtClean="0"/>
              <a:t>Beampipe</a:t>
            </a:r>
            <a:r>
              <a:rPr lang="en-US" dirty="0" smtClean="0"/>
              <a:t>’ Proposal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285860"/>
            <a:ext cx="4214810" cy="507209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Concept</a:t>
            </a:r>
          </a:p>
          <a:p>
            <a:pPr lvl="1"/>
            <a:r>
              <a:rPr lang="en-US" dirty="0" smtClean="0"/>
              <a:t>Move the entire vacuum chamber, complete with detectors and BPMs in and out of the beam</a:t>
            </a:r>
          </a:p>
          <a:p>
            <a:pPr lvl="1"/>
            <a:r>
              <a:rPr lang="en-US" dirty="0" smtClean="0"/>
              <a:t>A long, thin-walled ‘pocket’ contains the detectors</a:t>
            </a:r>
          </a:p>
          <a:p>
            <a:pPr lvl="1"/>
            <a:r>
              <a:rPr lang="en-US" dirty="0" smtClean="0"/>
              <a:t>Detectors remain in air</a:t>
            </a:r>
          </a:p>
          <a:p>
            <a:pPr lvl="1"/>
            <a:r>
              <a:rPr lang="en-US" dirty="0" smtClean="0"/>
              <a:t>System can be baked-out before detector insertion (as with LHC roman pots)</a:t>
            </a:r>
          </a:p>
          <a:p>
            <a:r>
              <a:rPr lang="en-US" dirty="0" smtClean="0"/>
              <a:t>Design</a:t>
            </a:r>
          </a:p>
          <a:p>
            <a:pPr lvl="1"/>
            <a:r>
              <a:rPr lang="en-US" dirty="0" smtClean="0"/>
              <a:t>Ongoing, by FP420, ATLAS and CMS, but…</a:t>
            </a:r>
          </a:p>
          <a:p>
            <a:pPr lvl="1"/>
            <a:r>
              <a:rPr lang="en-US" dirty="0" smtClean="0"/>
              <a:t>I am pushing them to use standard LSS components wherever possible</a:t>
            </a:r>
          </a:p>
          <a:p>
            <a:pPr lvl="2"/>
            <a:r>
              <a:rPr lang="en-US" dirty="0" smtClean="0"/>
              <a:t>Bellows modules for lateral movements</a:t>
            </a:r>
          </a:p>
          <a:p>
            <a:pPr lvl="2"/>
            <a:r>
              <a:rPr lang="en-US" dirty="0" smtClean="0"/>
              <a:t>LSS-type BPMs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75085" y="3286124"/>
            <a:ext cx="366891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214422"/>
            <a:ext cx="5072066" cy="184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071670" y="6550223"/>
            <a:ext cx="4857752" cy="307777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Figures courtesy of: </a:t>
            </a:r>
            <a:r>
              <a:rPr lang="en-US" sz="1400" dirty="0" err="1" smtClean="0"/>
              <a:t>J.Pater</a:t>
            </a:r>
            <a:r>
              <a:rPr lang="en-US" sz="1400" dirty="0" smtClean="0"/>
              <a:t> </a:t>
            </a:r>
            <a:r>
              <a:rPr lang="en-US" sz="1400" dirty="0" err="1" smtClean="0"/>
              <a:t>JoP</a:t>
            </a:r>
            <a:r>
              <a:rPr lang="en-US" sz="1400" dirty="0" smtClean="0"/>
              <a:t> </a:t>
            </a:r>
            <a:r>
              <a:rPr lang="en-US" sz="1400" b="1" dirty="0" smtClean="0"/>
              <a:t>110</a:t>
            </a:r>
            <a:r>
              <a:rPr lang="en-US" sz="1400" dirty="0" smtClean="0"/>
              <a:t> (2008) 092022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500694" y="6000768"/>
            <a:ext cx="3643306" cy="307777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Thin-walled ‘pocket’ for silicon detectors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071934" y="3000372"/>
            <a:ext cx="5072066" cy="307777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‘Hamburg </a:t>
            </a:r>
            <a:r>
              <a:rPr lang="en-US" sz="1400" dirty="0" err="1" smtClean="0"/>
              <a:t>Beampipe</a:t>
            </a:r>
            <a:r>
              <a:rPr lang="en-US" sz="1400" dirty="0" smtClean="0"/>
              <a:t>’ Schematic</a:t>
            </a:r>
            <a:endParaRPr lang="en-US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143536"/>
          </a:xfrm>
        </p:spPr>
        <p:txBody>
          <a:bodyPr/>
          <a:lstStyle/>
          <a:p>
            <a:r>
              <a:rPr lang="en-US" dirty="0" smtClean="0"/>
              <a:t>Current status</a:t>
            </a:r>
          </a:p>
          <a:p>
            <a:pPr lvl="1"/>
            <a:r>
              <a:rPr lang="en-US" dirty="0" smtClean="0"/>
              <a:t>CERN have produced a mechanical design for the new ATM</a:t>
            </a:r>
          </a:p>
          <a:p>
            <a:pPr lvl="1"/>
            <a:r>
              <a:rPr lang="en-US" dirty="0" smtClean="0"/>
              <a:t>Technical Proposals are being prepared with a view to an installation in 2010/11 shutdown at the earliest</a:t>
            </a:r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FP420 would like to discuss with VSM early next year with a view to a collaboration, with possible subjects including:</a:t>
            </a:r>
          </a:p>
          <a:p>
            <a:pPr lvl="2"/>
            <a:r>
              <a:rPr lang="en-US" dirty="0" smtClean="0"/>
              <a:t>Design and test of (near) standard LSS components for the moving </a:t>
            </a:r>
            <a:r>
              <a:rPr lang="en-US" dirty="0" err="1" smtClean="0"/>
              <a:t>beampipe</a:t>
            </a:r>
            <a:endParaRPr lang="en-US" dirty="0" smtClean="0"/>
          </a:p>
          <a:p>
            <a:pPr lvl="2"/>
            <a:r>
              <a:rPr lang="en-US" dirty="0" smtClean="0"/>
              <a:t>Impact on the LHC beam vacuum of this additional warm sector</a:t>
            </a:r>
          </a:p>
          <a:p>
            <a:pPr lvl="2"/>
            <a:r>
              <a:rPr lang="en-US" dirty="0" smtClean="0"/>
              <a:t>Consultancy (or more) on the thin window for the detector pocket</a:t>
            </a:r>
          </a:p>
          <a:p>
            <a:r>
              <a:rPr lang="en-US" dirty="0" smtClean="0"/>
              <a:t>Are there any ‘show-stoppers’ for the vacuum system?</a:t>
            </a:r>
          </a:p>
          <a:p>
            <a:pPr lvl="1"/>
            <a:r>
              <a:rPr lang="en-US" dirty="0" smtClean="0"/>
              <a:t>Dynamic vacuum issues related to a warm sector in the dispersion suppressor?</a:t>
            </a:r>
          </a:p>
          <a:p>
            <a:pPr lvl="2"/>
            <a:r>
              <a:rPr lang="en-US" dirty="0" smtClean="0"/>
              <a:t>Synchrotron radiation?</a:t>
            </a:r>
          </a:p>
          <a:p>
            <a:pPr lvl="1"/>
            <a:r>
              <a:rPr lang="en-US" dirty="0" smtClean="0"/>
              <a:t>Mechanical risks?</a:t>
            </a:r>
          </a:p>
          <a:p>
            <a:pPr lvl="2"/>
            <a:r>
              <a:rPr lang="en-US" dirty="0" smtClean="0"/>
              <a:t>Additional risk of venting the continuous cryostat?</a:t>
            </a:r>
          </a:p>
          <a:p>
            <a:pPr lvl="2"/>
            <a:r>
              <a:rPr lang="en-US" dirty="0" smtClean="0"/>
              <a:t>Detector will not retract from beam (risk also for roman pots)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Vac Sci.&amp;Proj. 15 XII 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FP420 Vacuum- R.Veness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ay Template 5">
  <a:themeElements>
    <a:clrScheme name="Ray Template 5 4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Ray Template 5">
      <a:majorFont>
        <a:latin typeface="Arial Black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y Template 5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y Template 5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 Template 5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 Template 5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 Template 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 Template 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 Template 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</TotalTime>
  <Words>772</Words>
  <Application>Microsoft PowerPoint</Application>
  <PresentationFormat>On-screen Show (4:3)</PresentationFormat>
  <Paragraphs>105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Ray Template 5</vt:lpstr>
      <vt:lpstr>FP420 Vacuum</vt:lpstr>
      <vt:lpstr>Contents</vt:lpstr>
      <vt:lpstr>What is FP420?</vt:lpstr>
      <vt:lpstr>Layout</vt:lpstr>
      <vt:lpstr>Add a New Warm Sector</vt:lpstr>
      <vt:lpstr>ATM details</vt:lpstr>
      <vt:lpstr>Layout in the Warm Sector</vt:lpstr>
      <vt:lpstr>‘Hamburg Beampipe’ Proposal</vt:lpstr>
      <vt:lpstr>Summary</vt:lpstr>
      <vt:lpstr>Additional Material</vt:lpstr>
      <vt:lpstr>Bellows unit: Standard Options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veness</dc:creator>
  <cp:lastModifiedBy>veness</cp:lastModifiedBy>
  <cp:revision>41</cp:revision>
  <dcterms:created xsi:type="dcterms:W3CDTF">2007-12-10T10:44:42Z</dcterms:created>
  <dcterms:modified xsi:type="dcterms:W3CDTF">2008-12-15T12:33:27Z</dcterms:modified>
</cp:coreProperties>
</file>