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53.jpg" ContentType="image/p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3"/>
  </p:notesMasterIdLst>
  <p:handoutMasterIdLst>
    <p:handoutMasterId r:id="rId94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386" r:id="rId11"/>
    <p:sldId id="317" r:id="rId12"/>
    <p:sldId id="360" r:id="rId13"/>
    <p:sldId id="359" r:id="rId14"/>
    <p:sldId id="310" r:id="rId15"/>
    <p:sldId id="361" r:id="rId16"/>
    <p:sldId id="311" r:id="rId17"/>
    <p:sldId id="319" r:id="rId18"/>
    <p:sldId id="313" r:id="rId19"/>
    <p:sldId id="268" r:id="rId20"/>
    <p:sldId id="318" r:id="rId21"/>
    <p:sldId id="269" r:id="rId22"/>
    <p:sldId id="314" r:id="rId23"/>
    <p:sldId id="270" r:id="rId24"/>
    <p:sldId id="271" r:id="rId25"/>
    <p:sldId id="372" r:id="rId26"/>
    <p:sldId id="272" r:id="rId27"/>
    <p:sldId id="275" r:id="rId28"/>
    <p:sldId id="276" r:id="rId29"/>
    <p:sldId id="377" r:id="rId30"/>
    <p:sldId id="362" r:id="rId31"/>
    <p:sldId id="363" r:id="rId32"/>
    <p:sldId id="367" r:id="rId33"/>
    <p:sldId id="278" r:id="rId34"/>
    <p:sldId id="277" r:id="rId35"/>
    <p:sldId id="364" r:id="rId36"/>
    <p:sldId id="279" r:id="rId37"/>
    <p:sldId id="280" r:id="rId38"/>
    <p:sldId id="281" r:id="rId39"/>
    <p:sldId id="376" r:id="rId40"/>
    <p:sldId id="374" r:id="rId41"/>
    <p:sldId id="287" r:id="rId42"/>
    <p:sldId id="381" r:id="rId43"/>
    <p:sldId id="379" r:id="rId44"/>
    <p:sldId id="371" r:id="rId45"/>
    <p:sldId id="366" r:id="rId46"/>
    <p:sldId id="368" r:id="rId47"/>
    <p:sldId id="380" r:id="rId48"/>
    <p:sldId id="369" r:id="rId49"/>
    <p:sldId id="383" r:id="rId50"/>
    <p:sldId id="384" r:id="rId51"/>
    <p:sldId id="373" r:id="rId52"/>
    <p:sldId id="291" r:id="rId53"/>
    <p:sldId id="292" r:id="rId54"/>
    <p:sldId id="293" r:id="rId55"/>
    <p:sldId id="294" r:id="rId56"/>
    <p:sldId id="295" r:id="rId57"/>
    <p:sldId id="296" r:id="rId58"/>
    <p:sldId id="385" r:id="rId59"/>
    <p:sldId id="299" r:id="rId60"/>
    <p:sldId id="357" r:id="rId61"/>
    <p:sldId id="355" r:id="rId62"/>
    <p:sldId id="356" r:id="rId63"/>
    <p:sldId id="354" r:id="rId64"/>
    <p:sldId id="382" r:id="rId65"/>
    <p:sldId id="289" r:id="rId66"/>
    <p:sldId id="305" r:id="rId67"/>
    <p:sldId id="306" r:id="rId68"/>
    <p:sldId id="370" r:id="rId69"/>
    <p:sldId id="307" r:id="rId70"/>
    <p:sldId id="308" r:id="rId71"/>
    <p:sldId id="309" r:id="rId72"/>
    <p:sldId id="325" r:id="rId73"/>
    <p:sldId id="300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  <p:sldId id="343" r:id="rId91"/>
    <p:sldId id="344" r:id="rId92"/>
  </p:sldIdLst>
  <p:sldSz cx="9144000" cy="6858000" type="screen4x3"/>
  <p:notesSz cx="6858000" cy="9144000"/>
  <p:defaultTextStyle>
    <a:defPPr>
      <a:defRPr lang="en-US"/>
    </a:defPPr>
    <a:lvl1pPr algn="l" defTabSz="455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5613" indent="1588" algn="l" defTabSz="455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2813" indent="1588" algn="l" defTabSz="455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0013" indent="1588" algn="l" defTabSz="455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7213" indent="1588" algn="l" defTabSz="455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D3F0"/>
    <a:srgbClr val="8B8DC8"/>
    <a:srgbClr val="ADB0FA"/>
    <a:srgbClr val="B56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7" d="100"/>
          <a:sy n="77" d="100"/>
        </p:scale>
        <p:origin x="-12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notesMaster" Target="notesMasters/notesMaster1.xml"/><Relationship Id="rId94" Type="http://schemas.openxmlformats.org/officeDocument/2006/relationships/handoutMaster" Target="handoutMasters/handoutMaster1.xml"/><Relationship Id="rId95" Type="http://schemas.openxmlformats.org/officeDocument/2006/relationships/printerSettings" Target="printerSettings/printerSettings1.bin"/><Relationship Id="rId96" Type="http://schemas.openxmlformats.org/officeDocument/2006/relationships/presProps" Target="presProps.xml"/><Relationship Id="rId97" Type="http://schemas.openxmlformats.org/officeDocument/2006/relationships/viewProps" Target="viewProps.xml"/><Relationship Id="rId98" Type="http://schemas.openxmlformats.org/officeDocument/2006/relationships/theme" Target="theme/theme1.xml"/><Relationship Id="rId9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7092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55A62D-F3CD-804D-B31E-DBA53A1295FA}" type="datetime1">
              <a:rPr lang="en-US"/>
              <a:pPr/>
              <a:t>3/28/16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7092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0DE9E9-DB35-EA48-9A84-90489FCE79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795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7092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010A94-2436-8249-9043-C4CA3235DA17}" type="datetime1">
              <a:rPr lang="en-US"/>
              <a:pPr/>
              <a:t>3/28/16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7092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E2A0BB-678F-6942-B650-02CDEAB377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197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56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28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00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72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5466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58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52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44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F7602CF-C72C-3B4E-9D72-40FB1C7F2EA4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Fermi-LAT is a </a:t>
            </a:r>
            <a:r>
              <a:rPr lang="en-US" dirty="0" err="1" smtClean="0"/>
              <a:t>g</a:t>
            </a:r>
            <a:r>
              <a:rPr lang="en-US" dirty="0" smtClean="0"/>
              <a:t>-ray pair conversion telescope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 smtClean="0"/>
              <a:t>Also sensitive to </a:t>
            </a:r>
            <a:r>
              <a:rPr lang="en-US" dirty="0" err="1" smtClean="0"/>
              <a:t>CRs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Fermi-LAT subsystems are “standard” particle physics detectors adapted for use in space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Fermi-LAT collaboration is a large, multi-national collaboration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 smtClean="0"/>
              <a:t>Include both particle physicists and astronomers/ astrophysics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Public data release: not all results presented here are LAT work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Sky survey mode permits time-domain astronomy.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B4110-32F6-7947-A9D9-4D749C3B3A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The things to emphasize here is that Fermi covers the whole sky.  The map is in a Hammer-</a:t>
            </a:r>
            <a:r>
              <a:rPr lang="en-US" baseline="0" dirty="0" err="1" smtClean="0"/>
              <a:t>Aitoff</a:t>
            </a:r>
            <a:r>
              <a:rPr lang="en-US" baseline="0" dirty="0" smtClean="0"/>
              <a:t> projection, and is _not_ exposure corrected, but the exposure is relatively uniform (within a factor of 2) across the whole sky.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5B3BC8-6DB1-4243-BED1-411991A53B4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7B22FA-66D6-FA41-8416-DEE5F9DBBB3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522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point of this slide is to focus on the diversity of </a:t>
            </a:r>
            <a:r>
              <a:rPr lang="en-US" baseline="0" dirty="0" err="1" smtClean="0">
                <a:latin typeface="Symbol" charset="2"/>
                <a:cs typeface="Symbol" charset="2"/>
              </a:rPr>
              <a:t>g</a:t>
            </a:r>
            <a:r>
              <a:rPr lang="en-US" baseline="0" dirty="0" smtClean="0"/>
              <a:t>-ray sources. It is probably worth calling out </a:t>
            </a:r>
            <a:r>
              <a:rPr lang="en-US" baseline="0" dirty="0" err="1" smtClean="0"/>
              <a:t>blazars</a:t>
            </a:r>
            <a:r>
              <a:rPr lang="en-US" baseline="0" dirty="0" smtClean="0"/>
              <a:t> &amp; pulsars as the main contributors.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5B3BC8-6DB1-4243-BED1-411991A53B4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extrema</a:t>
            </a:r>
            <a:r>
              <a:rPr lang="en-US" baseline="0" dirty="0" smtClean="0"/>
              <a:t> of the bands correspond to the NFW (top) and </a:t>
            </a:r>
            <a:r>
              <a:rPr lang="en-US" baseline="0" dirty="0" err="1" smtClean="0"/>
              <a:t>gNFW</a:t>
            </a:r>
            <a:r>
              <a:rPr lang="en-US" baseline="0" dirty="0" smtClean="0"/>
              <a:t> with gamma = 1.2 (bottom) DM profiles.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7B22FA-66D6-FA41-8416-DEE5F9DBBB34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556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9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4DA7A10-3C9E-5D43-ADA7-D7B3968AF502}" type="slidenum">
              <a:rPr lang="en-US" sz="1200">
                <a:solidFill>
                  <a:srgbClr val="000000"/>
                </a:solidFill>
              </a:rPr>
              <a:pPr eaLnBrk="1" hangingPunct="1"/>
              <a:t>41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9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4DA7A10-3C9E-5D43-ADA7-D7B3968AF502}" type="slidenum">
              <a:rPr lang="en-US" sz="1200">
                <a:solidFill>
                  <a:srgbClr val="000000"/>
                </a:solidFill>
              </a:rPr>
              <a:pPr eaLnBrk="1" hangingPunct="1"/>
              <a:t>44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the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 excess here!!    Also, note that </a:t>
            </a:r>
            <a:r>
              <a:rPr lang="en-US" dirty="0" err="1" smtClean="0"/>
              <a:t>Abazajian</a:t>
            </a:r>
            <a:r>
              <a:rPr lang="en-US" dirty="0" smtClean="0"/>
              <a:t> and </a:t>
            </a:r>
            <a:r>
              <a:rPr lang="en-US" dirty="0" err="1" smtClean="0"/>
              <a:t>Keeley</a:t>
            </a:r>
            <a:r>
              <a:rPr lang="en-US" dirty="0" smtClean="0"/>
              <a:t> (2015) studied effects</a:t>
            </a:r>
            <a:r>
              <a:rPr lang="en-US" baseline="0" dirty="0" smtClean="0"/>
              <a:t> of the </a:t>
            </a:r>
            <a:r>
              <a:rPr lang="en-US" dirty="0" smtClean="0"/>
              <a:t>DM</a:t>
            </a:r>
            <a:r>
              <a:rPr lang="en-US" baseline="0" dirty="0" smtClean="0"/>
              <a:t> profile uncertainties on the normalization of the GC center excess.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7B22FA-66D6-FA41-8416-DEE5F9DBBB34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6029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2040A8-91CF-4612-90F0-63F109D545E5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61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7B22FA-66D6-FA41-8416-DEE5F9DBBB34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6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2A0BB-678F-6942-B650-02CDEAB377E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94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7B46AE-8133-624E-81CA-E66EE27AD370}" type="slidenum">
              <a:rPr lang="en-US" sz="1200"/>
              <a:pPr eaLnBrk="1" hangingPunct="1"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29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29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FC677E7-BC9C-C34C-BDDA-149CE65A0062}" type="slidenum">
              <a:rPr lang="en-US" sz="1200"/>
              <a:pPr eaLnBrk="1" hangingPunct="1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</a:t>
            </a:r>
            <a:r>
              <a:rPr lang="en-US" baseline="0" dirty="0" smtClean="0"/>
              <a:t> sure to note that the photons start to pile up a factor of 10-100 down from </a:t>
            </a:r>
            <a:r>
              <a:rPr lang="en-US" baseline="0" dirty="0" err="1" smtClean="0"/>
              <a:t>m_chi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7B22FA-66D6-FA41-8416-DEE5F9DBBB3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47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5B3BC8-6DB1-4243-BED1-411991A53B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dirty="0" err="1" smtClean="0"/>
              <a:t>g</a:t>
            </a:r>
            <a:r>
              <a:rPr lang="en-US" dirty="0" smtClean="0"/>
              <a:t>-ray astronomy probes most violent and energetic phenomena in the sky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err="1" smtClean="0"/>
              <a:t>g</a:t>
            </a:r>
            <a:r>
              <a:rPr lang="en-US" dirty="0" smtClean="0"/>
              <a:t>-ray and </a:t>
            </a:r>
            <a:r>
              <a:rPr lang="en-US" dirty="0" err="1" smtClean="0"/>
              <a:t>CRs</a:t>
            </a:r>
            <a:r>
              <a:rPr lang="en-US" dirty="0" smtClean="0"/>
              <a:t> detected up to and beyond highest collider energies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Aside: in radio observations non-thermal processes also represent significant contribution. </a:t>
            </a:r>
          </a:p>
          <a:p>
            <a:pPr marL="228600" indent="-22860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B4110-32F6-7947-A9D9-4D749C3B3A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point of this slide is to </a:t>
            </a:r>
            <a:r>
              <a:rPr lang="en-US" baseline="0" dirty="0" smtClean="0"/>
              <a:t>give the flow of the talk in terms of the elements needed to produce non-thermal emission.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5B3BC8-6DB1-4243-BED1-411991A53B4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point of this slide is to </a:t>
            </a:r>
            <a:r>
              <a:rPr lang="en-US" baseline="0" dirty="0" smtClean="0"/>
              <a:t>give the flow of the talk in terms of the elements needed to produce non-thermal emission.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5B3BC8-6DB1-4243-BED1-411991A53B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ermibooth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259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2" descr="fermi_logo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363" y="0"/>
            <a:ext cx="1057275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2130425"/>
            <a:ext cx="38100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3886200"/>
            <a:ext cx="3657600" cy="1752600"/>
          </a:xfrm>
          <a:prstGeom prst="rect">
            <a:avLst/>
          </a:prstGeom>
        </p:spPr>
        <p:txBody>
          <a:bodyPr lIns="91418" tIns="45709" rIns="91418" bIns="45709"/>
          <a:lstStyle>
            <a:lvl1pPr marL="0" indent="0" algn="ctr">
              <a:buNone/>
              <a:defRPr/>
            </a:lvl1pPr>
            <a:lvl2pPr marL="457092" indent="0" algn="ctr">
              <a:buNone/>
              <a:defRPr/>
            </a:lvl2pPr>
            <a:lvl3pPr marL="914186" indent="0" algn="ctr">
              <a:buNone/>
              <a:defRPr/>
            </a:lvl3pPr>
            <a:lvl4pPr marL="1371279" indent="0" algn="ctr">
              <a:buNone/>
              <a:defRPr/>
            </a:lvl4pPr>
            <a:lvl5pPr marL="1828373" indent="0" algn="ctr">
              <a:buNone/>
              <a:defRPr/>
            </a:lvl5pPr>
            <a:lvl6pPr marL="2285466" indent="0" algn="ctr">
              <a:buNone/>
              <a:defRPr/>
            </a:lvl6pPr>
            <a:lvl7pPr marL="2742558" indent="0" algn="ctr">
              <a:buNone/>
              <a:defRPr/>
            </a:lvl7pPr>
            <a:lvl8pPr marL="3199652" indent="0" algn="ctr">
              <a:buNone/>
              <a:defRPr/>
            </a:lvl8pPr>
            <a:lvl9pPr marL="365674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22829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0668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8" tIns="45709" rIns="91418" bIns="45709" anchor="ctr"/>
          <a:lstStyle/>
          <a:p>
            <a:pPr algn="ctr" defTabSz="457092">
              <a:defRPr/>
            </a:pPr>
            <a:endParaRPr lang="en-US" sz="18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30300" y="100015"/>
            <a:ext cx="7429500" cy="6572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06168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30300" cy="1066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8" tIns="45709" rIns="91418" bIns="45709" anchor="ctr"/>
          <a:lstStyle/>
          <a:p>
            <a:pPr algn="ctr" defTabSz="457092">
              <a:defRPr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56360" y="990602"/>
            <a:ext cx="6416040" cy="4343400"/>
          </a:xfrm>
          <a:prstGeom prst="rect">
            <a:avLst/>
          </a:prstGeom>
        </p:spPr>
        <p:txBody>
          <a:bodyPr lIns="91418" tIns="45709" rIns="91418" bIns="45709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152400" y="5562600"/>
            <a:ext cx="8686800" cy="1143002"/>
          </a:xfrm>
          <a:prstGeom prst="rect">
            <a:avLst/>
          </a:prstGeom>
        </p:spPr>
        <p:txBody>
          <a:bodyPr lIns="91418" tIns="45709" rIns="91418" bIns="45709"/>
          <a:lstStyle>
            <a:lvl1pPr marL="234950" indent="-234950">
              <a:defRPr>
                <a:solidFill>
                  <a:schemeClr val="bg1"/>
                </a:solidFill>
              </a:defRPr>
            </a:lvl1pPr>
            <a:lvl2pPr marL="455613" indent="-220663"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2pPr>
            <a:lvl3pPr marL="690563" indent="-234950">
              <a:defRPr baseline="0">
                <a:solidFill>
                  <a:srgbClr val="FFD3F0"/>
                </a:solidFill>
              </a:defRPr>
            </a:lvl3pPr>
            <a:lvl4pPr marL="911225" indent="-220663">
              <a:defRPr/>
            </a:lvl4pPr>
            <a:lvl5pPr marL="1146175" indent="-23495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DADEB"/>
                </a:solidFill>
              </a:defRPr>
            </a:lvl1pPr>
          </a:lstStyle>
          <a:p>
            <a:fld id="{3043D4E7-F49B-5345-856A-70BA11EE7E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26369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0668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8" tIns="45709" rIns="91418" bIns="45709" anchor="ctr"/>
          <a:lstStyle/>
          <a:p>
            <a:pPr algn="ctr" defTabSz="457092">
              <a:defRPr/>
            </a:pPr>
            <a:endParaRPr lang="en-US" sz="1800" dirty="0"/>
          </a:p>
        </p:txBody>
      </p:sp>
      <p:sp>
        <p:nvSpPr>
          <p:cNvPr id="3" name="Title 1"/>
          <p:cNvSpPr txBox="1">
            <a:spLocks/>
          </p:cNvSpPr>
          <p:nvPr userDrawn="1"/>
        </p:nvSpPr>
        <p:spPr bwMode="auto">
          <a:xfrm>
            <a:off x="722313" y="461963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09" rIns="91418" bIns="45709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/>
            <a:r>
              <a:rPr lang="en-US" sz="4000" b="1">
                <a:solidFill>
                  <a:srgbClr val="D43E2E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7434555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90802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219697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475" y="1257300"/>
            <a:ext cx="7991475" cy="5027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943A3-92DB-9A45-B30F-959F55831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850131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8827608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56360" y="990602"/>
            <a:ext cx="6416040" cy="4343400"/>
          </a:xfrm>
          <a:prstGeom prst="rect">
            <a:avLst/>
          </a:prstGeom>
        </p:spPr>
        <p:txBody>
          <a:bodyPr lIns="91418" tIns="45709" rIns="91418" bIns="45709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152400" y="5562600"/>
            <a:ext cx="8686800" cy="1143002"/>
          </a:xfrm>
          <a:prstGeom prst="rect">
            <a:avLst/>
          </a:prstGeom>
        </p:spPr>
        <p:txBody>
          <a:bodyPr lIns="91418" tIns="45709" rIns="91418" bIns="45709"/>
          <a:lstStyle>
            <a:lvl1pPr marL="234950" indent="-234950">
              <a:defRPr/>
            </a:lvl1pPr>
            <a:lvl2pPr marL="455613" indent="-220663">
              <a:defRPr/>
            </a:lvl2pPr>
            <a:lvl3pPr marL="690563" indent="-234950">
              <a:defRPr/>
            </a:lvl3pPr>
            <a:lvl4pPr marL="911225" indent="-220663">
              <a:defRPr/>
            </a:lvl4pPr>
            <a:lvl5pPr marL="1146175" indent="-23495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52128-3AA3-5548-B390-AD0DAAE421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582507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228600" y="990601"/>
            <a:ext cx="8610600" cy="5715001"/>
          </a:xfrm>
          <a:prstGeom prst="rect">
            <a:avLst/>
          </a:prstGeom>
        </p:spPr>
        <p:txBody>
          <a:bodyPr lIns="91418" tIns="45709" rIns="91418" bIns="45709"/>
          <a:lstStyle>
            <a:lvl1pPr marL="234950" indent="-234950">
              <a:defRPr/>
            </a:lvl1pPr>
            <a:lvl2pPr marL="455613" indent="-220663">
              <a:defRPr/>
            </a:lvl2pPr>
            <a:lvl3pPr marL="690563" indent="-234950">
              <a:defRPr/>
            </a:lvl3pPr>
            <a:lvl4pPr marL="911225" indent="-220663">
              <a:defRPr/>
            </a:lvl4pPr>
            <a:lvl5pPr marL="1146175" indent="-23495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C12BD-268D-3948-B058-085A5286ED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8170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 rot="5400000">
            <a:off x="5807078" y="3489323"/>
            <a:ext cx="5715000" cy="717557"/>
          </a:xfrm>
          <a:prstGeom prst="rect">
            <a:avLst/>
          </a:prstGeom>
        </p:spPr>
        <p:txBody>
          <a:bodyPr lIns="91418" tIns="45709" rIns="91418" bIns="45709"/>
          <a:lstStyle>
            <a:lvl1pPr>
              <a:defRPr sz="1200"/>
            </a:lvl1pPr>
            <a:lvl2pPr>
              <a:buNone/>
              <a:defRPr/>
            </a:lvl2pPr>
            <a:lvl4pPr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228600" y="990601"/>
            <a:ext cx="7848600" cy="5715001"/>
          </a:xfrm>
          <a:prstGeom prst="rect">
            <a:avLst/>
          </a:prstGeom>
        </p:spPr>
        <p:txBody>
          <a:bodyPr lIns="91418" tIns="45709" rIns="91418" bIns="45709"/>
          <a:lstStyle>
            <a:lvl1pPr marL="234950" indent="-234950">
              <a:defRPr/>
            </a:lvl1pPr>
            <a:lvl2pPr marL="455613" indent="-220663">
              <a:defRPr/>
            </a:lvl2pPr>
            <a:lvl3pPr marL="690563" indent="-234950">
              <a:defRPr/>
            </a:lvl3pPr>
            <a:lvl4pPr marL="911225" indent="-220663">
              <a:defRPr/>
            </a:lvl4pPr>
            <a:lvl5pPr marL="1146175" indent="-23495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925096A9-8BE5-9247-B9DD-BA0E66BB5E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89571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56360" y="990602"/>
            <a:ext cx="6416040" cy="4343400"/>
          </a:xfrm>
          <a:prstGeom prst="rect">
            <a:avLst/>
          </a:prstGeom>
        </p:spPr>
        <p:txBody>
          <a:bodyPr lIns="91418" tIns="45709" rIns="91418" bIns="45709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152400" y="5562600"/>
            <a:ext cx="8686800" cy="1143002"/>
          </a:xfrm>
          <a:prstGeom prst="rect">
            <a:avLst/>
          </a:prstGeom>
        </p:spPr>
        <p:txBody>
          <a:bodyPr lIns="91418" tIns="45709" rIns="91418" bIns="45709"/>
          <a:lstStyle>
            <a:lvl1pPr marL="234950" indent="-234950">
              <a:defRPr/>
            </a:lvl1pPr>
            <a:lvl2pPr marL="455613" indent="-220663">
              <a:defRPr/>
            </a:lvl2pPr>
            <a:lvl3pPr marL="690563" indent="-234950">
              <a:defRPr/>
            </a:lvl3pPr>
            <a:lvl4pPr marL="911225" indent="-220663">
              <a:defRPr/>
            </a:lvl4pPr>
            <a:lvl5pPr marL="1146175" indent="-23495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526C6-EFEA-F34A-9AB9-A2CDFB80E6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11881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 rot="5400000">
            <a:off x="5807078" y="3489323"/>
            <a:ext cx="5715000" cy="717557"/>
          </a:xfrm>
          <a:prstGeom prst="rect">
            <a:avLst/>
          </a:prstGeom>
        </p:spPr>
        <p:txBody>
          <a:bodyPr lIns="91418" tIns="45709" rIns="91418" bIns="45709"/>
          <a:lstStyle>
            <a:lvl1pPr>
              <a:defRPr sz="1200"/>
            </a:lvl1pPr>
            <a:lvl2pPr>
              <a:buNone/>
              <a:defRPr/>
            </a:lvl2pPr>
            <a:lvl4pPr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75360" y="990602"/>
            <a:ext cx="6416040" cy="4343400"/>
          </a:xfrm>
          <a:prstGeom prst="rect">
            <a:avLst/>
          </a:prstGeom>
        </p:spPr>
        <p:txBody>
          <a:bodyPr lIns="91418" tIns="45709" rIns="91418" bIns="45709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228600" y="5562600"/>
            <a:ext cx="7848600" cy="1143002"/>
          </a:xfrm>
          <a:prstGeom prst="rect">
            <a:avLst/>
          </a:prstGeom>
        </p:spPr>
        <p:txBody>
          <a:bodyPr lIns="91418" tIns="45709" rIns="91418" bIns="45709"/>
          <a:lstStyle>
            <a:lvl1pPr marL="234950" indent="-234950">
              <a:defRPr/>
            </a:lvl1pPr>
            <a:lvl2pPr marL="455613" indent="-220663">
              <a:defRPr/>
            </a:lvl2pPr>
            <a:lvl3pPr marL="690563" indent="-234950">
              <a:defRPr/>
            </a:lvl3pPr>
            <a:lvl4pPr marL="911225" indent="-220663">
              <a:defRPr/>
            </a:lvl4pPr>
            <a:lvl5pPr marL="1146175" indent="-23495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61E0EE44-EED6-034E-99DE-2494475B7A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74338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648200" y="990600"/>
            <a:ext cx="4343400" cy="2743200"/>
          </a:xfrm>
          <a:prstGeom prst="rect">
            <a:avLst/>
          </a:prstGeom>
        </p:spPr>
        <p:txBody>
          <a:bodyPr lIns="91418" tIns="45709" rIns="91418" bIns="45709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rgbClr val="FFD3F0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4343400" cy="2743200"/>
          </a:xfrm>
          <a:prstGeom prst="rect">
            <a:avLst/>
          </a:prstGeom>
        </p:spPr>
        <p:txBody>
          <a:bodyPr lIns="91418" tIns="45709" rIns="91418" bIns="45709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rgbClr val="FFD3F0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152400" y="3886200"/>
            <a:ext cx="8839200" cy="2819402"/>
          </a:xfrm>
          <a:prstGeom prst="rect">
            <a:avLst/>
          </a:prstGeom>
        </p:spPr>
        <p:txBody>
          <a:bodyPr lIns="91418" tIns="45709" rIns="91418" bIns="45709"/>
          <a:lstStyle>
            <a:lvl1pPr marL="234950" indent="-234950">
              <a:defRPr/>
            </a:lvl1pPr>
            <a:lvl2pPr marL="455613" indent="-220663">
              <a:defRPr/>
            </a:lvl2pPr>
            <a:lvl3pPr marL="690563" indent="-234950">
              <a:defRPr/>
            </a:lvl3pPr>
            <a:lvl4pPr marL="911225" indent="-220663">
              <a:defRPr/>
            </a:lvl4pPr>
            <a:lvl5pPr marL="1146175" indent="-23495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C84C4FA-C747-A94C-A807-D099EE16C4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71021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648200" y="990600"/>
            <a:ext cx="4343400" cy="2971800"/>
          </a:xfrm>
          <a:prstGeom prst="rect">
            <a:avLst/>
          </a:prstGeom>
        </p:spPr>
        <p:txBody>
          <a:bodyPr lIns="91418" tIns="45709" rIns="91418" bIns="45709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rgbClr val="FFD3F0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228600" y="990601"/>
            <a:ext cx="4267200" cy="2971799"/>
          </a:xfrm>
          <a:prstGeom prst="rect">
            <a:avLst/>
          </a:prstGeom>
        </p:spPr>
        <p:txBody>
          <a:bodyPr lIns="91418" tIns="45709" rIns="91418" bIns="45709"/>
          <a:lstStyle>
            <a:lvl1pPr marL="234950" indent="-234950">
              <a:defRPr/>
            </a:lvl1pPr>
            <a:lvl2pPr marL="455613" indent="-220663">
              <a:defRPr/>
            </a:lvl2pPr>
            <a:lvl3pPr marL="690563" indent="-234950">
              <a:defRPr/>
            </a:lvl3pPr>
            <a:lvl4pPr marL="911225" indent="-220663">
              <a:defRPr/>
            </a:lvl4pPr>
            <a:lvl5pPr marL="1146175" indent="-23495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228600" y="4191000"/>
            <a:ext cx="8610600" cy="2514602"/>
          </a:xfrm>
          <a:prstGeom prst="rect">
            <a:avLst/>
          </a:prstGeom>
        </p:spPr>
        <p:txBody>
          <a:bodyPr lIns="91418" tIns="45709" rIns="91418" bIns="45709"/>
          <a:lstStyle>
            <a:lvl1pPr marL="234950" indent="-234950">
              <a:defRPr/>
            </a:lvl1pPr>
            <a:lvl2pPr marL="455613" indent="-220663">
              <a:defRPr/>
            </a:lvl2pPr>
            <a:lvl3pPr marL="690563" indent="-234950">
              <a:defRPr/>
            </a:lvl3pPr>
            <a:lvl4pPr marL="911225" indent="-220663">
              <a:defRPr/>
            </a:lvl4pPr>
            <a:lvl5pPr marL="1146175" indent="-23495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91C63D0E-5603-C446-869F-4FF7AF6207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3390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4191000" y="990600"/>
            <a:ext cx="3810000" cy="2971800"/>
          </a:xfrm>
          <a:prstGeom prst="rect">
            <a:avLst/>
          </a:prstGeom>
        </p:spPr>
        <p:txBody>
          <a:bodyPr lIns="91418" tIns="45709" rIns="91418" bIns="45709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rgbClr val="FFD3F0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 rot="5400000">
            <a:off x="5807078" y="3489323"/>
            <a:ext cx="5715000" cy="717557"/>
          </a:xfrm>
          <a:prstGeom prst="rect">
            <a:avLst/>
          </a:prstGeom>
        </p:spPr>
        <p:txBody>
          <a:bodyPr lIns="91418" tIns="45709" rIns="91418" bIns="45709"/>
          <a:lstStyle>
            <a:lvl1pPr>
              <a:defRPr sz="1200"/>
            </a:lvl1pPr>
            <a:lvl2pPr>
              <a:buNone/>
              <a:defRPr/>
            </a:lvl2pPr>
            <a:lvl4pPr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7"/>
          </p:nvPr>
        </p:nvSpPr>
        <p:spPr>
          <a:xfrm>
            <a:off x="228600" y="990601"/>
            <a:ext cx="3810000" cy="2971799"/>
          </a:xfrm>
          <a:prstGeom prst="rect">
            <a:avLst/>
          </a:prstGeom>
        </p:spPr>
        <p:txBody>
          <a:bodyPr lIns="91418" tIns="45709" rIns="91418" bIns="45709"/>
          <a:lstStyle>
            <a:lvl1pPr marL="234950" indent="-234950">
              <a:defRPr/>
            </a:lvl1pPr>
            <a:lvl2pPr marL="455613" indent="-220663">
              <a:defRPr/>
            </a:lvl2pPr>
            <a:lvl3pPr marL="690563" indent="-234950">
              <a:defRPr/>
            </a:lvl3pPr>
            <a:lvl4pPr marL="911225" indent="-220663">
              <a:defRPr/>
            </a:lvl4pPr>
            <a:lvl5pPr marL="1146175" indent="-23495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8"/>
          </p:nvPr>
        </p:nvSpPr>
        <p:spPr>
          <a:xfrm>
            <a:off x="228600" y="4191000"/>
            <a:ext cx="7772400" cy="2514602"/>
          </a:xfrm>
          <a:prstGeom prst="rect">
            <a:avLst/>
          </a:prstGeom>
        </p:spPr>
        <p:txBody>
          <a:bodyPr lIns="91418" tIns="45709" rIns="91418" bIns="45709"/>
          <a:lstStyle>
            <a:lvl1pPr marL="234950" indent="-234950">
              <a:defRPr/>
            </a:lvl1pPr>
            <a:lvl2pPr marL="455613" indent="-220663">
              <a:defRPr/>
            </a:lvl2pPr>
            <a:lvl3pPr marL="690563" indent="-234950">
              <a:defRPr/>
            </a:lvl3pPr>
            <a:lvl4pPr marL="911225" indent="-220663">
              <a:defRPr/>
            </a:lvl4pPr>
            <a:lvl5pPr marL="1146175" indent="-23495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B283C13C-EFD6-CE46-AB03-B04DB831A9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61955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305EFE-986E-A543-97A7-026A29253D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79802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30300" y="100013"/>
            <a:ext cx="74295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09" rIns="91418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1173163" y="817563"/>
            <a:ext cx="7366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lIns="91418" tIns="45709" rIns="91418" bIns="45709"/>
          <a:lstStyle/>
          <a:p>
            <a:pPr defTabSz="45709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22" descr="fermi_logo_small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5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 vert="horz" wrap="square" lIns="91418" tIns="45709" rIns="91418" bIns="45709" numCol="1" anchor="ctr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3333CC"/>
                </a:solidFill>
              </a:defRPr>
            </a:lvl1pPr>
          </a:lstStyle>
          <a:p>
            <a:fld id="{AC65AD97-01E0-3D4B-8299-16A72C7B408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  <a:ea typeface="ＭＳ Ｐゴシック" charset="-128"/>
          <a:cs typeface="ＭＳ Ｐゴシック" charset="-128"/>
        </a:defRPr>
      </a:lvl5pPr>
      <a:lvl6pPr marL="457092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6pPr>
      <a:lvl7pPr marL="914186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7pPr>
      <a:lvl8pPr marL="1371279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8pPr>
      <a:lvl9pPr marL="1828373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DDDDDD"/>
            </a:outerShdw>
          </a:effectLst>
          <a:latin typeface="Arial" pitchFamily="-112" charset="0"/>
        </a:defRPr>
      </a:lvl9pPr>
    </p:titleStyle>
    <p:bodyStyle>
      <a:lvl1pPr marL="341313" indent="-341313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1363" indent="-284163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33CC"/>
          </a:solidFill>
          <a:latin typeface="+mn-lt"/>
          <a:ea typeface="ＭＳ Ｐゴシック" pitchFamily="-112" charset="-128"/>
        </a:defRPr>
      </a:lvl2pPr>
      <a:lvl3pPr marL="1141413" indent="-227013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FF0000"/>
          </a:solidFill>
          <a:latin typeface="+mn-lt"/>
          <a:ea typeface="ＭＳ Ｐゴシック" pitchFamily="-112" charset="-128"/>
        </a:defRPr>
      </a:lvl3pPr>
      <a:lvl4pPr marL="1598613" indent="-227013" algn="l" rtl="0" eaLnBrk="1" fontAlgn="base" hangingPunct="1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  <a:ea typeface="ＭＳ Ｐゴシック" pitchFamily="-112" charset="-128"/>
        </a:defRPr>
      </a:lvl4pPr>
      <a:lvl5pPr marL="2055813" indent="-227013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012" indent="-228546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106" indent="-228546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ＭＳ Ｐゴシック" pitchFamily="-112" charset="-128"/>
        </a:defRPr>
      </a:lvl7pPr>
      <a:lvl8pPr marL="3428198" indent="-228546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ＭＳ Ｐゴシック" pitchFamily="-112" charset="-128"/>
        </a:defRPr>
      </a:lvl8pPr>
      <a:lvl9pPr marL="3885292" indent="-228546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2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86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9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73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66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58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52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44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0.png"/><Relationship Id="rId3" Type="http://schemas.openxmlformats.org/officeDocument/2006/relationships/hyperlink" Target="http://adsabs.harvard.edu/cgi-bin/nph-data_query?bibcode=2011PhRvD..83b3518P&amp;db_key=AST&amp;link_type=ABSTRACT&amp;high=535b0cd7aa11669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jpeg"/><Relationship Id="rId12" Type="http://schemas.openxmlformats.org/officeDocument/2006/relationships/image" Target="../media/image31.jpeg"/><Relationship Id="rId13" Type="http://schemas.openxmlformats.org/officeDocument/2006/relationships/image" Target="../media/image32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jpeg"/><Relationship Id="rId8" Type="http://schemas.openxmlformats.org/officeDocument/2006/relationships/image" Target="../media/image27.jpeg"/><Relationship Id="rId9" Type="http://schemas.openxmlformats.org/officeDocument/2006/relationships/image" Target="../media/image28.jpeg"/><Relationship Id="rId10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jpeg"/><Relationship Id="rId9" Type="http://schemas.openxmlformats.org/officeDocument/2006/relationships/image" Target="../media/image40.png"/><Relationship Id="rId10" Type="http://schemas.openxmlformats.org/officeDocument/2006/relationships/image" Target="../media/image41.jpeg"/><Relationship Id="rId11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45.jpeg"/><Relationship Id="rId6" Type="http://schemas.openxmlformats.org/officeDocument/2006/relationships/image" Target="../media/image46.jpg"/><Relationship Id="rId7" Type="http://schemas.openxmlformats.org/officeDocument/2006/relationships/image" Target="../media/image47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8" Type="http://schemas.openxmlformats.org/officeDocument/2006/relationships/image" Target="../media/image58.png"/><Relationship Id="rId9" Type="http://schemas.openxmlformats.org/officeDocument/2006/relationships/hyperlink" Target="http://adsabs.harvard.edu/cgi-bin/nph-data_query?bibcode=2009ApJ...697.1071A&amp;db_key=AST&amp;link_type=ABSTRACT&amp;high=4dbfd9b77f21483" TargetMode="External"/><Relationship Id="rId10" Type="http://schemas.openxmlformats.org/officeDocument/2006/relationships/hyperlink" Target="http://adsabs.harvard.edu/cgi-bin/nph-data_query?bibcode=2012ApJS..203....4A&amp;db_key=AST&amp;link_type=ABSTRACT&amp;high=4dbfd9b77f21483" TargetMode="External"/><Relationship Id="rId11" Type="http://schemas.openxmlformats.org/officeDocument/2006/relationships/hyperlink" Target="http://www-glast.stanford.edu/" TargetMode="External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5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hyperlink" Target="http://adsabs.harvard.edu/abs/2012Sci...335..189F" TargetMode="External"/><Relationship Id="rId12" Type="http://schemas.openxmlformats.org/officeDocument/2006/relationships/hyperlink" Target="http://adsabs.harvard.edu/abs/2012ApJ...753...83A" TargetMode="External"/><Relationship Id="rId13" Type="http://schemas.openxmlformats.org/officeDocument/2006/relationships/hyperlink" Target="http://adsabs.harvard.edu/abs/2012ApJ...747..121A" TargetMode="External"/><Relationship Id="rId14" Type="http://schemas.openxmlformats.org/officeDocument/2006/relationships/hyperlink" Target="http://adsabs.harvard.edu/abs/2013ApJS..206...12D" TargetMode="External"/><Relationship Id="rId15" Type="http://schemas.openxmlformats.org/officeDocument/2006/relationships/hyperlink" Target="http://adsabs.harvard.edu/abs/2013ApJS..206...13M" TargetMode="External"/><Relationship Id="rId16" Type="http://schemas.openxmlformats.org/officeDocument/2006/relationships/hyperlink" Target="http://adsabs.harvard.edu/abs/2013ApJS..206...17M" TargetMode="External"/><Relationship Id="rId17" Type="http://schemas.openxmlformats.org/officeDocument/2006/relationships/image" Target="../media/image64.png"/><Relationship Id="rId18" Type="http://schemas.openxmlformats.org/officeDocument/2006/relationships/image" Target="../media/image6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adsabs.harvard.edu/cgi-bin/nph-data_query?bibcode=2015ApJS..218...23A&amp;db_key=AST&amp;link_type=ABSTRACT&amp;high=535b0cd7aa10545" TargetMode="External"/><Relationship Id="rId4" Type="http://schemas.openxmlformats.org/officeDocument/2006/relationships/hyperlink" Target="http://adsabs.harvard.edu/abs/2009ApJ...707L.142A" TargetMode="External"/><Relationship Id="rId5" Type="http://schemas.openxmlformats.org/officeDocument/2006/relationships/hyperlink" Target="http://adsabs.harvard.edu/abs/2010Sci...328..725A" TargetMode="External"/><Relationship Id="rId6" Type="http://schemas.openxmlformats.org/officeDocument/2006/relationships/hyperlink" Target="http://adsabs.harvard.edu/abs/2010ApJ...709L.152A" TargetMode="External"/><Relationship Id="rId7" Type="http://schemas.openxmlformats.org/officeDocument/2006/relationships/hyperlink" Target="http://adsabs.harvard.edu/abs/2009Sci...325..845A" TargetMode="External"/><Relationship Id="rId8" Type="http://schemas.openxmlformats.org/officeDocument/2006/relationships/hyperlink" Target="http://adsabs.harvard.edu/abs/2010Sci...329..817A" TargetMode="External"/><Relationship Id="rId9" Type="http://schemas.openxmlformats.org/officeDocument/2006/relationships/hyperlink" Target="http://adsabs.harvard.edu/abs/2009Sci...325..848A" TargetMode="External"/><Relationship Id="rId10" Type="http://schemas.openxmlformats.org/officeDocument/2006/relationships/hyperlink" Target="http://adsabs.harvard.edu/abs/2009Sci...325..840A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Relationship Id="rId3" Type="http://schemas.openxmlformats.org/officeDocument/2006/relationships/image" Target="../media/image6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0.png"/><Relationship Id="rId3" Type="http://schemas.openxmlformats.org/officeDocument/2006/relationships/hyperlink" Target="http://adsabs.harvard.edu/cgi-bin/nph-data_query?bibcode=2011PhRvD..83b3518P&amp;db_key=AST&amp;link_type=ABSTRACT&amp;high=535b0cd7aa11669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adsabs.harvard.edu/cgi-bin/nph-data_query?bibcode=2013PhRvD..88h3521G&amp;db_key=AST&amp;link_type=ABSTRACT&amp;high=535b0cd7aa31741" TargetMode="External"/><Relationship Id="rId4" Type="http://schemas.openxmlformats.org/officeDocument/2006/relationships/hyperlink" Target="http://adsabs.harvard.edu/cgi-bin/nph-data_query?bibcode=2014PhRvD..90b3526A&amp;db_key=AST&amp;link_type=ABSTRACT&amp;high=535b0cd7aa31540" TargetMode="External"/><Relationship Id="rId5" Type="http://schemas.openxmlformats.org/officeDocument/2006/relationships/hyperlink" Target="http://adsabs.harvard.edu/cgi-bin/nph-data_query?bibcode=2015PhRvD..91f3003C&amp;db_key=AST&amp;link_type=ABSTRACT&amp;high=535b0cd7aa30715" TargetMode="External"/><Relationship Id="rId6" Type="http://schemas.openxmlformats.org/officeDocument/2006/relationships/hyperlink" Target="http://adsabs.harvard.edu/cgi-bin/nph-data_query?bibcode=2016PDU....12....1D&amp;db_key=AST&amp;link_type=ABSTRACT&amp;high=535b0cd7aa31261" TargetMode="External"/><Relationship Id="rId7" Type="http://schemas.openxmlformats.org/officeDocument/2006/relationships/hyperlink" Target="http://adsabs.harvard.edu/cgi-bin/nph-data_query?bibcode=2016ApJ...819...44A&amp;db_key=AST&amp;link_type=ABSTRACT&amp;high=535b0cd7aa24334" TargetMode="External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3" Type="http://schemas.openxmlformats.org/officeDocument/2006/relationships/hyperlink" Target="http://adsabs.harvard.edu/cgi-bin/nph-data_query?bibcode=2016ApJ...819...44A&amp;db_key=AST&amp;link_type=ABSTRACT&amp;high=535b0cd7aa2433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1.png"/><Relationship Id="rId3" Type="http://schemas.openxmlformats.org/officeDocument/2006/relationships/hyperlink" Target="http://adsabs.harvard.edu/cgi-bin/nph-data_query?bibcode=2016ApJ...819...44A&amp;db_key=AST&amp;link_type=ABSTRACT&amp;high=535b0cd7aa24334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emf"/><Relationship Id="rId3" Type="http://schemas.openxmlformats.org/officeDocument/2006/relationships/hyperlink" Target="http://adsabs.harvard.edu/cgi-bin/nph-data_query?bibcode=2016MNRAS.455.4442S&amp;db_key=AST&amp;link_type=ABSTRACT&amp;high=535b0cd7aa24891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adsabs.harvard.edu/cgi-bin/nph-data_query?bibcode=2015JCAP...03..038C&amp;db_key=AST&amp;link_type=ABSTRACT&amp;high=535b0cd7aa25394" TargetMode="External"/><Relationship Id="rId4" Type="http://schemas.openxmlformats.org/officeDocument/2006/relationships/hyperlink" Target="http://adsabs.harvard.edu/cgi-bin/nph-data_query?bibcode=2015PhRvD..91f3003C&amp;db_key=AST&amp;link_type=ABSTRACT&amp;high=535b0cd7aa25394" TargetMode="External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4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5.png"/><Relationship Id="rId3" Type="http://schemas.openxmlformats.org/officeDocument/2006/relationships/hyperlink" Target="http://adsabs.harvard.edu/cgi-bin/nph-data_query?bibcode=2015ApJ...800...61A&amp;db_key=AST&amp;link_type=ABSTRACT&amp;high=535b0cd7aa27187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hyperlink" Target="http://adsabs.harvard.edu/cgi-bin/nph-data_query?bibcode=2015JCAP...05..056L&amp;db_key=AST&amp;link_type=ABSTRACT&amp;high=535b0cd7aa29221" TargetMode="External"/><Relationship Id="rId7" Type="http://schemas.openxmlformats.org/officeDocument/2006/relationships/hyperlink" Target="http://adsabs.harvard.edu/cgi-bin/nph-data_query?bibcode=2016PhRvL.116e1103L&amp;db_key=AST&amp;link_type=ABSTRACT&amp;high=535b0cd7aa29221" TargetMode="External"/><Relationship Id="rId8" Type="http://schemas.openxmlformats.org/officeDocument/2006/relationships/hyperlink" Target="http://adsabs.harvard.edu/cgi-bin/nph-data_query?bibcode=2015JCAP...06..043C&amp;db_key=AST&amp;link_type=ABSTRACT&amp;high=535b0cd7aa29971" TargetMode="External"/><Relationship Id="rId9" Type="http://schemas.openxmlformats.org/officeDocument/2006/relationships/hyperlink" Target="http://adsabs.harvard.edu/cgi-bin/nph-data_query?bibcode=2016PhRvL.116e1102B&amp;db_key=AST&amp;link_type=ABSTRACT&amp;high=535b0cd7aa30158" TargetMode="Externa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4" Type="http://schemas.openxmlformats.org/officeDocument/2006/relationships/hyperlink" Target="http://adsabs.harvard.edu/cgi-bin/nph-data_query?bibcode=2015PhRvL.115w1301A&amp;db_key=AST&amp;link_type=ABSTRACT&amp;high=535b0cd7aa20370" TargetMode="External"/><Relationship Id="rId5" Type="http://schemas.openxmlformats.org/officeDocument/2006/relationships/hyperlink" Target="http://adsabs.harvard.edu/cgi-bin/nph-data_query?bibcode=2015ApJ...809L...4D&amp;db_key=AST&amp;link_type=ABSTRACT&amp;high=535b0cd7aa19503" TargetMode="External"/><Relationship Id="rId6" Type="http://schemas.openxmlformats.org/officeDocument/2006/relationships/hyperlink" Target="http://adsabs.harvard.edu/cgi-bin/nph-data_query?bibcode=2015PhRvL.115h1101G&amp;db_key=AST&amp;link_type=ABSTRACT&amp;high=535b0cd7aa05336" TargetMode="External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hyperlink" Target="http://adsabs.harvard.edu/cgi-bin/nph-data_query?bibcode=2007ApJ...657..262D&amp;db_key=AST&amp;link_type=ABSTRACT&amp;high=535b0cd7aa23237" TargetMode="External"/><Relationship Id="rId5" Type="http://schemas.openxmlformats.org/officeDocument/2006/relationships/image" Target="../media/image87.png"/><Relationship Id="rId6" Type="http://schemas.openxmlformats.org/officeDocument/2006/relationships/hyperlink" Target="http://adsabs.harvard.edu/cgi-bin/nph-data_query?bibcode=2014PhRvD..89a6014B&amp;db_key=AST&amp;link_type=ABSTRACT&amp;high=535b0cd7aa22214" TargetMode="External"/><Relationship Id="rId7" Type="http://schemas.openxmlformats.org/officeDocument/2006/relationships/hyperlink" Target="http://adsabs.harvard.edu/cgi-bin/nph-data_query?bibcode=2015JCAP...12..035B&amp;db_key=AST&amp;link_type=ABSTRACT&amp;high=535b0cd7aa22697" TargetMode="External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8.png"/><Relationship Id="rId3" Type="http://schemas.openxmlformats.org/officeDocument/2006/relationships/hyperlink" Target="http://adsabs.harvard.edu/cgi-bin/nph-data_query?bibcode=2012ApJ...747..121A&amp;db_key=AST&amp;link_type=ABSTRACT&amp;high=535b0cd7aa24707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90.gif"/><Relationship Id="rId5" Type="http://schemas.openxmlformats.org/officeDocument/2006/relationships/hyperlink" Target="http://adsabs.harvard.edu/cgi-bin/nph-data_query?bibcode=2015JCAP...09..008T&amp;db_key=AST&amp;link_type=ABSTRACT&amp;high=535b0cd7aa20639" TargetMode="External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adsabs.harvard.edu/cgi-bin/nph-data_query?bibcode=2015PhRvD..91l3001D&amp;db_key=AST&amp;link_type=ABSTRACT&amp;high=535b0cd7aa07246" TargetMode="External"/><Relationship Id="rId4" Type="http://schemas.openxmlformats.org/officeDocument/2006/relationships/image" Target="../media/image91.emf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adsabs.harvard.edu/cgi-bin/nph-data_query?bibcode=2015ApJ...800L..27A&amp;db_key=AST&amp;link_type=ABSTRACT&amp;high=535b0cd7aa06837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2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6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8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adsabs.harvard.edu/cgi-bin/nph-data_query?bibcode=2015ApJ...813..109D&amp;db_key=AST&amp;link_type=ABSTRACT&amp;high=535b0cd7aa26949" TargetMode="External"/><Relationship Id="rId4" Type="http://schemas.openxmlformats.org/officeDocument/2006/relationships/hyperlink" Target="http://adsabs.harvard.edu/cgi-bin/nph-data_query?bibcode=2015ApJ...807...50B&amp;db_key=AST&amp;link_type=ABSTRACT&amp;high=535b0cd7aa27131" TargetMode="External"/><Relationship Id="rId5" Type="http://schemas.openxmlformats.org/officeDocument/2006/relationships/hyperlink" Target="http://adsabs.harvard.edu/cgi-bin/nph-data_query?bibcode=2015ApJ...805..130K&amp;db_key=AST&amp;link_type=ABSTRACT&amp;high=535b0cd7aa27504" TargetMode="Externa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1.emf"/><Relationship Id="rId3" Type="http://schemas.openxmlformats.org/officeDocument/2006/relationships/image" Target="../media/image102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6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emf"/><Relationship Id="rId3" Type="http://schemas.openxmlformats.org/officeDocument/2006/relationships/hyperlink" Target="http://adsabs.harvard.edu/cgi-bin/nph-data_query?bibcode=2015PDU.....7...16B&amp;db_key=AST&amp;link_type=ABSTRACT&amp;high=535b0cd7aa10466" TargetMode="Externa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emf"/><Relationship Id="rId3" Type="http://schemas.openxmlformats.org/officeDocument/2006/relationships/hyperlink" Target="http://adsabs.harvard.edu/cgi-bin/nph-data_query?bibcode=2015PDU.....7...16B&amp;db_key=AST&amp;link_type=ABSTRACT&amp;high=535b0cd7aa10466" TargetMode="Externa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5.jpeg"/><Relationship Id="rId20" Type="http://schemas.openxmlformats.org/officeDocument/2006/relationships/image" Target="../media/image126.png"/><Relationship Id="rId10" Type="http://schemas.openxmlformats.org/officeDocument/2006/relationships/image" Target="../media/image116.jpeg"/><Relationship Id="rId11" Type="http://schemas.openxmlformats.org/officeDocument/2006/relationships/image" Target="../media/image117.png"/><Relationship Id="rId12" Type="http://schemas.openxmlformats.org/officeDocument/2006/relationships/image" Target="../media/image118.jpeg"/><Relationship Id="rId13" Type="http://schemas.openxmlformats.org/officeDocument/2006/relationships/image" Target="../media/image119.jpeg"/><Relationship Id="rId14" Type="http://schemas.openxmlformats.org/officeDocument/2006/relationships/image" Target="../media/image120.png"/><Relationship Id="rId15" Type="http://schemas.openxmlformats.org/officeDocument/2006/relationships/image" Target="../media/image121.png"/><Relationship Id="rId16" Type="http://schemas.openxmlformats.org/officeDocument/2006/relationships/image" Target="../media/image122.jpeg"/><Relationship Id="rId17" Type="http://schemas.openxmlformats.org/officeDocument/2006/relationships/image" Target="../media/image123.jpeg"/><Relationship Id="rId18" Type="http://schemas.openxmlformats.org/officeDocument/2006/relationships/image" Target="../media/image124.png"/><Relationship Id="rId19" Type="http://schemas.openxmlformats.org/officeDocument/2006/relationships/image" Target="../media/image125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6" Type="http://schemas.openxmlformats.org/officeDocument/2006/relationships/image" Target="../media/image112.png"/><Relationship Id="rId7" Type="http://schemas.openxmlformats.org/officeDocument/2006/relationships/image" Target="../media/image113.png"/><Relationship Id="rId8" Type="http://schemas.openxmlformats.org/officeDocument/2006/relationships/image" Target="../media/image114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gif"/><Relationship Id="rId4" Type="http://schemas.openxmlformats.org/officeDocument/2006/relationships/image" Target="../media/image129.jpeg"/><Relationship Id="rId5" Type="http://schemas.openxmlformats.org/officeDocument/2006/relationships/image" Target="../media/image130.png"/><Relationship Id="rId6" Type="http://schemas.openxmlformats.org/officeDocument/2006/relationships/image" Target="../media/image131.jpeg"/><Relationship Id="rId7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emf"/><Relationship Id="rId4" Type="http://schemas.openxmlformats.org/officeDocument/2006/relationships/image" Target="../media/image134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6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7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4" Type="http://schemas.openxmlformats.org/officeDocument/2006/relationships/image" Target="../media/image139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emf"/><Relationship Id="rId4" Type="http://schemas.openxmlformats.org/officeDocument/2006/relationships/hyperlink" Target="http://adsabs.harvard.edu/cgi-bin/nph-data_query?bibcode=2015JCAP...09..023G&amp;db_key=AST&amp;link_type=ABSTRACT&amp;high=535b0cd7aa28311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0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2.em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4" Type="http://schemas.openxmlformats.org/officeDocument/2006/relationships/image" Target="../media/image145.png"/><Relationship Id="rId5" Type="http://schemas.openxmlformats.org/officeDocument/2006/relationships/image" Target="../media/image61.png"/><Relationship Id="rId6" Type="http://schemas.openxmlformats.org/officeDocument/2006/relationships/image" Target="../media/image5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9" Type="http://schemas.openxmlformats.org/officeDocument/2006/relationships/image" Target="../media/image146.jpeg"/><Relationship Id="rId10" Type="http://schemas.openxmlformats.org/officeDocument/2006/relationships/image" Target="../media/image147.jpeg"/><Relationship Id="rId11" Type="http://schemas.openxmlformats.org/officeDocument/2006/relationships/image" Target="../media/image148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3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9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0.jpe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1.gi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hyperlink" Target="http://adsabs.harvard.edu/cgi-bin/nph-data_query?bibcode=2009MNRAS.398.1150B&amp;db_key=AST&amp;link_type=ABSTRACT&amp;high=535b0cd7aa22936" TargetMode="External"/><Relationship Id="rId5" Type="http://schemas.openxmlformats.org/officeDocument/2006/relationships/hyperlink" Target="http://adsabs.harvard.edu/cgi-bin/nph-data_query?bibcode=2008MNRAS.391.1685S&amp;db_key=AST&amp;link_type=ABSTRACT&amp;high=535b0cd7aa23473" TargetMode="External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3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hyperlink" Target="http://adsabs.harvard.edu/abs/2012ApJ...750....3A" TargetMode="External"/><Relationship Id="rId4" Type="http://schemas.openxmlformats.org/officeDocument/2006/relationships/hyperlink" Target="http://adsabs.harvard.edu/abs/2011ApJ...726...81A" TargetMode="External"/><Relationship Id="rId5" Type="http://schemas.openxmlformats.org/officeDocument/2006/relationships/hyperlink" Target="http://adsabs.harvard.edu/abs/2010PhRvL.104j1101A" TargetMode="External"/><Relationship Id="rId6" Type="http://schemas.openxmlformats.org/officeDocument/2006/relationships/hyperlink" Target="http://adsabs.harvard.edu/abs/2012AIPC.1505...37C" TargetMode="External"/><Relationship Id="rId7" Type="http://schemas.openxmlformats.org/officeDocument/2006/relationships/hyperlink" Target="http://adsabs.harvard.edu/abs/2011Sci...334.1103A" TargetMode="External"/><Relationship Id="rId8" Type="http://schemas.openxmlformats.org/officeDocument/2006/relationships/hyperlink" Target="http://adsabs.harvard.edu/abs/2012A&amp;A...538A..71A" TargetMode="External"/><Relationship Id="rId9" Type="http://schemas.openxmlformats.org/officeDocument/2006/relationships/hyperlink" Target="http://adsabs.harvard.edu/abs/2012ApJ...756....4A" TargetMode="External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4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5.jpe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5.jpeg"/><Relationship Id="rId3" Type="http://schemas.openxmlformats.org/officeDocument/2006/relationships/image" Target="../media/image156.jpe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7.png"/><Relationship Id="rId3" Type="http://schemas.openxmlformats.org/officeDocument/2006/relationships/hyperlink" Target="http://adsabs.harvard.edu/cgi-bin/nph-data_query?bibcode=2013ApJS..208...17A&amp;db_key=AST&amp;link_type=ABSTRACT&amp;high=535b0cd7aa29159" TargetMode="Externa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8.png"/><Relationship Id="rId3" Type="http://schemas.openxmlformats.org/officeDocument/2006/relationships/hyperlink" Target="http://adsabs.harvard.edu/cgi-bin/nph-data_query?bibcode=2013ApJS..208...17A&amp;db_key=AST&amp;link_type=ABSTRACT&amp;high=535b0cd7aa29159" TargetMode="Externa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9.png"/><Relationship Id="rId3" Type="http://schemas.openxmlformats.org/officeDocument/2006/relationships/hyperlink" Target="http://adsabs.harvard.edu/cgi-bin/nph-data_query?bibcode=2013ApJS..208...17A&amp;db_key=AST&amp;link_type=ABSTRACT&amp;high=535b0cd7aa29159" TargetMode="Externa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0.jpg"/><Relationship Id="rId3" Type="http://schemas.openxmlformats.org/officeDocument/2006/relationships/image" Target="../media/image161.gif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2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Dark Matter Searches with the </a:t>
            </a:r>
            <a:r>
              <a:rPr lang="en-US" i="1" dirty="0" smtClean="0">
                <a:effectLst/>
              </a:rPr>
              <a:t>Fermi</a:t>
            </a:r>
            <a:r>
              <a:rPr lang="en-US" dirty="0" smtClean="0">
                <a:effectLst/>
              </a:rPr>
              <a:t> Large Area Telescope</a:t>
            </a:r>
            <a:endParaRPr lang="en-US" dirty="0"/>
          </a:p>
        </p:txBody>
      </p:sp>
      <p:sp>
        <p:nvSpPr>
          <p:cNvPr id="24578" name="Subtitle 3"/>
          <p:cNvSpPr>
            <a:spLocks noGrp="1"/>
          </p:cNvSpPr>
          <p:nvPr>
            <p:ph type="subTitle" idx="1"/>
          </p:nvPr>
        </p:nvSpPr>
        <p:spPr bwMode="auto">
          <a:xfrm>
            <a:off x="4724400" y="3886200"/>
            <a:ext cx="3657600" cy="24955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Eric Charles</a:t>
            </a:r>
          </a:p>
          <a:p>
            <a:r>
              <a:rPr lang="en-US" smtClean="0">
                <a:latin typeface="Arial" charset="0"/>
                <a:ea typeface="ＭＳ Ｐゴシック" charset="0"/>
                <a:cs typeface="ＭＳ Ｐゴシック" charset="0"/>
              </a:rPr>
              <a:t>on Behalf of the </a:t>
            </a:r>
            <a:r>
              <a:rPr lang="en-US" i="1" smtClean="0">
                <a:latin typeface="Arial" charset="0"/>
                <a:ea typeface="ＭＳ Ｐゴシック" charset="0"/>
                <a:cs typeface="ＭＳ Ｐゴシック" charset="0"/>
              </a:rPr>
              <a:t>Fermi</a:t>
            </a:r>
            <a:r>
              <a:rPr lang="en-US" smtClean="0">
                <a:latin typeface="Arial" charset="0"/>
                <a:ea typeface="ＭＳ Ｐゴシック" charset="0"/>
                <a:cs typeface="ＭＳ Ｐゴシック" charset="0"/>
              </a:rPr>
              <a:t>-LAT Collaboration</a:t>
            </a: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CERN Seminar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April 5, 2016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3947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08" y="1318228"/>
            <a:ext cx="9129492" cy="484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</a:t>
            </a:r>
            <a:r>
              <a:rPr lang="en-US" dirty="0" smtClean="0"/>
              <a:t>Matter as Seen From Earth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49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 rot="10800000" flipH="1">
            <a:off x="2057400" y="1905000"/>
            <a:ext cx="0" cy="685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8"/>
          <p:cNvSpPr>
            <a:spLocks noChangeShapeType="1"/>
          </p:cNvSpPr>
          <p:nvPr/>
        </p:nvSpPr>
        <p:spPr bwMode="auto">
          <a:xfrm rot="10800000">
            <a:off x="2286000" y="1905000"/>
            <a:ext cx="1143000" cy="685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Rectangle 9"/>
          <p:cNvSpPr>
            <a:spLocks/>
          </p:cNvSpPr>
          <p:nvPr/>
        </p:nvSpPr>
        <p:spPr bwMode="auto">
          <a:xfrm>
            <a:off x="228600" y="1495817"/>
            <a:ext cx="2590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>
            <a:spAutoFit/>
          </a:bodyPr>
          <a:lstStyle/>
          <a:p>
            <a:pPr marL="41275" algn="ctr" defTabSz="457200">
              <a:spcBef>
                <a:spcPts val="500"/>
              </a:spcBef>
            </a:pPr>
            <a:r>
              <a:rPr lang="en-US" sz="1800" b="1" dirty="0">
                <a:sym typeface="Verdana" charset="0"/>
              </a:rPr>
              <a:t>                 </a:t>
            </a:r>
            <a:r>
              <a:rPr lang="en-US" sz="1800" b="1" dirty="0" smtClean="0">
                <a:sym typeface="Verdana" charset="0"/>
              </a:rPr>
              <a:t>Satellites</a:t>
            </a:r>
            <a:endParaRPr lang="en-US" sz="1800" b="1" dirty="0">
              <a:sym typeface="Verdana" charset="0"/>
            </a:endParaRPr>
          </a:p>
        </p:txBody>
      </p:sp>
      <p:sp>
        <p:nvSpPr>
          <p:cNvPr id="29" name="Line 10"/>
          <p:cNvSpPr>
            <a:spLocks noChangeShapeType="1"/>
          </p:cNvSpPr>
          <p:nvPr/>
        </p:nvSpPr>
        <p:spPr bwMode="auto">
          <a:xfrm rot="10800000">
            <a:off x="4572000" y="1690688"/>
            <a:ext cx="0" cy="166211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Rectangle 11"/>
          <p:cNvSpPr>
            <a:spLocks/>
          </p:cNvSpPr>
          <p:nvPr/>
        </p:nvSpPr>
        <p:spPr bwMode="auto">
          <a:xfrm>
            <a:off x="3429000" y="1279793"/>
            <a:ext cx="2743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>
            <a:spAutoFit/>
          </a:bodyPr>
          <a:lstStyle/>
          <a:p>
            <a:pPr marL="41275" defTabSz="457200">
              <a:spcBef>
                <a:spcPts val="500"/>
              </a:spcBef>
            </a:pPr>
            <a:r>
              <a:rPr lang="en-US" sz="1800" b="1" dirty="0">
                <a:sym typeface="Verdana" charset="0"/>
              </a:rPr>
              <a:t>    Galactic </a:t>
            </a:r>
            <a:r>
              <a:rPr lang="en-US" sz="1800" b="1" dirty="0" smtClean="0">
                <a:sym typeface="Verdana" charset="0"/>
              </a:rPr>
              <a:t>Center</a:t>
            </a:r>
            <a:endParaRPr lang="en-US" sz="1800" b="1" dirty="0">
              <a:sym typeface="Verdana" charset="0"/>
            </a:endParaRPr>
          </a:p>
        </p:txBody>
      </p:sp>
      <p:sp>
        <p:nvSpPr>
          <p:cNvPr id="31" name="Line 13"/>
          <p:cNvSpPr>
            <a:spLocks noChangeShapeType="1"/>
          </p:cNvSpPr>
          <p:nvPr/>
        </p:nvSpPr>
        <p:spPr bwMode="auto">
          <a:xfrm rot="10800000" flipH="1">
            <a:off x="5424488" y="1758950"/>
            <a:ext cx="2347912" cy="12890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Rectangle 34"/>
          <p:cNvSpPr>
            <a:spLocks/>
          </p:cNvSpPr>
          <p:nvPr/>
        </p:nvSpPr>
        <p:spPr bwMode="auto">
          <a:xfrm>
            <a:off x="6608763" y="1423809"/>
            <a:ext cx="25352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>
            <a:spAutoFit/>
          </a:bodyPr>
          <a:lstStyle/>
          <a:p>
            <a:pPr marL="41275" defTabSz="457200">
              <a:spcBef>
                <a:spcPts val="500"/>
              </a:spcBef>
            </a:pPr>
            <a:r>
              <a:rPr lang="en-US" sz="1800" b="1" dirty="0">
                <a:sym typeface="Verdana" charset="0"/>
              </a:rPr>
              <a:t>      Milky Way </a:t>
            </a:r>
            <a:r>
              <a:rPr lang="en-US" sz="1800" b="1" dirty="0" smtClean="0">
                <a:sym typeface="Verdana" charset="0"/>
              </a:rPr>
              <a:t>Halo</a:t>
            </a:r>
            <a:endParaRPr lang="en-US" sz="1800" b="1" dirty="0">
              <a:sym typeface="Verdana" charset="0"/>
            </a:endParaRPr>
          </a:p>
        </p:txBody>
      </p:sp>
      <p:sp>
        <p:nvSpPr>
          <p:cNvPr id="33" name="Rectangle 16"/>
          <p:cNvSpPr>
            <a:spLocks/>
          </p:cNvSpPr>
          <p:nvPr/>
        </p:nvSpPr>
        <p:spPr bwMode="auto">
          <a:xfrm>
            <a:off x="6172200" y="5422900"/>
            <a:ext cx="3124200" cy="52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39880" bIns="0" anchor="ctr"/>
          <a:lstStyle/>
          <a:p>
            <a:pPr marL="41275" defTabSz="457200">
              <a:spcBef>
                <a:spcPts val="500"/>
              </a:spcBef>
              <a:defRPr/>
            </a:pPr>
            <a:r>
              <a:rPr lang="en-US" sz="1800" b="1" dirty="0"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   Isotropic </a:t>
            </a:r>
            <a:r>
              <a:rPr lang="en-US" sz="1800" b="1" dirty="0" smtClean="0"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contributions</a:t>
            </a:r>
            <a:endParaRPr lang="en-US" sz="1800" b="1" dirty="0">
              <a:latin typeface="Arial"/>
              <a:ea typeface="ＭＳ Ｐゴシック" charset="-128"/>
              <a:cs typeface="ＭＳ Ｐゴシック" charset="-128"/>
              <a:sym typeface="Verdana" charset="0"/>
            </a:endParaRPr>
          </a:p>
        </p:txBody>
      </p:sp>
      <p:sp>
        <p:nvSpPr>
          <p:cNvPr id="35" name="Rectangle 16"/>
          <p:cNvSpPr>
            <a:spLocks/>
          </p:cNvSpPr>
          <p:nvPr/>
        </p:nvSpPr>
        <p:spPr bwMode="auto">
          <a:xfrm>
            <a:off x="3162300" y="5805264"/>
            <a:ext cx="3124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/>
          <a:lstStyle/>
          <a:p>
            <a:pPr marL="41275" algn="ctr" defTabSz="457200">
              <a:spcBef>
                <a:spcPts val="500"/>
              </a:spcBef>
            </a:pPr>
            <a:r>
              <a:rPr lang="en-US" sz="1800" b="1" dirty="0">
                <a:sym typeface="Verdana" charset="0"/>
              </a:rPr>
              <a:t>Galaxy </a:t>
            </a:r>
            <a:r>
              <a:rPr lang="en-US" sz="1800" b="1" dirty="0" smtClean="0">
                <a:sym typeface="Verdana" charset="0"/>
              </a:rPr>
              <a:t>Clusters</a:t>
            </a:r>
            <a:endParaRPr lang="en-US" sz="1800" b="1" dirty="0">
              <a:sym typeface="Verdana" charset="0"/>
            </a:endParaRPr>
          </a:p>
        </p:txBody>
      </p:sp>
      <p:sp>
        <p:nvSpPr>
          <p:cNvPr id="36" name="Line 13"/>
          <p:cNvSpPr>
            <a:spLocks noChangeShapeType="1"/>
          </p:cNvSpPr>
          <p:nvPr/>
        </p:nvSpPr>
        <p:spPr bwMode="auto">
          <a:xfrm rot="10800000" flipH="1" flipV="1">
            <a:off x="6850063" y="4343400"/>
            <a:ext cx="592137" cy="10795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0"/>
          <p:cNvSpPr>
            <a:spLocks noChangeShapeType="1"/>
          </p:cNvSpPr>
          <p:nvPr/>
        </p:nvSpPr>
        <p:spPr bwMode="auto">
          <a:xfrm rot="10800000" flipV="1">
            <a:off x="5029200" y="4800600"/>
            <a:ext cx="1257300" cy="1143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0"/>
          <p:cNvSpPr>
            <a:spLocks noChangeShapeType="1"/>
          </p:cNvSpPr>
          <p:nvPr/>
        </p:nvSpPr>
        <p:spPr bwMode="auto">
          <a:xfrm rot="10800000" flipH="1" flipV="1">
            <a:off x="4116388" y="4800600"/>
            <a:ext cx="798512" cy="1143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Rectangle 38"/>
          <p:cNvSpPr>
            <a:spLocks/>
          </p:cNvSpPr>
          <p:nvPr/>
        </p:nvSpPr>
        <p:spPr bwMode="auto">
          <a:xfrm>
            <a:off x="6444208" y="6240785"/>
            <a:ext cx="2699791" cy="617215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  <a:headEnd/>
            <a:tailEnd/>
          </a:ln>
        </p:spPr>
        <p:txBody>
          <a:bodyPr lIns="0" tIns="0" rIns="53486" bIns="0" anchor="ctr" anchorCtr="0">
            <a:prstTxWarp prst="textNoShape">
              <a:avLst/>
            </a:prstTxWarp>
          </a:bodyPr>
          <a:lstStyle/>
          <a:p>
            <a:pPr marL="52388">
              <a:spcBef>
                <a:spcPts val="120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333333"/>
                </a:solidFill>
                <a:ea typeface="Gill Sans" charset="0"/>
                <a:cs typeface="Gill Sans" charset="0"/>
              </a:rPr>
              <a:t>Dark Matter </a:t>
            </a:r>
            <a:r>
              <a:rPr lang="en-US" sz="1400" dirty="0" smtClean="0">
                <a:solidFill>
                  <a:srgbClr val="333333"/>
                </a:solidFill>
                <a:ea typeface="Gill Sans" charset="0"/>
                <a:cs typeface="Gill Sans" charset="0"/>
              </a:rPr>
              <a:t>simulation: </a:t>
            </a:r>
            <a:r>
              <a:rPr lang="en-US" sz="1400" dirty="0" err="1" smtClean="0">
                <a:solidFill>
                  <a:srgbClr val="333333"/>
                </a:solidFill>
                <a:ea typeface="Gill Sans" charset="0"/>
                <a:cs typeface="Gill Sans" charset="0"/>
              </a:rPr>
              <a:t>Pieri</a:t>
            </a:r>
            <a:r>
              <a:rPr lang="en-US" sz="1400" dirty="0" smtClean="0">
                <a:solidFill>
                  <a:srgbClr val="333333"/>
                </a:solidFill>
                <a:ea typeface="Gill Sans" charset="0"/>
                <a:cs typeface="Gill Sans" charset="0"/>
              </a:rPr>
              <a:t>+ </a:t>
            </a:r>
            <a:r>
              <a:rPr lang="pl-PL" sz="1400" dirty="0"/>
              <a:t> </a:t>
            </a:r>
            <a:r>
              <a:rPr lang="pl-PL" sz="1400" dirty="0">
                <a:hlinkClick r:id="rId3"/>
              </a:rPr>
              <a:t>2011PhRvD..83b3518P</a:t>
            </a:r>
            <a:endParaRPr lang="en-US" sz="1400" dirty="0">
              <a:solidFill>
                <a:srgbClr val="333333"/>
              </a:solidFill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7821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 bwMode="auto">
          <a:xfrm>
            <a:off x="722313" y="2590800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5pPr>
            <a:lvl6pPr marL="457092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6pPr>
            <a:lvl7pPr marL="914186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7pPr>
            <a:lvl8pPr marL="1371279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8pPr>
            <a:lvl9pPr marL="1828373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9pPr>
          </a:lstStyle>
          <a:p>
            <a:pPr algn="ctr">
              <a:defRPr/>
            </a:pPr>
            <a:r>
              <a:rPr lang="en-US" cap="small" dirty="0" smtClean="0"/>
              <a:t>II. </a:t>
            </a:r>
            <a:r>
              <a:rPr lang="en-US" cap="small" dirty="0"/>
              <a:t>Gamma-ray Astronomy and the </a:t>
            </a:r>
            <a:r>
              <a:rPr lang="en-US" i="1" cap="small" dirty="0"/>
              <a:t>Fermi</a:t>
            </a:r>
            <a:r>
              <a:rPr lang="en-US" i="1" cap="small" dirty="0" smtClean="0"/>
              <a:t>-</a:t>
            </a:r>
            <a:r>
              <a:rPr lang="en-US" cap="small" dirty="0" smtClean="0"/>
              <a:t>LAT</a:t>
            </a:r>
            <a:br>
              <a:rPr lang="en-US" cap="small" dirty="0" smtClean="0"/>
            </a:br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20379670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Astronomy across the electromagnetic spectrum</a:t>
            </a:r>
            <a:endParaRPr lang="en-US" dirty="0"/>
          </a:p>
        </p:txBody>
      </p:sp>
      <p:pic>
        <p:nvPicPr>
          <p:cNvPr id="6" name="Picture 5" descr="electromagnetic-spectr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1" y="3124200"/>
            <a:ext cx="4523344" cy="3130154"/>
          </a:xfrm>
          <a:prstGeom prst="rect">
            <a:avLst/>
          </a:prstGeom>
        </p:spPr>
      </p:pic>
      <p:pic>
        <p:nvPicPr>
          <p:cNvPr id="8" name="Picture 7" descr="Microwave_Grou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521230"/>
            <a:ext cx="1371599" cy="1669770"/>
          </a:xfrm>
          <a:prstGeom prst="rect">
            <a:avLst/>
          </a:prstGeom>
        </p:spPr>
      </p:pic>
      <p:pic>
        <p:nvPicPr>
          <p:cNvPr id="9" name="Picture 8" descr="Microwave_WMA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135062"/>
            <a:ext cx="1812300" cy="1227137"/>
          </a:xfrm>
          <a:prstGeom prst="rect">
            <a:avLst/>
          </a:prstGeom>
        </p:spPr>
      </p:pic>
      <p:pic>
        <p:nvPicPr>
          <p:cNvPr id="10" name="Picture 9" descr="IR_Spitze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1" y="1135062"/>
            <a:ext cx="1633762" cy="1227137"/>
          </a:xfrm>
          <a:prstGeom prst="rect">
            <a:avLst/>
          </a:prstGeom>
        </p:spPr>
      </p:pic>
      <p:pic>
        <p:nvPicPr>
          <p:cNvPr id="11" name="Picture 10" descr="Optical_Galile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2400" y="906462"/>
            <a:ext cx="1122892" cy="1684338"/>
          </a:xfrm>
          <a:prstGeom prst="rect">
            <a:avLst/>
          </a:prstGeom>
        </p:spPr>
      </p:pic>
      <p:pic>
        <p:nvPicPr>
          <p:cNvPr id="12" name="Picture 11" descr="Optical_Hubbl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1600" y="1066800"/>
            <a:ext cx="1727198" cy="1295399"/>
          </a:xfrm>
          <a:prstGeom prst="rect">
            <a:avLst/>
          </a:prstGeom>
        </p:spPr>
      </p:pic>
      <p:pic>
        <p:nvPicPr>
          <p:cNvPr id="13" name="Picture 12" descr="Xray_XMMNewton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63492" y="1047749"/>
            <a:ext cx="1752600" cy="1314450"/>
          </a:xfrm>
          <a:prstGeom prst="rect">
            <a:avLst/>
          </a:prstGeom>
        </p:spPr>
      </p:pic>
      <p:pic>
        <p:nvPicPr>
          <p:cNvPr id="14" name="Picture 13" descr="GammaRay_Fermi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63493" y="2590800"/>
            <a:ext cx="1752600" cy="1314450"/>
          </a:xfrm>
          <a:prstGeom prst="rect">
            <a:avLst/>
          </a:prstGeom>
        </p:spPr>
      </p:pic>
      <p:pic>
        <p:nvPicPr>
          <p:cNvPr id="15" name="Picture 14" descr="UHE_Veritas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05120" y="4061575"/>
            <a:ext cx="1810973" cy="1043825"/>
          </a:xfrm>
          <a:prstGeom prst="rect">
            <a:avLst/>
          </a:prstGeom>
        </p:spPr>
      </p:pic>
      <p:pic>
        <p:nvPicPr>
          <p:cNvPr id="16" name="Picture 15" descr="Radio_VLA_2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8600" y="4342649"/>
            <a:ext cx="1736100" cy="831279"/>
          </a:xfrm>
          <a:prstGeom prst="rect">
            <a:avLst/>
          </a:prstGeom>
        </p:spPr>
      </p:pic>
      <p:pic>
        <p:nvPicPr>
          <p:cNvPr id="17" name="Picture 16" descr="Radio_Arecibo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8601" y="5348287"/>
            <a:ext cx="1736812" cy="1204913"/>
          </a:xfrm>
          <a:prstGeom prst="rect">
            <a:avLst/>
          </a:prstGeom>
        </p:spPr>
      </p:pic>
      <p:pic>
        <p:nvPicPr>
          <p:cNvPr id="2" name="Picture 1" descr="HAWC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120" y="5212432"/>
            <a:ext cx="1819440" cy="13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359728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another way</a:t>
            </a:r>
            <a:endParaRPr lang="en-US" dirty="0"/>
          </a:p>
        </p:txBody>
      </p:sp>
      <p:pic>
        <p:nvPicPr>
          <p:cNvPr id="4" name="Picture 3" descr="MultiwavelengthMilkyW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67052"/>
            <a:ext cx="7807325" cy="5692841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7959725" y="967052"/>
            <a:ext cx="600075" cy="5692841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5400000">
            <a:off x="7249706" y="3204696"/>
            <a:ext cx="29895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Higher Energy</a:t>
            </a:r>
            <a:endParaRPr lang="en-US" sz="32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076032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300" y="100013"/>
            <a:ext cx="7480300" cy="657225"/>
          </a:xfrm>
        </p:spPr>
        <p:txBody>
          <a:bodyPr/>
          <a:lstStyle/>
          <a:p>
            <a:r>
              <a:rPr lang="en-US" sz="2400" dirty="0" err="1" smtClean="0">
                <a:latin typeface="Symbol" charset="2"/>
                <a:cs typeface="Symbol" charset="2"/>
              </a:rPr>
              <a:t>g</a:t>
            </a:r>
            <a:r>
              <a:rPr lang="en-US" sz="2400" dirty="0" smtClean="0"/>
              <a:t>-rays Probe the Extreme, Non-Thermal, Universe </a:t>
            </a:r>
            <a:endParaRPr lang="en-US" sz="2400" dirty="0"/>
          </a:p>
        </p:txBody>
      </p:sp>
      <p:pic>
        <p:nvPicPr>
          <p:cNvPr id="7" name="Picture 6" descr="Screen shot 2012-07-05 at 6.03.53 AM.png"/>
          <p:cNvPicPr>
            <a:picLocks noChangeAspect="1"/>
          </p:cNvPicPr>
          <p:nvPr/>
        </p:nvPicPr>
        <p:blipFill>
          <a:blip r:embed="rId3"/>
          <a:srcRect t="73548"/>
          <a:stretch>
            <a:fillRect/>
          </a:stretch>
        </p:blipFill>
        <p:spPr>
          <a:xfrm>
            <a:off x="1359764" y="4400903"/>
            <a:ext cx="6336436" cy="371164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Screen shot 2012-07-05 at 6.03.37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4264" y="4791876"/>
            <a:ext cx="6351936" cy="846924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Screen shot 2012-07-05 at 5.53.39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662" y="1259553"/>
            <a:ext cx="1136538" cy="987295"/>
          </a:xfrm>
          <a:prstGeom prst="rect">
            <a:avLst/>
          </a:prstGeom>
        </p:spPr>
      </p:pic>
      <p:pic>
        <p:nvPicPr>
          <p:cNvPr id="11" name="Picture 10" descr="Screen shot 2012-07-05 at 5.53.55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5416" y="1252954"/>
            <a:ext cx="987384" cy="956846"/>
          </a:xfrm>
          <a:prstGeom prst="rect">
            <a:avLst/>
          </a:prstGeom>
        </p:spPr>
      </p:pic>
      <p:pic>
        <p:nvPicPr>
          <p:cNvPr id="12" name="Picture 11" descr="Screen shot 2012-07-05 at 5.54.09 A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1102" y="1267221"/>
            <a:ext cx="952298" cy="942580"/>
          </a:xfrm>
          <a:prstGeom prst="rect">
            <a:avLst/>
          </a:prstGeom>
        </p:spPr>
      </p:pic>
      <p:pic>
        <p:nvPicPr>
          <p:cNvPr id="13" name="Picture 12" descr="sunnasa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4400" y="1267220"/>
            <a:ext cx="946292" cy="942580"/>
          </a:xfrm>
          <a:prstGeom prst="rect">
            <a:avLst/>
          </a:prstGeom>
        </p:spPr>
      </p:pic>
      <p:cxnSp>
        <p:nvCxnSpPr>
          <p:cNvPr id="32" name="Shape 31"/>
          <p:cNvCxnSpPr>
            <a:stCxn id="10" idx="2"/>
            <a:endCxn id="40" idx="0"/>
          </p:cNvCxnSpPr>
          <p:nvPr/>
        </p:nvCxnSpPr>
        <p:spPr>
          <a:xfrm rot="16200000" flipH="1">
            <a:off x="2039439" y="1239339"/>
            <a:ext cx="724952" cy="2739969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3657600" y="2971800"/>
            <a:ext cx="228600" cy="7810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114800" y="2971800"/>
            <a:ext cx="228600" cy="7810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572000" y="2971800"/>
            <a:ext cx="228600" cy="7810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257800" y="2971800"/>
            <a:ext cx="228600" cy="7810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6" name="Shape 31"/>
          <p:cNvCxnSpPr>
            <a:stCxn id="11" idx="2"/>
            <a:endCxn id="41" idx="0"/>
          </p:cNvCxnSpPr>
          <p:nvPr/>
        </p:nvCxnSpPr>
        <p:spPr>
          <a:xfrm rot="16200000" flipH="1">
            <a:off x="3163104" y="1905804"/>
            <a:ext cx="762000" cy="1369992"/>
          </a:xfrm>
          <a:prstGeom prst="bentConnector3">
            <a:avLst>
              <a:gd name="adj1" fmla="val 29799"/>
            </a:avLst>
          </a:prstGeom>
          <a:ln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hape 31"/>
          <p:cNvCxnSpPr>
            <a:stCxn id="13" idx="2"/>
            <a:endCxn id="42" idx="0"/>
          </p:cNvCxnSpPr>
          <p:nvPr/>
        </p:nvCxnSpPr>
        <p:spPr>
          <a:xfrm rot="5400000">
            <a:off x="4560923" y="2335177"/>
            <a:ext cx="762000" cy="511246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hape 31"/>
          <p:cNvCxnSpPr>
            <a:stCxn id="12" idx="2"/>
            <a:endCxn id="43" idx="0"/>
          </p:cNvCxnSpPr>
          <p:nvPr/>
        </p:nvCxnSpPr>
        <p:spPr>
          <a:xfrm rot="5400000">
            <a:off x="6143677" y="1438225"/>
            <a:ext cx="761999" cy="2305151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Screen shot 2012-07-05 at 6.03.53 AM.png"/>
          <p:cNvPicPr>
            <a:picLocks noChangeAspect="1"/>
          </p:cNvPicPr>
          <p:nvPr/>
        </p:nvPicPr>
        <p:blipFill>
          <a:blip r:embed="rId3"/>
          <a:srcRect b="77419"/>
          <a:stretch>
            <a:fillRect/>
          </a:stretch>
        </p:blipFill>
        <p:spPr>
          <a:xfrm>
            <a:off x="1344264" y="4000152"/>
            <a:ext cx="6351936" cy="317614"/>
          </a:xfrm>
          <a:prstGeom prst="rect">
            <a:avLst/>
          </a:prstGeom>
          <a:ln>
            <a:noFill/>
          </a:ln>
        </p:spPr>
      </p:pic>
      <p:sp>
        <p:nvSpPr>
          <p:cNvPr id="59" name="TextBox 58"/>
          <p:cNvSpPr txBox="1"/>
          <p:nvPr/>
        </p:nvSpPr>
        <p:spPr>
          <a:xfrm>
            <a:off x="381000" y="880646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Dark Nebula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57400" y="880646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Dim, young star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686300" y="914400"/>
            <a:ext cx="102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Our Sun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32600" y="914400"/>
            <a:ext cx="177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Globular Cluster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7" name="Picture 66" descr="300px-WMAP_2010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3124200"/>
            <a:ext cx="1295400" cy="6477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8" name="TextBox 67"/>
          <p:cNvSpPr txBox="1"/>
          <p:nvPr/>
        </p:nvSpPr>
        <p:spPr>
          <a:xfrm>
            <a:off x="0" y="3776246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CMB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0" name="Shape 69"/>
          <p:cNvCxnSpPr>
            <a:stCxn id="67" idx="0"/>
            <a:endCxn id="71" idx="0"/>
          </p:cNvCxnSpPr>
          <p:nvPr/>
        </p:nvCxnSpPr>
        <p:spPr>
          <a:xfrm rot="5400000" flipH="1" flipV="1">
            <a:off x="1905000" y="1714500"/>
            <a:ext cx="152400" cy="2667000"/>
          </a:xfrm>
          <a:prstGeom prst="bentConnector3">
            <a:avLst>
              <a:gd name="adj1" fmla="val 250000"/>
            </a:avLst>
          </a:prstGeom>
          <a:ln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3200400" y="2971800"/>
            <a:ext cx="228600" cy="7810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4" name="Picture 73" descr="accre.jpg"/>
          <p:cNvPicPr>
            <a:picLocks noChangeAspect="1"/>
          </p:cNvPicPr>
          <p:nvPr/>
        </p:nvPicPr>
        <p:blipFill>
          <a:blip r:embed="rId10"/>
          <a:srcRect t="31200" b="19200"/>
          <a:stretch>
            <a:fillRect/>
          </a:stretch>
        </p:blipFill>
        <p:spPr>
          <a:xfrm>
            <a:off x="7772400" y="3091550"/>
            <a:ext cx="1294841" cy="642250"/>
          </a:xfrm>
          <a:prstGeom prst="rect">
            <a:avLst/>
          </a:prstGeom>
        </p:spPr>
      </p:pic>
      <p:cxnSp>
        <p:nvCxnSpPr>
          <p:cNvPr id="75" name="Shape 69"/>
          <p:cNvCxnSpPr>
            <a:stCxn id="74" idx="0"/>
            <a:endCxn id="76" idx="0"/>
          </p:cNvCxnSpPr>
          <p:nvPr/>
        </p:nvCxnSpPr>
        <p:spPr>
          <a:xfrm rot="16200000" flipV="1">
            <a:off x="7178986" y="1850714"/>
            <a:ext cx="119750" cy="2361921"/>
          </a:xfrm>
          <a:prstGeom prst="bentConnector3">
            <a:avLst>
              <a:gd name="adj1" fmla="val 290898"/>
            </a:avLst>
          </a:prstGeom>
          <a:ln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5943600" y="2971800"/>
            <a:ext cx="228600" cy="7810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662836" y="3700046"/>
            <a:ext cx="1557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Accretion Disk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 descr="Screen shot 2012-07-05 at 6.02.56 AM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59764" y="2971800"/>
            <a:ext cx="6336436" cy="927835"/>
          </a:xfrm>
          <a:prstGeom prst="rect">
            <a:avLst/>
          </a:prstGeom>
          <a:ln>
            <a:noFill/>
          </a:ln>
        </p:spPr>
      </p:pic>
      <p:sp>
        <p:nvSpPr>
          <p:cNvPr id="85" name="Rectangle 84"/>
          <p:cNvSpPr/>
          <p:nvPr/>
        </p:nvSpPr>
        <p:spPr>
          <a:xfrm>
            <a:off x="3187701" y="2972994"/>
            <a:ext cx="3060699" cy="2970606"/>
          </a:xfrm>
          <a:prstGeom prst="rect">
            <a:avLst/>
          </a:prstGeom>
          <a:solidFill>
            <a:schemeClr val="accent3">
              <a:lumMod val="85000"/>
              <a:alpha val="15000"/>
            </a:schemeClr>
          </a:solidFill>
          <a:ln w="635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Thermal Processes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6280288" y="2972994"/>
            <a:ext cx="1415911" cy="2970606"/>
          </a:xfrm>
          <a:prstGeom prst="rect">
            <a:avLst/>
          </a:prstGeom>
          <a:solidFill>
            <a:srgbClr val="3366FF">
              <a:alpha val="15000"/>
            </a:srgbClr>
          </a:solidFill>
          <a:ln w="635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dirty="0">
              <a:solidFill>
                <a:srgbClr val="A6A6A6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42180" y="5943600"/>
            <a:ext cx="2785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B8DC8"/>
                </a:solidFill>
              </a:rPr>
              <a:t>Extreme Universe</a:t>
            </a:r>
            <a:endParaRPr lang="en-US" b="1" dirty="0">
              <a:solidFill>
                <a:srgbClr val="8B8DC8"/>
              </a:solidFill>
            </a:endParaRP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804444-B712-5640-8AF9-EC9673A53AC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62000" y="4523601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Symbol" charset="2"/>
                <a:cs typeface="Symbol" charset="2"/>
              </a:rPr>
              <a:t>l</a:t>
            </a:r>
            <a:r>
              <a:rPr lang="en-US" sz="1200" b="1" dirty="0" smtClean="0"/>
              <a:t> (</a:t>
            </a:r>
            <a:r>
              <a:rPr lang="en-US" sz="1200" b="1" dirty="0" err="1" smtClean="0"/>
              <a:t>m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62000" y="5334000"/>
            <a:ext cx="59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Symbol" charset="2"/>
                <a:cs typeface="Symbol" charset="2"/>
              </a:rPr>
              <a:t>n</a:t>
            </a:r>
            <a:r>
              <a:rPr lang="en-US" sz="1200" b="1" dirty="0" smtClean="0"/>
              <a:t> (Hz)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2520609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Non-Thermal 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-ray Emission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94659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Energy source: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4436" y="901095"/>
            <a:ext cx="2067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Acceleration </a:t>
            </a:r>
          </a:p>
          <a:p>
            <a:r>
              <a:rPr lang="en-US" sz="2000" dirty="0" smtClean="0"/>
              <a:t>mechanisms</a:t>
            </a:r>
            <a:r>
              <a:rPr lang="en-US" sz="2000" dirty="0" smtClean="0"/>
              <a:t>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6355" y="809417"/>
            <a:ext cx="2000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Symbol" charset="2"/>
                <a:cs typeface="Symbol" charset="2"/>
              </a:rPr>
              <a:t>g</a:t>
            </a:r>
            <a:r>
              <a:rPr lang="en-US" sz="2000" dirty="0" smtClean="0"/>
              <a:t>-ray production</a:t>
            </a:r>
          </a:p>
          <a:p>
            <a:r>
              <a:rPr lang="en-US" sz="2000" dirty="0" smtClean="0"/>
              <a:t> mechanism: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54964" y="5817682"/>
            <a:ext cx="16519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Absorption/ </a:t>
            </a:r>
          </a:p>
          <a:p>
            <a:r>
              <a:rPr lang="en-US" sz="2000" dirty="0" smtClean="0"/>
              <a:t>Propagation: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72200" y="594928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Particles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804444-B712-5640-8AF9-EC9673A53AC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2" name="Equal 21"/>
          <p:cNvSpPr/>
          <p:nvPr/>
        </p:nvSpPr>
        <p:spPr>
          <a:xfrm>
            <a:off x="4427984" y="4570675"/>
            <a:ext cx="860178" cy="609600"/>
          </a:xfrm>
          <a:prstGeom prst="mathEqual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23" name="Plus 22"/>
          <p:cNvSpPr/>
          <p:nvPr/>
        </p:nvSpPr>
        <p:spPr>
          <a:xfrm>
            <a:off x="2555776" y="2638767"/>
            <a:ext cx="740022" cy="790233"/>
          </a:xfrm>
          <a:prstGeom prst="mathPlus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Plus 23"/>
          <p:cNvSpPr/>
          <p:nvPr/>
        </p:nvSpPr>
        <p:spPr>
          <a:xfrm>
            <a:off x="5868144" y="2566759"/>
            <a:ext cx="740022" cy="790233"/>
          </a:xfrm>
          <a:prstGeom prst="mathPlus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" name="Minus 1"/>
          <p:cNvSpPr/>
          <p:nvPr/>
        </p:nvSpPr>
        <p:spPr>
          <a:xfrm>
            <a:off x="679956" y="4568710"/>
            <a:ext cx="1018841" cy="804506"/>
          </a:xfrm>
          <a:prstGeom prst="mathMinus">
            <a:avLst/>
          </a:prstGeom>
          <a:solidFill>
            <a:srgbClr val="3333CC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pic>
        <p:nvPicPr>
          <p:cNvPr id="19" name="Picture 9" descr="razr2-battery-life.jpg"/>
          <p:cNvPicPr>
            <a:picLocks noChangeAspect="1"/>
          </p:cNvPicPr>
          <p:nvPr/>
        </p:nvPicPr>
        <p:blipFill>
          <a:blip r:embed="rId3"/>
          <a:srcRect l="21600" r="21600"/>
          <a:stretch>
            <a:fillRect/>
          </a:stretch>
        </p:blipFill>
        <p:spPr bwMode="auto">
          <a:xfrm rot="16200000">
            <a:off x="759089" y="2034261"/>
            <a:ext cx="955666" cy="168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0" descr="LHC_hall_1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872" y="2091432"/>
            <a:ext cx="2170112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1" descr="Feynman_EP_Annihilation.svg.jpe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3242" y="2273449"/>
            <a:ext cx="219882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1112301_01-A4-at-144-dpi-1024x83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222" y="3960440"/>
            <a:ext cx="2359178" cy="1916832"/>
          </a:xfrm>
          <a:prstGeom prst="rect">
            <a:avLst/>
          </a:prstGeom>
        </p:spPr>
      </p:pic>
      <p:pic>
        <p:nvPicPr>
          <p:cNvPr id="4" name="Picture 3" descr="images.duckduckgo.com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797" y="4099154"/>
            <a:ext cx="2347163" cy="156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3528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Non-Thermal 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-ray Emission </a:t>
            </a:r>
            <a:endParaRPr lang="en-US" dirty="0"/>
          </a:p>
        </p:txBody>
      </p:sp>
      <p:pic>
        <p:nvPicPr>
          <p:cNvPr id="6" name="Picture 5" descr="supermassive_black_hole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9" y="2060841"/>
            <a:ext cx="1825612" cy="17281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946590"/>
            <a:ext cx="220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Energy source: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extreme events &amp; systems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4436" y="901095"/>
            <a:ext cx="2067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Acceleration </a:t>
            </a:r>
          </a:p>
          <a:p>
            <a:r>
              <a:rPr lang="en-US" sz="2000" dirty="0" smtClean="0"/>
              <a:t>mechanisms: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e</a:t>
            </a:r>
            <a:r>
              <a:rPr lang="en-US" sz="2000" b="1" dirty="0" smtClean="0">
                <a:solidFill>
                  <a:srgbClr val="FF0000"/>
                </a:solidFill>
              </a:rPr>
              <a:t>xtreme fields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6355" y="809417"/>
            <a:ext cx="20008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Symbol" charset="2"/>
                <a:cs typeface="Symbol" charset="2"/>
              </a:rPr>
              <a:t>g</a:t>
            </a:r>
            <a:r>
              <a:rPr lang="en-US" sz="2000" dirty="0" smtClean="0"/>
              <a:t>-ray production</a:t>
            </a:r>
          </a:p>
          <a:p>
            <a:r>
              <a:rPr lang="en-US" sz="2000" dirty="0" smtClean="0"/>
              <a:t> mechanism: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cosmic rays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and targets</a:t>
            </a:r>
          </a:p>
        </p:txBody>
      </p:sp>
      <p:pic>
        <p:nvPicPr>
          <p:cNvPr id="12" name="Picture 11" descr="Screen Shot 2013-11-26 at 2.06.4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4077072"/>
            <a:ext cx="1925350" cy="1600291"/>
          </a:xfrm>
          <a:prstGeom prst="rect">
            <a:avLst/>
          </a:prstGeom>
        </p:spPr>
      </p:pic>
      <p:pic>
        <p:nvPicPr>
          <p:cNvPr id="14" name="Picture 13" descr="Screen Shot 2013-11-26 at 2.51.18 PM.png"/>
          <p:cNvPicPr>
            <a:picLocks noChangeAspect="1"/>
          </p:cNvPicPr>
          <p:nvPr/>
        </p:nvPicPr>
        <p:blipFill>
          <a:blip r:embed="rId5"/>
          <a:srcRect l="10789" r="19617"/>
          <a:stretch>
            <a:fillRect/>
          </a:stretch>
        </p:blipFill>
        <p:spPr>
          <a:xfrm>
            <a:off x="6856354" y="2223398"/>
            <a:ext cx="2078147" cy="157805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54964" y="5817682"/>
            <a:ext cx="17078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Absorption/ </a:t>
            </a:r>
          </a:p>
          <a:p>
            <a:r>
              <a:rPr lang="en-US" sz="2000" dirty="0" smtClean="0"/>
              <a:t>propagation: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foregrounds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6" name="Picture 15" descr="AllSky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2" y="4077072"/>
            <a:ext cx="3136945" cy="156520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16216" y="581768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 pitchFamily="-110" charset="2"/>
              <a:buChar char="g"/>
            </a:pPr>
            <a:r>
              <a:rPr lang="en-US" sz="2000" dirty="0" smtClean="0"/>
              <a:t>-ray sky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804444-B712-5640-8AF9-EC9673A53AC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0" name="Picture 19" descr="earth-magnetosphere-magnetic-reconnection-location-lg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3888" y="2060842"/>
            <a:ext cx="2067684" cy="1723070"/>
          </a:xfrm>
          <a:prstGeom prst="rect">
            <a:avLst/>
          </a:prstGeom>
        </p:spPr>
      </p:pic>
      <p:sp>
        <p:nvSpPr>
          <p:cNvPr id="22" name="Equal 21"/>
          <p:cNvSpPr/>
          <p:nvPr/>
        </p:nvSpPr>
        <p:spPr>
          <a:xfrm>
            <a:off x="4427984" y="4570675"/>
            <a:ext cx="860178" cy="609600"/>
          </a:xfrm>
          <a:prstGeom prst="mathEqual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23" name="Plus 22"/>
          <p:cNvSpPr/>
          <p:nvPr/>
        </p:nvSpPr>
        <p:spPr>
          <a:xfrm>
            <a:off x="2555776" y="2638767"/>
            <a:ext cx="740022" cy="790233"/>
          </a:xfrm>
          <a:prstGeom prst="mathPlus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Plus 23"/>
          <p:cNvSpPr/>
          <p:nvPr/>
        </p:nvSpPr>
        <p:spPr>
          <a:xfrm>
            <a:off x="5868144" y="2566759"/>
            <a:ext cx="740022" cy="790233"/>
          </a:xfrm>
          <a:prstGeom prst="mathPlus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" name="Minus 1"/>
          <p:cNvSpPr/>
          <p:nvPr/>
        </p:nvSpPr>
        <p:spPr>
          <a:xfrm>
            <a:off x="679956" y="4568710"/>
            <a:ext cx="1018841" cy="804506"/>
          </a:xfrm>
          <a:prstGeom prst="mathMinus">
            <a:avLst/>
          </a:prstGeom>
          <a:solidFill>
            <a:srgbClr val="3333CC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2779973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glast_lat_cutaway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276872"/>
            <a:ext cx="4478844" cy="33591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Fermi </a:t>
            </a:r>
            <a:r>
              <a:rPr lang="en-US" dirty="0" smtClean="0"/>
              <a:t>Large Area Telescope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6433" y="2378935"/>
            <a:ext cx="2799383" cy="155412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Large Area:</a:t>
            </a:r>
          </a:p>
          <a:p>
            <a:r>
              <a:rPr lang="en-US" sz="1800" dirty="0" err="1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en-US" sz="1800" baseline="-25000" dirty="0" err="1" smtClean="0">
                <a:solidFill>
                  <a:schemeClr val="accent2">
                    <a:lumMod val="50000"/>
                  </a:schemeClr>
                </a:solidFill>
              </a:rPr>
              <a:t>eff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&gt; 0.9 m</a:t>
            </a:r>
            <a:r>
              <a:rPr lang="en-US" sz="1800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on-axis, </a:t>
            </a:r>
          </a:p>
          <a:p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    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~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0.4 m</a:t>
            </a:r>
            <a:r>
              <a:rPr lang="en-US" sz="1800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60° off-axis,</a:t>
            </a:r>
          </a:p>
          <a:p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o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ver almost 3 decades</a:t>
            </a:r>
            <a:endParaRPr lang="en-US" sz="18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(1 </a:t>
            </a:r>
            <a:r>
              <a:rPr lang="en-US" sz="1800" dirty="0" err="1" smtClean="0">
                <a:solidFill>
                  <a:schemeClr val="accent2">
                    <a:lumMod val="50000"/>
                  </a:schemeClr>
                </a:solidFill>
              </a:rPr>
              <a:t>GeV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–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1 </a:t>
            </a:r>
            <a:r>
              <a:rPr lang="en-US" sz="1800" dirty="0" err="1" smtClean="0">
                <a:solidFill>
                  <a:schemeClr val="accent2">
                    <a:lumMod val="50000"/>
                  </a:schemeClr>
                </a:solidFill>
              </a:rPr>
              <a:t>TeV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29200" y="926921"/>
            <a:ext cx="3045838" cy="1477328"/>
          </a:xfrm>
          <a:prstGeom prst="rect">
            <a:avLst/>
          </a:prstGeom>
          <a:solidFill>
            <a:srgbClr val="FFFF00"/>
          </a:solidFill>
          <a:ln w="31750">
            <a:solidFill>
              <a:schemeClr val="tx1"/>
            </a:solidFill>
          </a:ln>
        </p:spPr>
        <p:txBody>
          <a:bodyPr wrap="square" bIns="320040" rtlCol="0">
            <a:spAutoFit/>
          </a:bodyPr>
          <a:lstStyle/>
          <a:p>
            <a:r>
              <a:rPr lang="en-US" sz="1800" b="1" i="1" dirty="0" smtClean="0"/>
              <a:t>Fermi-</a:t>
            </a:r>
            <a:r>
              <a:rPr lang="en-US" sz="1800" b="1" dirty="0" smtClean="0"/>
              <a:t>LAT Collaboration:</a:t>
            </a:r>
          </a:p>
          <a:p>
            <a:r>
              <a:rPr lang="en-US" sz="1800" dirty="0" smtClean="0"/>
              <a:t>~400 Scientific Members,</a:t>
            </a:r>
          </a:p>
          <a:p>
            <a:r>
              <a:rPr lang="en-US" sz="1800" dirty="0" smtClean="0"/>
              <a:t>NASA / DOE &amp; International</a:t>
            </a:r>
          </a:p>
          <a:p>
            <a:r>
              <a:rPr lang="en-US" sz="1800" dirty="0" smtClean="0"/>
              <a:t>Contributions  </a:t>
            </a:r>
            <a:endParaRPr lang="en-US" sz="1800" dirty="0"/>
          </a:p>
        </p:txBody>
      </p:sp>
      <p:sp>
        <p:nvSpPr>
          <p:cNvPr id="57" name="Rectangle 56"/>
          <p:cNvSpPr/>
          <p:nvPr/>
        </p:nvSpPr>
        <p:spPr>
          <a:xfrm>
            <a:off x="116433" y="1001979"/>
            <a:ext cx="3321050" cy="115067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Sky Survey: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With 2.4 </a:t>
            </a:r>
            <a:r>
              <a:rPr lang="en-US" sz="1800" dirty="0" err="1" smtClean="0">
                <a:solidFill>
                  <a:schemeClr val="accent2">
                    <a:lumMod val="50000"/>
                  </a:schemeClr>
                </a:solidFill>
              </a:rPr>
              <a:t>sr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field-of-view LAT sees whole sky every 3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hours</a:t>
            </a:r>
          </a:p>
          <a:p>
            <a:r>
              <a:rPr lang="en-US" sz="1800" dirty="0">
                <a:solidFill>
                  <a:schemeClr val="accent2">
                    <a:lumMod val="50000"/>
                  </a:schemeClr>
                </a:solidFill>
              </a:rPr>
              <a:t>from 20 MeV to over 300 </a:t>
            </a:r>
            <a:r>
              <a:rPr lang="en-US" sz="1800" dirty="0" err="1">
                <a:solidFill>
                  <a:schemeClr val="accent2">
                    <a:lumMod val="50000"/>
                  </a:schemeClr>
                </a:solidFill>
              </a:rPr>
              <a:t>GeV</a:t>
            </a:r>
            <a:endParaRPr lang="en-US" sz="1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sz="18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7" name="Picture 16" descr="s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4644" y="2133600"/>
            <a:ext cx="304800" cy="209550"/>
          </a:xfrm>
          <a:prstGeom prst="rect">
            <a:avLst/>
          </a:prstGeom>
        </p:spPr>
      </p:pic>
      <p:pic>
        <p:nvPicPr>
          <p:cNvPr id="18" name="Picture 17" descr="u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3044" y="2152650"/>
            <a:ext cx="304800" cy="209550"/>
          </a:xfrm>
          <a:prstGeom prst="rect">
            <a:avLst/>
          </a:prstGeom>
        </p:spPr>
      </p:pic>
      <p:pic>
        <p:nvPicPr>
          <p:cNvPr id="19" name="Picture 18" descr="i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4244" y="2133600"/>
            <a:ext cx="304800" cy="209550"/>
          </a:xfrm>
          <a:prstGeom prst="rect">
            <a:avLst/>
          </a:prstGeom>
        </p:spPr>
      </p:pic>
      <p:pic>
        <p:nvPicPr>
          <p:cNvPr id="20" name="Picture 19" descr="fr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3844" y="2133600"/>
            <a:ext cx="304800" cy="209550"/>
          </a:xfrm>
          <a:prstGeom prst="rect">
            <a:avLst/>
          </a:prstGeom>
        </p:spPr>
      </p:pic>
      <p:pic>
        <p:nvPicPr>
          <p:cNvPr id="21" name="Picture 20" descr="jp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3444" y="2133600"/>
            <a:ext cx="304800" cy="209550"/>
          </a:xfrm>
          <a:prstGeom prst="rect">
            <a:avLst/>
          </a:prstGeom>
        </p:spPr>
      </p:pic>
      <p:sp>
        <p:nvSpPr>
          <p:cNvPr id="24" name="Content Placeholder 14"/>
          <p:cNvSpPr>
            <a:spLocks noGrp="1"/>
          </p:cNvSpPr>
          <p:nvPr>
            <p:ph idx="4294967295"/>
          </p:nvPr>
        </p:nvSpPr>
        <p:spPr>
          <a:xfrm rot="5400000">
            <a:off x="6845302" y="2451098"/>
            <a:ext cx="3638551" cy="71755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1200" dirty="0" smtClean="0"/>
              <a:t>Atwood et al. </a:t>
            </a:r>
            <a:r>
              <a:rPr lang="en-US" sz="1200" dirty="0"/>
              <a:t>[LAT </a:t>
            </a:r>
            <a:r>
              <a:rPr lang="en-US" sz="1200" dirty="0" err="1"/>
              <a:t>Clb</a:t>
            </a:r>
            <a:r>
              <a:rPr lang="en-US" sz="1200" dirty="0"/>
              <a:t>] </a:t>
            </a:r>
            <a:r>
              <a:rPr lang="en-US" sz="1200" dirty="0" smtClean="0">
                <a:hlinkClick r:id="rId9"/>
              </a:rPr>
              <a:t>2009ApJ</a:t>
            </a:r>
            <a:r>
              <a:rPr lang="en-US" sz="1200" dirty="0" smtClean="0">
                <a:hlinkClick r:id="rId9"/>
              </a:rPr>
              <a:t>...697.1071A</a:t>
            </a:r>
            <a:endParaRPr lang="en-US" sz="1200" dirty="0" smtClean="0"/>
          </a:p>
          <a:p>
            <a:r>
              <a:rPr lang="en-US" sz="1200" dirty="0" smtClean="0"/>
              <a:t>Ackermann et al. </a:t>
            </a:r>
            <a:r>
              <a:rPr lang="en-US" sz="1200" dirty="0"/>
              <a:t>[LAT </a:t>
            </a:r>
            <a:r>
              <a:rPr lang="en-US" sz="1200" dirty="0" err="1"/>
              <a:t>Clb</a:t>
            </a:r>
            <a:r>
              <a:rPr lang="en-US" sz="1200" dirty="0"/>
              <a:t>] </a:t>
            </a:r>
            <a:r>
              <a:rPr lang="en-US" sz="1200" dirty="0" smtClean="0">
                <a:hlinkClick r:id="rId10"/>
              </a:rPr>
              <a:t>2012ApJS</a:t>
            </a:r>
            <a:r>
              <a:rPr lang="en-US" sz="1200" dirty="0" smtClean="0">
                <a:hlinkClick r:id="rId10"/>
              </a:rPr>
              <a:t>..203....4A</a:t>
            </a:r>
            <a:endParaRPr lang="en-US" sz="1200" dirty="0" smtClean="0"/>
          </a:p>
          <a:p>
            <a:r>
              <a:rPr lang="en-US" sz="1200" dirty="0" smtClean="0">
                <a:hlinkClick r:id="rId11"/>
              </a:rPr>
              <a:t>http://www-</a:t>
            </a:r>
            <a:r>
              <a:rPr lang="en-US" sz="1200" dirty="0" err="1" smtClean="0">
                <a:hlinkClick r:id="rId11"/>
              </a:rPr>
              <a:t>glast.stanford.edu</a:t>
            </a:r>
            <a:r>
              <a:rPr lang="en-US" sz="1200" dirty="0" smtClean="0">
                <a:hlinkClick r:id="rId11"/>
              </a:rPr>
              <a:t>/</a:t>
            </a:r>
            <a:endParaRPr lang="en-US" sz="1200" dirty="0" smtClean="0"/>
          </a:p>
          <a:p>
            <a:endParaRPr lang="en-US" sz="120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EF54C8-4629-6D42-B1DB-0DB3F22EE2E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16433" y="4293096"/>
            <a:ext cx="3321050" cy="151216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Energy-Dependent PSF: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Point-spread function improves with energy, 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</a:rPr>
              <a:t>68%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(100 MeV) ~ 5°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</a:rPr>
              <a:t>68%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(10 </a:t>
            </a:r>
            <a:r>
              <a:rPr lang="en-US" sz="1800" dirty="0" err="1" smtClean="0">
                <a:solidFill>
                  <a:schemeClr val="accent2">
                    <a:lumMod val="50000"/>
                  </a:schemeClr>
                </a:solidFill>
              </a:rPr>
              <a:t>GeV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) ~ 0.2°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16433" y="6021288"/>
            <a:ext cx="5156909" cy="7200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Public data: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All photon data released to public within hours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580112" y="5529106"/>
            <a:ext cx="3384376" cy="12122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</a:rPr>
              <a:t>Good energy resolution: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Well-matched to </a:t>
            </a:r>
            <a:r>
              <a:rPr lang="en-US" sz="1800" dirty="0" err="1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en-US" sz="1800" baseline="-25000" dirty="0" err="1" smtClean="0">
                <a:solidFill>
                  <a:schemeClr val="accent2">
                    <a:lumMod val="50000"/>
                  </a:schemeClr>
                </a:solidFill>
              </a:rPr>
              <a:t>eff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Symbol" charset="2"/>
                <a:cs typeface="Symbol" charset="2"/>
              </a:rPr>
              <a:t>D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E/E</a:t>
            </a:r>
            <a:r>
              <a:rPr lang="en-US" sz="1800" baseline="-25000" dirty="0" smtClean="0">
                <a:solidFill>
                  <a:schemeClr val="accent2">
                    <a:lumMod val="50000"/>
                  </a:schemeClr>
                </a:solidFill>
              </a:rPr>
              <a:t>68%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&lt; 10% over 3 decades</a:t>
            </a:r>
          </a:p>
          <a:p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(1 </a:t>
            </a:r>
            <a:r>
              <a:rPr lang="en-US" sz="1800" dirty="0" err="1" smtClean="0">
                <a:solidFill>
                  <a:schemeClr val="accent2">
                    <a:lumMod val="50000"/>
                  </a:schemeClr>
                </a:solidFill>
              </a:rPr>
              <a:t>GeV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– 1 </a:t>
            </a:r>
            <a:r>
              <a:rPr lang="en-US" sz="1800" dirty="0" err="1" smtClean="0">
                <a:solidFill>
                  <a:schemeClr val="accent2">
                    <a:lumMod val="50000"/>
                  </a:schemeClr>
                </a:solidFill>
              </a:rPr>
              <a:t>TeV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) </a:t>
            </a:r>
          </a:p>
          <a:p>
            <a:endParaRPr lang="en-US" sz="1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8644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intens_ait_84m_gt1000_psf3_gal_0p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92263"/>
            <a:ext cx="8569325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>
            <a:spLocks/>
          </p:cNvSpPr>
          <p:nvPr/>
        </p:nvSpPr>
        <p:spPr bwMode="auto">
          <a:xfrm>
            <a:off x="6096000" y="5402585"/>
            <a:ext cx="2895600" cy="61721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53486" bIns="0" anchor="ctr">
            <a:prstTxWarp prst="textNoShape">
              <a:avLst/>
            </a:prstTxWarp>
          </a:bodyPr>
          <a:lstStyle/>
          <a:p>
            <a:pPr marL="52388">
              <a:spcBef>
                <a:spcPts val="0"/>
              </a:spcBef>
              <a:spcAft>
                <a:spcPts val="0"/>
              </a:spcAft>
            </a:pPr>
            <a:r>
              <a:rPr lang="en-US" sz="1400" i="1" dirty="0" smtClean="0">
                <a:solidFill>
                  <a:srgbClr val="FFFFFF"/>
                </a:solidFill>
                <a:ea typeface="Gill Sans" charset="0"/>
                <a:cs typeface="Gill Sans" charset="0"/>
              </a:rPr>
              <a:t>Fermi</a:t>
            </a:r>
            <a:r>
              <a:rPr lang="en-US" sz="1400" dirty="0" smtClean="0">
                <a:solidFill>
                  <a:srgbClr val="FFFFFF"/>
                </a:solidFill>
                <a:ea typeface="Gill Sans" charset="0"/>
                <a:cs typeface="Gill Sans" charset="0"/>
              </a:rPr>
              <a:t>-LAT: 7 Year Sky, </a:t>
            </a:r>
          </a:p>
          <a:p>
            <a:pPr marL="52388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FFFF"/>
                </a:solidFill>
                <a:ea typeface="Gill Sans" charset="0"/>
                <a:cs typeface="Gill Sans" charset="0"/>
              </a:rPr>
              <a:t>Front-converting events &gt; 1 </a:t>
            </a:r>
            <a:r>
              <a:rPr lang="en-US" sz="1400" dirty="0" err="1" smtClean="0">
                <a:solidFill>
                  <a:srgbClr val="FFFFFF"/>
                </a:solidFill>
                <a:ea typeface="Gill Sans" charset="0"/>
                <a:cs typeface="Gill Sans" charset="0"/>
              </a:rPr>
              <a:t>GeV</a:t>
            </a:r>
            <a:endParaRPr lang="en-US" sz="1400" dirty="0">
              <a:solidFill>
                <a:srgbClr val="FFFFFF"/>
              </a:solidFill>
              <a:ea typeface="Gill Sans" charset="0"/>
              <a:cs typeface="Gill Sans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3568" y="100013"/>
            <a:ext cx="7876232" cy="6572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Gamma-ray Sky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655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 bwMode="auto">
          <a:xfrm>
            <a:off x="874713" y="2743200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5pPr>
            <a:lvl6pPr marL="457092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6pPr>
            <a:lvl7pPr marL="914186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7pPr>
            <a:lvl8pPr marL="1371279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8pPr>
            <a:lvl9pPr marL="1828373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9pPr>
          </a:lstStyle>
          <a:p>
            <a:pPr algn="ctr">
              <a:defRPr/>
            </a:pPr>
            <a:r>
              <a:rPr lang="en-US" cap="small" dirty="0"/>
              <a:t>III. Astrophysical Backgrounds for Dark Matter </a:t>
            </a:r>
            <a:r>
              <a:rPr lang="en-US" cap="small" dirty="0" smtClean="0"/>
              <a:t>Searches</a:t>
            </a:r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7282170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228600" y="990600"/>
            <a:ext cx="8610600" cy="5715000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buFontTx/>
              <a:buAutoNum type="romanUcPeriod"/>
            </a:pP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Dark matter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dark matter particle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c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andidates </a:t>
            </a:r>
          </a:p>
          <a:p>
            <a:pPr marL="514350" indent="-514350">
              <a:buFontTx/>
              <a:buAutoNum type="romanUcPeriod"/>
            </a:pP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Gamma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-ray astronomy and the </a:t>
            </a:r>
            <a:r>
              <a:rPr lang="en-US" b="0" i="1" dirty="0">
                <a:latin typeface="Arial" charset="0"/>
                <a:ea typeface="ＭＳ Ｐゴシック" charset="0"/>
                <a:cs typeface="ＭＳ Ｐゴシック" charset="0"/>
              </a:rPr>
              <a:t>Fermi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-LAT</a:t>
            </a:r>
          </a:p>
          <a:p>
            <a:pPr marL="514350" indent="-514350">
              <a:buFontTx/>
              <a:buAutoNum type="romanUcPeriod"/>
            </a:pP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Astrophysical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b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ackgrounds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for d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ark matter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earches </a:t>
            </a:r>
            <a:endParaRPr lang="en-US" b="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Tx/>
              <a:buAutoNum type="romanUcPeriod"/>
            </a:pPr>
            <a:r>
              <a:rPr lang="en-US" b="0" dirty="0" smtClean="0"/>
              <a:t>Dark matter searches with the </a:t>
            </a:r>
            <a:r>
              <a:rPr lang="en-US" b="0" i="1" dirty="0" smtClean="0"/>
              <a:t>Fermi</a:t>
            </a:r>
            <a:r>
              <a:rPr lang="en-US" b="0" dirty="0" smtClean="0"/>
              <a:t>-LAT</a:t>
            </a:r>
            <a:endParaRPr lang="en-US" b="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735013" lvl="1" indent="-514350">
              <a:buFontTx/>
              <a:buAutoNum type="alphaUcPeriod"/>
            </a:pP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Search strategies and current results</a:t>
            </a:r>
            <a:endParaRPr lang="en-US" b="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735013" lvl="1" indent="-514350">
              <a:buFontTx/>
              <a:buAutoNum type="alphaUcPeriod"/>
            </a:pPr>
            <a:r>
              <a:rPr lang="en-US" b="0" dirty="0" smtClean="0">
                <a:latin typeface="Arial" charset="0"/>
                <a:ea typeface="ＭＳ Ｐゴシック" charset="0"/>
              </a:rPr>
              <a:t>Projections for additional data-taking</a:t>
            </a:r>
            <a:endParaRPr lang="en-US" b="0" dirty="0">
              <a:latin typeface="Arial" charset="0"/>
              <a:ea typeface="ＭＳ Ｐゴシック" charset="0"/>
            </a:endParaRPr>
          </a:p>
          <a:p>
            <a:pPr marL="735013" lvl="1" indent="-514350">
              <a:buFontTx/>
              <a:buAutoNum type="alphaUcPeriod"/>
            </a:pPr>
            <a:r>
              <a:rPr lang="en-US" b="0" dirty="0" smtClean="0">
                <a:latin typeface="Arial" charset="0"/>
                <a:ea typeface="ＭＳ Ｐゴシック" charset="0"/>
              </a:rPr>
              <a:t>Comparison with </a:t>
            </a:r>
            <a:r>
              <a:rPr lang="en-US" b="0" dirty="0" smtClean="0">
                <a:latin typeface="Arial" charset="0"/>
                <a:ea typeface="ＭＳ Ｐゴシック" charset="0"/>
              </a:rPr>
              <a:t>other efforts</a:t>
            </a:r>
            <a:endParaRPr lang="en-US" b="0" dirty="0">
              <a:latin typeface="Arial" charset="0"/>
              <a:ea typeface="ＭＳ Ｐゴシック" charset="0"/>
            </a:endParaRPr>
          </a:p>
          <a:p>
            <a:pPr marL="514350" indent="-514350">
              <a:buFontTx/>
              <a:buAutoNum type="romanUcPeriod"/>
            </a:pP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Summary</a:t>
            </a:r>
          </a:p>
          <a:p>
            <a:pPr marL="514350" indent="-514350">
              <a:buFontTx/>
              <a:buAutoNum type="romanUcPeriod"/>
            </a:pPr>
            <a:endParaRPr lang="en-US" b="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/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Lots of extra slides on related topics:  </a:t>
            </a:r>
          </a:p>
          <a:p>
            <a:pPr marL="0" indent="0"/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Other Fermi-LAT science – 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rojections for other LAT DM searches  – WIMP Limits from cosmic-ray data – Modeling Galactic diffuse emission – Pulsars – Dwarf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g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alaxy kinematics </a:t>
            </a:r>
            <a:endParaRPr lang="en-US" b="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/>
            <a:endParaRPr lang="en-US" b="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8C173A7-1C2E-094F-BB8F-B10F2CCFED8F}" type="slidenum">
              <a:rPr lang="en-US" sz="1400">
                <a:solidFill>
                  <a:srgbClr val="3333CC"/>
                </a:solidFill>
              </a:rPr>
              <a:pPr eaLnBrk="1" hangingPunct="1"/>
              <a:t>2</a:t>
            </a:fld>
            <a:endParaRPr lang="en-US" sz="140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5376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300" y="100013"/>
            <a:ext cx="7429500" cy="6572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Indirect Searches for DM in the Fermi Sky</a:t>
            </a:r>
            <a:endParaRPr lang="en-US" dirty="0"/>
          </a:p>
        </p:txBody>
      </p:sp>
      <p:sp>
        <p:nvSpPr>
          <p:cNvPr id="34818" name="Slide Number Placeholder 24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650B455-C046-534D-9380-F421CD6C8DB3}" type="slidenum">
              <a:rPr lang="en-US" sz="1400">
                <a:solidFill>
                  <a:srgbClr val="A5A5E9"/>
                </a:solidFill>
              </a:rPr>
              <a:pPr eaLnBrk="1" hangingPunct="1"/>
              <a:t>20</a:t>
            </a:fld>
            <a:endParaRPr lang="en-US" sz="1400">
              <a:solidFill>
                <a:srgbClr val="A5A5E9"/>
              </a:solidFill>
            </a:endParaRPr>
          </a:p>
        </p:txBody>
      </p:sp>
      <p:pic>
        <p:nvPicPr>
          <p:cNvPr id="34819" name="Picture 3" descr="Screen shot 2012-07-12 at 3.09.1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3429000"/>
            <a:ext cx="784860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6" descr="Galacti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63" y="1173163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7" descr="AllSky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173163"/>
            <a:ext cx="1176337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8" descr="Sourc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663" y="1173163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9" descr="Isotropic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1"/>
          <a:stretch>
            <a:fillRect/>
          </a:stretch>
        </p:blipFill>
        <p:spPr bwMode="auto">
          <a:xfrm>
            <a:off x="5961063" y="1154113"/>
            <a:ext cx="12954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qual 10"/>
          <p:cNvSpPr/>
          <p:nvPr/>
        </p:nvSpPr>
        <p:spPr>
          <a:xfrm>
            <a:off x="1389063" y="1306513"/>
            <a:ext cx="492125" cy="304800"/>
          </a:xfrm>
          <a:prstGeom prst="mathEqua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Plus 11"/>
          <p:cNvSpPr/>
          <p:nvPr/>
        </p:nvSpPr>
        <p:spPr>
          <a:xfrm>
            <a:off x="5275263" y="1230313"/>
            <a:ext cx="627062" cy="530225"/>
          </a:xfrm>
          <a:prstGeom prst="mathPlu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Plus 12"/>
          <p:cNvSpPr/>
          <p:nvPr/>
        </p:nvSpPr>
        <p:spPr>
          <a:xfrm>
            <a:off x="7315200" y="1235075"/>
            <a:ext cx="627063" cy="528638"/>
          </a:xfrm>
          <a:prstGeom prst="mathPlu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Plus 13"/>
          <p:cNvSpPr/>
          <p:nvPr/>
        </p:nvSpPr>
        <p:spPr>
          <a:xfrm>
            <a:off x="3217863" y="1235075"/>
            <a:ext cx="627062" cy="528638"/>
          </a:xfrm>
          <a:prstGeom prst="mathPlu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4828" name="TextBox 14"/>
          <p:cNvSpPr txBox="1">
            <a:spLocks noChangeArrowheads="1"/>
          </p:cNvSpPr>
          <p:nvPr/>
        </p:nvSpPr>
        <p:spPr bwMode="auto">
          <a:xfrm>
            <a:off x="8094663" y="1230313"/>
            <a:ext cx="990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>
                <a:solidFill>
                  <a:srgbClr val="FFFFFF"/>
                </a:solidFill>
              </a:rPr>
              <a:t>???</a:t>
            </a:r>
          </a:p>
        </p:txBody>
      </p:sp>
      <p:sp>
        <p:nvSpPr>
          <p:cNvPr id="34829" name="TextBox 15"/>
          <p:cNvSpPr txBox="1">
            <a:spLocks noChangeArrowheads="1"/>
          </p:cNvSpPr>
          <p:nvPr/>
        </p:nvSpPr>
        <p:spPr bwMode="auto">
          <a:xfrm>
            <a:off x="1970088" y="1839913"/>
            <a:ext cx="1019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FFFFFF"/>
                </a:solidFill>
              </a:rPr>
              <a:t>Galactic</a:t>
            </a:r>
          </a:p>
        </p:txBody>
      </p:sp>
      <p:sp>
        <p:nvSpPr>
          <p:cNvPr id="34830" name="TextBox 16"/>
          <p:cNvSpPr txBox="1">
            <a:spLocks noChangeArrowheads="1"/>
          </p:cNvSpPr>
          <p:nvPr/>
        </p:nvSpPr>
        <p:spPr bwMode="auto">
          <a:xfrm>
            <a:off x="3675063" y="1839913"/>
            <a:ext cx="21210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FFFF"/>
                </a:solidFill>
              </a:rPr>
              <a:t>Point Sources</a:t>
            </a:r>
          </a:p>
        </p:txBody>
      </p:sp>
      <p:sp>
        <p:nvSpPr>
          <p:cNvPr id="34831" name="TextBox 17"/>
          <p:cNvSpPr txBox="1">
            <a:spLocks noChangeArrowheads="1"/>
          </p:cNvSpPr>
          <p:nvPr/>
        </p:nvSpPr>
        <p:spPr bwMode="auto">
          <a:xfrm>
            <a:off x="6046788" y="1839913"/>
            <a:ext cx="16144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FFFF"/>
                </a:solidFill>
              </a:rPr>
              <a:t>Isotropic</a:t>
            </a:r>
          </a:p>
        </p:txBody>
      </p:sp>
      <p:cxnSp>
        <p:nvCxnSpPr>
          <p:cNvPr id="20" name="Straight Arrow Connector 19"/>
          <p:cNvCxnSpPr>
            <a:stCxn id="21" idx="0"/>
          </p:cNvCxnSpPr>
          <p:nvPr/>
        </p:nvCxnSpPr>
        <p:spPr>
          <a:xfrm rot="5400000" flipH="1" flipV="1">
            <a:off x="5682456" y="577057"/>
            <a:ext cx="1360487" cy="3886200"/>
          </a:xfrm>
          <a:prstGeom prst="straightConnector1">
            <a:avLst/>
          </a:prstGeom>
          <a:ln w="44450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3276600" y="3200400"/>
            <a:ext cx="2286000" cy="990600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010400" y="3886200"/>
            <a:ext cx="1303338" cy="571500"/>
          </a:xfrm>
          <a:prstGeom prst="ellipse">
            <a:avLst/>
          </a:prstGeom>
          <a:noFill/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4" name="Straight Arrow Connector 23"/>
          <p:cNvCxnSpPr>
            <a:stCxn id="22" idx="0"/>
          </p:cNvCxnSpPr>
          <p:nvPr/>
        </p:nvCxnSpPr>
        <p:spPr>
          <a:xfrm rot="5400000" flipH="1" flipV="1">
            <a:off x="6960394" y="2540794"/>
            <a:ext cx="2046287" cy="644525"/>
          </a:xfrm>
          <a:prstGeom prst="straightConnector1">
            <a:avLst/>
          </a:prstGeom>
          <a:ln w="44450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836" name="TextBox 25"/>
          <p:cNvSpPr txBox="1">
            <a:spLocks noChangeArrowheads="1"/>
          </p:cNvSpPr>
          <p:nvPr/>
        </p:nvSpPr>
        <p:spPr bwMode="auto">
          <a:xfrm>
            <a:off x="34925" y="1828800"/>
            <a:ext cx="15700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FFFFFF"/>
                </a:solidFill>
              </a:rPr>
              <a:t>Fermi Sky</a:t>
            </a:r>
          </a:p>
        </p:txBody>
      </p:sp>
    </p:spTree>
    <p:extLst>
      <p:ext uri="{BB962C8B-B14F-4D97-AF65-F5344CB8AC3E}">
        <p14:creationId xmlns:p14="http://schemas.microsoft.com/office/powerpoint/2010/main" val="19587486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300" y="100013"/>
            <a:ext cx="7429500" cy="6572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Astrophysical Backgrounds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3C9CB442-0FCB-0A4D-944B-EF5FA7706432}" type="slidenum">
              <a:rPr lang="en-US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>
                <a:defRPr/>
              </a:pPr>
              <a:t>21</a:t>
            </a:fld>
            <a:endParaRPr lang="en-US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6867" name="Picture 4" descr="Galact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196975"/>
            <a:ext cx="4306888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5" descr="Sourc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38" y="1190625"/>
            <a:ext cx="4341812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extBox 6"/>
          <p:cNvSpPr txBox="1">
            <a:spLocks noChangeArrowheads="1"/>
          </p:cNvSpPr>
          <p:nvPr/>
        </p:nvSpPr>
        <p:spPr bwMode="auto">
          <a:xfrm>
            <a:off x="0" y="3789363"/>
            <a:ext cx="453707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98513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Diffuse Backgrounds: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Cosmic-ray interactions with </a:t>
            </a:r>
            <a:r>
              <a:rPr lang="en-US" sz="2000" dirty="0" smtClean="0">
                <a:solidFill>
                  <a:schemeClr val="bg1"/>
                </a:solidFill>
              </a:rPr>
              <a:t>interstellar matter and </a:t>
            </a:r>
            <a:r>
              <a:rPr lang="en-US" sz="2000" dirty="0">
                <a:solidFill>
                  <a:schemeClr val="bg1"/>
                </a:solidFill>
              </a:rPr>
              <a:t>radiation fields </a:t>
            </a:r>
          </a:p>
        </p:txBody>
      </p:sp>
      <p:sp>
        <p:nvSpPr>
          <p:cNvPr id="36870" name="TextBox 7"/>
          <p:cNvSpPr txBox="1">
            <a:spLocks noChangeArrowheads="1"/>
          </p:cNvSpPr>
          <p:nvPr/>
        </p:nvSpPr>
        <p:spPr bwMode="auto">
          <a:xfrm>
            <a:off x="4497388" y="3814763"/>
            <a:ext cx="467995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98513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>
                <a:solidFill>
                  <a:schemeClr val="bg1"/>
                </a:solidFill>
              </a:rPr>
              <a:t>Source Backgrounds: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000" b="1" i="1">
                <a:solidFill>
                  <a:srgbClr val="FFFF00"/>
                </a:solidFill>
              </a:rPr>
              <a:t>Pulsars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000">
                <a:solidFill>
                  <a:schemeClr val="bg1"/>
                </a:solidFill>
              </a:rPr>
              <a:t>Blazars and Active Galactic Nuclei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000">
                <a:solidFill>
                  <a:schemeClr val="bg1"/>
                </a:solidFill>
              </a:rPr>
              <a:t>Supernova Remnants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000">
                <a:solidFill>
                  <a:schemeClr val="bg1"/>
                </a:solidFill>
              </a:rPr>
              <a:t>Galaxies (starburst galaxies)</a:t>
            </a:r>
          </a:p>
        </p:txBody>
      </p:sp>
      <p:sp>
        <p:nvSpPr>
          <p:cNvPr id="36871" name="TextBox 8"/>
          <p:cNvSpPr txBox="1">
            <a:spLocks noChangeArrowheads="1"/>
          </p:cNvSpPr>
          <p:nvPr/>
        </p:nvSpPr>
        <p:spPr bwMode="auto">
          <a:xfrm>
            <a:off x="3152775" y="6197600"/>
            <a:ext cx="3148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>
                <a:solidFill>
                  <a:schemeClr val="bg1"/>
                </a:solidFill>
              </a:rPr>
              <a:t>Unresolved Sources</a:t>
            </a:r>
          </a:p>
        </p:txBody>
      </p:sp>
    </p:spTree>
    <p:extLst>
      <p:ext uri="{BB962C8B-B14F-4D97-AF65-F5344CB8AC3E}">
        <p14:creationId xmlns:p14="http://schemas.microsoft.com/office/powerpoint/2010/main" val="40699646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Census of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-ray Sources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ABCC365-067C-AF49-9084-E08296D36B4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1"/>
          </p:nvPr>
        </p:nvSpPr>
        <p:spPr>
          <a:xfrm>
            <a:off x="228600" y="4191000"/>
            <a:ext cx="7696200" cy="2590800"/>
          </a:xfrm>
          <a:prstGeom prst="rect">
            <a:avLst/>
          </a:prstGeom>
        </p:spPr>
        <p:txBody>
          <a:bodyPr/>
          <a:lstStyle/>
          <a:p>
            <a:pPr>
              <a:buFont typeface="Arial"/>
              <a:buChar char="•"/>
            </a:pPr>
            <a:r>
              <a:rPr lang="en-US" sz="1800" b="0" i="1" dirty="0" smtClean="0"/>
              <a:t>Fermi</a:t>
            </a:r>
            <a:r>
              <a:rPr lang="en-US" sz="1800" b="0" dirty="0" smtClean="0"/>
              <a:t>-LAT catalog</a:t>
            </a:r>
            <a:r>
              <a:rPr lang="en-US" sz="1800" b="0" baseline="30000" dirty="0" smtClean="0"/>
              <a:t> </a:t>
            </a:r>
            <a:r>
              <a:rPr lang="en-US" sz="1800" b="0" dirty="0" smtClean="0"/>
              <a:t>include source classes not seen pre-</a:t>
            </a:r>
            <a:r>
              <a:rPr lang="en-US" sz="1800" b="0" i="1" dirty="0" smtClean="0"/>
              <a:t>Fermi</a:t>
            </a:r>
            <a:r>
              <a:rPr lang="en-US" sz="1800" b="0" dirty="0" smtClean="0"/>
              <a:t>:  </a:t>
            </a:r>
          </a:p>
          <a:p>
            <a:pPr lvl="1">
              <a:buFont typeface="Arial"/>
              <a:buChar char="•"/>
            </a:pPr>
            <a:r>
              <a:rPr lang="en-US" sz="1800" b="0" dirty="0" smtClean="0"/>
              <a:t>non-AGN galaxies</a:t>
            </a:r>
            <a:r>
              <a:rPr lang="en-US" sz="1800" b="0" baseline="30000" dirty="0" smtClean="0"/>
              <a:t>[2,3,4]</a:t>
            </a:r>
            <a:r>
              <a:rPr lang="en-US" sz="1800" b="0" dirty="0" smtClean="0"/>
              <a:t>, globular clusters</a:t>
            </a:r>
            <a:r>
              <a:rPr lang="en-US" sz="1800" b="0" baseline="30000" dirty="0" smtClean="0"/>
              <a:t>[5]</a:t>
            </a:r>
            <a:r>
              <a:rPr lang="en-US" sz="1800" b="0" dirty="0" smtClean="0"/>
              <a:t>, high-mass binaries</a:t>
            </a:r>
            <a:r>
              <a:rPr lang="en-US" sz="1800" baseline="30000" dirty="0" smtClean="0"/>
              <a:t>[6]</a:t>
            </a:r>
            <a:r>
              <a:rPr lang="en-US" sz="1800" dirty="0" smtClean="0"/>
              <a:t>,</a:t>
            </a:r>
            <a:r>
              <a:rPr lang="en-US" sz="1800" b="0" dirty="0" smtClean="0"/>
              <a:t> novae</a:t>
            </a:r>
            <a:r>
              <a:rPr lang="en-US" sz="1800" baseline="30000" dirty="0" smtClean="0"/>
              <a:t>[7</a:t>
            </a:r>
            <a:r>
              <a:rPr lang="en-US" sz="1800" b="0" baseline="30000" dirty="0" smtClean="0"/>
              <a:t>]</a:t>
            </a:r>
            <a:r>
              <a:rPr lang="en-US" sz="1800" b="0" dirty="0" smtClean="0"/>
              <a:t>.</a:t>
            </a:r>
            <a:endParaRPr lang="en-US" sz="1800" b="0" baseline="30000" dirty="0" smtClean="0"/>
          </a:p>
          <a:p>
            <a:pPr>
              <a:buFont typeface="Arial"/>
              <a:buChar char="•"/>
            </a:pPr>
            <a:r>
              <a:rPr lang="en-US" sz="1800" b="0" dirty="0" smtClean="0"/>
              <a:t>Some source classes are more populated than expected:</a:t>
            </a:r>
          </a:p>
          <a:p>
            <a:pPr lvl="1">
              <a:buFont typeface="Arial"/>
              <a:buChar char="•"/>
            </a:pPr>
            <a:r>
              <a:rPr lang="en-US" sz="1800" b="0" dirty="0" smtClean="0"/>
              <a:t>millisecond pulsars</a:t>
            </a:r>
            <a:r>
              <a:rPr lang="en-US" sz="1800" b="0" baseline="30000" dirty="0" smtClean="0"/>
              <a:t>[8]</a:t>
            </a:r>
            <a:r>
              <a:rPr lang="en-US" sz="1800" b="0" dirty="0" smtClean="0"/>
              <a:t>, radio-quiet pulsars</a:t>
            </a:r>
            <a:r>
              <a:rPr lang="en-US" sz="1800" b="0" baseline="30000" dirty="0" smtClean="0"/>
              <a:t>[9]</a:t>
            </a:r>
            <a:r>
              <a:rPr lang="en-US" sz="1800" b="0" dirty="0" smtClean="0"/>
              <a:t>, high-</a:t>
            </a:r>
            <a:r>
              <a:rPr lang="en-US" sz="1800" b="0" dirty="0" err="1" smtClean="0"/>
              <a:t>redshift</a:t>
            </a:r>
            <a:r>
              <a:rPr lang="en-US" sz="1800" b="0" dirty="0" smtClean="0"/>
              <a:t> AGN.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 30% of sources and still unassociated/ unidentified: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many pulsars &amp; AGN</a:t>
            </a:r>
            <a:r>
              <a:rPr lang="en-US" sz="1800" baseline="30000" dirty="0" smtClean="0"/>
              <a:t>[10-13]</a:t>
            </a:r>
            <a:r>
              <a:rPr lang="en-US" sz="1800" dirty="0" smtClean="0"/>
              <a:t>, new source types, dark matter</a:t>
            </a:r>
            <a:r>
              <a:rPr lang="en-US" sz="1800" baseline="30000" dirty="0" smtClean="0"/>
              <a:t>[14]</a:t>
            </a:r>
            <a:r>
              <a:rPr lang="en-US" sz="1800" dirty="0" smtClean="0"/>
              <a:t>?</a:t>
            </a:r>
          </a:p>
          <a:p>
            <a:pPr lvl="1">
              <a:buFont typeface="Arial"/>
              <a:buChar char="•"/>
            </a:pPr>
            <a:endParaRPr lang="en-US" sz="1800" dirty="0" smtClean="0"/>
          </a:p>
          <a:p>
            <a:pPr>
              <a:buFont typeface="Arial"/>
              <a:buChar char="•"/>
            </a:pPr>
            <a:endParaRPr lang="en-US" sz="1800" b="0" dirty="0"/>
          </a:p>
        </p:txBody>
      </p:sp>
      <p:sp>
        <p:nvSpPr>
          <p:cNvPr id="11" name="Content Placeholder 14"/>
          <p:cNvSpPr>
            <a:spLocks noGrp="1"/>
          </p:cNvSpPr>
          <p:nvPr>
            <p:ph idx="15"/>
          </p:nvPr>
        </p:nvSpPr>
        <p:spPr>
          <a:xfrm rot="5400000">
            <a:off x="5643372" y="3360420"/>
            <a:ext cx="5791200" cy="105156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marL="0" indent="0"/>
            <a:r>
              <a:rPr lang="en-US" sz="1100" dirty="0" smtClean="0"/>
              <a:t>[1] </a:t>
            </a:r>
            <a:r>
              <a:rPr lang="en-US" sz="1100" dirty="0" err="1" smtClean="0"/>
              <a:t>Acero</a:t>
            </a:r>
            <a:r>
              <a:rPr lang="en-US" sz="1100" dirty="0" smtClean="0"/>
              <a:t> et </a:t>
            </a:r>
            <a:r>
              <a:rPr lang="en-US" sz="1100" dirty="0" smtClean="0"/>
              <a:t>al. </a:t>
            </a:r>
            <a:r>
              <a:rPr lang="en-US" sz="1100" dirty="0" smtClean="0"/>
              <a:t>, </a:t>
            </a:r>
            <a:r>
              <a:rPr lang="is-IS" sz="1100" dirty="0">
                <a:hlinkClick r:id="rId3"/>
              </a:rPr>
              <a:t>2015ApJS..218...23A</a:t>
            </a:r>
            <a:r>
              <a:rPr lang="en-US" sz="1100" dirty="0" smtClean="0"/>
              <a:t> </a:t>
            </a:r>
            <a:r>
              <a:rPr lang="en-US" sz="1100" dirty="0" smtClean="0"/>
              <a:t>[2-4,7-9] </a:t>
            </a:r>
            <a:r>
              <a:rPr lang="en-US" sz="1100" dirty="0" err="1" smtClean="0"/>
              <a:t>Abdo</a:t>
            </a:r>
            <a:r>
              <a:rPr lang="en-US" sz="1100" dirty="0" smtClean="0"/>
              <a:t> et al. </a:t>
            </a:r>
            <a:r>
              <a:rPr lang="en-US" sz="1100" dirty="0" smtClean="0">
                <a:hlinkClick r:id="rId4"/>
              </a:rPr>
              <a:t>2009ApJ...707L.142A</a:t>
            </a:r>
            <a:r>
              <a:rPr lang="en-US" sz="1100" dirty="0" smtClean="0"/>
              <a:t>,</a:t>
            </a:r>
            <a:r>
              <a:rPr lang="en-US" sz="1100" dirty="0" smtClean="0">
                <a:hlinkClick r:id="rId5"/>
              </a:rPr>
              <a:t>2010Sci...328..725A</a:t>
            </a:r>
            <a:r>
              <a:rPr lang="en-US" sz="1100" dirty="0" smtClean="0"/>
              <a:t>, </a:t>
            </a:r>
            <a:r>
              <a:rPr lang="en-US" sz="1100" dirty="0" smtClean="0">
                <a:hlinkClick r:id="rId6"/>
              </a:rPr>
              <a:t>2010ApJ...709L.152A</a:t>
            </a:r>
            <a:r>
              <a:rPr lang="en-US" sz="1100" dirty="0" smtClean="0"/>
              <a:t>, </a:t>
            </a:r>
            <a:r>
              <a:rPr lang="en-US" sz="1100" dirty="0" smtClean="0">
                <a:hlinkClick r:id="rId7"/>
              </a:rPr>
              <a:t>2009Sci...325..845A</a:t>
            </a:r>
            <a:r>
              <a:rPr lang="en-US" sz="1100" dirty="0" smtClean="0"/>
              <a:t>,</a:t>
            </a:r>
            <a:r>
              <a:rPr lang="en-US" sz="1100" dirty="0" smtClean="0">
                <a:hlinkClick r:id="rId8"/>
              </a:rPr>
              <a:t> 2010Sci...329..817A</a:t>
            </a:r>
            <a:r>
              <a:rPr lang="en-US" sz="1100" dirty="0" smtClean="0"/>
              <a:t>,</a:t>
            </a:r>
            <a:r>
              <a:rPr lang="en-US" sz="1100" dirty="0" smtClean="0">
                <a:hlinkClick r:id="rId9"/>
              </a:rPr>
              <a:t> 2009Sci...325..848A</a:t>
            </a:r>
            <a:r>
              <a:rPr lang="en-US" sz="1100" dirty="0" smtClean="0"/>
              <a:t>,</a:t>
            </a:r>
            <a:r>
              <a:rPr lang="en-US" sz="1100" dirty="0" smtClean="0">
                <a:hlinkClick r:id="rId10"/>
              </a:rPr>
              <a:t> 2009Sci...325..840A</a:t>
            </a:r>
            <a:r>
              <a:rPr lang="en-US" sz="1100" dirty="0" smtClean="0"/>
              <a:t> [6,10,14] Ackermann et al. </a:t>
            </a:r>
            <a:r>
              <a:rPr lang="en-US" sz="1100" dirty="0" smtClean="0">
                <a:hlinkClick r:id="rId11"/>
              </a:rPr>
              <a:t>2012Sci...335..189F</a:t>
            </a:r>
            <a:r>
              <a:rPr lang="en-US" sz="1100" dirty="0" smtClean="0"/>
              <a:t>, </a:t>
            </a:r>
            <a:r>
              <a:rPr lang="en-US" sz="1100" dirty="0" smtClean="0">
                <a:hlinkClick r:id="rId12"/>
              </a:rPr>
              <a:t>2012ApJ...753...83A</a:t>
            </a:r>
            <a:r>
              <a:rPr lang="en-US" sz="1100" dirty="0" smtClean="0"/>
              <a:t>, </a:t>
            </a:r>
            <a:r>
              <a:rPr lang="en-US" sz="1100" dirty="0" smtClean="0">
                <a:hlinkClick r:id="rId13"/>
              </a:rPr>
              <a:t>2012ApJ...747..121A</a:t>
            </a:r>
            <a:r>
              <a:rPr lang="en-US" sz="1100" dirty="0" smtClean="0"/>
              <a:t> [11-13] </a:t>
            </a:r>
            <a:r>
              <a:rPr lang="en-US" sz="1100" dirty="0" err="1" smtClean="0"/>
              <a:t>D’Absruco</a:t>
            </a:r>
            <a:r>
              <a:rPr lang="en-US" sz="1100" dirty="0" smtClean="0"/>
              <a:t> et al. </a:t>
            </a:r>
            <a:r>
              <a:rPr lang="en-US" sz="1100" dirty="0" smtClean="0">
                <a:hlinkClick r:id="rId14"/>
              </a:rPr>
              <a:t>2013ApJS..206...12D</a:t>
            </a:r>
            <a:r>
              <a:rPr lang="en-US" sz="1100" dirty="0" smtClean="0"/>
              <a:t> </a:t>
            </a:r>
            <a:r>
              <a:rPr lang="en-US" sz="1100" dirty="0" err="1" smtClean="0"/>
              <a:t>Massaro</a:t>
            </a:r>
            <a:r>
              <a:rPr lang="en-US" sz="1100" dirty="0" smtClean="0"/>
              <a:t> et al. </a:t>
            </a:r>
            <a:r>
              <a:rPr lang="en-US" sz="1100" dirty="0" smtClean="0">
                <a:hlinkClick r:id="rId15"/>
              </a:rPr>
              <a:t>2013ApJS..206...13M</a:t>
            </a:r>
            <a:r>
              <a:rPr lang="en-US" sz="1100" dirty="0" smtClean="0"/>
              <a:t>, </a:t>
            </a:r>
            <a:r>
              <a:rPr lang="en-US" sz="1100" dirty="0" err="1" smtClean="0"/>
              <a:t>Maselli</a:t>
            </a:r>
            <a:r>
              <a:rPr lang="en-US" sz="1100" dirty="0" smtClean="0"/>
              <a:t> et al. </a:t>
            </a:r>
            <a:r>
              <a:rPr lang="en-US" sz="1100" dirty="0" smtClean="0">
                <a:hlinkClick r:id="rId16"/>
              </a:rPr>
              <a:t>2013ApJS..206...17M</a:t>
            </a:r>
            <a:r>
              <a:rPr lang="en-US" sz="1100" dirty="0" smtClean="0"/>
              <a:t> &amp; related works</a:t>
            </a:r>
          </a:p>
          <a:p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960983"/>
            <a:ext cx="37090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Third </a:t>
            </a:r>
            <a:r>
              <a:rPr lang="en-US" sz="1400" b="1" i="1" dirty="0" smtClean="0"/>
              <a:t>Fermi</a:t>
            </a:r>
            <a:r>
              <a:rPr lang="en-US" sz="1400" b="1" dirty="0" smtClean="0"/>
              <a:t>-LAT Source Catalog </a:t>
            </a:r>
            <a:r>
              <a:rPr lang="en-US" sz="1400" b="1" dirty="0" smtClean="0"/>
              <a:t>(3FGL</a:t>
            </a:r>
            <a:r>
              <a:rPr lang="en-US" sz="1400" b="1" dirty="0" smtClean="0"/>
              <a:t>)</a:t>
            </a:r>
            <a:r>
              <a:rPr lang="en-US" sz="1400" b="1" baseline="30000" dirty="0" smtClean="0"/>
              <a:t>[1]</a:t>
            </a:r>
            <a:endParaRPr lang="en-US" sz="1400" b="1" baseline="30000" dirty="0"/>
          </a:p>
        </p:txBody>
      </p:sp>
      <p:pic>
        <p:nvPicPr>
          <p:cNvPr id="5" name="Picture 4" descr="Screen Shot 2016-03-30 at 11.57.46 AM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64" y="1254982"/>
            <a:ext cx="4741168" cy="2464869"/>
          </a:xfrm>
          <a:prstGeom prst="rect">
            <a:avLst/>
          </a:prstGeom>
        </p:spPr>
      </p:pic>
      <p:pic>
        <p:nvPicPr>
          <p:cNvPr id="6" name="Picture 5" descr="Screen Shot 2016-03-30 at 1.57.44 PM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895" y="1271579"/>
            <a:ext cx="3032585" cy="25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413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Improvement of Source Catalogs as a Function of Instrument Sensitivity (S)</a:t>
            </a:r>
            <a:endParaRPr lang="en-US" dirty="0"/>
          </a:p>
        </p:txBody>
      </p:sp>
      <p:sp>
        <p:nvSpPr>
          <p:cNvPr id="37890" name="Content Placeholder 3"/>
          <p:cNvSpPr>
            <a:spLocks noGrp="1"/>
          </p:cNvSpPr>
          <p:nvPr>
            <p:ph idx="11"/>
          </p:nvPr>
        </p:nvSpPr>
        <p:spPr bwMode="auto">
          <a:xfrm>
            <a:off x="228600" y="4365625"/>
            <a:ext cx="8610600" cy="2339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b="0" dirty="0" smtClean="0">
                <a:latin typeface="Arial" charset="0"/>
                <a:ea typeface="ＭＳ Ｐゴシック" charset="0"/>
              </a:rPr>
              <a:t>The LAT Collaboration regularly constructs catalogs of known</a:t>
            </a:r>
            <a:r>
              <a:rPr lang="en-US" b="0" dirty="0" smtClean="0">
                <a:latin typeface="Symbol" charset="2"/>
                <a:ea typeface="ＭＳ Ｐゴシック" charset="0"/>
                <a:cs typeface="Symbol" charset="2"/>
              </a:rPr>
              <a:t> g</a:t>
            </a:r>
            <a:r>
              <a:rPr lang="en-US" b="0" dirty="0" smtClean="0">
                <a:latin typeface="Arial" charset="0"/>
                <a:ea typeface="ＭＳ Ｐゴシック" charset="0"/>
              </a:rPr>
              <a:t>-ray sources: 1FGL (11 months), 2FGL (2 years), 3FGL (4 years) …</a:t>
            </a:r>
          </a:p>
          <a:p>
            <a:pPr marL="342900" indent="-342900">
              <a:buFontTx/>
              <a:buChar char="•"/>
            </a:pP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The number of cataloged sources increases faster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than </a:t>
            </a:r>
            <a:r>
              <a:rPr lang="en-US" b="0" dirty="0" err="1" smtClean="0">
                <a:latin typeface="Arial" charset="0"/>
                <a:ea typeface="ＭＳ Ｐゴシック" charset="0"/>
                <a:cs typeface="ＭＳ Ｐゴシック" charset="0"/>
              </a:rPr>
              <a:t>sqrt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(t)</a:t>
            </a:r>
            <a:endParaRPr lang="en-US" b="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63563" lvl="1" indent="-342900">
              <a:buFontTx/>
              <a:buChar char="•"/>
            </a:pP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For a population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of objects with the same intrinsic brightness uniformly distributed in space:</a:t>
            </a:r>
          </a:p>
          <a:p>
            <a:pPr marL="798513" lvl="2" indent="-342900">
              <a:buFont typeface="Arial" charset="0"/>
              <a:buChar char="•"/>
            </a:pP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N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( Flux &gt; S ) scales as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S</a:t>
            </a:r>
            <a:r>
              <a:rPr lang="en-US" b="0" baseline="3000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-1.5</a:t>
            </a:r>
            <a:endParaRPr lang="en-US" b="0" baseline="3000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 marL="798513" lvl="2" indent="-342900">
              <a:buFont typeface="Arial" charset="0"/>
              <a:buChar char="•"/>
            </a:pP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The total </a:t>
            </a:r>
            <a:r>
              <a:rPr lang="en-US" b="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unresolved flux decreases linearly with S</a:t>
            </a:r>
          </a:p>
          <a:p>
            <a:pPr marL="798513" lvl="2" indent="-342900">
              <a:buFont typeface="Arial" charset="0"/>
              <a:buChar char="•"/>
            </a:pPr>
            <a:endParaRPr lang="en-US" b="0" dirty="0" smtClean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37891" name="Picture 4" descr="840px-Inverse_square_law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20800"/>
            <a:ext cx="3598862" cy="23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Box 6"/>
          <p:cNvSpPr txBox="1">
            <a:spLocks noChangeArrowheads="1"/>
          </p:cNvSpPr>
          <p:nvPr/>
        </p:nvSpPr>
        <p:spPr bwMode="auto">
          <a:xfrm>
            <a:off x="971550" y="979488"/>
            <a:ext cx="2332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1"/>
              <a:t>Flux falls as 1 / d</a:t>
            </a:r>
            <a:r>
              <a:rPr lang="en-US" sz="2000" b="1" baseline="30000"/>
              <a:t>2</a:t>
            </a:r>
            <a:endParaRPr lang="en-US" sz="2000" b="1"/>
          </a:p>
        </p:txBody>
      </p:sp>
      <p:pic>
        <p:nvPicPr>
          <p:cNvPr id="37893" name="Picture 7" descr="sphe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1393825"/>
            <a:ext cx="2946400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TextBox 8"/>
          <p:cNvSpPr txBox="1">
            <a:spLocks noChangeArrowheads="1"/>
          </p:cNvSpPr>
          <p:nvPr/>
        </p:nvSpPr>
        <p:spPr bwMode="auto">
          <a:xfrm>
            <a:off x="5199063" y="981075"/>
            <a:ext cx="25415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1"/>
              <a:t>Volume grows as r</a:t>
            </a:r>
            <a:r>
              <a:rPr lang="en-US" sz="2000" b="1" baseline="30000"/>
              <a:t>3</a:t>
            </a:r>
            <a:endParaRPr lang="en-US" sz="2000" b="1"/>
          </a:p>
        </p:txBody>
      </p:sp>
      <p:sp>
        <p:nvSpPr>
          <p:cNvPr id="3789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2CF6C58-98CC-AD49-8E15-C21F14F9A95C}" type="slidenum">
              <a:rPr lang="en-US" sz="1400">
                <a:solidFill>
                  <a:srgbClr val="3333CC"/>
                </a:solidFill>
              </a:rPr>
              <a:pPr eaLnBrk="1" hangingPunct="1"/>
              <a:t>23</a:t>
            </a:fld>
            <a:endParaRPr lang="en-US" sz="140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3908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/>
          </p:cNvSpPr>
          <p:nvPr/>
        </p:nvSpPr>
        <p:spPr bwMode="auto">
          <a:xfrm>
            <a:off x="874713" y="2743200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  <a:ea typeface="ＭＳ Ｐゴシック" charset="-128"/>
                <a:cs typeface="ＭＳ Ｐゴシック" charset="-128"/>
              </a:defRPr>
            </a:lvl5pPr>
            <a:lvl6pPr marL="457092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6pPr>
            <a:lvl7pPr marL="914186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7pPr>
            <a:lvl8pPr marL="1371279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8pPr>
            <a:lvl9pPr marL="1828373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D43E2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2" charset="0"/>
              </a:defRPr>
            </a:lvl9pPr>
          </a:lstStyle>
          <a:p>
            <a:pPr algn="ctr">
              <a:defRPr/>
            </a:pPr>
            <a:r>
              <a:rPr lang="en-US" cap="small" dirty="0" smtClean="0"/>
              <a:t>IV. </a:t>
            </a:r>
            <a:r>
              <a:rPr lang="en-US" cap="small" dirty="0"/>
              <a:t>Dark matter searches with the </a:t>
            </a:r>
            <a:r>
              <a:rPr lang="en-US" i="1" cap="small" dirty="0"/>
              <a:t>Fermi</a:t>
            </a:r>
            <a:r>
              <a:rPr lang="en-US" cap="small" dirty="0"/>
              <a:t>-LAT</a:t>
            </a:r>
          </a:p>
        </p:txBody>
      </p:sp>
    </p:spTree>
    <p:extLst>
      <p:ext uri="{BB962C8B-B14F-4D97-AF65-F5344CB8AC3E}">
        <p14:creationId xmlns:p14="http://schemas.microsoft.com/office/powerpoint/2010/main" val="36165919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08" y="1325124"/>
            <a:ext cx="9129492" cy="484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Matter Search Strategies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49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 rot="10800000" flipH="1">
            <a:off x="2057400" y="1905000"/>
            <a:ext cx="0" cy="685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8"/>
          <p:cNvSpPr>
            <a:spLocks noChangeShapeType="1"/>
          </p:cNvSpPr>
          <p:nvPr/>
        </p:nvSpPr>
        <p:spPr bwMode="auto">
          <a:xfrm rot="10800000">
            <a:off x="2286000" y="1905000"/>
            <a:ext cx="1143000" cy="685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Rectangle 9"/>
          <p:cNvSpPr>
            <a:spLocks/>
          </p:cNvSpPr>
          <p:nvPr/>
        </p:nvSpPr>
        <p:spPr bwMode="auto">
          <a:xfrm>
            <a:off x="228600" y="854075"/>
            <a:ext cx="25908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>
            <a:spAutoFit/>
          </a:bodyPr>
          <a:lstStyle/>
          <a:p>
            <a:pPr marL="41275" algn="ctr" defTabSz="457200">
              <a:spcBef>
                <a:spcPts val="500"/>
              </a:spcBef>
            </a:pPr>
            <a:r>
              <a:rPr lang="en-US" sz="1800" b="1">
                <a:sym typeface="Verdana" charset="0"/>
              </a:rPr>
              <a:t>                 Satellites</a:t>
            </a:r>
          </a:p>
          <a:p>
            <a:pPr marL="41275" algn="ctr" defTabSz="457200">
              <a:spcBef>
                <a:spcPts val="500"/>
              </a:spcBef>
            </a:pPr>
            <a:r>
              <a:rPr lang="en-US" sz="1400" b="1">
                <a:sym typeface="Verdana" charset="0"/>
              </a:rPr>
              <a:t>Low background and good</a:t>
            </a:r>
          </a:p>
          <a:p>
            <a:pPr marL="41275" algn="ctr" defTabSz="457200">
              <a:spcBef>
                <a:spcPts val="500"/>
              </a:spcBef>
            </a:pPr>
            <a:r>
              <a:rPr lang="en-US" sz="1400" b="1">
                <a:sym typeface="Verdana" charset="0"/>
              </a:rPr>
              <a:t>source id, but low statistics</a:t>
            </a:r>
          </a:p>
        </p:txBody>
      </p:sp>
      <p:sp>
        <p:nvSpPr>
          <p:cNvPr id="29" name="Line 10"/>
          <p:cNvSpPr>
            <a:spLocks noChangeShapeType="1"/>
          </p:cNvSpPr>
          <p:nvPr/>
        </p:nvSpPr>
        <p:spPr bwMode="auto">
          <a:xfrm rot="10800000">
            <a:off x="4572000" y="1690688"/>
            <a:ext cx="0" cy="166211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Rectangle 11"/>
          <p:cNvSpPr>
            <a:spLocks/>
          </p:cNvSpPr>
          <p:nvPr/>
        </p:nvSpPr>
        <p:spPr bwMode="auto">
          <a:xfrm>
            <a:off x="3429000" y="822325"/>
            <a:ext cx="27432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>
            <a:spAutoFit/>
          </a:bodyPr>
          <a:lstStyle/>
          <a:p>
            <a:pPr marL="41275" defTabSz="457200">
              <a:spcBef>
                <a:spcPts val="500"/>
              </a:spcBef>
            </a:pPr>
            <a:r>
              <a:rPr lang="en-US" sz="1800" b="1" dirty="0">
                <a:sym typeface="Verdana" charset="0"/>
              </a:rPr>
              <a:t>    Galactic Center</a:t>
            </a:r>
          </a:p>
          <a:p>
            <a:pPr marL="41275" defTabSz="457200">
              <a:spcBef>
                <a:spcPts val="500"/>
              </a:spcBef>
            </a:pPr>
            <a:r>
              <a:rPr lang="en-US" sz="1400" b="1" dirty="0">
                <a:sym typeface="Verdana" charset="0"/>
              </a:rPr>
              <a:t>Good statistics, but source </a:t>
            </a:r>
          </a:p>
          <a:p>
            <a:pPr marL="41275" defTabSz="457200">
              <a:spcBef>
                <a:spcPts val="500"/>
              </a:spcBef>
            </a:pPr>
            <a:r>
              <a:rPr lang="en-US" sz="1400" b="1" dirty="0">
                <a:sym typeface="Verdana" charset="0"/>
              </a:rPr>
              <a:t>confusion/diffuse background</a:t>
            </a:r>
            <a:endParaRPr lang="en-US" sz="1800" b="1" dirty="0">
              <a:sym typeface="Verdana" charset="0"/>
            </a:endParaRPr>
          </a:p>
        </p:txBody>
      </p:sp>
      <p:sp>
        <p:nvSpPr>
          <p:cNvPr id="31" name="Line 13"/>
          <p:cNvSpPr>
            <a:spLocks noChangeShapeType="1"/>
          </p:cNvSpPr>
          <p:nvPr/>
        </p:nvSpPr>
        <p:spPr bwMode="auto">
          <a:xfrm rot="10800000" flipH="1">
            <a:off x="5424488" y="1758950"/>
            <a:ext cx="2347912" cy="12890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Rectangle 34"/>
          <p:cNvSpPr>
            <a:spLocks/>
          </p:cNvSpPr>
          <p:nvPr/>
        </p:nvSpPr>
        <p:spPr bwMode="auto">
          <a:xfrm>
            <a:off x="6608763" y="954088"/>
            <a:ext cx="2535237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>
            <a:spAutoFit/>
          </a:bodyPr>
          <a:lstStyle/>
          <a:p>
            <a:pPr marL="41275" defTabSz="457200">
              <a:spcBef>
                <a:spcPts val="500"/>
              </a:spcBef>
            </a:pPr>
            <a:r>
              <a:rPr lang="en-US" sz="1800" b="1" dirty="0">
                <a:sym typeface="Verdana" charset="0"/>
              </a:rPr>
              <a:t>      Milky Way Halo</a:t>
            </a:r>
          </a:p>
          <a:p>
            <a:pPr marL="41275" defTabSz="457200">
              <a:spcBef>
                <a:spcPts val="500"/>
              </a:spcBef>
            </a:pPr>
            <a:r>
              <a:rPr lang="en-US" sz="1400" b="1" dirty="0">
                <a:sym typeface="Verdana" charset="0"/>
              </a:rPr>
              <a:t>Large statistics, but diffuse</a:t>
            </a:r>
          </a:p>
          <a:p>
            <a:pPr marL="41275" defTabSz="457200">
              <a:spcBef>
                <a:spcPts val="500"/>
              </a:spcBef>
            </a:pPr>
            <a:r>
              <a:rPr lang="en-US" sz="1400" b="1" dirty="0">
                <a:sym typeface="Verdana" charset="0"/>
              </a:rPr>
              <a:t>background</a:t>
            </a:r>
          </a:p>
        </p:txBody>
      </p:sp>
      <p:sp>
        <p:nvSpPr>
          <p:cNvPr id="33" name="Rectangle 16"/>
          <p:cNvSpPr>
            <a:spLocks/>
          </p:cNvSpPr>
          <p:nvPr/>
        </p:nvSpPr>
        <p:spPr bwMode="auto">
          <a:xfrm>
            <a:off x="6172200" y="5422900"/>
            <a:ext cx="3124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39880" bIns="0" anchor="ctr"/>
          <a:lstStyle/>
          <a:p>
            <a:pPr marL="41275" defTabSz="457200">
              <a:spcBef>
                <a:spcPts val="500"/>
              </a:spcBef>
              <a:defRPr/>
            </a:pPr>
            <a:r>
              <a:rPr lang="en-US" sz="1800" b="1" dirty="0"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   Isotropic contributions</a:t>
            </a:r>
          </a:p>
          <a:p>
            <a:pPr marL="41275" defTabSz="457200">
              <a:spcBef>
                <a:spcPts val="500"/>
              </a:spcBef>
              <a:defRPr/>
            </a:pPr>
            <a:r>
              <a:rPr lang="en-US" sz="1400" b="1" dirty="0"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Large statistics, but astrophysics, </a:t>
            </a:r>
            <a:r>
              <a:rPr lang="en-US" sz="1400" b="1" dirty="0" smtClean="0"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Galactic </a:t>
            </a:r>
            <a:r>
              <a:rPr lang="en-US" sz="1400" b="1" dirty="0"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diffuse background</a:t>
            </a:r>
            <a:r>
              <a:rPr lang="en-US" sz="1800" b="1" dirty="0"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 </a:t>
            </a:r>
          </a:p>
        </p:txBody>
      </p:sp>
      <p:sp>
        <p:nvSpPr>
          <p:cNvPr id="34" name="Rectangle 15"/>
          <p:cNvSpPr>
            <a:spLocks/>
          </p:cNvSpPr>
          <p:nvPr/>
        </p:nvSpPr>
        <p:spPr bwMode="auto">
          <a:xfrm>
            <a:off x="14288" y="5284788"/>
            <a:ext cx="41021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39880" bIns="0" anchor="ctr">
            <a:spAutoFit/>
          </a:bodyPr>
          <a:lstStyle/>
          <a:p>
            <a:pPr marL="41275" defTabSz="457200">
              <a:spcBef>
                <a:spcPts val="500"/>
              </a:spcBef>
              <a:defRPr/>
            </a:pPr>
            <a:r>
              <a:rPr lang="en-US" sz="1800" b="1" dirty="0"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        Spectral Lines</a:t>
            </a:r>
          </a:p>
          <a:p>
            <a:pPr marL="41275" defTabSz="457200">
              <a:spcBef>
                <a:spcPts val="500"/>
              </a:spcBef>
              <a:defRPr/>
            </a:pPr>
            <a:r>
              <a:rPr lang="en-US" sz="1400" b="1" dirty="0"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Little or no astrophysical uncertainties, good</a:t>
            </a:r>
          </a:p>
          <a:p>
            <a:pPr marL="41275" defTabSz="457200">
              <a:spcBef>
                <a:spcPts val="500"/>
              </a:spcBef>
              <a:defRPr/>
            </a:pPr>
            <a:r>
              <a:rPr lang="en-US" sz="1400" b="1" dirty="0"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source id, but low sensitivity because of</a:t>
            </a:r>
          </a:p>
          <a:p>
            <a:pPr marL="41275" defTabSz="457200">
              <a:spcBef>
                <a:spcPts val="500"/>
              </a:spcBef>
              <a:defRPr/>
            </a:pPr>
            <a:r>
              <a:rPr lang="en-US" sz="1400" b="1" dirty="0"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expected small branching ratio</a:t>
            </a:r>
            <a:endParaRPr lang="en-US" sz="1800" b="1" dirty="0">
              <a:latin typeface="Arial"/>
              <a:ea typeface="ＭＳ Ｐゴシック" charset="-128"/>
              <a:cs typeface="ＭＳ Ｐゴシック" charset="-128"/>
              <a:sym typeface="Verdana" charset="0"/>
            </a:endParaRPr>
          </a:p>
        </p:txBody>
      </p:sp>
      <p:sp>
        <p:nvSpPr>
          <p:cNvPr id="35" name="Rectangle 16"/>
          <p:cNvSpPr>
            <a:spLocks/>
          </p:cNvSpPr>
          <p:nvPr/>
        </p:nvSpPr>
        <p:spPr bwMode="auto">
          <a:xfrm>
            <a:off x="3162300" y="6057900"/>
            <a:ext cx="3124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/>
          <a:lstStyle/>
          <a:p>
            <a:pPr marL="41275" algn="ctr" defTabSz="457200">
              <a:spcBef>
                <a:spcPts val="500"/>
              </a:spcBef>
            </a:pPr>
            <a:r>
              <a:rPr lang="en-US" sz="1800" b="1">
                <a:sym typeface="Verdana" charset="0"/>
              </a:rPr>
              <a:t>Galaxy Clusters</a:t>
            </a:r>
          </a:p>
          <a:p>
            <a:pPr marL="41275" defTabSz="457200">
              <a:spcBef>
                <a:spcPts val="500"/>
              </a:spcBef>
            </a:pPr>
            <a:r>
              <a:rPr lang="en-US" sz="1400" b="1">
                <a:sym typeface="Verdana" charset="0"/>
              </a:rPr>
              <a:t>Low background, but low statistics</a:t>
            </a:r>
            <a:endParaRPr lang="en-US" sz="1800" b="1">
              <a:sym typeface="Verdana" charset="0"/>
            </a:endParaRPr>
          </a:p>
        </p:txBody>
      </p:sp>
      <p:sp>
        <p:nvSpPr>
          <p:cNvPr id="36" name="Line 13"/>
          <p:cNvSpPr>
            <a:spLocks noChangeShapeType="1"/>
          </p:cNvSpPr>
          <p:nvPr/>
        </p:nvSpPr>
        <p:spPr bwMode="auto">
          <a:xfrm rot="10800000" flipH="1" flipV="1">
            <a:off x="6850063" y="4343400"/>
            <a:ext cx="592137" cy="10795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0"/>
          <p:cNvSpPr>
            <a:spLocks noChangeShapeType="1"/>
          </p:cNvSpPr>
          <p:nvPr/>
        </p:nvSpPr>
        <p:spPr bwMode="auto">
          <a:xfrm rot="10800000" flipV="1">
            <a:off x="5029200" y="4800600"/>
            <a:ext cx="1257300" cy="1143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0"/>
          <p:cNvSpPr>
            <a:spLocks noChangeShapeType="1"/>
          </p:cNvSpPr>
          <p:nvPr/>
        </p:nvSpPr>
        <p:spPr bwMode="auto">
          <a:xfrm rot="10800000" flipH="1" flipV="1">
            <a:off x="4116388" y="4800600"/>
            <a:ext cx="798512" cy="1143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Rectangle 38"/>
          <p:cNvSpPr>
            <a:spLocks/>
          </p:cNvSpPr>
          <p:nvPr/>
        </p:nvSpPr>
        <p:spPr bwMode="auto">
          <a:xfrm>
            <a:off x="6444208" y="6240785"/>
            <a:ext cx="2699791" cy="617215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  <a:headEnd/>
            <a:tailEnd/>
          </a:ln>
        </p:spPr>
        <p:txBody>
          <a:bodyPr lIns="0" tIns="0" rIns="53486" bIns="0" anchor="ctr" anchorCtr="0">
            <a:prstTxWarp prst="textNoShape">
              <a:avLst/>
            </a:prstTxWarp>
          </a:bodyPr>
          <a:lstStyle/>
          <a:p>
            <a:pPr marL="52388">
              <a:spcBef>
                <a:spcPts val="120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333333"/>
                </a:solidFill>
                <a:ea typeface="Gill Sans" charset="0"/>
                <a:cs typeface="Gill Sans" charset="0"/>
              </a:rPr>
              <a:t>Dark Matter </a:t>
            </a:r>
            <a:r>
              <a:rPr lang="en-US" sz="1400" dirty="0" smtClean="0">
                <a:solidFill>
                  <a:srgbClr val="333333"/>
                </a:solidFill>
                <a:ea typeface="Gill Sans" charset="0"/>
                <a:cs typeface="Gill Sans" charset="0"/>
              </a:rPr>
              <a:t>simulation: </a:t>
            </a:r>
            <a:r>
              <a:rPr lang="en-US" sz="1400" dirty="0" err="1" smtClean="0">
                <a:solidFill>
                  <a:srgbClr val="333333"/>
                </a:solidFill>
                <a:ea typeface="Gill Sans" charset="0"/>
                <a:cs typeface="Gill Sans" charset="0"/>
              </a:rPr>
              <a:t>Pieri</a:t>
            </a:r>
            <a:r>
              <a:rPr lang="en-US" sz="1400" dirty="0" smtClean="0">
                <a:solidFill>
                  <a:srgbClr val="333333"/>
                </a:solidFill>
                <a:ea typeface="Gill Sans" charset="0"/>
                <a:cs typeface="Gill Sans" charset="0"/>
              </a:rPr>
              <a:t>+ </a:t>
            </a:r>
            <a:r>
              <a:rPr lang="pl-PL" sz="1400" dirty="0"/>
              <a:t> </a:t>
            </a:r>
            <a:r>
              <a:rPr lang="pl-PL" sz="1400" dirty="0">
                <a:hlinkClick r:id="rId3"/>
              </a:rPr>
              <a:t>2011PhRvD..83b3518P</a:t>
            </a:r>
            <a:endParaRPr lang="en-US" sz="1400" dirty="0">
              <a:solidFill>
                <a:srgbClr val="333333"/>
              </a:solidFill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0628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intens_ait_84m_gt1000_psf3_gal_0p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92263"/>
            <a:ext cx="8569325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30300" y="100013"/>
            <a:ext cx="7429500" cy="6572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Search Strategies (against the 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-ray Sky)</a:t>
            </a:r>
            <a:endParaRPr lang="en-US" dirty="0"/>
          </a:p>
        </p:txBody>
      </p:sp>
      <p:sp>
        <p:nvSpPr>
          <p:cNvPr id="39939" name="Slide Number Placeholder 19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8410336-0EDD-D446-A43B-6589981895D6}" type="slidenum">
              <a:rPr lang="en-US" sz="1400">
                <a:solidFill>
                  <a:srgbClr val="ADADEB"/>
                </a:solidFill>
              </a:rPr>
              <a:pPr eaLnBrk="1" hangingPunct="1"/>
              <a:t>26</a:t>
            </a:fld>
            <a:endParaRPr lang="en-US" sz="1400">
              <a:solidFill>
                <a:srgbClr val="ADADEB"/>
              </a:solidFill>
            </a:endParaRPr>
          </a:p>
        </p:txBody>
      </p:sp>
      <p:sp>
        <p:nvSpPr>
          <p:cNvPr id="39940" name="Rectangle 24"/>
          <p:cNvSpPr>
            <a:spLocks/>
          </p:cNvSpPr>
          <p:nvPr/>
        </p:nvSpPr>
        <p:spPr bwMode="auto">
          <a:xfrm>
            <a:off x="6850063" y="6240463"/>
            <a:ext cx="2293937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3486" bIns="0" anchor="ctr"/>
          <a:lstStyle/>
          <a:p>
            <a:pPr marL="52388" defTabSz="457200">
              <a:spcBef>
                <a:spcPts val="1200"/>
              </a:spcBef>
            </a:pPr>
            <a:r>
              <a:rPr lang="en-US" sz="1400" dirty="0">
                <a:solidFill>
                  <a:srgbClr val="FFFFFF"/>
                </a:solidFill>
                <a:cs typeface="Gill Sans" charset="0"/>
              </a:rPr>
              <a:t>LAT 7 Year Sky &gt; 1 </a:t>
            </a:r>
            <a:r>
              <a:rPr lang="en-US" sz="1400" dirty="0" err="1">
                <a:solidFill>
                  <a:srgbClr val="FFFFFF"/>
                </a:solidFill>
                <a:cs typeface="Gill Sans" charset="0"/>
              </a:rPr>
              <a:t>GeV</a:t>
            </a:r>
            <a:endParaRPr lang="en-US" sz="1400" dirty="0">
              <a:solidFill>
                <a:srgbClr val="FFFFFF"/>
              </a:solidFill>
              <a:cs typeface="Gill Sans" charset="0"/>
            </a:endParaRPr>
          </a:p>
        </p:txBody>
      </p:sp>
      <p:sp>
        <p:nvSpPr>
          <p:cNvPr id="39941" name="Line 7"/>
          <p:cNvSpPr>
            <a:spLocks noChangeShapeType="1"/>
          </p:cNvSpPr>
          <p:nvPr/>
        </p:nvSpPr>
        <p:spPr bwMode="auto">
          <a:xfrm rot="10800000" flipH="1">
            <a:off x="2057400" y="1905000"/>
            <a:ext cx="0" cy="685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2" name="Line 8"/>
          <p:cNvSpPr>
            <a:spLocks noChangeShapeType="1"/>
          </p:cNvSpPr>
          <p:nvPr/>
        </p:nvSpPr>
        <p:spPr bwMode="auto">
          <a:xfrm rot="10800000">
            <a:off x="2286000" y="1905000"/>
            <a:ext cx="1143000" cy="685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3" name="Rectangle 9"/>
          <p:cNvSpPr>
            <a:spLocks/>
          </p:cNvSpPr>
          <p:nvPr/>
        </p:nvSpPr>
        <p:spPr bwMode="auto">
          <a:xfrm>
            <a:off x="228600" y="854075"/>
            <a:ext cx="25908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>
            <a:spAutoFit/>
          </a:bodyPr>
          <a:lstStyle/>
          <a:p>
            <a:pPr marL="41275" algn="ctr" defTabSz="457200">
              <a:spcBef>
                <a:spcPts val="500"/>
              </a:spcBef>
            </a:pPr>
            <a:r>
              <a:rPr lang="en-US" sz="1800" b="1">
                <a:solidFill>
                  <a:srgbClr val="FFFFFF"/>
                </a:solidFill>
                <a:sym typeface="Verdana" charset="0"/>
              </a:rPr>
              <a:t>                 Satellites</a:t>
            </a:r>
          </a:p>
          <a:p>
            <a:pPr marL="41275" algn="ctr" defTabSz="457200">
              <a:spcBef>
                <a:spcPts val="500"/>
              </a:spcBef>
            </a:pPr>
            <a:r>
              <a:rPr lang="en-US" sz="1400" b="1">
                <a:solidFill>
                  <a:srgbClr val="FFFFFF"/>
                </a:solidFill>
                <a:sym typeface="Verdana" charset="0"/>
              </a:rPr>
              <a:t>Low background and good</a:t>
            </a:r>
          </a:p>
          <a:p>
            <a:pPr marL="41275" algn="ctr" defTabSz="457200">
              <a:spcBef>
                <a:spcPts val="500"/>
              </a:spcBef>
            </a:pPr>
            <a:r>
              <a:rPr lang="en-US" sz="1400" b="1">
                <a:solidFill>
                  <a:srgbClr val="FFFFFF"/>
                </a:solidFill>
                <a:sym typeface="Verdana" charset="0"/>
              </a:rPr>
              <a:t>source id, but low statistics</a:t>
            </a:r>
          </a:p>
        </p:txBody>
      </p:sp>
      <p:sp>
        <p:nvSpPr>
          <p:cNvPr id="39944" name="Line 10"/>
          <p:cNvSpPr>
            <a:spLocks noChangeShapeType="1"/>
          </p:cNvSpPr>
          <p:nvPr/>
        </p:nvSpPr>
        <p:spPr bwMode="auto">
          <a:xfrm rot="10800000">
            <a:off x="4572000" y="1690688"/>
            <a:ext cx="0" cy="166211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Rectangle 11"/>
          <p:cNvSpPr>
            <a:spLocks/>
          </p:cNvSpPr>
          <p:nvPr/>
        </p:nvSpPr>
        <p:spPr bwMode="auto">
          <a:xfrm>
            <a:off x="3429000" y="822325"/>
            <a:ext cx="27432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>
            <a:spAutoFit/>
          </a:bodyPr>
          <a:lstStyle/>
          <a:p>
            <a:pPr marL="41275" defTabSz="457200">
              <a:spcBef>
                <a:spcPts val="500"/>
              </a:spcBef>
            </a:pPr>
            <a:r>
              <a:rPr lang="en-US" sz="1800" b="1" dirty="0">
                <a:solidFill>
                  <a:srgbClr val="FFFFFF"/>
                </a:solidFill>
                <a:sym typeface="Verdana" charset="0"/>
              </a:rPr>
              <a:t>    Galactic Center</a:t>
            </a:r>
          </a:p>
          <a:p>
            <a:pPr marL="41275" defTabSz="457200">
              <a:spcBef>
                <a:spcPts val="500"/>
              </a:spcBef>
            </a:pPr>
            <a:r>
              <a:rPr lang="en-US" sz="1400" b="1" dirty="0">
                <a:solidFill>
                  <a:srgbClr val="FFFFFF"/>
                </a:solidFill>
                <a:sym typeface="Verdana" charset="0"/>
              </a:rPr>
              <a:t>Good statistics, but source </a:t>
            </a:r>
          </a:p>
          <a:p>
            <a:pPr marL="41275" defTabSz="457200">
              <a:spcBef>
                <a:spcPts val="500"/>
              </a:spcBef>
            </a:pPr>
            <a:r>
              <a:rPr lang="en-US" sz="1400" b="1" dirty="0">
                <a:solidFill>
                  <a:srgbClr val="FFFFFF"/>
                </a:solidFill>
                <a:sym typeface="Verdana" charset="0"/>
              </a:rPr>
              <a:t>confusion/diffuse background</a:t>
            </a:r>
            <a:endParaRPr lang="en-US" sz="1800" b="1" dirty="0">
              <a:solidFill>
                <a:srgbClr val="FFFFFF"/>
              </a:solidFill>
              <a:sym typeface="Verdana" charset="0"/>
            </a:endParaRPr>
          </a:p>
        </p:txBody>
      </p:sp>
      <p:sp>
        <p:nvSpPr>
          <p:cNvPr id="39946" name="Line 13"/>
          <p:cNvSpPr>
            <a:spLocks noChangeShapeType="1"/>
          </p:cNvSpPr>
          <p:nvPr/>
        </p:nvSpPr>
        <p:spPr bwMode="auto">
          <a:xfrm rot="10800000" flipH="1">
            <a:off x="5424488" y="1758950"/>
            <a:ext cx="2347912" cy="12890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7" name="Rectangle 34"/>
          <p:cNvSpPr>
            <a:spLocks/>
          </p:cNvSpPr>
          <p:nvPr/>
        </p:nvSpPr>
        <p:spPr bwMode="auto">
          <a:xfrm>
            <a:off x="6608763" y="954088"/>
            <a:ext cx="2535237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>
            <a:spAutoFit/>
          </a:bodyPr>
          <a:lstStyle/>
          <a:p>
            <a:pPr marL="41275" defTabSz="457200">
              <a:spcBef>
                <a:spcPts val="500"/>
              </a:spcBef>
            </a:pPr>
            <a:r>
              <a:rPr lang="en-US" sz="1800" b="1" dirty="0">
                <a:solidFill>
                  <a:schemeClr val="bg1"/>
                </a:solidFill>
                <a:sym typeface="Verdana" charset="0"/>
              </a:rPr>
              <a:t>     </a:t>
            </a:r>
            <a:r>
              <a:rPr lang="en-US" sz="1800" b="1" dirty="0">
                <a:solidFill>
                  <a:schemeClr val="bg2">
                    <a:lumMod val="75000"/>
                  </a:schemeClr>
                </a:solidFill>
                <a:sym typeface="Verdana" charset="0"/>
              </a:rPr>
              <a:t> Milky Way Halo</a:t>
            </a:r>
          </a:p>
          <a:p>
            <a:pPr marL="41275" defTabSz="457200">
              <a:spcBef>
                <a:spcPts val="500"/>
              </a:spcBef>
            </a:pPr>
            <a:r>
              <a:rPr lang="en-US" sz="1400" b="1" dirty="0">
                <a:solidFill>
                  <a:schemeClr val="bg2">
                    <a:lumMod val="75000"/>
                  </a:schemeClr>
                </a:solidFill>
                <a:sym typeface="Verdana" charset="0"/>
              </a:rPr>
              <a:t>Large statistics, but diffuse</a:t>
            </a:r>
          </a:p>
          <a:p>
            <a:pPr marL="41275" defTabSz="457200">
              <a:spcBef>
                <a:spcPts val="500"/>
              </a:spcBef>
            </a:pPr>
            <a:r>
              <a:rPr lang="en-US" sz="1400" b="1" dirty="0">
                <a:solidFill>
                  <a:schemeClr val="bg2">
                    <a:lumMod val="75000"/>
                  </a:schemeClr>
                </a:solidFill>
                <a:sym typeface="Verdana" charset="0"/>
              </a:rPr>
              <a:t>background</a:t>
            </a:r>
          </a:p>
        </p:txBody>
      </p:sp>
      <p:sp>
        <p:nvSpPr>
          <p:cNvPr id="36" name="Rectangle 16"/>
          <p:cNvSpPr>
            <a:spLocks/>
          </p:cNvSpPr>
          <p:nvPr/>
        </p:nvSpPr>
        <p:spPr bwMode="auto">
          <a:xfrm>
            <a:off x="6172200" y="5422900"/>
            <a:ext cx="3124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39880" bIns="0" anchor="ctr"/>
          <a:lstStyle/>
          <a:p>
            <a:pPr marL="41275" defTabSz="457200">
              <a:spcBef>
                <a:spcPts val="500"/>
              </a:spcBef>
              <a:defRPr/>
            </a:pPr>
            <a:r>
              <a:rPr lang="en-US" sz="1800" b="1" dirty="0">
                <a:solidFill>
                  <a:schemeClr val="bg2">
                    <a:lumMod val="75000"/>
                  </a:schemeClr>
                </a:solidFill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   </a:t>
            </a:r>
            <a:r>
              <a:rPr lang="en-US" sz="1800" b="1" dirty="0">
                <a:solidFill>
                  <a:schemeClr val="bg1"/>
                </a:solidFill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Isotropic contributions</a:t>
            </a:r>
          </a:p>
          <a:p>
            <a:pPr marL="41275" defTabSz="457200">
              <a:spcBef>
                <a:spcPts val="500"/>
              </a:spcBef>
              <a:defRPr/>
            </a:pPr>
            <a:r>
              <a:rPr lang="en-US" sz="1400" b="1" dirty="0">
                <a:solidFill>
                  <a:schemeClr val="bg1"/>
                </a:solidFill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Large statistics, but astrophysics</a:t>
            </a:r>
            <a:r>
              <a:rPr lang="en-US" sz="1400" b="1" dirty="0" smtClean="0">
                <a:solidFill>
                  <a:schemeClr val="bg1"/>
                </a:solidFill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, Galactic </a:t>
            </a:r>
            <a:r>
              <a:rPr lang="en-US" sz="1400" b="1" dirty="0">
                <a:solidFill>
                  <a:schemeClr val="bg1"/>
                </a:solidFill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diffuse background</a:t>
            </a:r>
            <a:r>
              <a:rPr lang="en-US" sz="1800" b="1" dirty="0">
                <a:solidFill>
                  <a:schemeClr val="bg1"/>
                </a:solidFill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 </a:t>
            </a:r>
          </a:p>
        </p:txBody>
      </p:sp>
      <p:sp>
        <p:nvSpPr>
          <p:cNvPr id="37" name="Rectangle 15"/>
          <p:cNvSpPr>
            <a:spLocks/>
          </p:cNvSpPr>
          <p:nvPr/>
        </p:nvSpPr>
        <p:spPr bwMode="auto">
          <a:xfrm>
            <a:off x="14288" y="5284788"/>
            <a:ext cx="41021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39880" bIns="0" anchor="ctr">
            <a:spAutoFit/>
          </a:bodyPr>
          <a:lstStyle/>
          <a:p>
            <a:pPr marL="41275" defTabSz="457200">
              <a:spcBef>
                <a:spcPts val="500"/>
              </a:spcBef>
              <a:defRPr/>
            </a:pPr>
            <a:r>
              <a:rPr lang="en-US" sz="1800" b="1" dirty="0">
                <a:solidFill>
                  <a:schemeClr val="bg2">
                    <a:lumMod val="75000"/>
                  </a:schemeClr>
                </a:solidFill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        Spectral Lines</a:t>
            </a:r>
          </a:p>
          <a:p>
            <a:pPr marL="41275" defTabSz="457200">
              <a:spcBef>
                <a:spcPts val="500"/>
              </a:spcBef>
              <a:defRPr/>
            </a:pPr>
            <a:r>
              <a:rPr lang="en-US" sz="1400" b="1" dirty="0">
                <a:solidFill>
                  <a:schemeClr val="bg2">
                    <a:lumMod val="75000"/>
                  </a:schemeClr>
                </a:solidFill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Little or no astrophysical uncertainties, good</a:t>
            </a:r>
          </a:p>
          <a:p>
            <a:pPr marL="41275" defTabSz="457200">
              <a:spcBef>
                <a:spcPts val="500"/>
              </a:spcBef>
              <a:defRPr/>
            </a:pPr>
            <a:r>
              <a:rPr lang="en-US" sz="1400" b="1" dirty="0">
                <a:solidFill>
                  <a:schemeClr val="bg2">
                    <a:lumMod val="75000"/>
                  </a:schemeClr>
                </a:solidFill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source id, but low sensitivity because of</a:t>
            </a:r>
          </a:p>
          <a:p>
            <a:pPr marL="41275" defTabSz="457200">
              <a:spcBef>
                <a:spcPts val="500"/>
              </a:spcBef>
              <a:defRPr/>
            </a:pPr>
            <a:r>
              <a:rPr lang="en-US" sz="1400" b="1" dirty="0">
                <a:solidFill>
                  <a:schemeClr val="bg2">
                    <a:lumMod val="75000"/>
                  </a:schemeClr>
                </a:solidFill>
                <a:latin typeface="Arial"/>
                <a:ea typeface="ＭＳ Ｐゴシック" charset="-128"/>
                <a:cs typeface="ＭＳ Ｐゴシック" charset="-128"/>
                <a:sym typeface="Verdana" charset="0"/>
              </a:rPr>
              <a:t>expected small branching ratio</a:t>
            </a:r>
            <a:endParaRPr lang="en-US" sz="1800" b="1" dirty="0">
              <a:solidFill>
                <a:schemeClr val="bg2">
                  <a:lumMod val="75000"/>
                </a:schemeClr>
              </a:solidFill>
              <a:latin typeface="Arial"/>
              <a:ea typeface="ＭＳ Ｐゴシック" charset="-128"/>
              <a:cs typeface="ＭＳ Ｐゴシック" charset="-128"/>
              <a:sym typeface="Verdana" charset="0"/>
            </a:endParaRPr>
          </a:p>
        </p:txBody>
      </p:sp>
      <p:sp>
        <p:nvSpPr>
          <p:cNvPr id="39950" name="Rectangle 16"/>
          <p:cNvSpPr>
            <a:spLocks/>
          </p:cNvSpPr>
          <p:nvPr/>
        </p:nvSpPr>
        <p:spPr bwMode="auto">
          <a:xfrm>
            <a:off x="3162300" y="6057900"/>
            <a:ext cx="3124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9880" bIns="0" anchor="ctr"/>
          <a:lstStyle/>
          <a:p>
            <a:pPr marL="41275" algn="ctr" defTabSz="457200">
              <a:spcBef>
                <a:spcPts val="500"/>
              </a:spcBef>
            </a:pPr>
            <a:r>
              <a:rPr lang="en-US" sz="1800" b="1">
                <a:solidFill>
                  <a:srgbClr val="606060"/>
                </a:solidFill>
                <a:sym typeface="Verdana" charset="0"/>
              </a:rPr>
              <a:t>Galaxy Clusters</a:t>
            </a:r>
          </a:p>
          <a:p>
            <a:pPr marL="41275" defTabSz="457200">
              <a:spcBef>
                <a:spcPts val="500"/>
              </a:spcBef>
            </a:pPr>
            <a:r>
              <a:rPr lang="en-US" sz="1400" b="1">
                <a:solidFill>
                  <a:srgbClr val="606060"/>
                </a:solidFill>
                <a:sym typeface="Verdana" charset="0"/>
              </a:rPr>
              <a:t>Low background, but low statistics</a:t>
            </a:r>
            <a:endParaRPr lang="en-US" sz="1800" b="1">
              <a:solidFill>
                <a:srgbClr val="606060"/>
              </a:solidFill>
              <a:sym typeface="Verdana" charset="0"/>
            </a:endParaRPr>
          </a:p>
        </p:txBody>
      </p:sp>
      <p:sp>
        <p:nvSpPr>
          <p:cNvPr id="39951" name="Line 13"/>
          <p:cNvSpPr>
            <a:spLocks noChangeShapeType="1"/>
          </p:cNvSpPr>
          <p:nvPr/>
        </p:nvSpPr>
        <p:spPr bwMode="auto">
          <a:xfrm rot="10800000" flipH="1" flipV="1">
            <a:off x="6850063" y="4343400"/>
            <a:ext cx="592137" cy="10795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2" name="Line 10"/>
          <p:cNvSpPr>
            <a:spLocks noChangeShapeType="1"/>
          </p:cNvSpPr>
          <p:nvPr/>
        </p:nvSpPr>
        <p:spPr bwMode="auto">
          <a:xfrm rot="10800000" flipV="1">
            <a:off x="5029200" y="4800600"/>
            <a:ext cx="1257300" cy="1143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3" name="Line 10"/>
          <p:cNvSpPr>
            <a:spLocks noChangeShapeType="1"/>
          </p:cNvSpPr>
          <p:nvPr/>
        </p:nvSpPr>
        <p:spPr bwMode="auto">
          <a:xfrm rot="10800000" flipH="1" flipV="1">
            <a:off x="4116388" y="4800600"/>
            <a:ext cx="798512" cy="1143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896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intens_ait_84m_gt1000_psf3_gal_0p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92263"/>
            <a:ext cx="8569325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Milky Way Galactic Halo </a:t>
            </a:r>
          </a:p>
        </p:txBody>
      </p:sp>
      <p:sp>
        <p:nvSpPr>
          <p:cNvPr id="43013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16950" y="100013"/>
            <a:ext cx="527050" cy="204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17D68F-C2A5-0146-BE97-389994827A2D}" type="slidenum">
              <a:rPr lang="en-US" sz="1400">
                <a:solidFill>
                  <a:srgbClr val="ADADEB"/>
                </a:solidFill>
              </a:rPr>
              <a:pPr eaLnBrk="1" hangingPunct="1"/>
              <a:t>27</a:t>
            </a:fld>
            <a:endParaRPr lang="en-US" sz="1400">
              <a:solidFill>
                <a:srgbClr val="ADADEB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43400" y="3429000"/>
            <a:ext cx="533400" cy="533400"/>
          </a:xfrm>
          <a:prstGeom prst="rect">
            <a:avLst/>
          </a:prstGeom>
          <a:noFill/>
          <a:ln w="4445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012" name="TextBox 8"/>
          <p:cNvSpPr txBox="1">
            <a:spLocks noChangeArrowheads="1"/>
          </p:cNvSpPr>
          <p:nvPr/>
        </p:nvSpPr>
        <p:spPr bwMode="auto">
          <a:xfrm>
            <a:off x="144463" y="5867400"/>
            <a:ext cx="87709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>
                <a:solidFill>
                  <a:srgbClr val="E6E6E6"/>
                </a:solidFill>
              </a:rPr>
              <a:t>The goal is to look for DM in the inner Galaxy  </a:t>
            </a:r>
          </a:p>
          <a:p>
            <a:pPr eaLnBrk="1" hangingPunct="1">
              <a:buFont typeface="Arial" charset="0"/>
              <a:buChar char="•"/>
            </a:pPr>
            <a:r>
              <a:rPr lang="en-US" sz="1800">
                <a:solidFill>
                  <a:srgbClr val="E6E6E6"/>
                </a:solidFill>
              </a:rPr>
              <a:t>Because of the large astrophysical foregrounds, we must first understand the </a:t>
            </a:r>
            <a:r>
              <a:rPr lang="en-US" sz="1800">
                <a:solidFill>
                  <a:srgbClr val="E6E6E6"/>
                </a:solidFill>
                <a:latin typeface="Symbol" charset="0"/>
                <a:cs typeface="Symbol" charset="0"/>
              </a:rPr>
              <a:t>g</a:t>
            </a:r>
            <a:r>
              <a:rPr lang="en-US" sz="1800">
                <a:solidFill>
                  <a:srgbClr val="E6E6E6"/>
                </a:solidFill>
              </a:rPr>
              <a:t>-ray emission from the Galaxy and from known source classes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6064" y="1033572"/>
            <a:ext cx="7812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400" dirty="0" smtClean="0">
                <a:solidFill>
                  <a:srgbClr val="ADB0FA"/>
                </a:solidFill>
              </a:rPr>
              <a:t>Recent papers</a:t>
            </a:r>
            <a:r>
              <a:rPr lang="en-US" sz="1400" dirty="0">
                <a:solidFill>
                  <a:srgbClr val="ADB0FA"/>
                </a:solidFill>
              </a:rPr>
              <a:t>: Gordon &amp; Macias</a:t>
            </a:r>
            <a:r>
              <a:rPr lang="pl-PL" sz="1400" dirty="0"/>
              <a:t> </a:t>
            </a:r>
            <a:r>
              <a:rPr lang="pl-PL" sz="1400" dirty="0">
                <a:hlinkClick r:id="rId3"/>
              </a:rPr>
              <a:t>2013PhRvD..88h3521G</a:t>
            </a:r>
            <a:r>
              <a:rPr lang="pl-PL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,</a:t>
            </a:r>
            <a:r>
              <a:rPr lang="pl-PL" sz="1400" dirty="0" smtClean="0"/>
              <a:t> </a:t>
            </a:r>
            <a:r>
              <a:rPr lang="en-US" sz="1400" dirty="0" err="1">
                <a:solidFill>
                  <a:srgbClr val="ADB0FA"/>
                </a:solidFill>
              </a:rPr>
              <a:t>Abazajian</a:t>
            </a:r>
            <a:r>
              <a:rPr lang="en-US" sz="1400" dirty="0">
                <a:solidFill>
                  <a:srgbClr val="ADB0FA"/>
                </a:solidFill>
              </a:rPr>
              <a:t>+ </a:t>
            </a:r>
            <a:r>
              <a:rPr lang="is-IS" sz="1400" dirty="0">
                <a:hlinkClick r:id="rId4"/>
              </a:rPr>
              <a:t>2014PhRvD..90b3526A </a:t>
            </a:r>
            <a:endParaRPr lang="is-IS" sz="1400" dirty="0" smtClean="0"/>
          </a:p>
          <a:p>
            <a:pPr defTabSz="457200"/>
            <a:r>
              <a:rPr lang="en-US" sz="1400" dirty="0" err="1" smtClean="0">
                <a:solidFill>
                  <a:srgbClr val="ADB0FA"/>
                </a:solidFill>
              </a:rPr>
              <a:t>Calore</a:t>
            </a:r>
            <a:r>
              <a:rPr lang="en-US" sz="1400" dirty="0" smtClean="0">
                <a:solidFill>
                  <a:srgbClr val="ADB0FA"/>
                </a:solidFill>
              </a:rPr>
              <a:t>+ </a:t>
            </a:r>
            <a:r>
              <a:rPr lang="is-IS" sz="1400" dirty="0" smtClean="0">
                <a:hlinkClick r:id="rId5"/>
              </a:rPr>
              <a:t>2015PhRvD</a:t>
            </a:r>
            <a:r>
              <a:rPr lang="is-IS" sz="1400" dirty="0">
                <a:hlinkClick r:id="rId5"/>
              </a:rPr>
              <a:t>..91f3003C</a:t>
            </a:r>
            <a:r>
              <a:rPr lang="en-US" sz="1400" dirty="0" smtClean="0">
                <a:solidFill>
                  <a:srgbClr val="ADB0FA"/>
                </a:solidFill>
              </a:rPr>
              <a:t> , </a:t>
            </a:r>
            <a:r>
              <a:rPr lang="en-US" sz="1400" dirty="0" err="1" smtClean="0">
                <a:solidFill>
                  <a:srgbClr val="ADB0FA"/>
                </a:solidFill>
              </a:rPr>
              <a:t>Daylan</a:t>
            </a:r>
            <a:r>
              <a:rPr lang="en-US" sz="1400" dirty="0" smtClean="0">
                <a:solidFill>
                  <a:srgbClr val="ADB0FA"/>
                </a:solidFill>
              </a:rPr>
              <a:t>+ </a:t>
            </a:r>
            <a:r>
              <a:rPr lang="pl-PL" sz="1400" dirty="0"/>
              <a:t> </a:t>
            </a:r>
            <a:r>
              <a:rPr lang="pl-PL" sz="1400" dirty="0">
                <a:hlinkClick r:id="rId6"/>
              </a:rPr>
              <a:t>2016PDU....12....1D </a:t>
            </a:r>
            <a:r>
              <a:rPr lang="en-US" sz="1400" dirty="0" smtClean="0">
                <a:solidFill>
                  <a:srgbClr val="ADB0FA"/>
                </a:solidFill>
              </a:rPr>
              <a:t>,</a:t>
            </a:r>
          </a:p>
          <a:p>
            <a:pPr defTabSz="457200"/>
            <a:r>
              <a:rPr lang="en-US" sz="1400" dirty="0" err="1" smtClean="0">
                <a:solidFill>
                  <a:srgbClr val="ADB0FA"/>
                </a:solidFill>
              </a:rPr>
              <a:t>Ajello</a:t>
            </a:r>
            <a:r>
              <a:rPr lang="en-US" sz="1400" dirty="0">
                <a:solidFill>
                  <a:srgbClr val="ADB0FA"/>
                </a:solidFill>
              </a:rPr>
              <a:t>+ </a:t>
            </a:r>
            <a:r>
              <a:rPr lang="en-US" sz="1400" dirty="0" smtClean="0">
                <a:solidFill>
                  <a:srgbClr val="ADB0FA"/>
                </a:solidFill>
              </a:rPr>
              <a:t>[LAT </a:t>
            </a:r>
            <a:r>
              <a:rPr lang="en-US" sz="1400" dirty="0" err="1">
                <a:solidFill>
                  <a:srgbClr val="ADB0FA"/>
                </a:solidFill>
              </a:rPr>
              <a:t>Clb</a:t>
            </a:r>
            <a:r>
              <a:rPr lang="en-US" sz="1400" dirty="0">
                <a:solidFill>
                  <a:srgbClr val="ADB0FA"/>
                </a:solidFill>
              </a:rPr>
              <a:t>] </a:t>
            </a:r>
            <a:r>
              <a:rPr lang="pl-PL" sz="1400" dirty="0"/>
              <a:t> </a:t>
            </a:r>
            <a:r>
              <a:rPr lang="pl-PL" sz="1400" dirty="0">
                <a:hlinkClick r:id="rId7"/>
              </a:rPr>
              <a:t>2016ApJ...819...</a:t>
            </a:r>
            <a:r>
              <a:rPr lang="pl-PL" sz="1400" dirty="0" smtClean="0">
                <a:hlinkClick r:id="rId7"/>
              </a:rPr>
              <a:t>44A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5100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Content Placeholder 7" descr="Galaxy_GC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40" r="-9340"/>
          <a:stretch>
            <a:fillRect/>
          </a:stretch>
        </p:blipFill>
        <p:spPr>
          <a:xfrm>
            <a:off x="152400" y="990600"/>
            <a:ext cx="5456238" cy="3446463"/>
          </a:xfr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Observing the </a:t>
            </a:r>
            <a:r>
              <a:rPr lang="en-US" dirty="0"/>
              <a:t>Inner Galaxy</a:t>
            </a:r>
          </a:p>
        </p:txBody>
      </p:sp>
      <p:sp>
        <p:nvSpPr>
          <p:cNvPr id="44036" name="Content Placeholder 10"/>
          <p:cNvSpPr>
            <a:spLocks noGrp="1"/>
          </p:cNvSpPr>
          <p:nvPr>
            <p:ph idx="15"/>
          </p:nvPr>
        </p:nvSpPr>
        <p:spPr>
          <a:xfrm>
            <a:off x="152400" y="4868863"/>
            <a:ext cx="8839200" cy="1836737"/>
          </a:xfrm>
        </p:spPr>
        <p:txBody>
          <a:bodyPr/>
          <a:lstStyle/>
          <a:p>
            <a:pPr marL="342900" indent="-342900"/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Observations of the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inner Galaxy include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strong astrophysical foreground and backgrounds along the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line of sight</a:t>
            </a:r>
            <a:endParaRPr lang="en-US" b="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63563" lvl="1" indent="-342900">
              <a:buFont typeface="Arial" charset="0"/>
              <a:buChar char="•"/>
            </a:pPr>
            <a:r>
              <a:rPr lang="en-US" b="0" dirty="0">
                <a:latin typeface="Arial" charset="0"/>
                <a:ea typeface="ＭＳ Ｐゴシック" charset="0"/>
              </a:rPr>
              <a:t>In the 1-100 </a:t>
            </a:r>
            <a:r>
              <a:rPr lang="en-US" b="0" dirty="0" err="1">
                <a:latin typeface="Arial" charset="0"/>
                <a:ea typeface="ＭＳ Ｐゴシック" charset="0"/>
              </a:rPr>
              <a:t>GeV</a:t>
            </a:r>
            <a:r>
              <a:rPr lang="en-US" b="0" dirty="0">
                <a:latin typeface="Arial" charset="0"/>
                <a:ea typeface="ＭＳ Ｐゴシック" charset="0"/>
              </a:rPr>
              <a:t> energy band these account for ~85% of the </a:t>
            </a:r>
            <a:r>
              <a:rPr lang="en-US" b="0" dirty="0">
                <a:latin typeface="Symbol" charset="0"/>
                <a:ea typeface="ＭＳ Ｐゴシック" charset="0"/>
                <a:cs typeface="Symbol" charset="0"/>
              </a:rPr>
              <a:t>g</a:t>
            </a:r>
            <a:r>
              <a:rPr lang="en-US" b="0" dirty="0">
                <a:latin typeface="Arial" charset="0"/>
                <a:ea typeface="ＭＳ Ｐゴシック" charset="0"/>
              </a:rPr>
              <a:t>-rays in a 15°x15° box around the Galactic center</a:t>
            </a:r>
          </a:p>
        </p:txBody>
      </p:sp>
      <p:sp>
        <p:nvSpPr>
          <p:cNvPr id="44037" name="Slide Number Placeholder 3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5542A86-E6C9-5847-BAC4-E47FDBB566B6}" type="slidenum">
              <a:rPr lang="en-US" sz="1400">
                <a:solidFill>
                  <a:srgbClr val="3333CC"/>
                </a:solidFill>
              </a:rPr>
              <a:pPr eaLnBrk="1" hangingPunct="1"/>
              <a:t>28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44038" name="TextBox 6"/>
          <p:cNvSpPr txBox="1">
            <a:spLocks noChangeArrowheads="1"/>
          </p:cNvSpPr>
          <p:nvPr/>
        </p:nvSpPr>
        <p:spPr bwMode="auto">
          <a:xfrm>
            <a:off x="5376347" y="908720"/>
            <a:ext cx="352668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0000"/>
                </a:solidFill>
              </a:rPr>
              <a:t>LAT </a:t>
            </a:r>
            <a:r>
              <a:rPr lang="en-US" sz="1400" b="1" dirty="0" smtClean="0">
                <a:solidFill>
                  <a:srgbClr val="000000"/>
                </a:solidFill>
              </a:rPr>
              <a:t>Intensity: 7 </a:t>
            </a:r>
            <a:r>
              <a:rPr lang="en-US" sz="1400" b="1" dirty="0">
                <a:solidFill>
                  <a:srgbClr val="000000"/>
                </a:solidFill>
              </a:rPr>
              <a:t>years, </a:t>
            </a:r>
            <a:r>
              <a:rPr lang="en-US" sz="1400" b="1" dirty="0" smtClean="0">
                <a:solidFill>
                  <a:srgbClr val="000000"/>
                </a:solidFill>
              </a:rPr>
              <a:t>&gt; 1 </a:t>
            </a:r>
            <a:r>
              <a:rPr lang="en-US" sz="1400" b="1" dirty="0" err="1" smtClean="0">
                <a:solidFill>
                  <a:srgbClr val="000000"/>
                </a:solidFill>
              </a:rPr>
              <a:t>GeV</a:t>
            </a:r>
            <a:r>
              <a:rPr lang="en-US" sz="1400" b="1" dirty="0" smtClean="0">
                <a:solidFill>
                  <a:srgbClr val="000000"/>
                </a:solidFill>
              </a:rPr>
              <a:t>, 15°x15°</a:t>
            </a:r>
            <a:endParaRPr lang="en-US" sz="1400" b="1" dirty="0">
              <a:solidFill>
                <a:srgbClr val="000000"/>
              </a:solidFill>
            </a:endParaRPr>
          </a:p>
        </p:txBody>
      </p:sp>
      <p:pic>
        <p:nvPicPr>
          <p:cNvPr id="7" name="Content Placeholder 6" descr="ds9.png"/>
          <p:cNvPicPr>
            <a:picLocks noGrp="1" noChangeAspect="1"/>
          </p:cNvPicPr>
          <p:nvPr>
            <p:ph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43" r="-10143"/>
          <a:stretch>
            <a:fillRect/>
          </a:stretch>
        </p:blipFill>
        <p:spPr>
          <a:xfrm>
            <a:off x="5364088" y="1278681"/>
            <a:ext cx="3627437" cy="3446463"/>
          </a:xfrm>
        </p:spPr>
      </p:pic>
    </p:spTree>
    <p:extLst>
      <p:ext uri="{BB962C8B-B14F-4D97-AF65-F5344CB8AC3E}">
        <p14:creationId xmlns:p14="http://schemas.microsoft.com/office/powerpoint/2010/main" val="13794231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Galactic Center </a:t>
            </a:r>
            <a:r>
              <a:rPr lang="en-US" dirty="0" err="1" smtClean="0"/>
              <a:t>GeV</a:t>
            </a:r>
            <a:r>
              <a:rPr lang="en-US" dirty="0" smtClean="0"/>
              <a:t> Excess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4C4FA-C747-A94C-A807-D099EE16C4B1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3" name="Picture 12" descr="Screen Shot 2016-03-25 at 1.47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980728"/>
            <a:ext cx="5580112" cy="5527840"/>
          </a:xfrm>
          <a:prstGeom prst="rect">
            <a:avLst/>
          </a:prstGeom>
        </p:spPr>
      </p:pic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4005467" y="966342"/>
            <a:ext cx="48037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0000"/>
                </a:solidFill>
              </a:rPr>
              <a:t>LAT </a:t>
            </a:r>
            <a:r>
              <a:rPr lang="en-US" sz="1400" b="1" dirty="0" smtClean="0">
                <a:solidFill>
                  <a:srgbClr val="000000"/>
                </a:solidFill>
              </a:rPr>
              <a:t>Residuals (counts): </a:t>
            </a:r>
            <a:r>
              <a:rPr lang="en-US" sz="1400" b="1" dirty="0">
                <a:solidFill>
                  <a:srgbClr val="000000"/>
                </a:solidFill>
              </a:rPr>
              <a:t>5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years, </a:t>
            </a:r>
            <a:r>
              <a:rPr lang="en-US" sz="1400" b="1" dirty="0" smtClean="0">
                <a:solidFill>
                  <a:srgbClr val="000000"/>
                </a:solidFill>
              </a:rPr>
              <a:t>&gt; 1.6-10 </a:t>
            </a:r>
            <a:r>
              <a:rPr lang="en-US" sz="1400" b="1" dirty="0" err="1" smtClean="0">
                <a:solidFill>
                  <a:srgbClr val="000000"/>
                </a:solidFill>
              </a:rPr>
              <a:t>GeV</a:t>
            </a:r>
            <a:r>
              <a:rPr lang="en-US" sz="1400" b="1" dirty="0" smtClean="0">
                <a:solidFill>
                  <a:srgbClr val="000000"/>
                </a:solidFill>
              </a:rPr>
              <a:t>, 15°x15°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5" name="Content Placeholder 5"/>
          <p:cNvSpPr>
            <a:spLocks noGrp="1"/>
          </p:cNvSpPr>
          <p:nvPr>
            <p:ph idx="11"/>
          </p:nvPr>
        </p:nvSpPr>
        <p:spPr bwMode="auto">
          <a:xfrm>
            <a:off x="168176" y="966342"/>
            <a:ext cx="3107680" cy="476691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b="0" dirty="0" smtClean="0">
                <a:latin typeface="Arial" charset="0"/>
                <a:ea typeface="ＭＳ Ｐゴシック" charset="0"/>
                <a:cs typeface="Symbol" charset="0"/>
              </a:rPr>
              <a:t>Modeling the diffuse </a:t>
            </a:r>
            <a:r>
              <a:rPr lang="en-US" b="0" dirty="0" smtClean="0">
                <a:latin typeface="Symbol" charset="2"/>
                <a:ea typeface="ＭＳ Ｐゴシック" charset="0"/>
                <a:cs typeface="Symbol" charset="2"/>
              </a:rPr>
              <a:t>g</a:t>
            </a:r>
            <a:r>
              <a:rPr lang="en-US" b="0" dirty="0" smtClean="0">
                <a:latin typeface="Arial" charset="0"/>
                <a:ea typeface="ＭＳ Ｐゴシック" charset="0"/>
                <a:cs typeface="Symbol" charset="0"/>
              </a:rPr>
              <a:t>-ray emission from cosmic ray interactions with matter and radiation fields in the galaxy is challenging (see extra slides)</a:t>
            </a:r>
          </a:p>
          <a:p>
            <a:pPr marL="342900" indent="-342900">
              <a:buFontTx/>
              <a:buChar char="•"/>
            </a:pPr>
            <a:r>
              <a:rPr lang="en-US" b="0" dirty="0" smtClean="0">
                <a:latin typeface="Arial" charset="0"/>
                <a:ea typeface="ＭＳ Ｐゴシック" charset="0"/>
                <a:cs typeface="Symbol" charset="0"/>
              </a:rPr>
              <a:t>Spatially extended excess around the Galactic center at a few </a:t>
            </a:r>
            <a:r>
              <a:rPr lang="en-US" b="0" dirty="0" err="1" smtClean="0">
                <a:latin typeface="Arial" charset="0"/>
                <a:ea typeface="ＭＳ Ｐゴシック" charset="0"/>
                <a:cs typeface="Symbol" charset="0"/>
              </a:rPr>
              <a:t>GeV</a:t>
            </a:r>
            <a:r>
              <a:rPr lang="en-US" b="0" dirty="0" smtClean="0">
                <a:latin typeface="Arial" charset="0"/>
                <a:ea typeface="ＭＳ Ｐゴシック" charset="0"/>
                <a:cs typeface="Symbol" charset="0"/>
              </a:rPr>
              <a:t> has been report in several papers</a:t>
            </a:r>
          </a:p>
          <a:p>
            <a:pPr marL="342900" indent="-342900">
              <a:buFontTx/>
              <a:buChar char="•"/>
            </a:pPr>
            <a:endParaRPr lang="en-US" b="0" dirty="0" smtClean="0">
              <a:latin typeface="Arial" charset="0"/>
              <a:ea typeface="ＭＳ Ｐゴシック" charset="0"/>
              <a:cs typeface="Symbol" charset="0"/>
            </a:endParaRPr>
          </a:p>
        </p:txBody>
      </p:sp>
      <p:sp>
        <p:nvSpPr>
          <p:cNvPr id="7" name="TextBox 13"/>
          <p:cNvSpPr txBox="1">
            <a:spLocks noChangeArrowheads="1"/>
          </p:cNvSpPr>
          <p:nvPr/>
        </p:nvSpPr>
        <p:spPr bwMode="auto">
          <a:xfrm>
            <a:off x="3707904" y="6508568"/>
            <a:ext cx="34590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 err="1" smtClean="0">
                <a:solidFill>
                  <a:srgbClr val="000000"/>
                </a:solidFill>
              </a:rPr>
              <a:t>Ajello</a:t>
            </a:r>
            <a:r>
              <a:rPr lang="en-US" sz="1400" b="1" dirty="0" smtClean="0">
                <a:solidFill>
                  <a:srgbClr val="000000"/>
                </a:solidFill>
              </a:rPr>
              <a:t>+ [LAT </a:t>
            </a:r>
            <a:r>
              <a:rPr lang="en-US" sz="1400" b="1" dirty="0" err="1" smtClean="0">
                <a:solidFill>
                  <a:srgbClr val="000000"/>
                </a:solidFill>
              </a:rPr>
              <a:t>Clb</a:t>
            </a:r>
            <a:r>
              <a:rPr lang="en-US" sz="1400" b="1" dirty="0" smtClean="0">
                <a:solidFill>
                  <a:srgbClr val="000000"/>
                </a:solidFill>
              </a:rPr>
              <a:t>] </a:t>
            </a:r>
            <a:r>
              <a:rPr lang="pl-PL" sz="1400" dirty="0"/>
              <a:t> </a:t>
            </a:r>
            <a:r>
              <a:rPr lang="pl-PL" sz="1400" dirty="0">
                <a:hlinkClick r:id="rId3"/>
              </a:rPr>
              <a:t>2016ApJ...819...44A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11819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25908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n-US" cap="small" dirty="0" smtClean="0"/>
              <a:t>I. </a:t>
            </a:r>
            <a:r>
              <a:rPr lang="en-US" cap="small" dirty="0"/>
              <a:t>Dark Matter and Dark Matter Particle Candidates </a:t>
            </a:r>
            <a:br>
              <a:rPr lang="en-US" cap="small" dirty="0"/>
            </a:br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4478583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Content Placeholder 4" descr="LAT_IG_spectra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9" b="-499"/>
          <a:stretch>
            <a:fillRect/>
          </a:stretch>
        </p:blipFill>
        <p:spPr bwMode="auto">
          <a:xfrm>
            <a:off x="1355725" y="1206500"/>
            <a:ext cx="6096000" cy="4127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Spectrum of the Galactic Center Excess</a:t>
            </a:r>
            <a:endParaRPr lang="en-US" dirty="0"/>
          </a:p>
        </p:txBody>
      </p:sp>
      <p:sp>
        <p:nvSpPr>
          <p:cNvPr id="70659" name="Content Placeholder 5"/>
          <p:cNvSpPr>
            <a:spLocks noGrp="1"/>
          </p:cNvSpPr>
          <p:nvPr>
            <p:ph idx="11"/>
          </p:nvPr>
        </p:nvSpPr>
        <p:spPr bwMode="auto">
          <a:xfrm>
            <a:off x="152400" y="5334000"/>
            <a:ext cx="8686800" cy="137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Symbol" charset="0"/>
              </a:rPr>
              <a:t>The presence for an </a:t>
            </a:r>
            <a:r>
              <a:rPr lang="en-US" b="0" dirty="0">
                <a:latin typeface="Symbol" charset="0"/>
                <a:ea typeface="ＭＳ Ｐゴシック" charset="0"/>
                <a:cs typeface="Symbol" charset="0"/>
              </a:rPr>
              <a:t>g</a:t>
            </a:r>
            <a:r>
              <a:rPr lang="en-US" b="0" dirty="0">
                <a:latin typeface="Arial" charset="0"/>
                <a:ea typeface="ＭＳ Ｐゴシック" charset="0"/>
                <a:cs typeface="Symbol" charset="0"/>
              </a:rPr>
              <a:t>-ray excess with respect to the modeled diffuse emission at the Galactic center at a few </a:t>
            </a:r>
            <a:r>
              <a:rPr lang="en-US" b="0" dirty="0" err="1">
                <a:latin typeface="Arial" charset="0"/>
                <a:ea typeface="ＭＳ Ｐゴシック" charset="0"/>
                <a:cs typeface="Symbol" charset="0"/>
              </a:rPr>
              <a:t>GeV</a:t>
            </a:r>
            <a:r>
              <a:rPr lang="en-US" b="0" dirty="0">
                <a:latin typeface="Arial" charset="0"/>
                <a:ea typeface="ＭＳ Ｐゴシック" charset="0"/>
                <a:cs typeface="Symbol" charset="0"/>
              </a:rPr>
              <a:t> is well </a:t>
            </a:r>
            <a:r>
              <a:rPr lang="en-US" b="0" dirty="0" smtClean="0">
                <a:latin typeface="Arial" charset="0"/>
                <a:ea typeface="ＭＳ Ｐゴシック" charset="0"/>
                <a:cs typeface="Symbol" charset="0"/>
              </a:rPr>
              <a:t>established</a:t>
            </a:r>
            <a:endParaRPr lang="en-US" b="0" dirty="0">
              <a:latin typeface="Arial" charset="0"/>
              <a:ea typeface="ＭＳ Ｐゴシック" charset="0"/>
              <a:cs typeface="Symbol" charset="0"/>
            </a:endParaRPr>
          </a:p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Symbol" charset="0"/>
              </a:rPr>
              <a:t>However, the </a:t>
            </a:r>
            <a:r>
              <a:rPr lang="en-US" b="0" dirty="0">
                <a:latin typeface="Arial" charset="0"/>
                <a:ea typeface="ＭＳ Ｐゴシック" charset="0"/>
                <a:cs typeface="Symbol" charset="0"/>
              </a:rPr>
              <a:t>characteristics (</a:t>
            </a:r>
            <a:r>
              <a:rPr lang="en-US" b="0" dirty="0">
                <a:latin typeface="Arial" charset="0"/>
                <a:ea typeface="ＭＳ Ｐゴシック" charset="0"/>
                <a:cs typeface="Symbol" charset="0"/>
              </a:rPr>
              <a:t>and the interpretation) of the excess depend on the modeling of the astrophysical fore/background</a:t>
            </a: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02FE0B0-F0C1-9040-A1CB-98668187A807}" type="slidenum">
              <a:rPr lang="en-US" sz="1400">
                <a:solidFill>
                  <a:srgbClr val="3333CC"/>
                </a:solidFill>
              </a:rPr>
              <a:pPr eaLnBrk="1" hangingPunct="1"/>
              <a:t>30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13" name="Left Arrow 12"/>
          <p:cNvSpPr/>
          <p:nvPr/>
        </p:nvSpPr>
        <p:spPr>
          <a:xfrm rot="18555353">
            <a:off x="6939756" y="3078957"/>
            <a:ext cx="693737" cy="234950"/>
          </a:xfrm>
          <a:prstGeom prst="lef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70662" name="TextBox 13"/>
          <p:cNvSpPr txBox="1">
            <a:spLocks noChangeArrowheads="1"/>
          </p:cNvSpPr>
          <p:nvPr/>
        </p:nvSpPr>
        <p:spPr bwMode="auto">
          <a:xfrm>
            <a:off x="7451725" y="1919288"/>
            <a:ext cx="172878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FF0000"/>
                </a:solidFill>
              </a:rPr>
              <a:t>Emission above 50 GeV not from </a:t>
            </a:r>
          </a:p>
          <a:p>
            <a:pPr eaLnBrk="1" hangingPunct="1"/>
            <a:r>
              <a:rPr lang="en-US" sz="1600">
                <a:solidFill>
                  <a:srgbClr val="FF0000"/>
                </a:solidFill>
              </a:rPr>
              <a:t>50 GeV dark matter</a:t>
            </a:r>
          </a:p>
        </p:txBody>
      </p:sp>
      <p:sp>
        <p:nvSpPr>
          <p:cNvPr id="70663" name="TextBox 14"/>
          <p:cNvSpPr txBox="1">
            <a:spLocks noChangeArrowheads="1"/>
          </p:cNvSpPr>
          <p:nvPr/>
        </p:nvSpPr>
        <p:spPr bwMode="auto">
          <a:xfrm>
            <a:off x="1155700" y="965200"/>
            <a:ext cx="7088188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Spectral Energy Density for Galactic Center Excess Compared to Several Models</a:t>
            </a: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296416" y="4777407"/>
            <a:ext cx="3411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 err="1" smtClean="0">
                <a:solidFill>
                  <a:srgbClr val="000000"/>
                </a:solidFill>
              </a:rPr>
              <a:t>Ajello</a:t>
            </a:r>
            <a:r>
              <a:rPr lang="en-US" sz="1400" b="1" dirty="0" smtClean="0">
                <a:solidFill>
                  <a:srgbClr val="000000"/>
                </a:solidFill>
              </a:rPr>
              <a:t>+ [LAT </a:t>
            </a:r>
            <a:r>
              <a:rPr lang="en-US" sz="1400" b="1" dirty="0" err="1" smtClean="0">
                <a:solidFill>
                  <a:srgbClr val="000000"/>
                </a:solidFill>
              </a:rPr>
              <a:t>Clb</a:t>
            </a:r>
            <a:r>
              <a:rPr lang="en-US" sz="1400" b="1" dirty="0" smtClean="0">
                <a:solidFill>
                  <a:srgbClr val="000000"/>
                </a:solidFill>
              </a:rPr>
              <a:t>]  </a:t>
            </a:r>
            <a:r>
              <a:rPr lang="pl-PL" sz="1400" dirty="0" smtClean="0">
                <a:hlinkClick r:id="rId3"/>
              </a:rPr>
              <a:t>2016ApJ</a:t>
            </a:r>
            <a:r>
              <a:rPr lang="pl-PL" sz="1400" dirty="0">
                <a:hlinkClick r:id="rId3"/>
              </a:rPr>
              <a:t>...819...44A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3290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2" descr="LAT_IG_radia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257300"/>
            <a:ext cx="6911975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Radial Profile of Galactic Center Excess</a:t>
            </a:r>
            <a:endParaRPr lang="en-US" dirty="0"/>
          </a:p>
        </p:txBody>
      </p:sp>
      <p:sp>
        <p:nvSpPr>
          <p:cNvPr id="7168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EBD96CA-9490-A24C-8860-D03E57681670}" type="slidenum">
              <a:rPr lang="en-US" sz="1400">
                <a:solidFill>
                  <a:srgbClr val="3333CC"/>
                </a:solidFill>
              </a:rPr>
              <a:pPr eaLnBrk="1" hangingPunct="1"/>
              <a:t>31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71684" name="Content Placeholder 5"/>
          <p:cNvSpPr txBox="1">
            <a:spLocks/>
          </p:cNvSpPr>
          <p:nvPr/>
        </p:nvSpPr>
        <p:spPr bwMode="auto">
          <a:xfrm>
            <a:off x="152400" y="4724400"/>
            <a:ext cx="868680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563563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The radial </a:t>
            </a:r>
            <a:r>
              <a:rPr lang="en-US" sz="2000" dirty="0" smtClean="0">
                <a:solidFill>
                  <a:srgbClr val="000000"/>
                </a:solidFill>
              </a:rPr>
              <a:t>profile </a:t>
            </a:r>
            <a:r>
              <a:rPr lang="en-US" sz="2000" dirty="0">
                <a:solidFill>
                  <a:srgbClr val="000000"/>
                </a:solidFill>
              </a:rPr>
              <a:t>of the GC excess is broadly consistent with dark matter expectations for N-body (red lines above)</a:t>
            </a:r>
          </a:p>
          <a:p>
            <a:pPr lvl="1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N-body simulations of Milky-Way like galaxies tend to show less DM signal in the inner few degrees than observations of the Galactic center (grey shaded region)</a:t>
            </a:r>
          </a:p>
        </p:txBody>
      </p:sp>
      <p:sp>
        <p:nvSpPr>
          <p:cNvPr id="71685" name="TextBox 12"/>
          <p:cNvSpPr txBox="1">
            <a:spLocks noChangeArrowheads="1"/>
          </p:cNvSpPr>
          <p:nvPr/>
        </p:nvSpPr>
        <p:spPr bwMode="auto">
          <a:xfrm>
            <a:off x="755650" y="965200"/>
            <a:ext cx="779621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Radial profile of GC Excess (at 2 GeV) Compared to Predictions From N-Body Simulations</a:t>
            </a:r>
          </a:p>
        </p:txBody>
      </p:sp>
      <p:sp>
        <p:nvSpPr>
          <p:cNvPr id="71686" name="TextBox 13"/>
          <p:cNvSpPr txBox="1">
            <a:spLocks noChangeArrowheads="1"/>
          </p:cNvSpPr>
          <p:nvPr/>
        </p:nvSpPr>
        <p:spPr bwMode="auto">
          <a:xfrm>
            <a:off x="5508104" y="2689756"/>
            <a:ext cx="22506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0000"/>
                </a:solidFill>
              </a:rPr>
              <a:t>Schaller+ </a:t>
            </a:r>
            <a:endParaRPr lang="en-US" sz="1400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pl-PL" sz="1400" dirty="0" smtClean="0">
                <a:hlinkClick r:id="rId3"/>
              </a:rPr>
              <a:t>2016MNRAS</a:t>
            </a:r>
            <a:r>
              <a:rPr lang="pl-PL" sz="1400" dirty="0">
                <a:hlinkClick r:id="rId3"/>
              </a:rPr>
              <a:t>.455.4442S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6317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 the Astrophysical </a:t>
            </a:r>
            <a:r>
              <a:rPr lang="en-US" dirty="0"/>
              <a:t>M</a:t>
            </a:r>
            <a:r>
              <a:rPr lang="en-US" dirty="0" smtClean="0"/>
              <a:t>odeling </a:t>
            </a:r>
            <a:r>
              <a:rPr lang="en-US" dirty="0"/>
              <a:t>U</a:t>
            </a:r>
            <a:r>
              <a:rPr lang="en-US" dirty="0" smtClean="0"/>
              <a:t>ncertainties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1"/>
          </p:nvPr>
        </p:nvSpPr>
        <p:spPr>
          <a:xfrm>
            <a:off x="152400" y="5334002"/>
            <a:ext cx="8686800" cy="1371600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b="0" dirty="0" smtClean="0"/>
              <a:t>Excess emission </a:t>
            </a:r>
            <a:r>
              <a:rPr lang="en-US" b="0" dirty="0" err="1" smtClean="0"/>
              <a:t>w.r.t</a:t>
            </a:r>
            <a:r>
              <a:rPr lang="en-US" b="0" dirty="0" smtClean="0"/>
              <a:t>. standard diffuse emission models peaking around a few </a:t>
            </a:r>
            <a:r>
              <a:rPr lang="en-US" b="0" dirty="0" err="1" smtClean="0"/>
              <a:t>GeV</a:t>
            </a:r>
            <a:r>
              <a:rPr lang="en-US" b="0" dirty="0"/>
              <a:t> </a:t>
            </a:r>
            <a:r>
              <a:rPr lang="en-US" b="0" dirty="0" smtClean="0">
                <a:solidFill>
                  <a:srgbClr val="3333CC"/>
                </a:solidFill>
              </a:rPr>
              <a:t>near the Galactic center </a:t>
            </a:r>
            <a:r>
              <a:rPr lang="en-US" b="0" dirty="0" smtClean="0"/>
              <a:t>is well-established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The interpretation of the excess is unclear (</a:t>
            </a:r>
            <a:r>
              <a:rPr lang="en-US" b="0" dirty="0" smtClean="0">
                <a:solidFill>
                  <a:srgbClr val="FF0000"/>
                </a:solidFill>
              </a:rPr>
              <a:t>similar size excesses </a:t>
            </a:r>
            <a:r>
              <a:rPr lang="en-US" b="0" dirty="0" smtClean="0"/>
              <a:t>attributed to local sources of cosmic rays are present elsewhere)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2128-3AA3-5548-B390-AD0DAAE4217A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6" name="Content Placeholder 10" descr="Screen Shot 2014-12-04 at 3.15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94" r="-3994"/>
          <a:stretch>
            <a:fillRect/>
          </a:stretch>
        </p:blipFill>
        <p:spPr>
          <a:xfrm>
            <a:off x="1356360" y="1304776"/>
            <a:ext cx="5951944" cy="4029226"/>
          </a:xfrm>
        </p:spPr>
      </p:pic>
      <p:sp>
        <p:nvSpPr>
          <p:cNvPr id="7" name="TextBox 6"/>
          <p:cNvSpPr txBox="1"/>
          <p:nvPr/>
        </p:nvSpPr>
        <p:spPr>
          <a:xfrm>
            <a:off x="755576" y="964442"/>
            <a:ext cx="7532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Spectral Excesses </a:t>
            </a:r>
            <a:r>
              <a:rPr lang="en-US" sz="1400" b="1" dirty="0" err="1" smtClean="0"/>
              <a:t>w.r.t</a:t>
            </a:r>
            <a:r>
              <a:rPr lang="en-US" sz="1400" b="1" dirty="0" smtClean="0"/>
              <a:t>. Diffuse </a:t>
            </a:r>
            <a:r>
              <a:rPr lang="en-US" sz="1400" b="1" dirty="0"/>
              <a:t>E</a:t>
            </a:r>
            <a:r>
              <a:rPr lang="en-US" sz="1400" b="1" dirty="0" smtClean="0"/>
              <a:t>mission </a:t>
            </a:r>
            <a:r>
              <a:rPr lang="en-US" sz="1400" b="1" dirty="0"/>
              <a:t>M</a:t>
            </a:r>
            <a:r>
              <a:rPr lang="en-US" sz="1400" b="1" dirty="0" smtClean="0"/>
              <a:t>odel in as a Function of Galactic Longitude</a:t>
            </a:r>
            <a:endParaRPr lang="en-US" sz="1400" b="1" dirty="0"/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>
            <a:off x="7007770" y="4365104"/>
            <a:ext cx="2028726" cy="61721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53486" bIns="0" anchor="ctr" anchorCtr="0">
            <a:prstTxWarp prst="textNoShape">
              <a:avLst/>
            </a:prstTxWarp>
          </a:bodyPr>
          <a:lstStyle/>
          <a:p>
            <a:pPr marL="52388" defTabSz="457200">
              <a:spcBef>
                <a:spcPts val="0"/>
              </a:spcBef>
              <a:spcAft>
                <a:spcPts val="0"/>
              </a:spcAft>
            </a:pPr>
            <a:r>
              <a:rPr lang="en-US" sz="1400" b="1" dirty="0" err="1" smtClean="0">
                <a:solidFill>
                  <a:srgbClr val="333333"/>
                </a:solidFill>
                <a:ea typeface="Gill Sans" charset="0"/>
                <a:cs typeface="Gill Sans" charset="0"/>
              </a:rPr>
              <a:t>Calore</a:t>
            </a:r>
            <a:r>
              <a:rPr lang="en-US" sz="1400" b="1" dirty="0" smtClean="0">
                <a:solidFill>
                  <a:srgbClr val="333333"/>
                </a:solidFill>
                <a:ea typeface="Gill Sans" charset="0"/>
                <a:cs typeface="Gill Sans" charset="0"/>
              </a:rPr>
              <a:t>+ </a:t>
            </a:r>
            <a:r>
              <a:rPr lang="hr-HR" sz="1400" dirty="0" smtClean="0">
                <a:hlinkClick r:id="rId3"/>
              </a:rPr>
              <a:t>2015JCAP</a:t>
            </a:r>
            <a:r>
              <a:rPr lang="hr-HR" sz="1400" dirty="0">
                <a:hlinkClick r:id="rId3"/>
              </a:rPr>
              <a:t>...03..</a:t>
            </a:r>
            <a:r>
              <a:rPr lang="hr-HR" sz="1400" dirty="0" smtClean="0">
                <a:hlinkClick r:id="rId3"/>
              </a:rPr>
              <a:t>038C</a:t>
            </a:r>
            <a:endParaRPr lang="hr-HR" sz="1400" dirty="0" smtClean="0"/>
          </a:p>
          <a:p>
            <a:pPr marL="52388" defTabSz="457200">
              <a:spcBef>
                <a:spcPts val="0"/>
              </a:spcBef>
              <a:spcAft>
                <a:spcPts val="0"/>
              </a:spcAft>
            </a:pPr>
            <a:r>
              <a:rPr lang="pl-PL" sz="1400" dirty="0" smtClean="0">
                <a:hlinkClick r:id="rId4"/>
              </a:rPr>
              <a:t>2015PhRvD</a:t>
            </a:r>
            <a:r>
              <a:rPr lang="pl-PL" sz="1400" dirty="0">
                <a:hlinkClick r:id="rId4"/>
              </a:rPr>
              <a:t>..91f3003C</a:t>
            </a:r>
            <a:endParaRPr lang="en-US" sz="1400" b="1" dirty="0" smtClean="0">
              <a:solidFill>
                <a:srgbClr val="333333"/>
              </a:solidFill>
              <a:ea typeface="Gill Sans" charset="0"/>
              <a:cs typeface="Gill Sans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4355976" y="1772816"/>
            <a:ext cx="504056" cy="2160240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966435" y="2204864"/>
            <a:ext cx="757693" cy="216024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19872" y="2204864"/>
            <a:ext cx="757693" cy="216024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08400"/>
      </p:ext>
    </p:extLst>
  </p:cSld>
  <p:clrMapOvr>
    <a:masterClrMapping/>
  </p:clrMapOvr>
  <p:transition xmlns:p14="http://schemas.microsoft.com/office/powerpoint/2010/main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c_profiles_limits_syst_band.pdf"/>
          <p:cNvPicPr>
            <a:picLocks noGrp="1" noChangeAspect="1"/>
          </p:cNvPicPr>
          <p:nvPr>
            <p:ph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80" b="-3780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Dark Matter Interpretations of GC Excess</a:t>
            </a:r>
            <a:endParaRPr lang="en-US" dirty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84E52C4-6BEE-7E4E-863D-F054D1B53F30}" type="slidenum">
              <a:rPr lang="en-US" sz="1400">
                <a:solidFill>
                  <a:srgbClr val="3333CC"/>
                </a:solidFill>
              </a:rPr>
              <a:pPr eaLnBrk="1" hangingPunct="1"/>
              <a:t>33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46084" name="TextBox 7"/>
          <p:cNvSpPr txBox="1">
            <a:spLocks noChangeArrowheads="1"/>
          </p:cNvSpPr>
          <p:nvPr/>
        </p:nvSpPr>
        <p:spPr bwMode="auto">
          <a:xfrm>
            <a:off x="511175" y="981075"/>
            <a:ext cx="8308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solidFill>
                  <a:srgbClr val="000000"/>
                </a:solidFill>
              </a:rPr>
              <a:t>Projected Upper Limits from a 15-year GC Analysis for Different Levels of Modeling Uncertainty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2545740"/>
            <a:ext cx="4570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Studies of control regions along Galactic plane suggest</a:t>
            </a:r>
          </a:p>
          <a:p>
            <a:r>
              <a:rPr lang="en-US" sz="1400" dirty="0" err="1"/>
              <a:t>f</a:t>
            </a:r>
            <a:r>
              <a:rPr lang="en-US" sz="1400" baseline="-25000" dirty="0" err="1" smtClean="0"/>
              <a:t>syst</a:t>
            </a:r>
            <a:r>
              <a:rPr lang="en-US" sz="1400" dirty="0" smtClean="0"/>
              <a:t> ~ </a:t>
            </a:r>
            <a:r>
              <a:rPr lang="en-US" sz="1400" dirty="0" smtClean="0"/>
              <a:t>1</a:t>
            </a:r>
            <a:r>
              <a:rPr lang="en-US" sz="1400" dirty="0" smtClean="0"/>
              <a:t>% to </a:t>
            </a:r>
            <a:r>
              <a:rPr lang="en-US" sz="1400" dirty="0" smtClean="0"/>
              <a:t>5</a:t>
            </a:r>
            <a:r>
              <a:rPr lang="en-US" sz="1400" dirty="0" smtClean="0"/>
              <a:t>% (depending on energy)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661831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Signal Degeneracy with Pulsars</a:t>
            </a:r>
            <a:endParaRPr lang="en-US" dirty="0"/>
          </a:p>
        </p:txBody>
      </p:sp>
      <p:sp>
        <p:nvSpPr>
          <p:cNvPr id="45058" name="Content Placeholder 3"/>
          <p:cNvSpPr>
            <a:spLocks noGrp="1"/>
          </p:cNvSpPr>
          <p:nvPr>
            <p:ph idx="11"/>
          </p:nvPr>
        </p:nvSpPr>
        <p:spPr bwMode="auto">
          <a:xfrm>
            <a:off x="152400" y="5562600"/>
            <a:ext cx="86868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b="0" dirty="0">
                <a:latin typeface="Symbol" charset="0"/>
                <a:ea typeface="ＭＳ Ｐゴシック" charset="0"/>
                <a:cs typeface="Symbol" charset="0"/>
              </a:rPr>
              <a:t>g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-ray spectra for pulsars are similar to the spectra for low-mass DM</a:t>
            </a:r>
          </a:p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GC excess may be attributable to population of unresolved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pulsars, </a:t>
            </a:r>
            <a:r>
              <a:rPr lang="en-US" b="0" dirty="0"/>
              <a:t>as many have noted</a:t>
            </a:r>
            <a:endParaRPr lang="en-US" b="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601263D-4047-5545-BB05-B5781FDF20EF}" type="slidenum">
              <a:rPr lang="en-US" sz="1400">
                <a:solidFill>
                  <a:srgbClr val="3333CC"/>
                </a:solidFill>
              </a:rPr>
              <a:pPr eaLnBrk="1" hangingPunct="1"/>
              <a:t>34</a:t>
            </a:fld>
            <a:endParaRPr lang="en-US" sz="1400">
              <a:solidFill>
                <a:srgbClr val="3333CC"/>
              </a:solidFill>
            </a:endParaRPr>
          </a:p>
        </p:txBody>
      </p:sp>
      <p:pic>
        <p:nvPicPr>
          <p:cNvPr id="45060" name="Content Placeholder 7" descr="Pulsars_v_d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7" r="18" b="20856"/>
          <a:stretch>
            <a:fillRect/>
          </a:stretch>
        </p:blipFill>
        <p:spPr bwMode="auto">
          <a:xfrm>
            <a:off x="900113" y="1196975"/>
            <a:ext cx="5535612" cy="4344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Box 8"/>
          <p:cNvSpPr txBox="1">
            <a:spLocks noChangeArrowheads="1"/>
          </p:cNvSpPr>
          <p:nvPr/>
        </p:nvSpPr>
        <p:spPr bwMode="auto">
          <a:xfrm>
            <a:off x="688247" y="965200"/>
            <a:ext cx="68086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 dirty="0" smtClean="0"/>
              <a:t>Spectral Energy Density for 35 </a:t>
            </a:r>
            <a:r>
              <a:rPr lang="en-US" sz="1400" b="1" dirty="0" err="1" smtClean="0"/>
              <a:t>GeV</a:t>
            </a:r>
            <a:r>
              <a:rPr lang="en-US" sz="1400" b="1" dirty="0" smtClean="0"/>
              <a:t> WIMP Annihilation in the b-quark Channel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45062" name="TextBox 9"/>
          <p:cNvSpPr txBox="1">
            <a:spLocks noChangeArrowheads="1"/>
          </p:cNvSpPr>
          <p:nvPr/>
        </p:nvSpPr>
        <p:spPr bwMode="auto">
          <a:xfrm>
            <a:off x="6348641" y="4149080"/>
            <a:ext cx="16321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0000"/>
                </a:solidFill>
              </a:rPr>
              <a:t>O'Leary+ (2015</a:t>
            </a:r>
            <a:r>
              <a:rPr lang="en-US" sz="1400" b="1" dirty="0" smtClean="0">
                <a:solidFill>
                  <a:srgbClr val="000000"/>
                </a:solidFill>
              </a:rPr>
              <a:t>)  </a:t>
            </a:r>
          </a:p>
          <a:p>
            <a:pPr eaLnBrk="1" hangingPunct="1"/>
            <a:r>
              <a:rPr lang="de-DE" sz="1400" b="1" dirty="0" smtClean="0">
                <a:solidFill>
                  <a:srgbClr val="000000"/>
                </a:solidFill>
              </a:rPr>
              <a:t>arXiv:1504.02477</a:t>
            </a:r>
            <a:endParaRPr lang="en-US" sz="1400" b="1" dirty="0" smtClean="0">
              <a:solidFill>
                <a:srgbClr val="000000"/>
              </a:solidFill>
            </a:endParaRPr>
          </a:p>
        </p:txBody>
      </p:sp>
      <p:sp>
        <p:nvSpPr>
          <p:cNvPr id="45063" name="TextBox 2"/>
          <p:cNvSpPr txBox="1">
            <a:spLocks noChangeArrowheads="1"/>
          </p:cNvSpPr>
          <p:nvPr/>
        </p:nvSpPr>
        <p:spPr bwMode="auto">
          <a:xfrm>
            <a:off x="6435725" y="2044700"/>
            <a:ext cx="26828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Note: the normalization</a:t>
            </a:r>
          </a:p>
          <a:p>
            <a:pPr eaLnBrk="1" hangingPunct="1"/>
            <a:r>
              <a:rPr lang="en-US" sz="1600"/>
              <a:t>of these curves is arbitrary.   The difference between the Geminga pulsar and the Inner galaxy pulsars is attributable to the different ages of the pulsars.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410904" y="4672300"/>
            <a:ext cx="18615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 err="1" smtClean="0">
                <a:solidFill>
                  <a:srgbClr val="000000"/>
                </a:solidFill>
              </a:rPr>
              <a:t>Aliu</a:t>
            </a:r>
            <a:r>
              <a:rPr lang="en-US" sz="1400" b="1" dirty="0" smtClean="0">
                <a:solidFill>
                  <a:srgbClr val="000000"/>
                </a:solidFill>
              </a:rPr>
              <a:t>+ </a:t>
            </a:r>
            <a:r>
              <a:rPr lang="en-US" sz="1400" b="1" dirty="0">
                <a:solidFill>
                  <a:srgbClr val="000000"/>
                </a:solidFill>
              </a:rPr>
              <a:t>(2015</a:t>
            </a:r>
            <a:r>
              <a:rPr lang="en-US" sz="1400" b="1" dirty="0" smtClean="0">
                <a:solidFill>
                  <a:srgbClr val="000000"/>
                </a:solidFill>
              </a:rPr>
              <a:t>)</a:t>
            </a:r>
          </a:p>
          <a:p>
            <a:pPr eaLnBrk="1" hangingPunct="1"/>
            <a:r>
              <a:rPr lang="pl-PL" sz="1400" dirty="0" smtClean="0">
                <a:hlinkClick r:id="rId3"/>
              </a:rPr>
              <a:t>2015ApJ</a:t>
            </a:r>
            <a:r>
              <a:rPr lang="pl-PL" sz="1400" dirty="0">
                <a:hlinkClick r:id="rId3"/>
              </a:rPr>
              <a:t>...800...61A</a:t>
            </a:r>
            <a:endParaRPr lang="en-US" sz="14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580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Resolving the Pulsar / Dark Matter Degeneracy</a:t>
            </a:r>
            <a:endParaRPr lang="en-US" dirty="0"/>
          </a:p>
        </p:txBody>
      </p:sp>
      <p:pic>
        <p:nvPicPr>
          <p:cNvPr id="72706" name="Content Placeholder 10" descr="Screen Shot 2015-10-07 at 10.26.4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65" r="-8665"/>
          <a:stretch>
            <a:fillRect/>
          </a:stretch>
        </p:blipFill>
        <p:spPr bwMode="auto">
          <a:xfrm>
            <a:off x="1475656" y="2205511"/>
            <a:ext cx="4679950" cy="316770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Content Placeholder 11"/>
          <p:cNvSpPr>
            <a:spLocks noGrp="1"/>
          </p:cNvSpPr>
          <p:nvPr>
            <p:ph idx="11"/>
          </p:nvPr>
        </p:nvSpPr>
        <p:spPr bwMode="auto">
          <a:xfrm>
            <a:off x="152400" y="5373216"/>
            <a:ext cx="8686800" cy="148478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Several authors have performed statistical analyses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of pixel-by-pixel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fluctuations </a:t>
            </a:r>
            <a:r>
              <a:rPr lang="en-US" b="0" dirty="0" smtClean="0">
                <a:latin typeface="Symbol" charset="2"/>
                <a:ea typeface="ＭＳ Ｐゴシック" charset="0"/>
                <a:cs typeface="Symbol" charset="2"/>
              </a:rPr>
              <a:t>g</a:t>
            </a:r>
            <a:r>
              <a:rPr lang="en-US" b="0" dirty="0" smtClean="0"/>
              <a:t>-</a:t>
            </a:r>
            <a:r>
              <a:rPr lang="en-US" b="0" dirty="0"/>
              <a:t>ray counts near the Galactic </a:t>
            </a:r>
            <a:r>
              <a:rPr lang="en-US" b="0" dirty="0" smtClean="0"/>
              <a:t>center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to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disentangle the pulsar / DM degeneracy</a:t>
            </a:r>
          </a:p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Data appear to favor population of unresolved point sources</a:t>
            </a: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EF36722-62D2-4D47-A19A-82E479E390F7}" type="slidenum">
              <a:rPr lang="en-US" sz="1400">
                <a:solidFill>
                  <a:srgbClr val="3333CC"/>
                </a:solidFill>
              </a:rPr>
              <a:pPr eaLnBrk="1" hangingPunct="1"/>
              <a:t>35</a:t>
            </a:fld>
            <a:endParaRPr lang="en-US" sz="1400">
              <a:solidFill>
                <a:srgbClr val="3333CC"/>
              </a:solidFill>
            </a:endParaRPr>
          </a:p>
        </p:txBody>
      </p:sp>
      <p:pic>
        <p:nvPicPr>
          <p:cNvPr id="72709" name="Picture 12" descr="Screen Shot 2015-10-07 at 4.05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128713"/>
            <a:ext cx="936625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0" name="Picture 13" descr="Screen Shot 2015-10-07 at 4.05.4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128713"/>
            <a:ext cx="936625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Picture 14" descr="Screen Shot 2015-10-07 at 4.05.5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88" y="1128713"/>
            <a:ext cx="95250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Plus 15"/>
          <p:cNvSpPr/>
          <p:nvPr/>
        </p:nvSpPr>
        <p:spPr>
          <a:xfrm>
            <a:off x="5724525" y="1135063"/>
            <a:ext cx="576263" cy="781050"/>
          </a:xfrm>
          <a:prstGeom prst="mathPlus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Equal 16"/>
          <p:cNvSpPr/>
          <p:nvPr/>
        </p:nvSpPr>
        <p:spPr>
          <a:xfrm>
            <a:off x="2195513" y="1341438"/>
            <a:ext cx="647700" cy="503237"/>
          </a:xfrm>
          <a:prstGeom prst="mathEqual">
            <a:avLst/>
          </a:prstGeom>
          <a:solidFill>
            <a:srgbClr val="3333CC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714" name="TextBox 17"/>
          <p:cNvSpPr txBox="1">
            <a:spLocks noChangeArrowheads="1"/>
          </p:cNvSpPr>
          <p:nvPr/>
        </p:nvSpPr>
        <p:spPr bwMode="auto">
          <a:xfrm>
            <a:off x="971550" y="862013"/>
            <a:ext cx="803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Excess</a:t>
            </a:r>
          </a:p>
        </p:txBody>
      </p:sp>
      <p:sp>
        <p:nvSpPr>
          <p:cNvPr id="72715" name="TextBox 18"/>
          <p:cNvSpPr txBox="1">
            <a:spLocks noChangeArrowheads="1"/>
          </p:cNvSpPr>
          <p:nvPr/>
        </p:nvSpPr>
        <p:spPr bwMode="auto">
          <a:xfrm>
            <a:off x="3708400" y="865188"/>
            <a:ext cx="1901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Smooth Component</a:t>
            </a:r>
          </a:p>
        </p:txBody>
      </p:sp>
      <p:sp>
        <p:nvSpPr>
          <p:cNvPr id="72716" name="TextBox 19"/>
          <p:cNvSpPr txBox="1">
            <a:spLocks noChangeArrowheads="1"/>
          </p:cNvSpPr>
          <p:nvPr/>
        </p:nvSpPr>
        <p:spPr bwMode="auto">
          <a:xfrm>
            <a:off x="6659563" y="866775"/>
            <a:ext cx="1920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Unresolved Sources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94909" y="1268760"/>
            <a:ext cx="81705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 err="1">
                <a:ln w="31550" cmpd="sng">
                  <a:gradFill>
                    <a:gsLst>
                      <a:gs pos="70000">
                        <a:srgbClr val="2D2DB9">
                          <a:shade val="50000"/>
                          <a:satMod val="190000"/>
                        </a:srgbClr>
                      </a:gs>
                      <a:gs pos="0">
                        <a:srgbClr val="2D2DB9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2D2DB9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</a:t>
            </a:r>
            <a:r>
              <a:rPr lang="en-US" sz="3600" b="1" baseline="-25000" dirty="0" err="1">
                <a:ln w="31550" cmpd="sng">
                  <a:gradFill>
                    <a:gsLst>
                      <a:gs pos="70000">
                        <a:srgbClr val="2D2DB9">
                          <a:shade val="50000"/>
                          <a:satMod val="190000"/>
                        </a:srgbClr>
                      </a:gs>
                      <a:gs pos="0">
                        <a:srgbClr val="2D2DB9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2D2DB9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DM</a:t>
            </a:r>
            <a:endParaRPr lang="en-US" sz="3600" b="1" baseline="-25000" dirty="0">
              <a:ln w="31550" cmpd="sng">
                <a:gradFill>
                  <a:gsLst>
                    <a:gs pos="70000">
                      <a:srgbClr val="2D2DB9">
                        <a:shade val="50000"/>
                        <a:satMod val="190000"/>
                      </a:srgbClr>
                    </a:gs>
                    <a:gs pos="0">
                      <a:srgbClr val="2D2DB9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2D2DB9">
                  <a:tint val="15000"/>
                  <a:satMod val="200000"/>
                </a:srgb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1276299"/>
            <a:ext cx="74897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 err="1">
                <a:ln w="31550" cmpd="sng">
                  <a:gradFill>
                    <a:gsLst>
                      <a:gs pos="70000">
                        <a:srgbClr val="2D2DB9">
                          <a:shade val="50000"/>
                          <a:satMod val="190000"/>
                        </a:srgbClr>
                      </a:gs>
                      <a:gs pos="0">
                        <a:srgbClr val="2D2DB9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2D2DB9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</a:t>
            </a:r>
            <a:r>
              <a:rPr lang="en-US" sz="3600" b="1" baseline="-25000" dirty="0" err="1">
                <a:ln w="31550" cmpd="sng">
                  <a:gradFill>
                    <a:gsLst>
                      <a:gs pos="70000">
                        <a:srgbClr val="2D2DB9">
                          <a:shade val="50000"/>
                          <a:satMod val="190000"/>
                        </a:srgbClr>
                      </a:gs>
                      <a:gs pos="0">
                        <a:srgbClr val="2D2DB9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2D2DB9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PS</a:t>
            </a:r>
            <a:endParaRPr lang="en-US" sz="3600" b="1" baseline="-25000" dirty="0">
              <a:ln w="31550" cmpd="sng">
                <a:gradFill>
                  <a:gsLst>
                    <a:gs pos="70000">
                      <a:srgbClr val="2D2DB9">
                        <a:shade val="50000"/>
                        <a:satMod val="190000"/>
                      </a:srgbClr>
                    </a:gs>
                    <a:gs pos="0">
                      <a:srgbClr val="2D2DB9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2D2DB9">
                  <a:tint val="15000"/>
                  <a:satMod val="200000"/>
                </a:srgb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2719" name="TextBox 22"/>
          <p:cNvSpPr txBox="1">
            <a:spLocks noChangeArrowheads="1"/>
          </p:cNvSpPr>
          <p:nvPr/>
        </p:nvSpPr>
        <p:spPr bwMode="auto">
          <a:xfrm>
            <a:off x="5796136" y="3267075"/>
            <a:ext cx="2828181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0000"/>
                </a:solidFill>
              </a:rPr>
              <a:t>Lee</a:t>
            </a:r>
            <a:r>
              <a:rPr lang="en-US" sz="1400" b="1" dirty="0" smtClean="0">
                <a:solidFill>
                  <a:srgbClr val="000000"/>
                </a:solidFill>
              </a:rPr>
              <a:t>+ </a:t>
            </a:r>
            <a:r>
              <a:rPr lang="pl-PL" sz="1400" dirty="0" smtClean="0">
                <a:hlinkClick r:id="rId6"/>
              </a:rPr>
              <a:t>2015JCAP</a:t>
            </a:r>
            <a:r>
              <a:rPr lang="pl-PL" sz="1400" dirty="0">
                <a:hlinkClick r:id="rId6"/>
              </a:rPr>
              <a:t>...05..</a:t>
            </a:r>
            <a:r>
              <a:rPr lang="pl-PL" sz="1400" dirty="0" smtClean="0">
                <a:hlinkClick r:id="rId6"/>
              </a:rPr>
              <a:t>056L</a:t>
            </a:r>
            <a:endParaRPr lang="pl-PL" sz="1400" dirty="0" smtClean="0"/>
          </a:p>
          <a:p>
            <a:pPr eaLnBrk="1" hangingPunct="1"/>
            <a:r>
              <a:rPr lang="pl-PL" sz="1400" b="1" dirty="0" err="1" smtClean="0"/>
              <a:t>See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also</a:t>
            </a:r>
            <a:r>
              <a:rPr lang="pl-PL" sz="1400" b="1" dirty="0" smtClean="0"/>
              <a:t>:</a:t>
            </a:r>
          </a:p>
          <a:p>
            <a:pPr eaLnBrk="1" hangingPunct="1"/>
            <a:r>
              <a:rPr lang="pl-PL" sz="1400" b="1" dirty="0" smtClean="0">
                <a:solidFill>
                  <a:srgbClr val="000000"/>
                </a:solidFill>
              </a:rPr>
              <a:t>Lee+ </a:t>
            </a:r>
            <a:r>
              <a:rPr lang="pl-PL" sz="1400" dirty="0" smtClean="0">
                <a:hlinkClick r:id="rId7"/>
              </a:rPr>
              <a:t>2016PhRvL</a:t>
            </a:r>
            <a:r>
              <a:rPr lang="pl-PL" sz="1400" dirty="0">
                <a:hlinkClick r:id="rId7"/>
              </a:rPr>
              <a:t>.</a:t>
            </a:r>
            <a:r>
              <a:rPr lang="pl-PL" sz="1400" dirty="0" smtClean="0">
                <a:hlinkClick r:id="rId7"/>
              </a:rPr>
              <a:t>116e1103L</a:t>
            </a:r>
            <a:endParaRPr lang="en-US" sz="14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400" b="1" dirty="0" err="1">
                <a:solidFill>
                  <a:srgbClr val="000000"/>
                </a:solidFill>
              </a:rPr>
              <a:t>Cholis</a:t>
            </a:r>
            <a:r>
              <a:rPr lang="en-US" sz="1400" b="1" dirty="0">
                <a:solidFill>
                  <a:srgbClr val="000000"/>
                </a:solidFill>
              </a:rPr>
              <a:t>+ </a:t>
            </a:r>
            <a:r>
              <a:rPr lang="pl-PL" sz="1400" dirty="0" smtClean="0">
                <a:hlinkClick r:id="rId8"/>
              </a:rPr>
              <a:t>2015JCAP</a:t>
            </a:r>
            <a:r>
              <a:rPr lang="pl-PL" sz="1400" dirty="0">
                <a:hlinkClick r:id="rId8"/>
              </a:rPr>
              <a:t>...06..043C</a:t>
            </a:r>
            <a:endParaRPr lang="en-US" sz="14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sz="1400" b="1" dirty="0">
                <a:solidFill>
                  <a:srgbClr val="000000"/>
                </a:solidFill>
              </a:rPr>
              <a:t>Bartels+ </a:t>
            </a:r>
            <a:r>
              <a:rPr lang="fi-FI" sz="1400" dirty="0" smtClean="0">
                <a:hlinkClick r:id="rId9"/>
              </a:rPr>
              <a:t>2016PhRvL</a:t>
            </a:r>
            <a:r>
              <a:rPr lang="fi-FI" sz="1400" dirty="0">
                <a:hlinkClick r:id="rId9"/>
              </a:rPr>
              <a:t>.116e1102B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8618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intens_ait_84m_gt1000_psf3_gal_0p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92263"/>
            <a:ext cx="8569325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30300" y="100013"/>
            <a:ext cx="7429500" cy="657225"/>
          </a:xfrm>
        </p:spPr>
        <p:txBody>
          <a:bodyPr/>
          <a:lstStyle/>
          <a:p>
            <a:pPr>
              <a:defRPr/>
            </a:pPr>
            <a:r>
              <a:rPr lang="en-US" dirty="0"/>
              <a:t>Known Satellites of the Milky Way </a:t>
            </a:r>
          </a:p>
        </p:txBody>
      </p:sp>
      <p:sp>
        <p:nvSpPr>
          <p:cNvPr id="47106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547C5FD-8680-4845-85C4-27101CD2B409}" type="slidenum">
              <a:rPr lang="en-US" sz="1400">
                <a:solidFill>
                  <a:srgbClr val="A5A5E9"/>
                </a:solidFill>
              </a:rPr>
              <a:pPr eaLnBrk="1" hangingPunct="1"/>
              <a:t>36</a:t>
            </a:fld>
            <a:endParaRPr lang="en-US" sz="1400">
              <a:solidFill>
                <a:srgbClr val="A5A5E9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553321" y="1916832"/>
            <a:ext cx="5034903" cy="432048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109" name="TextBox 19"/>
          <p:cNvSpPr txBox="1">
            <a:spLocks noChangeArrowheads="1"/>
          </p:cNvSpPr>
          <p:nvPr/>
        </p:nvSpPr>
        <p:spPr bwMode="auto">
          <a:xfrm>
            <a:off x="395536" y="5746030"/>
            <a:ext cx="84249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>
                <a:solidFill>
                  <a:srgbClr val="E6E6E6"/>
                </a:solidFill>
              </a:rPr>
              <a:t>Look for </a:t>
            </a:r>
            <a:r>
              <a:rPr lang="en-US" sz="1800" dirty="0">
                <a:solidFill>
                  <a:srgbClr val="E6E6E6"/>
                </a:solidFill>
                <a:latin typeface="Symbol" charset="0"/>
                <a:cs typeface="Symbol" charset="0"/>
              </a:rPr>
              <a:t>g</a:t>
            </a:r>
            <a:r>
              <a:rPr lang="en-US" sz="1800" dirty="0">
                <a:solidFill>
                  <a:srgbClr val="E6E6E6"/>
                </a:solidFill>
              </a:rPr>
              <a:t>-ray emission from Dwarf spheroidal galaxies </a:t>
            </a:r>
            <a:r>
              <a:rPr lang="en-US" sz="1800" dirty="0" smtClean="0">
                <a:solidFill>
                  <a:srgbClr val="E6E6E6"/>
                </a:solidFill>
              </a:rPr>
              <a:t>(</a:t>
            </a:r>
            <a:r>
              <a:rPr lang="en-US" sz="1800" dirty="0" err="1" smtClean="0">
                <a:solidFill>
                  <a:srgbClr val="E6E6E6"/>
                </a:solidFill>
              </a:rPr>
              <a:t>dSphs</a:t>
            </a:r>
            <a:r>
              <a:rPr lang="en-US" sz="1800" dirty="0" smtClean="0">
                <a:solidFill>
                  <a:srgbClr val="E6E6E6"/>
                </a:solidFill>
              </a:rPr>
              <a:t>), which are the most dark matter dominated objects known</a:t>
            </a:r>
            <a:endParaRPr lang="en-US" sz="1800" dirty="0">
              <a:solidFill>
                <a:srgbClr val="E6E6E6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US" sz="1800" dirty="0">
                <a:solidFill>
                  <a:srgbClr val="E6E6E6"/>
                </a:solidFill>
              </a:rPr>
              <a:t>This is a </a:t>
            </a:r>
            <a:r>
              <a:rPr lang="en-US" sz="1800" dirty="0" smtClean="0">
                <a:solidFill>
                  <a:srgbClr val="E6E6E6"/>
                </a:solidFill>
              </a:rPr>
              <a:t>moderate-</a:t>
            </a:r>
            <a:r>
              <a:rPr lang="en-US" sz="1800" dirty="0">
                <a:solidFill>
                  <a:srgbClr val="E6E6E6"/>
                </a:solidFill>
              </a:rPr>
              <a:t>signal, low-background search strategy</a:t>
            </a:r>
          </a:p>
        </p:txBody>
      </p:sp>
      <p:sp>
        <p:nvSpPr>
          <p:cNvPr id="47110" name="Rectangle 12"/>
          <p:cNvSpPr>
            <a:spLocks/>
          </p:cNvSpPr>
          <p:nvPr/>
        </p:nvSpPr>
        <p:spPr bwMode="auto">
          <a:xfrm>
            <a:off x="152400" y="909638"/>
            <a:ext cx="1752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3486" bIns="0" anchor="ctr"/>
          <a:lstStyle/>
          <a:p>
            <a:pPr marL="52388"/>
            <a:r>
              <a:rPr lang="en-US" sz="1400">
                <a:solidFill>
                  <a:srgbClr val="B3B3B3"/>
                </a:solidFill>
                <a:cs typeface="Gill Sans" charset="0"/>
              </a:rPr>
              <a:t>Segue 1</a:t>
            </a:r>
          </a:p>
          <a:p>
            <a:pPr marL="52388"/>
            <a:r>
              <a:rPr lang="en-US" sz="1400">
                <a:solidFill>
                  <a:srgbClr val="B3B3B3"/>
                </a:solidFill>
                <a:cs typeface="Gill Sans" charset="0"/>
              </a:rPr>
              <a:t>Keck Observatory</a:t>
            </a:r>
          </a:p>
          <a:p>
            <a:pPr marL="52388"/>
            <a:endParaRPr lang="en-US" sz="1400">
              <a:solidFill>
                <a:srgbClr val="B3B3B3"/>
              </a:solidFill>
              <a:cs typeface="Gill Sans" charset="0"/>
            </a:endParaRPr>
          </a:p>
        </p:txBody>
      </p:sp>
      <p:pic>
        <p:nvPicPr>
          <p:cNvPr id="16" name="Picture 15" descr="segue1_pr_revised-2_150_150_c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295400"/>
            <a:ext cx="1295400" cy="1295400"/>
          </a:xfrm>
          <a:prstGeom prst="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425280" y="818128"/>
            <a:ext cx="4611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400" dirty="0" smtClean="0">
                <a:solidFill>
                  <a:srgbClr val="ADB0FA"/>
                </a:solidFill>
              </a:rPr>
              <a:t>Recent papers: </a:t>
            </a:r>
          </a:p>
          <a:p>
            <a:pPr defTabSz="457200"/>
            <a:r>
              <a:rPr lang="en-US" sz="1400" dirty="0" smtClean="0">
                <a:solidFill>
                  <a:srgbClr val="ADB0FA"/>
                </a:solidFill>
              </a:rPr>
              <a:t>LAT:  Ackermann+ </a:t>
            </a:r>
            <a:r>
              <a:rPr lang="pl-PL" sz="1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[LAT </a:t>
            </a:r>
            <a:r>
              <a:rPr lang="pl-PL" sz="14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Clb</a:t>
            </a:r>
            <a:r>
              <a:rPr lang="pl-PL" sz="1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] </a:t>
            </a:r>
            <a:r>
              <a:rPr lang="pl-PL" sz="1400" dirty="0" smtClean="0">
                <a:hlinkClick r:id="rId4"/>
              </a:rPr>
              <a:t>2015PhRvL.115w1301A</a:t>
            </a:r>
            <a:r>
              <a:rPr lang="en-US" sz="1400" dirty="0" smtClean="0">
                <a:solidFill>
                  <a:srgbClr val="ADB0FA"/>
                </a:solidFill>
              </a:rPr>
              <a:t>  </a:t>
            </a:r>
          </a:p>
          <a:p>
            <a:pPr defTabSz="457200"/>
            <a:r>
              <a:rPr lang="en-US" sz="1400" dirty="0" err="1" smtClean="0">
                <a:solidFill>
                  <a:srgbClr val="ADB0FA"/>
                </a:solidFill>
              </a:rPr>
              <a:t>Drlica</a:t>
            </a:r>
            <a:r>
              <a:rPr lang="en-US" sz="1400" dirty="0" smtClean="0">
                <a:solidFill>
                  <a:srgbClr val="ADB0FA"/>
                </a:solidFill>
              </a:rPr>
              <a:t>-</a:t>
            </a:r>
            <a:r>
              <a:rPr lang="en-US" sz="1400" dirty="0">
                <a:solidFill>
                  <a:srgbClr val="ADB0FA"/>
                </a:solidFill>
              </a:rPr>
              <a:t>Wagner+ [LAT + </a:t>
            </a:r>
            <a:r>
              <a:rPr lang="en-US" sz="1400" dirty="0" smtClean="0">
                <a:solidFill>
                  <a:srgbClr val="ADB0FA"/>
                </a:solidFill>
              </a:rPr>
              <a:t>DES </a:t>
            </a:r>
            <a:r>
              <a:rPr lang="en-US" sz="1400" dirty="0" err="1" smtClean="0">
                <a:solidFill>
                  <a:srgbClr val="ADB0FA"/>
                </a:solidFill>
              </a:rPr>
              <a:t>Clbs</a:t>
            </a:r>
            <a:r>
              <a:rPr lang="en-US" sz="1400" dirty="0" smtClean="0">
                <a:solidFill>
                  <a:srgbClr val="ADB0FA"/>
                </a:solidFill>
              </a:rPr>
              <a:t>] </a:t>
            </a:r>
            <a:r>
              <a:rPr lang="pl-PL" sz="1400" dirty="0" smtClean="0"/>
              <a:t> </a:t>
            </a:r>
            <a:r>
              <a:rPr lang="pl-PL" sz="1400" dirty="0" smtClean="0">
                <a:hlinkClick r:id="rId5"/>
              </a:rPr>
              <a:t>2015ApJ...809L...4D</a:t>
            </a:r>
            <a:endParaRPr lang="pl-PL" sz="1400" dirty="0" smtClean="0"/>
          </a:p>
          <a:p>
            <a:pPr defTabSz="457200"/>
            <a:r>
              <a:rPr lang="en-US" sz="1400" dirty="0" err="1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Geringer-Sameth</a:t>
            </a:r>
            <a:r>
              <a:rPr lang="en-US" sz="1400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+: </a:t>
            </a:r>
            <a:r>
              <a:rPr lang="en-US" sz="1400" dirty="0" smtClean="0">
                <a:solidFill>
                  <a:srgbClr val="ADB0FA"/>
                </a:solidFill>
              </a:rPr>
              <a:t> </a:t>
            </a:r>
            <a:r>
              <a:rPr lang="en-US" sz="1400" dirty="0" smtClean="0">
                <a:solidFill>
                  <a:srgbClr val="ADB0FA"/>
                </a:solidFill>
                <a:hlinkClick r:id="rId6"/>
              </a:rPr>
              <a:t>2015PhRvL.115h1101G</a:t>
            </a:r>
            <a:endParaRPr lang="en-US" sz="1400" dirty="0">
              <a:solidFill>
                <a:srgbClr val="ADB0FA"/>
              </a:solidFill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43618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Dwarf </a:t>
            </a:r>
            <a:r>
              <a:rPr lang="en-US" dirty="0"/>
              <a:t>Spheroidal Satellites of the Milky Way</a:t>
            </a:r>
          </a:p>
        </p:txBody>
      </p:sp>
      <p:sp>
        <p:nvSpPr>
          <p:cNvPr id="4813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96407F2-F6A0-1B4B-B88E-9ED65822AC74}" type="slidenum">
              <a:rPr lang="en-US" sz="1400">
                <a:solidFill>
                  <a:srgbClr val="3333CC"/>
                </a:solidFill>
              </a:rPr>
              <a:pPr eaLnBrk="1" hangingPunct="1"/>
              <a:t>37</a:t>
            </a:fld>
            <a:endParaRPr lang="en-US" sz="1400">
              <a:solidFill>
                <a:srgbClr val="3333CC"/>
              </a:solidFill>
            </a:endParaRPr>
          </a:p>
        </p:txBody>
      </p:sp>
      <p:pic>
        <p:nvPicPr>
          <p:cNvPr id="48131" name="Picture 4" descr="Milky_Way_satellite_galaxi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981075"/>
            <a:ext cx="6119813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5" descr="Screen Shot 2015-11-05 at 11.57.3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149350"/>
            <a:ext cx="17526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6" descr="Screen Shot 2015-11-05 at 11.57.42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4071938"/>
            <a:ext cx="18034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>
            <a:stCxn id="48133" idx="3"/>
          </p:cNvCxnSpPr>
          <p:nvPr/>
        </p:nvCxnSpPr>
        <p:spPr>
          <a:xfrm>
            <a:off x="1970088" y="4935538"/>
            <a:ext cx="1593850" cy="1014412"/>
          </a:xfrm>
          <a:prstGeom prst="straightConnector1">
            <a:avLst/>
          </a:prstGeom>
          <a:ln w="28575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8132" idx="3"/>
          </p:cNvCxnSpPr>
          <p:nvPr/>
        </p:nvCxnSpPr>
        <p:spPr>
          <a:xfrm>
            <a:off x="1930400" y="2006600"/>
            <a:ext cx="2065338" cy="1277938"/>
          </a:xfrm>
          <a:prstGeom prst="straightConnector1">
            <a:avLst/>
          </a:prstGeom>
          <a:ln w="28575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136" name="TextBox 13"/>
          <p:cNvSpPr txBox="1">
            <a:spLocks noChangeArrowheads="1"/>
          </p:cNvSpPr>
          <p:nvPr/>
        </p:nvSpPr>
        <p:spPr bwMode="auto">
          <a:xfrm>
            <a:off x="6659563" y="1268413"/>
            <a:ext cx="2449512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The Milky Way is surrounded by small satellite galaxies </a:t>
            </a:r>
          </a:p>
        </p:txBody>
      </p:sp>
      <p:sp>
        <p:nvSpPr>
          <p:cNvPr id="48137" name="TextBox 14"/>
          <p:cNvSpPr txBox="1">
            <a:spLocks noChangeArrowheads="1"/>
          </p:cNvSpPr>
          <p:nvPr/>
        </p:nvSpPr>
        <p:spPr bwMode="auto">
          <a:xfrm>
            <a:off x="6659563" y="2195513"/>
            <a:ext cx="2449512" cy="585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Close to Earth</a:t>
            </a:r>
          </a:p>
          <a:p>
            <a:pPr eaLnBrk="1" hangingPunct="1"/>
            <a:r>
              <a:rPr lang="en-US" sz="1600"/>
              <a:t>(25 kpc to 250 kpc)</a:t>
            </a:r>
          </a:p>
        </p:txBody>
      </p:sp>
      <p:sp>
        <p:nvSpPr>
          <p:cNvPr id="48138" name="TextBox 15"/>
          <p:cNvSpPr txBox="1">
            <a:spLocks noChangeArrowheads="1"/>
          </p:cNvSpPr>
          <p:nvPr/>
        </p:nvSpPr>
        <p:spPr bwMode="auto">
          <a:xfrm>
            <a:off x="6659563" y="2916238"/>
            <a:ext cx="2449512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Optical Luminosities range from 10</a:t>
            </a:r>
            <a:r>
              <a:rPr lang="en-US" sz="1600" baseline="30000"/>
              <a:t>3</a:t>
            </a:r>
            <a:r>
              <a:rPr lang="en-US" sz="1600"/>
              <a:t> to 10</a:t>
            </a:r>
            <a:r>
              <a:rPr lang="en-US" sz="1600" baseline="30000"/>
              <a:t>7</a:t>
            </a:r>
            <a:r>
              <a:rPr lang="en-US" sz="1600"/>
              <a:t> L</a:t>
            </a:r>
            <a:r>
              <a:rPr lang="en-US" sz="1600" baseline="-25000">
                <a:latin typeface="Wingdings" charset="0"/>
                <a:cs typeface="Wingdings" charset="0"/>
                <a:sym typeface="Wingdings" charset="0"/>
              </a:rPr>
              <a:t></a:t>
            </a:r>
            <a:endParaRPr lang="en-US" sz="1600" baseline="-25000"/>
          </a:p>
        </p:txBody>
      </p:sp>
      <p:sp>
        <p:nvSpPr>
          <p:cNvPr id="48139" name="TextBox 16"/>
          <p:cNvSpPr txBox="1">
            <a:spLocks noChangeArrowheads="1"/>
          </p:cNvSpPr>
          <p:nvPr/>
        </p:nvSpPr>
        <p:spPr bwMode="auto">
          <a:xfrm>
            <a:off x="6659563" y="3652838"/>
            <a:ext cx="2449512" cy="339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Astrophysically inactive</a:t>
            </a:r>
            <a:endParaRPr lang="en-US" sz="1600" baseline="-25000"/>
          </a:p>
        </p:txBody>
      </p:sp>
      <p:sp>
        <p:nvSpPr>
          <p:cNvPr id="48140" name="TextBox 17"/>
          <p:cNvSpPr txBox="1">
            <a:spLocks noChangeArrowheads="1"/>
          </p:cNvSpPr>
          <p:nvPr/>
        </p:nvSpPr>
        <p:spPr bwMode="auto">
          <a:xfrm>
            <a:off x="6670675" y="4149725"/>
            <a:ext cx="2447925" cy="830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Most dark matter dominated objects known</a:t>
            </a:r>
            <a:endParaRPr lang="en-US" sz="1600" baseline="-25000" dirty="0"/>
          </a:p>
        </p:txBody>
      </p:sp>
      <p:sp>
        <p:nvSpPr>
          <p:cNvPr id="48141" name="TextBox 18"/>
          <p:cNvSpPr txBox="1">
            <a:spLocks noChangeArrowheads="1"/>
          </p:cNvSpPr>
          <p:nvPr/>
        </p:nvSpPr>
        <p:spPr bwMode="auto">
          <a:xfrm>
            <a:off x="6156325" y="6115050"/>
            <a:ext cx="1368425" cy="3381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>
                <a:solidFill>
                  <a:schemeClr val="bg1"/>
                </a:solidFill>
              </a:rPr>
              <a:t>30 kpc</a:t>
            </a:r>
          </a:p>
        </p:txBody>
      </p:sp>
    </p:spTree>
    <p:extLst>
      <p:ext uri="{BB962C8B-B14F-4D97-AF65-F5344CB8AC3E}">
        <p14:creationId xmlns:p14="http://schemas.microsoft.com/office/powerpoint/2010/main" val="22042906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Number Placeholder 7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43ED9A-E7A8-084F-AD78-AF595DE37947}" type="slidenum">
              <a:rPr lang="en-US" sz="1400">
                <a:solidFill>
                  <a:srgbClr val="A5A5E9"/>
                </a:solidFill>
              </a:rPr>
              <a:pPr eaLnBrk="1" hangingPunct="1"/>
              <a:t>38</a:t>
            </a:fld>
            <a:endParaRPr lang="en-US" sz="1400">
              <a:solidFill>
                <a:srgbClr val="A5A5E9"/>
              </a:solidFill>
            </a:endParaRPr>
          </a:p>
        </p:txBody>
      </p:sp>
      <p:sp>
        <p:nvSpPr>
          <p:cNvPr id="49154" name="TextBox 5"/>
          <p:cNvSpPr txBox="1">
            <a:spLocks noChangeArrowheads="1"/>
          </p:cNvSpPr>
          <p:nvPr/>
        </p:nvSpPr>
        <p:spPr bwMode="auto">
          <a:xfrm>
            <a:off x="251520" y="5781675"/>
            <a:ext cx="85051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120650" indent="-120650" eaLnBrk="1" hangingPunct="1">
              <a:buFont typeface="Arial" charset="0"/>
              <a:buChar char="•"/>
            </a:pPr>
            <a:r>
              <a:rPr lang="en-US" sz="1800" dirty="0">
                <a:solidFill>
                  <a:srgbClr val="FFFFFF"/>
                </a:solidFill>
              </a:rPr>
              <a:t>Roughly two dozen Dwarf spheroidal (</a:t>
            </a:r>
            <a:r>
              <a:rPr lang="en-US" sz="1800" dirty="0" err="1">
                <a:solidFill>
                  <a:srgbClr val="FFFFFF"/>
                </a:solidFill>
              </a:rPr>
              <a:t>dSph</a:t>
            </a:r>
            <a:r>
              <a:rPr lang="en-US" sz="1800" dirty="0">
                <a:solidFill>
                  <a:srgbClr val="FFFFFF"/>
                </a:solidFill>
              </a:rPr>
              <a:t>) satellite galaxies of the Milky </a:t>
            </a:r>
            <a:r>
              <a:rPr lang="en-US" sz="1800" dirty="0" smtClean="0">
                <a:solidFill>
                  <a:srgbClr val="FFFFFF"/>
                </a:solidFill>
              </a:rPr>
              <a:t>Way known up to the DES era </a:t>
            </a:r>
            <a:endParaRPr lang="en-US" sz="1800" dirty="0">
              <a:solidFill>
                <a:srgbClr val="FFFFFF"/>
              </a:solidFill>
            </a:endParaRPr>
          </a:p>
          <a:p>
            <a:pPr marL="120650" indent="-120650" eaLnBrk="1" hangingPunct="1">
              <a:buFont typeface="Arial" charset="0"/>
              <a:buChar char="•"/>
            </a:pPr>
            <a:r>
              <a:rPr lang="en-US" sz="1800" dirty="0" smtClean="0">
                <a:solidFill>
                  <a:srgbClr val="FFFFFF"/>
                </a:solidFill>
              </a:rPr>
              <a:t>Negligible </a:t>
            </a:r>
            <a:r>
              <a:rPr lang="en-US" sz="1800" dirty="0">
                <a:solidFill>
                  <a:srgbClr val="FFFFFF"/>
                </a:solidFill>
              </a:rPr>
              <a:t>astrophysical </a:t>
            </a:r>
            <a:r>
              <a:rPr lang="en-US" sz="1800" dirty="0">
                <a:solidFill>
                  <a:srgbClr val="FFFFFF"/>
                </a:solidFill>
                <a:latin typeface="Symbol" charset="0"/>
                <a:cs typeface="Symbol" charset="0"/>
              </a:rPr>
              <a:t>g</a:t>
            </a:r>
            <a:r>
              <a:rPr lang="en-US" sz="1800" dirty="0">
                <a:solidFill>
                  <a:srgbClr val="FFFFFF"/>
                </a:solidFill>
              </a:rPr>
              <a:t>-ray production expected</a:t>
            </a:r>
          </a:p>
        </p:txBody>
      </p:sp>
      <p:pic>
        <p:nvPicPr>
          <p:cNvPr id="49155" name="Picture 6" descr="cmap_36m_gt100_front_0p1_scaled_AllDwarf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" t="4417" r="3944" b="5521"/>
          <a:stretch>
            <a:fillRect/>
          </a:stretch>
        </p:blipFill>
        <p:spPr bwMode="auto">
          <a:xfrm>
            <a:off x="282575" y="1589088"/>
            <a:ext cx="8474075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1130300" y="100013"/>
            <a:ext cx="7429500" cy="6572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Searches for DM in MW Satellites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7676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Count Maps for a </a:t>
            </a:r>
            <a:r>
              <a:rPr lang="en-US" dirty="0" err="1" smtClean="0"/>
              <a:t>dSph</a:t>
            </a:r>
            <a:r>
              <a:rPr lang="en-US" dirty="0" smtClean="0"/>
              <a:t> Galaxy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4350" r="4350"/>
          <a:stretch>
            <a:fillRect/>
          </a:stretch>
        </p:blipFill>
        <p:spPr>
          <a:xfrm>
            <a:off x="260672" y="908720"/>
            <a:ext cx="8559800" cy="579463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526C6-EFEA-F34A-9AB9-A2CDFB80E68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64698" y="908720"/>
            <a:ext cx="2499790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NFW scale radius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PSF containment (68%,98%)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953885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Evidence for / Salient Features of Dark Matter</a:t>
            </a:r>
            <a:endParaRPr lang="en-US" dirty="0"/>
          </a:p>
        </p:txBody>
      </p:sp>
      <p:sp>
        <p:nvSpPr>
          <p:cNvPr id="29698" name="TextBox 6"/>
          <p:cNvSpPr txBox="1">
            <a:spLocks noChangeArrowheads="1"/>
          </p:cNvSpPr>
          <p:nvPr/>
        </p:nvSpPr>
        <p:spPr bwMode="auto">
          <a:xfrm>
            <a:off x="152400" y="2743200"/>
            <a:ext cx="44211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>
                <a:solidFill>
                  <a:srgbClr val="000000"/>
                </a:solidFill>
              </a:rPr>
              <a:t>Comprises </a:t>
            </a:r>
            <a:r>
              <a:rPr lang="en-US" sz="1800" b="1" i="1">
                <a:solidFill>
                  <a:srgbClr val="000000"/>
                </a:solidFill>
              </a:rPr>
              <a:t>majority </a:t>
            </a:r>
            <a:r>
              <a:rPr lang="en-US" sz="1800" i="1">
                <a:solidFill>
                  <a:srgbClr val="000000"/>
                </a:solidFill>
              </a:rPr>
              <a:t>of </a:t>
            </a:r>
            <a:r>
              <a:rPr lang="en-US" sz="1800" b="1" i="1">
                <a:solidFill>
                  <a:srgbClr val="000000"/>
                </a:solidFill>
              </a:rPr>
              <a:t>mass</a:t>
            </a:r>
            <a:r>
              <a:rPr lang="en-US" sz="1800" i="1">
                <a:solidFill>
                  <a:srgbClr val="000000"/>
                </a:solidFill>
              </a:rPr>
              <a:t> in Galaxies</a:t>
            </a:r>
            <a:endParaRPr lang="en-US" sz="1800" b="1" i="1">
              <a:solidFill>
                <a:srgbClr val="000000"/>
              </a:solidFill>
            </a:endParaRP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Missing mass on Galaxy Cluster scale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Zwicky (1937)</a:t>
            </a:r>
          </a:p>
        </p:txBody>
      </p:sp>
      <p:sp>
        <p:nvSpPr>
          <p:cNvPr id="29699" name="TextBox 7"/>
          <p:cNvSpPr txBox="1">
            <a:spLocks noChangeArrowheads="1"/>
          </p:cNvSpPr>
          <p:nvPr/>
        </p:nvSpPr>
        <p:spPr bwMode="auto">
          <a:xfrm>
            <a:off x="5715000" y="3124200"/>
            <a:ext cx="3241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>
                <a:solidFill>
                  <a:srgbClr val="000000"/>
                </a:solidFill>
              </a:rPr>
              <a:t>Large </a:t>
            </a:r>
            <a:r>
              <a:rPr lang="en-US" sz="1800" b="1" i="1">
                <a:solidFill>
                  <a:srgbClr val="000000"/>
                </a:solidFill>
              </a:rPr>
              <a:t>halos </a:t>
            </a:r>
            <a:r>
              <a:rPr lang="en-US" sz="1800" i="1">
                <a:solidFill>
                  <a:srgbClr val="000000"/>
                </a:solidFill>
              </a:rPr>
              <a:t>around Galaxies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Rotation Curves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Rubin+(1980)</a:t>
            </a:r>
          </a:p>
        </p:txBody>
      </p:sp>
      <p:sp>
        <p:nvSpPr>
          <p:cNvPr id="29700" name="TextBox 8"/>
          <p:cNvSpPr txBox="1">
            <a:spLocks noChangeArrowheads="1"/>
          </p:cNvSpPr>
          <p:nvPr/>
        </p:nvSpPr>
        <p:spPr bwMode="auto">
          <a:xfrm>
            <a:off x="457200" y="5857875"/>
            <a:ext cx="23955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>
                <a:solidFill>
                  <a:srgbClr val="000000"/>
                </a:solidFill>
              </a:rPr>
              <a:t>Almost </a:t>
            </a:r>
            <a:r>
              <a:rPr lang="en-US" sz="1800" b="1" i="1">
                <a:solidFill>
                  <a:srgbClr val="000000"/>
                </a:solidFill>
              </a:rPr>
              <a:t>collisionless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Bullet Cluster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Clowe+(2006)</a:t>
            </a:r>
          </a:p>
        </p:txBody>
      </p:sp>
      <p:sp>
        <p:nvSpPr>
          <p:cNvPr id="29701" name="TextBox 9"/>
          <p:cNvSpPr txBox="1">
            <a:spLocks noChangeArrowheads="1"/>
          </p:cNvSpPr>
          <p:nvPr/>
        </p:nvSpPr>
        <p:spPr bwMode="auto">
          <a:xfrm>
            <a:off x="4953000" y="5661025"/>
            <a:ext cx="3390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>
                <a:solidFill>
                  <a:srgbClr val="000000"/>
                </a:solidFill>
              </a:rPr>
              <a:t>Non-Baryonic</a:t>
            </a:r>
          </a:p>
          <a:p>
            <a:pPr eaLnBrk="1" hangingPunct="1"/>
            <a:r>
              <a:rPr lang="en-US" sz="1800" dirty="0">
                <a:solidFill>
                  <a:srgbClr val="000000"/>
                </a:solidFill>
              </a:rPr>
              <a:t>Big-Bang </a:t>
            </a:r>
            <a:r>
              <a:rPr lang="en-US" sz="1800" dirty="0" err="1">
                <a:solidFill>
                  <a:srgbClr val="000000"/>
                </a:solidFill>
              </a:rPr>
              <a:t>Nucleosynthesis</a:t>
            </a:r>
            <a:r>
              <a:rPr lang="en-US" sz="1800" dirty="0">
                <a:solidFill>
                  <a:srgbClr val="000000"/>
                </a:solidFill>
              </a:rPr>
              <a:t>,</a:t>
            </a:r>
          </a:p>
          <a:p>
            <a:pPr eaLnBrk="1" hangingPunct="1"/>
            <a:r>
              <a:rPr lang="en-US" sz="1800" dirty="0">
                <a:solidFill>
                  <a:srgbClr val="000000"/>
                </a:solidFill>
              </a:rPr>
              <a:t>CMB Acoustic Oscillations</a:t>
            </a:r>
          </a:p>
          <a:p>
            <a:pPr eaLnBrk="1" hangingPunct="1"/>
            <a:r>
              <a:rPr lang="en-US" sz="1800" i="1" dirty="0">
                <a:solidFill>
                  <a:srgbClr val="000000"/>
                </a:solidFill>
              </a:rPr>
              <a:t>WMAP</a:t>
            </a:r>
            <a:r>
              <a:rPr lang="en-US" sz="1800" dirty="0">
                <a:solidFill>
                  <a:srgbClr val="000000"/>
                </a:solidFill>
              </a:rPr>
              <a:t>(2010</a:t>
            </a:r>
            <a:r>
              <a:rPr lang="en-US" sz="1800" dirty="0" smtClean="0">
                <a:solidFill>
                  <a:srgbClr val="000000"/>
                </a:solidFill>
              </a:rPr>
              <a:t>), </a:t>
            </a:r>
            <a:r>
              <a:rPr lang="en-US" sz="1800" i="1" dirty="0" smtClean="0">
                <a:solidFill>
                  <a:srgbClr val="000000"/>
                </a:solidFill>
              </a:rPr>
              <a:t>Planck</a:t>
            </a:r>
            <a:r>
              <a:rPr lang="en-US" sz="1800" dirty="0" smtClean="0">
                <a:solidFill>
                  <a:srgbClr val="000000"/>
                </a:solidFill>
              </a:rPr>
              <a:t>(2015)</a:t>
            </a: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29702" name="Picture 10" descr="Screen shot 2012-07-10 at 5.45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996950"/>
            <a:ext cx="4273550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12" descr="Screen shot 2012-07-10 at 5.48.1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525" y="4076700"/>
            <a:ext cx="265747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13" descr="WMAP_Resul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267200"/>
            <a:ext cx="2270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14" descr="Bullet_Cluste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902075"/>
            <a:ext cx="2895600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6" name="Slide Number Placeholder 16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6860EE3-CD11-F142-B6EE-597348F76036}" type="slidenum">
              <a:rPr lang="en-US" sz="1400">
                <a:solidFill>
                  <a:srgbClr val="3333CC"/>
                </a:solidFill>
              </a:rPr>
              <a:pPr eaLnBrk="1" hangingPunct="1"/>
              <a:t>4</a:t>
            </a:fld>
            <a:endParaRPr lang="en-US" sz="1400">
              <a:solidFill>
                <a:srgbClr val="3333CC"/>
              </a:solidFill>
            </a:endParaRPr>
          </a:p>
        </p:txBody>
      </p:sp>
      <p:pic>
        <p:nvPicPr>
          <p:cNvPr id="29707" name="Picture 15" descr="M33_Rotatio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914400"/>
            <a:ext cx="3200400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71116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Published </a:t>
            </a:r>
            <a:r>
              <a:rPr lang="en-US" dirty="0" smtClean="0"/>
              <a:t>Upper Limits from Dwarf Galaxies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4F773-CACD-434C-A42F-955F97EB61A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707904" y="796642"/>
            <a:ext cx="20988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Symbol" charset="2"/>
                <a:cs typeface="Symbol" charset="2"/>
              </a:rPr>
              <a:t>c</a:t>
            </a:r>
            <a:r>
              <a:rPr lang="en-US" sz="20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c</a:t>
            </a:r>
            <a:r>
              <a:rPr lang="en-US" sz="2000" dirty="0" smtClean="0">
                <a:solidFill>
                  <a:srgbClr val="000000"/>
                </a:solidFill>
              </a:rPr>
              <a:t> -&gt; bb channel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212976"/>
            <a:ext cx="7232869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Update to Current version</a:t>
            </a: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limit_sample_dsphs.png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73" b="-37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4406807"/>
      </p:ext>
    </p:extLst>
  </p:cSld>
  <p:clrMapOvr>
    <a:masterClrMapping/>
  </p:clrMapOvr>
  <p:transition xmlns:p14="http://schemas.microsoft.com/office/powerpoint/2010/main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intens_ait_84m_gt1000_psf3_gal_0p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92263"/>
            <a:ext cx="8569325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30300" y="100013"/>
            <a:ext cx="7429500" cy="657225"/>
          </a:xfrm>
        </p:spPr>
        <p:txBody>
          <a:bodyPr/>
          <a:lstStyle/>
          <a:p>
            <a:pPr>
              <a:defRPr/>
            </a:pPr>
            <a:r>
              <a:rPr lang="en-US" dirty="0">
                <a:effectLst/>
              </a:rPr>
              <a:t>Undiscovered Satellites of the Milky Way </a:t>
            </a:r>
            <a:endParaRPr lang="en-US" dirty="0"/>
          </a:p>
        </p:txBody>
      </p:sp>
      <p:sp>
        <p:nvSpPr>
          <p:cNvPr id="55299" name="Slide Number Placeholder 10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0D85D8C-965D-D14C-97B0-E1711DBED544}" type="slidenum">
              <a:rPr lang="en-US" sz="1400">
                <a:solidFill>
                  <a:srgbClr val="ADADEB"/>
                </a:solidFill>
              </a:rPr>
              <a:pPr eaLnBrk="1" hangingPunct="1"/>
              <a:t>41</a:t>
            </a:fld>
            <a:endParaRPr lang="en-US" sz="1400">
              <a:solidFill>
                <a:srgbClr val="ADADEB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16200000" flipH="1">
            <a:off x="1947863" y="1414462"/>
            <a:ext cx="152400" cy="1743075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771650" y="1714500"/>
            <a:ext cx="1123950" cy="64770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03" name="TextBox 22"/>
          <p:cNvSpPr txBox="1">
            <a:spLocks noChangeArrowheads="1"/>
          </p:cNvSpPr>
          <p:nvPr/>
        </p:nvSpPr>
        <p:spPr bwMode="auto">
          <a:xfrm>
            <a:off x="533400" y="6019800"/>
            <a:ext cx="8359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>
                <a:solidFill>
                  <a:srgbClr val="E6E6E6"/>
                </a:solidFill>
              </a:rPr>
              <a:t>Look for population of  LAT catalog sources that are consistent with DM signatures and inconsistent with known astrophysical source classes</a:t>
            </a:r>
          </a:p>
        </p:txBody>
      </p:sp>
      <p:sp>
        <p:nvSpPr>
          <p:cNvPr id="55304" name="Rectangle 9"/>
          <p:cNvSpPr>
            <a:spLocks/>
          </p:cNvSpPr>
          <p:nvPr/>
        </p:nvSpPr>
        <p:spPr bwMode="auto">
          <a:xfrm>
            <a:off x="251519" y="816769"/>
            <a:ext cx="2644081" cy="3079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53486" bIns="0" anchor="ctr"/>
          <a:lstStyle/>
          <a:p>
            <a:pPr marL="52388" defTabSz="457200">
              <a:spcBef>
                <a:spcPts val="1200"/>
              </a:spcBef>
            </a:pPr>
            <a:r>
              <a:rPr lang="en-US" sz="1400" dirty="0">
                <a:solidFill>
                  <a:srgbClr val="B3B3B3"/>
                </a:solidFill>
                <a:cs typeface="Gill Sans" charset="0"/>
              </a:rPr>
              <a:t>Simulated DM Satellite </a:t>
            </a:r>
            <a:r>
              <a:rPr lang="en-US" sz="1400" dirty="0" smtClean="0">
                <a:solidFill>
                  <a:srgbClr val="B3B3B3"/>
                </a:solidFill>
                <a:cs typeface="Gill Sans" charset="0"/>
              </a:rPr>
              <a:t> </a:t>
            </a:r>
            <a:r>
              <a:rPr lang="en-US" sz="1400" dirty="0" err="1" smtClean="0">
                <a:solidFill>
                  <a:srgbClr val="B3B3B3"/>
                </a:solidFill>
                <a:cs typeface="Gill Sans" charset="0"/>
              </a:rPr>
              <a:t>Diemand</a:t>
            </a:r>
            <a:r>
              <a:rPr lang="en-US" sz="1400" dirty="0" smtClean="0">
                <a:solidFill>
                  <a:srgbClr val="B3B3B3"/>
                </a:solidFill>
                <a:cs typeface="Gill Sans" charset="0"/>
              </a:rPr>
              <a:t>+ </a:t>
            </a:r>
            <a:r>
              <a:rPr lang="is-IS" sz="1400" dirty="0" smtClean="0">
                <a:hlinkClick r:id="rId4"/>
              </a:rPr>
              <a:t>2007ApJ</a:t>
            </a:r>
            <a:r>
              <a:rPr lang="is-IS" sz="1400" dirty="0">
                <a:hlinkClick r:id="rId4"/>
              </a:rPr>
              <a:t>...657..262D</a:t>
            </a:r>
            <a:endParaRPr lang="en-US" sz="1400" dirty="0">
              <a:solidFill>
                <a:srgbClr val="B3B3B3"/>
              </a:solidFill>
              <a:cs typeface="Gill Sans" charset="0"/>
            </a:endParaRPr>
          </a:p>
        </p:txBody>
      </p:sp>
      <p:pic>
        <p:nvPicPr>
          <p:cNvPr id="3" name="Picture 2" descr="Screen Shot 2015-11-07 at 12.51.3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68" y="1288439"/>
            <a:ext cx="1049379" cy="10439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15000" y="953869"/>
            <a:ext cx="34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400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Recent Papers:</a:t>
            </a:r>
          </a:p>
          <a:p>
            <a:pPr defTabSz="457200"/>
            <a:r>
              <a:rPr lang="en-US" sz="1400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Berlin</a:t>
            </a:r>
            <a:r>
              <a:rPr lang="en-US" sz="1400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&amp; Hooper </a:t>
            </a:r>
            <a:r>
              <a:rPr lang="pl-PL" sz="1400" dirty="0"/>
              <a:t> </a:t>
            </a:r>
            <a:r>
              <a:rPr lang="pl-PL" sz="1400" dirty="0">
                <a:hlinkClick r:id="rId6"/>
              </a:rPr>
              <a:t>2014PhRvD..</a:t>
            </a:r>
            <a:r>
              <a:rPr lang="pl-PL" sz="1400" dirty="0" smtClean="0">
                <a:hlinkClick r:id="rId6"/>
              </a:rPr>
              <a:t>89a6014B</a:t>
            </a:r>
            <a:endParaRPr lang="en-US" sz="1400" dirty="0" smtClean="0">
              <a:solidFill>
                <a:srgbClr val="ADB0FA"/>
              </a:solidFill>
              <a:ea typeface="ＭＳ Ｐゴシック" charset="-128"/>
              <a:cs typeface="ＭＳ Ｐゴシック" charset="-128"/>
            </a:endParaRPr>
          </a:p>
          <a:p>
            <a:pPr defTabSz="457200"/>
            <a:r>
              <a:rPr lang="en-US" sz="1400" dirty="0" err="1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Bertoni</a:t>
            </a:r>
            <a:r>
              <a:rPr lang="en-US" sz="1400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+ </a:t>
            </a:r>
            <a:r>
              <a:rPr lang="pl-PL" sz="1400" dirty="0"/>
              <a:t> </a:t>
            </a:r>
            <a:r>
              <a:rPr lang="pl-PL" sz="1400" dirty="0">
                <a:hlinkClick r:id="rId7"/>
              </a:rPr>
              <a:t>2015JCAP...12..035B</a:t>
            </a:r>
            <a:r>
              <a:rPr lang="pl-PL" sz="1400" dirty="0"/>
              <a:t/>
            </a:r>
            <a:br>
              <a:rPr lang="pl-PL" sz="1400" dirty="0"/>
            </a:br>
            <a:r>
              <a:rPr lang="pl-PL" sz="1400" dirty="0" smtClean="0">
                <a:solidFill>
                  <a:srgbClr val="ADADEB"/>
                </a:solidFill>
              </a:rPr>
              <a:t>(</a:t>
            </a:r>
            <a:r>
              <a:rPr lang="pl-PL" sz="1400" dirty="0" err="1" smtClean="0">
                <a:solidFill>
                  <a:srgbClr val="ADADEB"/>
                </a:solidFill>
              </a:rPr>
              <a:t>See</a:t>
            </a:r>
            <a:r>
              <a:rPr lang="pl-PL" sz="1400" dirty="0" smtClean="0">
                <a:solidFill>
                  <a:srgbClr val="ADADEB"/>
                </a:solidFill>
              </a:rPr>
              <a:t> </a:t>
            </a:r>
            <a:r>
              <a:rPr lang="pl-PL" sz="1400" dirty="0" err="1" smtClean="0">
                <a:solidFill>
                  <a:srgbClr val="ADADEB"/>
                </a:solidFill>
              </a:rPr>
              <a:t>also</a:t>
            </a:r>
            <a:r>
              <a:rPr lang="pl-PL" sz="1400" dirty="0">
                <a:solidFill>
                  <a:srgbClr val="ADADEB"/>
                </a:solidFill>
              </a:rPr>
              <a:t> </a:t>
            </a:r>
            <a:r>
              <a:rPr lang="pl-PL" sz="1400" dirty="0" smtClean="0">
                <a:solidFill>
                  <a:srgbClr val="ADADEB"/>
                </a:solidFill>
              </a:rPr>
              <a:t>arXiv:1602.07303)</a:t>
            </a:r>
            <a:endParaRPr lang="en-US" sz="1400" dirty="0">
              <a:solidFill>
                <a:srgbClr val="ADADEB"/>
              </a:solidFill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6498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creen shot 2012-07-12 at 1.06.0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980728"/>
            <a:ext cx="5688632" cy="3419104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30449" y="4077072"/>
            <a:ext cx="8860649" cy="2780928"/>
          </a:xfrm>
        </p:spPr>
        <p:txBody>
          <a:bodyPr/>
          <a:lstStyle/>
          <a:p>
            <a:r>
              <a:rPr lang="en-US" sz="1800" b="0" dirty="0" smtClean="0">
                <a:solidFill>
                  <a:srgbClr val="000000"/>
                </a:solidFill>
                <a:ea typeface="Gill Sans" charset="0"/>
                <a:cs typeface="Gill Sans" charset="0"/>
                <a:sym typeface="Gill Sans" charset="0"/>
              </a:rPr>
              <a:t>Search criteria:</a:t>
            </a:r>
          </a:p>
          <a:p>
            <a:pPr lvl="1"/>
            <a:r>
              <a:rPr lang="en-US" sz="1800" b="0" dirty="0">
                <a:solidFill>
                  <a:srgbClr val="0000FF"/>
                </a:solidFill>
                <a:ea typeface="Gill Sans" charset="0"/>
                <a:cs typeface="Gill Sans" charset="0"/>
                <a:sym typeface="Gill Sans" charset="0"/>
              </a:rPr>
              <a:t>c</a:t>
            </a:r>
            <a:r>
              <a:rPr lang="en-US" sz="1800" b="0" dirty="0" smtClean="0">
                <a:solidFill>
                  <a:srgbClr val="0000FF"/>
                </a:solidFill>
                <a:ea typeface="Gill Sans" charset="0"/>
                <a:cs typeface="Gill Sans" charset="0"/>
                <a:sym typeface="Gill Sans" charset="0"/>
              </a:rPr>
              <a:t>atalog sources</a:t>
            </a:r>
            <a:r>
              <a:rPr lang="en-US" sz="1800" b="0" dirty="0" smtClean="0">
                <a:solidFill>
                  <a:srgbClr val="0000FF"/>
                </a:solidFill>
                <a:ea typeface="ヒラギノ角ゴ ProN W6" charset="-128"/>
                <a:cs typeface="ヒラギノ角ゴ ProN W6" charset="-128"/>
                <a:sym typeface="Gill Sans" charset="0"/>
              </a:rPr>
              <a:t>, </a:t>
            </a:r>
            <a:r>
              <a:rPr lang="en-US" sz="1800" b="0" dirty="0">
                <a:solidFill>
                  <a:srgbClr val="0000FF"/>
                </a:solidFill>
                <a:ea typeface="Gill Sans" charset="0"/>
                <a:cs typeface="Gill Sans" charset="0"/>
                <a:sym typeface="Gill Sans" charset="0"/>
              </a:rPr>
              <a:t>o</a:t>
            </a:r>
            <a:r>
              <a:rPr lang="en-US" sz="1800" b="0" dirty="0" smtClean="0">
                <a:solidFill>
                  <a:srgbClr val="0000FF"/>
                </a:solidFill>
                <a:ea typeface="Gill Sans" charset="0"/>
                <a:cs typeface="Gill Sans" charset="0"/>
                <a:sym typeface="Gill Sans" charset="0"/>
              </a:rPr>
              <a:t>ff-plane: |b| &gt; 10°</a:t>
            </a:r>
            <a:endParaRPr lang="en-US" sz="1800" b="0" dirty="0" smtClean="0">
              <a:solidFill>
                <a:srgbClr val="0000FF"/>
              </a:solidFill>
              <a:ea typeface="ヒラギノ角ゴ ProN W3" charset="-128"/>
              <a:cs typeface="ヒラギノ角ゴ ProN W3" charset="-128"/>
              <a:sym typeface="Gill Sans" charset="0"/>
            </a:endParaRPr>
          </a:p>
          <a:p>
            <a:pPr lvl="1"/>
            <a:r>
              <a:rPr lang="en-US" sz="1800" b="0" dirty="0">
                <a:solidFill>
                  <a:srgbClr val="0000FF"/>
                </a:solidFill>
                <a:ea typeface="Gill Sans" charset="0"/>
                <a:cs typeface="Gill Sans" charset="0"/>
                <a:sym typeface="Gill Sans" charset="0"/>
              </a:rPr>
              <a:t>n</a:t>
            </a:r>
            <a:r>
              <a:rPr lang="en-US" sz="1800" b="0" dirty="0" smtClean="0">
                <a:solidFill>
                  <a:srgbClr val="0000FF"/>
                </a:solidFill>
                <a:ea typeface="Gill Sans" charset="0"/>
                <a:cs typeface="Gill Sans" charset="0"/>
                <a:sym typeface="Gill Sans" charset="0"/>
              </a:rPr>
              <a:t>ot associated with counterparts at other wavelengths</a:t>
            </a:r>
            <a:endParaRPr lang="en-US" sz="1800" b="0" dirty="0" smtClean="0">
              <a:solidFill>
                <a:srgbClr val="0000FF"/>
              </a:solidFill>
              <a:ea typeface="ヒラギノ角ゴ ProN W3" charset="-128"/>
              <a:cs typeface="ヒラギノ角ゴ ProN W3" charset="-128"/>
              <a:sym typeface="Gill Sans" charset="0"/>
            </a:endParaRPr>
          </a:p>
          <a:p>
            <a:pPr lvl="1"/>
            <a:r>
              <a:rPr lang="en-US" sz="1800" b="0" dirty="0">
                <a:solidFill>
                  <a:srgbClr val="0000FF"/>
                </a:solidFill>
                <a:ea typeface="Gill Sans" charset="0"/>
                <a:cs typeface="Gill Sans" charset="0"/>
                <a:sym typeface="Gill Sans" charset="0"/>
              </a:rPr>
              <a:t>s</a:t>
            </a:r>
            <a:r>
              <a:rPr lang="en-US" sz="1800" b="0" dirty="0" smtClean="0">
                <a:solidFill>
                  <a:srgbClr val="0000FF"/>
                </a:solidFill>
                <a:ea typeface="Gill Sans" charset="0"/>
                <a:cs typeface="Gill Sans" charset="0"/>
                <a:sym typeface="Gill Sans" charset="0"/>
              </a:rPr>
              <a:t>teady emission, </a:t>
            </a:r>
            <a:r>
              <a:rPr lang="en-US" sz="1800" b="0" dirty="0">
                <a:solidFill>
                  <a:srgbClr val="0000FF"/>
                </a:solidFill>
                <a:ea typeface="Lucida Grande" charset="0"/>
                <a:cs typeface="Lucida Grande" charset="0"/>
                <a:sym typeface="Gill Sans" charset="0"/>
              </a:rPr>
              <a:t>s</a:t>
            </a:r>
            <a:r>
              <a:rPr lang="en-US" sz="1800" b="0" dirty="0" smtClean="0">
                <a:solidFill>
                  <a:srgbClr val="0000FF"/>
                </a:solidFill>
                <a:ea typeface="Lucida Grande" charset="0"/>
                <a:cs typeface="Lucida Grande" charset="0"/>
                <a:sym typeface="Gill Sans" charset="0"/>
              </a:rPr>
              <a:t>pectrum consistent with DM </a:t>
            </a:r>
            <a:r>
              <a:rPr lang="en-US" sz="1800" b="0" dirty="0" smtClean="0">
                <a:solidFill>
                  <a:srgbClr val="0000FF"/>
                </a:solidFill>
                <a:ea typeface="Gill Sans" charset="0"/>
                <a:cs typeface="Gill Sans" charset="0"/>
                <a:sym typeface="Gill Sans" charset="0"/>
              </a:rPr>
              <a:t>spectra </a:t>
            </a:r>
          </a:p>
          <a:p>
            <a:pPr lvl="1"/>
            <a:r>
              <a:rPr lang="en-US" sz="1800" b="0" dirty="0">
                <a:solidFill>
                  <a:srgbClr val="FF0000"/>
                </a:solidFill>
                <a:ea typeface="Gill Sans" charset="0"/>
                <a:cs typeface="Gill Sans" charset="0"/>
                <a:sym typeface="Gill Sans" charset="0"/>
              </a:rPr>
              <a:t>s</a:t>
            </a:r>
            <a:r>
              <a:rPr lang="en-US" sz="1800" b="0" dirty="0" smtClean="0">
                <a:solidFill>
                  <a:srgbClr val="FF0000"/>
                </a:solidFill>
                <a:ea typeface="Gill Sans" charset="0"/>
                <a:cs typeface="Gill Sans" charset="0"/>
                <a:sym typeface="Gill Sans" charset="0"/>
              </a:rPr>
              <a:t>patially extended ( &gt;~ 0.25° )</a:t>
            </a:r>
            <a:endParaRPr lang="en-US" sz="1800" b="0" dirty="0" smtClean="0">
              <a:solidFill>
                <a:srgbClr val="FF0000"/>
              </a:solidFill>
              <a:ea typeface="ヒラギノ角ゴ ProN W3" charset="-128"/>
              <a:cs typeface="ヒラギノ角ゴ ProN W3" charset="-128"/>
              <a:sym typeface="Gill Sans" charset="0"/>
            </a:endParaRPr>
          </a:p>
          <a:p>
            <a:r>
              <a:rPr lang="en-US" sz="1800" b="0" dirty="0" smtClean="0">
                <a:ea typeface="Gill Sans" charset="0"/>
                <a:cs typeface="Gill Sans" charset="0"/>
                <a:sym typeface="Gill Sans" charset="0"/>
              </a:rPr>
              <a:t>Results:</a:t>
            </a:r>
          </a:p>
          <a:p>
            <a:pPr lvl="1"/>
            <a:r>
              <a:rPr lang="en-US" sz="1800" b="0" dirty="0" smtClean="0">
                <a:solidFill>
                  <a:srgbClr val="0000FF"/>
                </a:solidFill>
                <a:ea typeface="Gill Sans" charset="0"/>
                <a:cs typeface="Gill Sans" charset="0"/>
                <a:sym typeface="Gill Sans" charset="0"/>
              </a:rPr>
              <a:t>Few sources pass criteria</a:t>
            </a:r>
          </a:p>
          <a:p>
            <a:pPr lvl="1"/>
            <a:r>
              <a:rPr lang="en-US" sz="1800" b="0" dirty="0" smtClean="0">
                <a:solidFill>
                  <a:srgbClr val="0000FF"/>
                </a:solidFill>
                <a:ea typeface="Gill Sans" charset="0"/>
                <a:cs typeface="Gill Sans" charset="0"/>
                <a:sym typeface="Gill Sans" charset="0"/>
              </a:rPr>
              <a:t>From N-body simulations we infer a constraints on annihilation cross-section</a:t>
            </a:r>
          </a:p>
          <a:p>
            <a:pPr lvl="1"/>
            <a:endParaRPr lang="en-US" sz="1800" b="0" dirty="0" smtClean="0">
              <a:solidFill>
                <a:srgbClr val="0000FF"/>
              </a:solidFill>
              <a:ea typeface="Gill Sans" charset="0"/>
              <a:cs typeface="Gill Sans" charset="0"/>
              <a:sym typeface="Gill Sans" charset="0"/>
            </a:endParaRPr>
          </a:p>
          <a:p>
            <a:pPr lvl="1"/>
            <a:endParaRPr lang="en-US" sz="1800" b="0" dirty="0" smtClean="0">
              <a:solidFill>
                <a:srgbClr val="0000FF"/>
              </a:solidFill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92016" y="1840468"/>
            <a:ext cx="20774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b="1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low-mass </a:t>
            </a:r>
            <a:r>
              <a:rPr lang="en-US" sz="1600" b="1" dirty="0" err="1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subhalos</a:t>
            </a:r>
            <a:endParaRPr lang="en-US" sz="1600" b="1" dirty="0" smtClean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defTabSz="457200"/>
            <a:r>
              <a:rPr lang="en-US" sz="1600" b="1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(extrapolated)</a:t>
            </a:r>
            <a:endParaRPr lang="en-US" sz="1600" b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83768" y="880646"/>
            <a:ext cx="4419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b="1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Distance v. Mass for Via </a:t>
            </a:r>
            <a:r>
              <a:rPr lang="en-US" sz="1600" b="1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Lactea</a:t>
            </a:r>
            <a:r>
              <a:rPr lang="en-US" sz="16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-</a:t>
            </a:r>
            <a:r>
              <a:rPr lang="en-US" sz="1600" b="1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II </a:t>
            </a:r>
            <a:r>
              <a:rPr lang="en-US" sz="1600" b="1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subhalos</a:t>
            </a:r>
            <a:endParaRPr lang="en-US" sz="1600" b="1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4216" y="2209800"/>
            <a:ext cx="16850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b="1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Larger DM Flux</a:t>
            </a:r>
          </a:p>
          <a:p>
            <a:pPr defTabSz="457200"/>
            <a:r>
              <a:rPr lang="en-US" sz="1600" b="1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than Draco</a:t>
            </a:r>
            <a:endParaRPr lang="en-US" sz="1600" b="1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49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Searches for DM Satellites in </a:t>
            </a:r>
            <a:r>
              <a:rPr lang="en-US" dirty="0" err="1"/>
              <a:t>Unid</a:t>
            </a:r>
            <a:r>
              <a:rPr lang="en-US" dirty="0"/>
              <a:t>. LAT Sources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48164" y="4138222"/>
            <a:ext cx="208823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Ackermann+ [</a:t>
            </a:r>
            <a:r>
              <a:rPr lang="en-US" sz="1400" dirty="0" smtClean="0"/>
              <a:t>LAT </a:t>
            </a:r>
            <a:r>
              <a:rPr lang="en-US" sz="1400" dirty="0" err="1" smtClean="0"/>
              <a:t>Clb</a:t>
            </a:r>
            <a:r>
              <a:rPr lang="en-US" sz="1400" dirty="0" smtClean="0"/>
              <a:t>]:</a:t>
            </a:r>
          </a:p>
          <a:p>
            <a:r>
              <a:rPr lang="cs-CZ" sz="1400" dirty="0" smtClean="0">
                <a:hlinkClick r:id="rId3"/>
              </a:rPr>
              <a:t>2012ApJ</a:t>
            </a:r>
            <a:r>
              <a:rPr lang="cs-CZ" sz="1400" dirty="0">
                <a:hlinkClick r:id="rId3"/>
              </a:rPr>
              <a:t>...747..</a:t>
            </a:r>
            <a:r>
              <a:rPr lang="cs-CZ" sz="1400" dirty="0" smtClean="0">
                <a:hlinkClick r:id="rId3"/>
              </a:rPr>
              <a:t>121A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11561564"/>
      </p:ext>
    </p:extLst>
  </p:cSld>
  <p:clrMapOvr>
    <a:masterClrMapping/>
  </p:clrMapOvr>
  <p:transition xmlns:p14="http://schemas.microsoft.com/office/powerpoint/2010/main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mit_sample_unid.pdf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80" b="-3780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Published Limits from Dark Satellite Searches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2128-3AA3-5548-B390-AD0DAAE4217A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707904" y="836712"/>
            <a:ext cx="20988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Symbol" charset="2"/>
                <a:cs typeface="Symbol" charset="2"/>
              </a:rPr>
              <a:t>c</a:t>
            </a:r>
            <a:r>
              <a:rPr lang="en-US" sz="20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c</a:t>
            </a:r>
            <a:r>
              <a:rPr lang="en-US" sz="2000" dirty="0" smtClean="0">
                <a:solidFill>
                  <a:srgbClr val="000000"/>
                </a:solidFill>
              </a:rPr>
              <a:t> -&gt; bb channel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851920" y="2916232"/>
            <a:ext cx="360040" cy="22473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81427" y="2916232"/>
            <a:ext cx="28953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LAT search requiring </a:t>
            </a:r>
          </a:p>
          <a:p>
            <a:r>
              <a:rPr lang="en-US" sz="1600" dirty="0"/>
              <a:t>s</a:t>
            </a:r>
            <a:r>
              <a:rPr lang="en-US" sz="1600" dirty="0" smtClean="0"/>
              <a:t>ource extension: (LAT: 2012)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4970181" y="1700808"/>
            <a:ext cx="32810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Note, </a:t>
            </a:r>
            <a:r>
              <a:rPr lang="en-US" sz="1600" dirty="0" err="1" smtClean="0"/>
              <a:t>Bertoni</a:t>
            </a:r>
            <a:r>
              <a:rPr lang="en-US" sz="1600" dirty="0" smtClean="0"/>
              <a:t>+ (2015) results </a:t>
            </a:r>
          </a:p>
          <a:p>
            <a:r>
              <a:rPr lang="en-US" sz="1600" dirty="0" smtClean="0"/>
              <a:t>are a re-analysis of Berlin+ (2013) </a:t>
            </a:r>
            <a:endParaRPr lang="en-US" sz="1600" dirty="0"/>
          </a:p>
        </p:txBody>
      </p:sp>
      <p:sp>
        <p:nvSpPr>
          <p:cNvPr id="8" name="5-Point Star 7"/>
          <p:cNvSpPr/>
          <p:nvPr/>
        </p:nvSpPr>
        <p:spPr>
          <a:xfrm>
            <a:off x="4211960" y="2708920"/>
            <a:ext cx="216024" cy="288032"/>
          </a:xfrm>
          <a:prstGeom prst="star5">
            <a:avLst/>
          </a:prstGeom>
          <a:solidFill>
            <a:srgbClr val="008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61839"/>
      </p:ext>
    </p:extLst>
  </p:cSld>
  <p:clrMapOvr>
    <a:masterClrMapping/>
  </p:clrMapOvr>
  <p:transition xmlns:p14="http://schemas.microsoft.com/office/powerpoint/2010/main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intens_ait_84m_gt1000_psf3_gal_0p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92263"/>
            <a:ext cx="8569325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30300" y="100013"/>
            <a:ext cx="7429500" cy="657225"/>
          </a:xfrm>
        </p:spPr>
        <p:txBody>
          <a:bodyPr/>
          <a:lstStyle/>
          <a:p>
            <a:pPr>
              <a:defRPr/>
            </a:pPr>
            <a:r>
              <a:rPr lang="en-US" dirty="0">
                <a:cs typeface="Symbol" charset="2"/>
              </a:rPr>
              <a:t>DM Contributions to the “Isotropic” Background</a:t>
            </a:r>
            <a:endParaRPr lang="en-US" dirty="0"/>
          </a:p>
        </p:txBody>
      </p:sp>
      <p:sp>
        <p:nvSpPr>
          <p:cNvPr id="55299" name="Slide Number Placeholder 10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0D85D8C-965D-D14C-97B0-E1711DBED544}" type="slidenum">
              <a:rPr lang="en-US" sz="1400">
                <a:solidFill>
                  <a:srgbClr val="ADADEB"/>
                </a:solidFill>
              </a:rPr>
              <a:pPr eaLnBrk="1" hangingPunct="1"/>
              <a:t>44</a:t>
            </a:fld>
            <a:endParaRPr lang="en-US" sz="1400">
              <a:solidFill>
                <a:srgbClr val="ADADEB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608732" y="1351134"/>
            <a:ext cx="2937868" cy="350932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 flipH="1">
            <a:off x="533399" y="1676401"/>
            <a:ext cx="427507" cy="2028085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XSC_allsky_integrated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36" y="980728"/>
            <a:ext cx="1372336" cy="68616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5800" y="5906869"/>
            <a:ext cx="7704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/>
              <a:buChar char="•"/>
            </a:pPr>
            <a:r>
              <a:rPr lang="en-US" sz="1800" dirty="0" smtClean="0">
                <a:solidFill>
                  <a:srgbClr val="E6E6E6"/>
                </a:solidFill>
                <a:ea typeface="ＭＳ Ｐゴシック" charset="-128"/>
                <a:cs typeface="ＭＳ Ｐゴシック" charset="-128"/>
              </a:rPr>
              <a:t>Look for signatures of dark </a:t>
            </a:r>
            <a:r>
              <a:rPr lang="en-US" sz="1800" dirty="0">
                <a:solidFill>
                  <a:srgbClr val="E6E6E6"/>
                </a:solidFill>
                <a:ea typeface="ＭＳ Ｐゴシック" charset="-128"/>
                <a:cs typeface="ＭＳ Ｐゴシック" charset="-128"/>
              </a:rPr>
              <a:t>m</a:t>
            </a:r>
            <a:r>
              <a:rPr lang="en-US" sz="1800" dirty="0" smtClean="0">
                <a:solidFill>
                  <a:srgbClr val="E6E6E6"/>
                </a:solidFill>
                <a:ea typeface="ＭＳ Ｐゴシック" charset="-128"/>
                <a:cs typeface="ＭＳ Ｐゴシック" charset="-128"/>
              </a:rPr>
              <a:t>atter in the Isotropic background   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sz="1800" dirty="0" smtClean="0">
                <a:solidFill>
                  <a:srgbClr val="E6E6E6"/>
                </a:solidFill>
                <a:ea typeface="ＭＳ Ｐゴシック" charset="-128"/>
                <a:cs typeface="ＭＳ Ｐゴシック" charset="-128"/>
              </a:rPr>
              <a:t>This requires good knowledge of all the astrophysical foregrounds  </a:t>
            </a:r>
            <a:endParaRPr lang="en-US" sz="1800" dirty="0">
              <a:solidFill>
                <a:srgbClr val="E6E6E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0200" y="838200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400" b="1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Recent Papers</a:t>
            </a:r>
            <a:r>
              <a:rPr lang="en-US" sz="1400" b="1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:</a:t>
            </a:r>
          </a:p>
          <a:p>
            <a:pPr defTabSz="457200"/>
            <a:r>
              <a:rPr lang="en-US" sz="1400" b="1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Ackermann+ </a:t>
            </a:r>
            <a:r>
              <a:rPr lang="en-US" sz="1400" dirty="0" smtClean="0">
                <a:hlinkClick r:id="rId5"/>
              </a:rPr>
              <a:t>2015JCAP</a:t>
            </a:r>
            <a:r>
              <a:rPr lang="en-US" sz="1400" dirty="0">
                <a:hlinkClick r:id="rId5"/>
              </a:rPr>
              <a:t>...09..008T</a:t>
            </a:r>
            <a:endParaRPr lang="en-US" sz="1400" b="1" dirty="0" smtClean="0">
              <a:solidFill>
                <a:srgbClr val="ADB0FA"/>
              </a:solidFill>
              <a:ea typeface="ＭＳ Ｐゴシック" charset="-128"/>
              <a:cs typeface="ＭＳ Ｐゴシック" charset="-128"/>
            </a:endParaRPr>
          </a:p>
          <a:p>
            <a:pPr defTabSz="457200"/>
            <a:r>
              <a:rPr lang="en-US" sz="1400" b="1" dirty="0" err="1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Ajello</a:t>
            </a:r>
            <a:r>
              <a:rPr lang="en-US" sz="1400" b="1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+ </a:t>
            </a:r>
            <a:r>
              <a:rPr lang="en-US" sz="1400" b="1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>
                <a:solidFill>
                  <a:srgbClr val="ADB0FA"/>
                </a:solidFill>
              </a:rPr>
              <a:t>arXiv:1501.05301</a:t>
            </a:r>
            <a:endParaRPr lang="en-US" sz="1400" b="1" dirty="0" smtClean="0">
              <a:solidFill>
                <a:srgbClr val="ADB0FA"/>
              </a:solidFill>
              <a:ea typeface="ＭＳ Ｐゴシック" charset="-128"/>
              <a:cs typeface="ＭＳ Ｐゴシック" charset="-128"/>
            </a:endParaRPr>
          </a:p>
          <a:p>
            <a:pPr defTabSz="457200"/>
            <a:r>
              <a:rPr lang="en-US" sz="1400" b="1" dirty="0" err="1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diMauro</a:t>
            </a:r>
            <a:r>
              <a:rPr lang="en-US" sz="1400" b="1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+ </a:t>
            </a:r>
            <a:r>
              <a:rPr lang="en-US" sz="1400" b="1" dirty="0" smtClean="0">
                <a:solidFill>
                  <a:srgbClr val="ADB0FA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>
                <a:solidFill>
                  <a:srgbClr val="ADB0FA"/>
                </a:solidFill>
              </a:rPr>
              <a:t>arXiv:1501.05316</a:t>
            </a:r>
            <a:endParaRPr lang="en-US" sz="1400" b="1" dirty="0" smtClean="0">
              <a:solidFill>
                <a:srgbClr val="ADB0FA"/>
              </a:solidFill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66228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Dark Matter Contributions to the Extragalactic Background</a:t>
            </a:r>
            <a:endParaRPr lang="en-US" dirty="0"/>
          </a:p>
        </p:txBody>
      </p:sp>
      <p:sp>
        <p:nvSpPr>
          <p:cNvPr id="73730" name="Content Placeholder 4"/>
          <p:cNvSpPr>
            <a:spLocks noGrp="1"/>
          </p:cNvSpPr>
          <p:nvPr>
            <p:ph idx="11"/>
          </p:nvPr>
        </p:nvSpPr>
        <p:spPr bwMode="auto">
          <a:xfrm>
            <a:off x="152400" y="5013325"/>
            <a:ext cx="8686800" cy="1584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Estimating the contribution from unresolved sources requires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deriving the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cumulative luminosity function N(Flux &gt; Threshold) as a function of the threshold (log N – log S in astronomy parlance)</a:t>
            </a:r>
          </a:p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Knowledge of the log N – log S can also constrain the DM emission from local DM halos</a:t>
            </a:r>
          </a:p>
        </p:txBody>
      </p:sp>
      <p:sp>
        <p:nvSpPr>
          <p:cNvPr id="7373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4938AF6-9675-C64D-92B9-A53FDC497AB0}" type="slidenum">
              <a:rPr lang="en-US" sz="1400">
                <a:solidFill>
                  <a:srgbClr val="3333CC"/>
                </a:solidFill>
              </a:rPr>
              <a:pPr eaLnBrk="1" hangingPunct="1"/>
              <a:t>45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73732" name="TextBox 6"/>
          <p:cNvSpPr txBox="1">
            <a:spLocks noChangeArrowheads="1"/>
          </p:cNvSpPr>
          <p:nvPr/>
        </p:nvSpPr>
        <p:spPr bwMode="auto">
          <a:xfrm>
            <a:off x="827088" y="817563"/>
            <a:ext cx="7358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Comparison of Extragalactic Gamma-ray Background to Contributions from Sources</a:t>
            </a:r>
          </a:p>
        </p:txBody>
      </p:sp>
      <p:sp>
        <p:nvSpPr>
          <p:cNvPr id="73733" name="Rectangle 7"/>
          <p:cNvSpPr>
            <a:spLocks/>
          </p:cNvSpPr>
          <p:nvPr/>
        </p:nvSpPr>
        <p:spPr bwMode="auto">
          <a:xfrm>
            <a:off x="6950413" y="1268760"/>
            <a:ext cx="2014761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3486" bIns="0" anchor="ctr"/>
          <a:lstStyle/>
          <a:p>
            <a:pPr marL="52388" defTabSz="457200"/>
            <a:r>
              <a:rPr lang="en-US" sz="1400" dirty="0" err="1">
                <a:solidFill>
                  <a:srgbClr val="000000"/>
                </a:solidFill>
              </a:rPr>
              <a:t>Ajello</a:t>
            </a:r>
            <a:r>
              <a:rPr lang="en-US" sz="1400" dirty="0">
                <a:solidFill>
                  <a:srgbClr val="000000"/>
                </a:solidFill>
              </a:rPr>
              <a:t>+</a:t>
            </a:r>
          </a:p>
          <a:p>
            <a:pPr marL="52388" defTabSz="457200"/>
            <a:r>
              <a:rPr lang="pl-PL" sz="1400" dirty="0" smtClean="0">
                <a:hlinkClick r:id="rId2"/>
              </a:rPr>
              <a:t>2015ApJ</a:t>
            </a:r>
            <a:r>
              <a:rPr lang="pl-PL" sz="1400" dirty="0">
                <a:hlinkClick r:id="rId2"/>
              </a:rPr>
              <a:t>...800L..</a:t>
            </a:r>
            <a:r>
              <a:rPr lang="pl-PL" sz="1400" dirty="0" smtClean="0">
                <a:hlinkClick r:id="rId2"/>
              </a:rPr>
              <a:t>27A</a:t>
            </a:r>
            <a:endParaRPr lang="pl-PL" sz="1400" dirty="0" smtClean="0"/>
          </a:p>
          <a:p>
            <a:pPr marL="52388" defTabSz="457200"/>
            <a:endParaRPr lang="pl-PL" sz="1400" dirty="0" smtClean="0">
              <a:solidFill>
                <a:srgbClr val="000000"/>
              </a:solidFill>
            </a:endParaRPr>
          </a:p>
          <a:p>
            <a:pPr marL="52388" defTabSz="457200"/>
            <a:r>
              <a:rPr lang="pl-PL" sz="1400" dirty="0" smtClean="0">
                <a:solidFill>
                  <a:srgbClr val="000000"/>
                </a:solidFill>
              </a:rPr>
              <a:t>Di Mauro &amp; Donato</a:t>
            </a:r>
            <a:endParaRPr lang="pl-PL" sz="1400" dirty="0">
              <a:solidFill>
                <a:srgbClr val="000000"/>
              </a:solidFill>
            </a:endParaRPr>
          </a:p>
          <a:p>
            <a:pPr marL="52388" defTabSz="457200"/>
            <a:r>
              <a:rPr lang="pl-PL" sz="1400" dirty="0" smtClean="0">
                <a:hlinkClick r:id="rId3"/>
              </a:rPr>
              <a:t>2015PhRvD</a:t>
            </a:r>
            <a:r>
              <a:rPr lang="pl-PL" sz="1400" dirty="0">
                <a:hlinkClick r:id="rId3"/>
              </a:rPr>
              <a:t>..91l3001D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73734" name="Content Placeholder 8" descr="IGRB_Contributions_2.pdf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88" r="-3688"/>
          <a:stretch>
            <a:fillRect/>
          </a:stretch>
        </p:blipFill>
        <p:spPr bwMode="auto">
          <a:xfrm>
            <a:off x="1331640" y="1052513"/>
            <a:ext cx="5849937" cy="3960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95489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mit_sample_curr.pdf"/>
          <p:cNvPicPr>
            <a:picLocks noGrp="1" noChangeAspect="1"/>
          </p:cNvPicPr>
          <p:nvPr>
            <p:ph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80" b="-3780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 Sample of Published Results from Indirect DM Searches with LAT Data</a:t>
            </a:r>
            <a:endParaRPr lang="en-US" dirty="0"/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58D86AE-0452-FB43-A31F-AD37E95E99A4}" type="slidenum">
              <a:rPr lang="en-US" sz="1400">
                <a:solidFill>
                  <a:srgbClr val="3333CC"/>
                </a:solidFill>
              </a:rPr>
              <a:pPr eaLnBrk="1" hangingPunct="1"/>
              <a:t>46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40964" name="TextBox 10"/>
          <p:cNvSpPr txBox="1">
            <a:spLocks noChangeArrowheads="1"/>
          </p:cNvSpPr>
          <p:nvPr/>
        </p:nvSpPr>
        <p:spPr bwMode="auto">
          <a:xfrm>
            <a:off x="1538288" y="990600"/>
            <a:ext cx="6656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/>
              <a:t>Representative Results for Different Search Targets for the b-quark Channel</a:t>
            </a:r>
          </a:p>
        </p:txBody>
      </p:sp>
    </p:spTree>
    <p:extLst>
      <p:ext uri="{BB962C8B-B14F-4D97-AF65-F5344CB8AC3E}">
        <p14:creationId xmlns:p14="http://schemas.microsoft.com/office/powerpoint/2010/main" val="29587626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Projections for Additional Data Taking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12BD-268D-3948-B058-085A5286ED55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5" name="Picture 4" descr="obssimFermiSky_select_15y_1GeV_cmap_0p1_gal_sr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47472"/>
            <a:ext cx="4392486" cy="2529600"/>
          </a:xfrm>
          <a:prstGeom prst="rect">
            <a:avLst/>
          </a:prstGeom>
          <a:ln>
            <a:noFill/>
          </a:ln>
        </p:spPr>
      </p:pic>
      <p:sp>
        <p:nvSpPr>
          <p:cNvPr id="6" name="Rectangle 24"/>
          <p:cNvSpPr>
            <a:spLocks/>
          </p:cNvSpPr>
          <p:nvPr/>
        </p:nvSpPr>
        <p:spPr bwMode="auto">
          <a:xfrm>
            <a:off x="1619672" y="815975"/>
            <a:ext cx="5889972" cy="45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3486" bIns="0" anchor="ctr"/>
          <a:lstStyle/>
          <a:p>
            <a:pPr marL="52388" algn="ctr" defTabSz="457200">
              <a:spcBef>
                <a:spcPts val="1200"/>
              </a:spcBef>
            </a:pPr>
            <a:r>
              <a:rPr lang="en-US" sz="1400" dirty="0" smtClean="0">
                <a:cs typeface="Gill Sans" charset="0"/>
              </a:rPr>
              <a:t>Simulated </a:t>
            </a:r>
            <a:r>
              <a:rPr lang="en-US" sz="1400" dirty="0" smtClean="0">
                <a:cs typeface="Gill Sans" charset="0"/>
              </a:rPr>
              <a:t>background counts </a:t>
            </a:r>
            <a:r>
              <a:rPr lang="en-US" sz="1400" dirty="0" smtClean="0">
                <a:cs typeface="Gill Sans" charset="0"/>
              </a:rPr>
              <a:t>&gt; 1 </a:t>
            </a:r>
            <a:r>
              <a:rPr lang="en-US" sz="1400" dirty="0" err="1" smtClean="0">
                <a:cs typeface="Gill Sans" charset="0"/>
              </a:rPr>
              <a:t>GeV</a:t>
            </a:r>
            <a:r>
              <a:rPr lang="en-US" sz="1400" dirty="0" smtClean="0">
                <a:cs typeface="Gill Sans" charset="0"/>
              </a:rPr>
              <a:t> for 15 years of data</a:t>
            </a:r>
            <a:endParaRPr lang="en-US" sz="1400" dirty="0">
              <a:cs typeface="Gill Sans" charset="0"/>
            </a:endParaRPr>
          </a:p>
        </p:txBody>
      </p:sp>
      <p:pic>
        <p:nvPicPr>
          <p:cNvPr id="7" name="Picture 6" descr="obssimFermiSky_select_15y_1GeV_cmap_0p1_gal_is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509120"/>
            <a:ext cx="3000892" cy="1728192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obssimFermiSky_select_15y_1GeV_cmap_0p1_gal_popsyn_g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2" y="4515445"/>
            <a:ext cx="2989910" cy="1721867"/>
          </a:xfrm>
          <a:prstGeom prst="rect">
            <a:avLst/>
          </a:prstGeom>
          <a:ln>
            <a:noFill/>
          </a:ln>
        </p:spPr>
      </p:pic>
      <p:pic>
        <p:nvPicPr>
          <p:cNvPr id="9" name="Picture 8" descr="obssimFermiSky_select_15y_1GeV_cmap_0p1_gal_popsyn_is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509120"/>
            <a:ext cx="3000891" cy="1728192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obssimFermiSky_select_15y_1GeV_cmap_0p1_gal_ga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2" y="1547472"/>
            <a:ext cx="4408920" cy="2539065"/>
          </a:xfrm>
          <a:prstGeom prst="rect">
            <a:avLst/>
          </a:prstGeom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1619672" y="1412776"/>
            <a:ext cx="140880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Galactic diffuse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228362" y="1393583"/>
            <a:ext cx="1511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Catalog Sources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72097" y="4293096"/>
            <a:ext cx="2499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Unresolved Galactic Sources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203848" y="4273351"/>
            <a:ext cx="2978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Unresolved Extra-Galactic Sources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733210" y="4273351"/>
            <a:ext cx="1871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Isotropic Background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25296432"/>
      </p:ext>
    </p:extLst>
  </p:cSld>
  <p:clrMapOvr>
    <a:masterClrMapping/>
  </p:clrMapOvr>
  <p:transition xmlns:p14="http://schemas.microsoft.com/office/powerpoint/2010/main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bkgEff_target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65" b="-4765"/>
          <a:stretch>
            <a:fillRect/>
          </a:stretch>
        </p:blipFill>
        <p:spPr>
          <a:xfrm>
            <a:off x="1356360" y="813792"/>
            <a:ext cx="6416040" cy="4343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Making Projections that Account for Systematic Uncertainties</a:t>
            </a:r>
            <a:endParaRPr lang="en-US" dirty="0"/>
          </a:p>
        </p:txBody>
      </p:sp>
      <p:sp>
        <p:nvSpPr>
          <p:cNvPr id="41987" name="Content Placeholder 14"/>
          <p:cNvSpPr>
            <a:spLocks noGrp="1"/>
          </p:cNvSpPr>
          <p:nvPr>
            <p:ph idx="11"/>
          </p:nvPr>
        </p:nvSpPr>
        <p:spPr bwMode="auto">
          <a:xfrm>
            <a:off x="152400" y="4941888"/>
            <a:ext cx="8686800" cy="1800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To estimate uncertainties we derive the “effective background” (</a:t>
            </a:r>
            <a:r>
              <a:rPr lang="en-US" sz="1800" b="0" dirty="0" err="1">
                <a:latin typeface="Arial" charset="0"/>
                <a:ea typeface="ＭＳ Ｐゴシック" charset="0"/>
                <a:cs typeface="ＭＳ Ｐゴシック" charset="0"/>
              </a:rPr>
              <a:t>b</a:t>
            </a:r>
            <a:r>
              <a:rPr lang="en-US" sz="1800" b="0" baseline="-25000" dirty="0" err="1">
                <a:latin typeface="Arial" charset="0"/>
                <a:ea typeface="ＭＳ Ｐゴシック" charset="0"/>
                <a:cs typeface="ＭＳ Ｐゴシック" charset="0"/>
              </a:rPr>
              <a:t>eff</a:t>
            </a: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), i.e., the background weighted by how much it overlaps with the signal.</a:t>
            </a:r>
          </a:p>
          <a:p>
            <a:pPr marL="342900" indent="-342900">
              <a:buFontTx/>
              <a:buChar char="•"/>
            </a:pP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From studies of control regions we estimate that the systematic uncertainty on the signal counts is a few percent of </a:t>
            </a:r>
            <a:r>
              <a:rPr lang="en-US" sz="1800" b="0" dirty="0" err="1">
                <a:latin typeface="Arial" charset="0"/>
                <a:ea typeface="ＭＳ Ｐゴシック" charset="0"/>
                <a:cs typeface="ＭＳ Ｐゴシック" charset="0"/>
              </a:rPr>
              <a:t>b</a:t>
            </a:r>
            <a:r>
              <a:rPr lang="en-US" sz="1800" b="0" baseline="-25000" dirty="0" err="1">
                <a:latin typeface="Arial" charset="0"/>
                <a:ea typeface="ＭＳ Ｐゴシック" charset="0"/>
                <a:cs typeface="ＭＳ Ｐゴシック" charset="0"/>
              </a:rPr>
              <a:t>eff</a:t>
            </a: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 (Depends on the target).</a:t>
            </a:r>
          </a:p>
          <a:p>
            <a:pPr marL="342900" indent="-342900">
              <a:buFontTx/>
              <a:buChar char="•"/>
            </a:pP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The contribution from background noise to the statistical uncertainty on the number of signal counts is b</a:t>
            </a:r>
            <a:r>
              <a:rPr lang="en-US" sz="1800" b="0" baseline="-25000" dirty="0">
                <a:latin typeface="Arial" charset="0"/>
                <a:ea typeface="ＭＳ Ｐゴシック" charset="0"/>
                <a:cs typeface="ＭＳ Ｐゴシック" charset="0"/>
              </a:rPr>
              <a:t>eff</a:t>
            </a:r>
            <a:r>
              <a:rPr lang="en-US" sz="1800" b="0" baseline="30000" dirty="0">
                <a:latin typeface="Arial" charset="0"/>
                <a:ea typeface="ＭＳ Ｐゴシック" charset="0"/>
                <a:cs typeface="ＭＳ Ｐゴシック" charset="0"/>
              </a:rPr>
              <a:t>0.5</a:t>
            </a: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1800" b="0" baseline="30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buFontTx/>
              <a:buChar char="•"/>
            </a:pPr>
            <a:endParaRPr lang="en-US" sz="1800" b="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286E325-12F1-354B-8E4B-2676CD59479E}" type="slidenum">
              <a:rPr lang="en-US" sz="1400">
                <a:solidFill>
                  <a:srgbClr val="3333CC"/>
                </a:solidFill>
              </a:rPr>
              <a:pPr eaLnBrk="1" hangingPunct="1"/>
              <a:t>48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41989" name="TextBox 19"/>
          <p:cNvSpPr txBox="1">
            <a:spLocks noChangeArrowheads="1"/>
          </p:cNvSpPr>
          <p:nvPr/>
        </p:nvSpPr>
        <p:spPr bwMode="auto">
          <a:xfrm>
            <a:off x="1133475" y="836613"/>
            <a:ext cx="7183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/>
              <a:t>Effective Background (b</a:t>
            </a:r>
            <a:r>
              <a:rPr lang="en-US" sz="1400" b="1" baseline="-25000"/>
              <a:t>eff</a:t>
            </a:r>
            <a:r>
              <a:rPr lang="en-US" sz="1400" b="1"/>
              <a:t>) v.  m</a:t>
            </a:r>
            <a:r>
              <a:rPr lang="en-US" sz="1400" b="1" baseline="-25000">
                <a:latin typeface="Symbol" charset="0"/>
                <a:cs typeface="Symbol" charset="0"/>
              </a:rPr>
              <a:t>c</a:t>
            </a:r>
            <a:r>
              <a:rPr lang="en-US" sz="1400" b="1"/>
              <a:t> for b-quark Channel for Different Search Targets</a:t>
            </a:r>
          </a:p>
        </p:txBody>
      </p:sp>
      <p:sp>
        <p:nvSpPr>
          <p:cNvPr id="41990" name="TextBox 23"/>
          <p:cNvSpPr txBox="1">
            <a:spLocks noChangeArrowheads="1"/>
          </p:cNvSpPr>
          <p:nvPr/>
        </p:nvSpPr>
        <p:spPr bwMode="auto">
          <a:xfrm>
            <a:off x="7593013" y="2060500"/>
            <a:ext cx="1371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Systematically limited by </a:t>
            </a:r>
          </a:p>
          <a:p>
            <a:pPr eaLnBrk="1" hangingPunct="1"/>
            <a:r>
              <a:rPr lang="en-US" sz="1400"/>
              <a:t>background modeling</a:t>
            </a:r>
          </a:p>
        </p:txBody>
      </p:sp>
      <p:sp>
        <p:nvSpPr>
          <p:cNvPr id="41991" name="TextBox 24"/>
          <p:cNvSpPr txBox="1">
            <a:spLocks noChangeArrowheads="1"/>
          </p:cNvSpPr>
          <p:nvPr/>
        </p:nvSpPr>
        <p:spPr bwMode="auto">
          <a:xfrm>
            <a:off x="7594600" y="3213025"/>
            <a:ext cx="13716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Background noise limited</a:t>
            </a:r>
          </a:p>
        </p:txBody>
      </p:sp>
      <p:sp>
        <p:nvSpPr>
          <p:cNvPr id="41992" name="TextBox 25"/>
          <p:cNvSpPr txBox="1">
            <a:spLocks noChangeArrowheads="1"/>
          </p:cNvSpPr>
          <p:nvPr/>
        </p:nvSpPr>
        <p:spPr bwMode="auto">
          <a:xfrm>
            <a:off x="7596188" y="3913113"/>
            <a:ext cx="1371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Signal limited</a:t>
            </a:r>
          </a:p>
        </p:txBody>
      </p:sp>
    </p:spTree>
    <p:extLst>
      <p:ext uri="{BB962C8B-B14F-4D97-AF65-F5344CB8AC3E}">
        <p14:creationId xmlns:p14="http://schemas.microsoft.com/office/powerpoint/2010/main" val="22551612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mw_satellite_galaxy_discovery_timeline_20160331_inset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4" b="-486"/>
          <a:stretch/>
        </p:blipFill>
        <p:spPr>
          <a:xfrm>
            <a:off x="1355725" y="915861"/>
            <a:ext cx="6416675" cy="4601371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Growing Number of Known Dwarf Galaxies</a:t>
            </a:r>
          </a:p>
        </p:txBody>
      </p:sp>
      <p:sp>
        <p:nvSpPr>
          <p:cNvPr id="51203" name="Content Placeholder 5"/>
          <p:cNvSpPr>
            <a:spLocks noGrp="1"/>
          </p:cNvSpPr>
          <p:nvPr>
            <p:ph idx="11"/>
          </p:nvPr>
        </p:nvSpPr>
        <p:spPr bwMode="auto">
          <a:xfrm>
            <a:off x="152400" y="5445125"/>
            <a:ext cx="8686800" cy="1412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Advent of deep, digital survey era in optical astronomy has led to the discovery of numerous new Milky Way-satellite dwarf galaxies</a:t>
            </a:r>
          </a:p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LSST &amp; other surveys will continue to find new dwarf galaxies after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b="0" i="1" dirty="0" smtClean="0">
                <a:latin typeface="Arial" charset="0"/>
                <a:ea typeface="ＭＳ Ｐゴシック" charset="0"/>
                <a:cs typeface="ＭＳ Ｐゴシック" charset="0"/>
              </a:rPr>
              <a:t>Fermi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 mission</a:t>
            </a:r>
            <a:endParaRPr lang="en-US" b="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0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487C6E2-EBC1-BD43-8558-1B0ADB1EC9CD}" type="slidenum">
              <a:rPr lang="en-US" sz="1400">
                <a:solidFill>
                  <a:srgbClr val="3333CC"/>
                </a:solidFill>
              </a:rPr>
              <a:pPr eaLnBrk="1" hangingPunct="1"/>
              <a:t>49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51205" name="Rectangle 7"/>
          <p:cNvSpPr>
            <a:spLocks/>
          </p:cNvSpPr>
          <p:nvPr/>
        </p:nvSpPr>
        <p:spPr bwMode="auto">
          <a:xfrm>
            <a:off x="7185025" y="981075"/>
            <a:ext cx="189547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3486" bIns="0" anchor="ctr"/>
          <a:lstStyle/>
          <a:p>
            <a:pPr marL="52388" defTabSz="457200"/>
            <a:r>
              <a:rPr lang="en-US" sz="1400" b="1" dirty="0">
                <a:solidFill>
                  <a:srgbClr val="000000"/>
                </a:solidFill>
              </a:rPr>
              <a:t>DES Year 2 Data</a:t>
            </a:r>
            <a:r>
              <a:rPr lang="en-US" sz="1400" dirty="0">
                <a:solidFill>
                  <a:srgbClr val="000000"/>
                </a:solidFill>
              </a:rPr>
              <a:t>:</a:t>
            </a:r>
          </a:p>
          <a:p>
            <a:pPr marL="52388" defTabSz="457200"/>
            <a:r>
              <a:rPr lang="en-US" sz="1400" dirty="0" err="1">
                <a:solidFill>
                  <a:srgbClr val="000000"/>
                </a:solidFill>
              </a:rPr>
              <a:t>Drlica</a:t>
            </a:r>
            <a:r>
              <a:rPr lang="en-US" sz="1400" dirty="0">
                <a:solidFill>
                  <a:srgbClr val="000000"/>
                </a:solidFill>
              </a:rPr>
              <a:t>-Wagner+,</a:t>
            </a:r>
          </a:p>
          <a:p>
            <a:pPr marL="52388" defTabSz="457200"/>
            <a:r>
              <a:rPr lang="pl-PL" sz="1400" dirty="0" smtClean="0">
                <a:hlinkClick r:id="rId3"/>
              </a:rPr>
              <a:t>2015ApJ</a:t>
            </a:r>
            <a:r>
              <a:rPr lang="pl-PL" sz="1400" dirty="0">
                <a:hlinkClick r:id="rId3"/>
              </a:rPr>
              <a:t>...813..109D</a:t>
            </a:r>
            <a:endParaRPr lang="en-US" sz="1400" dirty="0">
              <a:solidFill>
                <a:srgbClr val="333333"/>
              </a:solidFill>
              <a:cs typeface="Gill Sans" charset="0"/>
            </a:endParaRPr>
          </a:p>
          <a:p>
            <a:pPr marL="52388" defTabSz="457200"/>
            <a:endParaRPr lang="en-US" sz="1400" dirty="0">
              <a:solidFill>
                <a:srgbClr val="333333"/>
              </a:solidFill>
              <a:cs typeface="Gill Sans" charset="0"/>
            </a:endParaRPr>
          </a:p>
          <a:p>
            <a:pPr marL="52388" defTabSz="457200"/>
            <a:r>
              <a:rPr lang="en-US" sz="1400" b="1" dirty="0">
                <a:solidFill>
                  <a:srgbClr val="333333"/>
                </a:solidFill>
                <a:cs typeface="Gill Sans" charset="0"/>
              </a:rPr>
              <a:t>DES Year 1 Data</a:t>
            </a:r>
            <a:r>
              <a:rPr lang="en-US" sz="1400" dirty="0">
                <a:solidFill>
                  <a:srgbClr val="333333"/>
                </a:solidFill>
                <a:cs typeface="Gill Sans" charset="0"/>
              </a:rPr>
              <a:t>:</a:t>
            </a:r>
          </a:p>
          <a:p>
            <a:pPr marL="52388" defTabSz="457200"/>
            <a:r>
              <a:rPr lang="en-US" sz="1400" dirty="0" err="1">
                <a:solidFill>
                  <a:srgbClr val="333333"/>
                </a:solidFill>
                <a:cs typeface="Gill Sans" charset="0"/>
              </a:rPr>
              <a:t>Bechtol</a:t>
            </a:r>
            <a:r>
              <a:rPr lang="en-US" sz="1400" dirty="0">
                <a:solidFill>
                  <a:srgbClr val="333333"/>
                </a:solidFill>
                <a:cs typeface="Gill Sans" charset="0"/>
              </a:rPr>
              <a:t>+</a:t>
            </a:r>
            <a:r>
              <a:rPr lang="en-US" sz="1400" dirty="0" smtClean="0">
                <a:solidFill>
                  <a:srgbClr val="333333"/>
                </a:solidFill>
                <a:cs typeface="Gill Sans" charset="0"/>
              </a:rPr>
              <a:t>:</a:t>
            </a:r>
          </a:p>
          <a:p>
            <a:pPr marL="52388" defTabSz="457200"/>
            <a:r>
              <a:rPr lang="pl-PL" sz="1400" dirty="0" smtClean="0">
                <a:hlinkClick r:id="rId4"/>
              </a:rPr>
              <a:t>2015ApJ</a:t>
            </a:r>
            <a:r>
              <a:rPr lang="pl-PL" sz="1400" dirty="0">
                <a:hlinkClick r:id="rId4"/>
              </a:rPr>
              <a:t>...807...50B</a:t>
            </a:r>
            <a:endParaRPr lang="en-US" sz="1400" dirty="0">
              <a:solidFill>
                <a:srgbClr val="333333"/>
              </a:solidFill>
              <a:cs typeface="Gill Sans" charset="0"/>
            </a:endParaRPr>
          </a:p>
          <a:p>
            <a:pPr marL="52388" defTabSz="457200"/>
            <a:endParaRPr lang="en-US" sz="1400" dirty="0">
              <a:solidFill>
                <a:srgbClr val="333333"/>
              </a:solidFill>
              <a:cs typeface="Gill Sans" charset="0"/>
            </a:endParaRPr>
          </a:p>
          <a:p>
            <a:pPr marL="52388" defTabSz="457200"/>
            <a:r>
              <a:rPr lang="en-US" sz="1400" dirty="0" err="1">
                <a:solidFill>
                  <a:srgbClr val="333333"/>
                </a:solidFill>
                <a:cs typeface="Gill Sans" charset="0"/>
              </a:rPr>
              <a:t>Koposov</a:t>
            </a:r>
            <a:r>
              <a:rPr lang="en-US" sz="1400" dirty="0">
                <a:solidFill>
                  <a:srgbClr val="333333"/>
                </a:solidFill>
                <a:cs typeface="Gill Sans" charset="0"/>
              </a:rPr>
              <a:t>+:</a:t>
            </a:r>
          </a:p>
          <a:p>
            <a:pPr marL="52388" defTabSz="457200"/>
            <a:r>
              <a:rPr lang="pl-PL" sz="1400" dirty="0" smtClean="0">
                <a:hlinkClick r:id="rId5"/>
              </a:rPr>
              <a:t>2015ApJ</a:t>
            </a:r>
            <a:r>
              <a:rPr lang="pl-PL" sz="1400" dirty="0">
                <a:hlinkClick r:id="rId5"/>
              </a:rPr>
              <a:t>...805..130K</a:t>
            </a:r>
            <a:endParaRPr lang="en-US" sz="1400" dirty="0">
              <a:solidFill>
                <a:srgbClr val="333333"/>
              </a:solidFill>
              <a:cs typeface="Gill San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98631" y="3553271"/>
            <a:ext cx="67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SDSS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868144" y="2204864"/>
            <a:ext cx="813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DECam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114322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Evidence for / Salient Features of Dark Matter</a:t>
            </a:r>
            <a:endParaRPr lang="en-US" dirty="0"/>
          </a:p>
        </p:txBody>
      </p:sp>
      <p:sp>
        <p:nvSpPr>
          <p:cNvPr id="30722" name="TextBox 6"/>
          <p:cNvSpPr txBox="1">
            <a:spLocks noChangeArrowheads="1"/>
          </p:cNvSpPr>
          <p:nvPr/>
        </p:nvSpPr>
        <p:spPr bwMode="auto">
          <a:xfrm>
            <a:off x="152400" y="2743200"/>
            <a:ext cx="44211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>
                <a:solidFill>
                  <a:srgbClr val="000000"/>
                </a:solidFill>
              </a:rPr>
              <a:t>Comprises </a:t>
            </a:r>
            <a:r>
              <a:rPr lang="en-US" sz="1800" b="1" i="1">
                <a:solidFill>
                  <a:srgbClr val="000000"/>
                </a:solidFill>
              </a:rPr>
              <a:t>majority </a:t>
            </a:r>
            <a:r>
              <a:rPr lang="en-US" sz="1800" i="1">
                <a:solidFill>
                  <a:srgbClr val="000000"/>
                </a:solidFill>
              </a:rPr>
              <a:t>of </a:t>
            </a:r>
            <a:r>
              <a:rPr lang="en-US" sz="1800" b="1" i="1">
                <a:solidFill>
                  <a:srgbClr val="000000"/>
                </a:solidFill>
              </a:rPr>
              <a:t>mass</a:t>
            </a:r>
            <a:r>
              <a:rPr lang="en-US" sz="1800" i="1">
                <a:solidFill>
                  <a:srgbClr val="000000"/>
                </a:solidFill>
              </a:rPr>
              <a:t> in Galaxies</a:t>
            </a:r>
            <a:endParaRPr lang="en-US" sz="1800" b="1" i="1">
              <a:solidFill>
                <a:srgbClr val="000000"/>
              </a:solidFill>
            </a:endParaRP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Missing mass on Galaxy Cluster scale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Zwicky (1937)</a:t>
            </a:r>
          </a:p>
        </p:txBody>
      </p:sp>
      <p:sp>
        <p:nvSpPr>
          <p:cNvPr id="30723" name="TextBox 7"/>
          <p:cNvSpPr txBox="1">
            <a:spLocks noChangeArrowheads="1"/>
          </p:cNvSpPr>
          <p:nvPr/>
        </p:nvSpPr>
        <p:spPr bwMode="auto">
          <a:xfrm>
            <a:off x="5715000" y="3124200"/>
            <a:ext cx="3241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>
                <a:solidFill>
                  <a:srgbClr val="000000"/>
                </a:solidFill>
              </a:rPr>
              <a:t>Large </a:t>
            </a:r>
            <a:r>
              <a:rPr lang="en-US" sz="1800" b="1" i="1">
                <a:solidFill>
                  <a:srgbClr val="000000"/>
                </a:solidFill>
              </a:rPr>
              <a:t>halos </a:t>
            </a:r>
            <a:r>
              <a:rPr lang="en-US" sz="1800" i="1">
                <a:solidFill>
                  <a:srgbClr val="000000"/>
                </a:solidFill>
              </a:rPr>
              <a:t>around Galaxies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Rotation Curves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Rubin+(1980)</a:t>
            </a:r>
          </a:p>
        </p:txBody>
      </p:sp>
      <p:sp>
        <p:nvSpPr>
          <p:cNvPr id="30724" name="TextBox 8"/>
          <p:cNvSpPr txBox="1">
            <a:spLocks noChangeArrowheads="1"/>
          </p:cNvSpPr>
          <p:nvPr/>
        </p:nvSpPr>
        <p:spPr bwMode="auto">
          <a:xfrm>
            <a:off x="457200" y="5857875"/>
            <a:ext cx="23955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>
                <a:solidFill>
                  <a:srgbClr val="000000"/>
                </a:solidFill>
              </a:rPr>
              <a:t>Almost </a:t>
            </a:r>
            <a:r>
              <a:rPr lang="en-US" sz="1800" b="1" i="1">
                <a:solidFill>
                  <a:srgbClr val="000000"/>
                </a:solidFill>
              </a:rPr>
              <a:t>collisionless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Bullet Cluster</a:t>
            </a:r>
          </a:p>
          <a:p>
            <a:pPr eaLnBrk="1" hangingPunct="1"/>
            <a:r>
              <a:rPr lang="en-US" sz="1800">
                <a:solidFill>
                  <a:srgbClr val="000000"/>
                </a:solidFill>
              </a:rPr>
              <a:t>Clowe+(2006)</a:t>
            </a:r>
          </a:p>
        </p:txBody>
      </p:sp>
      <p:sp>
        <p:nvSpPr>
          <p:cNvPr id="30725" name="TextBox 9"/>
          <p:cNvSpPr txBox="1">
            <a:spLocks noChangeArrowheads="1"/>
          </p:cNvSpPr>
          <p:nvPr/>
        </p:nvSpPr>
        <p:spPr bwMode="auto">
          <a:xfrm>
            <a:off x="4953000" y="5661025"/>
            <a:ext cx="33909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>
                <a:solidFill>
                  <a:srgbClr val="000000"/>
                </a:solidFill>
              </a:rPr>
              <a:t>Non-Baryonic</a:t>
            </a:r>
          </a:p>
          <a:p>
            <a:pPr eaLnBrk="1" hangingPunct="1"/>
            <a:r>
              <a:rPr lang="en-US" sz="1800" dirty="0">
                <a:solidFill>
                  <a:srgbClr val="000000"/>
                </a:solidFill>
              </a:rPr>
              <a:t>Big-Bang </a:t>
            </a:r>
            <a:r>
              <a:rPr lang="en-US" sz="1800" dirty="0" err="1">
                <a:solidFill>
                  <a:srgbClr val="000000"/>
                </a:solidFill>
              </a:rPr>
              <a:t>Nucleosynthesis</a:t>
            </a:r>
            <a:r>
              <a:rPr lang="en-US" sz="1800" dirty="0">
                <a:solidFill>
                  <a:srgbClr val="000000"/>
                </a:solidFill>
              </a:rPr>
              <a:t>,</a:t>
            </a:r>
          </a:p>
          <a:p>
            <a:pPr eaLnBrk="1" hangingPunct="1"/>
            <a:r>
              <a:rPr lang="en-US" sz="1800" dirty="0">
                <a:solidFill>
                  <a:srgbClr val="000000"/>
                </a:solidFill>
              </a:rPr>
              <a:t>CMB Acoustic Oscillations</a:t>
            </a:r>
          </a:p>
          <a:p>
            <a:pPr eaLnBrk="1" hangingPunct="1"/>
            <a:r>
              <a:rPr lang="en-US" sz="1800" i="1" dirty="0">
                <a:solidFill>
                  <a:srgbClr val="000000"/>
                </a:solidFill>
              </a:rPr>
              <a:t>WMAP</a:t>
            </a:r>
            <a:r>
              <a:rPr lang="en-US" sz="1800" dirty="0">
                <a:solidFill>
                  <a:srgbClr val="000000"/>
                </a:solidFill>
              </a:rPr>
              <a:t>(2010</a:t>
            </a:r>
            <a:r>
              <a:rPr lang="en-US" sz="1800" dirty="0" smtClean="0">
                <a:solidFill>
                  <a:srgbClr val="000000"/>
                </a:solidFill>
              </a:rPr>
              <a:t>), </a:t>
            </a:r>
            <a:r>
              <a:rPr lang="en-US" sz="1800" i="1" dirty="0" smtClean="0">
                <a:solidFill>
                  <a:srgbClr val="000000"/>
                </a:solidFill>
              </a:rPr>
              <a:t>Planck</a:t>
            </a:r>
            <a:r>
              <a:rPr lang="en-US" sz="1800" dirty="0">
                <a:solidFill>
                  <a:srgbClr val="000000"/>
                </a:solidFill>
              </a:rPr>
              <a:t>(2015)</a:t>
            </a:r>
          </a:p>
          <a:p>
            <a:pPr eaLnBrk="1" hangingPunct="1"/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30726" name="Picture 10" descr="Screen shot 2012-07-10 at 5.45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996950"/>
            <a:ext cx="4273550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12" descr="Screen shot 2012-07-10 at 5.48.1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525" y="4076700"/>
            <a:ext cx="265747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13" descr="WMAP_Result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267200"/>
            <a:ext cx="2270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14" descr="Bullet_Cluste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902075"/>
            <a:ext cx="2895600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Slide Number Placeholder 16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A387D82-C6E5-5D4F-80E9-802A940A6458}" type="slidenum">
              <a:rPr lang="en-US" sz="1400">
                <a:solidFill>
                  <a:srgbClr val="3333CC"/>
                </a:solidFill>
              </a:rPr>
              <a:pPr eaLnBrk="1" hangingPunct="1"/>
              <a:t>5</a:t>
            </a:fld>
            <a:endParaRPr lang="en-US" sz="1400">
              <a:solidFill>
                <a:srgbClr val="3333CC"/>
              </a:solidFill>
            </a:endParaRPr>
          </a:p>
        </p:txBody>
      </p:sp>
      <p:pic>
        <p:nvPicPr>
          <p:cNvPr id="30731" name="Picture 15" descr="M33_Rotation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914400"/>
            <a:ext cx="3200400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2" name="TextBox 18"/>
          <p:cNvSpPr txBox="1">
            <a:spLocks noChangeArrowheads="1"/>
          </p:cNvSpPr>
          <p:nvPr/>
        </p:nvSpPr>
        <p:spPr bwMode="auto">
          <a:xfrm>
            <a:off x="1371600" y="2638425"/>
            <a:ext cx="6276975" cy="1323975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000" dirty="0"/>
              <a:t>All of the evidence for dark </a:t>
            </a:r>
          </a:p>
          <a:p>
            <a:pPr eaLnBrk="1" hangingPunct="1"/>
            <a:r>
              <a:rPr lang="en-US" sz="4000" dirty="0"/>
              <a:t>matter is astrophysical!</a:t>
            </a:r>
          </a:p>
        </p:txBody>
      </p:sp>
    </p:spTree>
    <p:extLst>
      <p:ext uri="{BB962C8B-B14F-4D97-AF65-F5344CB8AC3E}">
        <p14:creationId xmlns:p14="http://schemas.microsoft.com/office/powerpoint/2010/main" val="12701319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Content Placeholder 5" descr="Screen Shot 2015-10-07 at 3.26.25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2" b="-3393"/>
          <a:stretch/>
        </p:blipFill>
        <p:spPr bwMode="auto">
          <a:xfrm>
            <a:off x="2051720" y="911178"/>
            <a:ext cx="5040560" cy="318501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Discovery Volume for DM Signals from Dwarf Galaxies</a:t>
            </a:r>
            <a:endParaRPr lang="en-US" dirty="0"/>
          </a:p>
        </p:txBody>
      </p:sp>
      <p:sp>
        <p:nvSpPr>
          <p:cNvPr id="54275" name="Content Placeholder 3"/>
          <p:cNvSpPr>
            <a:spLocks noGrp="1"/>
          </p:cNvSpPr>
          <p:nvPr>
            <p:ph idx="11"/>
          </p:nvPr>
        </p:nvSpPr>
        <p:spPr bwMode="auto">
          <a:xfrm>
            <a:off x="152400" y="4076700"/>
            <a:ext cx="8686800" cy="278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sz="1800" b="0">
                <a:latin typeface="Arial" charset="0"/>
                <a:ea typeface="ＭＳ Ｐゴシック" charset="0"/>
                <a:cs typeface="ＭＳ Ｐゴシック" charset="0"/>
              </a:rPr>
              <a:t>Optical surveys are quickly improving in both sky-coverage and depth, potentially giving us even better dSph targets</a:t>
            </a:r>
          </a:p>
          <a:p>
            <a:pPr marL="342900" indent="-342900">
              <a:buFontTx/>
              <a:buChar char="•"/>
            </a:pPr>
            <a:r>
              <a:rPr lang="en-US" sz="1800" b="0">
                <a:latin typeface="Arial" charset="0"/>
                <a:ea typeface="ＭＳ Ｐゴシック" charset="0"/>
                <a:cs typeface="ＭＳ Ｐゴシック" charset="0"/>
              </a:rPr>
              <a:t>Assuming</a:t>
            </a:r>
            <a:r>
              <a:rPr lang="en-US" sz="180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800" b="0">
                <a:latin typeface="Arial" charset="0"/>
                <a:ea typeface="ＭＳ Ｐゴシック" charset="0"/>
                <a:cs typeface="ＭＳ Ｐゴシック" charset="0"/>
              </a:rPr>
              <a:t>dSph </a:t>
            </a:r>
            <a:r>
              <a:rPr lang="en-US" sz="1800" b="0" i="1">
                <a:latin typeface="Arial" charset="0"/>
                <a:ea typeface="ＭＳ Ｐゴシック" charset="0"/>
                <a:cs typeface="ＭＳ Ｐゴシック" charset="0"/>
              </a:rPr>
              <a:t>J</a:t>
            </a:r>
            <a:r>
              <a:rPr lang="en-US" sz="1800" b="0">
                <a:latin typeface="Arial" charset="0"/>
                <a:ea typeface="ＭＳ Ｐゴシック" charset="0"/>
                <a:cs typeface="ＭＳ Ｐゴシック" charset="0"/>
              </a:rPr>
              <a:t>-factor scaling with distance we could currently expect a 5</a:t>
            </a:r>
            <a:r>
              <a:rPr lang="en-US" sz="1800" b="0">
                <a:latin typeface="Symbol" charset="0"/>
                <a:ea typeface="ＭＳ Ｐゴシック" charset="0"/>
                <a:cs typeface="Symbol" charset="0"/>
              </a:rPr>
              <a:t>s</a:t>
            </a:r>
            <a:r>
              <a:rPr lang="en-US" sz="1800" b="0">
                <a:latin typeface="Arial" charset="0"/>
                <a:ea typeface="ＭＳ Ｐゴシック" charset="0"/>
                <a:cs typeface="ＭＳ Ｐゴシック" charset="0"/>
              </a:rPr>
              <a:t> signal for 100 GeV DM at the thermal relic cross section in the b-quark channel for any new dSph within 8 kpc (a volume of 2100 kpc</a:t>
            </a:r>
            <a:r>
              <a:rPr lang="en-US" sz="1800" b="0" baseline="30000">
                <a:latin typeface="Arial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1800" b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</a:p>
          <a:p>
            <a:pPr marL="342900" indent="-342900">
              <a:buFontTx/>
              <a:buChar char="•"/>
            </a:pPr>
            <a:r>
              <a:rPr lang="en-US" sz="1800" b="0">
                <a:latin typeface="Arial" charset="0"/>
                <a:ea typeface="ＭＳ Ｐゴシック" charset="0"/>
                <a:cs typeface="ＭＳ Ｐゴシック" charset="0"/>
              </a:rPr>
              <a:t>With 15 years of data that increases to V &gt; 4200 kpc</a:t>
            </a:r>
            <a:r>
              <a:rPr lang="en-US" sz="1800" b="0" baseline="30000">
                <a:latin typeface="Arial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1800" b="0">
                <a:latin typeface="Arial" charset="0"/>
                <a:ea typeface="ＭＳ Ｐゴシック" charset="0"/>
                <a:cs typeface="ＭＳ Ｐゴシック" charset="0"/>
              </a:rPr>
              <a:t>; i.e., </a:t>
            </a:r>
            <a:r>
              <a:rPr lang="en-US" sz="1800">
                <a:latin typeface="Arial" charset="0"/>
                <a:ea typeface="ＭＳ Ｐゴシック" charset="0"/>
                <a:cs typeface="ＭＳ Ｐゴシック" charset="0"/>
              </a:rPr>
              <a:t>doubles</a:t>
            </a:r>
            <a:r>
              <a:rPr lang="en-US" sz="1800" b="0">
                <a:latin typeface="Arial" charset="0"/>
                <a:ea typeface="ＭＳ Ｐゴシック" charset="0"/>
                <a:cs typeface="ＭＳ Ｐゴシック" charset="0"/>
              </a:rPr>
              <a:t> the discovery volume.</a:t>
            </a:r>
            <a:endParaRPr lang="en-US" sz="1800" i="1"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buFontTx/>
              <a:buChar char="•"/>
            </a:pPr>
            <a:r>
              <a:rPr lang="en-US" sz="1800" b="0">
                <a:latin typeface="Arial" charset="0"/>
                <a:ea typeface="ＭＳ Ｐゴシック" charset="0"/>
                <a:cs typeface="ＭＳ Ｐゴシック" charset="0"/>
              </a:rPr>
              <a:t>At higher masses, where the sensitivity is signal limited, doubling the data increases the discovery volume by (</a:t>
            </a:r>
            <a:r>
              <a:rPr lang="en-US" sz="1800" i="1">
                <a:latin typeface="Arial" charset="0"/>
                <a:ea typeface="ＭＳ Ｐゴシック" charset="0"/>
                <a:cs typeface="ＭＳ Ｐゴシック" charset="0"/>
              </a:rPr>
              <a:t>15/6)</a:t>
            </a:r>
            <a:r>
              <a:rPr lang="en-US" sz="1800" i="1" baseline="30000">
                <a:latin typeface="Arial" charset="0"/>
                <a:ea typeface="ＭＳ Ｐゴシック" charset="0"/>
                <a:cs typeface="ＭＳ Ｐゴシック" charset="0"/>
              </a:rPr>
              <a:t>1.5</a:t>
            </a:r>
            <a:r>
              <a:rPr lang="en-US" sz="1800" i="1">
                <a:latin typeface="Arial" charset="0"/>
                <a:ea typeface="ＭＳ Ｐゴシック" charset="0"/>
                <a:cs typeface="ＭＳ Ｐゴシック" charset="0"/>
              </a:rPr>
              <a:t> ~ 4.0</a:t>
            </a:r>
          </a:p>
        </p:txBody>
      </p:sp>
      <p:sp>
        <p:nvSpPr>
          <p:cNvPr id="5427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EDE0819-457B-7448-9431-8C5D5C7D2634}" type="slidenum">
              <a:rPr lang="en-US" sz="1400">
                <a:solidFill>
                  <a:srgbClr val="3333CC"/>
                </a:solidFill>
              </a:rPr>
              <a:pPr eaLnBrk="1" hangingPunct="1"/>
              <a:t>50</a:t>
            </a:fld>
            <a:endParaRPr lang="en-US" sz="140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9936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Content Placeholder 5" descr="dsph_limit_scaling_15.pdf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94" b="-1094"/>
          <a:stretch>
            <a:fillRect/>
          </a:stretch>
        </p:blipFill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8" name="Content Placeholder 4" descr="dsph_limit_scaling_10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94" b="-1094"/>
          <a:stretch>
            <a:fillRect/>
          </a:stretch>
        </p:blipFill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Scaling Behavior of </a:t>
            </a:r>
            <a:r>
              <a:rPr lang="en-US" dirty="0" err="1" smtClean="0"/>
              <a:t>dSph</a:t>
            </a:r>
            <a:r>
              <a:rPr lang="en-US" dirty="0" smtClean="0"/>
              <a:t> Sensitivity</a:t>
            </a:r>
            <a:endParaRPr lang="en-US" dirty="0"/>
          </a:p>
        </p:txBody>
      </p:sp>
      <p:sp>
        <p:nvSpPr>
          <p:cNvPr id="50180" name="Content Placeholder 6"/>
          <p:cNvSpPr>
            <a:spLocks noGrp="1"/>
          </p:cNvSpPr>
          <p:nvPr>
            <p:ph idx="15"/>
          </p:nvPr>
        </p:nvSpPr>
        <p:spPr bwMode="auto">
          <a:xfrm>
            <a:off x="152400" y="3886200"/>
            <a:ext cx="8839200" cy="2819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We have performed extensive 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studies with the </a:t>
            </a:r>
            <a:r>
              <a:rPr lang="en-US" b="0" dirty="0" err="1">
                <a:latin typeface="Arial" charset="0"/>
                <a:ea typeface="ＭＳ Ｐゴシック" charset="0"/>
                <a:cs typeface="ＭＳ Ｐゴシック" charset="0"/>
              </a:rPr>
              <a:t>dSph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 analysis, using up to 15 years of simulated data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b="0" dirty="0">
                <a:latin typeface="Arial" charset="0"/>
                <a:ea typeface="ＭＳ Ｐゴシック" charset="0"/>
              </a:rPr>
              <a:t>These curves were made assuming 60 </a:t>
            </a:r>
            <a:r>
              <a:rPr lang="en-US" b="0" dirty="0" smtClean="0">
                <a:latin typeface="Arial" charset="0"/>
                <a:ea typeface="ＭＳ Ｐゴシック" charset="0"/>
              </a:rPr>
              <a:t>known </a:t>
            </a:r>
            <a:r>
              <a:rPr lang="en-US" b="0" dirty="0" err="1" smtClean="0">
                <a:latin typeface="Arial" charset="0"/>
                <a:ea typeface="ＭＳ Ｐゴシック" charset="0"/>
              </a:rPr>
              <a:t>dSphs</a:t>
            </a:r>
            <a:r>
              <a:rPr lang="en-US" b="0" dirty="0">
                <a:latin typeface="Arial" charset="0"/>
                <a:ea typeface="ＭＳ Ｐゴシック" charset="0"/>
              </a:rPr>
              <a:t>, but the scaling behavior does not depend strongly on that number</a:t>
            </a:r>
          </a:p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As expected based on the estimated </a:t>
            </a:r>
            <a:r>
              <a:rPr lang="en-US" b="0" dirty="0" err="1">
                <a:latin typeface="Arial" charset="0"/>
                <a:ea typeface="ＭＳ Ｐゴシック" charset="0"/>
                <a:cs typeface="ＭＳ Ｐゴシック" charset="0"/>
              </a:rPr>
              <a:t>b</a:t>
            </a:r>
            <a:r>
              <a:rPr lang="en-US" b="0" baseline="-25000" dirty="0" err="1">
                <a:latin typeface="Arial" charset="0"/>
                <a:ea typeface="ＭＳ Ｐゴシック" charset="0"/>
                <a:cs typeface="ＭＳ Ｐゴシック" charset="0"/>
              </a:rPr>
              <a:t>eff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, we find that the scaling behavior moves from background-limited at low masses to signal-limited at high masses</a:t>
            </a:r>
          </a:p>
        </p:txBody>
      </p:sp>
      <p:sp>
        <p:nvSpPr>
          <p:cNvPr id="50181" name="TextBox 23"/>
          <p:cNvSpPr txBox="1">
            <a:spLocks noChangeArrowheads="1"/>
          </p:cNvSpPr>
          <p:nvPr/>
        </p:nvSpPr>
        <p:spPr bwMode="auto">
          <a:xfrm>
            <a:off x="828675" y="908050"/>
            <a:ext cx="3409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solidFill>
                  <a:srgbClr val="000000"/>
                </a:solidFill>
              </a:rPr>
              <a:t>Ratio of limits for 6 and 10 years v. m</a:t>
            </a:r>
            <a:r>
              <a:rPr lang="en-US" sz="1400" b="1" baseline="-25000">
                <a:solidFill>
                  <a:srgbClr val="000000"/>
                </a:solidFill>
                <a:latin typeface="Symbol" charset="0"/>
                <a:cs typeface="Symbol" charset="0"/>
              </a:rPr>
              <a:t>c</a:t>
            </a:r>
          </a:p>
        </p:txBody>
      </p:sp>
      <p:sp>
        <p:nvSpPr>
          <p:cNvPr id="50182" name="TextBox 24"/>
          <p:cNvSpPr txBox="1">
            <a:spLocks noChangeArrowheads="1"/>
          </p:cNvSpPr>
          <p:nvPr/>
        </p:nvSpPr>
        <p:spPr bwMode="auto">
          <a:xfrm>
            <a:off x="5219700" y="908050"/>
            <a:ext cx="3409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solidFill>
                  <a:srgbClr val="000000"/>
                </a:solidFill>
              </a:rPr>
              <a:t>Ratio of limits for 6 and 15 years v. m</a:t>
            </a:r>
            <a:r>
              <a:rPr lang="en-US" sz="1400" b="1" baseline="-25000">
                <a:solidFill>
                  <a:srgbClr val="000000"/>
                </a:solidFill>
                <a:latin typeface="Symbol" charset="0"/>
                <a:cs typeface="Symbol" charset="0"/>
              </a:rPr>
              <a:t>c</a:t>
            </a:r>
          </a:p>
        </p:txBody>
      </p:sp>
      <p:sp>
        <p:nvSpPr>
          <p:cNvPr id="50183" name="Slide Number Placeholder 2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0CC928E-51C3-9D44-BF5F-9064223AEC29}" type="slidenum">
              <a:rPr lang="en-US" sz="1400">
                <a:solidFill>
                  <a:srgbClr val="3333CC"/>
                </a:solidFill>
              </a:rPr>
              <a:pPr eaLnBrk="1" hangingPunct="1"/>
              <a:t>51</a:t>
            </a:fld>
            <a:endParaRPr lang="en-US" sz="140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839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mit_sample_proj_10.pdf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80" b="-3780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Summary </a:t>
            </a:r>
            <a:r>
              <a:rPr lang="en-US" dirty="0"/>
              <a:t>of Projected </a:t>
            </a:r>
            <a:r>
              <a:rPr lang="en-US" dirty="0" smtClean="0"/>
              <a:t>Sensitivity (10 Years)</a:t>
            </a:r>
            <a:endParaRPr lang="en-US" dirty="0"/>
          </a:p>
        </p:txBody>
      </p:sp>
      <p:sp>
        <p:nvSpPr>
          <p:cNvPr id="5939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E8999EF-642B-F242-886E-48E9B052DA76}" type="slidenum">
              <a:rPr lang="en-US" sz="1400">
                <a:solidFill>
                  <a:srgbClr val="3333CC"/>
                </a:solidFill>
              </a:rPr>
              <a:pPr eaLnBrk="1" hangingPunct="1"/>
              <a:t>52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6088" y="981075"/>
            <a:ext cx="624046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0000"/>
                </a:solidFill>
                <a:latin typeface="+mn-lt"/>
                <a:cs typeface="Symbol" charset="2"/>
              </a:rPr>
              <a:t>Summary of Projected Limits for </a:t>
            </a:r>
            <a:r>
              <a:rPr lang="en-US" sz="1400" b="1" dirty="0">
                <a:solidFill>
                  <a:srgbClr val="000000"/>
                </a:solidFill>
              </a:rPr>
              <a:t>b-quark Channel, for 10 Years of Data</a:t>
            </a:r>
          </a:p>
        </p:txBody>
      </p:sp>
    </p:spTree>
    <p:extLst>
      <p:ext uri="{BB962C8B-B14F-4D97-AF65-F5344CB8AC3E}">
        <p14:creationId xmlns:p14="http://schemas.microsoft.com/office/powerpoint/2010/main" val="16511460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mit_sample_proj_15.pdf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80" b="-3780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Summary </a:t>
            </a:r>
            <a:r>
              <a:rPr lang="en-US" dirty="0"/>
              <a:t>of Projected Sensitivity (</a:t>
            </a:r>
            <a:r>
              <a:rPr lang="en-US" dirty="0" smtClean="0"/>
              <a:t>15 </a:t>
            </a:r>
            <a:r>
              <a:rPr lang="en-US" dirty="0"/>
              <a:t>Years)</a:t>
            </a:r>
          </a:p>
        </p:txBody>
      </p:sp>
      <p:sp>
        <p:nvSpPr>
          <p:cNvPr id="6041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DF56902-617C-DD49-B330-02B498A77032}" type="slidenum">
              <a:rPr lang="en-US" sz="1400">
                <a:solidFill>
                  <a:srgbClr val="3333CC"/>
                </a:solidFill>
              </a:rPr>
              <a:pPr eaLnBrk="1" hangingPunct="1"/>
              <a:t>53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6088" y="981075"/>
            <a:ext cx="624046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0000"/>
                </a:solidFill>
                <a:latin typeface="+mn-lt"/>
                <a:cs typeface="Symbol" charset="2"/>
              </a:rPr>
              <a:t>Summary of Projected Limits for </a:t>
            </a:r>
            <a:r>
              <a:rPr lang="en-US" sz="1400" b="1" dirty="0">
                <a:solidFill>
                  <a:srgbClr val="000000"/>
                </a:solidFill>
              </a:rPr>
              <a:t>b-quark Channel, for 15 Years of Data</a:t>
            </a:r>
          </a:p>
        </p:txBody>
      </p:sp>
    </p:spTree>
    <p:extLst>
      <p:ext uri="{BB962C8B-B14F-4D97-AF65-F5344CB8AC3E}">
        <p14:creationId xmlns:p14="http://schemas.microsoft.com/office/powerpoint/2010/main" val="40673168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sphs_gce_cta_b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648" y="1196975"/>
            <a:ext cx="6766696" cy="41760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Comparison with </a:t>
            </a:r>
            <a:r>
              <a:rPr lang="en-US" dirty="0">
                <a:effectLst/>
              </a:rPr>
              <a:t>Other Indirect-Detection </a:t>
            </a:r>
            <a:r>
              <a:rPr lang="en-US" dirty="0" smtClean="0">
                <a:effectLst/>
              </a:rPr>
              <a:t>Methods</a:t>
            </a:r>
            <a:endParaRPr lang="en-US" dirty="0"/>
          </a:p>
        </p:txBody>
      </p:sp>
      <p:sp>
        <p:nvSpPr>
          <p:cNvPr id="61443" name="Content Placeholder 17"/>
          <p:cNvSpPr>
            <a:spLocks noGrp="1"/>
          </p:cNvSpPr>
          <p:nvPr>
            <p:ph idx="11"/>
          </p:nvPr>
        </p:nvSpPr>
        <p:spPr bwMode="auto">
          <a:xfrm>
            <a:off x="152400" y="5334000"/>
            <a:ext cx="8812213" cy="137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sz="1800" b="0">
                <a:latin typeface="Arial" charset="0"/>
                <a:ea typeface="ＭＳ Ｐゴシック" charset="0"/>
                <a:cs typeface="ＭＳ Ｐゴシック" charset="0"/>
              </a:rPr>
              <a:t>With 15 years of data the LAT would: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sz="1800" b="0">
                <a:latin typeface="Arial" charset="0"/>
                <a:ea typeface="ＭＳ Ｐゴシック" charset="0"/>
              </a:rPr>
              <a:t>Have the best sensitivity for indirect detection up to 800 GeV (b-quark channel)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sz="1800" b="0">
                <a:latin typeface="Arial" charset="0"/>
                <a:ea typeface="ＭＳ Ｐゴシック" charset="0"/>
              </a:rPr>
              <a:t>Probe the thermal relic cross section up to &gt; 400 GeV (b-quark channel)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sz="1800" b="0">
                <a:latin typeface="Arial" charset="0"/>
                <a:ea typeface="ＭＳ Ｐゴシック" charset="0"/>
              </a:rPr>
              <a:t>Confirm or rule out a DM-interpretation of the GeV excess</a:t>
            </a: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301DC75-752E-D74B-BEFB-9D26B6D4D6FB}" type="slidenum">
              <a:rPr lang="en-US" sz="1400">
                <a:solidFill>
                  <a:srgbClr val="3333CC"/>
                </a:solidFill>
              </a:rPr>
              <a:pPr eaLnBrk="1" hangingPunct="1"/>
              <a:t>54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8825" y="889000"/>
            <a:ext cx="80613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0000"/>
                </a:solidFill>
                <a:latin typeface="+mn-lt"/>
                <a:cs typeface="Symbol" charset="2"/>
              </a:rPr>
              <a:t>Comparison of LAT Projected Limits </a:t>
            </a:r>
            <a:r>
              <a:rPr lang="en-US" sz="1400" b="1" dirty="0">
                <a:solidFill>
                  <a:srgbClr val="000000"/>
                </a:solidFill>
              </a:rPr>
              <a:t>with Other Indirect-detection Limits for b-quark Channel</a:t>
            </a:r>
          </a:p>
        </p:txBody>
      </p:sp>
    </p:spTree>
    <p:extLst>
      <p:ext uri="{BB962C8B-B14F-4D97-AF65-F5344CB8AC3E}">
        <p14:creationId xmlns:p14="http://schemas.microsoft.com/office/powerpoint/2010/main" val="5888377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Role of Indirect Detection Dark Matter Searches</a:t>
            </a:r>
            <a:endParaRPr lang="en-US" dirty="0"/>
          </a:p>
        </p:txBody>
      </p:sp>
      <p:pic>
        <p:nvPicPr>
          <p:cNvPr id="62466" name="Picture 5" descr="Screen shot 2012-07-12 at 3.07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946150"/>
            <a:ext cx="5903913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6561A9A-F5CB-884C-946C-C5A7B9D04B6A}" type="slidenum">
              <a:rPr lang="en-US" sz="1400">
                <a:solidFill>
                  <a:srgbClr val="3333CC"/>
                </a:solidFill>
              </a:rPr>
              <a:pPr eaLnBrk="1" hangingPunct="1"/>
              <a:t>55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62468" name="Content Placeholder 3"/>
          <p:cNvSpPr>
            <a:spLocks noGrp="1"/>
          </p:cNvSpPr>
          <p:nvPr>
            <p:ph idx="4294967295"/>
          </p:nvPr>
        </p:nvSpPr>
        <p:spPr bwMode="auto">
          <a:xfrm>
            <a:off x="323850" y="4365625"/>
            <a:ext cx="8686800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Compared to collider searches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: </a:t>
            </a:r>
            <a:r>
              <a:rPr lang="en-US" b="0">
                <a:latin typeface="Arial" charset="0"/>
                <a:ea typeface="ＭＳ Ｐゴシック" charset="0"/>
                <a:cs typeface="ＭＳ Ｐゴシック" charset="0"/>
              </a:rPr>
              <a:t>indirect detection is sensitive to high mass scales (particles already exist, stable final state particle spectrum peaks at ~10% of m</a:t>
            </a:r>
            <a:r>
              <a:rPr lang="en-US" b="0" baseline="-25000">
                <a:latin typeface="Symbol" charset="0"/>
                <a:ea typeface="ＭＳ Ｐゴシック" charset="0"/>
                <a:cs typeface="Symbol" charset="0"/>
              </a:rPr>
              <a:t>c</a:t>
            </a:r>
            <a:r>
              <a:rPr lang="en-US" b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</a:p>
          <a:p>
            <a:pPr marL="342900" indent="-342900">
              <a:buFontTx/>
              <a:buChar char="•"/>
            </a:pPr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Compared to direct detection</a:t>
            </a:r>
            <a:r>
              <a:rPr lang="en-US" b="0">
                <a:latin typeface="Arial" charset="0"/>
                <a:ea typeface="ＭＳ Ｐゴシック" charset="0"/>
                <a:cs typeface="ＭＳ Ｐゴシック" charset="0"/>
              </a:rPr>
              <a:t>: indirect detection is sensitive to annihilation rather than scattering off of nuclei (i.e., more sensitive when </a:t>
            </a:r>
            <a:r>
              <a:rPr lang="en-US" b="0">
                <a:latin typeface="Symbol" charset="0"/>
                <a:ea typeface="ＭＳ Ｐゴシック" charset="0"/>
                <a:cs typeface="Symbol" charset="0"/>
              </a:rPr>
              <a:t>c</a:t>
            </a:r>
            <a:r>
              <a:rPr lang="en-US" b="0">
                <a:latin typeface="Arial" charset="0"/>
                <a:ea typeface="ＭＳ Ｐゴシック" charset="0"/>
                <a:cs typeface="ＭＳ Ｐゴシック" charset="0"/>
              </a:rPr>
              <a:t> couples more to heavy quarks and vector bosons than to light quarks and gluons)</a:t>
            </a:r>
          </a:p>
          <a:p>
            <a:pPr marL="563563" lvl="1" indent="-342900">
              <a:buFont typeface="Arial" charset="0"/>
              <a:buChar char="•"/>
            </a:pPr>
            <a:endParaRPr lang="en-US" b="0">
              <a:latin typeface="Arial" charset="0"/>
              <a:ea typeface="ＭＳ Ｐゴシック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3635375" y="3068638"/>
            <a:ext cx="1800225" cy="936625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2873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mit_sample_comp_curr.pdf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80" b="-3780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/>
              </a:rPr>
              <a:t>Importance of Indirect-Detection </a:t>
            </a:r>
            <a:r>
              <a:rPr lang="en-US" dirty="0" smtClean="0">
                <a:effectLst/>
              </a:rPr>
              <a:t>Searches</a:t>
            </a:r>
            <a:endParaRPr lang="en-US" dirty="0"/>
          </a:p>
        </p:txBody>
      </p:sp>
      <p:sp>
        <p:nvSpPr>
          <p:cNvPr id="6349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0FE031F-E9D1-5C45-B5B6-B4C8AA3877FE}" type="slidenum">
              <a:rPr lang="en-US" sz="1400">
                <a:solidFill>
                  <a:srgbClr val="3333CC"/>
                </a:solidFill>
              </a:rPr>
              <a:pPr eaLnBrk="1" hangingPunct="1"/>
              <a:t>56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188" y="960438"/>
            <a:ext cx="838041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0000"/>
                </a:solidFill>
                <a:latin typeface="+mn-lt"/>
                <a:cs typeface="Symbol" charset="2"/>
              </a:rPr>
              <a:t>Comparison of LAT Current Limits </a:t>
            </a:r>
            <a:r>
              <a:rPr lang="en-US" sz="1400" b="1" dirty="0">
                <a:solidFill>
                  <a:srgbClr val="000000"/>
                </a:solidFill>
              </a:rPr>
              <a:t>with Direct-Detection and Collider Limits </a:t>
            </a:r>
            <a:r>
              <a:rPr lang="en-US" sz="1400" b="1" dirty="0">
                <a:solidFill>
                  <a:srgbClr val="000000"/>
                </a:solidFill>
                <a:cs typeface="Symbol" charset="2"/>
              </a:rPr>
              <a:t>for </a:t>
            </a:r>
            <a:r>
              <a:rPr lang="en-US" sz="1400" b="1" dirty="0">
                <a:solidFill>
                  <a:srgbClr val="000000"/>
                </a:solidFill>
              </a:rPr>
              <a:t>b-quark Channel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124" y="6237312"/>
            <a:ext cx="60490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Conversion of  direct detection and collider </a:t>
            </a:r>
          </a:p>
          <a:p>
            <a:r>
              <a:rPr lang="en-US" sz="1600" dirty="0"/>
              <a:t>l</a:t>
            </a:r>
            <a:r>
              <a:rPr lang="en-US" sz="1600" dirty="0" smtClean="0"/>
              <a:t>imits </a:t>
            </a:r>
            <a:r>
              <a:rPr lang="en-US" sz="1600" dirty="0" smtClean="0"/>
              <a:t>following EFT methodology of Bauer+ </a:t>
            </a:r>
            <a:r>
              <a:rPr lang="pl-PL" sz="1600" dirty="0"/>
              <a:t> </a:t>
            </a:r>
            <a:r>
              <a:rPr lang="pl-PL" sz="1600" dirty="0">
                <a:hlinkClick r:id="rId3"/>
              </a:rPr>
              <a:t>2015PDU.....7...16B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12907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mit_sample_comp_proj.pdf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80" b="-3780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Dark Matter Sensitivity, circa 2025</a:t>
            </a:r>
            <a:endParaRPr lang="en-US" dirty="0"/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3A19005-D5DD-8B48-A94B-C4A84DCA3BAD}" type="slidenum">
              <a:rPr lang="en-US" sz="1400">
                <a:solidFill>
                  <a:srgbClr val="3333CC"/>
                </a:solidFill>
              </a:rPr>
              <a:pPr eaLnBrk="1" hangingPunct="1"/>
              <a:t>57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575" y="960438"/>
            <a:ext cx="84994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0000"/>
                </a:solidFill>
                <a:latin typeface="+mn-lt"/>
                <a:cs typeface="Symbol" charset="2"/>
              </a:rPr>
              <a:t>Comparison of LAT Projected Limits </a:t>
            </a:r>
            <a:r>
              <a:rPr lang="en-US" sz="1400" b="1" dirty="0">
                <a:solidFill>
                  <a:srgbClr val="000000"/>
                </a:solidFill>
              </a:rPr>
              <a:t>with Direct-Detection and Collider Limits </a:t>
            </a:r>
            <a:r>
              <a:rPr lang="en-US" sz="1400" b="1" dirty="0">
                <a:solidFill>
                  <a:srgbClr val="000000"/>
                </a:solidFill>
                <a:cs typeface="Symbol" charset="2"/>
              </a:rPr>
              <a:t>for </a:t>
            </a:r>
            <a:r>
              <a:rPr lang="en-US" sz="1400" b="1" dirty="0">
                <a:solidFill>
                  <a:srgbClr val="000000"/>
                </a:solidFill>
              </a:rPr>
              <a:t>b-quark Channel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124" y="6237312"/>
            <a:ext cx="60490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Conversion of  direct detection and collider </a:t>
            </a:r>
          </a:p>
          <a:p>
            <a:r>
              <a:rPr lang="en-US" sz="1600" dirty="0"/>
              <a:t>l</a:t>
            </a:r>
            <a:r>
              <a:rPr lang="en-US" sz="1600" dirty="0" smtClean="0"/>
              <a:t>imits </a:t>
            </a:r>
            <a:r>
              <a:rPr lang="en-US" sz="1600" dirty="0" smtClean="0"/>
              <a:t>following EFT methodology of Bauer+ </a:t>
            </a:r>
            <a:r>
              <a:rPr lang="pl-PL" sz="1600" dirty="0"/>
              <a:t> </a:t>
            </a:r>
            <a:r>
              <a:rPr lang="pl-PL" sz="1600" dirty="0">
                <a:hlinkClick r:id="rId3"/>
              </a:rPr>
              <a:t>2015PDU.....7...16B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95571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b="0" dirty="0" smtClean="0"/>
              <a:t>Indirect-</a:t>
            </a:r>
            <a:r>
              <a:rPr lang="en-US" b="0" dirty="0" smtClean="0"/>
              <a:t>detection dark matter searches look for dark matter signals associated with specific astrophysical targets with large known dark matter content, such as dwarf galaxies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Cosmology provides a robust prediction of the thermally averaged cross section for a thermal relic DM particle: &lt;</a:t>
            </a:r>
            <a:r>
              <a:rPr lang="en-US" b="0" dirty="0" err="1" smtClean="0">
                <a:latin typeface="Symbol" charset="2"/>
                <a:cs typeface="Symbol" charset="2"/>
              </a:rPr>
              <a:t>s</a:t>
            </a:r>
            <a:r>
              <a:rPr lang="en-US" b="0" dirty="0" err="1" smtClean="0"/>
              <a:t>v</a:t>
            </a:r>
            <a:r>
              <a:rPr lang="en-US" b="0" dirty="0" smtClean="0"/>
              <a:t>&gt; ~ 3 x 10</a:t>
            </a:r>
            <a:r>
              <a:rPr lang="en-US" b="0" baseline="30000" dirty="0" smtClean="0"/>
              <a:t>-26</a:t>
            </a:r>
            <a:r>
              <a:rPr lang="en-US" b="0" dirty="0" smtClean="0"/>
              <a:t> cm</a:t>
            </a:r>
            <a:r>
              <a:rPr lang="en-US" b="0" baseline="30000" dirty="0" smtClean="0"/>
              <a:t>3</a:t>
            </a:r>
            <a:r>
              <a:rPr lang="en-US" b="0" dirty="0" smtClean="0"/>
              <a:t> s</a:t>
            </a:r>
            <a:r>
              <a:rPr lang="en-US" b="0" baseline="30000" dirty="0" smtClean="0"/>
              <a:t>-1</a:t>
            </a:r>
            <a:r>
              <a:rPr lang="en-US" b="0" dirty="0" smtClean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The </a:t>
            </a:r>
            <a:r>
              <a:rPr lang="en-US" b="0" dirty="0" smtClean="0"/>
              <a:t>LAT sensitivity has reached the thermal relic level and thus is informing us about the DM production mechanism in the early </a:t>
            </a:r>
            <a:r>
              <a:rPr lang="en-US" b="0" dirty="0" smtClean="0"/>
              <a:t>Universe:</a:t>
            </a:r>
            <a:r>
              <a:rPr lang="en-US" b="0" dirty="0" smtClean="0"/>
              <a:t> </a:t>
            </a:r>
            <a:r>
              <a:rPr lang="en-US" b="0" dirty="0"/>
              <a:t>LAT data have been used to rule out WIMPs at the thermal relic cross-section up to ~150 </a:t>
            </a:r>
            <a:r>
              <a:rPr lang="en-US" b="0" dirty="0" err="1"/>
              <a:t>GeV</a:t>
            </a:r>
            <a:r>
              <a:rPr lang="en-US" b="0" dirty="0"/>
              <a:t> (for annihilation to b-quarks</a:t>
            </a:r>
            <a:r>
              <a:rPr lang="en-US" b="0" dirty="0" smtClean="0"/>
              <a:t>)</a:t>
            </a:r>
            <a:endParaRPr lang="en-US" b="0" dirty="0" smtClean="0"/>
          </a:p>
          <a:p>
            <a:pPr marL="342900" indent="-342900">
              <a:buFontTx/>
              <a:buChar char="•"/>
            </a:pP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For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the most promising targets (the </a:t>
            </a:r>
            <a:r>
              <a:rPr lang="en-US" b="0" dirty="0" err="1">
                <a:latin typeface="Arial" charset="0"/>
                <a:ea typeface="ＭＳ Ｐゴシック" charset="0"/>
                <a:cs typeface="ＭＳ Ｐゴシック" charset="0"/>
              </a:rPr>
              <a:t>dSphs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) the LAT sensitivity scales as better than </a:t>
            </a:r>
            <a:r>
              <a:rPr lang="en-US" b="0" dirty="0" err="1" smtClean="0">
                <a:latin typeface="Arial" charset="0"/>
                <a:ea typeface="ＭＳ Ｐゴシック" charset="0"/>
                <a:cs typeface="ＭＳ Ｐゴシック" charset="0"/>
              </a:rPr>
              <a:t>sqrt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(t)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with more data.  With 15 years of data: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b="0" dirty="0">
                <a:latin typeface="Arial" charset="0"/>
                <a:ea typeface="ＭＳ Ｐゴシック" charset="0"/>
              </a:rPr>
              <a:t>The </a:t>
            </a:r>
            <a:r>
              <a:rPr lang="en-US" b="0" dirty="0" err="1">
                <a:latin typeface="Arial" charset="0"/>
                <a:ea typeface="ＭＳ Ｐゴシック" charset="0"/>
              </a:rPr>
              <a:t>dSphs</a:t>
            </a:r>
            <a:r>
              <a:rPr lang="en-US" b="0" dirty="0">
                <a:latin typeface="Arial" charset="0"/>
                <a:ea typeface="ＭＳ Ｐゴシック" charset="0"/>
              </a:rPr>
              <a:t> would allow us to exclude the thermal relic cross section for masses up to &gt; 400GeV for the b-quark channel,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b="0" dirty="0">
                <a:latin typeface="Arial" charset="0"/>
                <a:ea typeface="ＭＳ Ｐゴシック" charset="0"/>
              </a:rPr>
              <a:t>The </a:t>
            </a:r>
            <a:r>
              <a:rPr lang="en-US" b="0" dirty="0" err="1">
                <a:latin typeface="Arial" charset="0"/>
                <a:ea typeface="ＭＳ Ｐゴシック" charset="0"/>
              </a:rPr>
              <a:t>dSphs</a:t>
            </a:r>
            <a:r>
              <a:rPr lang="en-US" b="0" dirty="0">
                <a:latin typeface="Arial" charset="0"/>
                <a:ea typeface="ＭＳ Ｐゴシック" charset="0"/>
              </a:rPr>
              <a:t> would reach below 2 × 10</a:t>
            </a:r>
            <a:r>
              <a:rPr lang="en-US" b="0" baseline="30000" dirty="0">
                <a:latin typeface="Arial" charset="0"/>
                <a:ea typeface="ＭＳ Ｐゴシック" charset="0"/>
              </a:rPr>
              <a:t>−27 </a:t>
            </a:r>
            <a:r>
              <a:rPr lang="en-US" b="0" dirty="0">
                <a:latin typeface="Arial" charset="0"/>
                <a:ea typeface="ＭＳ Ｐゴシック" charset="0"/>
              </a:rPr>
              <a:t>cm</a:t>
            </a:r>
            <a:r>
              <a:rPr lang="en-US" b="0" baseline="30000" dirty="0">
                <a:latin typeface="Arial" charset="0"/>
                <a:ea typeface="ＭＳ Ｐゴシック" charset="0"/>
              </a:rPr>
              <a:t>3</a:t>
            </a:r>
            <a:r>
              <a:rPr lang="en-US" b="0" dirty="0">
                <a:latin typeface="Arial" charset="0"/>
                <a:ea typeface="ＭＳ Ｐゴシック" charset="0"/>
              </a:rPr>
              <a:t> s</a:t>
            </a:r>
            <a:r>
              <a:rPr lang="en-US" b="0" baseline="30000" dirty="0">
                <a:latin typeface="Arial" charset="0"/>
                <a:ea typeface="ＭＳ Ｐゴシック" charset="0"/>
              </a:rPr>
              <a:t>−1 </a:t>
            </a:r>
            <a:r>
              <a:rPr lang="en-US" b="0" dirty="0">
                <a:latin typeface="Arial" charset="0"/>
                <a:ea typeface="ＭＳ Ｐゴシック" charset="0"/>
              </a:rPr>
              <a:t>for masses of ∼ 50 </a:t>
            </a:r>
            <a:r>
              <a:rPr lang="en-US" b="0" dirty="0" err="1">
                <a:latin typeface="Arial" charset="0"/>
                <a:ea typeface="ＭＳ Ｐゴシック" charset="0"/>
              </a:rPr>
              <a:t>GeV</a:t>
            </a:r>
            <a:r>
              <a:rPr lang="en-US" b="0" dirty="0">
                <a:latin typeface="Arial" charset="0"/>
                <a:ea typeface="ＭＳ Ｐゴシック" charset="0"/>
              </a:rPr>
              <a:t> in the b-quark channel </a:t>
            </a:r>
            <a:r>
              <a:rPr lang="en-US" b="0" i="1" dirty="0">
                <a:latin typeface="Arial" charset="0"/>
                <a:ea typeface="ＭＳ Ｐゴシック" charset="0"/>
              </a:rPr>
              <a:t>allowing us to confirm or rule out the DM interpretation of the Galactic center excess,</a:t>
            </a:r>
            <a:endParaRPr lang="en-US" b="0" dirty="0">
              <a:latin typeface="Arial" charset="0"/>
              <a:ea typeface="ＭＳ Ｐゴシック" charset="0"/>
            </a:endParaRPr>
          </a:p>
          <a:p>
            <a:pPr marL="563563" lvl="1" indent="-342900">
              <a:buFont typeface="Arial" charset="0"/>
              <a:buChar char="•"/>
            </a:pPr>
            <a:r>
              <a:rPr lang="en-US" b="0" dirty="0">
                <a:latin typeface="Arial" charset="0"/>
                <a:ea typeface="ＭＳ Ｐゴシック" charset="0"/>
              </a:rPr>
              <a:t>the 5 </a:t>
            </a:r>
            <a:r>
              <a:rPr lang="en-US" b="0" dirty="0">
                <a:latin typeface="Symbol" charset="0"/>
                <a:ea typeface="ＭＳ Ｐゴシック" charset="0"/>
                <a:cs typeface="Symbol" charset="0"/>
              </a:rPr>
              <a:t>s</a:t>
            </a:r>
            <a:r>
              <a:rPr lang="en-US" b="0" dirty="0">
                <a:latin typeface="Arial" charset="0"/>
                <a:ea typeface="ＭＳ Ｐゴシック" charset="0"/>
              </a:rPr>
              <a:t> “discovery volume” for a typical </a:t>
            </a:r>
            <a:r>
              <a:rPr lang="en-US" b="0" dirty="0" err="1">
                <a:latin typeface="Arial" charset="0"/>
                <a:ea typeface="ＭＳ Ｐゴシック" charset="0"/>
              </a:rPr>
              <a:t>dSph</a:t>
            </a:r>
            <a:r>
              <a:rPr lang="en-US" b="0" dirty="0">
                <a:latin typeface="Arial" charset="0"/>
                <a:ea typeface="ＭＳ Ｐゴシック" charset="0"/>
              </a:rPr>
              <a:t> would double</a:t>
            </a:r>
          </a:p>
          <a:p>
            <a:pPr marL="342900" indent="-342900">
              <a:buFont typeface="Arial"/>
              <a:buChar char="•"/>
            </a:pPr>
            <a:endParaRPr lang="en-US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89235-AA80-9B44-ABE0-7BF33F1AE568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85034"/>
      </p:ext>
    </p:extLst>
  </p:cSld>
  <p:clrMapOvr>
    <a:masterClrMapping/>
  </p:clrMapOvr>
  <p:transition xmlns:p14="http://schemas.microsoft.com/office/powerpoint/2010/main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25908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n-US" cap="small" dirty="0" smtClean="0"/>
              <a:t>Extra Slides</a:t>
            </a:r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27531518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Content Placeholder 15" descr="concordance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67" r="2858"/>
          <a:stretch>
            <a:fillRect/>
          </a:stretch>
        </p:blipFill>
        <p:spPr bwMode="auto">
          <a:xfrm>
            <a:off x="-36513" y="1120775"/>
            <a:ext cx="4392613" cy="3821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Cosmological Constraints on Dark Matter</a:t>
            </a:r>
            <a:endParaRPr lang="en-US" dirty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567547-58F2-5049-982F-6AB5C1C53B5F}" type="slidenum">
              <a:rPr lang="en-US" sz="1400">
                <a:solidFill>
                  <a:srgbClr val="3333CC"/>
                </a:solidFill>
              </a:rPr>
              <a:pPr eaLnBrk="1" hangingPunct="1"/>
              <a:t>6</a:t>
            </a:fld>
            <a:endParaRPr lang="en-US" sz="1400">
              <a:solidFill>
                <a:srgbClr val="3333CC"/>
              </a:solidFill>
            </a:endParaRPr>
          </a:p>
        </p:txBody>
      </p:sp>
      <p:pic>
        <p:nvPicPr>
          <p:cNvPr id="31748" name="Content Placeholder 13" descr="DM_Candidates.png"/>
          <p:cNvPicPr>
            <a:picLocks noGrp="1" noChangeAspect="1"/>
          </p:cNvPicPr>
          <p:nvPr>
            <p:ph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8" t="841" r="-1816" b="-841"/>
          <a:stretch>
            <a:fillRect/>
          </a:stretch>
        </p:blipFill>
        <p:spPr bwMode="auto">
          <a:xfrm>
            <a:off x="4689475" y="1131888"/>
            <a:ext cx="4491038" cy="3736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Content Placeholder 10"/>
          <p:cNvSpPr>
            <a:spLocks noGrp="1"/>
          </p:cNvSpPr>
          <p:nvPr>
            <p:ph idx="15"/>
          </p:nvPr>
        </p:nvSpPr>
        <p:spPr bwMode="auto">
          <a:xfrm>
            <a:off x="152400" y="5013325"/>
            <a:ext cx="8839200" cy="177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No Standard Model particle matches the known properties of dark matter </a:t>
            </a:r>
          </a:p>
          <a:p>
            <a:pPr marL="228600" indent="-2286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Many candidate particles have been proposed:</a:t>
            </a:r>
          </a:p>
          <a:p>
            <a:pPr marL="449263" lvl="1" indent="-228600">
              <a:buFont typeface="Arial" charset="0"/>
              <a:buChar char="•"/>
            </a:pPr>
            <a:r>
              <a:rPr lang="en-US" b="0" dirty="0" smtClean="0">
                <a:latin typeface="Arial" charset="0"/>
                <a:ea typeface="ＭＳ Ｐゴシック" charset="0"/>
              </a:rPr>
              <a:t>In this talk I </a:t>
            </a:r>
            <a:r>
              <a:rPr lang="en-US" b="0" dirty="0" smtClean="0">
                <a:latin typeface="Arial" charset="0"/>
                <a:ea typeface="ＭＳ Ｐゴシック" charset="0"/>
              </a:rPr>
              <a:t>will </a:t>
            </a:r>
            <a:r>
              <a:rPr lang="en-US" b="0" dirty="0" smtClean="0">
                <a:latin typeface="Arial" charset="0"/>
                <a:ea typeface="ＭＳ Ｐゴシック" charset="0"/>
              </a:rPr>
              <a:t>focus </a:t>
            </a:r>
            <a:r>
              <a:rPr lang="en-US" b="0" dirty="0">
                <a:latin typeface="Arial" charset="0"/>
                <a:ea typeface="ＭＳ Ｐゴシック" charset="0"/>
              </a:rPr>
              <a:t>on WIMPs</a:t>
            </a:r>
          </a:p>
          <a:p>
            <a:pPr marL="449263" lvl="1" indent="-228600">
              <a:buFont typeface="Arial" charset="0"/>
              <a:buChar char="•"/>
            </a:pPr>
            <a:r>
              <a:rPr lang="en-US" b="0" dirty="0">
                <a:latin typeface="Arial" charset="0"/>
                <a:ea typeface="ＭＳ Ｐゴシック" charset="0"/>
              </a:rPr>
              <a:t>LAT is also sensitive to signals from </a:t>
            </a:r>
            <a:r>
              <a:rPr lang="en-US" b="0" dirty="0" err="1">
                <a:latin typeface="Arial" charset="0"/>
                <a:ea typeface="ＭＳ Ｐゴシック" charset="0"/>
              </a:rPr>
              <a:t>axion</a:t>
            </a:r>
            <a:r>
              <a:rPr lang="en-US" b="0" dirty="0">
                <a:latin typeface="Arial" charset="0"/>
                <a:ea typeface="ＭＳ Ｐゴシック" charset="0"/>
              </a:rPr>
              <a:t>-like particles (covered in the white paper</a:t>
            </a:r>
            <a:r>
              <a:rPr lang="en-US" b="0" dirty="0" smtClean="0">
                <a:latin typeface="Arial" charset="0"/>
                <a:ea typeface="ＭＳ Ｐゴシック" charset="0"/>
              </a:rPr>
              <a:t>), </a:t>
            </a:r>
            <a:r>
              <a:rPr lang="en-US" b="0" dirty="0">
                <a:latin typeface="Arial" charset="0"/>
                <a:ea typeface="ＭＳ Ｐゴシック" charset="0"/>
              </a:rPr>
              <a:t>primordial black holes and </a:t>
            </a:r>
            <a:r>
              <a:rPr lang="en-US" b="0" dirty="0" err="1">
                <a:latin typeface="Arial" charset="0"/>
                <a:ea typeface="ＭＳ Ｐゴシック" charset="0"/>
              </a:rPr>
              <a:t>gravitinos</a:t>
            </a:r>
            <a:endParaRPr lang="en-US" b="0" dirty="0">
              <a:latin typeface="Arial" charset="0"/>
              <a:ea typeface="ＭＳ Ｐゴシック" charset="0"/>
            </a:endParaRPr>
          </a:p>
        </p:txBody>
      </p:sp>
      <p:sp>
        <p:nvSpPr>
          <p:cNvPr id="31750" name="TextBox 20"/>
          <p:cNvSpPr txBox="1">
            <a:spLocks noChangeArrowheads="1"/>
          </p:cNvSpPr>
          <p:nvPr/>
        </p:nvSpPr>
        <p:spPr bwMode="auto">
          <a:xfrm>
            <a:off x="1042988" y="889000"/>
            <a:ext cx="2378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Symbol" charset="0"/>
                <a:cs typeface="Symbol" charset="0"/>
              </a:rPr>
              <a:t>L-</a:t>
            </a:r>
            <a:r>
              <a:rPr lang="en-US" sz="1400" b="1"/>
              <a:t>CDM Concordance Fits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32400" y="877888"/>
            <a:ext cx="367665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dirty="0">
                <a:latin typeface="+mn-lt"/>
                <a:cs typeface="Symbol" charset="2"/>
              </a:rPr>
              <a:t>DM Candidates by Mass &amp; Cross Section</a:t>
            </a:r>
            <a:endParaRPr lang="en-US" sz="1400" b="1" dirty="0">
              <a:latin typeface="+mn-lt"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4284663" y="2636838"/>
            <a:ext cx="404812" cy="504825"/>
          </a:xfrm>
          <a:prstGeom prst="rightArrow">
            <a:avLst/>
          </a:prstGeom>
          <a:solidFill>
            <a:schemeClr val="accent2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6948488" y="2420938"/>
            <a:ext cx="1368425" cy="10795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685785" y="1268760"/>
            <a:ext cx="1382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</a:t>
            </a:r>
          </a:p>
          <a:p>
            <a:r>
              <a:rPr lang="en-US" sz="1200" dirty="0" smtClean="0"/>
              <a:t>Kowalski+ (2008)</a:t>
            </a:r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>
            <a:off x="5436096" y="1268760"/>
            <a:ext cx="10785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Park+ (2007)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032632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A. Other </a:t>
            </a:r>
            <a:r>
              <a:rPr lang="en-US" i="1" cap="small" dirty="0" smtClean="0"/>
              <a:t>Fermi</a:t>
            </a:r>
            <a:r>
              <a:rPr lang="en-US" cap="small" dirty="0" smtClean="0"/>
              <a:t>-LAT Science</a:t>
            </a:r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3053324850"/>
      </p:ext>
    </p:extLst>
  </p:cSld>
  <p:clrMapOvr>
    <a:masterClrMapping/>
  </p:clrMapOvr>
  <p:transition xmlns:p14="http://schemas.microsoft.com/office/powerpoint/2010/main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4"/>
          <p:cNvPicPr>
            <a:picLocks noChangeAspect="1" noChangeArrowheads="1"/>
          </p:cNvPicPr>
          <p:nvPr/>
        </p:nvPicPr>
        <p:blipFill>
          <a:blip r:embed="rId3"/>
          <a:srcRect t="4510" b="20679"/>
          <a:stretch>
            <a:fillRect/>
          </a:stretch>
        </p:blipFill>
        <p:spPr bwMode="auto">
          <a:xfrm>
            <a:off x="4510088" y="863600"/>
            <a:ext cx="2870200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4"/>
          <a:srcRect t="9048" b="5788"/>
          <a:stretch>
            <a:fillRect/>
          </a:stretch>
        </p:blipFill>
        <p:spPr bwMode="auto">
          <a:xfrm>
            <a:off x="3711575" y="2109465"/>
            <a:ext cx="17240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3933825"/>
            <a:ext cx="1801813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613" y="982663"/>
            <a:ext cx="14065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Fermi Gamma-ray Space Telescope Science</a:t>
            </a:r>
            <a:br>
              <a:rPr lang="en-US" dirty="0" smtClean="0"/>
            </a:br>
            <a:r>
              <a:rPr lang="en-US" sz="2000" dirty="0" smtClean="0"/>
              <a:t>One person’s background is another person’s source!</a:t>
            </a:r>
            <a:endParaRPr lang="en-US" sz="2000" dirty="0"/>
          </a:p>
        </p:txBody>
      </p:sp>
      <p:pic>
        <p:nvPicPr>
          <p:cNvPr id="2253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98866">
            <a:off x="708025" y="5719763"/>
            <a:ext cx="1511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2" descr="http://i.dailymail.co.uk/i/pix/2012/09/25/article-0-073CEF74000005DC-577_964x95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40125" y="5589588"/>
            <a:ext cx="9223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4" descr="File:Hubble deep field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34313" y="5610225"/>
            <a:ext cx="8905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6" descr="http://www.bostonbakesforbreastcancer.org/wp-content/uploads/2012/03/sun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1288" y="5661025"/>
            <a:ext cx="477837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5013" y="5980113"/>
            <a:ext cx="5238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0" y="5229225"/>
            <a:ext cx="9144000" cy="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44" name="TextBox 13"/>
          <p:cNvSpPr txBox="1">
            <a:spLocks noChangeArrowheads="1"/>
          </p:cNvSpPr>
          <p:nvPr/>
        </p:nvSpPr>
        <p:spPr bwMode="auto">
          <a:xfrm>
            <a:off x="323850" y="5273675"/>
            <a:ext cx="1557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sz="1800">
                <a:solidFill>
                  <a:srgbClr val="000000"/>
                </a:solidFill>
                <a:ea typeface="ＭＳ Ｐゴシック" pitchFamily="-112" charset="-128"/>
              </a:rPr>
              <a:t>Solar System</a:t>
            </a:r>
          </a:p>
        </p:txBody>
      </p:sp>
      <p:sp>
        <p:nvSpPr>
          <p:cNvPr id="22545" name="TextBox 14"/>
          <p:cNvSpPr txBox="1">
            <a:spLocks noChangeArrowheads="1"/>
          </p:cNvSpPr>
          <p:nvPr/>
        </p:nvSpPr>
        <p:spPr bwMode="auto">
          <a:xfrm>
            <a:off x="3482975" y="5273675"/>
            <a:ext cx="1017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800">
                <a:solidFill>
                  <a:srgbClr val="000000"/>
                </a:solidFill>
                <a:ea typeface="ＭＳ Ｐゴシック" pitchFamily="-112" charset="-128"/>
              </a:rPr>
              <a:t>Galactic</a:t>
            </a:r>
          </a:p>
        </p:txBody>
      </p:sp>
      <p:sp>
        <p:nvSpPr>
          <p:cNvPr id="22546" name="TextBox 15"/>
          <p:cNvSpPr txBox="1">
            <a:spLocks noChangeArrowheads="1"/>
          </p:cNvSpPr>
          <p:nvPr/>
        </p:nvSpPr>
        <p:spPr bwMode="auto">
          <a:xfrm>
            <a:off x="7526338" y="5273675"/>
            <a:ext cx="1504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sz="1800">
                <a:solidFill>
                  <a:srgbClr val="000000"/>
                </a:solidFill>
                <a:ea typeface="ＭＳ Ｐゴシック" pitchFamily="-112" charset="-128"/>
              </a:rPr>
              <a:t>Extragalactic</a:t>
            </a:r>
          </a:p>
        </p:txBody>
      </p:sp>
      <p:pic>
        <p:nvPicPr>
          <p:cNvPr id="22547" name="Picture 8" descr="http://www.sciencenews.org/view/download/id/68594/name/GAMMA-RAY_FIREWORKS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33388" y="2486025"/>
            <a:ext cx="1258887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-36513" y="3306763"/>
            <a:ext cx="2160588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Terrestrial Gamma-ray Flashes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Associated w/ thunderstorms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Observed by GBM &amp; LAT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90638" y="981075"/>
            <a:ext cx="833437" cy="1322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Lunar Gamma rays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CR hitting surface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Correlated w/ solar activity</a:t>
            </a:r>
          </a:p>
        </p:txBody>
      </p:sp>
      <p:sp>
        <p:nvSpPr>
          <p:cNvPr id="22550" name="TextBox 20"/>
          <p:cNvSpPr txBox="1">
            <a:spLocks noChangeArrowheads="1"/>
          </p:cNvSpPr>
          <p:nvPr/>
        </p:nvSpPr>
        <p:spPr bwMode="auto">
          <a:xfrm>
            <a:off x="1154113" y="3163888"/>
            <a:ext cx="4651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sz="800">
                <a:solidFill>
                  <a:srgbClr val="000000"/>
                </a:solidFill>
                <a:ea typeface="ＭＳ Ｐゴシック" pitchFamily="-112" charset="-128"/>
              </a:rPr>
              <a:t>NASA</a:t>
            </a:r>
          </a:p>
        </p:txBody>
      </p:sp>
      <p:sp>
        <p:nvSpPr>
          <p:cNvPr id="22551" name="TextBox 21"/>
          <p:cNvSpPr txBox="1">
            <a:spLocks noChangeArrowheads="1"/>
          </p:cNvSpPr>
          <p:nvPr/>
        </p:nvSpPr>
        <p:spPr bwMode="auto">
          <a:xfrm>
            <a:off x="250825" y="1844675"/>
            <a:ext cx="865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800">
                <a:solidFill>
                  <a:srgbClr val="000000"/>
                </a:solidFill>
                <a:ea typeface="ＭＳ Ｐゴシック" pitchFamily="-112" charset="-128"/>
              </a:rPr>
              <a:t>ApJ, 758, 140 (2012)</a:t>
            </a:r>
          </a:p>
        </p:txBody>
      </p:sp>
      <p:pic>
        <p:nvPicPr>
          <p:cNvPr id="22552" name="Picture 11" descr="See Explanation.  Clicking on the picture will download&#10; the highest resolution version available."/>
          <p:cNvPicPr>
            <a:picLocks noChangeAspect="1" noChangeArrowheads="1"/>
          </p:cNvPicPr>
          <p:nvPr/>
        </p:nvPicPr>
        <p:blipFill>
          <a:blip r:embed="rId13"/>
          <a:srcRect t="50418"/>
          <a:stretch>
            <a:fillRect/>
          </a:stretch>
        </p:blipFill>
        <p:spPr bwMode="auto">
          <a:xfrm>
            <a:off x="34925" y="3911600"/>
            <a:ext cx="1604963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3" name="TextBox 25"/>
          <p:cNvSpPr txBox="1">
            <a:spLocks noChangeArrowheads="1"/>
          </p:cNvSpPr>
          <p:nvPr/>
        </p:nvSpPr>
        <p:spPr bwMode="auto">
          <a:xfrm>
            <a:off x="473075" y="3933825"/>
            <a:ext cx="7858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sz="800">
                <a:solidFill>
                  <a:srgbClr val="FFFFFF"/>
                </a:solidFill>
                <a:ea typeface="ＭＳ Ｐゴシック" pitchFamily="-112" charset="-128"/>
              </a:rPr>
              <a:t>NASA APOD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-6350" y="4675188"/>
            <a:ext cx="21971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Solar Flares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Observed by GBM &amp; LAT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X-class Flare on March 7</a:t>
            </a:r>
            <a:r>
              <a:rPr lang="en-US" sz="1000" baseline="30000" dirty="0">
                <a:solidFill>
                  <a:srgbClr val="000000"/>
                </a:solidFill>
                <a:ea typeface="ＭＳ Ｐゴシック" pitchFamily="-112" charset="-128"/>
              </a:rPr>
              <a:t>th</a:t>
            </a: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, 2012 </a:t>
            </a:r>
          </a:p>
        </p:txBody>
      </p:sp>
      <p:sp>
        <p:nvSpPr>
          <p:cNvPr id="22555" name="TextBox 31"/>
          <p:cNvSpPr txBox="1">
            <a:spLocks noChangeArrowheads="1"/>
          </p:cNvSpPr>
          <p:nvPr/>
        </p:nvSpPr>
        <p:spPr bwMode="auto">
          <a:xfrm>
            <a:off x="5508625" y="908050"/>
            <a:ext cx="12239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800">
                <a:solidFill>
                  <a:srgbClr val="000000"/>
                </a:solidFill>
                <a:ea typeface="ＭＳ Ｐゴシック" pitchFamily="-112" charset="-128"/>
              </a:rPr>
              <a:t>Nolan et al. (2012)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3800" y="1506538"/>
            <a:ext cx="1944688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2FGL Catalog</a:t>
            </a:r>
          </a:p>
          <a:p>
            <a:pPr marL="182880" indent="-9144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1873 sources</a:t>
            </a:r>
          </a:p>
          <a:p>
            <a:pPr marL="182880" indent="-9144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437 unassociated sources</a:t>
            </a:r>
          </a:p>
        </p:txBody>
      </p:sp>
      <p:pic>
        <p:nvPicPr>
          <p:cNvPr id="22557" name="Picture 1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79613" y="2093789"/>
            <a:ext cx="1643062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1979712" y="3140968"/>
            <a:ext cx="186372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Pulsars (e.g. Vela)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117 Fermi-LAT det. pulsars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 err="1">
                <a:solidFill>
                  <a:srgbClr val="000000"/>
                </a:solidFill>
                <a:ea typeface="ＭＳ Ｐゴシック" pitchFamily="-112" charset="-128"/>
              </a:rPr>
              <a:t>Multiwavelength</a:t>
            </a: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 objects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PSR J2021+4026 shows </a:t>
            </a:r>
            <a:r>
              <a:rPr lang="en-US" sz="1000" dirty="0" err="1">
                <a:solidFill>
                  <a:srgbClr val="000000"/>
                </a:solidFill>
                <a:ea typeface="ＭＳ Ｐゴシック" pitchFamily="-112" charset="-128"/>
              </a:rPr>
              <a:t>variablilty</a:t>
            </a:r>
            <a:endParaRPr lang="en-US" sz="10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2559" name="TextBox 34"/>
          <p:cNvSpPr txBox="1">
            <a:spLocks noChangeArrowheads="1"/>
          </p:cNvSpPr>
          <p:nvPr/>
        </p:nvSpPr>
        <p:spPr bwMode="auto">
          <a:xfrm>
            <a:off x="2124075" y="2597185"/>
            <a:ext cx="863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800" dirty="0" err="1">
                <a:solidFill>
                  <a:srgbClr val="000000"/>
                </a:solidFill>
                <a:ea typeface="ＭＳ Ｐゴシック" pitchFamily="-112" charset="-128"/>
              </a:rPr>
              <a:t>ApJ</a:t>
            </a:r>
            <a:r>
              <a:rPr lang="en-US" sz="800" dirty="0">
                <a:solidFill>
                  <a:srgbClr val="000000"/>
                </a:solidFill>
                <a:ea typeface="ＭＳ Ｐゴシック" pitchFamily="-112" charset="-128"/>
              </a:rPr>
              <a:t>, 199, 31 (2012)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287712" y="836712"/>
            <a:ext cx="14283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Supernova Remnants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25 published SNR + 30 </a:t>
            </a:r>
            <a:r>
              <a:rPr lang="en-US" sz="1000" dirty="0" err="1">
                <a:solidFill>
                  <a:srgbClr val="000000"/>
                </a:solidFill>
                <a:ea typeface="ＭＳ Ｐゴシック" pitchFamily="-112" charset="-128"/>
              </a:rPr>
              <a:t>cands</a:t>
            </a: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 in 2FGL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 err="1">
                <a:solidFill>
                  <a:srgbClr val="000000"/>
                </a:solidFill>
                <a:ea typeface="ＭＳ Ｐゴシック" pitchFamily="-112" charset="-128"/>
              </a:rPr>
              <a:t>Multiwavelength</a:t>
            </a: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 objects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Require good diffuse emission modeling</a:t>
            </a:r>
          </a:p>
        </p:txBody>
      </p:sp>
      <p:pic>
        <p:nvPicPr>
          <p:cNvPr id="22561" name="Picture 20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90750" y="908050"/>
            <a:ext cx="115728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62" name="Picture 22" descr="before and after a massive gamma flare in Crab Nebula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786188" y="3789363"/>
            <a:ext cx="1577975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3708400" y="4675188"/>
            <a:ext cx="2117725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Pulsar Wind Nebula (e.g. Crab)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15 candidates found by LAT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 err="1">
                <a:solidFill>
                  <a:srgbClr val="000000"/>
                </a:solidFill>
                <a:ea typeface="ＭＳ Ｐゴシック" pitchFamily="-112" charset="-128"/>
              </a:rPr>
              <a:t>Multiwavelength</a:t>
            </a: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 objects</a:t>
            </a:r>
          </a:p>
        </p:txBody>
      </p:sp>
      <p:sp>
        <p:nvSpPr>
          <p:cNvPr id="22564" name="TextBox 44"/>
          <p:cNvSpPr txBox="1">
            <a:spLocks noChangeArrowheads="1"/>
          </p:cNvSpPr>
          <p:nvPr/>
        </p:nvSpPr>
        <p:spPr bwMode="auto">
          <a:xfrm>
            <a:off x="4538663" y="4510088"/>
            <a:ext cx="46513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sz="800">
                <a:solidFill>
                  <a:srgbClr val="FFFFFF"/>
                </a:solidFill>
                <a:ea typeface="ＭＳ Ｐゴシック" pitchFamily="-112" charset="-128"/>
              </a:rPr>
              <a:t>NASA</a:t>
            </a:r>
          </a:p>
        </p:txBody>
      </p:sp>
      <p:sp>
        <p:nvSpPr>
          <p:cNvPr id="22565" name="TextBox 45"/>
          <p:cNvSpPr txBox="1">
            <a:spLocks noChangeArrowheads="1"/>
          </p:cNvSpPr>
          <p:nvPr/>
        </p:nvSpPr>
        <p:spPr bwMode="auto">
          <a:xfrm>
            <a:off x="2205038" y="909638"/>
            <a:ext cx="12144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800" b="1" dirty="0">
                <a:solidFill>
                  <a:srgbClr val="FFFFFF"/>
                </a:solidFill>
                <a:ea typeface="ＭＳ Ｐゴシック" pitchFamily="-112" charset="-128"/>
              </a:rPr>
              <a:t>S147</a:t>
            </a:r>
          </a:p>
          <a:p>
            <a:pPr defTabSz="457200"/>
            <a:r>
              <a:rPr lang="en-US" sz="800" b="1" dirty="0">
                <a:solidFill>
                  <a:srgbClr val="FFFFFF"/>
                </a:solidFill>
                <a:ea typeface="ＭＳ Ｐゴシック" pitchFamily="-112" charset="-128"/>
              </a:rPr>
              <a:t>Katsuta et al. (2012) </a:t>
            </a:r>
            <a:r>
              <a:rPr lang="en-US" sz="800" b="1" dirty="0" err="1">
                <a:solidFill>
                  <a:srgbClr val="FFFFFF"/>
                </a:solidFill>
                <a:ea typeface="ＭＳ Ｐゴシック" pitchFamily="-112" charset="-128"/>
              </a:rPr>
              <a:t>ApJ</a:t>
            </a:r>
            <a:r>
              <a:rPr lang="en-US" sz="800" b="1" dirty="0">
                <a:solidFill>
                  <a:srgbClr val="FFFFFF"/>
                </a:solidFill>
                <a:ea typeface="ＭＳ Ｐゴシック" pitchFamily="-112" charset="-128"/>
              </a:rPr>
              <a:t> 752.135</a:t>
            </a:r>
          </a:p>
        </p:txBody>
      </p:sp>
      <p:pic>
        <p:nvPicPr>
          <p:cNvPr id="22566" name="Picture 24" descr="gamma-ray structure visible by processing Fermi all-sky data at energies from 1 to 10 GeV"/>
          <p:cNvPicPr>
            <a:picLocks noChangeAspect="1" noChangeArrowheads="1"/>
          </p:cNvPicPr>
          <p:nvPr/>
        </p:nvPicPr>
        <p:blipFill>
          <a:blip r:embed="rId17"/>
          <a:srcRect t="9993"/>
          <a:stretch>
            <a:fillRect/>
          </a:stretch>
        </p:blipFill>
        <p:spPr bwMode="auto">
          <a:xfrm>
            <a:off x="1979613" y="3955205"/>
            <a:ext cx="1477962" cy="76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Box 48"/>
          <p:cNvSpPr txBox="1"/>
          <p:nvPr/>
        </p:nvSpPr>
        <p:spPr>
          <a:xfrm>
            <a:off x="1908175" y="4672013"/>
            <a:ext cx="1717675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Fermi Bubbles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Unexpected high-energy excess lobes</a:t>
            </a:r>
          </a:p>
        </p:txBody>
      </p:sp>
      <p:sp>
        <p:nvSpPr>
          <p:cNvPr id="22568" name="TextBox 49"/>
          <p:cNvSpPr txBox="1">
            <a:spLocks noChangeArrowheads="1"/>
          </p:cNvSpPr>
          <p:nvPr/>
        </p:nvSpPr>
        <p:spPr bwMode="auto">
          <a:xfrm>
            <a:off x="3059113" y="4456113"/>
            <a:ext cx="46513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sz="800">
                <a:solidFill>
                  <a:srgbClr val="FFFFFF"/>
                </a:solidFill>
                <a:ea typeface="ＭＳ Ｐゴシック" pitchFamily="-112" charset="-128"/>
              </a:rPr>
              <a:t>NASA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445375" y="4005064"/>
            <a:ext cx="173513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000" b="1" dirty="0" err="1">
                <a:solidFill>
                  <a:srgbClr val="000000"/>
                </a:solidFill>
                <a:ea typeface="ＭＳ Ｐゴシック" pitchFamily="-112" charset="-128"/>
              </a:rPr>
              <a:t>Blazars</a:t>
            </a:r>
            <a:endParaRPr lang="en-US" sz="1000" b="1" dirty="0">
              <a:solidFill>
                <a:srgbClr val="000000"/>
              </a:solidFill>
              <a:ea typeface="ＭＳ Ｐゴシック" pitchFamily="-112" charset="-128"/>
            </a:endParaRP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Largest population of LAT known sources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PKS 1424+240  is harder than expected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 err="1">
                <a:solidFill>
                  <a:srgbClr val="000000"/>
                </a:solidFill>
                <a:ea typeface="ＭＳ Ｐゴシック" pitchFamily="-112" charset="-128"/>
              </a:rPr>
              <a:t>Multiwavelength</a:t>
            </a: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 objects</a:t>
            </a:r>
          </a:p>
        </p:txBody>
      </p:sp>
      <p:sp>
        <p:nvSpPr>
          <p:cNvPr id="22570" name="TextBox 52"/>
          <p:cNvSpPr txBox="1">
            <a:spLocks noChangeArrowheads="1"/>
          </p:cNvSpPr>
          <p:nvPr/>
        </p:nvSpPr>
        <p:spPr bwMode="auto">
          <a:xfrm>
            <a:off x="6084888" y="4724400"/>
            <a:ext cx="11652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800" dirty="0" err="1">
                <a:solidFill>
                  <a:srgbClr val="000000"/>
                </a:solidFill>
                <a:ea typeface="ＭＳ Ｐゴシック" pitchFamily="-112" charset="-128"/>
              </a:rPr>
              <a:t>ApJ</a:t>
            </a:r>
            <a:r>
              <a:rPr lang="en-US" sz="800" dirty="0">
                <a:solidFill>
                  <a:srgbClr val="000000"/>
                </a:solidFill>
                <a:ea typeface="ＭＳ Ｐゴシック" pitchFamily="-112" charset="-128"/>
              </a:rPr>
              <a:t>, 751, 159 (2012)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572125" y="3235325"/>
            <a:ext cx="165893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Star-Forming Galaxies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LAT has seen 7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Potential LAT-CTA synergy</a:t>
            </a:r>
          </a:p>
        </p:txBody>
      </p:sp>
      <p:pic>
        <p:nvPicPr>
          <p:cNvPr id="22572" name="Picture 26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508625" y="2327275"/>
            <a:ext cx="1474788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73" name="TextBox 55"/>
          <p:cNvSpPr txBox="1">
            <a:spLocks noChangeArrowheads="1"/>
          </p:cNvSpPr>
          <p:nvPr/>
        </p:nvSpPr>
        <p:spPr bwMode="auto">
          <a:xfrm>
            <a:off x="5719763" y="2205038"/>
            <a:ext cx="11445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800">
                <a:solidFill>
                  <a:srgbClr val="000000"/>
                </a:solidFill>
                <a:ea typeface="ＭＳ Ｐゴシック" pitchFamily="-112" charset="-128"/>
              </a:rPr>
              <a:t>ApJ, 755, 164 (2012)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235825" y="1844675"/>
            <a:ext cx="1546225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Gamma-ray Bursts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35 LAT, 1000+ GBM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GBM + LAT spectra</a:t>
            </a:r>
          </a:p>
        </p:txBody>
      </p:sp>
      <p:pic>
        <p:nvPicPr>
          <p:cNvPr id="22575" name="Picture 27"/>
          <p:cNvPicPr>
            <a:picLocks noChangeAspect="1" noChangeArrowheads="1"/>
          </p:cNvPicPr>
          <p:nvPr/>
        </p:nvPicPr>
        <p:blipFill>
          <a:blip r:embed="rId19"/>
          <a:srcRect l="2638" t="5994" r="9778"/>
          <a:stretch>
            <a:fillRect/>
          </a:stretch>
        </p:blipFill>
        <p:spPr bwMode="auto">
          <a:xfrm>
            <a:off x="7269163" y="908050"/>
            <a:ext cx="126365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76" name="TextBox 59"/>
          <p:cNvSpPr txBox="1">
            <a:spLocks noChangeArrowheads="1"/>
          </p:cNvSpPr>
          <p:nvPr/>
        </p:nvSpPr>
        <p:spPr bwMode="auto">
          <a:xfrm>
            <a:off x="7373938" y="1258888"/>
            <a:ext cx="7985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800">
                <a:solidFill>
                  <a:srgbClr val="000000"/>
                </a:solidFill>
                <a:ea typeface="ＭＳ Ｐゴシック" pitchFamily="-112" charset="-128"/>
              </a:rPr>
              <a:t>ApJ, 763, 71 (2013)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270750" y="3362325"/>
            <a:ext cx="1873250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Extragalactic  </a:t>
            </a:r>
            <a:r>
              <a:rPr lang="en-US" sz="1000" b="1" dirty="0" err="1">
                <a:solidFill>
                  <a:srgbClr val="000000"/>
                </a:solidFill>
                <a:ea typeface="ＭＳ Ｐゴシック" pitchFamily="-112" charset="-128"/>
              </a:rPr>
              <a:t>bkg</a:t>
            </a:r>
            <a:endParaRPr lang="en-US" sz="1000" b="1" dirty="0">
              <a:solidFill>
                <a:srgbClr val="000000"/>
              </a:solidFill>
              <a:ea typeface="ＭＳ Ｐゴシック" pitchFamily="-112" charset="-128"/>
            </a:endParaRP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Spectrum from 0.2-410 GeV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 err="1">
                <a:solidFill>
                  <a:srgbClr val="000000"/>
                </a:solidFill>
                <a:ea typeface="ＭＳ Ｐゴシック" pitchFamily="-112" charset="-128"/>
              </a:rPr>
              <a:t>Ainsotropy</a:t>
            </a: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ＭＳ Ｐゴシック" pitchFamily="-112" charset="-128"/>
                <a:cs typeface="Arial"/>
              </a:rPr>
              <a:t>→population info</a:t>
            </a:r>
            <a:endParaRPr lang="en-US" sz="10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pic>
        <p:nvPicPr>
          <p:cNvPr id="22578" name="Picture 30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129463" y="2420938"/>
            <a:ext cx="1665287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3779838" y="3235002"/>
            <a:ext cx="1725612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e</a:t>
            </a:r>
            <a:r>
              <a:rPr lang="en-US" sz="1000" b="1" baseline="30000" dirty="0">
                <a:solidFill>
                  <a:srgbClr val="000000"/>
                </a:solidFill>
                <a:ea typeface="ＭＳ Ｐゴシック" pitchFamily="-112" charset="-128"/>
              </a:rPr>
              <a:t>-</a:t>
            </a: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e</a:t>
            </a:r>
            <a:r>
              <a:rPr lang="en-US" sz="1000" b="1" baseline="30000" dirty="0">
                <a:solidFill>
                  <a:srgbClr val="000000"/>
                </a:solidFill>
                <a:ea typeface="ＭＳ Ｐゴシック" pitchFamily="-112" charset="-128"/>
              </a:rPr>
              <a:t>+</a:t>
            </a:r>
            <a:r>
              <a:rPr lang="en-US" sz="1000" b="1" dirty="0">
                <a:solidFill>
                  <a:srgbClr val="000000"/>
                </a:solidFill>
                <a:ea typeface="ＭＳ Ｐゴシック" pitchFamily="-112" charset="-128"/>
              </a:rPr>
              <a:t> Energy Spectrum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 LAT can measure </a:t>
            </a:r>
            <a:r>
              <a:rPr lang="en-US" sz="1000" dirty="0" err="1">
                <a:solidFill>
                  <a:srgbClr val="000000"/>
                </a:solidFill>
                <a:ea typeface="ＭＳ Ｐゴシック" pitchFamily="-112" charset="-128"/>
              </a:rPr>
              <a:t>e’s</a:t>
            </a: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 too</a:t>
            </a:r>
          </a:p>
          <a:p>
            <a:pPr marL="45720" indent="-45720" defTabSz="457200">
              <a:buFont typeface="Arial" pitchFamily="34" charset="0"/>
              <a:buChar char="•"/>
              <a:defRPr/>
            </a:pPr>
            <a:r>
              <a:rPr lang="en-US" sz="1000" dirty="0">
                <a:solidFill>
                  <a:srgbClr val="000000"/>
                </a:solidFill>
                <a:ea typeface="ＭＳ Ｐゴシック" pitchFamily="-112" charset="-128"/>
              </a:rPr>
              <a:t> board high-energy excess</a:t>
            </a:r>
          </a:p>
        </p:txBody>
      </p:sp>
      <p:sp>
        <p:nvSpPr>
          <p:cNvPr id="22580" name="TextBox 34"/>
          <p:cNvSpPr txBox="1">
            <a:spLocks noChangeArrowheads="1"/>
          </p:cNvSpPr>
          <p:nvPr/>
        </p:nvSpPr>
        <p:spPr bwMode="auto">
          <a:xfrm>
            <a:off x="3924300" y="2852142"/>
            <a:ext cx="1257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800">
                <a:solidFill>
                  <a:srgbClr val="000000"/>
                </a:solidFill>
                <a:ea typeface="ＭＳ Ｐゴシック" pitchFamily="-112" charset="-128"/>
              </a:rPr>
              <a:t>PRD 82, 092004 (2010)</a:t>
            </a:r>
          </a:p>
        </p:txBody>
      </p:sp>
      <p:sp>
        <p:nvSpPr>
          <p:cNvPr id="22581" name="TextBox 52"/>
          <p:cNvSpPr txBox="1">
            <a:spLocks noChangeArrowheads="1"/>
          </p:cNvSpPr>
          <p:nvPr/>
        </p:nvSpPr>
        <p:spPr bwMode="auto">
          <a:xfrm>
            <a:off x="8027988" y="2535238"/>
            <a:ext cx="11652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457200"/>
            <a:r>
              <a:rPr lang="en-US" sz="800" dirty="0">
                <a:solidFill>
                  <a:srgbClr val="000000"/>
                </a:solidFill>
                <a:ea typeface="ＭＳ Ｐゴシック" pitchFamily="-112" charset="-128"/>
              </a:rPr>
              <a:t>M. Ackermann 4</a:t>
            </a:r>
            <a:r>
              <a:rPr lang="en-US" sz="800" baseline="30000" dirty="0">
                <a:solidFill>
                  <a:srgbClr val="000000"/>
                </a:solidFill>
                <a:ea typeface="ＭＳ Ｐゴシック" pitchFamily="-112" charset="-128"/>
              </a:rPr>
              <a:t>th</a:t>
            </a:r>
            <a:r>
              <a:rPr lang="en-US" sz="800" dirty="0">
                <a:solidFill>
                  <a:srgbClr val="000000"/>
                </a:solidFill>
                <a:ea typeface="ＭＳ Ｐゴシック" pitchFamily="-112" charset="-128"/>
              </a:rPr>
              <a:t> Fermi Symposium</a:t>
            </a:r>
          </a:p>
          <a:p>
            <a:pPr algn="r" defTabSz="457200"/>
            <a:r>
              <a:rPr lang="en-US" sz="800" dirty="0">
                <a:solidFill>
                  <a:srgbClr val="000000"/>
                </a:solidFill>
                <a:ea typeface="ＭＳ Ｐゴシック" pitchFamily="-112" charset="-128"/>
              </a:rPr>
              <a:t>(2012)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970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Acceleration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marL="0" indent="0"/>
            <a:r>
              <a:rPr lang="en-US" b="0" i="1" dirty="0" smtClean="0"/>
              <a:t>Fermi</a:t>
            </a:r>
            <a:r>
              <a:rPr lang="en-US" b="0" dirty="0" smtClean="0"/>
              <a:t> data have forced fundamental changes in our understanding of almost every source of high energy </a:t>
            </a:r>
            <a:r>
              <a:rPr lang="en-US" b="0" dirty="0" smtClean="0">
                <a:latin typeface="Symbol" charset="2"/>
                <a:cs typeface="Symbol" charset="2"/>
              </a:rPr>
              <a:t>g</a:t>
            </a:r>
            <a:r>
              <a:rPr lang="en-US" b="0" dirty="0" smtClean="0"/>
              <a:t> rays, and of particle acceleration processes that drive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526-EF4D-9647-9185-8AAE465C406F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10" name="Picture 9" descr="Pulsar_OuterG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204864"/>
            <a:ext cx="1368152" cy="1113460"/>
          </a:xfrm>
          <a:prstGeom prst="rect">
            <a:avLst/>
          </a:prstGeom>
        </p:spPr>
      </p:pic>
      <p:pic>
        <p:nvPicPr>
          <p:cNvPr id="11" name="Picture 10" descr="ag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5018" y="2204864"/>
            <a:ext cx="1459390" cy="1113460"/>
          </a:xfrm>
          <a:prstGeom prst="rect">
            <a:avLst/>
          </a:prstGeom>
        </p:spPr>
      </p:pic>
      <p:pic>
        <p:nvPicPr>
          <p:cNvPr id="12" name="Picture 11" descr="tycho_me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5" y="4452227"/>
            <a:ext cx="1111582" cy="1111582"/>
          </a:xfrm>
          <a:prstGeom prst="rect">
            <a:avLst/>
          </a:prstGeom>
        </p:spPr>
      </p:pic>
      <p:pic>
        <p:nvPicPr>
          <p:cNvPr id="13" name="Picture 12" descr="Solar_Flare_SDO_Spot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346" y="4437112"/>
            <a:ext cx="1091382" cy="1093582"/>
          </a:xfrm>
          <a:prstGeom prst="rect">
            <a:avLst/>
          </a:prstGeom>
        </p:spPr>
      </p:pic>
      <p:pic>
        <p:nvPicPr>
          <p:cNvPr id="14" name="Picture 13" descr="GRB_artist_NASA_Zhang_Woosley.jpg"/>
          <p:cNvPicPr>
            <a:picLocks noChangeAspect="1"/>
          </p:cNvPicPr>
          <p:nvPr/>
        </p:nvPicPr>
        <p:blipFill>
          <a:blip r:embed="rId6"/>
          <a:srcRect l="7000" r="6000"/>
          <a:stretch>
            <a:fillRect/>
          </a:stretch>
        </p:blipFill>
        <p:spPr>
          <a:xfrm>
            <a:off x="3779162" y="4452227"/>
            <a:ext cx="1345382" cy="10438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1520" y="3276831"/>
            <a:ext cx="2365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Pulsar </a:t>
            </a:r>
            <a:r>
              <a:rPr lang="en-US" sz="18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g</a:t>
            </a:r>
            <a:r>
              <a:rPr lang="en-US" sz="1800" dirty="0" smtClean="0">
                <a:solidFill>
                  <a:srgbClr val="000000"/>
                </a:solidFill>
              </a:rPr>
              <a:t>-ray emission </a:t>
            </a:r>
          </a:p>
          <a:p>
            <a:pPr algn="ctr"/>
            <a:r>
              <a:rPr lang="en-US" sz="1800" b="1" i="1" dirty="0" smtClean="0">
                <a:solidFill>
                  <a:srgbClr val="000000"/>
                </a:solidFill>
              </a:rPr>
              <a:t>does not</a:t>
            </a:r>
            <a:r>
              <a:rPr lang="en-US" sz="1800" dirty="0" smtClean="0">
                <a:solidFill>
                  <a:srgbClr val="000000"/>
                </a:solidFill>
              </a:rPr>
              <a:t> come from polar caps  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2160" y="3277433"/>
            <a:ext cx="3121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AGN </a:t>
            </a:r>
            <a:r>
              <a:rPr lang="en-US" sz="18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g</a:t>
            </a:r>
            <a:r>
              <a:rPr lang="en-US" sz="1800" dirty="0" smtClean="0">
                <a:solidFill>
                  <a:srgbClr val="000000"/>
                </a:solidFill>
              </a:rPr>
              <a:t>-ray emission</a:t>
            </a:r>
          </a:p>
          <a:p>
            <a:pPr algn="ctr"/>
            <a:r>
              <a:rPr lang="en-US" sz="1800" b="1" i="1" dirty="0" smtClean="0">
                <a:solidFill>
                  <a:srgbClr val="000000"/>
                </a:solidFill>
              </a:rPr>
              <a:t>is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b="1" i="1" dirty="0" smtClean="0">
                <a:solidFill>
                  <a:srgbClr val="000000"/>
                </a:solidFill>
              </a:rPr>
              <a:t>not</a:t>
            </a:r>
            <a:r>
              <a:rPr lang="en-US" sz="1800" dirty="0" smtClean="0">
                <a:solidFill>
                  <a:srgbClr val="000000"/>
                </a:solidFill>
              </a:rPr>
              <a:t> confined to region </a:t>
            </a:r>
          </a:p>
          <a:p>
            <a:pPr algn="ctr"/>
            <a:r>
              <a:rPr lang="en-US" sz="1800" dirty="0">
                <a:solidFill>
                  <a:srgbClr val="000000"/>
                </a:solidFill>
              </a:rPr>
              <a:t>n</a:t>
            </a:r>
            <a:r>
              <a:rPr lang="en-US" sz="1800" dirty="0" smtClean="0">
                <a:solidFill>
                  <a:srgbClr val="000000"/>
                </a:solidFill>
              </a:rPr>
              <a:t>ear the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central black hole 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53756" y="5496057"/>
            <a:ext cx="2379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GRBs </a:t>
            </a:r>
            <a:r>
              <a:rPr lang="en-US" sz="1800" b="1" i="1" dirty="0" smtClean="0">
                <a:solidFill>
                  <a:srgbClr val="000000"/>
                </a:solidFill>
              </a:rPr>
              <a:t>are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b="1" i="1" dirty="0" smtClean="0">
                <a:solidFill>
                  <a:srgbClr val="000000"/>
                </a:solidFill>
              </a:rPr>
              <a:t>not</a:t>
            </a:r>
          </a:p>
          <a:p>
            <a:pPr algn="ctr"/>
            <a:r>
              <a:rPr lang="en-US" sz="1800" dirty="0">
                <a:solidFill>
                  <a:srgbClr val="000000"/>
                </a:solidFill>
              </a:rPr>
              <a:t>a</a:t>
            </a:r>
            <a:r>
              <a:rPr lang="en-US" sz="1800" dirty="0" smtClean="0">
                <a:solidFill>
                  <a:srgbClr val="000000"/>
                </a:solidFill>
              </a:rPr>
              <a:t>dequately described </a:t>
            </a:r>
          </a:p>
          <a:p>
            <a:pPr algn="ctr"/>
            <a:r>
              <a:rPr lang="en-US" sz="1800" dirty="0">
                <a:solidFill>
                  <a:srgbClr val="000000"/>
                </a:solidFill>
              </a:rPr>
              <a:t>b</a:t>
            </a:r>
            <a:r>
              <a:rPr lang="en-US" sz="1800" dirty="0" smtClean="0">
                <a:solidFill>
                  <a:srgbClr val="000000"/>
                </a:solidFill>
              </a:rPr>
              <a:t>y “Band” model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6643" y="5507722"/>
            <a:ext cx="24673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Solar Flares</a:t>
            </a:r>
          </a:p>
          <a:p>
            <a:pPr algn="ctr"/>
            <a:r>
              <a:rPr lang="en-US" sz="1800" dirty="0" smtClean="0">
                <a:solidFill>
                  <a:srgbClr val="000000"/>
                </a:solidFill>
                <a:latin typeface="Arial"/>
                <a:cs typeface="Symbol" charset="2"/>
              </a:rPr>
              <a:t>high-energy</a:t>
            </a:r>
            <a:r>
              <a:rPr lang="en-US" sz="18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 g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r</a:t>
            </a:r>
            <a:r>
              <a:rPr lang="en-US" sz="1800" dirty="0" smtClean="0">
                <a:solidFill>
                  <a:srgbClr val="000000"/>
                </a:solidFill>
              </a:rPr>
              <a:t>ays </a:t>
            </a:r>
            <a:r>
              <a:rPr lang="en-US" sz="1800" b="1" dirty="0" smtClean="0">
                <a:solidFill>
                  <a:srgbClr val="000000"/>
                </a:solidFill>
              </a:rPr>
              <a:t>are</a:t>
            </a: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a</a:t>
            </a:r>
            <a:r>
              <a:rPr lang="en-US" sz="1800" b="1" dirty="0" smtClean="0">
                <a:solidFill>
                  <a:srgbClr val="000000"/>
                </a:solidFill>
              </a:rPr>
              <a:t>ssociated </a:t>
            </a:r>
            <a:r>
              <a:rPr lang="en-US" sz="1800" dirty="0" smtClean="0">
                <a:solidFill>
                  <a:srgbClr val="000000"/>
                </a:solidFill>
              </a:rPr>
              <a:t>with </a:t>
            </a:r>
          </a:p>
          <a:p>
            <a:pPr algn="ctr"/>
            <a:r>
              <a:rPr lang="en-US" sz="1800" dirty="0">
                <a:solidFill>
                  <a:srgbClr val="000000"/>
                </a:solidFill>
              </a:rPr>
              <a:t>m</a:t>
            </a:r>
            <a:r>
              <a:rPr lang="en-US" sz="1800" dirty="0" smtClean="0">
                <a:solidFill>
                  <a:srgbClr val="000000"/>
                </a:solidFill>
              </a:rPr>
              <a:t>ass ejections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8785" y="5512555"/>
            <a:ext cx="23639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Supernova remnants</a:t>
            </a:r>
          </a:p>
          <a:p>
            <a:pPr algn="ctr"/>
            <a:r>
              <a:rPr lang="en-US" sz="1800" b="1" i="1" dirty="0" smtClean="0">
                <a:solidFill>
                  <a:srgbClr val="000000"/>
                </a:solidFill>
              </a:rPr>
              <a:t>are</a:t>
            </a:r>
            <a:r>
              <a:rPr lang="en-US" sz="1800" dirty="0" smtClean="0">
                <a:solidFill>
                  <a:srgbClr val="000000"/>
                </a:solidFill>
              </a:rPr>
              <a:t> sites of </a:t>
            </a:r>
            <a:r>
              <a:rPr lang="en-US" sz="1800" dirty="0" err="1" smtClean="0">
                <a:solidFill>
                  <a:srgbClr val="000000"/>
                </a:solidFill>
              </a:rPr>
              <a:t>hadronic</a:t>
            </a:r>
            <a:endParaRPr lang="en-US" sz="1800" dirty="0" smtClean="0">
              <a:solidFill>
                <a:srgbClr val="000000"/>
              </a:solidFill>
            </a:endParaRPr>
          </a:p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acceleration </a:t>
            </a:r>
          </a:p>
          <a:p>
            <a:pPr algn="ctr"/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22" name="Picture 21" descr="Screen Shot 2014-11-29 at 7.20.38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656" y="2171524"/>
            <a:ext cx="1115400" cy="111346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267871" y="3311392"/>
            <a:ext cx="2365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Cosmic rays </a:t>
            </a:r>
            <a:r>
              <a:rPr lang="en-US" sz="1800" b="1" i="1" dirty="0" smtClean="0">
                <a:solidFill>
                  <a:srgbClr val="000000"/>
                </a:solidFill>
              </a:rPr>
              <a:t>are</a:t>
            </a:r>
          </a:p>
          <a:p>
            <a:pPr algn="ctr"/>
            <a:r>
              <a:rPr lang="en-US" sz="1800" dirty="0">
                <a:solidFill>
                  <a:srgbClr val="000000"/>
                </a:solidFill>
              </a:rPr>
              <a:t>t</a:t>
            </a:r>
            <a:r>
              <a:rPr lang="en-US" sz="1800" dirty="0" smtClean="0">
                <a:solidFill>
                  <a:srgbClr val="000000"/>
                </a:solidFill>
              </a:rPr>
              <a:t>rapped in cocoons and bubbles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456882"/>
      </p:ext>
    </p:extLst>
  </p:cSld>
  <p:clrMapOvr>
    <a:masterClrMapping/>
  </p:clrMapOvr>
  <p:transition xmlns:p14="http://schemas.microsoft.com/office/powerpoint/2010/main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B</a:t>
            </a:r>
            <a:r>
              <a:rPr lang="en-US" cap="small" dirty="0" smtClean="0"/>
              <a:t>. Projections from Other Dark Matter Search Techniques</a:t>
            </a:r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35989652"/>
      </p:ext>
    </p:extLst>
  </p:cSld>
  <p:clrMapOvr>
    <a:masterClrMapping/>
  </p:clrMapOvr>
  <p:transition xmlns:p14="http://schemas.microsoft.com/office/powerpoint/2010/main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Content Placeholder 6" descr="catalog_assoc_hilat_NSRC_zoom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94" b="-1094"/>
          <a:stretch>
            <a:fillRect/>
          </a:stretch>
        </p:blipFill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2" name="Content Placeholder 5" descr="catalog_assoc_hilat_Proj.pdf"/>
          <p:cNvPicPr>
            <a:picLocks noGrp="1" noChangeAspect="1"/>
          </p:cNvPicPr>
          <p:nvPr>
            <p:ph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94" b="-1094"/>
          <a:stretch>
            <a:fillRect/>
          </a:stretch>
        </p:blipFill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Searching for Dark Satellites among Catalog Sources</a:t>
            </a:r>
            <a:endParaRPr lang="en-US" dirty="0"/>
          </a:p>
        </p:txBody>
      </p:sp>
      <p:sp>
        <p:nvSpPr>
          <p:cNvPr id="56324" name="Content Placeholder 7"/>
          <p:cNvSpPr>
            <a:spLocks noGrp="1"/>
          </p:cNvSpPr>
          <p:nvPr>
            <p:ph idx="15"/>
          </p:nvPr>
        </p:nvSpPr>
        <p:spPr bwMode="auto">
          <a:xfrm>
            <a:off x="152400" y="3886200"/>
            <a:ext cx="8839200" cy="2819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For each catalog we look for “dark satellite” candidates: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sz="1800" b="0" dirty="0">
                <a:latin typeface="Arial" charset="0"/>
                <a:ea typeface="ＭＳ Ｐゴシック" charset="0"/>
              </a:rPr>
              <a:t>Unassociated, not variable, spectrally consistent with DM</a:t>
            </a:r>
          </a:p>
          <a:p>
            <a:pPr marL="342900" indent="-342900">
              <a:buFontTx/>
              <a:buChar char="•"/>
            </a:pP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For each catalog we can estimate the “exclusion threshold”, S, above which we will find </a:t>
            </a:r>
            <a:r>
              <a:rPr lang="en-US" sz="1800" b="0" dirty="0" err="1">
                <a:latin typeface="Arial" charset="0"/>
                <a:ea typeface="ＭＳ Ｐゴシック" charset="0"/>
                <a:cs typeface="ＭＳ Ｐゴシック" charset="0"/>
              </a:rPr>
              <a:t>N</a:t>
            </a:r>
            <a:r>
              <a:rPr lang="en-US" sz="1800" b="0" baseline="-25000" dirty="0" err="1">
                <a:latin typeface="Arial" charset="0"/>
                <a:ea typeface="ＭＳ Ｐゴシック" charset="0"/>
                <a:cs typeface="ＭＳ Ｐゴシック" charset="0"/>
              </a:rPr>
              <a:t>cand</a:t>
            </a:r>
            <a:r>
              <a:rPr lang="en-US" sz="1800" b="0" baseline="-25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&lt; N viable dark satellite </a:t>
            </a:r>
            <a:r>
              <a:rPr lang="en-US" sz="1800" b="0" dirty="0" smtClean="0">
                <a:latin typeface="Arial" charset="0"/>
                <a:ea typeface="ＭＳ Ｐゴシック" charset="0"/>
                <a:cs typeface="ＭＳ Ｐゴシック" charset="0"/>
              </a:rPr>
              <a:t>candidate </a:t>
            </a: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sources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sz="1800" b="0" dirty="0">
                <a:latin typeface="Arial" charset="0"/>
                <a:ea typeface="ＭＳ Ｐゴシック" charset="0"/>
              </a:rPr>
              <a:t>The exclusion threshold scales roughly as t</a:t>
            </a:r>
            <a:r>
              <a:rPr lang="en-US" sz="1800" b="0" baseline="30000" dirty="0">
                <a:latin typeface="Arial" charset="0"/>
                <a:ea typeface="ＭＳ Ｐゴシック" charset="0"/>
              </a:rPr>
              <a:t>-0.5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sz="1800" b="0" dirty="0">
                <a:latin typeface="Arial" charset="0"/>
                <a:ea typeface="ＭＳ Ｐゴシック" charset="0"/>
              </a:rPr>
              <a:t>For a given catalog </a:t>
            </a:r>
            <a:r>
              <a:rPr lang="en-US" sz="1800" b="0" dirty="0" err="1">
                <a:latin typeface="Arial" charset="0"/>
                <a:ea typeface="ＭＳ Ｐゴシック" charset="0"/>
              </a:rPr>
              <a:t>N</a:t>
            </a:r>
            <a:r>
              <a:rPr lang="en-US" sz="1800" b="0" baseline="-25000" dirty="0" err="1">
                <a:latin typeface="Arial" charset="0"/>
                <a:ea typeface="ＭＳ Ｐゴシック" charset="0"/>
              </a:rPr>
              <a:t>cand</a:t>
            </a:r>
            <a:r>
              <a:rPr lang="en-US" sz="1800" b="0" dirty="0">
                <a:latin typeface="Arial" charset="0"/>
                <a:ea typeface="ＭＳ Ｐゴシック" charset="0"/>
              </a:rPr>
              <a:t> will decrease as multi-wavelength follow-up efforts find associations (in particular radio discoveries of pulsations)</a:t>
            </a:r>
          </a:p>
          <a:p>
            <a:pPr marL="342900" indent="-342900">
              <a:buFontTx/>
              <a:buChar char="•"/>
            </a:pP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From N-body simulations we can predict </a:t>
            </a:r>
            <a:r>
              <a:rPr lang="en-US" sz="1800" b="0" dirty="0" err="1">
                <a:latin typeface="Arial" charset="0"/>
                <a:ea typeface="ＭＳ Ｐゴシック" charset="0"/>
                <a:cs typeface="ＭＳ Ｐゴシック" charset="0"/>
              </a:rPr>
              <a:t>N</a:t>
            </a:r>
            <a:r>
              <a:rPr lang="en-US" sz="1800" b="0" baseline="-25000" dirty="0" err="1">
                <a:latin typeface="Arial" charset="0"/>
                <a:ea typeface="ＭＳ Ｐゴシック" charset="0"/>
                <a:cs typeface="ＭＳ Ｐゴシック" charset="0"/>
              </a:rPr>
              <a:t>cand</a:t>
            </a: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(S) for a given &lt;</a:t>
            </a:r>
            <a:r>
              <a:rPr lang="en-US" sz="1800" b="0" dirty="0" err="1">
                <a:latin typeface="Symbol" charset="0"/>
                <a:ea typeface="ＭＳ Ｐゴシック" charset="0"/>
                <a:cs typeface="Symbol" charset="0"/>
              </a:rPr>
              <a:t>s</a:t>
            </a:r>
            <a:r>
              <a:rPr lang="en-US" sz="1800" b="0" dirty="0" err="1">
                <a:latin typeface="Arial" charset="0"/>
                <a:ea typeface="ＭＳ Ｐゴシック" charset="0"/>
                <a:cs typeface="ＭＳ Ｐゴシック" charset="0"/>
              </a:rPr>
              <a:t>v</a:t>
            </a: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&gt;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sz="1800" b="0" dirty="0" err="1">
                <a:latin typeface="Arial" charset="0"/>
                <a:ea typeface="ＭＳ Ｐゴシック" charset="0"/>
              </a:rPr>
              <a:t>N</a:t>
            </a:r>
            <a:r>
              <a:rPr lang="en-US" sz="1800" b="0" baseline="-25000" dirty="0" err="1">
                <a:latin typeface="Arial" charset="0"/>
                <a:ea typeface="ＭＳ Ｐゴシック" charset="0"/>
              </a:rPr>
              <a:t>cand</a:t>
            </a:r>
            <a:r>
              <a:rPr lang="en-US" sz="1800" b="0" baseline="-25000" dirty="0">
                <a:latin typeface="Arial" charset="0"/>
                <a:ea typeface="ＭＳ Ｐゴシック" charset="0"/>
              </a:rPr>
              <a:t> </a:t>
            </a:r>
            <a:r>
              <a:rPr lang="en-US" sz="1800" b="0" dirty="0">
                <a:latin typeface="Arial" charset="0"/>
                <a:ea typeface="ＭＳ Ｐゴシック" charset="0"/>
              </a:rPr>
              <a:t>scales roughly as </a:t>
            </a:r>
            <a:r>
              <a:rPr lang="en-US" sz="1800" b="0" dirty="0" smtClean="0">
                <a:latin typeface="Arial" charset="0"/>
                <a:ea typeface="ＭＳ Ｐゴシック" charset="0"/>
              </a:rPr>
              <a:t>S</a:t>
            </a:r>
            <a:r>
              <a:rPr lang="en-US" sz="1800" b="0" baseline="30000" dirty="0" smtClean="0">
                <a:latin typeface="Arial" charset="0"/>
                <a:ea typeface="ＭＳ Ｐゴシック" charset="0"/>
              </a:rPr>
              <a:t>-1.5 </a:t>
            </a:r>
            <a:r>
              <a:rPr lang="en-US" sz="1800" b="0" dirty="0">
                <a:latin typeface="Arial" charset="0"/>
                <a:ea typeface="ＭＳ Ｐゴシック" charset="0"/>
              </a:rPr>
              <a:t>(we are probing larger volumes of space)</a:t>
            </a:r>
            <a:endParaRPr lang="en-US" sz="1800" b="0" baseline="30000" dirty="0">
              <a:latin typeface="Arial" charset="0"/>
              <a:ea typeface="ＭＳ Ｐゴシック" charset="0"/>
            </a:endParaRPr>
          </a:p>
          <a:p>
            <a:pPr marL="342900" indent="-342900">
              <a:buFontTx/>
              <a:buChar char="•"/>
            </a:pPr>
            <a:endParaRPr lang="en-US" sz="1800" b="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63563" lvl="1" indent="-342900">
              <a:buFont typeface="Arial" charset="0"/>
              <a:buChar char="•"/>
            </a:pPr>
            <a:endParaRPr lang="en-US" sz="1800" b="0" dirty="0">
              <a:latin typeface="Arial" charset="0"/>
              <a:ea typeface="ＭＳ Ｐゴシック" charset="0"/>
            </a:endParaRPr>
          </a:p>
          <a:p>
            <a:pPr marL="342900" indent="-342900">
              <a:buFontTx/>
              <a:buChar char="•"/>
            </a:pPr>
            <a:endParaRPr lang="en-US" sz="1800" b="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6325" name="TextBox 24"/>
          <p:cNvSpPr txBox="1">
            <a:spLocks noChangeArrowheads="1"/>
          </p:cNvSpPr>
          <p:nvPr/>
        </p:nvSpPr>
        <p:spPr bwMode="auto">
          <a:xfrm>
            <a:off x="395536" y="836613"/>
            <a:ext cx="40797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 dirty="0" err="1">
                <a:solidFill>
                  <a:srgbClr val="000000"/>
                </a:solidFill>
              </a:rPr>
              <a:t>N</a:t>
            </a:r>
            <a:r>
              <a:rPr lang="en-US" sz="1400" b="1" baseline="-25000" dirty="0" err="1">
                <a:solidFill>
                  <a:srgbClr val="000000"/>
                </a:solidFill>
              </a:rPr>
              <a:t>cand</a:t>
            </a:r>
            <a:r>
              <a:rPr lang="en-US" sz="1400" b="1" dirty="0">
                <a:solidFill>
                  <a:srgbClr val="000000"/>
                </a:solidFill>
              </a:rPr>
              <a:t> v. Flux &gt; 1 </a:t>
            </a:r>
            <a:r>
              <a:rPr lang="en-US" sz="1400" b="1" dirty="0" err="1">
                <a:solidFill>
                  <a:srgbClr val="000000"/>
                </a:solidFill>
              </a:rPr>
              <a:t>GeV</a:t>
            </a:r>
            <a:r>
              <a:rPr lang="en-US" sz="1400" b="1" dirty="0">
                <a:solidFill>
                  <a:srgbClr val="000000"/>
                </a:solidFill>
              </a:rPr>
              <a:t> for LAT </a:t>
            </a:r>
            <a:r>
              <a:rPr lang="en-US" sz="1400" b="1" dirty="0" smtClean="0">
                <a:solidFill>
                  <a:srgbClr val="000000"/>
                </a:solidFill>
              </a:rPr>
              <a:t>catalogs, |b| &gt; 10</a:t>
            </a:r>
            <a:endParaRPr lang="en-US" sz="1400" b="1" baseline="-25000" dirty="0">
              <a:solidFill>
                <a:srgbClr val="000000"/>
              </a:solidFill>
              <a:latin typeface="Symbol" charset="0"/>
              <a:cs typeface="Symbol" charset="0"/>
            </a:endParaRPr>
          </a:p>
        </p:txBody>
      </p:sp>
      <p:sp>
        <p:nvSpPr>
          <p:cNvPr id="56326" name="TextBox 25"/>
          <p:cNvSpPr txBox="1">
            <a:spLocks noChangeArrowheads="1"/>
          </p:cNvSpPr>
          <p:nvPr/>
        </p:nvSpPr>
        <p:spPr bwMode="auto">
          <a:xfrm>
            <a:off x="5389563" y="836613"/>
            <a:ext cx="3430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solidFill>
                  <a:srgbClr val="000000"/>
                </a:solidFill>
              </a:rPr>
              <a:t>Exclusion Threshold v. Time and N</a:t>
            </a:r>
            <a:r>
              <a:rPr lang="en-US" sz="1400" b="1" baseline="-25000">
                <a:solidFill>
                  <a:srgbClr val="000000"/>
                </a:solidFill>
              </a:rPr>
              <a:t>cand</a:t>
            </a:r>
            <a:endParaRPr lang="en-US" sz="1400" b="1" baseline="-25000">
              <a:solidFill>
                <a:srgbClr val="000000"/>
              </a:solidFill>
              <a:latin typeface="Symbol" charset="0"/>
              <a:cs typeface="Symbol" charset="0"/>
            </a:endParaRPr>
          </a:p>
        </p:txBody>
      </p:sp>
      <p:sp>
        <p:nvSpPr>
          <p:cNvPr id="56327" name="Slide Number Placeholder 26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A809481-222C-CC41-A2AD-FCD01CB51905}" type="slidenum">
              <a:rPr lang="en-US" sz="1400">
                <a:solidFill>
                  <a:srgbClr val="3333CC"/>
                </a:solidFill>
              </a:rPr>
              <a:pPr eaLnBrk="1" hangingPunct="1"/>
              <a:t>64</a:t>
            </a:fld>
            <a:endParaRPr lang="en-US" sz="140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7378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talog_assoc_hilat_Limits.pdf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80" b="-3780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Projected Sensitivity from Dark Satellites in Unassociated Sources</a:t>
            </a:r>
            <a:endParaRPr lang="en-US" dirty="0"/>
          </a:p>
        </p:txBody>
      </p:sp>
      <p:sp>
        <p:nvSpPr>
          <p:cNvPr id="573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2A24F2F-36BB-B84D-9EF6-292191F0321C}" type="slidenum">
              <a:rPr lang="en-US" sz="1400">
                <a:solidFill>
                  <a:srgbClr val="3333CC"/>
                </a:solidFill>
              </a:rPr>
              <a:pPr eaLnBrk="1" hangingPunct="1"/>
              <a:t>65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57348" name="TextBox 12"/>
          <p:cNvSpPr txBox="1">
            <a:spLocks noChangeArrowheads="1"/>
          </p:cNvSpPr>
          <p:nvPr/>
        </p:nvSpPr>
        <p:spPr bwMode="auto">
          <a:xfrm>
            <a:off x="900113" y="981075"/>
            <a:ext cx="7513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solidFill>
                  <a:srgbClr val="000000"/>
                </a:solidFill>
              </a:rPr>
              <a:t>Projected Upper Limits from Searches for Dark Satellites among LAT Catalog Sources  </a:t>
            </a:r>
            <a:endParaRPr lang="en-US" sz="1400" b="1" baseline="-25000">
              <a:solidFill>
                <a:srgbClr val="000000"/>
              </a:solidFill>
              <a:latin typeface="Symbol" charset="0"/>
              <a:cs typeface="Symbo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143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Content Placeholder 3" descr="limits_bb_astro_stat_syst_astroscaledMM_clusteringband_syst01_v6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65" b="-4765"/>
          <a:stretch>
            <a:fillRect/>
          </a:stretch>
        </p:blipFill>
        <p:spPr bwMode="auto">
          <a:xfrm>
            <a:off x="899592" y="836712"/>
            <a:ext cx="7272808" cy="492291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Projected Sensitivity from Studies of the EGB &amp; IGRB </a:t>
            </a:r>
            <a:endParaRPr lang="en-US" dirty="0"/>
          </a:p>
        </p:txBody>
      </p:sp>
      <p:sp>
        <p:nvSpPr>
          <p:cNvPr id="7475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9751884-AE13-2F42-955F-371A67403615}" type="slidenum">
              <a:rPr lang="en-US" sz="1400">
                <a:solidFill>
                  <a:srgbClr val="3333CC"/>
                </a:solidFill>
              </a:rPr>
              <a:pPr eaLnBrk="1" hangingPunct="1"/>
              <a:t>66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74756" name="Content Placeholder 12"/>
          <p:cNvSpPr>
            <a:spLocks noGrp="1"/>
          </p:cNvSpPr>
          <p:nvPr>
            <p:ph idx="11"/>
          </p:nvPr>
        </p:nvSpPr>
        <p:spPr bwMode="auto">
          <a:xfrm>
            <a:off x="152400" y="5313363"/>
            <a:ext cx="8686800" cy="1392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b="0">
                <a:latin typeface="Arial" charset="0"/>
                <a:ea typeface="ＭＳ Ｐゴシック" charset="0"/>
                <a:cs typeface="ＭＳ Ｐゴシック" charset="0"/>
              </a:rPr>
              <a:t>These limits are calculated by comparing the sum of contributions form the known </a:t>
            </a:r>
            <a:r>
              <a:rPr lang="en-US" b="0">
                <a:latin typeface="Symbol" charset="0"/>
                <a:ea typeface="ＭＳ Ｐゴシック" charset="0"/>
                <a:cs typeface="Symbol" charset="0"/>
              </a:rPr>
              <a:t>g</a:t>
            </a:r>
            <a:r>
              <a:rPr lang="en-US" b="0">
                <a:latin typeface="Arial" charset="0"/>
                <a:ea typeface="ＭＳ Ｐゴシック" charset="0"/>
                <a:cs typeface="ＭＳ Ｐゴシック" charset="0"/>
              </a:rPr>
              <a:t>-ray emitting source classes to the measured IRGB</a:t>
            </a:r>
          </a:p>
          <a:p>
            <a:pPr marL="342900" indent="-342900">
              <a:buFontTx/>
              <a:buChar char="•"/>
            </a:pPr>
            <a:r>
              <a:rPr lang="en-US" b="0">
                <a:latin typeface="Arial" charset="0"/>
                <a:ea typeface="ＭＳ Ｐゴシック" charset="0"/>
                <a:cs typeface="ＭＳ Ｐゴシック" charset="0"/>
              </a:rPr>
              <a:t>To make projections we must estimate how the IGRB measurement will improve with additional data (including Planck microwave data)</a:t>
            </a:r>
          </a:p>
        </p:txBody>
      </p:sp>
      <p:sp>
        <p:nvSpPr>
          <p:cNvPr id="74757" name="TextBox 13"/>
          <p:cNvSpPr txBox="1">
            <a:spLocks noChangeArrowheads="1"/>
          </p:cNvSpPr>
          <p:nvPr/>
        </p:nvSpPr>
        <p:spPr bwMode="auto">
          <a:xfrm>
            <a:off x="1644650" y="960438"/>
            <a:ext cx="602757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0000"/>
                </a:solidFill>
              </a:rPr>
              <a:t>Projected Upper Limits </a:t>
            </a:r>
            <a:r>
              <a:rPr lang="en-US" sz="1400" b="1" dirty="0" smtClean="0">
                <a:solidFill>
                  <a:srgbClr val="000000"/>
                </a:solidFill>
              </a:rPr>
              <a:t>for </a:t>
            </a:r>
            <a:r>
              <a:rPr lang="en-US" sz="1400" b="1" dirty="0">
                <a:solidFill>
                  <a:srgbClr val="000000"/>
                </a:solidFill>
              </a:rPr>
              <a:t>15 Years of data, from Studies of the EGB</a:t>
            </a:r>
          </a:p>
        </p:txBody>
      </p:sp>
    </p:spTree>
    <p:extLst>
      <p:ext uri="{BB962C8B-B14F-4D97-AF65-F5344CB8AC3E}">
        <p14:creationId xmlns:p14="http://schemas.microsoft.com/office/powerpoint/2010/main" val="8685384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Content Placeholder 2" descr="limits_aniso_GAL_WP_GAL_HIGH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65" b="-4765"/>
          <a:stretch>
            <a:fillRect/>
          </a:stretch>
        </p:blipFill>
        <p:spPr bwMode="auto">
          <a:xfrm>
            <a:off x="755576" y="836712"/>
            <a:ext cx="7488832" cy="506913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8" name="Content Placeholder 3"/>
          <p:cNvSpPr>
            <a:spLocks noGrp="1"/>
          </p:cNvSpPr>
          <p:nvPr>
            <p:ph idx="11"/>
          </p:nvPr>
        </p:nvSpPr>
        <p:spPr bwMode="auto">
          <a:xfrm>
            <a:off x="152400" y="5562600"/>
            <a:ext cx="86868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We can also look for a signal from unresolved source populations in the IGRB, using statistical techniques such </a:t>
            </a:r>
            <a:r>
              <a:rPr lang="en-US" sz="1800" b="0" dirty="0" smtClean="0">
                <a:latin typeface="Arial" charset="0"/>
                <a:ea typeface="ＭＳ Ｐゴシック" charset="0"/>
                <a:cs typeface="ＭＳ Ｐゴシック" charset="0"/>
              </a:rPr>
              <a:t>as analysis of </a:t>
            </a:r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the angular power spectrum (APS</a:t>
            </a:r>
            <a:r>
              <a:rPr lang="en-US" sz="1800" b="0" dirty="0" smtClean="0">
                <a:latin typeface="Arial" charset="0"/>
                <a:ea typeface="ＭＳ Ｐゴシック" charset="0"/>
                <a:cs typeface="ＭＳ Ｐゴシック" charset="0"/>
              </a:rPr>
              <a:t>) or cross-correlation with catalogs from other wavelengths.</a:t>
            </a:r>
            <a:endParaRPr lang="en-US" sz="1800" b="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buFontTx/>
              <a:buChar char="•"/>
            </a:pPr>
            <a:endParaRPr lang="en-US" sz="1800" b="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77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09F0605-686A-9F45-8AC4-2EA517BAEB3A}" type="slidenum">
              <a:rPr lang="en-US" sz="1400">
                <a:solidFill>
                  <a:srgbClr val="3333CC"/>
                </a:solidFill>
              </a:rPr>
              <a:pPr eaLnBrk="1" hangingPunct="1"/>
              <a:t>67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Projected Sensitivity from Studies of the Anisotropy of the EGB &amp; IGRB</a:t>
            </a:r>
            <a:endParaRPr lang="en-US" dirty="0"/>
          </a:p>
        </p:txBody>
      </p:sp>
      <p:sp>
        <p:nvSpPr>
          <p:cNvPr id="75781" name="TextBox 8"/>
          <p:cNvSpPr txBox="1">
            <a:spLocks noChangeArrowheads="1"/>
          </p:cNvSpPr>
          <p:nvPr/>
        </p:nvSpPr>
        <p:spPr bwMode="auto">
          <a:xfrm>
            <a:off x="1979613" y="981075"/>
            <a:ext cx="5775325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Current and 15-year Projected Limits from the Analysis of the APS</a:t>
            </a:r>
          </a:p>
        </p:txBody>
      </p:sp>
    </p:spTree>
    <p:extLst>
      <p:ext uri="{BB962C8B-B14F-4D97-AF65-F5344CB8AC3E}">
        <p14:creationId xmlns:p14="http://schemas.microsoft.com/office/powerpoint/2010/main" val="2634413797"/>
      </p:ext>
    </p:extLst>
  </p:cSld>
  <p:clrMapOvr>
    <a:masterClrMapping/>
  </p:clrMapOvr>
  <p:transition xmlns:p14="http://schemas.microsoft.com/office/powerpoint/2010/main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C. WIMP Limits from Cosmic-Ray Data</a:t>
            </a:r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1117459992"/>
      </p:ext>
    </p:extLst>
  </p:cSld>
  <p:clrMapOvr>
    <a:masterClrMapping/>
  </p:clrMapOvr>
  <p:transition xmlns:p14="http://schemas.microsoft.com/office/powerpoint/2010/main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11" descr="Screen shot 2012-07-12 at 3.09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844675"/>
            <a:ext cx="8909050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Indirect Detection of WIMPs</a:t>
            </a:r>
            <a:endParaRPr lang="en-US" dirty="0"/>
          </a:p>
        </p:txBody>
      </p:sp>
      <p:sp>
        <p:nvSpPr>
          <p:cNvPr id="76803" name="Content Placeholder 3"/>
          <p:cNvSpPr>
            <a:spLocks noGrp="1"/>
          </p:cNvSpPr>
          <p:nvPr>
            <p:ph idx="11"/>
          </p:nvPr>
        </p:nvSpPr>
        <p:spPr bwMode="auto">
          <a:xfrm>
            <a:off x="152400" y="5562600"/>
            <a:ext cx="86868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b="0">
                <a:latin typeface="Arial" charset="0"/>
                <a:ea typeface="ＭＳ Ｐゴシック" charset="0"/>
                <a:cs typeface="ＭＳ Ｐゴシック" charset="0"/>
              </a:rPr>
              <a:t>What we observe are stable final-state annihilation products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b="0">
                <a:solidFill>
                  <a:schemeClr val="accent2"/>
                </a:solidFill>
                <a:latin typeface="Arial" charset="0"/>
                <a:ea typeface="ＭＳ Ｐゴシック" charset="0"/>
              </a:rPr>
              <a:t>Neutral particles (</a:t>
            </a:r>
            <a:r>
              <a:rPr lang="en-US" b="0">
                <a:solidFill>
                  <a:schemeClr val="accent2"/>
                </a:solidFill>
                <a:latin typeface="Symbol" charset="0"/>
                <a:ea typeface="ＭＳ Ｐゴシック" charset="0"/>
                <a:cs typeface="Symbol" charset="0"/>
              </a:rPr>
              <a:t>g</a:t>
            </a:r>
            <a:r>
              <a:rPr lang="en-US" b="0">
                <a:solidFill>
                  <a:schemeClr val="accent2"/>
                </a:solidFill>
                <a:latin typeface="Arial" charset="0"/>
                <a:ea typeface="ＭＳ Ｐゴシック" charset="0"/>
                <a:cs typeface="Symbol" charset="0"/>
              </a:rPr>
              <a:t>;</a:t>
            </a:r>
            <a:r>
              <a:rPr lang="en-US" b="0">
                <a:solidFill>
                  <a:schemeClr val="accent2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b="0">
                <a:solidFill>
                  <a:schemeClr val="accent2"/>
                </a:solidFill>
                <a:latin typeface="Symbol" charset="0"/>
                <a:ea typeface="ＭＳ Ｐゴシック" charset="0"/>
                <a:cs typeface="Symbol" charset="0"/>
              </a:rPr>
              <a:t>n, </a:t>
            </a:r>
            <a:r>
              <a:rPr lang="en-US" b="0">
                <a:solidFill>
                  <a:schemeClr val="accent2"/>
                </a:solidFill>
                <a:latin typeface="Arial" charset="0"/>
                <a:ea typeface="ＭＳ Ｐゴシック" charset="0"/>
                <a:cs typeface="Symbol" charset="0"/>
              </a:rPr>
              <a:t>observed by IceCube</a:t>
            </a:r>
            <a:r>
              <a:rPr lang="en-US" b="0">
                <a:solidFill>
                  <a:schemeClr val="accent2"/>
                </a:solidFill>
                <a:latin typeface="Arial" charset="0"/>
                <a:ea typeface="ＭＳ Ｐゴシック" charset="0"/>
              </a:rPr>
              <a:t>) travel directly to us</a:t>
            </a:r>
          </a:p>
          <a:p>
            <a:pPr marL="563563" lvl="1" indent="-342900">
              <a:buFont typeface="Arial" charset="0"/>
              <a:buChar char="•"/>
            </a:pPr>
            <a:r>
              <a:rPr lang="en-US" b="0">
                <a:solidFill>
                  <a:srgbClr val="FF0000"/>
                </a:solidFill>
                <a:latin typeface="Arial" charset="0"/>
                <a:ea typeface="ＭＳ Ｐゴシック" charset="0"/>
              </a:rPr>
              <a:t>Charged particles (e</a:t>
            </a:r>
            <a:r>
              <a:rPr lang="en-US" b="0" baseline="30000">
                <a:solidFill>
                  <a:srgbClr val="FF0000"/>
                </a:solidFill>
                <a:latin typeface="Arial" charset="0"/>
                <a:ea typeface="ＭＳ Ｐゴシック" charset="0"/>
              </a:rPr>
              <a:t>+</a:t>
            </a:r>
            <a:r>
              <a:rPr lang="en-US" b="0">
                <a:solidFill>
                  <a:srgbClr val="FF0000"/>
                </a:solidFill>
                <a:latin typeface="Arial" charset="0"/>
                <a:ea typeface="ＭＳ Ｐゴシック" charset="0"/>
              </a:rPr>
              <a:t>,e</a:t>
            </a:r>
            <a:r>
              <a:rPr lang="en-US" b="0" baseline="30000">
                <a:solidFill>
                  <a:srgbClr val="FF0000"/>
                </a:solidFill>
                <a:latin typeface="Arial" charset="0"/>
                <a:ea typeface="ＭＳ Ｐゴシック" charset="0"/>
              </a:rPr>
              <a:t>-</a:t>
            </a:r>
            <a:r>
              <a:rPr lang="en-US" b="0">
                <a:solidFill>
                  <a:srgbClr val="FF0000"/>
                </a:solidFill>
                <a:latin typeface="Arial" charset="0"/>
                <a:ea typeface="ＭＳ Ｐゴシック" charset="0"/>
              </a:rPr>
              <a:t>,p,anti-p) diffuse in Galactic magnetic fields</a:t>
            </a:r>
          </a:p>
          <a:p>
            <a:pPr marL="563563" lvl="1" indent="-342900">
              <a:buFont typeface="Arial" charset="0"/>
              <a:buChar char="•"/>
            </a:pPr>
            <a:endParaRPr lang="en-US" b="0">
              <a:latin typeface="Arial" charset="0"/>
              <a:ea typeface="ＭＳ Ｐゴシック" charset="0"/>
            </a:endParaRPr>
          </a:p>
        </p:txBody>
      </p:sp>
      <p:sp>
        <p:nvSpPr>
          <p:cNvPr id="7680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16F34A5-B366-2A4D-AAA1-5B7460EB881F}" type="slidenum">
              <a:rPr lang="en-US" sz="1400">
                <a:solidFill>
                  <a:srgbClr val="3333CC"/>
                </a:solidFill>
              </a:rPr>
              <a:pPr eaLnBrk="1" hangingPunct="1"/>
              <a:t>69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132138" y="1700213"/>
            <a:ext cx="2286000" cy="990600"/>
          </a:xfrm>
          <a:prstGeom prst="ellipse">
            <a:avLst/>
          </a:prstGeom>
          <a:noFill/>
          <a:ln w="4445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373938" y="2386013"/>
            <a:ext cx="1301750" cy="571500"/>
          </a:xfrm>
          <a:prstGeom prst="ellipse">
            <a:avLst/>
          </a:prstGeom>
          <a:noFill/>
          <a:ln w="4445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843213" y="4149725"/>
            <a:ext cx="2286000" cy="9906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6808" name="Picture 13" descr="Fermi-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308645">
            <a:off x="6588125" y="1012825"/>
            <a:ext cx="1233488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>
            <a:stCxn id="7" idx="7"/>
            <a:endCxn id="76808" idx="0"/>
          </p:cNvCxnSpPr>
          <p:nvPr/>
        </p:nvCxnSpPr>
        <p:spPr>
          <a:xfrm flipV="1">
            <a:off x="5083175" y="1598613"/>
            <a:ext cx="1992313" cy="247650"/>
          </a:xfrm>
          <a:prstGeom prst="straightConnector1">
            <a:avLst/>
          </a:prstGeom>
          <a:ln>
            <a:solidFill>
              <a:srgbClr val="3333CC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524750" y="1751013"/>
            <a:ext cx="503238" cy="635000"/>
          </a:xfrm>
          <a:prstGeom prst="straightConnector1">
            <a:avLst/>
          </a:prstGeom>
          <a:ln>
            <a:solidFill>
              <a:srgbClr val="3333CC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13" idx="6"/>
          </p:cNvCxnSpPr>
          <p:nvPr/>
        </p:nvCxnSpPr>
        <p:spPr>
          <a:xfrm flipV="1">
            <a:off x="5129213" y="3789363"/>
            <a:ext cx="379412" cy="855662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812" name="TextBox 2"/>
          <p:cNvSpPr txBox="1">
            <a:spLocks noChangeArrowheads="1"/>
          </p:cNvSpPr>
          <p:nvPr/>
        </p:nvSpPr>
        <p:spPr bwMode="auto">
          <a:xfrm>
            <a:off x="7380288" y="981075"/>
            <a:ext cx="1135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Fermi-LAT</a:t>
            </a:r>
          </a:p>
        </p:txBody>
      </p:sp>
      <p:cxnSp>
        <p:nvCxnSpPr>
          <p:cNvPr id="19" name="Curved Connector 18"/>
          <p:cNvCxnSpPr/>
          <p:nvPr/>
        </p:nvCxnSpPr>
        <p:spPr>
          <a:xfrm rot="16200000" flipV="1">
            <a:off x="4895850" y="3176588"/>
            <a:ext cx="720725" cy="504825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flipV="1">
            <a:off x="5003800" y="1844675"/>
            <a:ext cx="1944688" cy="1223963"/>
          </a:xfrm>
          <a:prstGeom prst="curvedConnector3">
            <a:avLst>
              <a:gd name="adj1" fmla="val 30671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6815" name="Picture 16" descr="ams_0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970612">
            <a:off x="7074694" y="4498182"/>
            <a:ext cx="1042987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16" name="TextBox 19"/>
          <p:cNvSpPr txBox="1">
            <a:spLocks noChangeArrowheads="1"/>
          </p:cNvSpPr>
          <p:nvPr/>
        </p:nvSpPr>
        <p:spPr bwMode="auto">
          <a:xfrm>
            <a:off x="7545388" y="4305300"/>
            <a:ext cx="9271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AMS-02</a:t>
            </a:r>
          </a:p>
        </p:txBody>
      </p:sp>
      <p:cxnSp>
        <p:nvCxnSpPr>
          <p:cNvPr id="21" name="Curved Connector 20"/>
          <p:cNvCxnSpPr>
            <a:stCxn id="13" idx="6"/>
          </p:cNvCxnSpPr>
          <p:nvPr/>
        </p:nvCxnSpPr>
        <p:spPr>
          <a:xfrm>
            <a:off x="5129213" y="4645025"/>
            <a:ext cx="811212" cy="49530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5400000" flipH="1" flipV="1">
            <a:off x="5876131" y="4788694"/>
            <a:ext cx="415925" cy="28733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endCxn id="76815" idx="0"/>
          </p:cNvCxnSpPr>
          <p:nvPr/>
        </p:nvCxnSpPr>
        <p:spPr>
          <a:xfrm>
            <a:off x="6227763" y="4724400"/>
            <a:ext cx="858837" cy="22383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770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WIMP Dark Matter as a Thermal Relic</a:t>
            </a:r>
            <a:endParaRPr lang="en-US" dirty="0"/>
          </a:p>
        </p:txBody>
      </p:sp>
      <p:sp>
        <p:nvSpPr>
          <p:cNvPr id="32770" name="Content Placeholder 3"/>
          <p:cNvSpPr>
            <a:spLocks noGrp="1"/>
          </p:cNvSpPr>
          <p:nvPr>
            <p:ph idx="11"/>
          </p:nvPr>
        </p:nvSpPr>
        <p:spPr bwMode="auto">
          <a:xfrm>
            <a:off x="152400" y="4949825"/>
            <a:ext cx="8686800" cy="179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The calculation of the thermal-averaged cross-section &lt;</a:t>
            </a:r>
            <a:r>
              <a:rPr lang="en-US" b="0" dirty="0" err="1">
                <a:latin typeface="Symbol" charset="0"/>
                <a:ea typeface="ＭＳ Ｐゴシック" charset="0"/>
                <a:cs typeface="Symbol" charset="0"/>
              </a:rPr>
              <a:t>s</a:t>
            </a:r>
            <a:r>
              <a:rPr lang="en-US" b="0" dirty="0" err="1">
                <a:latin typeface="Arial" charset="0"/>
                <a:ea typeface="ＭＳ Ｐゴシック" charset="0"/>
                <a:cs typeface="ＭＳ Ｐゴシック" charset="0"/>
              </a:rPr>
              <a:t>v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&gt; needed to obtain the relic density is robust and gives &lt;</a:t>
            </a:r>
            <a:r>
              <a:rPr lang="en-US" b="0" dirty="0" err="1">
                <a:latin typeface="Symbol" charset="0"/>
                <a:ea typeface="ＭＳ Ｐゴシック" charset="0"/>
                <a:cs typeface="Symbol" charset="0"/>
              </a:rPr>
              <a:t>s</a:t>
            </a:r>
            <a:r>
              <a:rPr lang="en-US" b="0" dirty="0" err="1">
                <a:latin typeface="Arial" charset="0"/>
                <a:ea typeface="ＭＳ Ｐゴシック" charset="0"/>
                <a:cs typeface="ＭＳ Ｐゴシック" charset="0"/>
              </a:rPr>
              <a:t>v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&gt; ~ 3 10</a:t>
            </a:r>
            <a:r>
              <a:rPr lang="en-US" b="0" baseline="30000" dirty="0">
                <a:latin typeface="Arial" charset="0"/>
                <a:ea typeface="ＭＳ Ｐゴシック" charset="0"/>
                <a:cs typeface="ＭＳ Ｐゴシック" charset="0"/>
              </a:rPr>
              <a:t>-26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cm</a:t>
            </a:r>
            <a:r>
              <a:rPr lang="en-US" b="0" baseline="30000" dirty="0">
                <a:latin typeface="Arial" charset="0"/>
                <a:ea typeface="ＭＳ Ｐゴシック" charset="0"/>
                <a:cs typeface="ＭＳ Ｐゴシック" charset="0"/>
              </a:rPr>
              <a:t>3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r>
              <a:rPr lang="en-US" b="0" baseline="30000" dirty="0">
                <a:latin typeface="Arial" charset="0"/>
                <a:ea typeface="ＭＳ Ｐゴシック" charset="0"/>
                <a:cs typeface="ＭＳ Ｐゴシック" charset="0"/>
              </a:rPr>
              <a:t>-1</a:t>
            </a:r>
            <a:endParaRPr lang="en-US" b="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At that cross-section we are probing the entire class of particle models that would generate </a:t>
            </a:r>
            <a:r>
              <a:rPr lang="en-US" b="0" dirty="0" err="1" smtClean="0">
                <a:latin typeface="Arial" charset="0"/>
                <a:ea typeface="ＭＳ Ｐゴシック" charset="0"/>
                <a:cs typeface="ＭＳ Ｐゴシック" charset="0"/>
              </a:rPr>
              <a:t>GeV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-to-</a:t>
            </a:r>
            <a:r>
              <a:rPr lang="en-US" b="0" dirty="0" err="1" smtClean="0">
                <a:latin typeface="Arial" charset="0"/>
                <a:ea typeface="ＭＳ Ｐゴシック" charset="0"/>
                <a:cs typeface="ＭＳ Ｐゴシック" charset="0"/>
              </a:rPr>
              <a:t>TeV</a:t>
            </a: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dark matter</a:t>
            </a:r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6BD5941-3CD5-024D-8E05-9C53F3336D4B}" type="slidenum">
              <a:rPr lang="en-US" sz="1400">
                <a:solidFill>
                  <a:srgbClr val="3333CC"/>
                </a:solidFill>
              </a:rPr>
              <a:pPr eaLnBrk="1" hangingPunct="1"/>
              <a:t>7</a:t>
            </a:fld>
            <a:endParaRPr lang="en-US" sz="1400">
              <a:solidFill>
                <a:srgbClr val="3333CC"/>
              </a:solidFill>
            </a:endParaRPr>
          </a:p>
        </p:txBody>
      </p:sp>
      <p:pic>
        <p:nvPicPr>
          <p:cNvPr id="32772" name="Content Placeholder 6" descr="WIMPsRelicDensityII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18" r="-5418"/>
          <a:stretch>
            <a:fillRect/>
          </a:stretch>
        </p:blipFill>
        <p:spPr bwMode="auto">
          <a:xfrm>
            <a:off x="604838" y="981075"/>
            <a:ext cx="5554662" cy="3760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Box 7"/>
          <p:cNvSpPr txBox="1">
            <a:spLocks noChangeArrowheads="1"/>
          </p:cNvSpPr>
          <p:nvPr/>
        </p:nvSpPr>
        <p:spPr bwMode="auto">
          <a:xfrm>
            <a:off x="2124075" y="3213100"/>
            <a:ext cx="1165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FF0000"/>
                </a:solidFill>
              </a:rPr>
              <a:t>Freeze out</a:t>
            </a:r>
          </a:p>
        </p:txBody>
      </p:sp>
      <p:cxnSp>
        <p:nvCxnSpPr>
          <p:cNvPr id="10" name="Straight Arrow Connector 9"/>
          <p:cNvCxnSpPr>
            <a:stCxn id="32773" idx="3"/>
          </p:cNvCxnSpPr>
          <p:nvPr/>
        </p:nvCxnSpPr>
        <p:spPr>
          <a:xfrm flipV="1">
            <a:off x="3289300" y="3213100"/>
            <a:ext cx="203200" cy="1698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53225" y="1557338"/>
            <a:ext cx="2066925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i="1" dirty="0">
                <a:solidFill>
                  <a:schemeClr val="accent6"/>
                </a:solidFill>
              </a:rPr>
              <a:t>Small cross-section:</a:t>
            </a:r>
          </a:p>
          <a:p>
            <a:pPr>
              <a:defRPr/>
            </a:pPr>
            <a:r>
              <a:rPr lang="en-US" sz="1600" dirty="0">
                <a:solidFill>
                  <a:schemeClr val="accent6"/>
                </a:solidFill>
              </a:rPr>
              <a:t>freeze out too early,</a:t>
            </a:r>
          </a:p>
          <a:p>
            <a:pPr>
              <a:defRPr/>
            </a:pPr>
            <a:r>
              <a:rPr lang="en-US" sz="1600" dirty="0">
                <a:solidFill>
                  <a:schemeClr val="accent6"/>
                </a:solidFill>
              </a:rPr>
              <a:t>too many WIMPs</a:t>
            </a:r>
          </a:p>
        </p:txBody>
      </p:sp>
      <p:sp>
        <p:nvSpPr>
          <p:cNvPr id="32776" name="TextBox 11"/>
          <p:cNvSpPr txBox="1">
            <a:spLocks noChangeArrowheads="1"/>
          </p:cNvSpPr>
          <p:nvPr/>
        </p:nvSpPr>
        <p:spPr bwMode="auto">
          <a:xfrm>
            <a:off x="6804025" y="3108325"/>
            <a:ext cx="2066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i="1">
                <a:solidFill>
                  <a:srgbClr val="2D2DB9"/>
                </a:solidFill>
              </a:rPr>
              <a:t>Large cross-section:</a:t>
            </a:r>
          </a:p>
          <a:p>
            <a:pPr eaLnBrk="1" hangingPunct="1"/>
            <a:r>
              <a:rPr lang="en-US" sz="1600">
                <a:solidFill>
                  <a:srgbClr val="2D2DB9"/>
                </a:solidFill>
              </a:rPr>
              <a:t>freeze out too late,</a:t>
            </a:r>
          </a:p>
          <a:p>
            <a:pPr eaLnBrk="1" hangingPunct="1"/>
            <a:r>
              <a:rPr lang="en-US" sz="1600">
                <a:solidFill>
                  <a:srgbClr val="2D2DB9"/>
                </a:solidFill>
              </a:rPr>
              <a:t>too few WIMPs</a:t>
            </a:r>
          </a:p>
        </p:txBody>
      </p:sp>
      <p:pic>
        <p:nvPicPr>
          <p:cNvPr id="32777" name="Picture 12" descr="Screen Shot 2015-10-04 at 10.38.1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25" y="4005263"/>
            <a:ext cx="273208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>
            <a:off x="5219700" y="1971675"/>
            <a:ext cx="1533525" cy="66516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32776" idx="1"/>
          </p:cNvCxnSpPr>
          <p:nvPr/>
        </p:nvCxnSpPr>
        <p:spPr>
          <a:xfrm flipH="1">
            <a:off x="5219700" y="3522663"/>
            <a:ext cx="1584325" cy="12223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780" name="TextBox 15"/>
          <p:cNvSpPr txBox="1">
            <a:spLocks noChangeArrowheads="1"/>
          </p:cNvSpPr>
          <p:nvPr/>
        </p:nvSpPr>
        <p:spPr bwMode="auto">
          <a:xfrm>
            <a:off x="1979613" y="981075"/>
            <a:ext cx="2479675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/>
              <a:t>DM Density v. Temperature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07704" y="3861048"/>
            <a:ext cx="1023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Feng</a:t>
            </a:r>
            <a:r>
              <a:rPr lang="en-US" sz="1200" dirty="0" smtClean="0"/>
              <a:t> (2010)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80087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Content Placeholder 7" descr="AMS_antiProton.png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9" r="-645"/>
          <a:stretch>
            <a:fillRect/>
          </a:stretch>
        </p:blipFill>
        <p:spPr bwMode="auto">
          <a:xfrm>
            <a:off x="4792663" y="1009650"/>
            <a:ext cx="4351337" cy="3282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DM Limits from Cosmic-Ray Spectra</a:t>
            </a:r>
          </a:p>
        </p:txBody>
      </p:sp>
      <p:sp>
        <p:nvSpPr>
          <p:cNvPr id="77827" name="Content Placeholder 5"/>
          <p:cNvSpPr>
            <a:spLocks noGrp="1"/>
          </p:cNvSpPr>
          <p:nvPr>
            <p:ph idx="15"/>
          </p:nvPr>
        </p:nvSpPr>
        <p:spPr bwMode="auto">
          <a:xfrm>
            <a:off x="152400" y="4689475"/>
            <a:ext cx="8839200" cy="1260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Tx/>
              <a:buChar char="•"/>
            </a:pPr>
            <a:r>
              <a:rPr lang="en-US" b="0" dirty="0">
                <a:latin typeface="Arial" charset="0"/>
                <a:ea typeface="ＭＳ Ｐゴシック" charset="0"/>
                <a:cs typeface="ＭＳ Ｐゴシック" charset="0"/>
              </a:rPr>
              <a:t>Extracting constraints on DM cross section from anti-particle fluxes requires detailed modeling of source populations, cosmic-ray propagation and other astrophysical effects (see sources of uncertainty on right figure).</a:t>
            </a:r>
          </a:p>
          <a:p>
            <a:pPr marL="342900" indent="-342900">
              <a:buFontTx/>
              <a:buChar char="•"/>
            </a:pPr>
            <a:endParaRPr lang="en-US" b="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63563" lvl="1" indent="-342900">
              <a:buFont typeface="Arial" charset="0"/>
              <a:buChar char="•"/>
            </a:pPr>
            <a:endParaRPr lang="en-US" b="0" dirty="0">
              <a:latin typeface="Arial" charset="0"/>
              <a:ea typeface="ＭＳ Ｐゴシック" charset="0"/>
            </a:endParaRPr>
          </a:p>
        </p:txBody>
      </p:sp>
      <p:pic>
        <p:nvPicPr>
          <p:cNvPr id="77828" name="Content Placeholder 6" descr="AMS_epos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1"/>
          <a:stretch>
            <a:fillRect/>
          </a:stretch>
        </p:blipFill>
        <p:spPr bwMode="auto">
          <a:xfrm>
            <a:off x="152400" y="1109663"/>
            <a:ext cx="4775200" cy="318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9" name="TextBox 8"/>
          <p:cNvSpPr txBox="1">
            <a:spLocks noChangeArrowheads="1"/>
          </p:cNvSpPr>
          <p:nvPr/>
        </p:nvSpPr>
        <p:spPr bwMode="auto">
          <a:xfrm>
            <a:off x="971550" y="836613"/>
            <a:ext cx="3317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AMS-02 electron and positron fluxes</a:t>
            </a:r>
          </a:p>
        </p:txBody>
      </p:sp>
      <p:sp>
        <p:nvSpPr>
          <p:cNvPr id="77830" name="TextBox 9"/>
          <p:cNvSpPr txBox="1">
            <a:spLocks noChangeArrowheads="1"/>
          </p:cNvSpPr>
          <p:nvPr/>
        </p:nvSpPr>
        <p:spPr bwMode="auto">
          <a:xfrm>
            <a:off x="5435600" y="836613"/>
            <a:ext cx="37068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AMS-02 and PAMELA anti-proton fraction</a:t>
            </a:r>
          </a:p>
        </p:txBody>
      </p:sp>
      <p:sp>
        <p:nvSpPr>
          <p:cNvPr id="77831" name="TextBox 10"/>
          <p:cNvSpPr txBox="1">
            <a:spLocks noChangeArrowheads="1"/>
          </p:cNvSpPr>
          <p:nvPr/>
        </p:nvSpPr>
        <p:spPr bwMode="auto">
          <a:xfrm>
            <a:off x="6897141" y="1125538"/>
            <a:ext cx="2211363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err="1">
                <a:solidFill>
                  <a:srgbClr val="000000"/>
                </a:solidFill>
              </a:rPr>
              <a:t>Giesen</a:t>
            </a:r>
            <a:r>
              <a:rPr lang="en-US" sz="1600" dirty="0">
                <a:solidFill>
                  <a:srgbClr val="000000"/>
                </a:solidFill>
              </a:rPr>
              <a:t>+ </a:t>
            </a:r>
          </a:p>
          <a:p>
            <a:pPr eaLnBrk="1" hangingPunct="1"/>
            <a:r>
              <a:rPr lang="pl-PL" sz="1600" dirty="0" smtClean="0">
                <a:hlinkClick r:id="rId4"/>
              </a:rPr>
              <a:t>2015JCAP</a:t>
            </a:r>
            <a:r>
              <a:rPr lang="pl-PL" sz="1600" dirty="0">
                <a:hlinkClick r:id="rId4"/>
              </a:rPr>
              <a:t>...09..023G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77832" name="Slide Number Placeholder 1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E4C3611-1721-FA4E-8090-81972D854326}" type="slidenum">
              <a:rPr lang="en-US" sz="1400">
                <a:solidFill>
                  <a:srgbClr val="3333CC"/>
                </a:solidFill>
              </a:rPr>
              <a:pPr eaLnBrk="1" hangingPunct="1"/>
              <a:t>70</a:t>
            </a:fld>
            <a:endParaRPr lang="en-US" sz="140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91856"/>
      </p:ext>
    </p:extLst>
  </p:cSld>
  <p:clrMapOvr>
    <a:masterClrMapping/>
  </p:clrMapOvr>
  <p:transition xmlns:p14="http://schemas.microsoft.com/office/powerpoint/2010/main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limit_sample_antip.pdf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80" b="-3780"/>
          <a:stretch>
            <a:fillRect/>
          </a:stretch>
        </p:blipFill>
        <p:spPr/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Published Limits from Anti-Proton Spectra</a:t>
            </a:r>
            <a:endParaRPr lang="en-US" dirty="0"/>
          </a:p>
        </p:txBody>
      </p:sp>
      <p:sp>
        <p:nvSpPr>
          <p:cNvPr id="7885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94E9B6A-0E84-554B-9701-6C3098A38733}" type="slidenum">
              <a:rPr lang="en-US" sz="1400">
                <a:solidFill>
                  <a:srgbClr val="3333CC"/>
                </a:solidFill>
              </a:rPr>
              <a:pPr eaLnBrk="1" hangingPunct="1"/>
              <a:t>71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78852" name="Content Placeholder 8"/>
          <p:cNvSpPr>
            <a:spLocks noGrp="1"/>
          </p:cNvSpPr>
          <p:nvPr>
            <p:ph idx="4294967295"/>
          </p:nvPr>
        </p:nvSpPr>
        <p:spPr bwMode="auto">
          <a:xfrm>
            <a:off x="1584325" y="2345432"/>
            <a:ext cx="5364163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/>
            <a:r>
              <a:rPr lang="en-US" sz="1800" b="0" dirty="0">
                <a:latin typeface="Arial" charset="0"/>
                <a:ea typeface="ＭＳ Ｐゴシック" charset="0"/>
                <a:cs typeface="ＭＳ Ｐゴシック" charset="0"/>
              </a:rPr>
              <a:t>These limits were derived from the same anti-proton spectrum (and similar cosmic-ray propagation models)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31913" y="960438"/>
            <a:ext cx="704691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000000"/>
                </a:solidFill>
                <a:latin typeface="+mn-lt"/>
                <a:cs typeface="Symbol" charset="2"/>
              </a:rPr>
              <a:t>Summary of Current Limits for </a:t>
            </a:r>
            <a:r>
              <a:rPr lang="en-US" sz="1400" b="1" dirty="0">
                <a:solidFill>
                  <a:srgbClr val="000000"/>
                </a:solidFill>
              </a:rPr>
              <a:t>b-quark Channel from anti-Proton to Proton Ratio</a:t>
            </a:r>
          </a:p>
        </p:txBody>
      </p:sp>
    </p:spTree>
    <p:extLst>
      <p:ext uri="{BB962C8B-B14F-4D97-AF65-F5344CB8AC3E}">
        <p14:creationId xmlns:p14="http://schemas.microsoft.com/office/powerpoint/2010/main" val="2274520192"/>
      </p:ext>
    </p:extLst>
  </p:cSld>
  <p:clrMapOvr>
    <a:masterClrMapping/>
  </p:clrMapOvr>
  <p:transition xmlns:p14="http://schemas.microsoft.com/office/powerpoint/2010/main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D</a:t>
            </a:r>
            <a:r>
              <a:rPr lang="en-US" cap="small" dirty="0" smtClean="0"/>
              <a:t>. Modeling Galactic Diffuse Emission</a:t>
            </a:r>
            <a:endParaRPr lang="en-US" cap="small" dirty="0"/>
          </a:p>
        </p:txBody>
      </p:sp>
      <p:sp>
        <p:nvSpPr>
          <p:cNvPr id="3" name="TextBox 2"/>
          <p:cNvSpPr txBox="1"/>
          <p:nvPr/>
        </p:nvSpPr>
        <p:spPr>
          <a:xfrm>
            <a:off x="722313" y="4451628"/>
            <a:ext cx="78977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Thanks to Seth </a:t>
            </a:r>
            <a:r>
              <a:rPr lang="en-US" b="1" dirty="0" err="1" smtClean="0"/>
              <a:t>Digel</a:t>
            </a:r>
            <a:r>
              <a:rPr lang="en-US" b="1" dirty="0" smtClean="0"/>
              <a:t> for the next slides.  With </a:t>
            </a:r>
          </a:p>
          <a:p>
            <a:r>
              <a:rPr lang="en-US" b="1" dirty="0" smtClean="0"/>
              <a:t>apologies to Seth, I’m using these slides to impress </a:t>
            </a:r>
          </a:p>
          <a:p>
            <a:r>
              <a:rPr lang="en-US" b="1" dirty="0" smtClean="0"/>
              <a:t>the complexities on you, rather than to convey much</a:t>
            </a:r>
          </a:p>
          <a:p>
            <a:r>
              <a:rPr lang="en-US" b="1" dirty="0" smtClean="0"/>
              <a:t>information.</a:t>
            </a:r>
          </a:p>
        </p:txBody>
      </p:sp>
    </p:spTree>
    <p:extLst>
      <p:ext uri="{BB962C8B-B14F-4D97-AF65-F5344CB8AC3E}">
        <p14:creationId xmlns:p14="http://schemas.microsoft.com/office/powerpoint/2010/main" val="1174289404"/>
      </p:ext>
    </p:extLst>
  </p:cSld>
  <p:clrMapOvr>
    <a:masterClrMapping/>
  </p:clrMapOvr>
  <p:transition xmlns:p14="http://schemas.microsoft.com/office/powerpoint/2010/main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1130300" y="100013"/>
            <a:ext cx="7429500" cy="6572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Fitting the Astrophysical Diffuse Emission</a:t>
            </a:r>
            <a:endParaRPr lang="en-US" dirty="0"/>
          </a:p>
        </p:txBody>
      </p:sp>
      <p:sp>
        <p:nvSpPr>
          <p:cNvPr id="69634" name="Slide Number Placeholder 33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7341FD3-A6B9-DF43-BF93-74C47EF0F35D}" type="slidenum">
              <a:rPr lang="en-US" sz="1400">
                <a:solidFill>
                  <a:srgbClr val="ADADEB"/>
                </a:solidFill>
              </a:rPr>
              <a:pPr eaLnBrk="1" hangingPunct="1"/>
              <a:t>73</a:t>
            </a:fld>
            <a:endParaRPr lang="en-US" sz="1400">
              <a:solidFill>
                <a:srgbClr val="ADADEB"/>
              </a:solidFill>
            </a:endParaRPr>
          </a:p>
        </p:txBody>
      </p:sp>
      <p:pic>
        <p:nvPicPr>
          <p:cNvPr id="69635" name="Picture 1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00"/>
          <a:stretch>
            <a:fillRect/>
          </a:stretch>
        </p:blipFill>
        <p:spPr bwMode="auto">
          <a:xfrm>
            <a:off x="0" y="2590800"/>
            <a:ext cx="2754313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6" name="Picture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90"/>
          <a:stretch>
            <a:fillRect/>
          </a:stretch>
        </p:blipFill>
        <p:spPr bwMode="auto">
          <a:xfrm>
            <a:off x="3036888" y="2590800"/>
            <a:ext cx="2754312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1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69"/>
          <a:stretch>
            <a:fillRect/>
          </a:stretch>
        </p:blipFill>
        <p:spPr bwMode="auto">
          <a:xfrm>
            <a:off x="6046788" y="2590800"/>
            <a:ext cx="2754312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8" name="Picture 7" descr="Galacti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63" y="1173163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9" name="Picture 8" descr="AllSk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173163"/>
            <a:ext cx="1176337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0" name="Picture 9" descr="Sources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663" y="1173163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1" name="Picture 10" descr="Isotropic.png"/>
          <p:cNvPicPr>
            <a:picLocks noChangeAspect="1"/>
          </p:cNvPicPr>
          <p:nvPr/>
        </p:nvPicPr>
        <p:blipFill>
          <a:blip r:embed="rId8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1"/>
          <a:stretch>
            <a:fillRect/>
          </a:stretch>
        </p:blipFill>
        <p:spPr bwMode="auto">
          <a:xfrm>
            <a:off x="5961063" y="1154113"/>
            <a:ext cx="12954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qual 11"/>
          <p:cNvSpPr/>
          <p:nvPr/>
        </p:nvSpPr>
        <p:spPr>
          <a:xfrm>
            <a:off x="1389063" y="1306513"/>
            <a:ext cx="492125" cy="304800"/>
          </a:xfrm>
          <a:prstGeom prst="mathEqua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us 12"/>
          <p:cNvSpPr/>
          <p:nvPr/>
        </p:nvSpPr>
        <p:spPr>
          <a:xfrm>
            <a:off x="5275263" y="1230313"/>
            <a:ext cx="627062" cy="530225"/>
          </a:xfrm>
          <a:prstGeom prst="mathPlu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Plus 13"/>
          <p:cNvSpPr/>
          <p:nvPr/>
        </p:nvSpPr>
        <p:spPr>
          <a:xfrm>
            <a:off x="7315200" y="1235075"/>
            <a:ext cx="627063" cy="528638"/>
          </a:xfrm>
          <a:prstGeom prst="mathPlu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us 14"/>
          <p:cNvSpPr/>
          <p:nvPr/>
        </p:nvSpPr>
        <p:spPr>
          <a:xfrm>
            <a:off x="3217863" y="1235075"/>
            <a:ext cx="627062" cy="528638"/>
          </a:xfrm>
          <a:prstGeom prst="mathPlu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9646" name="TextBox 15"/>
          <p:cNvSpPr txBox="1">
            <a:spLocks noChangeArrowheads="1"/>
          </p:cNvSpPr>
          <p:nvPr/>
        </p:nvSpPr>
        <p:spPr bwMode="auto">
          <a:xfrm>
            <a:off x="8094663" y="1230313"/>
            <a:ext cx="990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>
                <a:solidFill>
                  <a:srgbClr val="FFFFFF"/>
                </a:solidFill>
              </a:rPr>
              <a:t>???</a:t>
            </a:r>
          </a:p>
        </p:txBody>
      </p:sp>
      <p:sp>
        <p:nvSpPr>
          <p:cNvPr id="69647" name="TextBox 16"/>
          <p:cNvSpPr txBox="1">
            <a:spLocks noChangeArrowheads="1"/>
          </p:cNvSpPr>
          <p:nvPr/>
        </p:nvSpPr>
        <p:spPr bwMode="auto">
          <a:xfrm>
            <a:off x="1970088" y="1839913"/>
            <a:ext cx="1019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FFFF"/>
                </a:solidFill>
              </a:rPr>
              <a:t>Galactic</a:t>
            </a:r>
          </a:p>
        </p:txBody>
      </p:sp>
      <p:sp>
        <p:nvSpPr>
          <p:cNvPr id="69648" name="TextBox 17"/>
          <p:cNvSpPr txBox="1">
            <a:spLocks noChangeArrowheads="1"/>
          </p:cNvSpPr>
          <p:nvPr/>
        </p:nvSpPr>
        <p:spPr bwMode="auto">
          <a:xfrm>
            <a:off x="3675063" y="1839913"/>
            <a:ext cx="1620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FFFF"/>
                </a:solidFill>
              </a:rPr>
              <a:t>Point Sources</a:t>
            </a:r>
          </a:p>
        </p:txBody>
      </p:sp>
      <p:sp>
        <p:nvSpPr>
          <p:cNvPr id="69649" name="TextBox 18"/>
          <p:cNvSpPr txBox="1">
            <a:spLocks noChangeArrowheads="1"/>
          </p:cNvSpPr>
          <p:nvPr/>
        </p:nvSpPr>
        <p:spPr bwMode="auto">
          <a:xfrm>
            <a:off x="6046788" y="1839913"/>
            <a:ext cx="1057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FFFF"/>
                </a:solidFill>
              </a:rPr>
              <a:t>Isotropic</a:t>
            </a:r>
          </a:p>
        </p:txBody>
      </p:sp>
      <p:cxnSp>
        <p:nvCxnSpPr>
          <p:cNvPr id="21" name="Straight Connector 20"/>
          <p:cNvCxnSpPr>
            <a:stCxn id="69635" idx="0"/>
            <a:endCxn id="69647" idx="2"/>
          </p:cNvCxnSpPr>
          <p:nvPr/>
        </p:nvCxnSpPr>
        <p:spPr>
          <a:xfrm rot="5400000" flipH="1" flipV="1">
            <a:off x="1737519" y="1848644"/>
            <a:ext cx="381000" cy="1103312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9637" idx="0"/>
          </p:cNvCxnSpPr>
          <p:nvPr/>
        </p:nvCxnSpPr>
        <p:spPr>
          <a:xfrm rot="16200000" flipV="1">
            <a:off x="4761707" y="-72232"/>
            <a:ext cx="381000" cy="4945063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652" name="TextBox 26"/>
          <p:cNvSpPr txBox="1">
            <a:spLocks noChangeArrowheads="1"/>
          </p:cNvSpPr>
          <p:nvPr/>
        </p:nvSpPr>
        <p:spPr bwMode="auto">
          <a:xfrm>
            <a:off x="342900" y="4037013"/>
            <a:ext cx="194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FFFF"/>
                </a:solidFill>
              </a:rPr>
              <a:t>Inverse Compton</a:t>
            </a:r>
          </a:p>
        </p:txBody>
      </p:sp>
      <p:sp>
        <p:nvSpPr>
          <p:cNvPr id="69653" name="TextBox 27"/>
          <p:cNvSpPr txBox="1">
            <a:spLocks noChangeArrowheads="1"/>
          </p:cNvSpPr>
          <p:nvPr/>
        </p:nvSpPr>
        <p:spPr bwMode="auto">
          <a:xfrm>
            <a:off x="3505200" y="4038600"/>
            <a:ext cx="1801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FFFF"/>
                </a:solidFill>
              </a:rPr>
              <a:t>Bremsstrahlung</a:t>
            </a:r>
          </a:p>
        </p:txBody>
      </p:sp>
      <p:sp>
        <p:nvSpPr>
          <p:cNvPr id="69654" name="TextBox 28"/>
          <p:cNvSpPr txBox="1">
            <a:spLocks noChangeArrowheads="1"/>
          </p:cNvSpPr>
          <p:nvPr/>
        </p:nvSpPr>
        <p:spPr bwMode="auto">
          <a:xfrm>
            <a:off x="6789738" y="4056063"/>
            <a:ext cx="1082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FFFF"/>
                </a:solidFill>
                <a:latin typeface="Symbol" charset="0"/>
                <a:cs typeface="Symbol" charset="0"/>
              </a:rPr>
              <a:t>p</a:t>
            </a:r>
            <a:r>
              <a:rPr lang="en-US" sz="1800" baseline="30000">
                <a:solidFill>
                  <a:srgbClr val="FFFFFF"/>
                </a:solidFill>
              </a:rPr>
              <a:t>0</a:t>
            </a:r>
            <a:r>
              <a:rPr lang="en-US" sz="1800">
                <a:solidFill>
                  <a:srgbClr val="FFFFFF"/>
                </a:solidFill>
              </a:rPr>
              <a:t> decay</a:t>
            </a:r>
          </a:p>
        </p:txBody>
      </p:sp>
      <p:pic>
        <p:nvPicPr>
          <p:cNvPr id="69655" name="Picture 29" descr="inversecompton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4406900"/>
            <a:ext cx="1600200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56" name="Picture 30" descr="bremsstrahlung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063" y="4425950"/>
            <a:ext cx="1600200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57" name="Picture 32" descr="pi_zero_prodution_gimped.gi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419600"/>
            <a:ext cx="1600200" cy="13319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89282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Interstellar gas as dark clouds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Interstellar clouds are not literally clouds but appear as dark nebulae or </a:t>
            </a:r>
            <a:r>
              <a:rPr lang="ja-JP" altLang="en-US">
                <a:latin typeface="Arial" charset="0"/>
              </a:rPr>
              <a:t>‘</a:t>
            </a:r>
            <a:r>
              <a:rPr lang="en-US">
                <a:latin typeface="Arial" charset="0"/>
              </a:rPr>
              <a:t>clouds</a:t>
            </a:r>
            <a:r>
              <a:rPr lang="ja-JP" altLang="en-US">
                <a:latin typeface="Arial" charset="0"/>
              </a:rPr>
              <a:t>’</a:t>
            </a:r>
            <a:r>
              <a:rPr lang="en-US">
                <a:latin typeface="Arial" charset="0"/>
              </a:rPr>
              <a:t> against the Milky Way</a:t>
            </a:r>
          </a:p>
        </p:txBody>
      </p:sp>
      <p:pic>
        <p:nvPicPr>
          <p:cNvPr id="17412" name="Picture 6" descr="opt_allsky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1997075"/>
            <a:ext cx="8597900" cy="429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7470775" y="5791200"/>
            <a:ext cx="1255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FFFFFF"/>
                </a:solidFill>
                <a:latin typeface="Arial" charset="0"/>
              </a:rPr>
              <a:t>A. Mellinger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170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Why are the clouds dark?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What we see (in absorption) is the interstellar </a:t>
            </a:r>
            <a:r>
              <a:rPr lang="en-US" i="1">
                <a:latin typeface="Arial" charset="0"/>
              </a:rPr>
              <a:t>dust</a:t>
            </a:r>
          </a:p>
        </p:txBody>
      </p:sp>
      <p:pic>
        <p:nvPicPr>
          <p:cNvPr id="18436" name="Picture 4" descr="IRAS_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" t="18391" b="18596"/>
          <a:stretch>
            <a:fillRect/>
          </a:stretch>
        </p:blipFill>
        <p:spPr bwMode="auto">
          <a:xfrm>
            <a:off x="207963" y="1917700"/>
            <a:ext cx="8582025" cy="436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12725" y="2003425"/>
            <a:ext cx="8567738" cy="4310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7837488" y="5807075"/>
            <a:ext cx="730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chemeClr val="bg1"/>
                </a:solidFill>
                <a:latin typeface="Arial" charset="0"/>
              </a:rPr>
              <a:t>IPAC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7346950" y="6338888"/>
            <a:ext cx="16113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Arial" charset="0"/>
              </a:rPr>
              <a:t>25-60-100 </a:t>
            </a:r>
            <a:r>
              <a:rPr lang="el-GR" sz="1800">
                <a:latin typeface="Arial" charset="0"/>
                <a:cs typeface="Arial" charset="0"/>
              </a:rPr>
              <a:t>μ</a:t>
            </a:r>
            <a:r>
              <a:rPr lang="en-US" sz="1800">
                <a:latin typeface="Arial" charset="0"/>
                <a:cs typeface="Arial" charset="0"/>
              </a:rPr>
              <a:t>m</a:t>
            </a:r>
            <a:endParaRPr lang="el-GR" sz="180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602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4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Neutral interstellar medium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1800">
                <a:latin typeface="Arial" charset="0"/>
              </a:rPr>
              <a:t>The neutral interstellar medium is gas mixed with dust; associations of gas, especially dense ones, are referred to as clouds – which doesn</a:t>
            </a:r>
            <a:r>
              <a:rPr lang="ja-JP" altLang="en-US" sz="1800">
                <a:latin typeface="Arial" charset="0"/>
              </a:rPr>
              <a:t>’</a:t>
            </a:r>
            <a:r>
              <a:rPr lang="en-US" sz="1800">
                <a:latin typeface="Arial" charset="0"/>
              </a:rPr>
              <a:t>t meaningfully help for understanding them</a:t>
            </a:r>
          </a:p>
          <a:p>
            <a:pPr eaLnBrk="1" hangingPunct="1"/>
            <a:r>
              <a:rPr lang="en-US" sz="1800">
                <a:latin typeface="Arial" charset="0"/>
              </a:rPr>
              <a:t>The gas very, very cold (few K to 10s of Kelvin) and very, very tenuous (10</a:t>
            </a:r>
            <a:r>
              <a:rPr lang="en-US" sz="1800" baseline="30000">
                <a:latin typeface="Arial" charset="0"/>
              </a:rPr>
              <a:t>3</a:t>
            </a:r>
            <a:r>
              <a:rPr lang="en-US" sz="1800">
                <a:latin typeface="Arial" charset="0"/>
              </a:rPr>
              <a:t> cm</a:t>
            </a:r>
            <a:r>
              <a:rPr lang="en-US" sz="1800" baseline="30000">
                <a:latin typeface="Arial" charset="0"/>
              </a:rPr>
              <a:t>-3</a:t>
            </a:r>
            <a:r>
              <a:rPr lang="en-US" sz="1800">
                <a:latin typeface="Arial" charset="0"/>
              </a:rPr>
              <a:t> is a </a:t>
            </a:r>
            <a:r>
              <a:rPr lang="en-US" sz="1800" i="1">
                <a:latin typeface="Arial" charset="0"/>
              </a:rPr>
              <a:t>high</a:t>
            </a:r>
            <a:r>
              <a:rPr lang="en-US" sz="1800">
                <a:latin typeface="Arial" charset="0"/>
              </a:rPr>
              <a:t> density)</a:t>
            </a:r>
          </a:p>
          <a:p>
            <a:pPr lvl="1" eaLnBrk="1" hangingPunct="1"/>
            <a:r>
              <a:rPr lang="en-US" sz="1800">
                <a:latin typeface="Arial" charset="0"/>
                <a:ea typeface="ＭＳ Ｐゴシック" charset="0"/>
              </a:rPr>
              <a:t>10</a:t>
            </a:r>
            <a:r>
              <a:rPr lang="en-US" sz="1800" baseline="30000">
                <a:latin typeface="Arial" charset="0"/>
                <a:ea typeface="ＭＳ Ｐゴシック" charset="0"/>
              </a:rPr>
              <a:t>3</a:t>
            </a:r>
            <a:r>
              <a:rPr lang="en-US" sz="1800">
                <a:latin typeface="Arial" charset="0"/>
                <a:ea typeface="ＭＳ Ｐゴシック" charset="0"/>
              </a:rPr>
              <a:t> H</a:t>
            </a:r>
            <a:r>
              <a:rPr lang="en-US" sz="1800" baseline="-25000">
                <a:latin typeface="Arial" charset="0"/>
                <a:ea typeface="ＭＳ Ｐゴシック" charset="0"/>
              </a:rPr>
              <a:t>2</a:t>
            </a:r>
            <a:r>
              <a:rPr lang="en-US" sz="1800">
                <a:latin typeface="Arial" charset="0"/>
                <a:ea typeface="ＭＳ Ｐゴシック" charset="0"/>
              </a:rPr>
              <a:t> molecules cm</a:t>
            </a:r>
            <a:r>
              <a:rPr lang="en-US" sz="1800" baseline="30000">
                <a:latin typeface="Arial" charset="0"/>
                <a:ea typeface="ＭＳ Ｐゴシック" charset="0"/>
              </a:rPr>
              <a:t>-3</a:t>
            </a:r>
            <a:r>
              <a:rPr lang="en-US" sz="1800">
                <a:latin typeface="Arial" charset="0"/>
                <a:ea typeface="ＭＳ Ｐゴシック" charset="0"/>
              </a:rPr>
              <a:t> at 5 K corresponds to a pressure of 10</a:t>
            </a:r>
            <a:r>
              <a:rPr lang="en-US" sz="1800" baseline="30000">
                <a:latin typeface="Arial" charset="0"/>
                <a:ea typeface="ＭＳ Ｐゴシック" charset="0"/>
              </a:rPr>
              <a:t>-13</a:t>
            </a:r>
            <a:r>
              <a:rPr lang="en-US" sz="1800">
                <a:latin typeface="Arial" charset="0"/>
                <a:ea typeface="ＭＳ Ｐゴシック" charset="0"/>
              </a:rPr>
              <a:t> torr, much lower than can be achieved in the laboratory</a:t>
            </a:r>
          </a:p>
          <a:p>
            <a:pPr eaLnBrk="1" hangingPunct="1"/>
            <a:r>
              <a:rPr lang="en-US" sz="1800">
                <a:latin typeface="Arial" charset="0"/>
              </a:rPr>
              <a:t>They are quite unlike atmospheric clouds in other ways</a:t>
            </a:r>
          </a:p>
          <a:p>
            <a:pPr lvl="1" eaLnBrk="1" hangingPunct="1"/>
            <a:r>
              <a:rPr lang="en-US" sz="1800">
                <a:latin typeface="Arial" charset="0"/>
                <a:ea typeface="ＭＳ Ｐゴシック" charset="0"/>
              </a:rPr>
              <a:t>To the extent that they are stable, they are (sort of) self gravitating, with important magnetic support</a:t>
            </a:r>
          </a:p>
          <a:p>
            <a:pPr lvl="1" eaLnBrk="1" hangingPunct="1"/>
            <a:r>
              <a:rPr lang="en-US" sz="1800">
                <a:latin typeface="Arial" charset="0"/>
                <a:ea typeface="ＭＳ Ｐゴシック" charset="0"/>
              </a:rPr>
              <a:t>They are huge and massive – largest ~100 pc and ~10</a:t>
            </a:r>
            <a:r>
              <a:rPr lang="en-US" sz="1800" baseline="30000">
                <a:latin typeface="Arial" charset="0"/>
                <a:ea typeface="ＭＳ Ｐゴシック" charset="0"/>
              </a:rPr>
              <a:t>6</a:t>
            </a:r>
            <a:r>
              <a:rPr lang="en-US" sz="1800">
                <a:latin typeface="Arial" charset="0"/>
                <a:ea typeface="ＭＳ Ｐゴシック" charset="0"/>
              </a:rPr>
              <a:t> Msun.</a:t>
            </a:r>
          </a:p>
          <a:p>
            <a:pPr eaLnBrk="1" hangingPunct="1"/>
            <a:r>
              <a:rPr lang="en-US" sz="1800">
                <a:latin typeface="Arial" charset="0"/>
              </a:rPr>
              <a:t>Overall, most of the mass of the interstellar medium is atomic hydrogen*</a:t>
            </a:r>
          </a:p>
          <a:p>
            <a:pPr lvl="1" eaLnBrk="1" hangingPunct="1"/>
            <a:r>
              <a:rPr lang="en-US" sz="1800">
                <a:latin typeface="Arial" charset="0"/>
                <a:ea typeface="ＭＳ Ｐゴシック" charset="0"/>
              </a:rPr>
              <a:t>The densest component of the neutral medium is primarily H</a:t>
            </a:r>
            <a:r>
              <a:rPr lang="en-US" sz="1800" baseline="-25000">
                <a:latin typeface="Arial" charset="0"/>
                <a:ea typeface="ＭＳ Ｐゴシック" charset="0"/>
              </a:rPr>
              <a:t>2</a:t>
            </a:r>
          </a:p>
          <a:p>
            <a:pPr lvl="1" eaLnBrk="1" hangingPunct="1"/>
            <a:r>
              <a:rPr lang="en-US" sz="1800">
                <a:latin typeface="Arial" charset="0"/>
                <a:ea typeface="ＭＳ Ｐゴシック" charset="0"/>
              </a:rPr>
              <a:t>This is where stars (</a:t>
            </a:r>
            <a:r>
              <a:rPr lang="en-US" sz="1800">
                <a:solidFill>
                  <a:srgbClr val="CC00CC"/>
                </a:solidFill>
                <a:latin typeface="Arial" charset="0"/>
                <a:ea typeface="ＭＳ Ｐゴシック" charset="0"/>
              </a:rPr>
              <a:t>OB assoc., SNR, pulsars, XRB</a:t>
            </a:r>
            <a:r>
              <a:rPr lang="en-US" sz="1800">
                <a:latin typeface="Arial" charset="0"/>
                <a:ea typeface="ＭＳ Ｐゴシック" charset="0"/>
              </a:rPr>
              <a:t>, …) form</a:t>
            </a:r>
          </a:p>
          <a:p>
            <a:pPr lvl="1" eaLnBrk="1" hangingPunct="1">
              <a:buFontTx/>
              <a:buNone/>
            </a:pPr>
            <a:endParaRPr lang="en-US" sz="1800">
              <a:latin typeface="Arial" charset="0"/>
              <a:ea typeface="ＭＳ Ｐゴシック" charset="0"/>
            </a:endParaRPr>
          </a:p>
          <a:p>
            <a:pPr eaLnBrk="1" hangingPunct="1"/>
            <a:endParaRPr lang="en-US" sz="1800">
              <a:latin typeface="Arial" charset="0"/>
            </a:endParaRPr>
          </a:p>
          <a:p>
            <a:pPr eaLnBrk="1" hangingPunct="1"/>
            <a:endParaRPr lang="en-US" sz="1800">
              <a:latin typeface="Arial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95300" y="6054725"/>
            <a:ext cx="8197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latin typeface="Arial" charset="0"/>
              </a:rPr>
              <a:t>* He makes up 21% by mass of the ISM and is assumed to be in proportion to the 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64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Studying the neutral ISM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 (or H I) is abundant, has 21-cm hyperfine transition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Detected in 1951 (Ewen &amp; Purcell)</a:t>
            </a:r>
          </a:p>
          <a:p>
            <a:pPr eaLnBrk="1" hangingPunct="1"/>
            <a:r>
              <a:rPr lang="en-US">
                <a:latin typeface="Arial" charset="0"/>
              </a:rPr>
              <a:t>H</a:t>
            </a:r>
            <a:r>
              <a:rPr lang="en-US" baseline="-25000">
                <a:latin typeface="Arial" charset="0"/>
              </a:rPr>
              <a:t>2</a:t>
            </a:r>
            <a:r>
              <a:rPr lang="en-US">
                <a:latin typeface="Arial" charset="0"/>
              </a:rPr>
              <a:t> has no dipole moment, and so no rotational spectrum.  The lowest vibrational bands are a few 1000 K above ground.  It can be detected directly when shock heated or in absorption in the UV, but is not directly detectable under ordinary interstellar conditions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CO is the 2</a:t>
            </a:r>
            <a:r>
              <a:rPr lang="en-US" baseline="30000">
                <a:latin typeface="Arial" charset="0"/>
                <a:ea typeface="ＭＳ Ｐゴシック" charset="0"/>
              </a:rPr>
              <a:t>nd</a:t>
            </a:r>
            <a:r>
              <a:rPr lang="en-US">
                <a:latin typeface="Arial" charset="0"/>
                <a:ea typeface="ＭＳ Ｐゴシック" charset="0"/>
              </a:rPr>
              <a:t> most abundant molecule, down by a factor of ~10</a:t>
            </a:r>
            <a:r>
              <a:rPr lang="en-US" baseline="30000">
                <a:latin typeface="Arial" charset="0"/>
                <a:ea typeface="ＭＳ Ｐゴシック" charset="0"/>
              </a:rPr>
              <a:t>5</a:t>
            </a:r>
            <a:r>
              <a:rPr lang="en-US">
                <a:latin typeface="Arial" charset="0"/>
                <a:ea typeface="ＭＳ Ｐゴシック" charset="0"/>
              </a:rPr>
              <a:t> from H</a:t>
            </a:r>
            <a:r>
              <a:rPr lang="en-US" baseline="-25000">
                <a:latin typeface="Arial" charset="0"/>
                <a:ea typeface="ＭＳ Ｐゴシック" charset="0"/>
              </a:rPr>
              <a:t>2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CO has a permanent dipole moment (0.1 Debye or so) and the lowest excited rotational level (</a:t>
            </a:r>
            <a:r>
              <a:rPr lang="en-US" i="1">
                <a:latin typeface="Arial" charset="0"/>
                <a:ea typeface="ＭＳ Ｐゴシック" charset="0"/>
              </a:rPr>
              <a:t>J</a:t>
            </a:r>
            <a:r>
              <a:rPr lang="en-US">
                <a:latin typeface="Arial" charset="0"/>
                <a:ea typeface="ＭＳ Ｐゴシック" charset="0"/>
              </a:rPr>
              <a:t> = 1) is only a ~5 K (115.271 GHz) above ground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Detected in 1970 (Wilson, Penzias &amp; Jefferts)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096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CO as a tracer of molecular clouds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475" y="1257300"/>
            <a:ext cx="8029575" cy="52911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For various reasons, CO ought to be at least an ok tracer of molecular hydrogen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  <a:ea typeface="ＭＳ Ｐゴシック" charset="0"/>
              </a:rPr>
              <a:t>Conditions for their formation and destruction are similar, and as mentioned collisional excitation is well matched to conditions of molecular clouds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However, CO is abundant enough that it is certainly optically thick ( </a:t>
            </a:r>
            <a:r>
              <a:rPr lang="en-US" i="1">
                <a:latin typeface="Arial" charset="0"/>
              </a:rPr>
              <a:t>=bad news for a mass tracer</a:t>
            </a:r>
            <a:r>
              <a:rPr lang="en-US">
                <a:latin typeface="Arial" charset="0"/>
              </a:rPr>
              <a:t>; in principle you measure its temperature rather than its column density)</a:t>
            </a:r>
          </a:p>
        </p:txBody>
      </p:sp>
      <p:pic>
        <p:nvPicPr>
          <p:cNvPr id="21508" name="Picture 6" descr="q1_CO_optical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1130300"/>
            <a:ext cx="5497513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7"/>
          <p:cNvSpPr txBox="1">
            <a:spLocks noChangeArrowheads="1"/>
          </p:cNvSpPr>
          <p:nvPr/>
        </p:nvSpPr>
        <p:spPr bwMode="auto">
          <a:xfrm rot="5400000">
            <a:off x="7476332" y="2845594"/>
            <a:ext cx="19637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</a:rPr>
              <a:t>Dame/Mellinger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007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Distribution of CO in velocity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Dame, Hartmann, &amp; Thaddeus (2001) composite survey</a:t>
            </a:r>
          </a:p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r>
              <a:rPr lang="en-US">
                <a:latin typeface="Arial" charset="0"/>
              </a:rPr>
              <a:t>Notice that you can inferr the sense of Galactic rotation, you can see (some spiral arms), as well as the molecular ring (and the molecular hole), and clear evidence of 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non-circular motions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0050"/>
            <a:ext cx="9083675" cy="27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46471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DM Structures are Present on Many Scales</a:t>
            </a:r>
            <a:endParaRPr lang="en-US" dirty="0"/>
          </a:p>
        </p:txBody>
      </p:sp>
      <p:pic>
        <p:nvPicPr>
          <p:cNvPr id="33794" name="Picture 3" descr="Cosmo_D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3679825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4" descr="Local_D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8" y="1196975"/>
            <a:ext cx="391477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Box 5"/>
          <p:cNvSpPr txBox="1">
            <a:spLocks noChangeArrowheads="1"/>
          </p:cNvSpPr>
          <p:nvPr/>
        </p:nvSpPr>
        <p:spPr bwMode="auto">
          <a:xfrm>
            <a:off x="119063" y="836613"/>
            <a:ext cx="4614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/>
              <a:t>Zoom Sequence of DM Structure on 100 Mpc Scales </a:t>
            </a:r>
          </a:p>
        </p:txBody>
      </p:sp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4932363" y="836613"/>
            <a:ext cx="38401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/>
              <a:t>Milky Way-like Halo and Several Sub-Halos</a:t>
            </a:r>
          </a:p>
        </p:txBody>
      </p:sp>
      <p:sp>
        <p:nvSpPr>
          <p:cNvPr id="33798" name="Content Placeholder 8"/>
          <p:cNvSpPr txBox="1">
            <a:spLocks/>
          </p:cNvSpPr>
          <p:nvPr/>
        </p:nvSpPr>
        <p:spPr bwMode="auto">
          <a:xfrm>
            <a:off x="152400" y="5013325"/>
            <a:ext cx="42751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8580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>
                <a:solidFill>
                  <a:srgbClr val="000000"/>
                </a:solidFill>
              </a:rPr>
              <a:t>We can probe DM by looking for signal contributions from halos: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1800">
                <a:solidFill>
                  <a:srgbClr val="000000"/>
                </a:solidFill>
              </a:rPr>
              <a:t>On cosmological scales (left)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1800">
                <a:solidFill>
                  <a:srgbClr val="000000"/>
                </a:solidFill>
              </a:rPr>
              <a:t>In the Milky Way virial radius (~300 kpc = ~1 MLY, right)  (Visible size of MW = ~ 20 kpc)</a:t>
            </a:r>
          </a:p>
        </p:txBody>
      </p:sp>
      <p:sp>
        <p:nvSpPr>
          <p:cNvPr id="33799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196CAB3-E731-2E4F-A253-676272A942A1}" type="slidenum">
              <a:rPr lang="en-US" sz="1400">
                <a:solidFill>
                  <a:srgbClr val="3333CC"/>
                </a:solidFill>
              </a:rPr>
              <a:pPr eaLnBrk="1" hangingPunct="1"/>
              <a:t>8</a:t>
            </a:fld>
            <a:endParaRPr lang="en-US" sz="1400">
              <a:solidFill>
                <a:srgbClr val="3333CC"/>
              </a:solidFill>
            </a:endParaRPr>
          </a:p>
        </p:txBody>
      </p:sp>
      <p:sp>
        <p:nvSpPr>
          <p:cNvPr id="33800" name="TextBox 8"/>
          <p:cNvSpPr txBox="1">
            <a:spLocks noChangeArrowheads="1"/>
          </p:cNvSpPr>
          <p:nvPr/>
        </p:nvSpPr>
        <p:spPr bwMode="auto">
          <a:xfrm>
            <a:off x="4427538" y="6176963"/>
            <a:ext cx="47164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Left: </a:t>
            </a:r>
            <a:r>
              <a:rPr lang="en-US" sz="1400" dirty="0" err="1"/>
              <a:t>Boylan-Kolchin</a:t>
            </a:r>
            <a:r>
              <a:rPr lang="en-US" sz="1400" dirty="0" smtClean="0"/>
              <a:t>+ </a:t>
            </a:r>
            <a:r>
              <a:rPr lang="hr-HR" sz="1400" dirty="0">
                <a:hlinkClick r:id="rId4"/>
              </a:rPr>
              <a:t>2009MNRAS.398.1150B</a:t>
            </a:r>
            <a:r>
              <a:rPr lang="en-US" sz="1400" dirty="0" smtClean="0"/>
              <a:t> </a:t>
            </a:r>
            <a:endParaRPr lang="en-US" sz="1400" dirty="0"/>
          </a:p>
          <a:p>
            <a:pPr eaLnBrk="1" hangingPunct="1"/>
            <a:r>
              <a:rPr lang="en-US" sz="1400" dirty="0"/>
              <a:t>Right: </a:t>
            </a:r>
            <a:r>
              <a:rPr lang="en-US" sz="1400" dirty="0" err="1"/>
              <a:t>Springel</a:t>
            </a:r>
            <a:r>
              <a:rPr lang="en-US" sz="1400" dirty="0" smtClean="0"/>
              <a:t>+ </a:t>
            </a:r>
            <a:r>
              <a:rPr lang="is-IS" sz="1400" dirty="0">
                <a:hlinkClick r:id="rId5"/>
              </a:rPr>
              <a:t>2008MNRAS.391.1685S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00004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4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Putting together the pieces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475" y="1257300"/>
            <a:ext cx="3179763" cy="50276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dirty="0">
                <a:latin typeface="Arial" charset="0"/>
              </a:rPr>
              <a:t>A velocity-to-distance algorithm together with a large-area H I or CO survey leads to an almost-irresistible urge to derive the distribution of gas across the Milky Way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latin typeface="Arial" charset="0"/>
              </a:rPr>
              <a:t>Automatic procedures don</a:t>
            </a:r>
            <a:r>
              <a:rPr lang="ja-JP" altLang="en-US" sz="1800" dirty="0">
                <a:latin typeface="Arial" charset="0"/>
              </a:rPr>
              <a:t>’</a:t>
            </a:r>
            <a:r>
              <a:rPr lang="en-US" sz="1800" dirty="0">
                <a:latin typeface="Arial" charset="0"/>
              </a:rPr>
              <a:t>t work very well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latin typeface="Arial" charset="0"/>
              </a:rPr>
              <a:t>For example, systematic noncircular motions, especially in regions with poor kinematic distance resolution were early (late 1950s) recognized to produce </a:t>
            </a:r>
            <a:r>
              <a:rPr lang="ja-JP" altLang="en-US" sz="1800" dirty="0">
                <a:latin typeface="Arial" charset="0"/>
              </a:rPr>
              <a:t>‘</a:t>
            </a:r>
            <a:r>
              <a:rPr lang="en-US" sz="1800" dirty="0">
                <a:latin typeface="Arial" charset="0"/>
              </a:rPr>
              <a:t>fingers of God</a:t>
            </a:r>
            <a:r>
              <a:rPr lang="ja-JP" altLang="en-US" sz="1800" dirty="0">
                <a:latin typeface="Arial" charset="0"/>
              </a:rPr>
              <a:t>’</a:t>
            </a:r>
            <a:r>
              <a:rPr lang="en-US" sz="1800" dirty="0">
                <a:latin typeface="Arial" charset="0"/>
              </a:rPr>
              <a:t> pointing at us (Bok)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i="1" dirty="0">
                <a:latin typeface="Arial" charset="0"/>
                <a:ea typeface="ＭＳ Ｐゴシック" charset="0"/>
              </a:rPr>
              <a:t>They still do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550" y="1193800"/>
            <a:ext cx="5021263" cy="380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549900" y="5221288"/>
            <a:ext cx="2790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latin typeface="Arial" charset="0"/>
              </a:rPr>
              <a:t>Levine, Blitz, &amp; Heiles (2006)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183159"/>
      </p:ext>
    </p:extLst>
  </p:cSld>
  <p:clrMapOvr>
    <a:masterClrMapping/>
  </p:clrMapOvr>
  <p:transition xmlns:p14="http://schemas.microsoft.com/office/powerpoint/2010/main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For gamma-ray astronomy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257300"/>
            <a:ext cx="4635500" cy="50276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Since the COS-B era, </a:t>
            </a:r>
            <a:r>
              <a:rPr lang="ja-JP" altLang="en-US" dirty="0">
                <a:latin typeface="Arial" charset="0"/>
              </a:rPr>
              <a:t>‘</a:t>
            </a:r>
            <a:r>
              <a:rPr lang="en-US" dirty="0">
                <a:latin typeface="Arial" charset="0"/>
              </a:rPr>
              <a:t>rings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 of H I and CO gas (column density) have been used to study and model the Galactic diffuse emission.  This eliminates the kinematic distance ambiguity in the inner Galaxy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The down sides: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</a:rPr>
              <a:t>It builds in </a:t>
            </a:r>
            <a:r>
              <a:rPr lang="en-US" dirty="0" err="1">
                <a:latin typeface="Arial" charset="0"/>
                <a:ea typeface="ＭＳ Ｐゴシック" charset="0"/>
              </a:rPr>
              <a:t>axisymmetry</a:t>
            </a:r>
            <a:r>
              <a:rPr lang="en-US" dirty="0">
                <a:latin typeface="Arial" charset="0"/>
                <a:ea typeface="ＭＳ Ｐゴシック" charset="0"/>
              </a:rPr>
              <a:t> to underlying models for distributions of cosmic rays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</a:rPr>
              <a:t>And </a:t>
            </a:r>
            <a:r>
              <a:rPr lang="en-US" i="1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does not</a:t>
            </a:r>
            <a:r>
              <a:rPr lang="en-US" dirty="0">
                <a:latin typeface="Arial" charset="0"/>
                <a:ea typeface="ＭＳ Ｐゴシック" charset="0"/>
              </a:rPr>
              <a:t> map directly to the 3-dimensional distribution of gas density.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</a:rPr>
              <a:t>And the Galactic center and </a:t>
            </a:r>
            <a:r>
              <a:rPr lang="en-US" dirty="0" err="1">
                <a:latin typeface="Arial" charset="0"/>
                <a:ea typeface="ＭＳ Ｐゴシック" charset="0"/>
              </a:rPr>
              <a:t>anticenter</a:t>
            </a:r>
            <a:r>
              <a:rPr lang="en-US" dirty="0">
                <a:latin typeface="Arial" charset="0"/>
                <a:ea typeface="ＭＳ Ｐゴシック" charset="0"/>
              </a:rPr>
              <a:t> longitude ranges need to be filled in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767" y="1309689"/>
            <a:ext cx="3418784" cy="4423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90054" y="6242050"/>
            <a:ext cx="5657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latin typeface="Arial" charset="0"/>
              </a:rPr>
              <a:t>https://confluence.slac.stanford.edu/display/SCIGRPS/Interstellar+Medium+Rings+for+GALPROP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 rot="5400000">
            <a:off x="5740662" y="3499104"/>
            <a:ext cx="5715000" cy="85039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lIns="91418" tIns="45709" rIns="91418" bIns="45709"/>
          <a:lstStyle>
            <a:lvl1pPr marL="234950" indent="-23495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5613" indent="-2206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0033CC"/>
                </a:solidFill>
                <a:latin typeface="+mn-lt"/>
                <a:ea typeface="ＭＳ Ｐゴシック" pitchFamily="-112" charset="-128"/>
              </a:defRPr>
            </a:lvl2pPr>
            <a:lvl3pPr marL="690563" indent="-2349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FF0000"/>
                </a:solidFill>
                <a:latin typeface="+mn-lt"/>
                <a:ea typeface="ＭＳ Ｐゴシック" pitchFamily="-112" charset="-128"/>
              </a:defRPr>
            </a:lvl3pPr>
            <a:lvl4pPr marL="911225" indent="-2206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b="1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1146175" indent="-2349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012" indent="-2285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106" indent="-2285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8198" indent="-2285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5292" indent="-2285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/>
            <a:r>
              <a:rPr lang="en-US" sz="1200" smtClean="0"/>
              <a:t>[1] Ackermann et al. </a:t>
            </a:r>
            <a:r>
              <a:rPr lang="en-US" sz="1200" smtClean="0">
                <a:hlinkClick r:id="rId3"/>
              </a:rPr>
              <a:t>2012ApJ...750....3A</a:t>
            </a:r>
            <a:r>
              <a:rPr lang="en-US" sz="1200" smtClean="0"/>
              <a:t>. [2] Ackermann et al. </a:t>
            </a:r>
            <a:r>
              <a:rPr lang="en-US" sz="1200" smtClean="0">
                <a:hlinkClick r:id="rId4"/>
              </a:rPr>
              <a:t>2011ApJ...726...81A</a:t>
            </a:r>
            <a:r>
              <a:rPr lang="en-US" sz="1200" smtClean="0"/>
              <a:t>. [3] Abdo et al.  </a:t>
            </a:r>
            <a:r>
              <a:rPr lang="en-US" sz="1200" smtClean="0">
                <a:hlinkClick r:id="rId5"/>
              </a:rPr>
              <a:t>2010PhRvL.104j1101A</a:t>
            </a:r>
            <a:r>
              <a:rPr lang="en-US" sz="1200" smtClean="0"/>
              <a:t> [5] Casandjian </a:t>
            </a:r>
            <a:r>
              <a:rPr lang="en-US" sz="1200" smtClean="0">
                <a:hlinkClick r:id="rId6"/>
              </a:rPr>
              <a:t>2012AIPC.1505...37C</a:t>
            </a:r>
            <a:r>
              <a:rPr lang="en-US" sz="1200" smtClean="0"/>
              <a:t>.   [6-8] Ackermann et al.</a:t>
            </a:r>
            <a:r>
              <a:rPr lang="en-US" sz="1200" smtClean="0">
                <a:hlinkClick r:id="rId7"/>
              </a:rPr>
              <a:t> 2011Sci...334.1103A</a:t>
            </a:r>
            <a:r>
              <a:rPr lang="en-US" sz="1200" smtClean="0"/>
              <a:t>, </a:t>
            </a:r>
            <a:r>
              <a:rPr lang="en-US" sz="1200" smtClean="0">
                <a:hlinkClick r:id="rId8"/>
              </a:rPr>
              <a:t>2012A&amp;A...538A..71A</a:t>
            </a:r>
            <a:r>
              <a:rPr lang="en-US" sz="1200" smtClean="0"/>
              <a:t>,</a:t>
            </a:r>
            <a:r>
              <a:rPr lang="en-US" sz="1200" smtClean="0">
                <a:hlinkClick r:id="rId9"/>
              </a:rPr>
              <a:t> 2012ApJ...756....4A</a:t>
            </a:r>
            <a:endParaRPr lang="en-US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69728"/>
      </p:ext>
    </p:extLst>
  </p:cSld>
  <p:clrMapOvr>
    <a:masterClrMapping/>
  </p:clrMapOvr>
  <p:transition xmlns:p14="http://schemas.microsoft.com/office/powerpoint/2010/main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E. Pulsars</a:t>
            </a:r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3151222315"/>
      </p:ext>
    </p:extLst>
  </p:cSld>
  <p:clrMapOvr>
    <a:masterClrMapping/>
  </p:clrMapOvr>
  <p:transition xmlns:p14="http://schemas.microsoft.com/office/powerpoint/2010/main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Gamma-ray Pulsars</a:t>
            </a:r>
            <a:endParaRPr lang="en-US" cap="small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152400" y="4365104"/>
            <a:ext cx="8686800" cy="2340498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b="0" dirty="0" smtClean="0"/>
              <a:t>Rotating </a:t>
            </a:r>
            <a:r>
              <a:rPr lang="en-US" b="0" dirty="0"/>
              <a:t>n</a:t>
            </a:r>
            <a:r>
              <a:rPr lang="en-US" b="0" dirty="0" smtClean="0"/>
              <a:t>eutron stars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Rotation periods range from </a:t>
            </a:r>
            <a:r>
              <a:rPr lang="en-US" b="0" dirty="0" err="1" smtClean="0"/>
              <a:t>ms</a:t>
            </a:r>
            <a:r>
              <a:rPr lang="en-US" b="0" dirty="0" smtClean="0"/>
              <a:t> to seconds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Emit strongly in radio and </a:t>
            </a:r>
            <a:r>
              <a:rPr lang="en-US" b="0" dirty="0" smtClean="0">
                <a:latin typeface="Symbol" charset="2"/>
                <a:cs typeface="Symbol" charset="2"/>
              </a:rPr>
              <a:t>g</a:t>
            </a:r>
            <a:r>
              <a:rPr lang="en-US" b="0" dirty="0" smtClean="0">
                <a:cs typeface="Symbol" charset="2"/>
              </a:rPr>
              <a:t>-ray</a:t>
            </a:r>
            <a:r>
              <a:rPr lang="en-US" b="0" dirty="0" smtClean="0"/>
              <a:t> bands</a:t>
            </a:r>
          </a:p>
        </p:txBody>
      </p:sp>
      <p:pic>
        <p:nvPicPr>
          <p:cNvPr id="3" name="Content Placeholder 8" descr="Gamma-Ray-Pulsar-Discovered_large.jpg"/>
          <p:cNvPicPr>
            <a:picLocks noChangeAspect="1"/>
          </p:cNvPicPr>
          <p:nvPr/>
        </p:nvPicPr>
        <p:blipFill>
          <a:blip r:embed="rId2"/>
          <a:srcRect l="-4808" r="-4808"/>
          <a:stretch>
            <a:fillRect/>
          </a:stretch>
        </p:blipFill>
        <p:spPr>
          <a:xfrm>
            <a:off x="228600" y="1122947"/>
            <a:ext cx="4038600" cy="27632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838200"/>
            <a:ext cx="35465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Animation of polar cap pulsar emission</a:t>
            </a:r>
            <a:endParaRPr lang="en-US" sz="1400" b="1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4F773-CACD-434C-A42F-955F97EB61A2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97499"/>
      </p:ext>
    </p:extLst>
  </p:cSld>
  <p:clrMapOvr>
    <a:masterClrMapping/>
  </p:clrMapOvr>
  <p:transition xmlns:p14="http://schemas.microsoft.com/office/powerpoint/2010/main"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Gamma-ray Pulsars</a:t>
            </a:r>
            <a:endParaRPr lang="en-US" cap="small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152400" y="4365104"/>
            <a:ext cx="8686800" cy="2340498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b="0" dirty="0" smtClean="0"/>
              <a:t>Rotating </a:t>
            </a:r>
            <a:r>
              <a:rPr lang="en-US" b="0" dirty="0"/>
              <a:t>n</a:t>
            </a:r>
            <a:r>
              <a:rPr lang="en-US" b="0" dirty="0" smtClean="0"/>
              <a:t>eutron stars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Rotation periods range from </a:t>
            </a:r>
            <a:r>
              <a:rPr lang="en-US" b="0" dirty="0" err="1" smtClean="0"/>
              <a:t>ms</a:t>
            </a:r>
            <a:r>
              <a:rPr lang="en-US" b="0" dirty="0" smtClean="0"/>
              <a:t> to seconds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Emit strongly in radio and </a:t>
            </a:r>
            <a:r>
              <a:rPr lang="en-US" b="0" dirty="0" smtClean="0">
                <a:latin typeface="Symbol" charset="2"/>
                <a:cs typeface="Symbol" charset="2"/>
              </a:rPr>
              <a:t>g</a:t>
            </a:r>
            <a:r>
              <a:rPr lang="en-US" b="0" dirty="0" smtClean="0">
                <a:cs typeface="Symbol" charset="2"/>
              </a:rPr>
              <a:t>-ray</a:t>
            </a:r>
            <a:r>
              <a:rPr lang="en-US" b="0" dirty="0" smtClean="0"/>
              <a:t> bands</a:t>
            </a:r>
          </a:p>
          <a:p>
            <a:pPr marL="563563" lvl="1" indent="-342900">
              <a:buFont typeface="Arial"/>
              <a:buChar char="•"/>
            </a:pPr>
            <a:r>
              <a:rPr lang="en-US" b="0" dirty="0" smtClean="0"/>
              <a:t>LAT data show that </a:t>
            </a:r>
            <a:r>
              <a:rPr lang="en-US" b="0" dirty="0"/>
              <a:t>radio and </a:t>
            </a:r>
            <a:r>
              <a:rPr lang="en-US" b="0" dirty="0">
                <a:latin typeface="Symbol" charset="2"/>
                <a:cs typeface="Symbol" charset="2"/>
              </a:rPr>
              <a:t>g</a:t>
            </a:r>
            <a:r>
              <a:rPr lang="en-US" b="0" dirty="0">
                <a:cs typeface="Symbol" charset="2"/>
              </a:rPr>
              <a:t>-ray</a:t>
            </a:r>
            <a:r>
              <a:rPr lang="en-US" b="0" dirty="0"/>
              <a:t> </a:t>
            </a:r>
            <a:r>
              <a:rPr lang="en-US" b="0" dirty="0" smtClean="0"/>
              <a:t>emission coming from different regions of magnetosphere (i.e., depending on viewing angle radio &amp;   </a:t>
            </a:r>
            <a:r>
              <a:rPr lang="en-US" b="0" dirty="0" smtClean="0">
                <a:latin typeface="Symbol" charset="2"/>
                <a:cs typeface="Symbol" charset="2"/>
              </a:rPr>
              <a:t>g</a:t>
            </a:r>
            <a:r>
              <a:rPr lang="en-US" b="0" dirty="0" smtClean="0"/>
              <a:t>-ray pulse may or may not overlap)</a:t>
            </a:r>
            <a:endParaRPr lang="en-US" b="0" dirty="0"/>
          </a:p>
        </p:txBody>
      </p:sp>
      <p:pic>
        <p:nvPicPr>
          <p:cNvPr id="3" name="Content Placeholder 8" descr="Gamma-Ray-Pulsar-Discovered_large.jpg"/>
          <p:cNvPicPr>
            <a:picLocks noChangeAspect="1"/>
          </p:cNvPicPr>
          <p:nvPr/>
        </p:nvPicPr>
        <p:blipFill>
          <a:blip r:embed="rId2"/>
          <a:srcRect l="-4808" r="-4808"/>
          <a:stretch>
            <a:fillRect/>
          </a:stretch>
        </p:blipFill>
        <p:spPr>
          <a:xfrm>
            <a:off x="228600" y="1122947"/>
            <a:ext cx="4038600" cy="2763253"/>
          </a:xfrm>
          <a:prstGeom prst="rect">
            <a:avLst/>
          </a:prstGeom>
        </p:spPr>
      </p:pic>
      <p:pic>
        <p:nvPicPr>
          <p:cNvPr id="4" name="Content Placeholder 9" descr="299834main_outermag_226.jpg"/>
          <p:cNvPicPr>
            <a:picLocks noChangeAspect="1"/>
          </p:cNvPicPr>
          <p:nvPr/>
        </p:nvPicPr>
        <p:blipFill>
          <a:blip r:embed="rId3"/>
          <a:srcRect l="-4005" r="-4005"/>
          <a:stretch>
            <a:fillRect/>
          </a:stretch>
        </p:blipFill>
        <p:spPr>
          <a:xfrm>
            <a:off x="4924730" y="1122947"/>
            <a:ext cx="3967750" cy="27632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838200"/>
            <a:ext cx="35465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Animation of polar cap pulsar emission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82481" y="838200"/>
            <a:ext cx="3566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Animation of outer gap pulsar emission</a:t>
            </a:r>
            <a:endParaRPr lang="en-US" sz="1400" b="1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4F773-CACD-434C-A42F-955F97EB61A2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15" name="Multiply 14"/>
          <p:cNvSpPr/>
          <p:nvPr/>
        </p:nvSpPr>
        <p:spPr>
          <a:xfrm>
            <a:off x="-330404" y="-99392"/>
            <a:ext cx="5244678" cy="5112568"/>
          </a:xfrm>
          <a:prstGeom prst="mathMultiply">
            <a:avLst>
              <a:gd name="adj1" fmla="val 743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40828"/>
      </p:ext>
    </p:extLst>
  </p:cSld>
  <p:clrMapOvr>
    <a:masterClrMapping/>
  </p:clrMapOvr>
  <p:transition xmlns:p14="http://schemas.microsoft.com/office/powerpoint/2010/main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Pulsar populations</a:t>
            </a:r>
            <a:endParaRPr lang="en-US" dirty="0"/>
          </a:p>
        </p:txBody>
      </p:sp>
      <p:pic>
        <p:nvPicPr>
          <p:cNvPr id="9" name="Content Placeholder 8" descr="PPdotplot.png"/>
          <p:cNvPicPr>
            <a:picLocks noGrp="1" noChangeAspect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34" r="-3234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1979712" y="1988840"/>
            <a:ext cx="2158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Young Pulsars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5373216"/>
            <a:ext cx="24938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Pulsars in Binary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Systems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898" y="992088"/>
            <a:ext cx="8809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Rotation Period v. Rate of Change of Period for All Known Pulsars (LAT-detected pulsars highlighted)</a:t>
            </a:r>
            <a:endParaRPr lang="en-US" sz="1400" b="1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89235-AA80-9B44-ABE0-7BF33F1AE568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236296" y="4221088"/>
            <a:ext cx="1877437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Abdo</a:t>
            </a:r>
            <a:r>
              <a:rPr lang="en-US" sz="1400" dirty="0" smtClean="0"/>
              <a:t>+ [LAT </a:t>
            </a:r>
            <a:r>
              <a:rPr lang="en-US" sz="1400" dirty="0" err="1" smtClean="0"/>
              <a:t>Clb</a:t>
            </a:r>
            <a:r>
              <a:rPr lang="en-US" sz="1400" dirty="0" smtClean="0"/>
              <a:t>]</a:t>
            </a:r>
          </a:p>
          <a:p>
            <a:r>
              <a:rPr lang="pl-PL" sz="1400" dirty="0" smtClean="0">
                <a:hlinkClick r:id="rId3"/>
              </a:rPr>
              <a:t>2013ApJS</a:t>
            </a:r>
            <a:r>
              <a:rPr lang="pl-PL" sz="1400" dirty="0">
                <a:hlinkClick r:id="rId3"/>
              </a:rPr>
              <a:t>..208...17A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57887899"/>
      </p:ext>
    </p:extLst>
  </p:cSld>
  <p:clrMapOvr>
    <a:masterClrMapping/>
  </p:clrMapOvr>
  <p:transition xmlns:p14="http://schemas.microsoft.com/office/powerpoint/2010/main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Pulsar populations</a:t>
            </a:r>
          </a:p>
        </p:txBody>
      </p:sp>
      <p:pic>
        <p:nvPicPr>
          <p:cNvPr id="3" name="Picture 2" descr="Aitoff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84" b="18298"/>
          <a:stretch/>
        </p:blipFill>
        <p:spPr>
          <a:xfrm>
            <a:off x="6452" y="1285061"/>
            <a:ext cx="9137548" cy="42501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1560" y="992088"/>
            <a:ext cx="7735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Position in Galactic Coordinates of All Known Pulsars (LAT-detected pulsars highlighted)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2" y="5622339"/>
            <a:ext cx="7660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Young pulsars are found closer to Galactic plane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M</a:t>
            </a:r>
            <a:r>
              <a:rPr lang="en-US" dirty="0" smtClean="0"/>
              <a:t>illisecond pulsar are more </a:t>
            </a:r>
            <a:r>
              <a:rPr lang="en-US" dirty="0" err="1" smtClean="0"/>
              <a:t>isotropically</a:t>
            </a:r>
            <a:r>
              <a:rPr lang="en-US" dirty="0" smtClean="0"/>
              <a:t> distributed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86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64288" y="4705980"/>
            <a:ext cx="1877437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Abdo</a:t>
            </a:r>
            <a:r>
              <a:rPr lang="en-US" sz="1400" dirty="0" smtClean="0"/>
              <a:t>+ [LAT </a:t>
            </a:r>
            <a:r>
              <a:rPr lang="en-US" sz="1400" dirty="0" err="1" smtClean="0"/>
              <a:t>Clb</a:t>
            </a:r>
            <a:r>
              <a:rPr lang="en-US" sz="1400" dirty="0" smtClean="0"/>
              <a:t>]</a:t>
            </a:r>
          </a:p>
          <a:p>
            <a:r>
              <a:rPr lang="pl-PL" sz="1400" dirty="0" smtClean="0">
                <a:hlinkClick r:id="rId3"/>
              </a:rPr>
              <a:t>2013ApJS</a:t>
            </a:r>
            <a:r>
              <a:rPr lang="pl-PL" sz="1400" dirty="0">
                <a:hlinkClick r:id="rId3"/>
              </a:rPr>
              <a:t>..208...17A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81785081"/>
      </p:ext>
    </p:extLst>
  </p:cSld>
  <p:clrMapOvr>
    <a:masterClrMapping/>
  </p:clrMapOvr>
  <p:transition xmlns:p14="http://schemas.microsoft.com/office/powerpoint/2010/main"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Observational Horizon for Pulsars</a:t>
            </a:r>
            <a:endParaRPr lang="en-US" dirty="0"/>
          </a:p>
        </p:txBody>
      </p:sp>
      <p:pic>
        <p:nvPicPr>
          <p:cNvPr id="4" name="Picture 3" descr="Pulsars_Galaxy.png"/>
          <p:cNvPicPr>
            <a:picLocks noChangeAspect="1"/>
          </p:cNvPicPr>
          <p:nvPr/>
        </p:nvPicPr>
        <p:blipFill>
          <a:blip r:embed="rId2"/>
          <a:srcRect l="13332" t="4444" r="4444" b="13332"/>
          <a:stretch>
            <a:fillRect/>
          </a:stretch>
        </p:blipFill>
        <p:spPr>
          <a:xfrm>
            <a:off x="0" y="990600"/>
            <a:ext cx="5867400" cy="586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7400" y="3286035"/>
            <a:ext cx="3276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Most </a:t>
            </a:r>
            <a:r>
              <a:rPr lang="en-US" sz="2000" dirty="0" smtClean="0">
                <a:latin typeface="Symbol" charset="2"/>
                <a:cs typeface="Symbol" charset="2"/>
              </a:rPr>
              <a:t>g</a:t>
            </a:r>
            <a:r>
              <a:rPr lang="en-US" sz="2000" dirty="0" smtClean="0"/>
              <a:t>-ray detected pulsars are within 2 </a:t>
            </a:r>
            <a:r>
              <a:rPr lang="en-US" sz="2000" dirty="0" err="1" smtClean="0"/>
              <a:t>kpc</a:t>
            </a:r>
            <a:r>
              <a:rPr lang="en-US" sz="2000" dirty="0" smtClean="0"/>
              <a:t> </a:t>
            </a:r>
          </a:p>
          <a:p>
            <a:pPr marL="798513" lvl="1" indent="-342900">
              <a:buFont typeface="Arial"/>
              <a:buChar char="•"/>
            </a:pPr>
            <a:r>
              <a:rPr lang="en-US" sz="2000" dirty="0" smtClean="0"/>
              <a:t>Even less for </a:t>
            </a:r>
            <a:r>
              <a:rPr lang="en-US" sz="2000" dirty="0" err="1" smtClean="0"/>
              <a:t>ms</a:t>
            </a:r>
            <a:r>
              <a:rPr lang="en-US" sz="2000" dirty="0" smtClean="0"/>
              <a:t> pulsars</a:t>
            </a:r>
          </a:p>
          <a:p>
            <a:pPr marL="798513" lvl="1" indent="-342900">
              <a:buFont typeface="Arial"/>
              <a:buChar char="•"/>
            </a:pPr>
            <a:r>
              <a:rPr lang="en-US" sz="2000" dirty="0" smtClean="0"/>
              <a:t>GC at 8.5 </a:t>
            </a:r>
            <a:r>
              <a:rPr lang="en-US" sz="2000" dirty="0" err="1" smtClean="0"/>
              <a:t>kpc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16950" y="100013"/>
            <a:ext cx="527050" cy="204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5AAEE2-B44A-3C42-B555-69B203C6502D}" type="slidenum">
              <a:rPr lang="en-US" smtClean="0"/>
              <a:pPr>
                <a:defRPr/>
              </a:pPr>
              <a:t>87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16016" y="990600"/>
            <a:ext cx="1877437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Abdo</a:t>
            </a:r>
            <a:r>
              <a:rPr lang="en-US" sz="1400" dirty="0" smtClean="0"/>
              <a:t>+ [LAT </a:t>
            </a:r>
            <a:r>
              <a:rPr lang="en-US" sz="1400" dirty="0" err="1" smtClean="0"/>
              <a:t>Clb</a:t>
            </a:r>
            <a:r>
              <a:rPr lang="en-US" sz="1400" dirty="0" smtClean="0"/>
              <a:t>]</a:t>
            </a:r>
          </a:p>
          <a:p>
            <a:r>
              <a:rPr lang="pl-PL" sz="1400" dirty="0" smtClean="0">
                <a:hlinkClick r:id="rId3"/>
              </a:rPr>
              <a:t>2013ApJS</a:t>
            </a:r>
            <a:r>
              <a:rPr lang="pl-PL" sz="1400" dirty="0">
                <a:hlinkClick r:id="rId3"/>
              </a:rPr>
              <a:t>..208...17A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2796306"/>
      </p:ext>
    </p:extLst>
  </p:cSld>
  <p:clrMapOvr>
    <a:masterClrMapping/>
  </p:clrMapOvr>
  <p:transition xmlns:p14="http://schemas.microsoft.com/office/powerpoint/2010/main"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zoom.jpg"/>
          <p:cNvPicPr>
            <a:picLocks noGrp="1" noChangeAspect="1"/>
          </p:cNvPicPr>
          <p:nvPr>
            <p:ph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" t="-760" r="-87" b="568"/>
          <a:stretch/>
        </p:blipFill>
        <p:spPr>
          <a:xfrm>
            <a:off x="6342250" y="2059106"/>
            <a:ext cx="2415775" cy="453824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Detecting Pulsars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0C4F773-CACD-434C-A42F-955F97EB61A2}" type="slidenum">
              <a:rPr lang="en-US" smtClean="0"/>
              <a:pPr/>
              <a:t>88</a:t>
            </a:fld>
            <a:endParaRPr lang="en-US"/>
          </a:p>
        </p:txBody>
      </p:sp>
      <p:pic>
        <p:nvPicPr>
          <p:cNvPr id="12" name="Content Placeholder 11" descr="pulseprofile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239" b="-43239"/>
          <a:stretch>
            <a:fillRect/>
          </a:stretch>
        </p:blipFill>
        <p:spPr>
          <a:xfrm>
            <a:off x="179388" y="765175"/>
            <a:ext cx="5140325" cy="3244850"/>
          </a:xfrm>
        </p:spPr>
      </p:pic>
      <p:sp>
        <p:nvSpPr>
          <p:cNvPr id="15" name="Content Placeholder 14"/>
          <p:cNvSpPr>
            <a:spLocks noGrp="1"/>
          </p:cNvSpPr>
          <p:nvPr>
            <p:ph idx="15"/>
          </p:nvPr>
        </p:nvSpPr>
        <p:spPr>
          <a:xfrm>
            <a:off x="152400" y="3284984"/>
            <a:ext cx="5715744" cy="3420618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b="0" dirty="0" smtClean="0"/>
              <a:t>Pulsars are detected primarily in radio and    </a:t>
            </a:r>
            <a:r>
              <a:rPr lang="en-US" b="0" dirty="0" smtClean="0">
                <a:latin typeface="Symbol" charset="2"/>
                <a:cs typeface="Symbol" charset="2"/>
              </a:rPr>
              <a:t>g</a:t>
            </a:r>
            <a:r>
              <a:rPr lang="en-US" b="0" dirty="0" smtClean="0"/>
              <a:t>-ray searches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Radio searches: point radio array at pulsar, look for pulses</a:t>
            </a:r>
          </a:p>
          <a:p>
            <a:pPr marL="563563" lvl="1" indent="-342900">
              <a:buFont typeface="Arial"/>
              <a:buChar char="•"/>
            </a:pPr>
            <a:r>
              <a:rPr lang="en-US" b="0" dirty="0" smtClean="0"/>
              <a:t>Weak towards galactic center where free electrons disperse pulse profile</a:t>
            </a:r>
          </a:p>
          <a:p>
            <a:pPr marL="342900" indent="-342900">
              <a:buFont typeface="Arial"/>
              <a:buChar char="•"/>
            </a:pPr>
            <a:r>
              <a:rPr lang="en-US" b="0" dirty="0">
                <a:latin typeface="Symbol" charset="2"/>
                <a:cs typeface="Symbol" charset="2"/>
              </a:rPr>
              <a:t>g</a:t>
            </a:r>
            <a:r>
              <a:rPr lang="en-US" b="0" dirty="0"/>
              <a:t>-ray </a:t>
            </a:r>
            <a:r>
              <a:rPr lang="en-US" b="0" dirty="0" smtClean="0"/>
              <a:t>searches: </a:t>
            </a:r>
            <a:endParaRPr lang="en-US" b="0" dirty="0"/>
          </a:p>
          <a:p>
            <a:pPr marL="563563" lvl="1" indent="-342900">
              <a:buFont typeface="Arial"/>
              <a:buChar char="•"/>
            </a:pPr>
            <a:r>
              <a:rPr lang="en-US" b="0" dirty="0" smtClean="0"/>
              <a:t>Weak for binary searches where orbital motion modulates timing </a:t>
            </a:r>
            <a:r>
              <a:rPr lang="en-US" b="0" dirty="0" err="1" smtClean="0"/>
              <a:t>solultion</a:t>
            </a:r>
            <a:endParaRPr lang="en-US" b="0" dirty="0"/>
          </a:p>
        </p:txBody>
      </p:sp>
      <p:sp>
        <p:nvSpPr>
          <p:cNvPr id="16" name="TextBox 15"/>
          <p:cNvSpPr txBox="1"/>
          <p:nvPr/>
        </p:nvSpPr>
        <p:spPr>
          <a:xfrm>
            <a:off x="611560" y="980728"/>
            <a:ext cx="367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Radio Detection in Intensity Time Series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588224" y="889556"/>
            <a:ext cx="20287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Symbol" charset="2"/>
                <a:cs typeface="Symbol" charset="2"/>
              </a:rPr>
              <a:t>g</a:t>
            </a:r>
            <a:r>
              <a:rPr lang="en-US" sz="1400" b="1" dirty="0" smtClean="0"/>
              <a:t>-ray Detection: 1000 days of weighted photons phase-folded against timing solution</a:t>
            </a:r>
            <a:endParaRPr lang="en-US" sz="1400" b="1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300192" y="2348880"/>
            <a:ext cx="0" cy="41764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5384070" y="3984976"/>
            <a:ext cx="1368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1000 days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00256702"/>
      </p:ext>
    </p:extLst>
  </p:cSld>
  <p:clrMapOvr>
    <a:masterClrMapping/>
  </p:clrMapOvr>
  <p:transition xmlns:p14="http://schemas.microsoft.com/office/powerpoint/2010/main"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F. Dwarf Galaxy Kinematics</a:t>
            </a:r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1231652825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3" descr="gc_profiles_J_in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63" y="2349500"/>
            <a:ext cx="4545012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0" name="Picture 1" descr="channel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349500"/>
            <a:ext cx="4545013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Key Formula for WIMP Searches</a:t>
            </a:r>
            <a:endParaRPr lang="en-US" dirty="0"/>
          </a:p>
        </p:txBody>
      </p:sp>
      <p:sp>
        <p:nvSpPr>
          <p:cNvPr id="6861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5F62571-6065-3D49-B327-B998B2B2F8A7}" type="slidenum">
              <a:rPr lang="en-US" sz="1400">
                <a:solidFill>
                  <a:srgbClr val="3333CC"/>
                </a:solidFill>
              </a:rPr>
              <a:pPr eaLnBrk="1" hangingPunct="1"/>
              <a:t>9</a:t>
            </a:fld>
            <a:endParaRPr lang="en-US" sz="1400">
              <a:solidFill>
                <a:srgbClr val="3333CC"/>
              </a:solidFill>
            </a:endParaRPr>
          </a:p>
        </p:txBody>
      </p:sp>
      <p:pic>
        <p:nvPicPr>
          <p:cNvPr id="68613" name="Picture 9" descr="DM_particle_ter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247775"/>
            <a:ext cx="2808287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4" name="Picture 11" descr="Screen shot 2012-07-12 at 6.36.43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341438"/>
            <a:ext cx="14414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5" name="Picture 12" descr="Screen shot 2012-07-12 at 6.38.23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484313"/>
            <a:ext cx="444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6" name="TextBox 13"/>
          <p:cNvSpPr txBox="1">
            <a:spLocks noChangeArrowheads="1"/>
          </p:cNvSpPr>
          <p:nvPr/>
        </p:nvSpPr>
        <p:spPr bwMode="auto">
          <a:xfrm>
            <a:off x="2427288" y="844550"/>
            <a:ext cx="28082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B56044"/>
                </a:solidFill>
              </a:rPr>
              <a:t>Particle Physics</a:t>
            </a:r>
          </a:p>
        </p:txBody>
      </p:sp>
      <p:sp>
        <p:nvSpPr>
          <p:cNvPr id="68617" name="TextBox 14"/>
          <p:cNvSpPr txBox="1">
            <a:spLocks noChangeArrowheads="1"/>
          </p:cNvSpPr>
          <p:nvPr/>
        </p:nvSpPr>
        <p:spPr bwMode="auto">
          <a:xfrm>
            <a:off x="5316538" y="836613"/>
            <a:ext cx="3792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8B8DC8"/>
                </a:solidFill>
              </a:rPr>
              <a:t>Astrophysics (</a:t>
            </a:r>
            <a:r>
              <a:rPr lang="en-US" b="1" i="1">
                <a:solidFill>
                  <a:srgbClr val="8B8DC8"/>
                </a:solidFill>
              </a:rPr>
              <a:t>J</a:t>
            </a:r>
            <a:r>
              <a:rPr lang="en-US" b="1">
                <a:solidFill>
                  <a:srgbClr val="8B8DC8"/>
                </a:solidFill>
              </a:rPr>
              <a:t>-Factor)</a:t>
            </a:r>
          </a:p>
        </p:txBody>
      </p:sp>
      <p:sp>
        <p:nvSpPr>
          <p:cNvPr id="68618" name="TextBox 17"/>
          <p:cNvSpPr txBox="1">
            <a:spLocks noChangeArrowheads="1"/>
          </p:cNvSpPr>
          <p:nvPr/>
        </p:nvSpPr>
        <p:spPr bwMode="auto">
          <a:xfrm>
            <a:off x="5724525" y="2133600"/>
            <a:ext cx="29797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i="1">
                <a:solidFill>
                  <a:srgbClr val="8B8DC8"/>
                </a:solidFill>
              </a:rPr>
              <a:t>J</a:t>
            </a:r>
            <a:r>
              <a:rPr lang="en-US" sz="1600">
                <a:solidFill>
                  <a:srgbClr val="8B8DC8"/>
                </a:solidFill>
              </a:rPr>
              <a:t>-factor for the Galactic Center</a:t>
            </a:r>
          </a:p>
        </p:txBody>
      </p:sp>
      <p:sp>
        <p:nvSpPr>
          <p:cNvPr id="68619" name="TextBox 18"/>
          <p:cNvSpPr txBox="1">
            <a:spLocks noChangeArrowheads="1"/>
          </p:cNvSpPr>
          <p:nvPr/>
        </p:nvSpPr>
        <p:spPr bwMode="auto">
          <a:xfrm>
            <a:off x="1557338" y="2133600"/>
            <a:ext cx="2293937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B56044"/>
                </a:solidFill>
              </a:rPr>
              <a:t>dN/dE for 200 GeV DM</a:t>
            </a:r>
          </a:p>
        </p:txBody>
      </p:sp>
      <p:pic>
        <p:nvPicPr>
          <p:cNvPr id="68620" name="Picture 10" descr="DM_astro_ter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271588"/>
            <a:ext cx="3889375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21" name="Content Placeholder 3"/>
          <p:cNvSpPr txBox="1">
            <a:spLocks/>
          </p:cNvSpPr>
          <p:nvPr/>
        </p:nvSpPr>
        <p:spPr bwMode="auto">
          <a:xfrm>
            <a:off x="152400" y="5445125"/>
            <a:ext cx="8686800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2000" i="1"/>
              <a:t>Note</a:t>
            </a:r>
            <a:r>
              <a:rPr lang="en-US" sz="2000"/>
              <a:t>: </a:t>
            </a:r>
            <a:r>
              <a:rPr lang="en-US" sz="2000" i="1"/>
              <a:t>J</a:t>
            </a:r>
            <a:r>
              <a:rPr lang="en-US" sz="2000"/>
              <a:t>-factor includes distance, i.e., </a:t>
            </a:r>
            <a:r>
              <a:rPr lang="en-US" sz="2000" i="1"/>
              <a:t>J</a:t>
            </a:r>
            <a:r>
              <a:rPr lang="en-US" sz="2000"/>
              <a:t>-factor would decrease by four if a point-like source were twice as far away 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2000" i="1"/>
              <a:t>Note</a:t>
            </a:r>
            <a:r>
              <a:rPr lang="en-US" sz="2000"/>
              <a:t>: the key factor of 1/m</a:t>
            </a:r>
            <a:r>
              <a:rPr lang="en-US" sz="2000" baseline="-25000">
                <a:latin typeface="Symbol" charset="0"/>
                <a:cs typeface="Symbol" charset="0"/>
              </a:rPr>
              <a:t>c</a:t>
            </a:r>
            <a:r>
              <a:rPr lang="en-US" sz="2000" baseline="30000"/>
              <a:t>2</a:t>
            </a:r>
            <a:r>
              <a:rPr lang="en-US" sz="2000"/>
              <a:t> is b/c we express the </a:t>
            </a:r>
            <a:r>
              <a:rPr lang="en-US" sz="2000" i="1"/>
              <a:t>J</a:t>
            </a:r>
            <a:r>
              <a:rPr lang="en-US" sz="2000"/>
              <a:t>-factor as a function of mass density (which we can measure), not number density</a:t>
            </a:r>
          </a:p>
        </p:txBody>
      </p:sp>
    </p:spTree>
    <p:extLst>
      <p:ext uri="{BB962C8B-B14F-4D97-AF65-F5344CB8AC3E}">
        <p14:creationId xmlns:p14="http://schemas.microsoft.com/office/powerpoint/2010/main" val="33283669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Dwarf Galaxy Central Density</a:t>
            </a:r>
            <a:endParaRPr lang="en-US" dirty="0"/>
          </a:p>
        </p:txBody>
      </p:sp>
      <p:pic>
        <p:nvPicPr>
          <p:cNvPr id="20" name="Content Placeholder 19" descr="dSph_central_density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" b="-1314"/>
          <a:stretch/>
        </p:blipFill>
        <p:spPr>
          <a:xfrm>
            <a:off x="899592" y="1052736"/>
            <a:ext cx="7495050" cy="4183962"/>
          </a:xfrm>
        </p:spPr>
      </p:pic>
      <p:sp>
        <p:nvSpPr>
          <p:cNvPr id="19" name="Content Placeholder 18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b="0" dirty="0" smtClean="0"/>
              <a:t>Dwarf Galaxies seem to have comparable </a:t>
            </a:r>
            <a:r>
              <a:rPr lang="en-US" b="0" dirty="0"/>
              <a:t>central densities over a broad range of luminosity </a:t>
            </a:r>
          </a:p>
          <a:p>
            <a:pPr marL="342900" indent="-342900">
              <a:buFont typeface="Arial"/>
              <a:buChar char="•"/>
            </a:pP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4F773-CACD-434C-A42F-955F97EB61A2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99807"/>
      </p:ext>
    </p:extLst>
  </p:cSld>
  <p:clrMapOvr>
    <a:masterClrMapping/>
  </p:clrMapOvr>
  <p:transition xmlns:p14="http://schemas.microsoft.com/office/powerpoint/2010/main"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Published Limits from Dwarf Galaxies </a:t>
            </a:r>
            <a:endParaRPr lang="en-US" dirty="0"/>
          </a:p>
        </p:txBody>
      </p:sp>
      <p:pic>
        <p:nvPicPr>
          <p:cNvPr id="6" name="Content Placeholder 5" descr="dSphs_J_scaling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28" b="-2922"/>
          <a:stretch/>
        </p:blipFill>
        <p:spPr>
          <a:xfrm>
            <a:off x="539552" y="980728"/>
            <a:ext cx="7856200" cy="4305830"/>
          </a:xfrm>
        </p:spPr>
      </p:pic>
      <p:sp>
        <p:nvSpPr>
          <p:cNvPr id="4" name="Content Placeholder 3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If most Milky Way </a:t>
            </a:r>
            <a:r>
              <a:rPr lang="en-US" b="0" dirty="0" err="1"/>
              <a:t>dSphs</a:t>
            </a:r>
            <a:r>
              <a:rPr lang="en-US" b="0" dirty="0"/>
              <a:t> are hosted by DM halos with similar central </a:t>
            </a:r>
            <a:r>
              <a:rPr lang="en-US" b="0" dirty="0" smtClean="0"/>
              <a:t>densities, predicted </a:t>
            </a:r>
            <a:r>
              <a:rPr lang="en-US" b="0" dirty="0"/>
              <a:t>DM annihilation flux is mainly determined by heliocentric distance </a:t>
            </a:r>
          </a:p>
          <a:p>
            <a:pPr marL="342900" indent="-342900">
              <a:buFont typeface="Arial"/>
              <a:buChar char="•"/>
            </a:pP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4F773-CACD-434C-A42F-955F97EB61A2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27868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Fermi_noBKG">
  <a:themeElements>
    <a:clrScheme name="Custom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1980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Fermi_noBKG.pot</Template>
  <TotalTime>14333</TotalTime>
  <Words>6224</Words>
  <Application>Microsoft Macintosh PowerPoint</Application>
  <PresentationFormat>On-screen Show (4:3)</PresentationFormat>
  <Paragraphs>790</Paragraphs>
  <Slides>91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92" baseType="lpstr">
      <vt:lpstr>Fermi_noBKG</vt:lpstr>
      <vt:lpstr>Dark Matter Searches with the Fermi Large Area Telescope</vt:lpstr>
      <vt:lpstr>Outline</vt:lpstr>
      <vt:lpstr>I. Dark Matter and Dark Matter Particle Candidates  </vt:lpstr>
      <vt:lpstr>Evidence for / Salient Features of Dark Matter</vt:lpstr>
      <vt:lpstr>Evidence for / Salient Features of Dark Matter</vt:lpstr>
      <vt:lpstr>Cosmological Constraints on Dark Matter</vt:lpstr>
      <vt:lpstr>WIMP Dark Matter as a Thermal Relic</vt:lpstr>
      <vt:lpstr>DM Structures are Present on Many Scales</vt:lpstr>
      <vt:lpstr>The Key Formula for WIMP Searches</vt:lpstr>
      <vt:lpstr>Dark Matter as Seen From Earth</vt:lpstr>
      <vt:lpstr>PowerPoint Presentation</vt:lpstr>
      <vt:lpstr>Astronomy across the electromagnetic spectrum</vt:lpstr>
      <vt:lpstr>Put another way</vt:lpstr>
      <vt:lpstr>g-rays Probe the Extreme, Non-Thermal, Universe </vt:lpstr>
      <vt:lpstr>Non-Thermal g-ray Emission </vt:lpstr>
      <vt:lpstr>Non-Thermal g-ray Emission </vt:lpstr>
      <vt:lpstr>The Fermi Large Area Telescope</vt:lpstr>
      <vt:lpstr>Gamma-ray Sky</vt:lpstr>
      <vt:lpstr>PowerPoint Presentation</vt:lpstr>
      <vt:lpstr>Indirect Searches for DM in the Fermi Sky</vt:lpstr>
      <vt:lpstr>Astrophysical Backgrounds (GeV)</vt:lpstr>
      <vt:lpstr>Census of g-ray Sources</vt:lpstr>
      <vt:lpstr>Improvement of Source Catalogs as a Function of Instrument Sensitivity (S)</vt:lpstr>
      <vt:lpstr>PowerPoint Presentation</vt:lpstr>
      <vt:lpstr>Dark Matter Search Strategies</vt:lpstr>
      <vt:lpstr>Search Strategies (against the g-ray Sky)</vt:lpstr>
      <vt:lpstr>The Milky Way Galactic Halo </vt:lpstr>
      <vt:lpstr>Observing the Inner Galaxy</vt:lpstr>
      <vt:lpstr>Galactic Center GeV Excess</vt:lpstr>
      <vt:lpstr>Spectrum of the Galactic Center Excess</vt:lpstr>
      <vt:lpstr>Radial Profile of Galactic Center Excess</vt:lpstr>
      <vt:lpstr>Estimating the Astrophysical Modeling Uncertainties </vt:lpstr>
      <vt:lpstr>Dark Matter Interpretations of GC Excess</vt:lpstr>
      <vt:lpstr>Signal Degeneracy with Pulsars</vt:lpstr>
      <vt:lpstr>Resolving the Pulsar / Dark Matter Degeneracy</vt:lpstr>
      <vt:lpstr>Known Satellites of the Milky Way </vt:lpstr>
      <vt:lpstr>Dwarf Spheroidal Satellites of the Milky Way</vt:lpstr>
      <vt:lpstr>Searches for DM in MW Satellites</vt:lpstr>
      <vt:lpstr>Example Count Maps for a dSph Galaxy</vt:lpstr>
      <vt:lpstr>Published Upper Limits from Dwarf Galaxies</vt:lpstr>
      <vt:lpstr>Undiscovered Satellites of the Milky Way </vt:lpstr>
      <vt:lpstr>Searches for DM Satellites in Unid. LAT Sources</vt:lpstr>
      <vt:lpstr>Published Limits from Dark Satellite Searches</vt:lpstr>
      <vt:lpstr>DM Contributions to the “Isotropic” Background</vt:lpstr>
      <vt:lpstr>Dark Matter Contributions to the Extragalactic Background</vt:lpstr>
      <vt:lpstr>A Sample of Published Results from Indirect DM Searches with LAT Data</vt:lpstr>
      <vt:lpstr>Projections for Additional Data Taking</vt:lpstr>
      <vt:lpstr>Making Projections that Account for Systematic Uncertainties</vt:lpstr>
      <vt:lpstr>Growing Number of Known Dwarf Galaxies</vt:lpstr>
      <vt:lpstr>Discovery Volume for DM Signals from Dwarf Galaxies</vt:lpstr>
      <vt:lpstr>Scaling Behavior of dSph Sensitivity</vt:lpstr>
      <vt:lpstr>Summary of Projected Sensitivity (10 Years)</vt:lpstr>
      <vt:lpstr>Summary of Projected Sensitivity (15 Years)</vt:lpstr>
      <vt:lpstr>Comparison with Other Indirect-Detection Methods</vt:lpstr>
      <vt:lpstr>Role of Indirect Detection Dark Matter Searches</vt:lpstr>
      <vt:lpstr>Importance of Indirect-Detection Searches</vt:lpstr>
      <vt:lpstr>Dark Matter Sensitivity, circa 2025</vt:lpstr>
      <vt:lpstr>Summary</vt:lpstr>
      <vt:lpstr>Extra Slides</vt:lpstr>
      <vt:lpstr>A. Other Fermi-LAT Science</vt:lpstr>
      <vt:lpstr>Fermi Gamma-ray Space Telescope Science One person’s background is another person’s source!</vt:lpstr>
      <vt:lpstr>Particle Acceleration</vt:lpstr>
      <vt:lpstr>B. Projections from Other Dark Matter Search Techniques</vt:lpstr>
      <vt:lpstr>Searching for Dark Satellites among Catalog Sources</vt:lpstr>
      <vt:lpstr>Projected Sensitivity from Dark Satellites in Unassociated Sources</vt:lpstr>
      <vt:lpstr>Projected Sensitivity from Studies of the EGB &amp; IGRB </vt:lpstr>
      <vt:lpstr>Projected Sensitivity from Studies of the Anisotropy of the EGB &amp; IGRB</vt:lpstr>
      <vt:lpstr>C. WIMP Limits from Cosmic-Ray Data</vt:lpstr>
      <vt:lpstr>Indirect Detection of WIMPs</vt:lpstr>
      <vt:lpstr>DM Limits from Cosmic-Ray Spectra</vt:lpstr>
      <vt:lpstr>Published Limits from Anti-Proton Spectra</vt:lpstr>
      <vt:lpstr>D. Modeling Galactic Diffuse Emission</vt:lpstr>
      <vt:lpstr>Fitting the Astrophysical Diffuse Emission</vt:lpstr>
      <vt:lpstr>Interstellar gas as dark clouds</vt:lpstr>
      <vt:lpstr>Why are the clouds dark?</vt:lpstr>
      <vt:lpstr>Neutral interstellar medium</vt:lpstr>
      <vt:lpstr>Studying the neutral ISM</vt:lpstr>
      <vt:lpstr>CO as a tracer of molecular clouds</vt:lpstr>
      <vt:lpstr>Distribution of CO in velocity</vt:lpstr>
      <vt:lpstr>Putting together the pieces</vt:lpstr>
      <vt:lpstr>For gamma-ray astronomy</vt:lpstr>
      <vt:lpstr>E. Pulsars</vt:lpstr>
      <vt:lpstr>Gamma-ray Pulsars</vt:lpstr>
      <vt:lpstr>Gamma-ray Pulsars</vt:lpstr>
      <vt:lpstr>Two Pulsar populations</vt:lpstr>
      <vt:lpstr>Two Pulsar populations</vt:lpstr>
      <vt:lpstr>Observational Horizon for Pulsars</vt:lpstr>
      <vt:lpstr>Detecting Pulsars</vt:lpstr>
      <vt:lpstr>F. Dwarf Galaxy Kinematics</vt:lpstr>
      <vt:lpstr>Dwarf Galaxy Central Density</vt:lpstr>
      <vt:lpstr>Current Published Limits from Dwarf Galaxies </vt:lpstr>
    </vt:vector>
  </TitlesOfParts>
  <Company>SLAC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Charles</dc:creator>
  <cp:lastModifiedBy>Eric Charles</cp:lastModifiedBy>
  <cp:revision>52</cp:revision>
  <dcterms:created xsi:type="dcterms:W3CDTF">2013-11-26T18:35:22Z</dcterms:created>
  <dcterms:modified xsi:type="dcterms:W3CDTF">2016-04-03T22:04:22Z</dcterms:modified>
</cp:coreProperties>
</file>