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91" r:id="rId1"/>
  </p:sldMasterIdLst>
  <p:notesMasterIdLst>
    <p:notesMasterId r:id="rId19"/>
  </p:notesMasterIdLst>
  <p:handoutMasterIdLst>
    <p:handoutMasterId r:id="rId20"/>
  </p:handoutMasterIdLst>
  <p:sldIdLst>
    <p:sldId id="360" r:id="rId2"/>
    <p:sldId id="361" r:id="rId3"/>
    <p:sldId id="327" r:id="rId4"/>
    <p:sldId id="402" r:id="rId5"/>
    <p:sldId id="403" r:id="rId6"/>
    <p:sldId id="412" r:id="rId7"/>
    <p:sldId id="424" r:id="rId8"/>
    <p:sldId id="413" r:id="rId9"/>
    <p:sldId id="415" r:id="rId10"/>
    <p:sldId id="416" r:id="rId11"/>
    <p:sldId id="417" r:id="rId12"/>
    <p:sldId id="418" r:id="rId13"/>
    <p:sldId id="419" r:id="rId14"/>
    <p:sldId id="420" r:id="rId15"/>
    <p:sldId id="423" r:id="rId16"/>
    <p:sldId id="422" r:id="rId17"/>
    <p:sldId id="425" r:id="rId18"/>
  </p:sldIdLst>
  <p:sldSz cx="12192000" cy="6858000"/>
  <p:notesSz cx="9942513" cy="68119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6600"/>
    <a:srgbClr val="FF3300"/>
    <a:srgbClr val="008000"/>
    <a:srgbClr val="0B3DA6"/>
    <a:srgbClr val="FFD405"/>
    <a:srgbClr val="FF0C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19" autoAdjust="0"/>
    <p:restoredTop sz="95742" autoAdjust="0"/>
  </p:normalViewPr>
  <p:slideViewPr>
    <p:cSldViewPr snapToGrid="0" snapToObjects="1">
      <p:cViewPr varScale="1">
        <p:scale>
          <a:sx n="126" d="100"/>
          <a:sy n="126" d="100"/>
        </p:scale>
        <p:origin x="150" y="17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309506" cy="342014"/>
          </a:xfrm>
          <a:prstGeom prst="rect">
            <a:avLst/>
          </a:prstGeom>
        </p:spPr>
        <p:txBody>
          <a:bodyPr vert="horz" lIns="91595" tIns="45798" rIns="91595" bIns="45798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30687" y="1"/>
            <a:ext cx="4309506" cy="342014"/>
          </a:xfrm>
          <a:prstGeom prst="rect">
            <a:avLst/>
          </a:prstGeom>
        </p:spPr>
        <p:txBody>
          <a:bodyPr vert="horz" lIns="91595" tIns="45798" rIns="91595" bIns="45798" rtlCol="0"/>
          <a:lstStyle>
            <a:lvl1pPr algn="r">
              <a:defRPr sz="1200"/>
            </a:lvl1pPr>
          </a:lstStyle>
          <a:p>
            <a:fld id="{2A63F842-DEFF-4C62-83FD-4687BBF5A75B}" type="datetimeFigureOut">
              <a:rPr lang="en-GB" smtClean="0"/>
              <a:t>30/03/2016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469949"/>
            <a:ext cx="4309506" cy="342014"/>
          </a:xfrm>
          <a:prstGeom prst="rect">
            <a:avLst/>
          </a:prstGeom>
        </p:spPr>
        <p:txBody>
          <a:bodyPr vert="horz" lIns="91595" tIns="45798" rIns="91595" bIns="45798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30687" y="6469949"/>
            <a:ext cx="4309506" cy="342014"/>
          </a:xfrm>
          <a:prstGeom prst="rect">
            <a:avLst/>
          </a:prstGeom>
        </p:spPr>
        <p:txBody>
          <a:bodyPr vert="horz" lIns="91595" tIns="45798" rIns="91595" bIns="45798" rtlCol="0" anchor="b"/>
          <a:lstStyle>
            <a:lvl1pPr algn="r">
              <a:defRPr sz="1200"/>
            </a:lvl1pPr>
          </a:lstStyle>
          <a:p>
            <a:fld id="{890A6748-D08F-4392-B5D9-B0DE92CF06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2084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9506" cy="340925"/>
          </a:xfrm>
          <a:prstGeom prst="rect">
            <a:avLst/>
          </a:prstGeom>
        </p:spPr>
        <p:txBody>
          <a:bodyPr vert="horz" lIns="91595" tIns="45798" rIns="91595" bIns="45798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30687" y="0"/>
            <a:ext cx="4309506" cy="340925"/>
          </a:xfrm>
          <a:prstGeom prst="rect">
            <a:avLst/>
          </a:prstGeom>
        </p:spPr>
        <p:txBody>
          <a:bodyPr vert="horz" lIns="91595" tIns="45798" rIns="91595" bIns="45798" rtlCol="0"/>
          <a:lstStyle>
            <a:lvl1pPr algn="r">
              <a:defRPr sz="1200"/>
            </a:lvl1pPr>
          </a:lstStyle>
          <a:p>
            <a:fld id="{48E77B6D-0DB2-40D5-909E-255647E893C4}" type="datetimeFigureOut">
              <a:rPr lang="en-GB" smtClean="0"/>
              <a:pPr/>
              <a:t>30/03/2016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700338" y="511175"/>
            <a:ext cx="4541837" cy="25542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95" tIns="45798" rIns="91595" bIns="45798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3789" y="3236064"/>
            <a:ext cx="7954940" cy="3065057"/>
          </a:xfrm>
          <a:prstGeom prst="rect">
            <a:avLst/>
          </a:prstGeom>
        </p:spPr>
        <p:txBody>
          <a:bodyPr vert="horz" lIns="91595" tIns="45798" rIns="91595" bIns="4579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469950"/>
            <a:ext cx="4309506" cy="340925"/>
          </a:xfrm>
          <a:prstGeom prst="rect">
            <a:avLst/>
          </a:prstGeom>
        </p:spPr>
        <p:txBody>
          <a:bodyPr vert="horz" lIns="91595" tIns="45798" rIns="91595" bIns="45798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30687" y="6469950"/>
            <a:ext cx="4309506" cy="340925"/>
          </a:xfrm>
          <a:prstGeom prst="rect">
            <a:avLst/>
          </a:prstGeom>
        </p:spPr>
        <p:txBody>
          <a:bodyPr vert="horz" lIns="91595" tIns="45798" rIns="91595" bIns="45798" rtlCol="0" anchor="b"/>
          <a:lstStyle>
            <a:lvl1pPr algn="r">
              <a:defRPr sz="1200"/>
            </a:lvl1pPr>
          </a:lstStyle>
          <a:p>
            <a:fld id="{C477B0DA-F4B5-4A1F-BD2D-9FBBF29E476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78085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700338" y="511175"/>
            <a:ext cx="4541837" cy="25542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99929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77783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64650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18369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43840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60334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61762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69062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8737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700338" y="511175"/>
            <a:ext cx="4541837" cy="25542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51095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700338" y="511175"/>
            <a:ext cx="4541837" cy="25542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01501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6594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27269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8854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3182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72260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0582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3665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18.02.2016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HiRadMat Technical Board - 30 March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5213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18.02.2016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HiRadMat Technical Board - 30 March 2016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5721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18.02.2016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HiRadMat Technical Board - 30 March 2016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2050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18.02.2016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HiRadMat Technical Board - 30 March 2016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31876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18.02.2016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HiRadMat Technical Board - 30 March 2016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12933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  <p:pic>
        <p:nvPicPr>
          <p:cNvPr id="4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5389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7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9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787" y="2878269"/>
            <a:ext cx="1629261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0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  <p:pic>
        <p:nvPicPr>
          <p:cNvPr id="4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10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  <p:pic>
        <p:nvPicPr>
          <p:cNvPr id="3" name="Picture 2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4780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787" y="2878269"/>
            <a:ext cx="1629261" cy="1535841"/>
          </a:xfrm>
          <a:prstGeom prst="rect">
            <a:avLst/>
          </a:prstGeom>
        </p:spPr>
      </p:pic>
      <p:pic>
        <p:nvPicPr>
          <p:cNvPr id="3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787" y="2878269"/>
            <a:ext cx="1629261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8094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18.02.2016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HiRadMat Technical Board - 30 March 2016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18011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5733" y="2515819"/>
            <a:ext cx="11021312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5733" y="1329869"/>
            <a:ext cx="88392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18.02.2016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HiRadMat Technical Board - 30 March 2016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265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18.02.2016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HiRadMat Technical Board - 30 March 2016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8327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18.02.2016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HiRadMat Technical Board - 30 March 2016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2432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18.02.2016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HiRadMat Technical Board - 30 March 2016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24390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em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12192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18.02.2016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HiRadMat Technical Board - 30 March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370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4" r:id="rId13"/>
    <p:sldLayoutId id="2147483705" r:id="rId14"/>
    <p:sldLayoutId id="2147483706" r:id="rId15"/>
    <p:sldLayoutId id="2147483690" r:id="rId16"/>
    <p:sldLayoutId id="2147483677" r:id="rId17"/>
    <p:sldLayoutId id="2147483678" r:id="rId18"/>
    <p:sldLayoutId id="2147483674" r:id="rId19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8841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285" y="72470"/>
            <a:ext cx="11636180" cy="605942"/>
          </a:xfrm>
        </p:spPr>
        <p:txBody>
          <a:bodyPr>
            <a:normAutofit/>
          </a:bodyPr>
          <a:lstStyle/>
          <a:p>
            <a:r>
              <a:rPr lang="en-GB" sz="2800" dirty="0"/>
              <a:t>Radiological </a:t>
            </a:r>
            <a:r>
              <a:rPr lang="en-GB" sz="2800" dirty="0" smtClean="0"/>
              <a:t>risks – residual dose in proximity of the container</a:t>
            </a:r>
            <a:endParaRPr lang="en-GB" sz="28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50"/>
          <a:stretch/>
        </p:blipFill>
        <p:spPr>
          <a:xfrm>
            <a:off x="7315200" y="3434316"/>
            <a:ext cx="4876800" cy="3026662"/>
          </a:xfrm>
        </p:spPr>
      </p:pic>
      <p:sp>
        <p:nvSpPr>
          <p:cNvPr id="15" name="Content Placeholder 14"/>
          <p:cNvSpPr>
            <a:spLocks noGrp="1"/>
          </p:cNvSpPr>
          <p:nvPr>
            <p:ph sz="half" idx="2"/>
          </p:nvPr>
        </p:nvSpPr>
        <p:spPr>
          <a:xfrm>
            <a:off x="180753" y="944860"/>
            <a:ext cx="2906269" cy="2394151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</a:pPr>
            <a:r>
              <a:rPr lang="en-GB" sz="1800" dirty="0" smtClean="0"/>
              <a:t>Figures show spatial distribution of the residual dose rates in the horizontal plane</a:t>
            </a:r>
          </a:p>
          <a:p>
            <a:pPr>
              <a:buClr>
                <a:schemeClr val="tx1"/>
              </a:buClr>
            </a:pPr>
            <a:r>
              <a:rPr lang="en-GB" sz="1800" dirty="0" smtClean="0"/>
              <a:t>Total intensity ~ 240 bunches, 1.15E11 p/b </a:t>
            </a:r>
            <a:endParaRPr lang="en-GB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HiRadMat Technical Board - 30 March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75"/>
          <a:stretch/>
        </p:blipFill>
        <p:spPr>
          <a:xfrm>
            <a:off x="2856877" y="3416484"/>
            <a:ext cx="4876800" cy="30623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93"/>
          <a:stretch/>
        </p:blipFill>
        <p:spPr>
          <a:xfrm>
            <a:off x="7315200" y="773186"/>
            <a:ext cx="4876800" cy="302145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06"/>
          <a:stretch/>
        </p:blipFill>
        <p:spPr>
          <a:xfrm>
            <a:off x="2844184" y="776530"/>
            <a:ext cx="4876800" cy="303559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551928" y="846138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After 1 day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122889" y="843469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After 1 week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068523" y="3520084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After 6 months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51928" y="3532652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After 1 month</a:t>
            </a:r>
            <a:endParaRPr lang="en-GB" dirty="0">
              <a:solidFill>
                <a:srgbClr val="FF0000"/>
              </a:solidFill>
            </a:endParaRPr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6185702"/>
              </p:ext>
            </p:extLst>
          </p:nvPr>
        </p:nvGraphicFramePr>
        <p:xfrm>
          <a:off x="180753" y="3017651"/>
          <a:ext cx="3094600" cy="262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7746"/>
                <a:gridCol w="1133427"/>
                <a:gridCol w="1133427"/>
              </a:tblGrid>
              <a:tr h="962390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Cooling</a:t>
                      </a:r>
                      <a:r>
                        <a:rPr lang="en-GB" sz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Period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Maximum residual dose rate</a:t>
                      </a:r>
                      <a:r>
                        <a:rPr lang="en-GB" sz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at 40 cm (µ</a:t>
                      </a:r>
                      <a:r>
                        <a:rPr lang="en-GB" sz="1200" baseline="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Sv</a:t>
                      </a:r>
                      <a:r>
                        <a:rPr lang="en-GB" sz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/h)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Maximum residual dose rate</a:t>
                      </a:r>
                      <a:r>
                        <a:rPr lang="en-GB" sz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at contact (µ</a:t>
                      </a:r>
                      <a:r>
                        <a:rPr lang="en-GB" sz="1200" baseline="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Sv</a:t>
                      </a:r>
                      <a:r>
                        <a:rPr lang="en-GB" sz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/h)</a:t>
                      </a:r>
                      <a:endParaRPr lang="en-GB" sz="120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 day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&lt;</a:t>
                      </a:r>
                      <a:r>
                        <a:rPr lang="en-GB" sz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200</a:t>
                      </a:r>
                      <a:endParaRPr lang="en-GB" sz="1200" baseline="300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1.4 x 10</a:t>
                      </a:r>
                      <a:r>
                        <a:rPr lang="en-GB" sz="1200" baseline="30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4</a:t>
                      </a:r>
                      <a:endParaRPr lang="en-GB" sz="1200" baseline="300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 week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&lt;</a:t>
                      </a:r>
                      <a:r>
                        <a:rPr lang="en-GB" sz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30</a:t>
                      </a:r>
                      <a:endParaRPr lang="en-GB" sz="1200" baseline="3000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4.5 x 10</a:t>
                      </a:r>
                      <a:r>
                        <a:rPr lang="en-GB" sz="1200" baseline="30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</a:t>
                      </a:r>
                    </a:p>
                  </a:txBody>
                  <a:tcPr anchor="ctr"/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 month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&lt; 10</a:t>
                      </a:r>
                      <a:endParaRPr lang="en-GB" sz="1200" baseline="3000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1.3 </a:t>
                      </a:r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x 10</a:t>
                      </a:r>
                      <a:r>
                        <a:rPr lang="en-GB" sz="1200" baseline="30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</a:t>
                      </a:r>
                    </a:p>
                  </a:txBody>
                  <a:tcPr anchor="ctr"/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6 months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&lt; 1</a:t>
                      </a:r>
                      <a:endParaRPr lang="en-GB" sz="1200" baseline="3000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3.5 </a:t>
                      </a:r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x 10</a:t>
                      </a:r>
                      <a:r>
                        <a:rPr lang="en-GB" sz="1200" baseline="30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3938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285" y="72470"/>
            <a:ext cx="11636180" cy="605942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Radiological </a:t>
            </a:r>
            <a:r>
              <a:rPr lang="en-GB" sz="2800" dirty="0" smtClean="0"/>
              <a:t>risks – residual dose rate within/at contact with the cable stack</a:t>
            </a:r>
            <a:endParaRPr lang="en-GB" sz="28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5825" y="3434316"/>
            <a:ext cx="4035549" cy="3026662"/>
          </a:xfrm>
        </p:spPr>
      </p:pic>
      <p:sp>
        <p:nvSpPr>
          <p:cNvPr id="15" name="Content Placeholder 14"/>
          <p:cNvSpPr>
            <a:spLocks noGrp="1"/>
          </p:cNvSpPr>
          <p:nvPr>
            <p:ph sz="half" idx="2"/>
          </p:nvPr>
        </p:nvSpPr>
        <p:spPr>
          <a:xfrm>
            <a:off x="180753" y="993479"/>
            <a:ext cx="3519282" cy="2394151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</a:pPr>
            <a:r>
              <a:rPr lang="en-GB" sz="1800" dirty="0" smtClean="0"/>
              <a:t>Figures show spatial distribution of the residual dose rates in the horizontal plane </a:t>
            </a:r>
          </a:p>
          <a:p>
            <a:pPr>
              <a:buClr>
                <a:schemeClr val="tx1"/>
              </a:buClr>
            </a:pPr>
            <a:r>
              <a:rPr lang="en-GB" sz="1800" dirty="0" smtClean="0"/>
              <a:t>½ of the total intensity (120 bunches, 1.15E11 p/b) </a:t>
            </a:r>
            <a:endParaRPr lang="en-GB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HiRadMat Technical Board - 30 March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2729" y="3306196"/>
            <a:ext cx="4083100" cy="30623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9296" y="773186"/>
            <a:ext cx="4028608" cy="302145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7772" y="666242"/>
            <a:ext cx="4047460" cy="303559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182745" y="735850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After 1 day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977906" y="808813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After 1 week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068523" y="3520084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After 6 months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82745" y="3422364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After 1 month</a:t>
            </a:r>
            <a:endParaRPr lang="en-GB" dirty="0">
              <a:solidFill>
                <a:srgbClr val="FF000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2877914"/>
              </p:ext>
            </p:extLst>
          </p:nvPr>
        </p:nvGraphicFramePr>
        <p:xfrm>
          <a:off x="307924" y="3422364"/>
          <a:ext cx="3732126" cy="221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5695"/>
                <a:gridCol w="2466431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Cooling</a:t>
                      </a:r>
                      <a:r>
                        <a:rPr lang="en-GB" sz="14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Period</a:t>
                      </a:r>
                      <a:endParaRPr lang="en-GB" sz="14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Maximum residual dose rate</a:t>
                      </a:r>
                      <a:r>
                        <a:rPr lang="en-GB" sz="14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within cable stack (µ</a:t>
                      </a:r>
                      <a:r>
                        <a:rPr lang="en-GB" sz="1400" baseline="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Sv</a:t>
                      </a:r>
                      <a:r>
                        <a:rPr lang="en-GB" sz="14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/h)</a:t>
                      </a:r>
                      <a:endParaRPr lang="en-GB" sz="14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 day</a:t>
                      </a:r>
                      <a:endParaRPr lang="en-GB" sz="14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8.1 x 10</a:t>
                      </a:r>
                      <a:r>
                        <a:rPr lang="en-GB" sz="1400" baseline="30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4</a:t>
                      </a:r>
                      <a:endParaRPr lang="en-GB" sz="1400" baseline="300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 week</a:t>
                      </a:r>
                      <a:endParaRPr lang="en-GB" sz="14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9.4 x 10</a:t>
                      </a:r>
                      <a:r>
                        <a:rPr lang="en-GB" sz="1400" baseline="3000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3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 month</a:t>
                      </a:r>
                      <a:endParaRPr lang="en-GB" sz="14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2.6 x 10</a:t>
                      </a:r>
                      <a:r>
                        <a:rPr lang="en-GB" sz="1400" baseline="30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3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6 months</a:t>
                      </a:r>
                      <a:endParaRPr lang="en-GB" sz="14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4.8 x 10</a:t>
                      </a:r>
                      <a:r>
                        <a:rPr lang="en-GB" sz="1400" baseline="30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2136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Removal and disposal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25607"/>
            <a:ext cx="10969139" cy="4873174"/>
          </a:xfrm>
        </p:spPr>
        <p:txBody>
          <a:bodyPr>
            <a:normAutofit fontScale="92500" lnSpcReduction="20000"/>
          </a:bodyPr>
          <a:lstStyle/>
          <a:p>
            <a:pPr marL="36576" indent="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100000"/>
              <a:buNone/>
            </a:pPr>
            <a:r>
              <a:rPr lang="en-GB" sz="2000" dirty="0">
                <a:solidFill>
                  <a:schemeClr val="tx2"/>
                </a:solidFill>
              </a:rPr>
              <a:t>After </a:t>
            </a:r>
            <a:r>
              <a:rPr lang="en-GB" sz="2000" dirty="0" smtClean="0">
                <a:solidFill>
                  <a:schemeClr val="tx2"/>
                </a:solidFill>
              </a:rPr>
              <a:t>an appropriate </a:t>
            </a:r>
            <a:r>
              <a:rPr lang="en-GB" sz="2000" dirty="0">
                <a:solidFill>
                  <a:schemeClr val="tx2"/>
                </a:solidFill>
              </a:rPr>
              <a:t>cool down </a:t>
            </a:r>
            <a:r>
              <a:rPr lang="en-GB" sz="2000" dirty="0" smtClean="0">
                <a:solidFill>
                  <a:schemeClr val="tx2"/>
                </a:solidFill>
              </a:rPr>
              <a:t>time to be defined in accordance with RP:</a:t>
            </a:r>
          </a:p>
          <a:p>
            <a:pPr marL="36576" indent="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100000"/>
              <a:buNone/>
            </a:pPr>
            <a:r>
              <a:rPr lang="en-GB" sz="2000" dirty="0" smtClean="0">
                <a:solidFill>
                  <a:schemeClr val="tx2"/>
                </a:solidFill>
              </a:rPr>
              <a:t>In BA7</a:t>
            </a:r>
            <a:endParaRPr lang="en-GB" sz="2000" dirty="0">
              <a:solidFill>
                <a:schemeClr val="tx2"/>
              </a:solidFill>
            </a:endParaRPr>
          </a:p>
          <a:p>
            <a:pPr marL="361950" indent="-325438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100000"/>
            </a:pPr>
            <a:r>
              <a:rPr lang="en-GB" sz="2000" dirty="0" smtClean="0">
                <a:solidFill>
                  <a:schemeClr val="tx2"/>
                </a:solidFill>
                <a:sym typeface="Wingdings"/>
              </a:rPr>
              <a:t>Removal of the container </a:t>
            </a:r>
            <a:r>
              <a:rPr lang="en-GB" sz="2000" dirty="0">
                <a:solidFill>
                  <a:schemeClr val="tx2"/>
                </a:solidFill>
                <a:sym typeface="Wingdings"/>
              </a:rPr>
              <a:t>from the </a:t>
            </a:r>
            <a:r>
              <a:rPr lang="en-GB" sz="2000" dirty="0" smtClean="0">
                <a:solidFill>
                  <a:schemeClr val="tx2"/>
                </a:solidFill>
                <a:sym typeface="Wingdings"/>
              </a:rPr>
              <a:t>table </a:t>
            </a:r>
          </a:p>
          <a:p>
            <a:pPr marL="361950" indent="-325438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100000"/>
            </a:pPr>
            <a:r>
              <a:rPr lang="en-GB" sz="2000" dirty="0" smtClean="0">
                <a:solidFill>
                  <a:schemeClr val="tx2"/>
                </a:solidFill>
                <a:sym typeface="Wingdings"/>
              </a:rPr>
              <a:t>Table will </a:t>
            </a:r>
            <a:r>
              <a:rPr lang="en-GB" sz="2000" dirty="0">
                <a:solidFill>
                  <a:schemeClr val="tx2"/>
                </a:solidFill>
                <a:sym typeface="Wingdings"/>
              </a:rPr>
              <a:t>be </a:t>
            </a:r>
            <a:r>
              <a:rPr lang="en-GB" sz="2000" dirty="0" smtClean="0">
                <a:solidFill>
                  <a:schemeClr val="tx2"/>
                </a:solidFill>
                <a:sym typeface="Wingdings"/>
              </a:rPr>
              <a:t>left </a:t>
            </a:r>
            <a:r>
              <a:rPr lang="en-GB" sz="2000" dirty="0">
                <a:solidFill>
                  <a:schemeClr val="tx2"/>
                </a:solidFill>
                <a:sym typeface="Wingdings"/>
              </a:rPr>
              <a:t>on the HiRadMat experimental </a:t>
            </a:r>
            <a:r>
              <a:rPr lang="en-GB" sz="2000" dirty="0" smtClean="0">
                <a:solidFill>
                  <a:schemeClr val="tx2"/>
                </a:solidFill>
                <a:sym typeface="Wingdings"/>
              </a:rPr>
              <a:t>table (to be used in future experiments)</a:t>
            </a:r>
          </a:p>
          <a:p>
            <a:pPr marL="379413" lvl="1" indent="-34290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100000"/>
            </a:pPr>
            <a:r>
              <a:rPr lang="en-GB" sz="2000" dirty="0" smtClean="0">
                <a:solidFill>
                  <a:schemeClr val="tx2"/>
                </a:solidFill>
                <a:sym typeface="Wingdings"/>
              </a:rPr>
              <a:t>Transport container to </a:t>
            </a:r>
            <a:r>
              <a:rPr lang="en-GB" sz="2000" dirty="0" smtClean="0">
                <a:solidFill>
                  <a:schemeClr val="tx2"/>
                </a:solidFill>
              </a:rPr>
              <a:t>an </a:t>
            </a:r>
            <a:r>
              <a:rPr lang="en-GB" sz="2000" dirty="0">
                <a:solidFill>
                  <a:schemeClr val="tx2"/>
                </a:solidFill>
              </a:rPr>
              <a:t>appropriate controlled area </a:t>
            </a:r>
            <a:r>
              <a:rPr lang="en-GB" sz="2000" dirty="0">
                <a:solidFill>
                  <a:schemeClr val="tx2"/>
                </a:solidFill>
                <a:sym typeface="Wingdings"/>
              </a:rPr>
              <a:t>in </a:t>
            </a:r>
            <a:r>
              <a:rPr lang="en-GB" sz="2000" dirty="0" smtClean="0">
                <a:solidFill>
                  <a:schemeClr val="tx2"/>
                </a:solidFill>
                <a:sym typeface="Wingdings"/>
              </a:rPr>
              <a:t>B867 or in Radioactive WS (B109) </a:t>
            </a:r>
            <a:endParaRPr lang="en-GB" sz="2000" dirty="0">
              <a:solidFill>
                <a:schemeClr val="tx2"/>
              </a:solidFill>
              <a:sym typeface="Wingdings"/>
            </a:endParaRPr>
          </a:p>
          <a:p>
            <a:pPr marL="36576" lvl="1" indent="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100000"/>
              <a:buNone/>
            </a:pPr>
            <a:endParaRPr lang="en-GB" sz="2000" dirty="0" smtClean="0">
              <a:solidFill>
                <a:schemeClr val="tx2"/>
              </a:solidFill>
              <a:sym typeface="Wingdings"/>
            </a:endParaRPr>
          </a:p>
          <a:p>
            <a:pPr marL="36576" lvl="1" indent="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100000"/>
              <a:buNone/>
            </a:pPr>
            <a:r>
              <a:rPr lang="en-GB" sz="2000" dirty="0" smtClean="0">
                <a:solidFill>
                  <a:schemeClr val="tx2"/>
                </a:solidFill>
                <a:sym typeface="Wingdings"/>
              </a:rPr>
              <a:t>In Building 867/</a:t>
            </a:r>
            <a:r>
              <a:rPr lang="en-GB" sz="2000" dirty="0">
                <a:solidFill>
                  <a:schemeClr val="tx2"/>
                </a:solidFill>
                <a:sym typeface="Wingdings"/>
              </a:rPr>
              <a:t> Radioactive WS</a:t>
            </a:r>
          </a:p>
          <a:p>
            <a:pPr marL="379476" lvl="1" indent="-34290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100000"/>
            </a:pPr>
            <a:r>
              <a:rPr lang="en-GB" sz="2000" dirty="0">
                <a:solidFill>
                  <a:schemeClr val="tx2"/>
                </a:solidFill>
                <a:sym typeface="Wingdings"/>
              </a:rPr>
              <a:t>Opening of the container and removal of the cable </a:t>
            </a:r>
            <a:r>
              <a:rPr lang="en-GB" sz="2000" dirty="0" smtClean="0">
                <a:solidFill>
                  <a:schemeClr val="tx2"/>
                </a:solidFill>
                <a:sym typeface="Wingdings"/>
              </a:rPr>
              <a:t>stacks (</a:t>
            </a:r>
            <a:r>
              <a:rPr lang="en-GB" sz="2000" dirty="0">
                <a:solidFill>
                  <a:schemeClr val="tx2"/>
                </a:solidFill>
                <a:sym typeface="Wingdings"/>
              </a:rPr>
              <a:t>procedure to be define with RP experts)</a:t>
            </a:r>
          </a:p>
          <a:p>
            <a:pPr marL="379476" lvl="1" indent="-34290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100000"/>
            </a:pPr>
            <a:r>
              <a:rPr lang="en-GB" sz="2000" dirty="0">
                <a:solidFill>
                  <a:schemeClr val="tx2"/>
                </a:solidFill>
                <a:sym typeface="Wingdings"/>
              </a:rPr>
              <a:t>Container to be </a:t>
            </a:r>
            <a:r>
              <a:rPr lang="en-GB" sz="2000" dirty="0">
                <a:solidFill>
                  <a:schemeClr val="tx2"/>
                </a:solidFill>
              </a:rPr>
              <a:t>stored as a single object in an appropriate controlled area – can be reused for future </a:t>
            </a:r>
            <a:r>
              <a:rPr lang="en-GB" sz="2000" dirty="0" smtClean="0">
                <a:solidFill>
                  <a:schemeClr val="tx2"/>
                </a:solidFill>
              </a:rPr>
              <a:t>experiment. Request to be performed</a:t>
            </a:r>
            <a:endParaRPr lang="en-GB" sz="2000" dirty="0">
              <a:solidFill>
                <a:schemeClr val="tx2"/>
              </a:solidFill>
            </a:endParaRPr>
          </a:p>
          <a:p>
            <a:pPr marL="379476" lvl="1" indent="-34290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100000"/>
            </a:pPr>
            <a:r>
              <a:rPr lang="en-GB" sz="2000" dirty="0">
                <a:solidFill>
                  <a:schemeClr val="tx2"/>
                </a:solidFill>
                <a:sym typeface="Wingdings"/>
              </a:rPr>
              <a:t>Cable stacks and stainless steel plate </a:t>
            </a:r>
            <a:r>
              <a:rPr lang="en-GB" sz="2000" dirty="0" smtClean="0">
                <a:solidFill>
                  <a:schemeClr val="tx2"/>
                </a:solidFill>
                <a:sym typeface="Wingdings"/>
              </a:rPr>
              <a:t>package in boxes for further analysis.</a:t>
            </a:r>
            <a:endParaRPr lang="en-GB" sz="2000" dirty="0">
              <a:solidFill>
                <a:schemeClr val="tx2"/>
              </a:solidFill>
              <a:sym typeface="Wingdings"/>
            </a:endParaRPr>
          </a:p>
          <a:p>
            <a:pPr marL="36576" lvl="1" indent="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100000"/>
              <a:buNone/>
            </a:pPr>
            <a:r>
              <a:rPr lang="en-GB" sz="2000" dirty="0">
                <a:solidFill>
                  <a:schemeClr val="tx2"/>
                </a:solidFill>
                <a:sym typeface="Wingdings"/>
              </a:rPr>
              <a:t> </a:t>
            </a:r>
            <a:endParaRPr lang="en-US" sz="2000" dirty="0">
              <a:solidFill>
                <a:schemeClr val="tx2"/>
              </a:solidFill>
              <a:sym typeface="Wingdings"/>
            </a:endParaRP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HiRadMat Technical Board - 30 March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510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Post mortem analysis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25607"/>
            <a:ext cx="10969139" cy="4873174"/>
          </a:xfrm>
        </p:spPr>
        <p:txBody>
          <a:bodyPr>
            <a:normAutofit/>
          </a:bodyPr>
          <a:lstStyle/>
          <a:p>
            <a:pPr marL="36576" indent="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100000"/>
              <a:buNone/>
            </a:pPr>
            <a:r>
              <a:rPr lang="en-GB" sz="2000" dirty="0" smtClean="0">
                <a:solidFill>
                  <a:schemeClr val="tx2"/>
                </a:solidFill>
              </a:rPr>
              <a:t>Procedure for post mortem analysis will be defined </a:t>
            </a:r>
            <a:r>
              <a:rPr lang="en-GB" sz="2000" dirty="0">
                <a:solidFill>
                  <a:schemeClr val="tx2"/>
                </a:solidFill>
              </a:rPr>
              <a:t>with RP</a:t>
            </a:r>
            <a:endParaRPr lang="en-GB" sz="2000" dirty="0" smtClean="0">
              <a:solidFill>
                <a:schemeClr val="tx2"/>
              </a:solidFill>
            </a:endParaRPr>
          </a:p>
          <a:p>
            <a:pPr marL="36576" indent="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100000"/>
              <a:buNone/>
            </a:pPr>
            <a:r>
              <a:rPr lang="en-GB" sz="2000" dirty="0" smtClean="0">
                <a:solidFill>
                  <a:schemeClr val="tx2"/>
                </a:solidFill>
              </a:rPr>
              <a:t>Cable </a:t>
            </a:r>
            <a:r>
              <a:rPr lang="en-GB" sz="2000" dirty="0">
                <a:solidFill>
                  <a:schemeClr val="tx2"/>
                </a:solidFill>
              </a:rPr>
              <a:t>stacks: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100000"/>
            </a:pPr>
            <a:r>
              <a:rPr lang="en-GB" sz="2000" dirty="0">
                <a:solidFill>
                  <a:schemeClr val="tx2"/>
                </a:solidFill>
              </a:rPr>
              <a:t>High Voltage test to be conduct either in </a:t>
            </a:r>
            <a:r>
              <a:rPr lang="en-GB" sz="2000" dirty="0" smtClean="0">
                <a:solidFill>
                  <a:schemeClr val="tx2"/>
                </a:solidFill>
              </a:rPr>
              <a:t>building 867 </a:t>
            </a:r>
            <a:r>
              <a:rPr lang="en-GB" sz="2000" dirty="0">
                <a:solidFill>
                  <a:schemeClr val="tx2"/>
                </a:solidFill>
              </a:rPr>
              <a:t>or in the high voltage lab </a:t>
            </a:r>
            <a:r>
              <a:rPr lang="en-GB" sz="2000" dirty="0" smtClean="0">
                <a:solidFill>
                  <a:schemeClr val="tx2"/>
                </a:solidFill>
              </a:rPr>
              <a:t>building 112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100000"/>
            </a:pPr>
            <a:r>
              <a:rPr lang="en-GB" sz="2000" dirty="0" smtClean="0">
                <a:solidFill>
                  <a:schemeClr val="tx2"/>
                </a:solidFill>
              </a:rPr>
              <a:t>Critical </a:t>
            </a:r>
            <a:r>
              <a:rPr lang="en-GB" sz="2000" dirty="0">
                <a:solidFill>
                  <a:schemeClr val="tx2"/>
                </a:solidFill>
              </a:rPr>
              <a:t>current measurement to be perform in </a:t>
            </a:r>
            <a:r>
              <a:rPr lang="en-GB" sz="2000" dirty="0" smtClean="0">
                <a:solidFill>
                  <a:schemeClr val="tx2"/>
                </a:solidFill>
              </a:rPr>
              <a:t>external </a:t>
            </a:r>
            <a:r>
              <a:rPr lang="en-GB" sz="2000" dirty="0">
                <a:solidFill>
                  <a:schemeClr val="tx2"/>
                </a:solidFill>
              </a:rPr>
              <a:t>lab </a:t>
            </a:r>
            <a:r>
              <a:rPr lang="en-GB" sz="2000" dirty="0" smtClean="0">
                <a:solidFill>
                  <a:schemeClr val="tx2"/>
                </a:solidFill>
              </a:rPr>
              <a:t>(to be perform)</a:t>
            </a:r>
            <a:endParaRPr lang="en-GB" sz="2000" dirty="0">
              <a:solidFill>
                <a:schemeClr val="tx2"/>
              </a:solidFill>
            </a:endParaRPr>
          </a:p>
          <a:p>
            <a:pPr marL="36576" indent="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100000"/>
              <a:buNone/>
            </a:pPr>
            <a:r>
              <a:rPr lang="en-GB" sz="2000" dirty="0">
                <a:solidFill>
                  <a:schemeClr val="tx2"/>
                </a:solidFill>
                <a:sym typeface="Wingdings"/>
              </a:rPr>
              <a:t>Stainless steel plate: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100000"/>
            </a:pPr>
            <a:r>
              <a:rPr lang="en-GB" sz="2000" dirty="0">
                <a:solidFill>
                  <a:schemeClr val="tx2"/>
                </a:solidFill>
                <a:sym typeface="Wingdings"/>
              </a:rPr>
              <a:t>Structural analysis to be done in Microscopic Lab (B599) –(similar procedure as for the LPROT post mortem analysis)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100000"/>
            </a:pPr>
            <a:endParaRPr lang="en-GB" sz="2000" dirty="0">
              <a:solidFill>
                <a:schemeClr val="tx2"/>
              </a:solidFill>
              <a:sym typeface="Wingdings"/>
            </a:endParaRPr>
          </a:p>
          <a:p>
            <a:pPr marL="36576" indent="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100000"/>
              <a:buNone/>
            </a:pPr>
            <a:r>
              <a:rPr lang="en-GB" sz="2000" dirty="0">
                <a:solidFill>
                  <a:schemeClr val="tx2"/>
                </a:solidFill>
                <a:sym typeface="Wingdings"/>
              </a:rPr>
              <a:t>After analysis the cable stacks, mould and the stainless steel plate become RP </a:t>
            </a:r>
            <a:r>
              <a:rPr lang="en-GB" sz="2000" dirty="0" smtClean="0">
                <a:solidFill>
                  <a:schemeClr val="tx2"/>
                </a:solidFill>
                <a:sym typeface="Wingdings"/>
              </a:rPr>
              <a:t>waste – request to be perform</a:t>
            </a:r>
            <a:endParaRPr lang="en-US" sz="2000" dirty="0">
              <a:solidFill>
                <a:schemeClr val="tx2"/>
              </a:solidFill>
              <a:sym typeface="Wingdings"/>
            </a:endParaRPr>
          </a:p>
          <a:p>
            <a:pPr marL="36576" lvl="1" indent="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100000"/>
              <a:buNone/>
            </a:pPr>
            <a:r>
              <a:rPr lang="en-GB" sz="2000" dirty="0" smtClean="0">
                <a:solidFill>
                  <a:schemeClr val="tx2"/>
                </a:solidFill>
                <a:sym typeface="Wingdings"/>
              </a:rPr>
              <a:t> </a:t>
            </a:r>
            <a:endParaRPr lang="en-US" sz="2000" dirty="0">
              <a:solidFill>
                <a:schemeClr val="tx2"/>
              </a:solidFill>
              <a:sym typeface="Wingdings"/>
            </a:endParaRP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HiRadMat Technical Board - 30 March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69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Risk Assessment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25607"/>
            <a:ext cx="10969139" cy="4667421"/>
          </a:xfrm>
        </p:spPr>
        <p:txBody>
          <a:bodyPr>
            <a:normAutofit fontScale="70000" lnSpcReduction="20000"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100000"/>
            </a:pPr>
            <a:r>
              <a:rPr lang="en-GB" sz="3200" dirty="0" smtClean="0">
                <a:solidFill>
                  <a:schemeClr val="tx2"/>
                </a:solidFill>
              </a:rPr>
              <a:t>Melting </a:t>
            </a:r>
            <a:r>
              <a:rPr lang="en-GB" sz="3200" dirty="0">
                <a:solidFill>
                  <a:schemeClr val="tx2"/>
                </a:solidFill>
              </a:rPr>
              <a:t>of the </a:t>
            </a:r>
            <a:r>
              <a:rPr lang="en-GB" sz="3200" dirty="0" smtClean="0">
                <a:solidFill>
                  <a:schemeClr val="tx2"/>
                </a:solidFill>
              </a:rPr>
              <a:t>samples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Symbol" panose="05050102010706020507" pitchFamily="18" charset="2"/>
              <a:buChar char="Þ"/>
            </a:pPr>
            <a:r>
              <a:rPr lang="en-GB" sz="2800" dirty="0" smtClean="0">
                <a:solidFill>
                  <a:schemeClr val="tx2"/>
                </a:solidFill>
              </a:rPr>
              <a:t>No contamination risk in HiRadMat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100000"/>
            </a:pPr>
            <a:r>
              <a:rPr lang="en-GB" sz="3200" dirty="0" smtClean="0">
                <a:solidFill>
                  <a:schemeClr val="tx2"/>
                </a:solidFill>
              </a:rPr>
              <a:t>Melting of </a:t>
            </a:r>
            <a:r>
              <a:rPr lang="en-GB" sz="3200" dirty="0">
                <a:solidFill>
                  <a:schemeClr val="tx2"/>
                </a:solidFill>
              </a:rPr>
              <a:t>the container due to too many bunches send on the target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Symbol" panose="05050102010706020507" pitchFamily="18" charset="2"/>
              <a:buChar char="Þ"/>
            </a:pPr>
            <a:r>
              <a:rPr lang="en-GB" sz="2800" dirty="0" smtClean="0">
                <a:solidFill>
                  <a:schemeClr val="tx2"/>
                </a:solidFill>
              </a:rPr>
              <a:t>Contamination risk 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Symbol" panose="05050102010706020507" pitchFamily="18" charset="2"/>
              <a:buChar char="Þ"/>
            </a:pPr>
            <a:r>
              <a:rPr lang="en-GB" sz="2800" dirty="0" smtClean="0">
                <a:solidFill>
                  <a:schemeClr val="tx2"/>
                </a:solidFill>
              </a:rPr>
              <a:t>Low </a:t>
            </a:r>
            <a:r>
              <a:rPr lang="en-GB" sz="2800" dirty="0" err="1" smtClean="0">
                <a:solidFill>
                  <a:schemeClr val="tx2"/>
                </a:solidFill>
              </a:rPr>
              <a:t>probality</a:t>
            </a:r>
            <a:r>
              <a:rPr lang="en-GB" sz="2800" dirty="0" smtClean="0">
                <a:solidFill>
                  <a:schemeClr val="tx2"/>
                </a:solidFill>
              </a:rPr>
              <a:t> due to pre pulsing in the SPS</a:t>
            </a:r>
            <a:endParaRPr lang="en-GB" sz="2800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100000"/>
            </a:pPr>
            <a:r>
              <a:rPr lang="en-GB" sz="3200" dirty="0">
                <a:solidFill>
                  <a:schemeClr val="tx2"/>
                </a:solidFill>
              </a:rPr>
              <a:t>Polyimide Film burning due to air contamination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Symbol" panose="05050102010706020507" pitchFamily="18" charset="2"/>
              <a:buChar char="Þ"/>
            </a:pPr>
            <a:r>
              <a:rPr lang="en-GB" sz="2800" dirty="0">
                <a:solidFill>
                  <a:schemeClr val="tx2"/>
                </a:solidFill>
              </a:rPr>
              <a:t>Air tight test of the container </a:t>
            </a:r>
            <a:r>
              <a:rPr lang="en-GB" sz="2800" dirty="0" smtClean="0">
                <a:solidFill>
                  <a:schemeClr val="tx2"/>
                </a:solidFill>
              </a:rPr>
              <a:t>at 2 atm.</a:t>
            </a:r>
            <a:endParaRPr lang="en-GB" sz="2800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100000"/>
            </a:pPr>
            <a:r>
              <a:rPr lang="en-GB" sz="3200" dirty="0">
                <a:solidFill>
                  <a:schemeClr val="tx2"/>
                </a:solidFill>
              </a:rPr>
              <a:t>High Voltage for the Diamond </a:t>
            </a:r>
            <a:r>
              <a:rPr lang="en-GB" sz="3200" dirty="0" smtClean="0">
                <a:solidFill>
                  <a:schemeClr val="tx2"/>
                </a:solidFill>
              </a:rPr>
              <a:t>detectors (100V DC)</a:t>
            </a:r>
            <a:endParaRPr lang="en-GB" sz="3200" dirty="0">
              <a:solidFill>
                <a:schemeClr val="tx2"/>
              </a:solidFill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Symbol" panose="05050102010706020507" pitchFamily="18" charset="2"/>
              <a:buChar char="Þ"/>
            </a:pPr>
            <a:r>
              <a:rPr lang="en-GB" sz="2800" dirty="0"/>
              <a:t>The handling of high voltage equipment will be performed by trained CERN personnel.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100000"/>
            </a:pPr>
            <a:r>
              <a:rPr lang="en-GB" sz="3200" dirty="0">
                <a:solidFill>
                  <a:schemeClr val="tx2"/>
                </a:solidFill>
                <a:sym typeface="Wingdings"/>
              </a:rPr>
              <a:t>Radiological Risk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Symbol" panose="05050102010706020507" pitchFamily="18" charset="2"/>
              <a:buChar char="Þ"/>
            </a:pPr>
            <a:r>
              <a:rPr lang="en-GB" sz="2800" dirty="0" smtClean="0"/>
              <a:t>The </a:t>
            </a:r>
            <a:r>
              <a:rPr lang="en-GB" sz="2800" dirty="0"/>
              <a:t>experiment has been designed to include as little material as possible</a:t>
            </a:r>
            <a:r>
              <a:rPr lang="en-GB" sz="2800" dirty="0" smtClean="0"/>
              <a:t>.</a:t>
            </a:r>
          </a:p>
          <a:p>
            <a:pPr marL="36576" indent="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100000"/>
              <a:buNone/>
            </a:pPr>
            <a:endParaRPr lang="en-US" sz="3200" dirty="0">
              <a:solidFill>
                <a:schemeClr val="tx2"/>
              </a:solidFill>
              <a:sym typeface="Wingdings"/>
            </a:endParaRP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HiRadMat Technical Board - 30 March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3218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Thanks you for your attention!</a:t>
            </a:r>
            <a:endParaRPr lang="en-GB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HiRadMat Technical Board - 30 March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6299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Stress in Aluminium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096345938"/>
              </p:ext>
            </p:extLst>
          </p:nvPr>
        </p:nvGraphicFramePr>
        <p:xfrm>
          <a:off x="5808920" y="1600200"/>
          <a:ext cx="4876200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5400"/>
                <a:gridCol w="1625400"/>
                <a:gridCol w="1625400"/>
              </a:tblGrid>
              <a:tr h="358849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# of bunches</a:t>
                      </a:r>
                      <a:endParaRPr lang="en-GB" dirty="0"/>
                    </a:p>
                  </a:txBody>
                  <a:tcPr marL="82280" marR="822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Δ</a:t>
                      </a:r>
                      <a:r>
                        <a:rPr lang="fr-CH" dirty="0" smtClean="0"/>
                        <a:t>T (K)</a:t>
                      </a:r>
                      <a:endParaRPr lang="en-GB" dirty="0"/>
                    </a:p>
                  </a:txBody>
                  <a:tcPr marL="82280" marR="822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σ</a:t>
                      </a:r>
                      <a:r>
                        <a:rPr lang="fr-CH" dirty="0" smtClean="0"/>
                        <a:t> (</a:t>
                      </a:r>
                      <a:r>
                        <a:rPr lang="fr-CH" dirty="0" err="1" smtClean="0"/>
                        <a:t>MPa</a:t>
                      </a:r>
                      <a:r>
                        <a:rPr lang="fr-CH" dirty="0" smtClean="0"/>
                        <a:t>)</a:t>
                      </a:r>
                      <a:endParaRPr lang="en-GB" dirty="0"/>
                    </a:p>
                  </a:txBody>
                  <a:tcPr marL="82280" marR="82280"/>
                </a:tc>
              </a:tr>
              <a:tr h="358849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</a:t>
                      </a:r>
                      <a:endParaRPr lang="en-GB" dirty="0"/>
                    </a:p>
                  </a:txBody>
                  <a:tcPr marL="82280" marR="822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26.5</a:t>
                      </a:r>
                      <a:endParaRPr lang="en-GB" dirty="0"/>
                    </a:p>
                  </a:txBody>
                  <a:tcPr marL="82280" marR="822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43.2</a:t>
                      </a:r>
                      <a:endParaRPr lang="en-GB" dirty="0"/>
                    </a:p>
                  </a:txBody>
                  <a:tcPr marL="82280" marR="82280"/>
                </a:tc>
              </a:tr>
              <a:tr h="358849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</a:t>
                      </a:r>
                      <a:endParaRPr lang="en-GB" dirty="0"/>
                    </a:p>
                  </a:txBody>
                  <a:tcPr marL="82280" marR="822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53</a:t>
                      </a:r>
                      <a:endParaRPr lang="en-GB" dirty="0"/>
                    </a:p>
                  </a:txBody>
                  <a:tcPr marL="82280" marR="822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86.4</a:t>
                      </a:r>
                      <a:endParaRPr lang="en-GB" dirty="0"/>
                    </a:p>
                  </a:txBody>
                  <a:tcPr marL="82280" marR="82280"/>
                </a:tc>
              </a:tr>
              <a:tr h="358849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24</a:t>
                      </a:r>
                      <a:endParaRPr lang="en-GB" dirty="0"/>
                    </a:p>
                  </a:txBody>
                  <a:tcPr marL="82280" marR="822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106</a:t>
                      </a:r>
                      <a:endParaRPr lang="en-GB" dirty="0"/>
                    </a:p>
                  </a:txBody>
                  <a:tcPr marL="82280" marR="822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172.8</a:t>
                      </a:r>
                      <a:endParaRPr lang="en-GB" dirty="0"/>
                    </a:p>
                  </a:txBody>
                  <a:tcPr marL="82280" marR="82280"/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/>
              <p:cNvSpPr>
                <a:spLocks noGrp="1"/>
              </p:cNvSpPr>
              <p:nvPr>
                <p:ph sz="half" idx="2"/>
              </p:nvPr>
            </p:nvSpPr>
            <p:spPr>
              <a:xfrm>
                <a:off x="447749" y="1417638"/>
                <a:ext cx="5361172" cy="2527041"/>
              </a:xfrm>
            </p:spPr>
            <p:txBody>
              <a:bodyPr/>
              <a:lstStyle/>
              <a:p>
                <a:pPr>
                  <a:buClr>
                    <a:schemeClr val="tx1"/>
                  </a:buClr>
                </a:pP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en-GB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fr-CH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  <m:r>
                      <a:rPr lang="fr-CH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×∆</m:t>
                    </m:r>
                    <m:r>
                      <a:rPr lang="fr-CH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</m:oMath>
                </a14:m>
                <a:endParaRPr lang="en-GB" dirty="0" smtClean="0"/>
              </a:p>
              <a:p>
                <a:pPr marL="36576" indent="0">
                  <a:buNone/>
                </a:pPr>
                <a:r>
                  <a:rPr lang="en-GB" dirty="0" smtClean="0"/>
                  <a:t>with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GB" dirty="0" smtClean="0"/>
                  <a:t> the coefficient of thermal expansion (2.5E-5 K</a:t>
                </a:r>
                <a:r>
                  <a:rPr lang="en-GB" baseline="30000" dirty="0" smtClean="0"/>
                  <a:t>-1</a:t>
                </a:r>
                <a:r>
                  <a:rPr lang="en-GB" dirty="0" smtClean="0"/>
                  <a:t>)</a:t>
                </a:r>
              </a:p>
              <a:p>
                <a:pPr marL="36576" indent="0">
                  <a:buNone/>
                </a:pPr>
                <a14:m>
                  <m:oMath xmlns:m="http://schemas.openxmlformats.org/officeDocument/2006/math">
                    <m:r>
                      <a:rPr lang="fr-CH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GB" dirty="0" smtClean="0"/>
                  <a:t> the </a:t>
                </a:r>
                <a:r>
                  <a:rPr lang="en-GB" dirty="0"/>
                  <a:t>young modulus (</a:t>
                </a:r>
                <a:r>
                  <a:rPr lang="en-GB" dirty="0" smtClean="0"/>
                  <a:t>71 </a:t>
                </a:r>
                <a:r>
                  <a:rPr lang="en-GB" dirty="0" err="1" smtClean="0"/>
                  <a:t>GPa</a:t>
                </a:r>
                <a:r>
                  <a:rPr lang="en-GB" dirty="0" smtClean="0"/>
                  <a:t>) </a:t>
                </a:r>
              </a:p>
              <a:p>
                <a:pPr marL="36576" indent="0">
                  <a:buNone/>
                </a:pPr>
                <a14:m>
                  <m:oMath xmlns:m="http://schemas.openxmlformats.org/officeDocument/2006/math">
                    <m:r>
                      <a:rPr lang="fr-CH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fr-CH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GB" dirty="0" smtClean="0"/>
                  <a:t> the temperature rise</a:t>
                </a:r>
              </a:p>
              <a:p>
                <a:pPr marL="36576" indent="0">
                  <a:buNone/>
                </a:pPr>
                <a:endParaRPr lang="en-GB" dirty="0"/>
              </a:p>
              <a:p>
                <a:pPr marL="36576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7" name="Conten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47749" y="1417638"/>
                <a:ext cx="5361172" cy="2527041"/>
              </a:xfrm>
              <a:blipFill rotWithShape="0">
                <a:blip r:embed="rId3"/>
                <a:stretch>
                  <a:fillRect l="-136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HiRadMat Technical Board - 30 March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09600" y="4237926"/>
            <a:ext cx="664714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61950" indent="-325438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sz="2600" dirty="0"/>
              <a:t>Yield stress of aluminium 90 to 280 MPa</a:t>
            </a:r>
          </a:p>
        </p:txBody>
      </p:sp>
    </p:spTree>
    <p:extLst>
      <p:ext uri="{BB962C8B-B14F-4D97-AF65-F5344CB8AC3E}">
        <p14:creationId xmlns:p14="http://schemas.microsoft.com/office/powerpoint/2010/main" val="1344500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Pressure in container due to beam pulse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599" y="1600201"/>
            <a:ext cx="8364280" cy="4525963"/>
          </a:xfrm>
        </p:spPr>
        <p:txBody>
          <a:bodyPr/>
          <a:lstStyle/>
          <a:p>
            <a:r>
              <a:rPr lang="en-GB" dirty="0" smtClean="0"/>
              <a:t>Energy stored in 24 bunches @ 440 GeV = 200 kJ</a:t>
            </a:r>
          </a:p>
          <a:p>
            <a:endParaRPr lang="en-GB" dirty="0"/>
          </a:p>
          <a:p>
            <a:r>
              <a:rPr lang="en-GB" dirty="0" smtClean="0"/>
              <a:t>Temperature rise in all volume less than 3 K</a:t>
            </a:r>
          </a:p>
          <a:p>
            <a:r>
              <a:rPr lang="en-GB" dirty="0" smtClean="0"/>
              <a:t>Pressure rise &lt; 0.1 mbar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HiRadMat Technical Board - 30 March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8389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2016" y="1165831"/>
            <a:ext cx="8265984" cy="3256700"/>
          </a:xfrm>
        </p:spPr>
        <p:txBody>
          <a:bodyPr>
            <a:noAutofit/>
          </a:bodyPr>
          <a:lstStyle/>
          <a:p>
            <a:pPr algn="ctr"/>
            <a:r>
              <a:rPr lang="en-GB" sz="4000" dirty="0"/>
              <a:t>Proposal 1602 – Cable Stack</a:t>
            </a:r>
            <a:br>
              <a:rPr lang="en-GB" sz="4000" dirty="0"/>
            </a:br>
            <a:r>
              <a:rPr lang="en-GB" sz="4000" dirty="0"/>
              <a:t>HiRadMat Technical board</a:t>
            </a:r>
            <a:endParaRPr lang="en-US" sz="4000" b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80308" y="4436067"/>
            <a:ext cx="6629400" cy="663473"/>
          </a:xfrm>
        </p:spPr>
        <p:txBody>
          <a:bodyPr>
            <a:normAutofit fontScale="92500" lnSpcReduction="20000"/>
          </a:bodyPr>
          <a:lstStyle/>
          <a:p>
            <a:pPr algn="ctr">
              <a:lnSpc>
                <a:spcPct val="120000"/>
              </a:lnSpc>
            </a:pPr>
            <a:r>
              <a:rPr lang="en-US" dirty="0"/>
              <a:t>V. Raginel, D. Kleiven, D. </a:t>
            </a:r>
            <a:r>
              <a:rPr lang="en-US" dirty="0" smtClean="0"/>
              <a:t>Wollmann</a:t>
            </a:r>
          </a:p>
          <a:p>
            <a:pPr algn="ctr">
              <a:lnSpc>
                <a:spcPct val="120000"/>
              </a:lnSpc>
            </a:pPr>
            <a:r>
              <a:rPr lang="en-US" dirty="0" smtClean="0"/>
              <a:t>CERN TE-MPE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HiRadMat Technical Board - 30 March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3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Outline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HiRadMat Technical Board - 30 March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09600" y="1378997"/>
            <a:ext cx="9583706" cy="436477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buClrTx/>
              <a:buSzPct val="100000"/>
            </a:pPr>
            <a:r>
              <a:rPr lang="en-GB" sz="2800" dirty="0" smtClean="0"/>
              <a:t>Scientific motivation</a:t>
            </a:r>
            <a:endParaRPr lang="en-GB" sz="2800" dirty="0"/>
          </a:p>
          <a:p>
            <a:pPr>
              <a:lnSpc>
                <a:spcPct val="120000"/>
              </a:lnSpc>
              <a:spcBef>
                <a:spcPts val="0"/>
              </a:spcBef>
              <a:buClrTx/>
              <a:buSzPct val="100000"/>
            </a:pPr>
            <a:r>
              <a:rPr lang="en-GB" sz="2800" dirty="0"/>
              <a:t>Goals of the “Cable Stack” experiment in HiRadMat</a:t>
            </a:r>
          </a:p>
          <a:p>
            <a:pPr>
              <a:lnSpc>
                <a:spcPct val="120000"/>
              </a:lnSpc>
              <a:spcBef>
                <a:spcPts val="0"/>
              </a:spcBef>
              <a:buClrTx/>
              <a:buSzPct val="100000"/>
            </a:pPr>
            <a:r>
              <a:rPr lang="en-GB" sz="2800" dirty="0"/>
              <a:t>Overview of the experimental layout</a:t>
            </a:r>
          </a:p>
          <a:p>
            <a:pPr>
              <a:lnSpc>
                <a:spcPct val="120000"/>
              </a:lnSpc>
              <a:spcBef>
                <a:spcPts val="0"/>
              </a:spcBef>
              <a:buClrTx/>
              <a:buSzPct val="100000"/>
            </a:pPr>
            <a:r>
              <a:rPr lang="en-GB" sz="2800" dirty="0"/>
              <a:t>Operational </a:t>
            </a:r>
            <a:r>
              <a:rPr lang="en-GB" sz="2800" dirty="0" smtClean="0"/>
              <a:t>aspects- </a:t>
            </a:r>
            <a:r>
              <a:rPr lang="en-US" sz="2800" dirty="0">
                <a:solidFill>
                  <a:schemeClr val="tx2"/>
                </a:solidFill>
              </a:rPr>
              <a:t>Beam Pulse </a:t>
            </a:r>
            <a:r>
              <a:rPr lang="en-US" sz="2800" dirty="0" smtClean="0">
                <a:solidFill>
                  <a:schemeClr val="tx2"/>
                </a:solidFill>
              </a:rPr>
              <a:t>list</a:t>
            </a:r>
          </a:p>
          <a:p>
            <a:pPr>
              <a:lnSpc>
                <a:spcPct val="120000"/>
              </a:lnSpc>
              <a:spcBef>
                <a:spcPts val="0"/>
              </a:spcBef>
              <a:buClrTx/>
              <a:buSzPct val="100000"/>
            </a:pPr>
            <a:r>
              <a:rPr lang="en-GB" sz="2800" dirty="0" smtClean="0"/>
              <a:t>Radiological </a:t>
            </a:r>
            <a:r>
              <a:rPr lang="en-GB" sz="2800" dirty="0"/>
              <a:t>risk</a:t>
            </a:r>
          </a:p>
          <a:p>
            <a:pPr>
              <a:lnSpc>
                <a:spcPct val="120000"/>
              </a:lnSpc>
              <a:spcBef>
                <a:spcPts val="0"/>
              </a:spcBef>
              <a:buClrTx/>
              <a:buSzPct val="100000"/>
            </a:pPr>
            <a:r>
              <a:rPr lang="en-GB" sz="2800" dirty="0"/>
              <a:t>Removal and Post mortem analysis</a:t>
            </a:r>
          </a:p>
          <a:p>
            <a:pPr>
              <a:lnSpc>
                <a:spcPct val="120000"/>
              </a:lnSpc>
              <a:spcBef>
                <a:spcPts val="0"/>
              </a:spcBef>
              <a:buClrTx/>
              <a:buSzPct val="100000"/>
            </a:pPr>
            <a:r>
              <a:rPr lang="en-GB" sz="2800" dirty="0"/>
              <a:t>Risk Assessment</a:t>
            </a:r>
          </a:p>
        </p:txBody>
      </p:sp>
    </p:spTree>
    <p:extLst>
      <p:ext uri="{BB962C8B-B14F-4D97-AF65-F5344CB8AC3E}">
        <p14:creationId xmlns:p14="http://schemas.microsoft.com/office/powerpoint/2010/main" val="3447048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114"/>
            <a:ext cx="12248707" cy="553316"/>
          </a:xfrm>
        </p:spPr>
        <p:txBody>
          <a:bodyPr>
            <a:noAutofit/>
          </a:bodyPr>
          <a:lstStyle/>
          <a:p>
            <a:r>
              <a:rPr lang="en-GB" sz="2800" dirty="0" smtClean="0"/>
              <a:t>Determination of damage limit of sc. magnets for instantaneous beam impact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3261" y="807897"/>
            <a:ext cx="10969139" cy="4667421"/>
          </a:xfrm>
        </p:spPr>
        <p:txBody>
          <a:bodyPr>
            <a:normAutofit/>
          </a:bodyPr>
          <a:lstStyle/>
          <a:p>
            <a:pPr marL="361950" indent="-325438">
              <a:buClr>
                <a:schemeClr val="tx1"/>
              </a:buClr>
            </a:pPr>
            <a:r>
              <a:rPr lang="en-GB" sz="2000" dirty="0" smtClean="0"/>
              <a:t>Original motivations coming from HL-LHC failure cases (injection, extraction)</a:t>
            </a:r>
          </a:p>
          <a:p>
            <a:pPr marL="361950" indent="-325438">
              <a:buClr>
                <a:schemeClr val="tx1"/>
              </a:buClr>
            </a:pPr>
            <a:r>
              <a:rPr lang="en-GB" sz="2000" dirty="0"/>
              <a:t>Several experiments </a:t>
            </a:r>
            <a:r>
              <a:rPr lang="en-GB" sz="2000" dirty="0" smtClean="0"/>
              <a:t>planned without beam and with beam: </a:t>
            </a:r>
          </a:p>
          <a:p>
            <a:pPr marL="962406" lvl="1" indent="-514350">
              <a:buClr>
                <a:schemeClr val="tx1"/>
              </a:buClr>
              <a:buFont typeface="+mj-lt"/>
              <a:buAutoNum type="arabicPeriod"/>
            </a:pPr>
            <a:r>
              <a:rPr lang="en-GB" sz="1800" dirty="0"/>
              <a:t>Heat stacks of cables in an oven to different peak temperatures and measure dielectric strength of the </a:t>
            </a:r>
            <a:r>
              <a:rPr lang="en-GB" sz="1800" dirty="0" smtClean="0"/>
              <a:t>insulation</a:t>
            </a:r>
          </a:p>
          <a:p>
            <a:pPr marL="962406" lvl="1" indent="-514350">
              <a:buClr>
                <a:schemeClr val="tx1"/>
              </a:buClr>
              <a:buFont typeface="+mj-lt"/>
              <a:buAutoNum type="arabicPeriod"/>
            </a:pPr>
            <a:r>
              <a:rPr lang="en-GB" sz="1800" dirty="0" smtClean="0"/>
              <a:t>Heat </a:t>
            </a:r>
            <a:r>
              <a:rPr lang="en-GB" sz="1800" dirty="0"/>
              <a:t>insulation by a short current pulse and measure dielectric </a:t>
            </a:r>
            <a:r>
              <a:rPr lang="en-GB" sz="1800" dirty="0" smtClean="0"/>
              <a:t>strength</a:t>
            </a:r>
          </a:p>
          <a:p>
            <a:pPr marL="962406" lvl="1" indent="-514350">
              <a:buClr>
                <a:schemeClr val="tx1"/>
              </a:buClr>
              <a:buFont typeface="+mj-lt"/>
              <a:buAutoNum type="arabicPeriod"/>
            </a:pPr>
            <a:r>
              <a:rPr lang="en-GB" sz="1800" dirty="0" smtClean="0"/>
              <a:t>Heat </a:t>
            </a:r>
            <a:r>
              <a:rPr lang="en-GB" sz="1800" dirty="0"/>
              <a:t>a single strand by a current pulse and measure critical </a:t>
            </a:r>
            <a:r>
              <a:rPr lang="en-GB" sz="1800" dirty="0" smtClean="0"/>
              <a:t>current</a:t>
            </a:r>
          </a:p>
          <a:p>
            <a:pPr marL="962406" lvl="1" indent="-514350">
              <a:buClr>
                <a:schemeClr val="tx1"/>
              </a:buClr>
              <a:buFont typeface="+mj-lt"/>
              <a:buAutoNum type="arabicPeriod"/>
            </a:pPr>
            <a:r>
              <a:rPr lang="en-GB" sz="1800" dirty="0" smtClean="0"/>
              <a:t>Expose </a:t>
            </a:r>
            <a:r>
              <a:rPr lang="en-GB" sz="1800" dirty="0"/>
              <a:t>stacks of cables to </a:t>
            </a:r>
            <a:r>
              <a:rPr lang="en-GB" sz="1800" dirty="0" smtClean="0"/>
              <a:t>radiation </a:t>
            </a:r>
            <a:r>
              <a:rPr lang="en-GB" sz="1800" dirty="0"/>
              <a:t>in </a:t>
            </a:r>
            <a:r>
              <a:rPr lang="en-GB" sz="1800" b="1" dirty="0"/>
              <a:t>HiRadMat</a:t>
            </a:r>
            <a:r>
              <a:rPr lang="en-GB" sz="1800" dirty="0"/>
              <a:t> at RT and measure dielectric strength and critical </a:t>
            </a:r>
            <a:r>
              <a:rPr lang="en-GB" sz="1800" dirty="0" smtClean="0"/>
              <a:t>current</a:t>
            </a:r>
          </a:p>
          <a:p>
            <a:pPr marL="962406" lvl="1" indent="-514350">
              <a:buClr>
                <a:schemeClr val="tx1"/>
              </a:buClr>
              <a:buFont typeface="+mj-lt"/>
              <a:buAutoNum type="arabicPeriod"/>
            </a:pPr>
            <a:r>
              <a:rPr lang="en-GB" sz="1800" dirty="0" smtClean="0"/>
              <a:t>Expose </a:t>
            </a:r>
            <a:r>
              <a:rPr lang="en-GB" sz="1800" dirty="0"/>
              <a:t>stacks of cables to </a:t>
            </a:r>
            <a:r>
              <a:rPr lang="en-GB" sz="1800" dirty="0" smtClean="0"/>
              <a:t>radiation </a:t>
            </a:r>
            <a:r>
              <a:rPr lang="en-GB" sz="1800" dirty="0"/>
              <a:t>in </a:t>
            </a:r>
            <a:r>
              <a:rPr lang="en-GB" sz="1800" b="1" dirty="0"/>
              <a:t>HiRadMat</a:t>
            </a:r>
            <a:r>
              <a:rPr lang="en-GB" sz="1800" dirty="0"/>
              <a:t> at cryogenic temperatures and measure dielectric strength and critical </a:t>
            </a:r>
            <a:r>
              <a:rPr lang="en-GB" sz="1800" dirty="0" smtClean="0"/>
              <a:t>current</a:t>
            </a:r>
            <a:endParaRPr lang="en-GB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HiRadMat Technical Board - 30 March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5872" y="4178431"/>
            <a:ext cx="3464860" cy="1854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491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/>
              <a:t>Objectives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287" y="1385136"/>
            <a:ext cx="7151086" cy="4409608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</a:pPr>
            <a:r>
              <a:rPr lang="en-GB" dirty="0" smtClean="0"/>
              <a:t>Measure the degradation of the insulation</a:t>
            </a:r>
            <a:r>
              <a:rPr lang="en-GB" dirty="0"/>
              <a:t> </a:t>
            </a:r>
            <a:endParaRPr lang="en-GB" dirty="0" smtClean="0"/>
          </a:p>
          <a:p>
            <a:pPr>
              <a:buClr>
                <a:schemeClr val="tx1"/>
              </a:buClr>
            </a:pPr>
            <a:r>
              <a:rPr lang="en-GB" dirty="0" smtClean="0"/>
              <a:t>Measure </a:t>
            </a:r>
            <a:r>
              <a:rPr lang="en-GB" dirty="0"/>
              <a:t>the </a:t>
            </a:r>
            <a:r>
              <a:rPr lang="en-GB" dirty="0" smtClean="0"/>
              <a:t>degradation of critical current of Nb-Ti</a:t>
            </a:r>
          </a:p>
          <a:p>
            <a:pPr>
              <a:buClr>
                <a:schemeClr val="tx1"/>
              </a:buClr>
            </a:pPr>
            <a:r>
              <a:rPr lang="en-GB" dirty="0" smtClean="0"/>
              <a:t>Check </a:t>
            </a:r>
            <a:r>
              <a:rPr lang="en-GB" dirty="0"/>
              <a:t>structural integrity of stainless steel plate to validate design of </a:t>
            </a:r>
            <a:r>
              <a:rPr lang="en-GB" dirty="0" smtClean="0"/>
              <a:t>future HiRadMat </a:t>
            </a:r>
            <a:r>
              <a:rPr lang="en-GB" dirty="0"/>
              <a:t>experiment (cryostat)</a:t>
            </a:r>
          </a:p>
          <a:p>
            <a:pPr lvl="1">
              <a:buClr>
                <a:schemeClr val="tx1"/>
              </a:buClr>
            </a:pPr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HiRadMat Technical Board - 30 March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9" name="Picture 8" descr="C:\Users\vraginel\Dropbox\Camera uploads\2016-02-05 09.15.3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6535" y="1630573"/>
            <a:ext cx="1632204" cy="29016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C:\Users\vraginel\Dropbox\Camera uploads\2016-02-05 09.15.10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15" r="20667" b="4401"/>
          <a:stretch/>
        </p:blipFill>
        <p:spPr bwMode="auto">
          <a:xfrm rot="10800000">
            <a:off x="7881160" y="703714"/>
            <a:ext cx="1668150" cy="475541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90108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Experimental Design Concept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25607"/>
            <a:ext cx="5738037" cy="4667421"/>
          </a:xfrm>
        </p:spPr>
        <p:txBody>
          <a:bodyPr/>
          <a:lstStyle/>
          <a:p>
            <a:pPr marL="273050" indent="-236538">
              <a:buClrTx/>
            </a:pPr>
            <a:r>
              <a:rPr lang="en-GB" sz="1800" dirty="0" smtClean="0"/>
              <a:t>Six Cu/Nb-Ti </a:t>
            </a:r>
            <a:r>
              <a:rPr lang="en-GB" sz="1800" dirty="0"/>
              <a:t>cable stacks under compression in stainless steel moulds</a:t>
            </a:r>
          </a:p>
          <a:p>
            <a:pPr marL="627063" lvl="1" indent="-179388" defTabSz="723900">
              <a:buClrTx/>
            </a:pPr>
            <a:r>
              <a:rPr lang="en-GB" sz="1800" dirty="0"/>
              <a:t>200 mm long cables</a:t>
            </a:r>
          </a:p>
          <a:p>
            <a:pPr marL="627063" lvl="1" indent="-179388" defTabSz="723900">
              <a:buClrTx/>
            </a:pPr>
            <a:r>
              <a:rPr lang="en-US" sz="1800" dirty="0"/>
              <a:t>Mould: 60 x 85 x </a:t>
            </a:r>
            <a:r>
              <a:rPr lang="en-US" sz="1800" dirty="0" smtClean="0"/>
              <a:t>120 </a:t>
            </a:r>
            <a:r>
              <a:rPr lang="en-US" sz="1800" dirty="0"/>
              <a:t>mm</a:t>
            </a:r>
            <a:r>
              <a:rPr lang="en-US" sz="1800" baseline="30000" dirty="0"/>
              <a:t>3</a:t>
            </a:r>
            <a:r>
              <a:rPr lang="en-US" sz="1800" dirty="0"/>
              <a:t> </a:t>
            </a:r>
            <a:br>
              <a:rPr lang="en-US" sz="1800" dirty="0"/>
            </a:br>
            <a:r>
              <a:rPr lang="en-US" sz="1800" dirty="0"/>
              <a:t>(~ 4kg)</a:t>
            </a:r>
            <a:endParaRPr lang="en-GB" sz="1800" dirty="0"/>
          </a:p>
          <a:p>
            <a:pPr marL="273050" indent="-236538">
              <a:buClrTx/>
            </a:pPr>
            <a:r>
              <a:rPr lang="en-GB" sz="1800" dirty="0"/>
              <a:t>Aluminium container</a:t>
            </a:r>
          </a:p>
          <a:p>
            <a:pPr marL="627063" lvl="1" indent="-179388">
              <a:buClrTx/>
            </a:pPr>
            <a:r>
              <a:rPr lang="en-GB" sz="1800" dirty="0"/>
              <a:t>Air tight (to be tested up to </a:t>
            </a:r>
            <a:r>
              <a:rPr lang="en-GB" sz="1800" dirty="0" smtClean="0"/>
              <a:t>2</a:t>
            </a:r>
            <a:r>
              <a:rPr lang="en-GB" sz="1800" dirty="0"/>
              <a:t> </a:t>
            </a:r>
            <a:r>
              <a:rPr lang="en-GB" sz="1800" dirty="0" err="1"/>
              <a:t>atm</a:t>
            </a:r>
            <a:r>
              <a:rPr lang="en-GB" sz="1800" dirty="0"/>
              <a:t>)</a:t>
            </a:r>
          </a:p>
          <a:p>
            <a:pPr marL="627063" lvl="1" indent="-179388">
              <a:buClrTx/>
            </a:pPr>
            <a:r>
              <a:rPr lang="en-GB" sz="1800" dirty="0"/>
              <a:t>Filed with Argon (1.1 </a:t>
            </a:r>
            <a:r>
              <a:rPr lang="en-GB" sz="1800" dirty="0" err="1"/>
              <a:t>atm</a:t>
            </a:r>
            <a:r>
              <a:rPr lang="en-GB" sz="1800" dirty="0"/>
              <a:t>)</a:t>
            </a:r>
          </a:p>
          <a:p>
            <a:pPr marL="627063" lvl="1" indent="-179388">
              <a:buClrTx/>
            </a:pPr>
            <a:r>
              <a:rPr lang="fr-CH" sz="1800" dirty="0"/>
              <a:t>250 x 300 x 600 </a:t>
            </a:r>
            <a:r>
              <a:rPr lang="en-US" sz="1800" dirty="0"/>
              <a:t>mm</a:t>
            </a:r>
            <a:r>
              <a:rPr lang="en-US" sz="1800" baseline="30000" dirty="0"/>
              <a:t>3</a:t>
            </a:r>
            <a:r>
              <a:rPr lang="en-US" sz="1800" dirty="0"/>
              <a:t> </a:t>
            </a:r>
            <a:endParaRPr lang="en-GB" sz="1800" dirty="0"/>
          </a:p>
          <a:p>
            <a:pPr marL="273050" indent="-236538">
              <a:buClrTx/>
            </a:pPr>
            <a:r>
              <a:rPr lang="en-US" sz="1800" dirty="0"/>
              <a:t>Stainless steel plate (thickness = 5 mm)</a:t>
            </a:r>
            <a:endParaRPr lang="en-GB" sz="1800" dirty="0"/>
          </a:p>
          <a:p>
            <a:pPr marL="273050" indent="-236538">
              <a:buClrTx/>
            </a:pPr>
            <a:r>
              <a:rPr lang="en-GB" sz="1800" dirty="0" smtClean="0"/>
              <a:t>Vertically movable table </a:t>
            </a:r>
            <a:r>
              <a:rPr lang="en-GB" sz="1800" dirty="0"/>
              <a:t>(reusing from </a:t>
            </a:r>
            <a:r>
              <a:rPr lang="en-US" sz="1800" dirty="0"/>
              <a:t>HRMT24) stroke of </a:t>
            </a:r>
            <a:r>
              <a:rPr lang="en-US" sz="1800" dirty="0" smtClean="0"/>
              <a:t>500 mm</a:t>
            </a:r>
            <a:endParaRPr lang="en-US" sz="1800" dirty="0"/>
          </a:p>
          <a:p>
            <a:pPr marL="273050" indent="-236538">
              <a:buClrTx/>
            </a:pPr>
            <a:r>
              <a:rPr lang="en-US" sz="1800" dirty="0"/>
              <a:t>Diamond detector </a:t>
            </a:r>
            <a:r>
              <a:rPr lang="en-US" sz="1800" dirty="0" smtClean="0"/>
              <a:t>to </a:t>
            </a:r>
            <a:r>
              <a:rPr lang="en-US" sz="1800" dirty="0"/>
              <a:t>be fixed on the container</a:t>
            </a:r>
            <a:endParaRPr lang="en-GB" sz="1800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HiRadMat Technical Board - 30 March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6510686" y="992476"/>
            <a:ext cx="5268036" cy="4841831"/>
            <a:chOff x="4044665" y="1198487"/>
            <a:chExt cx="5268036" cy="4841831"/>
          </a:xfrm>
        </p:grpSpPr>
        <p:sp>
          <p:nvSpPr>
            <p:cNvPr id="7" name="TextBox 6"/>
            <p:cNvSpPr txBox="1"/>
            <p:nvPr/>
          </p:nvSpPr>
          <p:spPr>
            <a:xfrm>
              <a:off x="6920650" y="4069604"/>
              <a:ext cx="1553101" cy="276999"/>
            </a:xfrm>
            <a:prstGeom prst="rect">
              <a:avLst/>
            </a:prstGeom>
            <a:noFill/>
            <a:ln w="12700">
              <a:solidFill>
                <a:schemeClr val="accent1">
                  <a:lumMod val="1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chemeClr val="accent1">
                      <a:lumMod val="10000"/>
                    </a:schemeClr>
                  </a:solidFill>
                </a:rPr>
                <a:t>Stainless steel plate</a:t>
              </a: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4044665" y="1198487"/>
              <a:ext cx="5268036" cy="4841831"/>
              <a:chOff x="4044665" y="1198487"/>
              <a:chExt cx="5268036" cy="4841831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4044665" y="1812212"/>
                <a:ext cx="5268036" cy="4228106"/>
                <a:chOff x="4044665" y="1812212"/>
                <a:chExt cx="5268036" cy="4228106"/>
              </a:xfrm>
            </p:grpSpPr>
            <p:grpSp>
              <p:nvGrpSpPr>
                <p:cNvPr id="14" name="Group 13"/>
                <p:cNvGrpSpPr/>
                <p:nvPr/>
              </p:nvGrpSpPr>
              <p:grpSpPr>
                <a:xfrm>
                  <a:off x="4044665" y="1812212"/>
                  <a:ext cx="5268036" cy="4228106"/>
                  <a:chOff x="3921928" y="1892135"/>
                  <a:chExt cx="5268036" cy="4228106"/>
                </a:xfrm>
              </p:grpSpPr>
              <p:grpSp>
                <p:nvGrpSpPr>
                  <p:cNvPr id="16" name="Group 15"/>
                  <p:cNvGrpSpPr/>
                  <p:nvPr/>
                </p:nvGrpSpPr>
                <p:grpSpPr>
                  <a:xfrm>
                    <a:off x="3921928" y="1892135"/>
                    <a:ext cx="5268036" cy="1733266"/>
                    <a:chOff x="3720821" y="1919395"/>
                    <a:chExt cx="5268036" cy="1733266"/>
                  </a:xfrm>
                </p:grpSpPr>
                <p:grpSp>
                  <p:nvGrpSpPr>
                    <p:cNvPr id="24" name="Group 23"/>
                    <p:cNvGrpSpPr/>
                    <p:nvPr/>
                  </p:nvGrpSpPr>
                  <p:grpSpPr>
                    <a:xfrm>
                      <a:off x="3720821" y="1919395"/>
                      <a:ext cx="5268036" cy="1733266"/>
                      <a:chOff x="3718925" y="3742633"/>
                      <a:chExt cx="5268036" cy="1733266"/>
                    </a:xfrm>
                  </p:grpSpPr>
                  <p:grpSp>
                    <p:nvGrpSpPr>
                      <p:cNvPr id="26" name="Group 25"/>
                      <p:cNvGrpSpPr/>
                      <p:nvPr/>
                    </p:nvGrpSpPr>
                    <p:grpSpPr>
                      <a:xfrm>
                        <a:off x="3718925" y="3742633"/>
                        <a:ext cx="5268036" cy="1733266"/>
                        <a:chOff x="3771635" y="2579427"/>
                        <a:chExt cx="5268036" cy="1733266"/>
                      </a:xfrm>
                    </p:grpSpPr>
                    <p:sp>
                      <p:nvSpPr>
                        <p:cNvPr id="28" name="Rectangle 27"/>
                        <p:cNvSpPr/>
                        <p:nvPr/>
                      </p:nvSpPr>
                      <p:spPr>
                        <a:xfrm>
                          <a:off x="4053385" y="2579427"/>
                          <a:ext cx="4131991" cy="1733266"/>
                        </a:xfrm>
                        <a:prstGeom prst="rect">
                          <a:avLst/>
                        </a:prstGeom>
                        <a:solidFill>
                          <a:schemeClr val="accent1"/>
                        </a:solidFill>
                        <a:ln w="57150">
                          <a:solidFill>
                            <a:schemeClr val="accent2">
                              <a:lumMod val="5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grpSp>
                      <p:nvGrpSpPr>
                        <p:cNvPr id="29" name="Group 28"/>
                        <p:cNvGrpSpPr/>
                        <p:nvPr/>
                      </p:nvGrpSpPr>
                      <p:grpSpPr>
                        <a:xfrm>
                          <a:off x="6482304" y="2886839"/>
                          <a:ext cx="1488103" cy="504968"/>
                          <a:chOff x="6497922" y="2872778"/>
                          <a:chExt cx="1488103" cy="504968"/>
                        </a:xfrm>
                      </p:grpSpPr>
                      <p:sp>
                        <p:nvSpPr>
                          <p:cNvPr id="52" name="Rectangle 51"/>
                          <p:cNvSpPr/>
                          <p:nvPr/>
                        </p:nvSpPr>
                        <p:spPr>
                          <a:xfrm>
                            <a:off x="6867788" y="2872778"/>
                            <a:ext cx="748371" cy="504968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53" name="Rectangle 52"/>
                          <p:cNvSpPr/>
                          <p:nvPr/>
                        </p:nvSpPr>
                        <p:spPr>
                          <a:xfrm>
                            <a:off x="6497922" y="3050058"/>
                            <a:ext cx="369866" cy="180000"/>
                          </a:xfrm>
                          <a:prstGeom prst="rect">
                            <a:avLst/>
                          </a:prstGeom>
                          <a:solidFill>
                            <a:srgbClr val="FF6600"/>
                          </a:solidFill>
                          <a:ln>
                            <a:solidFill>
                              <a:srgbClr val="FF6600"/>
                            </a:solidFill>
                          </a:ln>
                          <a:effectLst/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54" name="Rectangle 53"/>
                          <p:cNvSpPr/>
                          <p:nvPr/>
                        </p:nvSpPr>
                        <p:spPr>
                          <a:xfrm>
                            <a:off x="7616159" y="3050058"/>
                            <a:ext cx="369866" cy="180000"/>
                          </a:xfrm>
                          <a:prstGeom prst="rect">
                            <a:avLst/>
                          </a:prstGeom>
                          <a:solidFill>
                            <a:srgbClr val="FF6600"/>
                          </a:solidFill>
                          <a:ln>
                            <a:solidFill>
                              <a:srgbClr val="FF6600"/>
                            </a:solidFill>
                          </a:ln>
                          <a:effectLst/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55" name="Rectangle 54"/>
                          <p:cNvSpPr/>
                          <p:nvPr/>
                        </p:nvSpPr>
                        <p:spPr>
                          <a:xfrm>
                            <a:off x="6867789" y="3052123"/>
                            <a:ext cx="748370" cy="180000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>
                            <a:solidFill>
                              <a:srgbClr val="FF6600"/>
                            </a:solidFill>
                            <a:prstDash val="lgDash"/>
                          </a:ln>
                          <a:effectLst/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</p:grpSp>
                    <p:grpSp>
                      <p:nvGrpSpPr>
                        <p:cNvPr id="30" name="Group 29"/>
                        <p:cNvGrpSpPr/>
                        <p:nvPr/>
                      </p:nvGrpSpPr>
                      <p:grpSpPr>
                        <a:xfrm>
                          <a:off x="4336330" y="2884935"/>
                          <a:ext cx="567707" cy="504968"/>
                          <a:chOff x="4500538" y="2884935"/>
                          <a:chExt cx="567707" cy="504968"/>
                        </a:xfrm>
                      </p:grpSpPr>
                      <p:sp>
                        <p:nvSpPr>
                          <p:cNvPr id="50" name="Rectangle 49"/>
                          <p:cNvSpPr/>
                          <p:nvPr/>
                        </p:nvSpPr>
                        <p:spPr>
                          <a:xfrm>
                            <a:off x="4500538" y="2884935"/>
                            <a:ext cx="567707" cy="504968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effectLst/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51" name="Rectangle 50"/>
                          <p:cNvSpPr/>
                          <p:nvPr/>
                        </p:nvSpPr>
                        <p:spPr>
                          <a:xfrm>
                            <a:off x="4673317" y="3062398"/>
                            <a:ext cx="217466" cy="180000"/>
                          </a:xfrm>
                          <a:prstGeom prst="rect">
                            <a:avLst/>
                          </a:prstGeom>
                          <a:solidFill>
                            <a:srgbClr val="FF6600"/>
                          </a:solidFill>
                          <a:ln>
                            <a:solidFill>
                              <a:srgbClr val="FF6600"/>
                            </a:solidFill>
                          </a:ln>
                          <a:effectLst/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</p:grpSp>
                    <p:grpSp>
                      <p:nvGrpSpPr>
                        <p:cNvPr id="31" name="Group 30"/>
                        <p:cNvGrpSpPr/>
                        <p:nvPr/>
                      </p:nvGrpSpPr>
                      <p:grpSpPr>
                        <a:xfrm>
                          <a:off x="4349780" y="3559720"/>
                          <a:ext cx="567707" cy="504968"/>
                          <a:chOff x="4500538" y="2884935"/>
                          <a:chExt cx="567707" cy="504968"/>
                        </a:xfrm>
                      </p:grpSpPr>
                      <p:sp>
                        <p:nvSpPr>
                          <p:cNvPr id="48" name="Rectangle 47"/>
                          <p:cNvSpPr/>
                          <p:nvPr/>
                        </p:nvSpPr>
                        <p:spPr>
                          <a:xfrm>
                            <a:off x="4500538" y="2884935"/>
                            <a:ext cx="567707" cy="504968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effectLst/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49" name="Rectangle 48"/>
                          <p:cNvSpPr/>
                          <p:nvPr/>
                        </p:nvSpPr>
                        <p:spPr>
                          <a:xfrm>
                            <a:off x="4673317" y="3062398"/>
                            <a:ext cx="217466" cy="180000"/>
                          </a:xfrm>
                          <a:prstGeom prst="rect">
                            <a:avLst/>
                          </a:prstGeom>
                          <a:solidFill>
                            <a:srgbClr val="FF6600"/>
                          </a:solidFill>
                          <a:ln>
                            <a:solidFill>
                              <a:srgbClr val="FF6600"/>
                            </a:solidFill>
                          </a:ln>
                          <a:effectLst/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</p:grpSp>
                    <p:grpSp>
                      <p:nvGrpSpPr>
                        <p:cNvPr id="32" name="Group 31"/>
                        <p:cNvGrpSpPr/>
                        <p:nvPr/>
                      </p:nvGrpSpPr>
                      <p:grpSpPr>
                        <a:xfrm>
                          <a:off x="6497922" y="3547695"/>
                          <a:ext cx="1488103" cy="504968"/>
                          <a:chOff x="6497922" y="2872778"/>
                          <a:chExt cx="1488103" cy="504968"/>
                        </a:xfrm>
                      </p:grpSpPr>
                      <p:sp>
                        <p:nvSpPr>
                          <p:cNvPr id="44" name="Rectangle 43"/>
                          <p:cNvSpPr/>
                          <p:nvPr/>
                        </p:nvSpPr>
                        <p:spPr>
                          <a:xfrm>
                            <a:off x="6867788" y="2872778"/>
                            <a:ext cx="748371" cy="504968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45" name="Rectangle 44"/>
                          <p:cNvSpPr/>
                          <p:nvPr/>
                        </p:nvSpPr>
                        <p:spPr>
                          <a:xfrm>
                            <a:off x="6497922" y="3050058"/>
                            <a:ext cx="369866" cy="180000"/>
                          </a:xfrm>
                          <a:prstGeom prst="rect">
                            <a:avLst/>
                          </a:prstGeom>
                          <a:solidFill>
                            <a:srgbClr val="FF6600"/>
                          </a:solidFill>
                          <a:ln>
                            <a:solidFill>
                              <a:srgbClr val="FF6600"/>
                            </a:solidFill>
                          </a:ln>
                          <a:effectLst/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46" name="Rectangle 45"/>
                          <p:cNvSpPr/>
                          <p:nvPr/>
                        </p:nvSpPr>
                        <p:spPr>
                          <a:xfrm>
                            <a:off x="7616159" y="3050058"/>
                            <a:ext cx="369866" cy="180000"/>
                          </a:xfrm>
                          <a:prstGeom prst="rect">
                            <a:avLst/>
                          </a:prstGeom>
                          <a:solidFill>
                            <a:srgbClr val="FF6600"/>
                          </a:solidFill>
                          <a:ln>
                            <a:solidFill>
                              <a:srgbClr val="FF6600"/>
                            </a:solidFill>
                          </a:ln>
                          <a:effectLst/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47" name="Rectangle 46"/>
                          <p:cNvSpPr/>
                          <p:nvPr/>
                        </p:nvSpPr>
                        <p:spPr>
                          <a:xfrm>
                            <a:off x="6867789" y="3052123"/>
                            <a:ext cx="748370" cy="180000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>
                            <a:solidFill>
                              <a:srgbClr val="FF6600"/>
                            </a:solidFill>
                            <a:prstDash val="lgDash"/>
                          </a:ln>
                          <a:effectLst/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</p:grpSp>
                    <p:grpSp>
                      <p:nvGrpSpPr>
                        <p:cNvPr id="33" name="Group 32"/>
                        <p:cNvGrpSpPr/>
                        <p:nvPr/>
                      </p:nvGrpSpPr>
                      <p:grpSpPr>
                        <a:xfrm>
                          <a:off x="4989884" y="3547695"/>
                          <a:ext cx="1488103" cy="504968"/>
                          <a:chOff x="6497922" y="2872778"/>
                          <a:chExt cx="1488103" cy="504968"/>
                        </a:xfrm>
                      </p:grpSpPr>
                      <p:sp>
                        <p:nvSpPr>
                          <p:cNvPr id="40" name="Rectangle 39"/>
                          <p:cNvSpPr/>
                          <p:nvPr/>
                        </p:nvSpPr>
                        <p:spPr>
                          <a:xfrm>
                            <a:off x="6867788" y="2872778"/>
                            <a:ext cx="748371" cy="504968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41" name="Rectangle 40"/>
                          <p:cNvSpPr/>
                          <p:nvPr/>
                        </p:nvSpPr>
                        <p:spPr>
                          <a:xfrm>
                            <a:off x="6497922" y="3050058"/>
                            <a:ext cx="369866" cy="180000"/>
                          </a:xfrm>
                          <a:prstGeom prst="rect">
                            <a:avLst/>
                          </a:prstGeom>
                          <a:solidFill>
                            <a:srgbClr val="FF6600"/>
                          </a:solidFill>
                          <a:ln>
                            <a:solidFill>
                              <a:srgbClr val="FF6600"/>
                            </a:solidFill>
                          </a:ln>
                          <a:effectLst/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42" name="Rectangle 41"/>
                          <p:cNvSpPr/>
                          <p:nvPr/>
                        </p:nvSpPr>
                        <p:spPr>
                          <a:xfrm>
                            <a:off x="7616159" y="3050058"/>
                            <a:ext cx="369866" cy="180000"/>
                          </a:xfrm>
                          <a:prstGeom prst="rect">
                            <a:avLst/>
                          </a:prstGeom>
                          <a:solidFill>
                            <a:srgbClr val="FF6600"/>
                          </a:solidFill>
                          <a:ln>
                            <a:solidFill>
                              <a:srgbClr val="FF6600"/>
                            </a:solidFill>
                          </a:ln>
                          <a:effectLst/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43" name="Rectangle 42"/>
                          <p:cNvSpPr/>
                          <p:nvPr/>
                        </p:nvSpPr>
                        <p:spPr>
                          <a:xfrm>
                            <a:off x="6867789" y="3052123"/>
                            <a:ext cx="748370" cy="180000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>
                            <a:solidFill>
                              <a:srgbClr val="FF6600"/>
                            </a:solidFill>
                            <a:prstDash val="lgDash"/>
                          </a:ln>
                          <a:effectLst/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</p:grpSp>
                    <p:grpSp>
                      <p:nvGrpSpPr>
                        <p:cNvPr id="34" name="Group 33"/>
                        <p:cNvGrpSpPr/>
                        <p:nvPr/>
                      </p:nvGrpSpPr>
                      <p:grpSpPr>
                        <a:xfrm>
                          <a:off x="4989883" y="2883053"/>
                          <a:ext cx="1488103" cy="504968"/>
                          <a:chOff x="6497922" y="2872778"/>
                          <a:chExt cx="1488103" cy="504968"/>
                        </a:xfrm>
                      </p:grpSpPr>
                      <p:sp>
                        <p:nvSpPr>
                          <p:cNvPr id="36" name="Rectangle 35"/>
                          <p:cNvSpPr/>
                          <p:nvPr/>
                        </p:nvSpPr>
                        <p:spPr>
                          <a:xfrm>
                            <a:off x="6867788" y="2872778"/>
                            <a:ext cx="748371" cy="504968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37" name="Rectangle 36"/>
                          <p:cNvSpPr/>
                          <p:nvPr/>
                        </p:nvSpPr>
                        <p:spPr>
                          <a:xfrm>
                            <a:off x="6497922" y="3050058"/>
                            <a:ext cx="369866" cy="180000"/>
                          </a:xfrm>
                          <a:prstGeom prst="rect">
                            <a:avLst/>
                          </a:prstGeom>
                          <a:solidFill>
                            <a:srgbClr val="FF6600"/>
                          </a:solidFill>
                          <a:ln>
                            <a:solidFill>
                              <a:srgbClr val="FF6600"/>
                            </a:solidFill>
                          </a:ln>
                          <a:effectLst/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38" name="Rectangle 37"/>
                          <p:cNvSpPr/>
                          <p:nvPr/>
                        </p:nvSpPr>
                        <p:spPr>
                          <a:xfrm>
                            <a:off x="7616159" y="3050058"/>
                            <a:ext cx="369866" cy="180000"/>
                          </a:xfrm>
                          <a:prstGeom prst="rect">
                            <a:avLst/>
                          </a:prstGeom>
                          <a:solidFill>
                            <a:srgbClr val="FF6600"/>
                          </a:solidFill>
                          <a:ln>
                            <a:solidFill>
                              <a:srgbClr val="FF6600"/>
                            </a:solidFill>
                          </a:ln>
                          <a:effectLst/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39" name="Rectangle 38"/>
                          <p:cNvSpPr/>
                          <p:nvPr/>
                        </p:nvSpPr>
                        <p:spPr>
                          <a:xfrm>
                            <a:off x="6867789" y="3052123"/>
                            <a:ext cx="748370" cy="180000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>
                            <a:solidFill>
                              <a:srgbClr val="FF6600"/>
                            </a:solidFill>
                            <a:prstDash val="lgDash"/>
                          </a:ln>
                          <a:effectLst/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</p:grpSp>
                    <p:cxnSp>
                      <p:nvCxnSpPr>
                        <p:cNvPr id="35" name="Straight Arrow Connector 34"/>
                        <p:cNvCxnSpPr/>
                        <p:nvPr/>
                      </p:nvCxnSpPr>
                      <p:spPr>
                        <a:xfrm>
                          <a:off x="3771635" y="3150333"/>
                          <a:ext cx="5268036" cy="0"/>
                        </a:xfrm>
                        <a:prstGeom prst="straightConnector1">
                          <a:avLst/>
                        </a:prstGeom>
                        <a:ln w="28575">
                          <a:solidFill>
                            <a:srgbClr val="FF0000"/>
                          </a:solidFill>
                          <a:prstDash val="lgDash"/>
                          <a:tailEnd type="triangle" w="lg" len="lg"/>
                        </a:ln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27" name="Straight Connector 26"/>
                      <p:cNvCxnSpPr/>
                      <p:nvPr/>
                    </p:nvCxnSpPr>
                    <p:spPr>
                      <a:xfrm>
                        <a:off x="4267349" y="4641197"/>
                        <a:ext cx="3684247" cy="0"/>
                      </a:xfrm>
                      <a:prstGeom prst="line">
                        <a:avLst/>
                      </a:prstGeom>
                      <a:ln w="57150">
                        <a:solidFill>
                          <a:schemeClr val="accent2">
                            <a:lumMod val="50000"/>
                          </a:schemeClr>
                        </a:solidFill>
                        <a:tailEnd type="non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25" name="TextBox 24"/>
                    <p:cNvSpPr txBox="1"/>
                    <p:nvPr/>
                  </p:nvSpPr>
                  <p:spPr>
                    <a:xfrm>
                      <a:off x="8129850" y="2136562"/>
                      <a:ext cx="813043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GB" b="1" dirty="0">
                          <a:solidFill>
                            <a:srgbClr val="FF0000"/>
                          </a:solidFill>
                        </a:rPr>
                        <a:t>Beam</a:t>
                      </a:r>
                    </a:p>
                  </p:txBody>
                </p:sp>
              </p:grpSp>
              <p:grpSp>
                <p:nvGrpSpPr>
                  <p:cNvPr id="17" name="Group 16"/>
                  <p:cNvGrpSpPr/>
                  <p:nvPr/>
                </p:nvGrpSpPr>
                <p:grpSpPr>
                  <a:xfrm>
                    <a:off x="4070584" y="3493827"/>
                    <a:ext cx="4404676" cy="2626414"/>
                    <a:chOff x="4070584" y="3493827"/>
                    <a:chExt cx="4404676" cy="2626414"/>
                  </a:xfrm>
                </p:grpSpPr>
                <p:cxnSp>
                  <p:nvCxnSpPr>
                    <p:cNvPr id="18" name="Straight Connector 17"/>
                    <p:cNvCxnSpPr/>
                    <p:nvPr/>
                  </p:nvCxnSpPr>
                  <p:spPr>
                    <a:xfrm>
                      <a:off x="4070584" y="3725838"/>
                      <a:ext cx="4404676" cy="0"/>
                    </a:xfrm>
                    <a:prstGeom prst="line">
                      <a:avLst/>
                    </a:prstGeom>
                    <a:ln w="57150">
                      <a:solidFill>
                        <a:schemeClr val="accent4">
                          <a:lumMod val="50000"/>
                        </a:schemeClr>
                      </a:solidFill>
                      <a:tailEnd type="none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" name="Straight Connector 18"/>
                    <p:cNvCxnSpPr/>
                    <p:nvPr/>
                  </p:nvCxnSpPr>
                  <p:spPr>
                    <a:xfrm>
                      <a:off x="8475260" y="3493827"/>
                      <a:ext cx="0" cy="232011"/>
                    </a:xfrm>
                    <a:prstGeom prst="line">
                      <a:avLst/>
                    </a:prstGeom>
                    <a:ln w="57150">
                      <a:solidFill>
                        <a:schemeClr val="accent4">
                          <a:lumMod val="50000"/>
                        </a:schemeClr>
                      </a:solidFill>
                      <a:tailEnd type="none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" name="Straight Connector 19"/>
                    <p:cNvCxnSpPr/>
                    <p:nvPr/>
                  </p:nvCxnSpPr>
                  <p:spPr>
                    <a:xfrm flipV="1">
                      <a:off x="4070584" y="3493827"/>
                      <a:ext cx="0" cy="232011"/>
                    </a:xfrm>
                    <a:prstGeom prst="line">
                      <a:avLst/>
                    </a:prstGeom>
                    <a:ln w="57150">
                      <a:solidFill>
                        <a:schemeClr val="accent4">
                          <a:lumMod val="50000"/>
                        </a:schemeClr>
                      </a:solidFill>
                      <a:tailEnd type="none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1" name="Rectangle 20"/>
                    <p:cNvSpPr/>
                    <p:nvPr/>
                  </p:nvSpPr>
                  <p:spPr>
                    <a:xfrm>
                      <a:off x="6044690" y="3737161"/>
                      <a:ext cx="511256" cy="832514"/>
                    </a:xfrm>
                    <a:prstGeom prst="rect">
                      <a:avLst/>
                    </a:prstGeom>
                    <a:solidFill>
                      <a:schemeClr val="accent4"/>
                    </a:solidFill>
                    <a:ln w="57150">
                      <a:solidFill>
                        <a:schemeClr val="accent4">
                          <a:lumMod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en-GB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p:txBody>
                </p:sp>
                <p:sp>
                  <p:nvSpPr>
                    <p:cNvPr id="22" name="Rectangle 21"/>
                    <p:cNvSpPr/>
                    <p:nvPr/>
                  </p:nvSpPr>
                  <p:spPr>
                    <a:xfrm>
                      <a:off x="5974651" y="4506783"/>
                      <a:ext cx="651334" cy="832514"/>
                    </a:xfrm>
                    <a:prstGeom prst="rect">
                      <a:avLst/>
                    </a:prstGeom>
                    <a:solidFill>
                      <a:schemeClr val="accent4"/>
                    </a:solidFill>
                    <a:ln w="57150">
                      <a:solidFill>
                        <a:schemeClr val="accent4">
                          <a:lumMod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en-GB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p:txBody>
                </p:sp>
                <p:sp>
                  <p:nvSpPr>
                    <p:cNvPr id="23" name="Rectangle 22"/>
                    <p:cNvSpPr/>
                    <p:nvPr/>
                  </p:nvSpPr>
                  <p:spPr>
                    <a:xfrm>
                      <a:off x="5899588" y="5287727"/>
                      <a:ext cx="801460" cy="832514"/>
                    </a:xfrm>
                    <a:prstGeom prst="rect">
                      <a:avLst/>
                    </a:prstGeom>
                    <a:solidFill>
                      <a:schemeClr val="accent4"/>
                    </a:solidFill>
                    <a:ln w="57150">
                      <a:solidFill>
                        <a:schemeClr val="accent4">
                          <a:lumMod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en-GB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p:txBody>
                </p:sp>
              </p:grpSp>
            </p:grpSp>
            <p:sp>
              <p:nvSpPr>
                <p:cNvPr id="15" name="Rectangle 14"/>
                <p:cNvSpPr/>
                <p:nvPr/>
              </p:nvSpPr>
              <p:spPr>
                <a:xfrm>
                  <a:off x="8331452" y="1877999"/>
                  <a:ext cx="45719" cy="1601692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accent1">
                      <a:lumMod val="1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1" name="TextBox 10"/>
              <p:cNvSpPr txBox="1"/>
              <p:nvPr/>
            </p:nvSpPr>
            <p:spPr>
              <a:xfrm>
                <a:off x="4235166" y="1198487"/>
                <a:ext cx="1344165" cy="276999"/>
              </a:xfrm>
              <a:prstGeom prst="rect">
                <a:avLst/>
              </a:prstGeom>
              <a:noFill/>
              <a:ln w="12700">
                <a:solidFill>
                  <a:schemeClr val="accent1">
                    <a:lumMod val="1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>
                    <a:solidFill>
                      <a:schemeClr val="accent1">
                        <a:lumMod val="10000"/>
                      </a:schemeClr>
                    </a:solidFill>
                  </a:rPr>
                  <a:t>Sc. cable stacks </a:t>
                </a:r>
              </a:p>
            </p:txBody>
          </p:sp>
          <p:cxnSp>
            <p:nvCxnSpPr>
              <p:cNvPr id="12" name="Straight Connector 11"/>
              <p:cNvCxnSpPr>
                <a:stCxn id="11" idx="3"/>
              </p:cNvCxnSpPr>
              <p:nvPr/>
            </p:nvCxnSpPr>
            <p:spPr>
              <a:xfrm flipV="1">
                <a:off x="5579331" y="1336986"/>
                <a:ext cx="471932" cy="1"/>
              </a:xfrm>
              <a:prstGeom prst="line">
                <a:avLst/>
              </a:prstGeom>
              <a:ln w="12700">
                <a:solidFill>
                  <a:schemeClr val="bg2">
                    <a:lumMod val="10000"/>
                  </a:schemeClr>
                </a:solidFill>
                <a:tailEnd type="non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6057966" y="1346872"/>
                <a:ext cx="177308" cy="913363"/>
              </a:xfrm>
              <a:prstGeom prst="line">
                <a:avLst/>
              </a:prstGeom>
              <a:ln w="12700">
                <a:solidFill>
                  <a:schemeClr val="bg2">
                    <a:lumMod val="10000"/>
                  </a:schemeClr>
                </a:solidFill>
                <a:tailEnd type="non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9" name="Straight Connector 8"/>
            <p:cNvCxnSpPr/>
            <p:nvPr/>
          </p:nvCxnSpPr>
          <p:spPr>
            <a:xfrm flipH="1">
              <a:off x="8221942" y="3299982"/>
              <a:ext cx="109510" cy="774496"/>
            </a:xfrm>
            <a:prstGeom prst="line">
              <a:avLst/>
            </a:prstGeom>
            <a:ln w="12700">
              <a:solidFill>
                <a:schemeClr val="bg2">
                  <a:lumMod val="10000"/>
                </a:schemeClr>
              </a:solidFill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58" name="Straight Arrow Connector 57"/>
          <p:cNvCxnSpPr/>
          <p:nvPr/>
        </p:nvCxnSpPr>
        <p:spPr>
          <a:xfrm>
            <a:off x="6510686" y="1606201"/>
            <a:ext cx="0" cy="1733266"/>
          </a:xfrm>
          <a:prstGeom prst="straightConnector1">
            <a:avLst/>
          </a:prstGeom>
          <a:ln>
            <a:headEnd type="triangle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flipH="1">
            <a:off x="6777091" y="1503546"/>
            <a:ext cx="4147336" cy="0"/>
          </a:xfrm>
          <a:prstGeom prst="straightConnector1">
            <a:avLst/>
          </a:prstGeom>
          <a:ln>
            <a:headEnd type="triangle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8670816" y="1130976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600 mm</a:t>
            </a:r>
            <a:endParaRPr lang="en-GB" dirty="0"/>
          </a:p>
        </p:txBody>
      </p:sp>
      <p:sp>
        <p:nvSpPr>
          <p:cNvPr id="66" name="TextBox 65"/>
          <p:cNvSpPr txBox="1"/>
          <p:nvPr/>
        </p:nvSpPr>
        <p:spPr>
          <a:xfrm rot="16200000">
            <a:off x="5842748" y="2261257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300 mm</a:t>
            </a:r>
            <a:endParaRPr lang="en-GB" dirty="0"/>
          </a:p>
        </p:txBody>
      </p:sp>
      <p:cxnSp>
        <p:nvCxnSpPr>
          <p:cNvPr id="67" name="Straight Arrow Connector 66"/>
          <p:cNvCxnSpPr/>
          <p:nvPr/>
        </p:nvCxnSpPr>
        <p:spPr>
          <a:xfrm>
            <a:off x="8267157" y="3491867"/>
            <a:ext cx="0" cy="1509926"/>
          </a:xfrm>
          <a:prstGeom prst="straightConnector1">
            <a:avLst/>
          </a:prstGeom>
          <a:ln>
            <a:headEnd type="triangle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 rot="16200000">
            <a:off x="7536839" y="3998035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500 mm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389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Peak Temperature – Design choice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tx1"/>
              </a:buClr>
            </a:pPr>
            <a:r>
              <a:rPr lang="en-GB" dirty="0" smtClean="0"/>
              <a:t>Peak temperatures to be reach in sample based on results of experiments without beam</a:t>
            </a:r>
          </a:p>
          <a:p>
            <a:pPr marL="36576" indent="0">
              <a:buClr>
                <a:schemeClr val="tx1"/>
              </a:buClr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HiRadMat Technical Board - 30 March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3328097"/>
              </p:ext>
            </p:extLst>
          </p:nvPr>
        </p:nvGraphicFramePr>
        <p:xfrm>
          <a:off x="1861878" y="2668773"/>
          <a:ext cx="7771219" cy="27839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0165"/>
                <a:gridCol w="5241054"/>
              </a:tblGrid>
              <a:tr h="558879">
                <a:tc>
                  <a:txBody>
                    <a:bodyPr/>
                    <a:lstStyle/>
                    <a:p>
                      <a:r>
                        <a:rPr lang="en-GB" dirty="0" smtClean="0"/>
                        <a:t>Peak Temperature (C)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Energy Density in</a:t>
                      </a:r>
                      <a:r>
                        <a:rPr lang="en-GB" baseline="0" dirty="0" smtClean="0"/>
                        <a:t> Cu/Nb-Ti (kJ/cm</a:t>
                      </a:r>
                      <a:r>
                        <a:rPr lang="en-GB" baseline="30000" dirty="0" smtClean="0"/>
                        <a:t>3</a:t>
                      </a:r>
                      <a:r>
                        <a:rPr lang="en-GB" baseline="0" dirty="0" smtClean="0"/>
                        <a:t>)</a:t>
                      </a:r>
                      <a:endParaRPr lang="en-GB" baseline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950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3.2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2.8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1.6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0.6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0873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052" y="0"/>
            <a:ext cx="10969139" cy="940443"/>
          </a:xfrm>
        </p:spPr>
        <p:txBody>
          <a:bodyPr>
            <a:normAutofit/>
          </a:bodyPr>
          <a:lstStyle/>
          <a:p>
            <a:r>
              <a:rPr lang="en-GB" sz="4000" dirty="0"/>
              <a:t>Energy Deposition and Temperature rise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HiRadMat Technical Board - 30 March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79"/>
          <a:stretch/>
        </p:blipFill>
        <p:spPr>
          <a:xfrm>
            <a:off x="10633" y="1052513"/>
            <a:ext cx="6694956" cy="5486400"/>
          </a:xfrm>
          <a:prstGeom prst="rect">
            <a:avLst/>
          </a:prstGeom>
        </p:spPr>
      </p:pic>
      <p:pic>
        <p:nvPicPr>
          <p:cNvPr id="58" name="Picture 5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589" y="1883699"/>
            <a:ext cx="5486411" cy="3824028"/>
          </a:xfrm>
          <a:prstGeom prst="rect">
            <a:avLst/>
          </a:prstGeom>
        </p:spPr>
      </p:pic>
      <p:sp>
        <p:nvSpPr>
          <p:cNvPr id="59" name="TextBox 58"/>
          <p:cNvSpPr txBox="1"/>
          <p:nvPr/>
        </p:nvSpPr>
        <p:spPr>
          <a:xfrm>
            <a:off x="377167" y="953046"/>
            <a:ext cx="6154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Beam characteristics FWHM x = y = 0.5 mm, E = 440 GeV</a:t>
            </a:r>
            <a:endParaRPr lang="en-GB" dirty="0"/>
          </a:p>
        </p:txBody>
      </p:sp>
      <p:sp>
        <p:nvSpPr>
          <p:cNvPr id="60" name="TextBox 59"/>
          <p:cNvSpPr txBox="1"/>
          <p:nvPr/>
        </p:nvSpPr>
        <p:spPr>
          <a:xfrm>
            <a:off x="6948962" y="1540922"/>
            <a:ext cx="5243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Max. Temp in 3</a:t>
            </a:r>
            <a:r>
              <a:rPr lang="en-GB" sz="1400" baseline="30000" dirty="0" smtClean="0"/>
              <a:t>rd</a:t>
            </a:r>
            <a:r>
              <a:rPr lang="en-GB" sz="1400" dirty="0" smtClean="0"/>
              <a:t> cable stack, stainless steel plate and container</a:t>
            </a:r>
            <a:endParaRPr lang="en-GB" sz="1400" dirty="0"/>
          </a:p>
        </p:txBody>
      </p:sp>
      <p:cxnSp>
        <p:nvCxnSpPr>
          <p:cNvPr id="85" name="Straight Connector 84"/>
          <p:cNvCxnSpPr/>
          <p:nvPr/>
        </p:nvCxnSpPr>
        <p:spPr>
          <a:xfrm>
            <a:off x="11111023" y="2679885"/>
            <a:ext cx="0" cy="2657659"/>
          </a:xfrm>
          <a:prstGeom prst="line">
            <a:avLst/>
          </a:prstGeom>
          <a:ln>
            <a:solidFill>
              <a:schemeClr val="accent6"/>
            </a:solidFill>
            <a:prstDash val="lgDash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9168809" y="3997842"/>
            <a:ext cx="0" cy="1396405"/>
          </a:xfrm>
          <a:prstGeom prst="line">
            <a:avLst/>
          </a:prstGeom>
          <a:ln>
            <a:solidFill>
              <a:schemeClr val="accent6"/>
            </a:solidFill>
            <a:prstDash val="lgDash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>
            <a:off x="8243776" y="4603898"/>
            <a:ext cx="0" cy="733646"/>
          </a:xfrm>
          <a:prstGeom prst="line">
            <a:avLst/>
          </a:prstGeom>
          <a:ln>
            <a:solidFill>
              <a:schemeClr val="accent6"/>
            </a:solidFill>
            <a:prstDash val="lgDash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1163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9457"/>
            <a:ext cx="9956800" cy="1143000"/>
          </a:xfrm>
        </p:spPr>
        <p:txBody>
          <a:bodyPr>
            <a:noAutofit/>
          </a:bodyPr>
          <a:lstStyle/>
          <a:p>
            <a:r>
              <a:rPr lang="en-GB" sz="4000" dirty="0"/>
              <a:t>Operational </a:t>
            </a:r>
            <a:r>
              <a:rPr lang="en-GB" sz="4000" dirty="0" smtClean="0"/>
              <a:t>process - </a:t>
            </a:r>
            <a:r>
              <a:rPr lang="en-US" sz="4000" dirty="0" smtClean="0">
                <a:solidFill>
                  <a:schemeClr val="tx2"/>
                </a:solidFill>
              </a:rPr>
              <a:t>Beam </a:t>
            </a:r>
            <a:r>
              <a:rPr lang="en-US" sz="4000" dirty="0">
                <a:solidFill>
                  <a:schemeClr val="tx2"/>
                </a:solidFill>
              </a:rPr>
              <a:t>Pulse </a:t>
            </a:r>
            <a:r>
              <a:rPr lang="en-US" sz="4000" dirty="0" smtClean="0">
                <a:solidFill>
                  <a:schemeClr val="tx2"/>
                </a:solidFill>
              </a:rPr>
              <a:t>list</a:t>
            </a:r>
            <a:endParaRPr lang="en-GB" sz="4000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609600" y="1073888"/>
            <a:ext cx="11264605" cy="4869713"/>
          </a:xfrm>
        </p:spPr>
        <p:txBody>
          <a:bodyPr>
            <a:normAutofit fontScale="92500" lnSpcReduction="10000"/>
          </a:bodyPr>
          <a:lstStyle/>
          <a:p>
            <a:pPr>
              <a:buClr>
                <a:schemeClr val="tx1"/>
              </a:buClr>
            </a:pPr>
            <a:r>
              <a:rPr lang="en-GB" sz="2800" dirty="0"/>
              <a:t>Single bunches for alignment (diamond detector)</a:t>
            </a:r>
          </a:p>
          <a:p>
            <a:pPr>
              <a:buClr>
                <a:schemeClr val="tx1"/>
              </a:buClr>
            </a:pPr>
            <a:endParaRPr lang="en-GB" sz="2800" dirty="0" smtClean="0"/>
          </a:p>
          <a:p>
            <a:pPr>
              <a:buClr>
                <a:schemeClr val="tx1"/>
              </a:buClr>
            </a:pPr>
            <a:endParaRPr lang="en-GB" sz="2800" dirty="0" smtClean="0"/>
          </a:p>
          <a:p>
            <a:pPr>
              <a:buClr>
                <a:schemeClr val="tx1"/>
              </a:buClr>
            </a:pPr>
            <a:endParaRPr lang="en-GB" sz="2800" dirty="0" smtClean="0"/>
          </a:p>
          <a:p>
            <a:pPr>
              <a:buClr>
                <a:schemeClr val="tx1"/>
              </a:buClr>
            </a:pPr>
            <a:endParaRPr lang="en-GB" sz="2800" dirty="0"/>
          </a:p>
          <a:p>
            <a:pPr>
              <a:buClr>
                <a:schemeClr val="tx1"/>
              </a:buClr>
            </a:pPr>
            <a:endParaRPr lang="en-GB" sz="2800" dirty="0" smtClean="0"/>
          </a:p>
          <a:p>
            <a:pPr>
              <a:buClr>
                <a:schemeClr val="tx1"/>
              </a:buClr>
            </a:pPr>
            <a:endParaRPr lang="en-GB" sz="2800" dirty="0"/>
          </a:p>
          <a:p>
            <a:pPr>
              <a:buClr>
                <a:schemeClr val="tx1"/>
              </a:buClr>
            </a:pPr>
            <a:endParaRPr lang="en-GB" sz="2800" dirty="0" smtClean="0"/>
          </a:p>
          <a:p>
            <a:pPr>
              <a:buClr>
                <a:schemeClr val="tx1"/>
              </a:buClr>
            </a:pPr>
            <a:r>
              <a:rPr lang="en-GB" sz="2800" dirty="0" smtClean="0"/>
              <a:t>After each “high” intensity pulse, the target is moved vertically (</a:t>
            </a:r>
            <a:r>
              <a:rPr lang="en-GB" sz="2800" dirty="0"/>
              <a:t>moving the target </a:t>
            </a:r>
            <a:r>
              <a:rPr lang="en-GB" sz="2800" dirty="0" smtClean="0"/>
              <a:t>~1 to 2 minutes </a:t>
            </a:r>
          </a:p>
          <a:p>
            <a:pPr>
              <a:buClr>
                <a:schemeClr val="tx1"/>
              </a:buClr>
            </a:pPr>
            <a:r>
              <a:rPr lang="en-GB" sz="2800" dirty="0" smtClean="0"/>
              <a:t>Estimated beam time: 1 shift</a:t>
            </a:r>
            <a:endParaRPr lang="en-GB" sz="2800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HiRadMat Technical Board - 30 March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4522" y="1575207"/>
            <a:ext cx="6134100" cy="276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009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CERN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hemeCERN" id="{7D082544-463A-48BE-9326-E5C06B74CB76}" vid="{A853221B-1BD1-485B-BE09-AEFA0C17307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ThemeCERN</Template>
  <TotalTime>24815</TotalTime>
  <Words>1076</Words>
  <Application>Microsoft Office PowerPoint</Application>
  <PresentationFormat>Widescreen</PresentationFormat>
  <Paragraphs>216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Cambria Math</vt:lpstr>
      <vt:lpstr>Symbol</vt:lpstr>
      <vt:lpstr>Wingdings</vt:lpstr>
      <vt:lpstr>ThemeCERN</vt:lpstr>
      <vt:lpstr>PowerPoint Presentation</vt:lpstr>
      <vt:lpstr>Proposal 1602 – Cable Stack HiRadMat Technical board</vt:lpstr>
      <vt:lpstr>Outline</vt:lpstr>
      <vt:lpstr>Determination of damage limit of sc. magnets for instantaneous beam impact</vt:lpstr>
      <vt:lpstr>Objectives</vt:lpstr>
      <vt:lpstr>Experimental Design Concept</vt:lpstr>
      <vt:lpstr>Peak Temperature – Design choice</vt:lpstr>
      <vt:lpstr>Energy Deposition and Temperature rise </vt:lpstr>
      <vt:lpstr>Operational process - Beam Pulse list</vt:lpstr>
      <vt:lpstr>Radiological risks – residual dose in proximity of the container</vt:lpstr>
      <vt:lpstr>Radiological risks – residual dose rate within/at contact with the cable stack</vt:lpstr>
      <vt:lpstr>Removal and disposal</vt:lpstr>
      <vt:lpstr>Post mortem analysis</vt:lpstr>
      <vt:lpstr>Risk Assessment</vt:lpstr>
      <vt:lpstr>PowerPoint Presentation</vt:lpstr>
      <vt:lpstr>Stress in Aluminium</vt:lpstr>
      <vt:lpstr>Pressure in container due to beam pulse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Vivien Raginel</cp:lastModifiedBy>
  <cp:revision>893</cp:revision>
  <cp:lastPrinted>2016-03-30T06:47:59Z</cp:lastPrinted>
  <dcterms:created xsi:type="dcterms:W3CDTF">2012-11-30T11:04:26Z</dcterms:created>
  <dcterms:modified xsi:type="dcterms:W3CDTF">2016-03-30T13:18:21Z</dcterms:modified>
</cp:coreProperties>
</file>