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20"/>
  </p:notesMasterIdLst>
  <p:sldIdLst>
    <p:sldId id="257" r:id="rId2"/>
    <p:sldId id="347" r:id="rId3"/>
    <p:sldId id="338" r:id="rId4"/>
    <p:sldId id="334" r:id="rId5"/>
    <p:sldId id="365" r:id="rId6"/>
    <p:sldId id="381" r:id="rId7"/>
    <p:sldId id="350" r:id="rId8"/>
    <p:sldId id="375" r:id="rId9"/>
    <p:sldId id="379" r:id="rId10"/>
    <p:sldId id="377" r:id="rId11"/>
    <p:sldId id="378" r:id="rId12"/>
    <p:sldId id="382" r:id="rId13"/>
    <p:sldId id="342" r:id="rId14"/>
    <p:sldId id="348" r:id="rId15"/>
    <p:sldId id="366" r:id="rId16"/>
    <p:sldId id="383" r:id="rId17"/>
    <p:sldId id="384" r:id="rId18"/>
    <p:sldId id="385" r:id="rId19"/>
  </p:sldIdLst>
  <p:sldSz cx="9144000" cy="6858000" type="screen4x3"/>
  <p:notesSz cx="6811963" cy="99425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55A0"/>
    <a:srgbClr val="F89708"/>
    <a:srgbClr val="000000"/>
    <a:srgbClr val="0173BE"/>
    <a:srgbClr val="00CC00"/>
    <a:srgbClr val="006600"/>
    <a:srgbClr val="003F6E"/>
    <a:srgbClr val="663300"/>
    <a:srgbClr val="104282"/>
    <a:srgbClr val="0B387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25" autoAdjust="0"/>
    <p:restoredTop sz="94660"/>
  </p:normalViewPr>
  <p:slideViewPr>
    <p:cSldViewPr snapToGrid="0" snapToObjects="1">
      <p:cViewPr varScale="1">
        <p:scale>
          <a:sx n="129" d="100"/>
          <a:sy n="129" d="100"/>
        </p:scale>
        <p:origin x="888" y="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1851" cy="49885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8536" y="0"/>
            <a:ext cx="2951851" cy="49885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6DBD496-FDFE-4116-A3CD-C04F430DBDAB}" type="datetimeFigureOut">
              <a:rPr lang="en-GB" smtClean="0"/>
              <a:t>07/04/2016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69988" y="1243013"/>
            <a:ext cx="4471987" cy="33559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1197" y="4784835"/>
            <a:ext cx="5449570" cy="391486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43662"/>
            <a:ext cx="2951851" cy="49885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8536" y="9443662"/>
            <a:ext cx="2951851" cy="49885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4F249BA-9D72-4463-925A-43B4C7CAD70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481853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4/7/2016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4/7/2016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4/7/2016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4/7/2016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4/7/2016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6576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4/7/2016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4/7/2016</a:t>
            </a:fld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4/7/2016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image" Target="../media/image7.png"/><Relationship Id="rId7" Type="http://schemas.openxmlformats.org/officeDocument/2006/relationships/image" Target="../media/image11.emf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emf"/><Relationship Id="rId5" Type="http://schemas.openxmlformats.org/officeDocument/2006/relationships/image" Target="../media/image9.emf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olo 2"/>
          <p:cNvSpPr>
            <a:spLocks noGrp="1"/>
          </p:cNvSpPr>
          <p:nvPr>
            <p:ph type="title"/>
          </p:nvPr>
        </p:nvSpPr>
        <p:spPr>
          <a:xfrm>
            <a:off x="721112" y="1315844"/>
            <a:ext cx="8229600" cy="3650166"/>
          </a:xfrm>
        </p:spPr>
        <p:txBody>
          <a:bodyPr>
            <a:noAutofit/>
          </a:bodyPr>
          <a:lstStyle/>
          <a:p>
            <a:r>
              <a:rPr lang="en-GB" sz="3200" dirty="0"/>
              <a:t>Concepts for magnet circuit powering and </a:t>
            </a:r>
            <a:r>
              <a:rPr lang="en-GB" sz="3200" dirty="0" smtClean="0"/>
              <a:t>protection</a:t>
            </a:r>
            <a:br>
              <a:rPr lang="en-GB" sz="3200" dirty="0" smtClean="0"/>
            </a:br>
            <a:r>
              <a:rPr lang="en-GB" sz="3200" dirty="0" smtClean="0"/>
              <a:t/>
            </a:r>
            <a:br>
              <a:rPr lang="en-GB" sz="3200" dirty="0" smtClean="0"/>
            </a:br>
            <a:r>
              <a:rPr lang="en-GB" sz="2000" dirty="0" smtClean="0"/>
              <a:t>M. Prioli</a:t>
            </a:r>
            <a:br>
              <a:rPr lang="en-GB" sz="2000" dirty="0" smtClean="0"/>
            </a:br>
            <a:r>
              <a:rPr lang="en-GB" sz="2000" dirty="0" smtClean="0"/>
              <a:t/>
            </a:r>
            <a:br>
              <a:rPr lang="en-GB" sz="2000" dirty="0" smtClean="0"/>
            </a:br>
            <a:r>
              <a:rPr lang="en-GB" sz="2000" dirty="0" smtClean="0"/>
              <a:t>with many inputs from A. Verweij, R. </a:t>
            </a:r>
            <a:r>
              <a:rPr lang="en-GB" sz="2000" dirty="0" smtClean="0"/>
              <a:t>Schmidt and </a:t>
            </a:r>
            <a:r>
              <a:rPr lang="en-GB" sz="2000" dirty="0" smtClean="0"/>
              <a:t>A. Siemko</a:t>
            </a:r>
            <a:endParaRPr lang="it-IT" sz="2000" dirty="0"/>
          </a:p>
        </p:txBody>
      </p:sp>
    </p:spTree>
    <p:extLst>
      <p:ext uri="{BB962C8B-B14F-4D97-AF65-F5344CB8AC3E}">
        <p14:creationId xmlns:p14="http://schemas.microsoft.com/office/powerpoint/2010/main" val="22245571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6828970" y="6356350"/>
            <a:ext cx="1249385" cy="365125"/>
          </a:xfrm>
        </p:spPr>
        <p:txBody>
          <a:bodyPr/>
          <a:lstStyle/>
          <a:p>
            <a:r>
              <a:rPr lang="en-US" dirty="0" smtClean="0"/>
              <a:t>M. Prioli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8" name="Content Placeholder 1"/>
          <p:cNvSpPr txBox="1">
            <a:spLocks/>
          </p:cNvSpPr>
          <p:nvPr/>
        </p:nvSpPr>
        <p:spPr>
          <a:xfrm>
            <a:off x="368815" y="4728195"/>
            <a:ext cx="4108842" cy="1324262"/>
          </a:xfrm>
          <a:prstGeom prst="rect">
            <a:avLst/>
          </a:prstGeom>
        </p:spPr>
        <p:txBody>
          <a:bodyPr vert="horz"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None/>
            </a:pPr>
            <a:r>
              <a:rPr lang="en-GB" sz="2000" dirty="0" smtClean="0"/>
              <a:t>Pros</a:t>
            </a:r>
          </a:p>
          <a:p>
            <a:pPr>
              <a:buSzPct val="100000"/>
              <a:buFont typeface="Wingdings" panose="05000000000000000000" pitchFamily="2" charset="2"/>
              <a:buChar char="Ø"/>
            </a:pPr>
            <a:r>
              <a:rPr lang="en-GB" sz="1600" dirty="0"/>
              <a:t>The stored energy per circuit is halved (</a:t>
            </a:r>
            <a:r>
              <a:rPr lang="en-GB" sz="1600" dirty="0" err="1"/>
              <a:t>cf.A</a:t>
            </a:r>
            <a:r>
              <a:rPr lang="en-GB" sz="1600" dirty="0"/>
              <a:t>)</a:t>
            </a:r>
          </a:p>
          <a:p>
            <a:pPr>
              <a:buSzPct val="100000"/>
              <a:buFont typeface="Wingdings" panose="05000000000000000000" pitchFamily="2" charset="2"/>
              <a:buChar char="Ø"/>
            </a:pPr>
            <a:r>
              <a:rPr lang="en-GB" sz="1600" dirty="0" smtClean="0"/>
              <a:t>A lower </a:t>
            </a:r>
            <a:r>
              <a:rPr lang="el-GR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τ</a:t>
            </a:r>
            <a:r>
              <a:rPr lang="en-GB" sz="1800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disc</a:t>
            </a:r>
            <a:r>
              <a:rPr lang="en-GB" sz="1600" dirty="0" smtClean="0">
                <a:latin typeface="+mj-lt"/>
                <a:cs typeface="Times New Roman" panose="02020603050405020304" pitchFamily="18" charset="0"/>
              </a:rPr>
              <a:t> is obtained for 1kV (</a:t>
            </a:r>
            <a:r>
              <a:rPr lang="en-GB" sz="1600" dirty="0" err="1" smtClean="0">
                <a:latin typeface="+mj-lt"/>
                <a:cs typeface="Times New Roman" panose="02020603050405020304" pitchFamily="18" charset="0"/>
              </a:rPr>
              <a:t>cf.A</a:t>
            </a:r>
            <a:r>
              <a:rPr lang="en-GB" sz="1600" dirty="0" smtClean="0">
                <a:latin typeface="+mj-lt"/>
                <a:cs typeface="Times New Roman" panose="02020603050405020304" pitchFamily="18" charset="0"/>
              </a:rPr>
              <a:t>)</a:t>
            </a:r>
            <a:endParaRPr lang="en-GB" sz="1600" dirty="0" smtClean="0">
              <a:latin typeface="+mj-lt"/>
            </a:endParaRPr>
          </a:p>
        </p:txBody>
      </p:sp>
      <p:sp>
        <p:nvSpPr>
          <p:cNvPr id="60" name="Title 6"/>
          <p:cNvSpPr txBox="1">
            <a:spLocks/>
          </p:cNvSpPr>
          <p:nvPr/>
        </p:nvSpPr>
        <p:spPr>
          <a:xfrm>
            <a:off x="457200" y="137886"/>
            <a:ext cx="8226854" cy="566057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000" dirty="0" smtClean="0"/>
              <a:t>Option </a:t>
            </a:r>
            <a:r>
              <a:rPr lang="en-GB" sz="3000" dirty="0"/>
              <a:t>D</a:t>
            </a:r>
            <a:r>
              <a:rPr lang="en-GB" sz="3000" dirty="0" smtClean="0"/>
              <a:t>: </a:t>
            </a:r>
            <a:r>
              <a:rPr lang="en-GB" sz="3000" dirty="0"/>
              <a:t>2</a:t>
            </a:r>
            <a:r>
              <a:rPr lang="en-GB" sz="3000" dirty="0" smtClean="0"/>
              <a:t> circuits with 2 EE</a:t>
            </a:r>
            <a:endParaRPr lang="en-GB" sz="3000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56538796"/>
              </p:ext>
            </p:extLst>
          </p:nvPr>
        </p:nvGraphicFramePr>
        <p:xfrm>
          <a:off x="1232342" y="2341217"/>
          <a:ext cx="6676570" cy="1967865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1574662"/>
                <a:gridCol w="1989871"/>
                <a:gridCol w="649264"/>
                <a:gridCol w="881811"/>
                <a:gridCol w="881811"/>
                <a:gridCol w="699151"/>
              </a:tblGrid>
              <a:tr h="200025">
                <a:tc>
                  <a:txBody>
                    <a:bodyPr/>
                    <a:lstStyle/>
                    <a:p>
                      <a:pPr algn="l" fontAlgn="b"/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Description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u="none" strike="noStrike" dirty="0">
                          <a:solidFill>
                            <a:srgbClr val="7030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LHC MB</a:t>
                      </a:r>
                      <a:endParaRPr lang="en-GB" sz="1200" b="1" i="0" u="none" strike="noStrike" dirty="0">
                        <a:solidFill>
                          <a:srgbClr val="7030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1200" b="1" u="none" strike="noStrike" baseline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</a:t>
                      </a:r>
                      <a:r>
                        <a:rPr lang="en-GB" sz="12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FCC Block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r" fontAlgn="b"/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Units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Energy and inductance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Diff. </a:t>
                      </a:r>
                      <a:r>
                        <a:rPr lang="en-GB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inductance per circuit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 dirty="0">
                          <a:solidFill>
                            <a:srgbClr val="7030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15.2</a:t>
                      </a:r>
                      <a:endParaRPr lang="en-GB" sz="1200" b="0" i="0" u="none" strike="noStrike" dirty="0">
                        <a:solidFill>
                          <a:srgbClr val="7030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136</a:t>
                      </a:r>
                      <a:endParaRPr lang="en-GB" sz="1200" b="0" i="0" u="none" strike="noStrike" dirty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pPr algn="r" fontAlgn="b"/>
                      <a:endParaRPr lang="en-GB" sz="1200" b="0" i="0" u="none" strike="noStrike" dirty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[H]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algn="l" fontAlgn="b"/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Stored energy per circuit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 dirty="0">
                          <a:solidFill>
                            <a:srgbClr val="7030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1.1</a:t>
                      </a:r>
                      <a:endParaRPr lang="en-GB" sz="1200" b="0" i="0" u="none" strike="noStrike" dirty="0">
                        <a:solidFill>
                          <a:srgbClr val="7030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4.9</a:t>
                      </a:r>
                      <a:endParaRPr lang="en-GB" sz="1200" b="0" i="0" u="none" strike="noStrike" dirty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pPr algn="r" fontAlgn="b"/>
                      <a:endParaRPr lang="en-GB" sz="1200" b="0" i="0" u="none" strike="noStrike" dirty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[GJ]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</a:tr>
              <a:tr h="200025">
                <a:tc>
                  <a:txBody>
                    <a:bodyPr/>
                    <a:lstStyle/>
                    <a:p>
                      <a:pPr algn="l" fontAlgn="b"/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200" b="0" i="0" u="none" strike="noStrike" dirty="0">
                        <a:solidFill>
                          <a:srgbClr val="7030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200" b="0" i="0" u="none" strike="noStrike" dirty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200" b="0" i="0" u="none" strike="noStrike" dirty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</a:tr>
              <a:tr h="200025"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FPA</a:t>
                      </a:r>
                      <a:endParaRPr lang="en-GB" sz="1200" b="1" i="0" u="none" strike="noStrike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Maximum voltage to ground</a:t>
                      </a:r>
                      <a:endParaRPr lang="en-GB" sz="1200" b="0" i="0" u="none" strike="noStrike" dirty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 smtClean="0">
                          <a:solidFill>
                            <a:srgbClr val="7030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450</a:t>
                      </a:r>
                      <a:endParaRPr lang="en-GB" sz="1200" b="0" i="0" u="none" strike="noStrike" dirty="0">
                        <a:solidFill>
                          <a:srgbClr val="7030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 dirty="0" smtClean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</a:rPr>
                        <a:t>1000</a:t>
                      </a:r>
                      <a:endParaRPr lang="en-GB" sz="1200" b="1" i="0" u="none" strike="noStrike" dirty="0">
                        <a:solidFill>
                          <a:srgbClr val="00B05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2000</a:t>
                      </a:r>
                      <a:endParaRPr lang="en-GB" sz="1200" b="1" i="0" u="none" strike="noStrike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[V]</a:t>
                      </a:r>
                      <a:endParaRPr lang="en-GB" sz="1200" b="0" i="0" u="none" strike="noStrike" dirty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</a:tr>
              <a:tr h="200025">
                <a:tc>
                  <a:txBody>
                    <a:bodyPr/>
                    <a:lstStyle/>
                    <a:p>
                      <a:pPr algn="l" fontAlgn="b"/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Discharge time </a:t>
                      </a:r>
                      <a:r>
                        <a:rPr lang="en-GB" sz="12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constant </a:t>
                      </a:r>
                      <a:r>
                        <a:rPr lang="en-GB" sz="1100" dirty="0" smtClean="0">
                          <a:solidFill>
                            <a:srgbClr val="0055A0"/>
                          </a:solidFill>
                        </a:rPr>
                        <a:t>(</a:t>
                      </a:r>
                      <a:r>
                        <a:rPr lang="el-GR" sz="1200" dirty="0" smtClean="0">
                          <a:solidFill>
                            <a:srgbClr val="0055A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τ</a:t>
                      </a:r>
                      <a:r>
                        <a:rPr lang="en-GB" sz="1200" baseline="-25000" dirty="0" smtClean="0">
                          <a:solidFill>
                            <a:srgbClr val="0055A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disc</a:t>
                      </a:r>
                      <a:r>
                        <a:rPr lang="en-GB" sz="1100" dirty="0" smtClean="0">
                          <a:solidFill>
                            <a:srgbClr val="0055A0"/>
                          </a:solidFill>
                          <a:cs typeface="Times New Roman" panose="02020603050405020304" pitchFamily="18" charset="0"/>
                        </a:rPr>
                        <a:t>)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u="none" strike="noStrike" dirty="0">
                          <a:solidFill>
                            <a:srgbClr val="7030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</a:t>
                      </a:r>
                      <a:endParaRPr lang="en-GB" sz="1200" b="1" i="0" u="none" strike="noStrike" dirty="0">
                        <a:solidFill>
                          <a:srgbClr val="7030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 dirty="0" smtClean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</a:rPr>
                        <a:t>288</a:t>
                      </a:r>
                      <a:endParaRPr lang="en-GB" sz="1200" b="1" i="0" u="none" strike="noStrike" dirty="0">
                        <a:solidFill>
                          <a:srgbClr val="00B05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 dirty="0" smtClean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</a:rPr>
                        <a:t>144</a:t>
                      </a:r>
                      <a:endParaRPr lang="en-GB" sz="1200" b="1" i="0" u="none" strike="noStrike" dirty="0">
                        <a:solidFill>
                          <a:srgbClr val="00B05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[s]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</a:tr>
              <a:tr h="200025">
                <a:tc>
                  <a:txBody>
                    <a:bodyPr/>
                    <a:lstStyle/>
                    <a:p>
                      <a:pPr algn="l" fontAlgn="b"/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</a:rPr>
                        <a:t>Resistance per energy extractor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7030A0"/>
                          </a:solidFill>
                          <a:effectLst/>
                          <a:latin typeface="Times New Roman" panose="02020603050405020304" pitchFamily="18" charset="0"/>
                        </a:rPr>
                        <a:t>76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</a:rPr>
                        <a:t>236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</a:rPr>
                        <a:t>472</a:t>
                      </a:r>
                      <a:endParaRPr lang="en-GB" sz="1200" b="0" i="0" u="none" strike="noStrike" dirty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</a:rPr>
                        <a:t>[m</a:t>
                      </a:r>
                      <a:r>
                        <a:rPr lang="el-GR" sz="1200" b="0" i="0" u="none" strike="noStrike" dirty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</a:rPr>
                        <a:t>Ω]</a:t>
                      </a:r>
                    </a:p>
                  </a:txBody>
                  <a:tcPr marL="9525" marR="9525" marT="9525" marB="0" anchor="b"/>
                </a:tc>
              </a:tr>
              <a:tr h="115321">
                <a:tc>
                  <a:txBody>
                    <a:bodyPr/>
                    <a:lstStyle/>
                    <a:p>
                      <a:pPr algn="l" fontAlgn="b"/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Integral of I^2(t)*</a:t>
                      </a:r>
                      <a:r>
                        <a:rPr lang="en-GB" sz="1200" u="none" strike="noStrike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dt</a:t>
                      </a:r>
                      <a:r>
                        <a:rPr lang="en-GB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(MIITs)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 dirty="0" smtClean="0">
                          <a:solidFill>
                            <a:srgbClr val="7030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7e3</a:t>
                      </a:r>
                      <a:endParaRPr lang="en-GB" sz="1200" b="0" i="0" u="none" strike="noStrike" dirty="0">
                        <a:solidFill>
                          <a:srgbClr val="7030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 smtClean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</a:rPr>
                        <a:t>10e3</a:t>
                      </a:r>
                      <a:endParaRPr lang="en-GB" sz="1200" b="0" i="0" u="none" strike="noStrike" dirty="0">
                        <a:solidFill>
                          <a:srgbClr val="00B05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 smtClean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</a:rPr>
                        <a:t>5e3</a:t>
                      </a:r>
                      <a:endParaRPr lang="en-GB" sz="1200" b="0" i="0" u="none" strike="noStrike" dirty="0">
                        <a:solidFill>
                          <a:srgbClr val="00B05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[MA^2 s]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</a:tr>
              <a:tr h="200025">
                <a:tc>
                  <a:txBody>
                    <a:bodyPr/>
                    <a:lstStyle/>
                    <a:p>
                      <a:pPr algn="l" fontAlgn="b"/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 dirty="0" err="1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Busbar</a:t>
                      </a:r>
                      <a:r>
                        <a:rPr lang="en-GB" sz="12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size </a:t>
                      </a:r>
                      <a:r>
                        <a:rPr lang="en-GB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(adiabatic, </a:t>
                      </a:r>
                      <a:r>
                        <a:rPr lang="en-GB" sz="12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ΔT=300K</a:t>
                      </a:r>
                      <a:r>
                        <a:rPr lang="en-GB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200" b="0" i="0" u="none" strike="noStrike" dirty="0" smtClean="0">
                          <a:solidFill>
                            <a:srgbClr val="7030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220</a:t>
                      </a:r>
                      <a:endParaRPr lang="en-GB" sz="1200" b="0" i="0" u="none" strike="noStrike" dirty="0">
                        <a:solidFill>
                          <a:srgbClr val="7030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200" b="0" i="0" u="none" strike="noStrike" dirty="0" smtClean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260</a:t>
                      </a:r>
                      <a:endParaRPr lang="en-GB" sz="1200" b="0" i="0" u="none" strike="noStrike" dirty="0">
                        <a:solidFill>
                          <a:srgbClr val="00B05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200" u="none" strike="noStrike" dirty="0" smtClean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180</a:t>
                      </a:r>
                      <a:endParaRPr lang="en-GB" sz="1200" b="0" i="0" u="none" strike="noStrike" dirty="0">
                        <a:solidFill>
                          <a:srgbClr val="00B05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[mm^2]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sp>
        <p:nvSpPr>
          <p:cNvPr id="62" name="Content Placeholder 1"/>
          <p:cNvSpPr txBox="1">
            <a:spLocks/>
          </p:cNvSpPr>
          <p:nvPr/>
        </p:nvSpPr>
        <p:spPr>
          <a:xfrm>
            <a:off x="4849163" y="4726542"/>
            <a:ext cx="4014499" cy="1433870"/>
          </a:xfrm>
          <a:prstGeom prst="rect">
            <a:avLst/>
          </a:prstGeom>
        </p:spPr>
        <p:txBody>
          <a:bodyPr vert="horz">
            <a:normAutofit fontScale="85000" lnSpcReduction="10000"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None/>
            </a:pPr>
            <a:r>
              <a:rPr lang="en-GB" sz="2400" dirty="0" smtClean="0"/>
              <a:t>Cons</a:t>
            </a:r>
          </a:p>
          <a:p>
            <a:pPr>
              <a:buClr>
                <a:srgbClr val="0055A0"/>
              </a:buClr>
              <a:buSzPct val="100000"/>
              <a:buFont typeface="Wingdings" panose="05000000000000000000" pitchFamily="2" charset="2"/>
              <a:buChar char="Ø"/>
            </a:pPr>
            <a:r>
              <a:rPr lang="en-GB" sz="1900" dirty="0">
                <a:solidFill>
                  <a:srgbClr val="0055A0"/>
                </a:solidFill>
              </a:rPr>
              <a:t>The number of circuits is doubled (cf. A), unless quadrupoles are powered in series</a:t>
            </a:r>
          </a:p>
          <a:p>
            <a:pPr>
              <a:buClr>
                <a:srgbClr val="FFC000"/>
              </a:buClr>
              <a:buSzPct val="100000"/>
              <a:buFont typeface="Wingdings" panose="05000000000000000000" pitchFamily="2" charset="2"/>
              <a:buChar char="Ø"/>
            </a:pPr>
            <a:r>
              <a:rPr lang="en-GB" sz="1900" dirty="0" smtClean="0">
                <a:solidFill>
                  <a:srgbClr val="0055A0"/>
                </a:solidFill>
              </a:rPr>
              <a:t>Position </a:t>
            </a:r>
            <a:r>
              <a:rPr lang="en-GB" sz="1900" dirty="0" smtClean="0">
                <a:solidFill>
                  <a:srgbClr val="0055A0"/>
                </a:solidFill>
              </a:rPr>
              <a:t>of EE2a </a:t>
            </a:r>
            <a:r>
              <a:rPr lang="en-GB" sz="1900" dirty="0">
                <a:solidFill>
                  <a:srgbClr val="0055A0"/>
                </a:solidFill>
              </a:rPr>
              <a:t>and </a:t>
            </a:r>
            <a:r>
              <a:rPr lang="en-GB" sz="1900" dirty="0" smtClean="0">
                <a:solidFill>
                  <a:srgbClr val="0055A0"/>
                </a:solidFill>
              </a:rPr>
              <a:t>EE2b</a:t>
            </a:r>
            <a:endParaRPr lang="en-GB" sz="1900" dirty="0" smtClean="0">
              <a:solidFill>
                <a:srgbClr val="0055A0"/>
              </a:solidFill>
            </a:endParaRPr>
          </a:p>
        </p:txBody>
      </p:sp>
      <p:grpSp>
        <p:nvGrpSpPr>
          <p:cNvPr id="121" name="Group 120"/>
          <p:cNvGrpSpPr/>
          <p:nvPr/>
        </p:nvGrpSpPr>
        <p:grpSpPr>
          <a:xfrm>
            <a:off x="4879000" y="650211"/>
            <a:ext cx="4073844" cy="1386610"/>
            <a:chOff x="4879000" y="272846"/>
            <a:chExt cx="4073844" cy="1386610"/>
          </a:xfrm>
        </p:grpSpPr>
        <p:grpSp>
          <p:nvGrpSpPr>
            <p:cNvPr id="122" name="Group 121"/>
            <p:cNvGrpSpPr/>
            <p:nvPr/>
          </p:nvGrpSpPr>
          <p:grpSpPr>
            <a:xfrm rot="10800000">
              <a:off x="8260851" y="1295813"/>
              <a:ext cx="665834" cy="350064"/>
              <a:chOff x="871099" y="4583012"/>
              <a:chExt cx="572593" cy="350064"/>
            </a:xfrm>
          </p:grpSpPr>
          <p:sp>
            <p:nvSpPr>
              <p:cNvPr id="145" name="Rectangle 144"/>
              <p:cNvSpPr/>
              <p:nvPr/>
            </p:nvSpPr>
            <p:spPr>
              <a:xfrm>
                <a:off x="1003221" y="4639248"/>
                <a:ext cx="394960" cy="180919"/>
              </a:xfrm>
              <a:prstGeom prst="rect">
                <a:avLst/>
              </a:prstGeom>
              <a:solidFill>
                <a:srgbClr val="0055A0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400" spc="-15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46" name="Isosceles Triangle 145"/>
              <p:cNvSpPr/>
              <p:nvPr/>
            </p:nvSpPr>
            <p:spPr>
              <a:xfrm rot="10800000">
                <a:off x="1003220" y="4819729"/>
                <a:ext cx="394961" cy="113347"/>
              </a:xfrm>
              <a:prstGeom prst="triangle">
                <a:avLst/>
              </a:prstGeom>
              <a:solidFill>
                <a:srgbClr val="0055A0"/>
              </a:solidFill>
              <a:ln>
                <a:noFill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47" name="TextBox 146"/>
              <p:cNvSpPr txBox="1"/>
              <p:nvPr/>
            </p:nvSpPr>
            <p:spPr>
              <a:xfrm rot="10800000">
                <a:off x="871099" y="4583012"/>
                <a:ext cx="572593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400" dirty="0" smtClean="0">
                    <a:solidFill>
                      <a:schemeClr val="bg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EE2b</a:t>
                </a:r>
                <a:endParaRPr lang="en-GB" sz="1400" dirty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cxnSp>
          <p:nvCxnSpPr>
            <p:cNvPr id="123" name="Straight Connector 122"/>
            <p:cNvCxnSpPr/>
            <p:nvPr/>
          </p:nvCxnSpPr>
          <p:spPr>
            <a:xfrm>
              <a:off x="8538050" y="991194"/>
              <a:ext cx="0" cy="300759"/>
            </a:xfrm>
            <a:prstGeom prst="line">
              <a:avLst/>
            </a:prstGeom>
            <a:ln w="12700">
              <a:solidFill>
                <a:srgbClr val="FFC0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24" name="Rectangle 123"/>
            <p:cNvSpPr/>
            <p:nvPr/>
          </p:nvSpPr>
          <p:spPr>
            <a:xfrm>
              <a:off x="4879000" y="991195"/>
              <a:ext cx="740222" cy="300759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6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PC 1b</a:t>
              </a:r>
              <a:endParaRPr lang="en-GB" sz="16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125" name="Straight Connector 124"/>
            <p:cNvCxnSpPr/>
            <p:nvPr/>
          </p:nvCxnSpPr>
          <p:spPr>
            <a:xfrm>
              <a:off x="5623032" y="992265"/>
              <a:ext cx="2915018" cy="0"/>
            </a:xfrm>
            <a:prstGeom prst="line">
              <a:avLst/>
            </a:prstGeom>
            <a:ln w="12700">
              <a:solidFill>
                <a:srgbClr val="FFC0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26" name="Straight Connector 125"/>
            <p:cNvCxnSpPr/>
            <p:nvPr/>
          </p:nvCxnSpPr>
          <p:spPr>
            <a:xfrm>
              <a:off x="5623032" y="1291954"/>
              <a:ext cx="2915018" cy="0"/>
            </a:xfrm>
            <a:prstGeom prst="line">
              <a:avLst/>
            </a:prstGeom>
            <a:ln w="12700">
              <a:solidFill>
                <a:srgbClr val="FFC0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27" name="TextBox 126"/>
            <p:cNvSpPr txBox="1"/>
            <p:nvPr/>
          </p:nvSpPr>
          <p:spPr>
            <a:xfrm>
              <a:off x="6795922" y="1320902"/>
              <a:ext cx="56923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600" dirty="0" smtClean="0">
                  <a:solidFill>
                    <a:srgbClr val="00B05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PS 1</a:t>
              </a:r>
              <a:endParaRPr lang="en-GB" sz="16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grpSp>
          <p:nvGrpSpPr>
            <p:cNvPr id="128" name="Group 127"/>
            <p:cNvGrpSpPr/>
            <p:nvPr/>
          </p:nvGrpSpPr>
          <p:grpSpPr>
            <a:xfrm rot="10800000">
              <a:off x="5353385" y="1300372"/>
              <a:ext cx="665834" cy="350064"/>
              <a:chOff x="871099" y="4583012"/>
              <a:chExt cx="572593" cy="350064"/>
            </a:xfrm>
          </p:grpSpPr>
          <p:sp>
            <p:nvSpPr>
              <p:cNvPr id="142" name="Rectangle 141"/>
              <p:cNvSpPr/>
              <p:nvPr/>
            </p:nvSpPr>
            <p:spPr>
              <a:xfrm>
                <a:off x="1003221" y="4639248"/>
                <a:ext cx="394960" cy="180919"/>
              </a:xfrm>
              <a:prstGeom prst="rect">
                <a:avLst/>
              </a:prstGeom>
              <a:solidFill>
                <a:srgbClr val="0055A0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400" spc="-15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43" name="Isosceles Triangle 142"/>
              <p:cNvSpPr/>
              <p:nvPr/>
            </p:nvSpPr>
            <p:spPr>
              <a:xfrm rot="10800000">
                <a:off x="1003220" y="4819729"/>
                <a:ext cx="394961" cy="113347"/>
              </a:xfrm>
              <a:prstGeom prst="triangle">
                <a:avLst/>
              </a:prstGeom>
              <a:solidFill>
                <a:srgbClr val="0055A0"/>
              </a:solidFill>
              <a:ln>
                <a:noFill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44" name="TextBox 143"/>
              <p:cNvSpPr txBox="1"/>
              <p:nvPr/>
            </p:nvSpPr>
            <p:spPr>
              <a:xfrm rot="10800000">
                <a:off x="871099" y="4583012"/>
                <a:ext cx="572593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400" dirty="0" smtClean="0">
                    <a:solidFill>
                      <a:schemeClr val="bg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EE1b</a:t>
                </a:r>
                <a:endParaRPr lang="en-GB" sz="1400" dirty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cxnSp>
          <p:nvCxnSpPr>
            <p:cNvPr id="129" name="Straight Arrow Connector 128"/>
            <p:cNvCxnSpPr/>
            <p:nvPr/>
          </p:nvCxnSpPr>
          <p:spPr>
            <a:xfrm>
              <a:off x="5623032" y="1366935"/>
              <a:ext cx="2915018" cy="0"/>
            </a:xfrm>
            <a:prstGeom prst="straightConnector1">
              <a:avLst/>
            </a:prstGeom>
            <a:ln>
              <a:solidFill>
                <a:srgbClr val="00CC00"/>
              </a:solidFill>
              <a:headEnd type="arrow" w="med" len="med"/>
              <a:tailEnd type="arrow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30" name="Rectangle 129"/>
            <p:cNvSpPr/>
            <p:nvPr/>
          </p:nvSpPr>
          <p:spPr>
            <a:xfrm>
              <a:off x="4879000" y="624860"/>
              <a:ext cx="740222" cy="300759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6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PC 1a</a:t>
              </a:r>
              <a:endParaRPr lang="en-GB" sz="16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131" name="Straight Connector 130"/>
            <p:cNvCxnSpPr/>
            <p:nvPr/>
          </p:nvCxnSpPr>
          <p:spPr>
            <a:xfrm>
              <a:off x="5623032" y="625930"/>
              <a:ext cx="2915018" cy="0"/>
            </a:xfrm>
            <a:prstGeom prst="line">
              <a:avLst/>
            </a:prstGeom>
            <a:ln w="12700">
              <a:solidFill>
                <a:srgbClr val="FF00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32" name="Straight Connector 131"/>
            <p:cNvCxnSpPr/>
            <p:nvPr/>
          </p:nvCxnSpPr>
          <p:spPr>
            <a:xfrm>
              <a:off x="5623032" y="925619"/>
              <a:ext cx="2915018" cy="0"/>
            </a:xfrm>
            <a:prstGeom prst="line">
              <a:avLst/>
            </a:prstGeom>
            <a:ln w="12700">
              <a:solidFill>
                <a:srgbClr val="FF00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33" name="Straight Connector 132"/>
            <p:cNvCxnSpPr/>
            <p:nvPr/>
          </p:nvCxnSpPr>
          <p:spPr>
            <a:xfrm>
              <a:off x="8538050" y="624860"/>
              <a:ext cx="0" cy="300759"/>
            </a:xfrm>
            <a:prstGeom prst="line">
              <a:avLst/>
            </a:prstGeom>
            <a:ln w="12700">
              <a:solidFill>
                <a:srgbClr val="FF00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grpSp>
          <p:nvGrpSpPr>
            <p:cNvPr id="134" name="Group 133"/>
            <p:cNvGrpSpPr/>
            <p:nvPr/>
          </p:nvGrpSpPr>
          <p:grpSpPr>
            <a:xfrm>
              <a:off x="5316385" y="277301"/>
              <a:ext cx="702834" cy="350064"/>
              <a:chOff x="964711" y="4583012"/>
              <a:chExt cx="572593" cy="350064"/>
            </a:xfrm>
          </p:grpSpPr>
          <p:sp>
            <p:nvSpPr>
              <p:cNvPr id="139" name="Rectangle 138"/>
              <p:cNvSpPr/>
              <p:nvPr/>
            </p:nvSpPr>
            <p:spPr>
              <a:xfrm>
                <a:off x="1003221" y="4639248"/>
                <a:ext cx="394960" cy="180919"/>
              </a:xfrm>
              <a:prstGeom prst="rect">
                <a:avLst/>
              </a:prstGeom>
              <a:solidFill>
                <a:srgbClr val="0055A0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400" spc="-15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40" name="Isosceles Triangle 139"/>
              <p:cNvSpPr/>
              <p:nvPr/>
            </p:nvSpPr>
            <p:spPr>
              <a:xfrm rot="10800000">
                <a:off x="1003220" y="4819729"/>
                <a:ext cx="394961" cy="113347"/>
              </a:xfrm>
              <a:prstGeom prst="triangle">
                <a:avLst/>
              </a:prstGeom>
              <a:solidFill>
                <a:srgbClr val="0055A0"/>
              </a:solidFill>
              <a:ln>
                <a:noFill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41" name="TextBox 140"/>
              <p:cNvSpPr txBox="1"/>
              <p:nvPr/>
            </p:nvSpPr>
            <p:spPr>
              <a:xfrm>
                <a:off x="964711" y="4583012"/>
                <a:ext cx="572593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400" dirty="0" smtClean="0">
                    <a:solidFill>
                      <a:schemeClr val="bg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EE1a</a:t>
                </a:r>
                <a:endParaRPr lang="en-GB" sz="1400" dirty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135" name="Group 134"/>
            <p:cNvGrpSpPr/>
            <p:nvPr/>
          </p:nvGrpSpPr>
          <p:grpSpPr>
            <a:xfrm>
              <a:off x="8250010" y="272846"/>
              <a:ext cx="702834" cy="350064"/>
              <a:chOff x="964711" y="4583012"/>
              <a:chExt cx="572593" cy="350064"/>
            </a:xfrm>
          </p:grpSpPr>
          <p:sp>
            <p:nvSpPr>
              <p:cNvPr id="136" name="Rectangle 135"/>
              <p:cNvSpPr/>
              <p:nvPr/>
            </p:nvSpPr>
            <p:spPr>
              <a:xfrm>
                <a:off x="1003221" y="4639248"/>
                <a:ext cx="394960" cy="180919"/>
              </a:xfrm>
              <a:prstGeom prst="rect">
                <a:avLst/>
              </a:prstGeom>
              <a:solidFill>
                <a:srgbClr val="0055A0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400" spc="-15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37" name="Isosceles Triangle 136"/>
              <p:cNvSpPr/>
              <p:nvPr/>
            </p:nvSpPr>
            <p:spPr>
              <a:xfrm rot="10800000">
                <a:off x="1003220" y="4819729"/>
                <a:ext cx="394961" cy="113347"/>
              </a:xfrm>
              <a:prstGeom prst="triangle">
                <a:avLst/>
              </a:prstGeom>
              <a:solidFill>
                <a:srgbClr val="0055A0"/>
              </a:solidFill>
              <a:ln>
                <a:noFill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38" name="TextBox 137"/>
              <p:cNvSpPr txBox="1"/>
              <p:nvPr/>
            </p:nvSpPr>
            <p:spPr>
              <a:xfrm>
                <a:off x="964711" y="4583012"/>
                <a:ext cx="572593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400" dirty="0" smtClean="0">
                    <a:solidFill>
                      <a:schemeClr val="bg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EE2a</a:t>
                </a:r>
                <a:endParaRPr lang="en-GB" sz="1400" dirty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677099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6828970" y="6356350"/>
            <a:ext cx="1249385" cy="365125"/>
          </a:xfrm>
        </p:spPr>
        <p:txBody>
          <a:bodyPr/>
          <a:lstStyle/>
          <a:p>
            <a:r>
              <a:rPr lang="en-US" dirty="0" smtClean="0"/>
              <a:t>M. Prioli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8" name="Content Placeholder 1"/>
          <p:cNvSpPr txBox="1">
            <a:spLocks/>
          </p:cNvSpPr>
          <p:nvPr/>
        </p:nvSpPr>
        <p:spPr>
          <a:xfrm>
            <a:off x="368815" y="4641111"/>
            <a:ext cx="4108842" cy="1549234"/>
          </a:xfrm>
          <a:prstGeom prst="rect">
            <a:avLst/>
          </a:prstGeom>
        </p:spPr>
        <p:txBody>
          <a:bodyPr vert="horz"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None/>
            </a:pPr>
            <a:r>
              <a:rPr lang="en-GB" sz="2000" dirty="0" smtClean="0"/>
              <a:t>Pros</a:t>
            </a:r>
          </a:p>
          <a:p>
            <a:pPr>
              <a:buSzPct val="100000"/>
              <a:buFont typeface="Wingdings" panose="05000000000000000000" pitchFamily="2" charset="2"/>
              <a:buChar char="Ø"/>
            </a:pPr>
            <a:r>
              <a:rPr lang="en-GB" sz="1600" dirty="0" smtClean="0"/>
              <a:t>Relatively small energy per circuit (</a:t>
            </a:r>
            <a:r>
              <a:rPr lang="en-GB" sz="1600" dirty="0" err="1" smtClean="0"/>
              <a:t>cf.A</a:t>
            </a:r>
            <a:r>
              <a:rPr lang="en-GB" sz="1600" dirty="0"/>
              <a:t>)</a:t>
            </a:r>
          </a:p>
          <a:p>
            <a:pPr>
              <a:buSzPct val="100000"/>
              <a:buFont typeface="Wingdings" panose="05000000000000000000" pitchFamily="2" charset="2"/>
              <a:buChar char="Ø"/>
            </a:pPr>
            <a:r>
              <a:rPr lang="en-GB" sz="1600" dirty="0"/>
              <a:t>All EE are close to an access point</a:t>
            </a:r>
          </a:p>
          <a:p>
            <a:pPr>
              <a:buSzPct val="100000"/>
              <a:buFont typeface="Wingdings" panose="05000000000000000000" pitchFamily="2" charset="2"/>
              <a:buChar char="Ø"/>
            </a:pPr>
            <a:r>
              <a:rPr lang="en-GB" sz="1600" dirty="0" smtClean="0"/>
              <a:t>A </a:t>
            </a:r>
            <a:r>
              <a:rPr lang="en-GB" sz="1600" dirty="0" smtClean="0"/>
              <a:t>lower </a:t>
            </a:r>
            <a:r>
              <a:rPr lang="el-GR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τ</a:t>
            </a:r>
            <a:r>
              <a:rPr lang="en-GB" sz="1800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disc</a:t>
            </a:r>
            <a:r>
              <a:rPr lang="en-GB" sz="1600" dirty="0" smtClean="0">
                <a:latin typeface="+mj-lt"/>
                <a:cs typeface="Times New Roman" panose="02020603050405020304" pitchFamily="18" charset="0"/>
              </a:rPr>
              <a:t> is obtained for 1kV (</a:t>
            </a:r>
            <a:r>
              <a:rPr lang="en-GB" sz="1600" dirty="0" err="1" smtClean="0">
                <a:latin typeface="+mj-lt"/>
                <a:cs typeface="Times New Roman" panose="02020603050405020304" pitchFamily="18" charset="0"/>
              </a:rPr>
              <a:t>cf.A</a:t>
            </a:r>
            <a:r>
              <a:rPr lang="en-GB" sz="1600" dirty="0" smtClean="0">
                <a:latin typeface="+mj-lt"/>
                <a:cs typeface="Times New Roman" panose="02020603050405020304" pitchFamily="18" charset="0"/>
              </a:rPr>
              <a:t>)</a:t>
            </a:r>
          </a:p>
          <a:p>
            <a:pPr marL="36576" indent="0">
              <a:buNone/>
            </a:pPr>
            <a:endParaRPr lang="en-GB" sz="1600" dirty="0" smtClean="0">
              <a:latin typeface="+mj-lt"/>
            </a:endParaRPr>
          </a:p>
        </p:txBody>
      </p:sp>
      <p:sp>
        <p:nvSpPr>
          <p:cNvPr id="60" name="Title 6"/>
          <p:cNvSpPr txBox="1">
            <a:spLocks/>
          </p:cNvSpPr>
          <p:nvPr/>
        </p:nvSpPr>
        <p:spPr>
          <a:xfrm>
            <a:off x="457200" y="137886"/>
            <a:ext cx="8226854" cy="566057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000" dirty="0" smtClean="0"/>
              <a:t>Option E: multiple circuits with </a:t>
            </a:r>
            <a:r>
              <a:rPr lang="en-GB" sz="3000" dirty="0"/>
              <a:t>1</a:t>
            </a:r>
            <a:r>
              <a:rPr lang="en-GB" sz="3000" dirty="0" smtClean="0"/>
              <a:t> EE</a:t>
            </a:r>
            <a:endParaRPr lang="en-GB" sz="3000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5667215"/>
              </p:ext>
            </p:extLst>
          </p:nvPr>
        </p:nvGraphicFramePr>
        <p:xfrm>
          <a:off x="1232342" y="2653271"/>
          <a:ext cx="6676570" cy="1967865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1574662"/>
                <a:gridCol w="1989871"/>
                <a:gridCol w="649264"/>
                <a:gridCol w="881811"/>
                <a:gridCol w="881811"/>
                <a:gridCol w="699151"/>
              </a:tblGrid>
              <a:tr h="200025">
                <a:tc>
                  <a:txBody>
                    <a:bodyPr/>
                    <a:lstStyle/>
                    <a:p>
                      <a:pPr algn="l" fontAlgn="b"/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Description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u="none" strike="noStrike" dirty="0">
                          <a:solidFill>
                            <a:srgbClr val="7030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LHC MB</a:t>
                      </a:r>
                      <a:endParaRPr lang="en-GB" sz="1200" b="1" i="0" u="none" strike="noStrike" dirty="0">
                        <a:solidFill>
                          <a:srgbClr val="7030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1200" b="1" u="none" strike="noStrike" baseline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</a:t>
                      </a:r>
                      <a:r>
                        <a:rPr lang="en-GB" sz="12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FCC Block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r" fontAlgn="b"/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Units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Energy and inductance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Diff. </a:t>
                      </a:r>
                      <a:r>
                        <a:rPr lang="en-GB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inductance per circuit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 dirty="0">
                          <a:solidFill>
                            <a:srgbClr val="7030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15.2</a:t>
                      </a:r>
                      <a:endParaRPr lang="en-GB" sz="1200" b="0" i="0" u="none" strike="noStrike" dirty="0">
                        <a:solidFill>
                          <a:srgbClr val="7030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54</a:t>
                      </a:r>
                      <a:endParaRPr lang="en-GB" sz="1200" b="0" i="0" u="none" strike="noStrike" dirty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pPr algn="r" fontAlgn="b"/>
                      <a:endParaRPr lang="en-GB" sz="1200" b="0" i="0" u="none" strike="noStrike" dirty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[H]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algn="l" fontAlgn="b"/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Stored energy per circuit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 dirty="0">
                          <a:solidFill>
                            <a:srgbClr val="7030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1.1</a:t>
                      </a:r>
                      <a:endParaRPr lang="en-GB" sz="1200" b="0" i="0" u="none" strike="noStrike" dirty="0">
                        <a:solidFill>
                          <a:srgbClr val="7030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2</a:t>
                      </a:r>
                      <a:endParaRPr lang="en-GB" sz="1200" b="0" i="0" u="none" strike="noStrike" dirty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pPr algn="r" fontAlgn="b"/>
                      <a:endParaRPr lang="en-GB" sz="1200" b="0" i="0" u="none" strike="noStrike" dirty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[GJ]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</a:tr>
              <a:tr h="200025">
                <a:tc>
                  <a:txBody>
                    <a:bodyPr/>
                    <a:lstStyle/>
                    <a:p>
                      <a:pPr algn="l" fontAlgn="b"/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200" b="0" i="0" u="none" strike="noStrike" dirty="0">
                        <a:solidFill>
                          <a:srgbClr val="7030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200" b="0" i="0" u="none" strike="noStrike" dirty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200" b="0" i="0" u="none" strike="noStrike" dirty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</a:tr>
              <a:tr h="200025"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FPA</a:t>
                      </a:r>
                      <a:endParaRPr lang="en-GB" sz="1200" b="1" i="0" u="none" strike="noStrike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Maximum voltage to ground</a:t>
                      </a:r>
                      <a:endParaRPr lang="en-GB" sz="1200" b="0" i="0" u="none" strike="noStrike" dirty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 smtClean="0">
                          <a:solidFill>
                            <a:srgbClr val="7030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450</a:t>
                      </a:r>
                      <a:endParaRPr lang="en-GB" sz="1200" b="0" i="0" u="none" strike="noStrike" dirty="0">
                        <a:solidFill>
                          <a:srgbClr val="7030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 dirty="0" smtClean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</a:rPr>
                        <a:t>1000</a:t>
                      </a:r>
                      <a:endParaRPr lang="en-GB" sz="1200" b="1" i="0" u="none" strike="noStrike" dirty="0">
                        <a:solidFill>
                          <a:srgbClr val="00B05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2000</a:t>
                      </a:r>
                      <a:endParaRPr lang="en-GB" sz="1200" b="1" i="0" u="none" strike="noStrike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[V]</a:t>
                      </a:r>
                      <a:endParaRPr lang="en-GB" sz="1200" b="0" i="0" u="none" strike="noStrike" dirty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</a:tr>
              <a:tr h="200025">
                <a:tc>
                  <a:txBody>
                    <a:bodyPr/>
                    <a:lstStyle/>
                    <a:p>
                      <a:pPr algn="l" fontAlgn="b"/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Discharge time </a:t>
                      </a:r>
                      <a:r>
                        <a:rPr lang="en-GB" sz="12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constant </a:t>
                      </a:r>
                      <a:r>
                        <a:rPr lang="en-GB" sz="1100" dirty="0" smtClean="0">
                          <a:solidFill>
                            <a:srgbClr val="0055A0"/>
                          </a:solidFill>
                        </a:rPr>
                        <a:t>(</a:t>
                      </a:r>
                      <a:r>
                        <a:rPr lang="el-GR" sz="1200" dirty="0" smtClean="0">
                          <a:solidFill>
                            <a:srgbClr val="0055A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τ</a:t>
                      </a:r>
                      <a:r>
                        <a:rPr lang="en-GB" sz="1200" baseline="-25000" dirty="0" smtClean="0">
                          <a:solidFill>
                            <a:srgbClr val="0055A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disc</a:t>
                      </a:r>
                      <a:r>
                        <a:rPr lang="en-GB" sz="1100" dirty="0" smtClean="0">
                          <a:solidFill>
                            <a:srgbClr val="0055A0"/>
                          </a:solidFill>
                          <a:cs typeface="Times New Roman" panose="02020603050405020304" pitchFamily="18" charset="0"/>
                        </a:rPr>
                        <a:t>)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u="none" strike="noStrike" dirty="0">
                          <a:solidFill>
                            <a:srgbClr val="7030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</a:t>
                      </a:r>
                      <a:endParaRPr lang="en-GB" sz="1200" b="1" i="0" u="none" strike="noStrike" dirty="0">
                        <a:solidFill>
                          <a:srgbClr val="7030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 dirty="0" smtClean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</a:rPr>
                        <a:t>230</a:t>
                      </a:r>
                      <a:endParaRPr lang="en-GB" sz="1200" b="1" i="0" u="none" strike="noStrike" dirty="0">
                        <a:solidFill>
                          <a:srgbClr val="00B05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 dirty="0" smtClean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</a:rPr>
                        <a:t>115</a:t>
                      </a:r>
                      <a:endParaRPr lang="en-GB" sz="1200" b="1" i="0" u="none" strike="noStrike" dirty="0">
                        <a:solidFill>
                          <a:srgbClr val="00B05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[s]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</a:tr>
              <a:tr h="200025">
                <a:tc>
                  <a:txBody>
                    <a:bodyPr/>
                    <a:lstStyle/>
                    <a:p>
                      <a:pPr algn="l" fontAlgn="b"/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</a:rPr>
                        <a:t>Resistance per energy extractor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7030A0"/>
                          </a:solidFill>
                          <a:effectLst/>
                          <a:latin typeface="Times New Roman" panose="02020603050405020304" pitchFamily="18" charset="0"/>
                        </a:rPr>
                        <a:t>76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</a:rPr>
                        <a:t>236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</a:rPr>
                        <a:t>472</a:t>
                      </a:r>
                      <a:endParaRPr lang="en-GB" sz="1200" b="0" i="0" u="none" strike="noStrike" dirty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</a:rPr>
                        <a:t>[m</a:t>
                      </a:r>
                      <a:r>
                        <a:rPr lang="el-GR" sz="1200" b="0" i="0" u="none" strike="noStrike" dirty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</a:rPr>
                        <a:t>Ω]</a:t>
                      </a:r>
                    </a:p>
                  </a:txBody>
                  <a:tcPr marL="9525" marR="9525" marT="9525" marB="0" anchor="b"/>
                </a:tc>
              </a:tr>
              <a:tr h="115321">
                <a:tc>
                  <a:txBody>
                    <a:bodyPr/>
                    <a:lstStyle/>
                    <a:p>
                      <a:pPr algn="l" fontAlgn="b"/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Integral of I^2(t)*</a:t>
                      </a:r>
                      <a:r>
                        <a:rPr lang="en-GB" sz="1200" u="none" strike="noStrike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dt</a:t>
                      </a:r>
                      <a:r>
                        <a:rPr lang="en-GB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(MIITs)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 dirty="0" smtClean="0">
                          <a:solidFill>
                            <a:srgbClr val="7030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7e3</a:t>
                      </a:r>
                      <a:endParaRPr lang="en-GB" sz="1200" b="0" i="0" u="none" strike="noStrike" dirty="0">
                        <a:solidFill>
                          <a:srgbClr val="7030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 smtClean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</a:rPr>
                        <a:t>8e3</a:t>
                      </a:r>
                      <a:endParaRPr lang="en-GB" sz="1200" b="0" i="0" u="none" strike="noStrike" dirty="0">
                        <a:solidFill>
                          <a:srgbClr val="00B05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 smtClean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</a:rPr>
                        <a:t>4e3</a:t>
                      </a:r>
                      <a:endParaRPr lang="en-GB" sz="1200" b="0" i="0" u="none" strike="noStrike" dirty="0">
                        <a:solidFill>
                          <a:srgbClr val="00B05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[MA^2 s]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</a:tr>
              <a:tr h="200025">
                <a:tc>
                  <a:txBody>
                    <a:bodyPr/>
                    <a:lstStyle/>
                    <a:p>
                      <a:pPr algn="l" fontAlgn="b"/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 dirty="0" err="1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Busbar</a:t>
                      </a:r>
                      <a:r>
                        <a:rPr lang="en-GB" sz="12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size </a:t>
                      </a:r>
                      <a:r>
                        <a:rPr lang="en-GB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(adiabatic, </a:t>
                      </a:r>
                      <a:r>
                        <a:rPr lang="en-GB" sz="12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ΔT=300K</a:t>
                      </a:r>
                      <a:r>
                        <a:rPr lang="en-GB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200" b="0" i="0" u="none" strike="noStrike" dirty="0" smtClean="0">
                          <a:solidFill>
                            <a:srgbClr val="7030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220</a:t>
                      </a:r>
                      <a:endParaRPr lang="en-GB" sz="1200" b="0" i="0" u="none" strike="noStrike" dirty="0">
                        <a:solidFill>
                          <a:srgbClr val="7030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200" u="none" strike="noStrike" dirty="0" smtClean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230</a:t>
                      </a:r>
                      <a:endParaRPr lang="en-GB" sz="1200" b="0" i="0" u="none" strike="noStrike" dirty="0">
                        <a:solidFill>
                          <a:srgbClr val="00B05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200" u="none" strike="noStrike" dirty="0" smtClean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160</a:t>
                      </a:r>
                      <a:endParaRPr lang="en-GB" sz="1200" b="0" i="0" u="none" strike="noStrike" dirty="0">
                        <a:solidFill>
                          <a:srgbClr val="00B05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[mm^2]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sp>
        <p:nvSpPr>
          <p:cNvPr id="62" name="Content Placeholder 1"/>
          <p:cNvSpPr txBox="1">
            <a:spLocks/>
          </p:cNvSpPr>
          <p:nvPr/>
        </p:nvSpPr>
        <p:spPr>
          <a:xfrm>
            <a:off x="4849163" y="4639458"/>
            <a:ext cx="4014499" cy="1433870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None/>
            </a:pPr>
            <a:r>
              <a:rPr lang="en-GB" sz="1800" dirty="0" smtClean="0"/>
              <a:t>Cons</a:t>
            </a:r>
          </a:p>
          <a:p>
            <a:pPr>
              <a:buSzPct val="100000"/>
              <a:buFont typeface="Wingdings" panose="05000000000000000000" pitchFamily="2" charset="2"/>
              <a:buChar char="Ø"/>
            </a:pPr>
            <a:r>
              <a:rPr lang="en-GB" sz="1600" dirty="0"/>
              <a:t>Higher number of circuits (</a:t>
            </a:r>
            <a:r>
              <a:rPr lang="en-GB" sz="1600" dirty="0" err="1"/>
              <a:t>cf.A</a:t>
            </a:r>
            <a:r>
              <a:rPr lang="en-GB" sz="1600" dirty="0"/>
              <a:t>)</a:t>
            </a:r>
          </a:p>
          <a:p>
            <a:pPr>
              <a:buSzPct val="100000"/>
              <a:buFont typeface="Wingdings" panose="05000000000000000000" pitchFamily="2" charset="2"/>
              <a:buChar char="Ø"/>
            </a:pPr>
            <a:r>
              <a:rPr lang="en-GB" sz="1600" dirty="0" smtClean="0"/>
              <a:t>SC link</a:t>
            </a:r>
            <a:endParaRPr lang="en-GB" sz="1600" dirty="0" smtClean="0"/>
          </a:p>
        </p:txBody>
      </p:sp>
      <p:grpSp>
        <p:nvGrpSpPr>
          <p:cNvPr id="51" name="Group 50"/>
          <p:cNvGrpSpPr/>
          <p:nvPr/>
        </p:nvGrpSpPr>
        <p:grpSpPr>
          <a:xfrm>
            <a:off x="4021055" y="613012"/>
            <a:ext cx="4972580" cy="2128703"/>
            <a:chOff x="4021055" y="32444"/>
            <a:chExt cx="4972580" cy="2128703"/>
          </a:xfrm>
        </p:grpSpPr>
        <p:sp>
          <p:nvSpPr>
            <p:cNvPr id="52" name="TextBox 51"/>
            <p:cNvSpPr txBox="1"/>
            <p:nvPr/>
          </p:nvSpPr>
          <p:spPr>
            <a:xfrm>
              <a:off x="7169043" y="1822593"/>
              <a:ext cx="56923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600" dirty="0" smtClean="0">
                  <a:solidFill>
                    <a:srgbClr val="00B05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PS 1</a:t>
              </a:r>
              <a:endParaRPr lang="en-GB" sz="16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53" name="Straight Arrow Connector 52"/>
            <p:cNvCxnSpPr/>
            <p:nvPr/>
          </p:nvCxnSpPr>
          <p:spPr>
            <a:xfrm>
              <a:off x="5528114" y="1846096"/>
              <a:ext cx="3465521" cy="0"/>
            </a:xfrm>
            <a:prstGeom prst="straightConnector1">
              <a:avLst/>
            </a:prstGeom>
            <a:ln>
              <a:solidFill>
                <a:srgbClr val="00CC00"/>
              </a:solidFill>
              <a:headEnd type="arrow" w="med" len="med"/>
              <a:tailEnd type="arrow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>
              <a:off x="5157066" y="1197512"/>
              <a:ext cx="379320" cy="0"/>
            </a:xfrm>
            <a:prstGeom prst="line">
              <a:avLst/>
            </a:prstGeom>
            <a:ln w="12700">
              <a:solidFill>
                <a:srgbClr val="FF00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/>
            <p:nvPr/>
          </p:nvCxnSpPr>
          <p:spPr>
            <a:xfrm>
              <a:off x="5536386" y="1752294"/>
              <a:ext cx="645834" cy="0"/>
            </a:xfrm>
            <a:prstGeom prst="line">
              <a:avLst/>
            </a:prstGeom>
            <a:ln w="12700">
              <a:solidFill>
                <a:srgbClr val="FF00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>
              <a:off x="6186745" y="1576895"/>
              <a:ext cx="0" cy="179231"/>
            </a:xfrm>
            <a:prstGeom prst="line">
              <a:avLst/>
            </a:prstGeom>
            <a:ln w="12700">
              <a:solidFill>
                <a:srgbClr val="FF00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7" name="Straight Connector 56"/>
            <p:cNvCxnSpPr/>
            <p:nvPr/>
          </p:nvCxnSpPr>
          <p:spPr>
            <a:xfrm>
              <a:off x="5590823" y="1581444"/>
              <a:ext cx="591397" cy="0"/>
            </a:xfrm>
            <a:prstGeom prst="line">
              <a:avLst/>
            </a:prstGeom>
            <a:ln w="12700">
              <a:solidFill>
                <a:srgbClr val="FF00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/>
          </p:nvCxnSpPr>
          <p:spPr>
            <a:xfrm>
              <a:off x="5536386" y="1197512"/>
              <a:ext cx="0" cy="558614"/>
            </a:xfrm>
            <a:prstGeom prst="line">
              <a:avLst/>
            </a:prstGeom>
            <a:ln w="12700">
              <a:solidFill>
                <a:srgbClr val="FF00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>
              <a:off x="6239246" y="1756843"/>
              <a:ext cx="645834" cy="0"/>
            </a:xfrm>
            <a:prstGeom prst="line">
              <a:avLst/>
            </a:prstGeom>
            <a:ln w="12700">
              <a:solidFill>
                <a:srgbClr val="FFC0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>
              <a:off x="6889605" y="1581444"/>
              <a:ext cx="0" cy="179231"/>
            </a:xfrm>
            <a:prstGeom prst="line">
              <a:avLst/>
            </a:prstGeom>
            <a:ln w="12700">
              <a:solidFill>
                <a:srgbClr val="FFC0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3" name="Straight Connector 62"/>
            <p:cNvCxnSpPr/>
            <p:nvPr/>
          </p:nvCxnSpPr>
          <p:spPr>
            <a:xfrm>
              <a:off x="6293683" y="1585993"/>
              <a:ext cx="591397" cy="0"/>
            </a:xfrm>
            <a:prstGeom prst="line">
              <a:avLst/>
            </a:prstGeom>
            <a:ln w="12700">
              <a:solidFill>
                <a:srgbClr val="FFC0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/>
            <p:nvPr/>
          </p:nvCxnSpPr>
          <p:spPr>
            <a:xfrm>
              <a:off x="6239246" y="1122693"/>
              <a:ext cx="0" cy="637982"/>
            </a:xfrm>
            <a:prstGeom prst="line">
              <a:avLst/>
            </a:prstGeom>
            <a:ln w="12700">
              <a:solidFill>
                <a:srgbClr val="FFC0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/>
            <p:nvPr/>
          </p:nvCxnSpPr>
          <p:spPr>
            <a:xfrm>
              <a:off x="6295929" y="1088297"/>
              <a:ext cx="0" cy="497696"/>
            </a:xfrm>
            <a:prstGeom prst="line">
              <a:avLst/>
            </a:prstGeom>
            <a:ln w="12700">
              <a:solidFill>
                <a:srgbClr val="FFC0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6" name="Straight Connector 65"/>
            <p:cNvCxnSpPr/>
            <p:nvPr/>
          </p:nvCxnSpPr>
          <p:spPr>
            <a:xfrm>
              <a:off x="6937557" y="1752294"/>
              <a:ext cx="645834" cy="0"/>
            </a:xfrm>
            <a:prstGeom prst="line">
              <a:avLst/>
            </a:prstGeom>
            <a:ln w="12700">
              <a:solidFill>
                <a:srgbClr val="0066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7" name="Straight Connector 66"/>
            <p:cNvCxnSpPr/>
            <p:nvPr/>
          </p:nvCxnSpPr>
          <p:spPr>
            <a:xfrm>
              <a:off x="7587916" y="1576895"/>
              <a:ext cx="0" cy="179231"/>
            </a:xfrm>
            <a:prstGeom prst="line">
              <a:avLst/>
            </a:prstGeom>
            <a:ln w="12700">
              <a:solidFill>
                <a:srgbClr val="0066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8" name="Straight Connector 67"/>
            <p:cNvCxnSpPr/>
            <p:nvPr/>
          </p:nvCxnSpPr>
          <p:spPr>
            <a:xfrm>
              <a:off x="6991994" y="1581444"/>
              <a:ext cx="591397" cy="0"/>
            </a:xfrm>
            <a:prstGeom prst="line">
              <a:avLst/>
            </a:prstGeom>
            <a:ln w="12700">
              <a:solidFill>
                <a:srgbClr val="0066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9" name="Straight Connector 68"/>
            <p:cNvCxnSpPr/>
            <p:nvPr/>
          </p:nvCxnSpPr>
          <p:spPr>
            <a:xfrm>
              <a:off x="6937557" y="1048682"/>
              <a:ext cx="0" cy="707444"/>
            </a:xfrm>
            <a:prstGeom prst="line">
              <a:avLst/>
            </a:prstGeom>
            <a:ln w="12700">
              <a:solidFill>
                <a:srgbClr val="0066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70" name="Straight Connector 69"/>
            <p:cNvCxnSpPr/>
            <p:nvPr/>
          </p:nvCxnSpPr>
          <p:spPr>
            <a:xfrm>
              <a:off x="6998789" y="1014286"/>
              <a:ext cx="0" cy="567158"/>
            </a:xfrm>
            <a:prstGeom prst="line">
              <a:avLst/>
            </a:prstGeom>
            <a:ln w="12700">
              <a:solidFill>
                <a:srgbClr val="0066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/>
          </p:nvCxnSpPr>
          <p:spPr>
            <a:xfrm>
              <a:off x="7638904" y="1747745"/>
              <a:ext cx="645834" cy="0"/>
            </a:xfrm>
            <a:prstGeom prst="line">
              <a:avLst/>
            </a:prstGeom>
            <a:ln w="12700">
              <a:solidFill>
                <a:srgbClr val="00B0F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/>
          </p:nvCxnSpPr>
          <p:spPr>
            <a:xfrm>
              <a:off x="8289263" y="1572346"/>
              <a:ext cx="0" cy="179231"/>
            </a:xfrm>
            <a:prstGeom prst="line">
              <a:avLst/>
            </a:prstGeom>
            <a:ln w="12700">
              <a:solidFill>
                <a:srgbClr val="00B0F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73" name="Straight Connector 72"/>
            <p:cNvCxnSpPr/>
            <p:nvPr/>
          </p:nvCxnSpPr>
          <p:spPr>
            <a:xfrm>
              <a:off x="7693341" y="1576895"/>
              <a:ext cx="591397" cy="0"/>
            </a:xfrm>
            <a:prstGeom prst="line">
              <a:avLst/>
            </a:prstGeom>
            <a:ln w="12700">
              <a:solidFill>
                <a:srgbClr val="00B0F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74" name="Straight Connector 73"/>
            <p:cNvCxnSpPr/>
            <p:nvPr/>
          </p:nvCxnSpPr>
          <p:spPr>
            <a:xfrm>
              <a:off x="7638904" y="978957"/>
              <a:ext cx="0" cy="772620"/>
            </a:xfrm>
            <a:prstGeom prst="line">
              <a:avLst/>
            </a:prstGeom>
            <a:ln w="12700">
              <a:solidFill>
                <a:srgbClr val="00B0F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75" name="Straight Connector 74"/>
            <p:cNvCxnSpPr/>
            <p:nvPr/>
          </p:nvCxnSpPr>
          <p:spPr>
            <a:xfrm>
              <a:off x="7700136" y="944561"/>
              <a:ext cx="0" cy="632334"/>
            </a:xfrm>
            <a:prstGeom prst="line">
              <a:avLst/>
            </a:prstGeom>
            <a:ln w="12700">
              <a:solidFill>
                <a:srgbClr val="00B0F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76" name="Straight Connector 75"/>
            <p:cNvCxnSpPr/>
            <p:nvPr/>
          </p:nvCxnSpPr>
          <p:spPr>
            <a:xfrm>
              <a:off x="8343276" y="1743775"/>
              <a:ext cx="645834" cy="0"/>
            </a:xfrm>
            <a:prstGeom prst="line">
              <a:avLst/>
            </a:prstGeom>
            <a:ln w="12700">
              <a:solidFill>
                <a:srgbClr val="7030A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77" name="Straight Connector 76"/>
            <p:cNvCxnSpPr/>
            <p:nvPr/>
          </p:nvCxnSpPr>
          <p:spPr>
            <a:xfrm>
              <a:off x="8993635" y="1568376"/>
              <a:ext cx="0" cy="179231"/>
            </a:xfrm>
            <a:prstGeom prst="line">
              <a:avLst/>
            </a:prstGeom>
            <a:ln w="12700">
              <a:solidFill>
                <a:srgbClr val="7030A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78" name="Straight Connector 77"/>
            <p:cNvCxnSpPr/>
            <p:nvPr/>
          </p:nvCxnSpPr>
          <p:spPr>
            <a:xfrm>
              <a:off x="8397713" y="1572925"/>
              <a:ext cx="591397" cy="0"/>
            </a:xfrm>
            <a:prstGeom prst="line">
              <a:avLst/>
            </a:prstGeom>
            <a:ln w="12700">
              <a:solidFill>
                <a:srgbClr val="7030A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79" name="Straight Connector 78"/>
            <p:cNvCxnSpPr/>
            <p:nvPr/>
          </p:nvCxnSpPr>
          <p:spPr>
            <a:xfrm>
              <a:off x="8343276" y="906195"/>
              <a:ext cx="0" cy="841412"/>
            </a:xfrm>
            <a:prstGeom prst="line">
              <a:avLst/>
            </a:prstGeom>
            <a:ln w="12700">
              <a:solidFill>
                <a:srgbClr val="7030A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85" name="Straight Connector 84"/>
            <p:cNvCxnSpPr/>
            <p:nvPr/>
          </p:nvCxnSpPr>
          <p:spPr>
            <a:xfrm>
              <a:off x="8404508" y="871799"/>
              <a:ext cx="0" cy="701126"/>
            </a:xfrm>
            <a:prstGeom prst="line">
              <a:avLst/>
            </a:prstGeom>
            <a:ln w="12700">
              <a:solidFill>
                <a:srgbClr val="7030A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86" name="Straight Connector 85"/>
            <p:cNvCxnSpPr/>
            <p:nvPr/>
          </p:nvCxnSpPr>
          <p:spPr>
            <a:xfrm>
              <a:off x="5595383" y="1161914"/>
              <a:ext cx="0" cy="424079"/>
            </a:xfrm>
            <a:prstGeom prst="line">
              <a:avLst/>
            </a:prstGeom>
            <a:ln w="12700">
              <a:solidFill>
                <a:srgbClr val="FF00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87" name="Straight Connector 86"/>
            <p:cNvCxnSpPr/>
            <p:nvPr/>
          </p:nvCxnSpPr>
          <p:spPr>
            <a:xfrm>
              <a:off x="5161615" y="1161914"/>
              <a:ext cx="433768" cy="0"/>
            </a:xfrm>
            <a:prstGeom prst="line">
              <a:avLst/>
            </a:prstGeom>
            <a:ln w="12700">
              <a:solidFill>
                <a:srgbClr val="FF00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88" name="Straight Connector 87"/>
            <p:cNvCxnSpPr/>
            <p:nvPr/>
          </p:nvCxnSpPr>
          <p:spPr>
            <a:xfrm>
              <a:off x="5709313" y="1122693"/>
              <a:ext cx="529933" cy="0"/>
            </a:xfrm>
            <a:prstGeom prst="line">
              <a:avLst/>
            </a:prstGeom>
            <a:ln w="12700">
              <a:solidFill>
                <a:srgbClr val="FFC0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89" name="Straight Connector 88"/>
            <p:cNvCxnSpPr/>
            <p:nvPr/>
          </p:nvCxnSpPr>
          <p:spPr>
            <a:xfrm>
              <a:off x="5741159" y="1088297"/>
              <a:ext cx="554770" cy="0"/>
            </a:xfrm>
            <a:prstGeom prst="line">
              <a:avLst/>
            </a:prstGeom>
            <a:ln w="12700">
              <a:solidFill>
                <a:srgbClr val="FFC0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90" name="Straight Connector 89"/>
            <p:cNvCxnSpPr/>
            <p:nvPr/>
          </p:nvCxnSpPr>
          <p:spPr>
            <a:xfrm>
              <a:off x="5741159" y="970839"/>
              <a:ext cx="0" cy="117458"/>
            </a:xfrm>
            <a:prstGeom prst="line">
              <a:avLst/>
            </a:prstGeom>
            <a:ln w="12700">
              <a:solidFill>
                <a:srgbClr val="FFC0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91" name="Straight Connector 90"/>
            <p:cNvCxnSpPr/>
            <p:nvPr/>
          </p:nvCxnSpPr>
          <p:spPr>
            <a:xfrm>
              <a:off x="5709313" y="1006437"/>
              <a:ext cx="0" cy="122157"/>
            </a:xfrm>
            <a:prstGeom prst="line">
              <a:avLst/>
            </a:prstGeom>
            <a:ln w="12700">
              <a:solidFill>
                <a:srgbClr val="FFC0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92" name="Straight Connector 91"/>
            <p:cNvCxnSpPr/>
            <p:nvPr/>
          </p:nvCxnSpPr>
          <p:spPr>
            <a:xfrm>
              <a:off x="5055737" y="1006437"/>
              <a:ext cx="653576" cy="0"/>
            </a:xfrm>
            <a:prstGeom prst="line">
              <a:avLst/>
            </a:prstGeom>
            <a:ln w="12700">
              <a:solidFill>
                <a:srgbClr val="FFC0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93" name="Straight Connector 92"/>
            <p:cNvCxnSpPr/>
            <p:nvPr/>
          </p:nvCxnSpPr>
          <p:spPr>
            <a:xfrm>
              <a:off x="5060286" y="970839"/>
              <a:ext cx="680873" cy="0"/>
            </a:xfrm>
            <a:prstGeom prst="line">
              <a:avLst/>
            </a:prstGeom>
            <a:ln w="12700">
              <a:solidFill>
                <a:srgbClr val="FFC0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94" name="Straight Connector 93"/>
            <p:cNvCxnSpPr/>
            <p:nvPr/>
          </p:nvCxnSpPr>
          <p:spPr>
            <a:xfrm>
              <a:off x="4946871" y="813461"/>
              <a:ext cx="835414" cy="0"/>
            </a:xfrm>
            <a:prstGeom prst="line">
              <a:avLst/>
            </a:prstGeom>
            <a:ln w="12700">
              <a:solidFill>
                <a:srgbClr val="0066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95" name="Straight Connector 94"/>
            <p:cNvCxnSpPr/>
            <p:nvPr/>
          </p:nvCxnSpPr>
          <p:spPr>
            <a:xfrm>
              <a:off x="4951420" y="777863"/>
              <a:ext cx="862711" cy="0"/>
            </a:xfrm>
            <a:prstGeom prst="line">
              <a:avLst/>
            </a:prstGeom>
            <a:ln w="12700">
              <a:solidFill>
                <a:srgbClr val="0066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96" name="Straight Connector 95"/>
            <p:cNvCxnSpPr/>
            <p:nvPr/>
          </p:nvCxnSpPr>
          <p:spPr>
            <a:xfrm>
              <a:off x="4843728" y="612930"/>
              <a:ext cx="1013436" cy="0"/>
            </a:xfrm>
            <a:prstGeom prst="line">
              <a:avLst/>
            </a:prstGeom>
            <a:ln w="12700">
              <a:solidFill>
                <a:srgbClr val="00B0F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97" name="Straight Connector 96"/>
            <p:cNvCxnSpPr/>
            <p:nvPr/>
          </p:nvCxnSpPr>
          <p:spPr>
            <a:xfrm>
              <a:off x="4848277" y="577332"/>
              <a:ext cx="1040733" cy="0"/>
            </a:xfrm>
            <a:prstGeom prst="line">
              <a:avLst/>
            </a:prstGeom>
            <a:ln w="12700">
              <a:solidFill>
                <a:srgbClr val="00B0F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98" name="Straight Connector 97"/>
            <p:cNvCxnSpPr/>
            <p:nvPr/>
          </p:nvCxnSpPr>
          <p:spPr>
            <a:xfrm>
              <a:off x="4757288" y="427003"/>
              <a:ext cx="1181522" cy="0"/>
            </a:xfrm>
            <a:prstGeom prst="line">
              <a:avLst/>
            </a:prstGeom>
            <a:ln w="12700">
              <a:solidFill>
                <a:srgbClr val="7030A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99" name="Straight Connector 98"/>
            <p:cNvCxnSpPr/>
            <p:nvPr/>
          </p:nvCxnSpPr>
          <p:spPr>
            <a:xfrm>
              <a:off x="4761837" y="391405"/>
              <a:ext cx="1208819" cy="0"/>
            </a:xfrm>
            <a:prstGeom prst="line">
              <a:avLst/>
            </a:prstGeom>
            <a:ln w="12700">
              <a:solidFill>
                <a:srgbClr val="7030A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00" name="Straight Connector 99"/>
            <p:cNvCxnSpPr/>
            <p:nvPr/>
          </p:nvCxnSpPr>
          <p:spPr>
            <a:xfrm>
              <a:off x="5782285" y="1048682"/>
              <a:ext cx="1155272" cy="0"/>
            </a:xfrm>
            <a:prstGeom prst="line">
              <a:avLst/>
            </a:prstGeom>
            <a:ln w="12700">
              <a:solidFill>
                <a:srgbClr val="0066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01" name="Straight Connector 100"/>
            <p:cNvCxnSpPr/>
            <p:nvPr/>
          </p:nvCxnSpPr>
          <p:spPr>
            <a:xfrm>
              <a:off x="5814131" y="1014286"/>
              <a:ext cx="1184658" cy="0"/>
            </a:xfrm>
            <a:prstGeom prst="line">
              <a:avLst/>
            </a:prstGeom>
            <a:ln w="12700">
              <a:solidFill>
                <a:srgbClr val="0066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02" name="Straight Connector 101"/>
            <p:cNvCxnSpPr/>
            <p:nvPr/>
          </p:nvCxnSpPr>
          <p:spPr>
            <a:xfrm>
              <a:off x="5814131" y="777863"/>
              <a:ext cx="0" cy="236423"/>
            </a:xfrm>
            <a:prstGeom prst="line">
              <a:avLst/>
            </a:prstGeom>
            <a:ln w="12700">
              <a:solidFill>
                <a:srgbClr val="0066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03" name="Straight Connector 102"/>
            <p:cNvCxnSpPr/>
            <p:nvPr/>
          </p:nvCxnSpPr>
          <p:spPr>
            <a:xfrm>
              <a:off x="5782285" y="813461"/>
              <a:ext cx="0" cy="241122"/>
            </a:xfrm>
            <a:prstGeom prst="line">
              <a:avLst/>
            </a:prstGeom>
            <a:ln w="12700">
              <a:solidFill>
                <a:srgbClr val="0066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04" name="Straight Connector 103"/>
            <p:cNvCxnSpPr/>
            <p:nvPr/>
          </p:nvCxnSpPr>
          <p:spPr>
            <a:xfrm>
              <a:off x="5857164" y="978957"/>
              <a:ext cx="1781740" cy="0"/>
            </a:xfrm>
            <a:prstGeom prst="line">
              <a:avLst/>
            </a:prstGeom>
            <a:ln w="12700">
              <a:solidFill>
                <a:srgbClr val="00B0F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05" name="Straight Connector 104"/>
            <p:cNvCxnSpPr/>
            <p:nvPr/>
          </p:nvCxnSpPr>
          <p:spPr>
            <a:xfrm>
              <a:off x="5889010" y="944561"/>
              <a:ext cx="1804331" cy="0"/>
            </a:xfrm>
            <a:prstGeom prst="line">
              <a:avLst/>
            </a:prstGeom>
            <a:ln w="12700">
              <a:solidFill>
                <a:srgbClr val="00B0F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06" name="Straight Connector 105"/>
            <p:cNvCxnSpPr/>
            <p:nvPr/>
          </p:nvCxnSpPr>
          <p:spPr>
            <a:xfrm>
              <a:off x="5889010" y="577332"/>
              <a:ext cx="0" cy="367229"/>
            </a:xfrm>
            <a:prstGeom prst="line">
              <a:avLst/>
            </a:prstGeom>
            <a:ln w="12700">
              <a:solidFill>
                <a:srgbClr val="00B0F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07" name="Straight Connector 106"/>
            <p:cNvCxnSpPr/>
            <p:nvPr/>
          </p:nvCxnSpPr>
          <p:spPr>
            <a:xfrm>
              <a:off x="5857164" y="610194"/>
              <a:ext cx="0" cy="370115"/>
            </a:xfrm>
            <a:prstGeom prst="line">
              <a:avLst/>
            </a:prstGeom>
            <a:ln w="12700">
              <a:solidFill>
                <a:srgbClr val="00B0F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08" name="Straight Connector 107"/>
            <p:cNvCxnSpPr/>
            <p:nvPr/>
          </p:nvCxnSpPr>
          <p:spPr>
            <a:xfrm>
              <a:off x="5938810" y="906195"/>
              <a:ext cx="2404466" cy="0"/>
            </a:xfrm>
            <a:prstGeom prst="line">
              <a:avLst/>
            </a:prstGeom>
            <a:ln w="12700">
              <a:solidFill>
                <a:srgbClr val="7030A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09" name="Straight Connector 108"/>
            <p:cNvCxnSpPr/>
            <p:nvPr/>
          </p:nvCxnSpPr>
          <p:spPr>
            <a:xfrm>
              <a:off x="5970656" y="871799"/>
              <a:ext cx="2433852" cy="0"/>
            </a:xfrm>
            <a:prstGeom prst="line">
              <a:avLst/>
            </a:prstGeom>
            <a:ln w="12700">
              <a:solidFill>
                <a:srgbClr val="7030A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10" name="Straight Connector 109"/>
            <p:cNvCxnSpPr/>
            <p:nvPr/>
          </p:nvCxnSpPr>
          <p:spPr>
            <a:xfrm>
              <a:off x="5970656" y="391405"/>
              <a:ext cx="0" cy="480394"/>
            </a:xfrm>
            <a:prstGeom prst="line">
              <a:avLst/>
            </a:prstGeom>
            <a:ln w="12700">
              <a:solidFill>
                <a:srgbClr val="7030A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11" name="Straight Connector 110"/>
            <p:cNvCxnSpPr/>
            <p:nvPr/>
          </p:nvCxnSpPr>
          <p:spPr>
            <a:xfrm>
              <a:off x="5938810" y="419126"/>
              <a:ext cx="0" cy="488421"/>
            </a:xfrm>
            <a:prstGeom prst="line">
              <a:avLst/>
            </a:prstGeom>
            <a:ln w="12700">
              <a:solidFill>
                <a:srgbClr val="7030A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grpSp>
          <p:nvGrpSpPr>
            <p:cNvPr id="112" name="Group 111"/>
            <p:cNvGrpSpPr/>
            <p:nvPr/>
          </p:nvGrpSpPr>
          <p:grpSpPr>
            <a:xfrm>
              <a:off x="4021055" y="32444"/>
              <a:ext cx="1554095" cy="1307907"/>
              <a:chOff x="4189377" y="182571"/>
              <a:chExt cx="1554095" cy="1307907"/>
            </a:xfrm>
          </p:grpSpPr>
          <p:sp>
            <p:nvSpPr>
              <p:cNvPr id="115" name="Rectangle 114"/>
              <p:cNvSpPr/>
              <p:nvPr/>
            </p:nvSpPr>
            <p:spPr>
              <a:xfrm>
                <a:off x="4189377" y="534118"/>
                <a:ext cx="740222" cy="182986"/>
              </a:xfrm>
              <a:prstGeom prst="rect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1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PC 1a</a:t>
                </a:r>
                <a:endParaRPr lang="en-GB" sz="1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grpSp>
            <p:nvGrpSpPr>
              <p:cNvPr id="116" name="Group 115"/>
              <p:cNvGrpSpPr/>
              <p:nvPr/>
            </p:nvGrpSpPr>
            <p:grpSpPr>
              <a:xfrm>
                <a:off x="4644849" y="182571"/>
                <a:ext cx="702834" cy="350064"/>
                <a:chOff x="964711" y="4583012"/>
                <a:chExt cx="572593" cy="350064"/>
              </a:xfrm>
            </p:grpSpPr>
            <p:sp>
              <p:nvSpPr>
                <p:cNvPr id="164" name="Rectangle 163"/>
                <p:cNvSpPr/>
                <p:nvPr/>
              </p:nvSpPr>
              <p:spPr>
                <a:xfrm>
                  <a:off x="1003221" y="4639248"/>
                  <a:ext cx="394960" cy="180919"/>
                </a:xfrm>
                <a:prstGeom prst="rect">
                  <a:avLst/>
                </a:prstGeom>
                <a:solidFill>
                  <a:srgbClr val="0055A0"/>
                </a:solidFill>
                <a:ln>
                  <a:noFill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1400" spc="-15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65" name="Isosceles Triangle 164"/>
                <p:cNvSpPr/>
                <p:nvPr/>
              </p:nvSpPr>
              <p:spPr>
                <a:xfrm rot="10800000">
                  <a:off x="1003220" y="4819729"/>
                  <a:ext cx="394961" cy="113347"/>
                </a:xfrm>
                <a:prstGeom prst="triangle">
                  <a:avLst/>
                </a:prstGeom>
                <a:solidFill>
                  <a:srgbClr val="0055A0"/>
                </a:solidFill>
                <a:ln>
                  <a:noFill/>
                </a:ln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66" name="TextBox 165"/>
                <p:cNvSpPr txBox="1"/>
                <p:nvPr/>
              </p:nvSpPr>
              <p:spPr>
                <a:xfrm>
                  <a:off x="964711" y="4583012"/>
                  <a:ext cx="572593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GB" sz="1400" dirty="0" smtClean="0">
                      <a:solidFill>
                        <a:schemeClr val="bg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EE1a</a:t>
                  </a:r>
                  <a:endParaRPr lang="en-GB" sz="1400" dirty="0">
                    <a:solidFill>
                      <a:schemeClr val="bg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p:grpSp>
          <p:sp>
            <p:nvSpPr>
              <p:cNvPr id="117" name="Rectangle 116"/>
              <p:cNvSpPr/>
              <p:nvPr/>
            </p:nvSpPr>
            <p:spPr>
              <a:xfrm>
                <a:off x="4287186" y="727459"/>
                <a:ext cx="740222" cy="182986"/>
              </a:xfrm>
              <a:prstGeom prst="rect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1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PC 1b</a:t>
                </a:r>
                <a:endParaRPr lang="en-GB" sz="1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grpSp>
            <p:nvGrpSpPr>
              <p:cNvPr id="118" name="Group 117"/>
              <p:cNvGrpSpPr/>
              <p:nvPr/>
            </p:nvGrpSpPr>
            <p:grpSpPr>
              <a:xfrm>
                <a:off x="4742658" y="375912"/>
                <a:ext cx="702834" cy="350064"/>
                <a:chOff x="964711" y="4583012"/>
                <a:chExt cx="572593" cy="350064"/>
              </a:xfrm>
            </p:grpSpPr>
            <p:sp>
              <p:nvSpPr>
                <p:cNvPr id="161" name="Rectangle 160"/>
                <p:cNvSpPr/>
                <p:nvPr/>
              </p:nvSpPr>
              <p:spPr>
                <a:xfrm>
                  <a:off x="1003221" y="4639248"/>
                  <a:ext cx="394960" cy="180919"/>
                </a:xfrm>
                <a:prstGeom prst="rect">
                  <a:avLst/>
                </a:prstGeom>
                <a:solidFill>
                  <a:srgbClr val="0055A0"/>
                </a:solidFill>
                <a:ln>
                  <a:noFill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1400" spc="-15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62" name="Isosceles Triangle 161"/>
                <p:cNvSpPr/>
                <p:nvPr/>
              </p:nvSpPr>
              <p:spPr>
                <a:xfrm rot="10800000">
                  <a:off x="1003220" y="4819729"/>
                  <a:ext cx="394961" cy="113347"/>
                </a:xfrm>
                <a:prstGeom prst="triangle">
                  <a:avLst/>
                </a:prstGeom>
                <a:solidFill>
                  <a:srgbClr val="0055A0"/>
                </a:solidFill>
                <a:ln>
                  <a:noFill/>
                </a:ln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63" name="TextBox 162"/>
                <p:cNvSpPr txBox="1"/>
                <p:nvPr/>
              </p:nvSpPr>
              <p:spPr>
                <a:xfrm>
                  <a:off x="964711" y="4583012"/>
                  <a:ext cx="572593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GB" sz="1400" dirty="0" smtClean="0">
                      <a:solidFill>
                        <a:schemeClr val="bg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EE1b</a:t>
                  </a:r>
                  <a:endParaRPr lang="en-GB" sz="1400" dirty="0">
                    <a:solidFill>
                      <a:schemeClr val="bg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p:grpSp>
          <p:sp>
            <p:nvSpPr>
              <p:cNvPr id="119" name="Rectangle 118"/>
              <p:cNvSpPr/>
              <p:nvPr/>
            </p:nvSpPr>
            <p:spPr>
              <a:xfrm>
                <a:off x="4389546" y="920800"/>
                <a:ext cx="740222" cy="182986"/>
              </a:xfrm>
              <a:prstGeom prst="rect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1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PC 1c</a:t>
                </a:r>
                <a:endParaRPr lang="en-GB" sz="1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grpSp>
            <p:nvGrpSpPr>
              <p:cNvPr id="120" name="Group 119"/>
              <p:cNvGrpSpPr/>
              <p:nvPr/>
            </p:nvGrpSpPr>
            <p:grpSpPr>
              <a:xfrm>
                <a:off x="4845018" y="569253"/>
                <a:ext cx="702834" cy="350064"/>
                <a:chOff x="964711" y="4583012"/>
                <a:chExt cx="572593" cy="350064"/>
              </a:xfrm>
            </p:grpSpPr>
            <p:sp>
              <p:nvSpPr>
                <p:cNvPr id="158" name="Rectangle 157"/>
                <p:cNvSpPr/>
                <p:nvPr/>
              </p:nvSpPr>
              <p:spPr>
                <a:xfrm>
                  <a:off x="1003221" y="4639248"/>
                  <a:ext cx="394960" cy="180919"/>
                </a:xfrm>
                <a:prstGeom prst="rect">
                  <a:avLst/>
                </a:prstGeom>
                <a:solidFill>
                  <a:srgbClr val="0055A0"/>
                </a:solidFill>
                <a:ln>
                  <a:noFill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1400" spc="-15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59" name="Isosceles Triangle 158"/>
                <p:cNvSpPr/>
                <p:nvPr/>
              </p:nvSpPr>
              <p:spPr>
                <a:xfrm rot="10800000">
                  <a:off x="1003220" y="4819729"/>
                  <a:ext cx="394961" cy="113347"/>
                </a:xfrm>
                <a:prstGeom prst="triangle">
                  <a:avLst/>
                </a:prstGeom>
                <a:solidFill>
                  <a:srgbClr val="0055A0"/>
                </a:solidFill>
                <a:ln>
                  <a:noFill/>
                </a:ln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60" name="TextBox 159"/>
                <p:cNvSpPr txBox="1"/>
                <p:nvPr/>
              </p:nvSpPr>
              <p:spPr>
                <a:xfrm>
                  <a:off x="964711" y="4583012"/>
                  <a:ext cx="572593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GB" sz="1400" dirty="0" smtClean="0">
                      <a:solidFill>
                        <a:schemeClr val="bg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EE1c</a:t>
                  </a:r>
                  <a:endParaRPr lang="en-GB" sz="1400" dirty="0">
                    <a:solidFill>
                      <a:schemeClr val="bg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p:grpSp>
          <p:sp>
            <p:nvSpPr>
              <p:cNvPr id="148" name="Rectangle 147"/>
              <p:cNvSpPr/>
              <p:nvPr/>
            </p:nvSpPr>
            <p:spPr>
              <a:xfrm>
                <a:off x="4485077" y="1111868"/>
                <a:ext cx="740222" cy="182986"/>
              </a:xfrm>
              <a:prstGeom prst="rect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1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PC 1d</a:t>
                </a:r>
                <a:endParaRPr lang="en-GB" sz="1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grpSp>
            <p:nvGrpSpPr>
              <p:cNvPr id="149" name="Group 148"/>
              <p:cNvGrpSpPr/>
              <p:nvPr/>
            </p:nvGrpSpPr>
            <p:grpSpPr>
              <a:xfrm>
                <a:off x="4940549" y="760321"/>
                <a:ext cx="702834" cy="350064"/>
                <a:chOff x="964711" y="4583012"/>
                <a:chExt cx="572593" cy="350064"/>
              </a:xfrm>
            </p:grpSpPr>
            <p:sp>
              <p:nvSpPr>
                <p:cNvPr id="155" name="Rectangle 154"/>
                <p:cNvSpPr/>
                <p:nvPr/>
              </p:nvSpPr>
              <p:spPr>
                <a:xfrm>
                  <a:off x="1003221" y="4639248"/>
                  <a:ext cx="394960" cy="180919"/>
                </a:xfrm>
                <a:prstGeom prst="rect">
                  <a:avLst/>
                </a:prstGeom>
                <a:solidFill>
                  <a:srgbClr val="0055A0"/>
                </a:solidFill>
                <a:ln>
                  <a:noFill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1400" spc="-15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56" name="Isosceles Triangle 155"/>
                <p:cNvSpPr/>
                <p:nvPr/>
              </p:nvSpPr>
              <p:spPr>
                <a:xfrm rot="10800000">
                  <a:off x="1003220" y="4819729"/>
                  <a:ext cx="394961" cy="113347"/>
                </a:xfrm>
                <a:prstGeom prst="triangle">
                  <a:avLst/>
                </a:prstGeom>
                <a:solidFill>
                  <a:srgbClr val="0055A0"/>
                </a:solidFill>
                <a:ln>
                  <a:noFill/>
                </a:ln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57" name="TextBox 156"/>
                <p:cNvSpPr txBox="1"/>
                <p:nvPr/>
              </p:nvSpPr>
              <p:spPr>
                <a:xfrm>
                  <a:off x="964711" y="4583012"/>
                  <a:ext cx="572593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GB" sz="1400" dirty="0" smtClean="0">
                      <a:solidFill>
                        <a:schemeClr val="bg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EE1d</a:t>
                  </a:r>
                  <a:endParaRPr lang="en-GB" sz="1400" dirty="0">
                    <a:solidFill>
                      <a:schemeClr val="bg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p:grpSp>
          <p:sp>
            <p:nvSpPr>
              <p:cNvPr id="150" name="Rectangle 149"/>
              <p:cNvSpPr/>
              <p:nvPr/>
            </p:nvSpPr>
            <p:spPr>
              <a:xfrm>
                <a:off x="4585166" y="1307492"/>
                <a:ext cx="740222" cy="182986"/>
              </a:xfrm>
              <a:prstGeom prst="rect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1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PC 1e</a:t>
                </a:r>
                <a:endParaRPr lang="en-GB" sz="1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grpSp>
            <p:nvGrpSpPr>
              <p:cNvPr id="151" name="Group 150"/>
              <p:cNvGrpSpPr/>
              <p:nvPr/>
            </p:nvGrpSpPr>
            <p:grpSpPr>
              <a:xfrm>
                <a:off x="5040638" y="955945"/>
                <a:ext cx="702834" cy="350064"/>
                <a:chOff x="964711" y="4583012"/>
                <a:chExt cx="572593" cy="350064"/>
              </a:xfrm>
            </p:grpSpPr>
            <p:sp>
              <p:nvSpPr>
                <p:cNvPr id="152" name="Rectangle 151"/>
                <p:cNvSpPr/>
                <p:nvPr/>
              </p:nvSpPr>
              <p:spPr>
                <a:xfrm>
                  <a:off x="1003221" y="4639248"/>
                  <a:ext cx="394960" cy="180919"/>
                </a:xfrm>
                <a:prstGeom prst="rect">
                  <a:avLst/>
                </a:prstGeom>
                <a:solidFill>
                  <a:srgbClr val="0055A0"/>
                </a:solidFill>
                <a:ln>
                  <a:noFill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1400" spc="-15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53" name="Isosceles Triangle 152"/>
                <p:cNvSpPr/>
                <p:nvPr/>
              </p:nvSpPr>
              <p:spPr>
                <a:xfrm rot="10800000">
                  <a:off x="1003220" y="4819729"/>
                  <a:ext cx="394961" cy="113347"/>
                </a:xfrm>
                <a:prstGeom prst="triangle">
                  <a:avLst/>
                </a:prstGeom>
                <a:solidFill>
                  <a:srgbClr val="0055A0"/>
                </a:solidFill>
                <a:ln>
                  <a:noFill/>
                </a:ln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54" name="TextBox 153"/>
                <p:cNvSpPr txBox="1"/>
                <p:nvPr/>
              </p:nvSpPr>
              <p:spPr>
                <a:xfrm>
                  <a:off x="964711" y="4583012"/>
                  <a:ext cx="572593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GB" sz="1400" dirty="0" smtClean="0">
                      <a:solidFill>
                        <a:schemeClr val="bg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EE1e</a:t>
                  </a:r>
                  <a:endParaRPr lang="en-GB" sz="1400" dirty="0">
                    <a:solidFill>
                      <a:schemeClr val="bg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p:grpSp>
        </p:grpSp>
        <p:sp>
          <p:nvSpPr>
            <p:cNvPr id="113" name="Rectangle 112"/>
            <p:cNvSpPr/>
            <p:nvPr/>
          </p:nvSpPr>
          <p:spPr>
            <a:xfrm>
              <a:off x="6013450" y="812709"/>
              <a:ext cx="2673350" cy="351214"/>
            </a:xfrm>
            <a:prstGeom prst="rect">
              <a:avLst/>
            </a:prstGeom>
            <a:solidFill>
              <a:srgbClr val="000000">
                <a:alpha val="10196"/>
              </a:srgbClr>
            </a:solidFill>
            <a:ln w="12700">
              <a:solidFill>
                <a:schemeClr val="accent5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4" name="TextBox 113"/>
            <p:cNvSpPr txBox="1"/>
            <p:nvPr/>
          </p:nvSpPr>
          <p:spPr>
            <a:xfrm>
              <a:off x="6924258" y="545347"/>
              <a:ext cx="72808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dirty="0" smtClean="0">
                  <a:solidFill>
                    <a:schemeClr val="accent5">
                      <a:lumMod val="75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SC link</a:t>
              </a:r>
              <a:endParaRPr lang="en-GB" sz="1400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25551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57200" y="137886"/>
            <a:ext cx="8226854" cy="566057"/>
          </a:xfrm>
        </p:spPr>
        <p:txBody>
          <a:bodyPr>
            <a:normAutofit/>
          </a:bodyPr>
          <a:lstStyle/>
          <a:p>
            <a:r>
              <a:rPr lang="en-GB" sz="3000" dirty="0" smtClean="0"/>
              <a:t>Overview</a:t>
            </a:r>
            <a:endParaRPr lang="en-GB" sz="3000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457200" y="4559102"/>
            <a:ext cx="8483600" cy="1619716"/>
          </a:xfrm>
        </p:spPr>
        <p:txBody>
          <a:bodyPr>
            <a:noAutofit/>
          </a:bodyPr>
          <a:lstStyle/>
          <a:p>
            <a:r>
              <a:rPr lang="en-GB" sz="1800" dirty="0" smtClean="0"/>
              <a:t>Comparison between options A and B, and options C and D</a:t>
            </a:r>
          </a:p>
          <a:p>
            <a:pPr lvl="1"/>
            <a:r>
              <a:rPr lang="en-GB" sz="1600" dirty="0" smtClean="0"/>
              <a:t>Same V</a:t>
            </a:r>
            <a:r>
              <a:rPr lang="en-GB" sz="1600" baseline="-25000" dirty="0" smtClean="0"/>
              <a:t>gnd</a:t>
            </a:r>
            <a:r>
              <a:rPr lang="en-GB" sz="1600" dirty="0" smtClean="0"/>
              <a:t>, </a:t>
            </a:r>
            <a:r>
              <a:rPr lang="el-G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τ</a:t>
            </a:r>
            <a:r>
              <a:rPr lang="en-GB" sz="16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disc</a:t>
            </a:r>
            <a:r>
              <a:rPr lang="en-GB" sz="1400" dirty="0">
                <a:cs typeface="Times New Roman" panose="02020603050405020304" pitchFamily="18" charset="0"/>
              </a:rPr>
              <a:t> </a:t>
            </a:r>
            <a:r>
              <a:rPr lang="en-GB" sz="1600" dirty="0" smtClean="0"/>
              <a:t>, MIITs</a:t>
            </a:r>
          </a:p>
          <a:p>
            <a:pPr lvl="1"/>
            <a:r>
              <a:rPr lang="en-GB" sz="1600" dirty="0" smtClean="0"/>
              <a:t>But B and D lead to the half stored energy and to a simpler positioning of the EE systems at the price of a more complex circuit</a:t>
            </a:r>
          </a:p>
          <a:p>
            <a:pPr marL="36576" indent="0">
              <a:buNone/>
            </a:pPr>
            <a:endParaRPr lang="en-GB" sz="400" dirty="0" smtClean="0"/>
          </a:p>
          <a:p>
            <a:r>
              <a:rPr lang="en-GB" sz="1800" dirty="0" smtClean="0"/>
              <a:t>Option E seems promising if the SC link technology will be developed</a:t>
            </a:r>
            <a:endParaRPr lang="en-GB" sz="1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6828970" y="6356350"/>
            <a:ext cx="1249385" cy="365125"/>
          </a:xfrm>
        </p:spPr>
        <p:txBody>
          <a:bodyPr/>
          <a:lstStyle/>
          <a:p>
            <a:r>
              <a:rPr lang="en-US" dirty="0" smtClean="0"/>
              <a:t>M. Prioli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72051769"/>
              </p:ext>
            </p:extLst>
          </p:nvPr>
        </p:nvGraphicFramePr>
        <p:xfrm>
          <a:off x="2410225" y="345712"/>
          <a:ext cx="6385433" cy="4036323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586770"/>
                <a:gridCol w="636917"/>
                <a:gridCol w="636917"/>
                <a:gridCol w="636917"/>
                <a:gridCol w="636917"/>
                <a:gridCol w="636917"/>
                <a:gridCol w="636917"/>
                <a:gridCol w="598208"/>
                <a:gridCol w="619075"/>
                <a:gridCol w="759878"/>
              </a:tblGrid>
              <a:tr h="25418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Option</a:t>
                      </a:r>
                      <a:endParaRPr lang="en-GB" sz="1200" b="1" i="0" u="none" strike="noStrike" dirty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# Circuits</a:t>
                      </a:r>
                      <a:endParaRPr lang="en-GB" sz="1200" b="1" i="0" u="none" strike="noStrike" dirty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 [GJ]</a:t>
                      </a:r>
                      <a:endParaRPr lang="en-GB" sz="1200" b="1" i="0" u="none" strike="noStrike" dirty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#</a:t>
                      </a:r>
                      <a:r>
                        <a:rPr lang="en-GB" sz="1200" b="1" i="0" u="none" strike="noStrike" baseline="0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EE per circuit</a:t>
                      </a:r>
                      <a:endParaRPr lang="en-GB" sz="1200" b="1" i="0" u="none" strike="noStrike" dirty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r>
                        <a:rPr lang="en-GB" sz="1200" b="1" i="0" u="none" strike="noStrike" baseline="-25000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gnd</a:t>
                      </a:r>
                      <a:r>
                        <a:rPr lang="en-GB" sz="1200" b="1" i="0" u="none" strike="noStrike" baseline="0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[V]</a:t>
                      </a:r>
                      <a:endParaRPr lang="en-GB" sz="1200" b="1" i="0" u="none" strike="noStrike" baseline="-25000" dirty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400" b="1" i="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τ</a:t>
                      </a:r>
                      <a:r>
                        <a:rPr lang="en-GB" sz="1400" b="1" i="0" u="none" strike="noStrike" baseline="-25000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disc</a:t>
                      </a:r>
                      <a:r>
                        <a:rPr lang="en-GB" sz="1400" b="1" i="0" u="none" strike="noStrike" baseline="0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[s]</a:t>
                      </a:r>
                      <a:endParaRPr lang="en-GB" sz="1400" b="1" i="0" u="none" strike="noStrike" baseline="-25000" dirty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MIITs [MA</a:t>
                      </a:r>
                      <a:r>
                        <a:rPr lang="en-GB" sz="1200" b="1" u="none" strike="noStrike" baseline="30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GB" sz="12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s]</a:t>
                      </a:r>
                      <a:endParaRPr lang="en-GB" sz="1200" b="1" i="0" u="none" strike="noStrike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i="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Energy</a:t>
                      </a: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i="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EE position</a:t>
                      </a: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i="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Circuit complexity</a:t>
                      </a: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8276"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dirty="0" smtClean="0">
                          <a:solidFill>
                            <a:srgbClr val="7030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LHC</a:t>
                      </a:r>
                      <a:endParaRPr lang="en-GB" sz="1200" b="1" i="0" u="none" strike="noStrike" dirty="0">
                        <a:solidFill>
                          <a:srgbClr val="7030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 smtClean="0">
                          <a:solidFill>
                            <a:srgbClr val="7030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GB" sz="1200" b="0" i="0" u="none" strike="noStrike" dirty="0">
                        <a:solidFill>
                          <a:srgbClr val="7030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 smtClean="0">
                          <a:solidFill>
                            <a:srgbClr val="7030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1.1</a:t>
                      </a:r>
                      <a:endParaRPr lang="en-GB" sz="1200" b="0" i="0" u="none" strike="noStrike" dirty="0">
                        <a:solidFill>
                          <a:srgbClr val="7030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 smtClean="0">
                          <a:solidFill>
                            <a:srgbClr val="7030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GB" sz="1200" b="0" i="0" u="none" strike="noStrike" dirty="0">
                        <a:solidFill>
                          <a:srgbClr val="7030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 smtClean="0">
                          <a:solidFill>
                            <a:srgbClr val="7030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450</a:t>
                      </a:r>
                      <a:endParaRPr lang="en-GB" sz="1200" b="0" i="0" u="none" strike="noStrike" dirty="0">
                        <a:solidFill>
                          <a:srgbClr val="7030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 smtClean="0">
                          <a:solidFill>
                            <a:srgbClr val="7030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</a:t>
                      </a:r>
                      <a:endParaRPr lang="en-GB" sz="1200" b="0" i="0" u="none" strike="noStrike" dirty="0">
                        <a:solidFill>
                          <a:srgbClr val="7030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 smtClean="0">
                          <a:solidFill>
                            <a:srgbClr val="7030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7e3</a:t>
                      </a:r>
                      <a:endParaRPr lang="en-GB" sz="1200" b="0" i="0" u="none" strike="noStrike" dirty="0">
                        <a:solidFill>
                          <a:srgbClr val="7030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200" b="0" i="0" u="none" strike="noStrike" dirty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200" b="0" i="0" u="none" strike="noStrike" dirty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200" b="0" i="0" u="none" strike="noStrike" dirty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299342">
                <a:tc>
                  <a:txBody>
                    <a:bodyPr/>
                    <a:lstStyle/>
                    <a:p>
                      <a:pPr algn="ctr" fontAlgn="b"/>
                      <a:endParaRPr lang="en-GB" sz="1200" b="1" i="0" u="none" strike="noStrike" dirty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200" b="0" i="0" u="none" strike="noStrike" dirty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200" b="0" i="0" u="none" strike="noStrike" dirty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200" b="0" i="0" u="none" strike="noStrike" dirty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200" b="0" i="0" u="none" strike="noStrike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200" b="0" i="0" u="none" strike="noStrike" dirty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200" b="0" i="0" u="none" strike="noStrike" dirty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200" b="0" i="0" u="none" strike="noStrike" dirty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200" b="0" i="0" u="none" strike="noStrike" dirty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200" b="0" i="0" u="none" strike="noStrike" dirty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299342"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endParaRPr lang="en-GB" sz="1200" b="1" i="0" u="none" strike="noStrike" dirty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GB" sz="1200" b="0" i="0" u="none" strike="noStrike" dirty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9.8</a:t>
                      </a:r>
                      <a:endParaRPr lang="en-GB" sz="1200" b="0" i="0" u="none" strike="noStrike" dirty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GB" sz="1200" b="0" i="0" u="none" strike="noStrike" dirty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 smtClean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1000</a:t>
                      </a:r>
                      <a:endParaRPr lang="en-GB" sz="1200" b="0" i="0" u="none" strike="noStrike" dirty="0">
                        <a:solidFill>
                          <a:srgbClr val="00B05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576</a:t>
                      </a:r>
                      <a:endParaRPr lang="en-GB" sz="1200" b="0" i="0" u="none" strike="noStrike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21e3</a:t>
                      </a:r>
                      <a:endParaRPr lang="en-GB" sz="1200" b="0" i="0" u="none" strike="noStrike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200" b="0" i="0" u="none" strike="noStrike" dirty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200" b="0" i="0" u="none" strike="noStrike" dirty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200" b="0" i="0" u="none" strike="noStrike" dirty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299342">
                <a:tc>
                  <a:txBody>
                    <a:bodyPr/>
                    <a:lstStyle/>
                    <a:p>
                      <a:pPr algn="ctr" fontAlgn="b"/>
                      <a:endParaRPr lang="en-GB" sz="1200" b="1" i="0" u="none" strike="noStrike" dirty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B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200" b="0" i="0" u="none" strike="noStrike" dirty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B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200" b="0" i="0" u="none" strike="noStrike" dirty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B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200" b="0" i="0" u="none" strike="noStrike" dirty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B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2000</a:t>
                      </a:r>
                      <a:endParaRPr lang="en-GB" sz="1200" b="0" i="0" u="none" strike="noStrike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B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 smtClean="0">
                          <a:solidFill>
                            <a:srgbClr val="F89708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288</a:t>
                      </a:r>
                      <a:endParaRPr lang="en-GB" sz="1200" b="0" i="0" u="none" strike="noStrike" dirty="0">
                        <a:solidFill>
                          <a:srgbClr val="F89708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B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 smtClean="0">
                          <a:solidFill>
                            <a:srgbClr val="F89708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10e3</a:t>
                      </a:r>
                      <a:endParaRPr lang="en-GB" sz="1200" b="0" i="0" u="none" strike="noStrike" dirty="0">
                        <a:solidFill>
                          <a:srgbClr val="F89708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B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200" b="0" i="0" u="none" strike="noStrike" baseline="-25000" dirty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B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200" b="0" i="0" u="none" strike="noStrike" baseline="-25000" dirty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B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200" b="0" i="0" u="none" strike="noStrike" baseline="-25000" dirty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B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9342"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</a:t>
                      </a:r>
                      <a:endParaRPr lang="en-GB" sz="1200" b="1" i="0" u="none" strike="noStrike" dirty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T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GB" sz="1200" b="0" i="0" u="none" strike="noStrike" dirty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T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4.9</a:t>
                      </a:r>
                      <a:endParaRPr lang="en-GB" sz="1200" b="0" i="0" u="none" strike="noStrike" dirty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T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GB" sz="1200" b="0" i="0" u="none" strike="noStrike" dirty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T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 smtClean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1000</a:t>
                      </a:r>
                      <a:endParaRPr lang="en-GB" sz="1200" b="0" i="0" u="none" strike="noStrike" dirty="0">
                        <a:solidFill>
                          <a:srgbClr val="00B05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T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576</a:t>
                      </a:r>
                      <a:endParaRPr lang="en-GB" sz="1200" b="0" i="0" u="none" strike="noStrike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T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21e3</a:t>
                      </a:r>
                      <a:endParaRPr lang="en-GB" sz="1200" b="0" i="0" u="none" strike="noStrike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T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0" i="0" u="none" strike="noStrike" dirty="0" smtClean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T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0" i="0" u="none" strike="noStrike" dirty="0" smtClean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T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0" i="0" u="none" strike="noStrike" dirty="0" smtClean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T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299342">
                <a:tc>
                  <a:txBody>
                    <a:bodyPr/>
                    <a:lstStyle/>
                    <a:p>
                      <a:pPr algn="ctr" fontAlgn="b"/>
                      <a:endParaRPr lang="en-GB" sz="1200" b="1" i="0" u="none" strike="noStrike" dirty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B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200" b="0" i="0" u="none" strike="noStrike" dirty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B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200" b="0" i="0" u="none" strike="noStrike" dirty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B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200" b="0" i="0" u="none" strike="noStrike" dirty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B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2000</a:t>
                      </a:r>
                      <a:endParaRPr lang="en-GB" sz="1200" b="0" i="0" u="none" strike="noStrike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B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 smtClean="0">
                          <a:solidFill>
                            <a:srgbClr val="F89708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288</a:t>
                      </a:r>
                      <a:endParaRPr lang="en-GB" sz="1200" b="0" i="0" u="none" strike="noStrike" dirty="0">
                        <a:solidFill>
                          <a:srgbClr val="F89708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B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 smtClean="0">
                          <a:solidFill>
                            <a:srgbClr val="F89708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10e3</a:t>
                      </a:r>
                      <a:endParaRPr lang="en-GB" sz="1200" b="0" i="0" u="none" strike="noStrike" dirty="0">
                        <a:solidFill>
                          <a:srgbClr val="F89708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B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0" i="0" u="none" strike="noStrike" baseline="-25000" dirty="0" smtClean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B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0" i="0" u="none" strike="noStrike" baseline="-25000" dirty="0" smtClean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B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0" i="0" u="none" strike="noStrike" baseline="-25000" dirty="0" smtClean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B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9342"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</a:t>
                      </a:r>
                      <a:endParaRPr lang="en-GB" sz="1200" b="1" i="0" u="none" strike="noStrike" dirty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T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GB" sz="1200" b="0" i="0" u="none" strike="noStrike" dirty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T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9.8</a:t>
                      </a:r>
                      <a:endParaRPr lang="en-GB" sz="1200" b="0" i="0" u="none" strike="noStrike" dirty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T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 err="1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Mult</a:t>
                      </a:r>
                      <a:r>
                        <a:rPr lang="en-GB" sz="1200" b="0" i="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 (4)</a:t>
                      </a:r>
                      <a:endParaRPr lang="en-GB" sz="1200" b="0" i="0" u="none" strike="noStrike" dirty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T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 smtClean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1000</a:t>
                      </a:r>
                      <a:endParaRPr lang="en-GB" sz="1200" b="0" i="0" u="none" strike="noStrike" dirty="0">
                        <a:solidFill>
                          <a:srgbClr val="00B05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T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 smtClean="0">
                          <a:solidFill>
                            <a:srgbClr val="F89708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288</a:t>
                      </a:r>
                      <a:endParaRPr lang="en-GB" sz="1200" b="0" i="0" u="none" strike="noStrike" dirty="0">
                        <a:solidFill>
                          <a:srgbClr val="F89708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T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strike="noStrike" dirty="0" smtClean="0">
                          <a:solidFill>
                            <a:srgbClr val="F89708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10e3</a:t>
                      </a:r>
                    </a:p>
                  </a:txBody>
                  <a:tcPr marL="9525" marR="9525" marT="9525" marB="0" anchor="ctr">
                    <a:lnT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0" i="0" u="none" strike="noStrike" dirty="0" smtClean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T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0" i="0" u="none" strike="noStrike" dirty="0" smtClean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T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0" i="0" u="none" strike="noStrike" dirty="0" smtClean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T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299342"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i="0" u="none" strike="noStrike" dirty="0" smtClean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B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200" b="0" i="0" u="none" strike="noStrike" dirty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B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200" b="0" i="0" u="none" strike="noStrike" dirty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B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200" b="0" i="0" u="none" strike="noStrike" dirty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B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2000</a:t>
                      </a:r>
                      <a:endParaRPr lang="en-GB" sz="1200" b="0" i="0" u="none" strike="noStrike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B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 smtClean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144</a:t>
                      </a:r>
                      <a:endParaRPr lang="en-GB" sz="1200" b="0" i="0" u="none" strike="noStrike" dirty="0">
                        <a:solidFill>
                          <a:srgbClr val="00B05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B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strike="noStrike" dirty="0" smtClean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5e3</a:t>
                      </a:r>
                    </a:p>
                  </a:txBody>
                  <a:tcPr marL="9525" marR="9525" marT="9525" marB="0" anchor="ctr">
                    <a:lnB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0" i="0" u="none" strike="noStrike" baseline="-25000" dirty="0" smtClean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B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0" i="0" u="none" strike="noStrike" baseline="-25000" dirty="0" smtClean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B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0" i="0" u="none" strike="noStrike" baseline="-25000" dirty="0" smtClean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B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9342"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</a:t>
                      </a:r>
                      <a:endParaRPr lang="en-GB" sz="1200" b="1" i="0" u="none" strike="noStrike" dirty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T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GB" sz="1200" b="0" i="0" u="none" strike="noStrike" dirty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T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4.9</a:t>
                      </a:r>
                      <a:endParaRPr lang="en-GB" sz="1200" b="0" i="0" u="none" strike="noStrike" dirty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T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GB" sz="1200" b="0" i="0" u="none" strike="noStrike" dirty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T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 smtClean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1000</a:t>
                      </a:r>
                      <a:endParaRPr lang="en-GB" sz="1200" b="0" i="0" u="none" strike="noStrike" dirty="0">
                        <a:solidFill>
                          <a:srgbClr val="00B05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T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 smtClean="0">
                          <a:solidFill>
                            <a:srgbClr val="F89708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288</a:t>
                      </a:r>
                      <a:endParaRPr lang="en-GB" sz="1200" b="0" i="0" u="none" strike="noStrike" dirty="0">
                        <a:solidFill>
                          <a:srgbClr val="F89708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T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strike="noStrike" dirty="0" smtClean="0">
                          <a:solidFill>
                            <a:srgbClr val="F89708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10e3</a:t>
                      </a:r>
                    </a:p>
                  </a:txBody>
                  <a:tcPr marL="9525" marR="9525" marT="9525" marB="0" anchor="ctr">
                    <a:lnT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0" i="0" u="none" strike="noStrike" dirty="0" smtClean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T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0" i="0" u="none" strike="noStrike" dirty="0" smtClean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T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0" i="0" u="none" strike="noStrike" dirty="0" smtClean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T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299342">
                <a:tc>
                  <a:txBody>
                    <a:bodyPr/>
                    <a:lstStyle/>
                    <a:p>
                      <a:pPr algn="ctr" fontAlgn="b"/>
                      <a:endParaRPr lang="en-GB" sz="1200" b="1" i="0" u="none" strike="noStrike" dirty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B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200" b="0" i="0" u="none" strike="noStrike" dirty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B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200" b="0" i="0" u="none" strike="noStrike" dirty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B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200" b="0" i="0" u="none" strike="noStrike" dirty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B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2000</a:t>
                      </a:r>
                      <a:endParaRPr lang="en-GB" sz="1200" b="0" i="0" u="none" strike="noStrike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B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 smtClean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144</a:t>
                      </a:r>
                      <a:endParaRPr lang="en-GB" sz="1200" b="0" i="0" u="none" strike="noStrike" dirty="0">
                        <a:solidFill>
                          <a:srgbClr val="00B05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B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strike="noStrike" dirty="0" smtClean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5e3</a:t>
                      </a:r>
                    </a:p>
                  </a:txBody>
                  <a:tcPr marL="9525" marR="9525" marT="9525" marB="0" anchor="ctr">
                    <a:lnB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0" i="0" u="none" strike="noStrike" baseline="-25000" dirty="0" smtClean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B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0" i="0" u="none" strike="noStrike" baseline="-25000" dirty="0" smtClean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B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0" i="0" u="none" strike="noStrike" baseline="-25000" dirty="0" smtClean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B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9342"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endParaRPr lang="en-GB" sz="1200" b="1" i="0" u="none" strike="noStrike" dirty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T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 err="1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Mult</a:t>
                      </a:r>
                      <a:r>
                        <a:rPr lang="en-GB" sz="1200" b="0" i="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 (5)</a:t>
                      </a:r>
                      <a:endParaRPr lang="en-GB" sz="1200" b="0" i="0" u="none" strike="noStrike" dirty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T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GB" sz="1200" b="0" i="0" u="none" strike="noStrike" dirty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T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GB" sz="1200" b="0" i="0" u="none" strike="noStrike" dirty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T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 smtClean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1000</a:t>
                      </a:r>
                      <a:endParaRPr lang="en-GB" sz="1200" b="0" i="0" u="none" strike="noStrike" dirty="0">
                        <a:solidFill>
                          <a:srgbClr val="00B05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T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 smtClean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230</a:t>
                      </a:r>
                      <a:endParaRPr lang="en-GB" sz="1200" b="0" i="0" u="none" strike="noStrike" dirty="0">
                        <a:solidFill>
                          <a:srgbClr val="00B05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T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 smtClean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8e3</a:t>
                      </a:r>
                      <a:endParaRPr lang="en-GB" sz="1200" b="0" i="0" u="none" strike="noStrike" dirty="0">
                        <a:solidFill>
                          <a:srgbClr val="00B05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T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200" b="0" i="0" u="none" strike="noStrike" dirty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T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200" b="0" i="0" u="none" strike="noStrike" dirty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T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200" b="0" i="0" u="none" strike="noStrike" dirty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T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299342">
                <a:tc>
                  <a:txBody>
                    <a:bodyPr/>
                    <a:lstStyle/>
                    <a:p>
                      <a:pPr algn="ctr" fontAlgn="b"/>
                      <a:endParaRPr lang="en-GB" sz="1200" b="1" i="0" u="none" strike="noStrike" dirty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200" b="0" i="0" u="none" strike="noStrike" dirty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200" b="0" i="0" u="none" strike="noStrike" dirty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200" b="0" i="0" u="none" strike="noStrike" dirty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2000</a:t>
                      </a:r>
                      <a:endParaRPr lang="en-GB" sz="1200" b="0" i="0" u="none" strike="noStrike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 smtClean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115</a:t>
                      </a:r>
                      <a:endParaRPr lang="en-GB" sz="1200" b="0" i="0" u="none" strike="noStrike" dirty="0">
                        <a:solidFill>
                          <a:srgbClr val="00B05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 smtClean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4e3</a:t>
                      </a:r>
                      <a:endParaRPr lang="en-GB" sz="1200" b="0" i="0" u="none" strike="noStrike" dirty="0">
                        <a:solidFill>
                          <a:srgbClr val="00B05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0" i="0" u="none" strike="noStrike" baseline="-25000" dirty="0" smtClean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0" i="0" u="none" strike="noStrike" baseline="-25000" dirty="0" smtClean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0" i="0" u="none" strike="noStrike" baseline="-25000" dirty="0" smtClean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pic>
        <p:nvPicPr>
          <p:cNvPr id="19" name="Picture 1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71337" y="2173274"/>
            <a:ext cx="267367" cy="261366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71337" y="1570181"/>
            <a:ext cx="262033" cy="255365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71336" y="2767964"/>
            <a:ext cx="262033" cy="255365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71335" y="3356653"/>
            <a:ext cx="267367" cy="261366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66001" y="3951343"/>
            <a:ext cx="274034" cy="258699"/>
          </a:xfrm>
          <a:prstGeom prst="rect">
            <a:avLst/>
          </a:prstGeom>
        </p:spPr>
      </p:pic>
      <p:pic>
        <p:nvPicPr>
          <p:cNvPr id="28" name="Picture 2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06293" y="2769702"/>
            <a:ext cx="262033" cy="255365"/>
          </a:xfrm>
          <a:prstGeom prst="rect">
            <a:avLst/>
          </a:prstGeom>
        </p:spPr>
      </p:pic>
      <p:pic>
        <p:nvPicPr>
          <p:cNvPr id="30" name="Picture 2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06293" y="1557878"/>
            <a:ext cx="267367" cy="261366"/>
          </a:xfrm>
          <a:prstGeom prst="rect">
            <a:avLst/>
          </a:prstGeom>
        </p:spPr>
      </p:pic>
      <p:pic>
        <p:nvPicPr>
          <p:cNvPr id="32" name="Picture 3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00957" y="3356653"/>
            <a:ext cx="267367" cy="261366"/>
          </a:xfrm>
          <a:prstGeom prst="rect">
            <a:avLst/>
          </a:prstGeom>
        </p:spPr>
      </p:pic>
      <p:pic>
        <p:nvPicPr>
          <p:cNvPr id="35" name="Picture 3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94292" y="3957439"/>
            <a:ext cx="274034" cy="258699"/>
          </a:xfrm>
          <a:prstGeom prst="rect">
            <a:avLst/>
          </a:prstGeom>
        </p:spPr>
      </p:pic>
      <p:pic>
        <p:nvPicPr>
          <p:cNvPr id="37" name="Picture 3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88954" y="2175725"/>
            <a:ext cx="274034" cy="258699"/>
          </a:xfrm>
          <a:prstGeom prst="rect">
            <a:avLst/>
          </a:prstGeom>
        </p:spPr>
      </p:pic>
      <p:pic>
        <p:nvPicPr>
          <p:cNvPr id="48" name="Picture 4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76318" y="1557877"/>
            <a:ext cx="274034" cy="258699"/>
          </a:xfrm>
          <a:prstGeom prst="rect">
            <a:avLst/>
          </a:prstGeom>
        </p:spPr>
      </p:pic>
      <p:pic>
        <p:nvPicPr>
          <p:cNvPr id="49" name="Picture 4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76318" y="2175725"/>
            <a:ext cx="267367" cy="261366"/>
          </a:xfrm>
          <a:prstGeom prst="rect">
            <a:avLst/>
          </a:prstGeom>
        </p:spPr>
      </p:pic>
      <p:pic>
        <p:nvPicPr>
          <p:cNvPr id="50" name="Picture 4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76318" y="2764629"/>
            <a:ext cx="274034" cy="258699"/>
          </a:xfrm>
          <a:prstGeom prst="rect">
            <a:avLst/>
          </a:prstGeom>
        </p:spPr>
      </p:pic>
      <p:pic>
        <p:nvPicPr>
          <p:cNvPr id="51" name="Picture 5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75936" y="3356653"/>
            <a:ext cx="267367" cy="261366"/>
          </a:xfrm>
          <a:prstGeom prst="rect">
            <a:avLst/>
          </a:prstGeom>
        </p:spPr>
      </p:pic>
      <p:pic>
        <p:nvPicPr>
          <p:cNvPr id="52" name="Picture 5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72473" y="3962889"/>
            <a:ext cx="262033" cy="2553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8696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57200" y="137886"/>
            <a:ext cx="8226854" cy="566057"/>
          </a:xfrm>
        </p:spPr>
        <p:txBody>
          <a:bodyPr>
            <a:normAutofit/>
          </a:bodyPr>
          <a:lstStyle/>
          <a:p>
            <a:r>
              <a:rPr lang="en-GB" sz="3000" dirty="0" smtClean="0"/>
              <a:t>Comments</a:t>
            </a:r>
            <a:endParaRPr lang="en-GB" sz="3000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457200" y="983555"/>
            <a:ext cx="8226854" cy="5163245"/>
          </a:xfrm>
        </p:spPr>
        <p:txBody>
          <a:bodyPr>
            <a:noAutofit/>
          </a:bodyPr>
          <a:lstStyle/>
          <a:p>
            <a:r>
              <a:rPr lang="en-GB" sz="2000" dirty="0" smtClean="0">
                <a:solidFill>
                  <a:srgbClr val="0055A0"/>
                </a:solidFill>
              </a:rPr>
              <a:t>Directions for traditional layouts:</a:t>
            </a:r>
          </a:p>
          <a:p>
            <a:endParaRPr lang="en-GB" sz="2000" dirty="0" smtClean="0">
              <a:solidFill>
                <a:srgbClr val="0055A0"/>
              </a:solidFill>
            </a:endParaRPr>
          </a:p>
          <a:p>
            <a:pPr lvl="1"/>
            <a:r>
              <a:rPr lang="en-GB" sz="1600" dirty="0" smtClean="0"/>
              <a:t>1 circuit per PS (Options A and C), </a:t>
            </a:r>
            <a:r>
              <a:rPr lang="en-GB" sz="1600" dirty="0" smtClean="0">
                <a:solidFill>
                  <a:srgbClr val="00B050"/>
                </a:solidFill>
              </a:rPr>
              <a:t>R&amp;D on safe operation at high energies</a:t>
            </a:r>
          </a:p>
          <a:p>
            <a:pPr marL="448056" lvl="1" indent="0">
              <a:buNone/>
            </a:pPr>
            <a:r>
              <a:rPr lang="en-GB" sz="1100" dirty="0" smtClean="0"/>
              <a:t>OR</a:t>
            </a:r>
          </a:p>
          <a:p>
            <a:pPr lvl="1"/>
            <a:r>
              <a:rPr lang="en-GB" sz="1600" dirty="0" smtClean="0"/>
              <a:t>2 circuits per PS (Options B and D), </a:t>
            </a:r>
            <a:r>
              <a:rPr lang="en-GB" sz="1600" dirty="0" smtClean="0">
                <a:solidFill>
                  <a:srgbClr val="00B050"/>
                </a:solidFill>
              </a:rPr>
              <a:t>R&amp;D on series powering of quadrupoles</a:t>
            </a:r>
          </a:p>
          <a:p>
            <a:pPr marL="448056" lvl="1" indent="0">
              <a:buNone/>
            </a:pPr>
            <a:endParaRPr lang="en-GB" sz="1600" dirty="0" smtClean="0">
              <a:solidFill>
                <a:srgbClr val="0055A0"/>
              </a:solidFill>
            </a:endParaRPr>
          </a:p>
          <a:p>
            <a:pPr marL="448056" lvl="1" indent="0">
              <a:buNone/>
            </a:pPr>
            <a:endParaRPr lang="en-GB" sz="1600" dirty="0" smtClean="0">
              <a:solidFill>
                <a:srgbClr val="0055A0"/>
              </a:solidFill>
            </a:endParaRPr>
          </a:p>
          <a:p>
            <a:pPr lvl="1"/>
            <a:r>
              <a:rPr lang="en-GB" sz="1600" dirty="0" smtClean="0"/>
              <a:t>Long time constant (Option A and B with 1kV to ground), </a:t>
            </a:r>
            <a:r>
              <a:rPr lang="en-GB" sz="1600" dirty="0" smtClean="0">
                <a:solidFill>
                  <a:srgbClr val="00B050"/>
                </a:solidFill>
              </a:rPr>
              <a:t>R&amp;D on feasibility</a:t>
            </a:r>
          </a:p>
          <a:p>
            <a:pPr marL="448056" lvl="1" indent="0">
              <a:buNone/>
            </a:pPr>
            <a:r>
              <a:rPr lang="en-GB" sz="1100" dirty="0" smtClean="0"/>
              <a:t>OR</a:t>
            </a:r>
          </a:p>
          <a:p>
            <a:pPr lvl="1"/>
            <a:r>
              <a:rPr lang="en-GB" sz="1600" dirty="0" smtClean="0"/>
              <a:t>High voltage to ground </a:t>
            </a:r>
            <a:r>
              <a:rPr lang="en-GB" sz="1600" dirty="0"/>
              <a:t>(Option A and </a:t>
            </a:r>
            <a:r>
              <a:rPr lang="en-GB" sz="1600" dirty="0" smtClean="0"/>
              <a:t>B </a:t>
            </a:r>
            <a:r>
              <a:rPr lang="en-GB" sz="1600" dirty="0"/>
              <a:t>with </a:t>
            </a:r>
            <a:r>
              <a:rPr lang="en-GB" sz="1600" dirty="0" smtClean="0"/>
              <a:t>2kV </a:t>
            </a:r>
            <a:r>
              <a:rPr lang="en-GB" sz="1600" dirty="0"/>
              <a:t>to ground</a:t>
            </a:r>
            <a:r>
              <a:rPr lang="en-GB" sz="1600" dirty="0" smtClean="0"/>
              <a:t>), </a:t>
            </a:r>
            <a:r>
              <a:rPr lang="en-GB" sz="1600" dirty="0">
                <a:solidFill>
                  <a:srgbClr val="00B050"/>
                </a:solidFill>
              </a:rPr>
              <a:t>R&amp;D on </a:t>
            </a:r>
            <a:r>
              <a:rPr lang="en-GB" sz="1600" dirty="0" smtClean="0">
                <a:solidFill>
                  <a:srgbClr val="00B050"/>
                </a:solidFill>
              </a:rPr>
              <a:t>feasibility</a:t>
            </a:r>
            <a:endParaRPr lang="en-GB" sz="1600" dirty="0"/>
          </a:p>
          <a:p>
            <a:pPr marL="448056" lvl="1" indent="0">
              <a:buNone/>
            </a:pPr>
            <a:r>
              <a:rPr lang="en-GB" sz="1100" dirty="0" smtClean="0"/>
              <a:t>OR</a:t>
            </a:r>
          </a:p>
          <a:p>
            <a:pPr lvl="1"/>
            <a:r>
              <a:rPr lang="en-GB" sz="1600" dirty="0"/>
              <a:t>M</a:t>
            </a:r>
            <a:r>
              <a:rPr lang="en-GB" sz="1600" dirty="0" smtClean="0"/>
              <a:t>ultiple (4) EE per </a:t>
            </a:r>
            <a:r>
              <a:rPr lang="en-GB" sz="1600" dirty="0"/>
              <a:t>PS (Option C</a:t>
            </a:r>
            <a:r>
              <a:rPr lang="en-GB" sz="1600" dirty="0" smtClean="0"/>
              <a:t> </a:t>
            </a:r>
            <a:r>
              <a:rPr lang="en-GB" sz="1600" dirty="0"/>
              <a:t>and </a:t>
            </a:r>
            <a:r>
              <a:rPr lang="en-GB" sz="1600" dirty="0" smtClean="0"/>
              <a:t>D </a:t>
            </a:r>
            <a:r>
              <a:rPr lang="en-GB" sz="1600" dirty="0"/>
              <a:t>with 1kV to ground</a:t>
            </a:r>
            <a:r>
              <a:rPr lang="en-GB" sz="1600" dirty="0" smtClean="0"/>
              <a:t>), </a:t>
            </a:r>
            <a:r>
              <a:rPr lang="en-GB" sz="1600" dirty="0">
                <a:solidFill>
                  <a:srgbClr val="00B050"/>
                </a:solidFill>
              </a:rPr>
              <a:t>R&amp;D on feasibility</a:t>
            </a:r>
            <a:endParaRPr lang="en-GB" sz="1600" dirty="0"/>
          </a:p>
          <a:p>
            <a:pPr marL="36576" indent="0">
              <a:buNone/>
            </a:pPr>
            <a:endParaRPr lang="en-GB" sz="2000" dirty="0" smtClean="0"/>
          </a:p>
          <a:p>
            <a:r>
              <a:rPr lang="en-GB" sz="2000" dirty="0" smtClean="0">
                <a:solidFill>
                  <a:srgbClr val="0055A0"/>
                </a:solidFill>
              </a:rPr>
              <a:t>Direction for a new layout</a:t>
            </a:r>
          </a:p>
          <a:p>
            <a:pPr lvl="1"/>
            <a:r>
              <a:rPr lang="en-GB" sz="1600" dirty="0" smtClean="0"/>
              <a:t>SC link (Option E with 1kV to ground</a:t>
            </a:r>
            <a:r>
              <a:rPr lang="en-GB" sz="1600" dirty="0"/>
              <a:t>), </a:t>
            </a:r>
            <a:r>
              <a:rPr lang="en-GB" sz="1600" dirty="0" smtClean="0">
                <a:solidFill>
                  <a:srgbClr val="00B050"/>
                </a:solidFill>
              </a:rPr>
              <a:t>R&amp;D </a:t>
            </a:r>
            <a:r>
              <a:rPr lang="en-GB" sz="1600" dirty="0">
                <a:solidFill>
                  <a:srgbClr val="00B050"/>
                </a:solidFill>
              </a:rPr>
              <a:t>on the SC link technology </a:t>
            </a:r>
            <a:endParaRPr lang="en-GB" sz="1600" dirty="0" smtClean="0">
              <a:solidFill>
                <a:srgbClr val="00B05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6828970" y="6356350"/>
            <a:ext cx="1249385" cy="365125"/>
          </a:xfrm>
        </p:spPr>
        <p:txBody>
          <a:bodyPr/>
          <a:lstStyle/>
          <a:p>
            <a:r>
              <a:rPr lang="en-US" dirty="0" smtClean="0"/>
              <a:t>M. Prioli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5097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11301" y="2989948"/>
            <a:ext cx="4344606" cy="3044923"/>
          </a:xfrm>
          <a:prstGeom prst="rect">
            <a:avLst/>
          </a:prstGeom>
        </p:spPr>
      </p:pic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57200" y="137886"/>
            <a:ext cx="8226854" cy="566057"/>
          </a:xfrm>
        </p:spPr>
        <p:txBody>
          <a:bodyPr>
            <a:normAutofit/>
          </a:bodyPr>
          <a:lstStyle/>
          <a:p>
            <a:r>
              <a:rPr lang="en-GB" sz="3000" dirty="0" smtClean="0"/>
              <a:t>FCC vs LHC </a:t>
            </a:r>
            <a:r>
              <a:rPr lang="en-GB" sz="3000" dirty="0" smtClean="0"/>
              <a:t>ramp-up</a:t>
            </a:r>
            <a:endParaRPr lang="en-GB" sz="30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6828970" y="6356350"/>
            <a:ext cx="1249385" cy="365125"/>
          </a:xfrm>
        </p:spPr>
        <p:txBody>
          <a:bodyPr/>
          <a:lstStyle/>
          <a:p>
            <a:r>
              <a:rPr lang="en-US" dirty="0" smtClean="0"/>
              <a:t>M. Prioli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199" y="858982"/>
            <a:ext cx="8448595" cy="5134045"/>
          </a:xfrm>
        </p:spPr>
        <p:txBody>
          <a:bodyPr>
            <a:normAutofit/>
          </a:bodyPr>
          <a:lstStyle/>
          <a:p>
            <a:r>
              <a:rPr lang="en-GB" sz="2000" dirty="0"/>
              <a:t>M</a:t>
            </a:r>
            <a:r>
              <a:rPr lang="en-GB" sz="2000" dirty="0" smtClean="0"/>
              <a:t>aximum </a:t>
            </a:r>
            <a:r>
              <a:rPr lang="en-GB" sz="2000" dirty="0"/>
              <a:t>power to ramp-up </a:t>
            </a:r>
            <a:r>
              <a:rPr lang="en-GB" sz="2000" dirty="0" smtClean="0"/>
              <a:t>dipole magnets in the whole accelerator</a:t>
            </a:r>
          </a:p>
          <a:p>
            <a:pPr lvl="1"/>
            <a:r>
              <a:rPr lang="en-GB" sz="1600" dirty="0" smtClean="0"/>
              <a:t>Independent of the circuit layout</a:t>
            </a:r>
          </a:p>
          <a:p>
            <a:pPr lvl="1"/>
            <a:r>
              <a:rPr lang="en-GB" sz="1600" dirty="0" err="1" smtClean="0"/>
              <a:t>MiniArcs</a:t>
            </a:r>
            <a:r>
              <a:rPr lang="en-GB" sz="1600" dirty="0" smtClean="0"/>
              <a:t> included</a:t>
            </a:r>
          </a:p>
          <a:p>
            <a:pPr lvl="1"/>
            <a:r>
              <a:rPr lang="en-GB" sz="1600" dirty="0" smtClean="0"/>
              <a:t>Losses and inefficiency non included</a:t>
            </a:r>
            <a:endParaRPr lang="en-GB" sz="1600" dirty="0"/>
          </a:p>
          <a:p>
            <a:pPr marL="36576" indent="0">
              <a:buNone/>
            </a:pPr>
            <a:endParaRPr lang="en-GB" sz="800" dirty="0" smtClean="0"/>
          </a:p>
          <a:p>
            <a:r>
              <a:rPr lang="en-GB" sz="2000" dirty="0" smtClean="0"/>
              <a:t>For </a:t>
            </a:r>
            <a:r>
              <a:rPr lang="en-GB" sz="2000" i="1" dirty="0" smtClean="0"/>
              <a:t>t</a:t>
            </a:r>
            <a:r>
              <a:rPr lang="en-GB" sz="2000" baseline="-25000" dirty="0" smtClean="0"/>
              <a:t>ramp</a:t>
            </a:r>
            <a:r>
              <a:rPr lang="en-GB" sz="2000" dirty="0" smtClean="0"/>
              <a:t>=20 min, a factor 22 is obtained with respect to the LHC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270171" y="3799338"/>
            <a:ext cx="949299" cy="338554"/>
          </a:xfrm>
          <a:prstGeom prst="rect">
            <a:avLst/>
          </a:prstGeom>
          <a:noFill/>
          <a:ln w="12700">
            <a:solidFill>
              <a:srgbClr val="000000"/>
            </a:solidFill>
          </a:ln>
        </p:spPr>
        <p:txBody>
          <a:bodyPr wrap="none" rtlCol="0">
            <a:spAutoFit/>
          </a:bodyPr>
          <a:lstStyle/>
          <a:p>
            <a:r>
              <a:rPr lang="en-GB" sz="1600" dirty="0" smtClean="0"/>
              <a:t>310 MW</a:t>
            </a:r>
            <a:endParaRPr lang="en-GB" sz="1600" dirty="0"/>
          </a:p>
        </p:txBody>
      </p:sp>
      <p:cxnSp>
        <p:nvCxnSpPr>
          <p:cNvPr id="13" name="Straight Arrow Connector 12"/>
          <p:cNvCxnSpPr>
            <a:stCxn id="11" idx="1"/>
          </p:cNvCxnSpPr>
          <p:nvPr/>
        </p:nvCxnSpPr>
        <p:spPr>
          <a:xfrm flipH="1">
            <a:off x="3588445" y="3968615"/>
            <a:ext cx="2681726" cy="400972"/>
          </a:xfrm>
          <a:prstGeom prst="straightConnector1">
            <a:avLst/>
          </a:prstGeom>
          <a:ln w="12700">
            <a:solidFill>
              <a:srgbClr val="00000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4" name="TextBox 53"/>
          <p:cNvSpPr txBox="1"/>
          <p:nvPr/>
        </p:nvSpPr>
        <p:spPr>
          <a:xfrm>
            <a:off x="6270171" y="4984975"/>
            <a:ext cx="885372" cy="338554"/>
          </a:xfrm>
          <a:prstGeom prst="rect">
            <a:avLst/>
          </a:prstGeom>
          <a:noFill/>
          <a:ln w="12700"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r>
              <a:rPr lang="en-GB" sz="1600" dirty="0" smtClean="0">
                <a:solidFill>
                  <a:srgbClr val="7030A0"/>
                </a:solidFill>
              </a:rPr>
              <a:t>14 MW</a:t>
            </a:r>
            <a:endParaRPr lang="en-GB" sz="1600" dirty="0">
              <a:solidFill>
                <a:srgbClr val="7030A0"/>
              </a:solidFill>
            </a:endParaRPr>
          </a:p>
        </p:txBody>
      </p:sp>
      <p:cxnSp>
        <p:nvCxnSpPr>
          <p:cNvPr id="55" name="Straight Arrow Connector 54"/>
          <p:cNvCxnSpPr>
            <a:stCxn id="54" idx="1"/>
          </p:cNvCxnSpPr>
          <p:nvPr/>
        </p:nvCxnSpPr>
        <p:spPr>
          <a:xfrm flipH="1">
            <a:off x="3588445" y="5154252"/>
            <a:ext cx="2681726" cy="208019"/>
          </a:xfrm>
          <a:prstGeom prst="straightConnector1">
            <a:avLst/>
          </a:prstGeom>
          <a:ln w="12700">
            <a:solidFill>
              <a:srgbClr val="00000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53924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Group 21"/>
          <p:cNvGrpSpPr/>
          <p:nvPr/>
        </p:nvGrpSpPr>
        <p:grpSpPr>
          <a:xfrm>
            <a:off x="304698" y="3208912"/>
            <a:ext cx="4122296" cy="2499054"/>
            <a:chOff x="250910" y="2947656"/>
            <a:chExt cx="4122296" cy="2499054"/>
          </a:xfrm>
        </p:grpSpPr>
        <p:pic>
          <p:nvPicPr>
            <p:cNvPr id="23" name="Picture 22"/>
            <p:cNvPicPr>
              <a:picLocks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50910" y="3092714"/>
              <a:ext cx="4122296" cy="2353996"/>
            </a:xfrm>
            <a:prstGeom prst="rect">
              <a:avLst/>
            </a:prstGeom>
          </p:spPr>
        </p:pic>
        <p:sp>
          <p:nvSpPr>
            <p:cNvPr id="24" name="Oval 23"/>
            <p:cNvSpPr/>
            <p:nvPr/>
          </p:nvSpPr>
          <p:spPr>
            <a:xfrm>
              <a:off x="828666" y="3170724"/>
              <a:ext cx="346992" cy="217714"/>
            </a:xfrm>
            <a:prstGeom prst="ellipse">
              <a:avLst/>
            </a:prstGeom>
            <a:noFill/>
            <a:ln w="12700">
              <a:solidFill>
                <a:srgbClr val="00B050"/>
              </a:solidFill>
              <a:prstDash val="dash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994905" y="2947656"/>
              <a:ext cx="152798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dirty="0" smtClean="0">
                  <a:solidFill>
                    <a:srgbClr val="00B050"/>
                  </a:solidFill>
                </a:rPr>
                <a:t>Constant voltage</a:t>
              </a:r>
              <a:endParaRPr lang="en-GB" sz="1400" dirty="0">
                <a:solidFill>
                  <a:srgbClr val="00B050"/>
                </a:solidFill>
              </a:endParaRPr>
            </a:p>
          </p:txBody>
        </p:sp>
      </p:grpSp>
      <p:grpSp>
        <p:nvGrpSpPr>
          <p:cNvPr id="44" name="Group 43"/>
          <p:cNvGrpSpPr/>
          <p:nvPr/>
        </p:nvGrpSpPr>
        <p:grpSpPr>
          <a:xfrm>
            <a:off x="4819421" y="3353970"/>
            <a:ext cx="4131816" cy="2353996"/>
            <a:chOff x="4819421" y="3223342"/>
            <a:chExt cx="4131816" cy="2353996"/>
          </a:xfrm>
        </p:grpSpPr>
        <p:grpSp>
          <p:nvGrpSpPr>
            <p:cNvPr id="26" name="Group 25"/>
            <p:cNvGrpSpPr/>
            <p:nvPr/>
          </p:nvGrpSpPr>
          <p:grpSpPr>
            <a:xfrm>
              <a:off x="4819421" y="3223342"/>
              <a:ext cx="4131816" cy="2353996"/>
              <a:chOff x="4819421" y="3119775"/>
              <a:chExt cx="4131816" cy="2353996"/>
            </a:xfrm>
          </p:grpSpPr>
          <p:pic>
            <p:nvPicPr>
              <p:cNvPr id="27" name="Picture 26"/>
              <p:cNvPicPr>
                <a:picLocks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4819421" y="3119775"/>
                <a:ext cx="4131816" cy="2353996"/>
              </a:xfrm>
              <a:prstGeom prst="rect">
                <a:avLst/>
              </a:prstGeom>
            </p:spPr>
          </p:pic>
          <p:cxnSp>
            <p:nvCxnSpPr>
              <p:cNvPr id="28" name="Straight Connector 27"/>
              <p:cNvCxnSpPr/>
              <p:nvPr/>
            </p:nvCxnSpPr>
            <p:spPr>
              <a:xfrm flipH="1">
                <a:off x="5356194" y="4214958"/>
                <a:ext cx="110471" cy="0"/>
              </a:xfrm>
              <a:prstGeom prst="line">
                <a:avLst/>
              </a:prstGeom>
              <a:ln w="12700">
                <a:solidFill>
                  <a:srgbClr val="000000"/>
                </a:solidFill>
                <a:prstDash val="sysDash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29" name="TextBox 28"/>
              <p:cNvSpPr txBox="1"/>
              <p:nvPr/>
            </p:nvSpPr>
            <p:spPr>
              <a:xfrm>
                <a:off x="5020732" y="4061069"/>
                <a:ext cx="50124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400" i="1" dirty="0" err="1" smtClean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</a:t>
                </a:r>
                <a:r>
                  <a:rPr lang="en-GB" sz="1400" baseline="-25000" dirty="0" err="1" smtClean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max</a:t>
                </a:r>
                <a:endParaRPr lang="en-GB" sz="14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0" name="Oval 29"/>
              <p:cNvSpPr/>
              <p:nvPr/>
            </p:nvSpPr>
            <p:spPr>
              <a:xfrm>
                <a:off x="5399936" y="4102848"/>
                <a:ext cx="1661885" cy="217714"/>
              </a:xfrm>
              <a:prstGeom prst="ellipse">
                <a:avLst/>
              </a:prstGeom>
              <a:noFill/>
              <a:ln w="12700">
                <a:solidFill>
                  <a:srgbClr val="00B050"/>
                </a:solidFill>
                <a:prstDash val="dash"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1" name="TextBox 30"/>
              <p:cNvSpPr txBox="1"/>
              <p:nvPr/>
            </p:nvSpPr>
            <p:spPr>
              <a:xfrm>
                <a:off x="6606595" y="3860110"/>
                <a:ext cx="1438214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400" dirty="0" smtClean="0">
                    <a:solidFill>
                      <a:srgbClr val="00B050"/>
                    </a:solidFill>
                  </a:rPr>
                  <a:t>Constant power</a:t>
                </a:r>
                <a:endParaRPr lang="en-GB" sz="1400" dirty="0">
                  <a:solidFill>
                    <a:srgbClr val="00B050"/>
                  </a:solidFill>
                </a:endParaRPr>
              </a:p>
            </p:txBody>
          </p:sp>
        </p:grpSp>
        <p:sp>
          <p:nvSpPr>
            <p:cNvPr id="43" name="TextBox 42"/>
            <p:cNvSpPr txBox="1"/>
            <p:nvPr/>
          </p:nvSpPr>
          <p:spPr>
            <a:xfrm>
              <a:off x="7236721" y="3483191"/>
              <a:ext cx="127882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i="1" dirty="0" err="1" smtClean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P</a:t>
              </a:r>
              <a:r>
                <a:rPr lang="en-GB" sz="1400" baseline="-25000" dirty="0" err="1" smtClean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max</a:t>
              </a:r>
              <a:r>
                <a:rPr lang="en-GB" sz="1400" dirty="0" smtClean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=160 MW</a:t>
              </a:r>
              <a:endParaRPr lang="en-GB"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57200" y="137886"/>
            <a:ext cx="8226854" cy="566057"/>
          </a:xfrm>
        </p:spPr>
        <p:txBody>
          <a:bodyPr>
            <a:normAutofit/>
          </a:bodyPr>
          <a:lstStyle/>
          <a:p>
            <a:r>
              <a:rPr lang="en-GB" sz="3000" dirty="0" smtClean="0"/>
              <a:t>FCC vs LHC </a:t>
            </a:r>
            <a:r>
              <a:rPr lang="en-GB" sz="3000" dirty="0" smtClean="0"/>
              <a:t>ramp-up</a:t>
            </a:r>
            <a:endParaRPr lang="en-GB" sz="30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6828970" y="6356350"/>
            <a:ext cx="1249385" cy="365125"/>
          </a:xfrm>
        </p:spPr>
        <p:txBody>
          <a:bodyPr/>
          <a:lstStyle/>
          <a:p>
            <a:r>
              <a:rPr lang="en-US" dirty="0" smtClean="0"/>
              <a:t>M. Prioli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196602" y="5756962"/>
            <a:ext cx="2710999" cy="338554"/>
          </a:xfrm>
          <a:prstGeom prst="rect">
            <a:avLst/>
          </a:prstGeom>
          <a:noFill/>
          <a:ln>
            <a:solidFill>
              <a:srgbClr val="0173BE"/>
            </a:solidFill>
          </a:ln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rgbClr val="0173BE"/>
                </a:solidFill>
              </a:rPr>
              <a:t>For a single circuit (</a:t>
            </a:r>
            <a:r>
              <a:rPr lang="en-GB" sz="1600" i="1" dirty="0" smtClean="0">
                <a:solidFill>
                  <a:srgbClr val="0173BE"/>
                </a:solidFill>
              </a:rPr>
              <a:t>L</a:t>
            </a:r>
            <a:r>
              <a:rPr lang="en-GB" sz="1600" dirty="0" smtClean="0">
                <a:solidFill>
                  <a:srgbClr val="0173BE"/>
                </a:solidFill>
              </a:rPr>
              <a:t>=54 H)</a:t>
            </a:r>
            <a:endParaRPr lang="en-GB" sz="1600" dirty="0">
              <a:solidFill>
                <a:srgbClr val="0173BE"/>
              </a:solidFill>
            </a:endParaRPr>
          </a:p>
        </p:txBody>
      </p:sp>
      <p:cxnSp>
        <p:nvCxnSpPr>
          <p:cNvPr id="16" name="Straight Arrow Connector 15"/>
          <p:cNvCxnSpPr/>
          <p:nvPr/>
        </p:nvCxnSpPr>
        <p:spPr>
          <a:xfrm>
            <a:off x="441832" y="4603041"/>
            <a:ext cx="0" cy="1153921"/>
          </a:xfrm>
          <a:prstGeom prst="straightConnector1">
            <a:avLst/>
          </a:prstGeom>
          <a:ln>
            <a:solidFill>
              <a:srgbClr val="0173BE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4617556" y="5756962"/>
            <a:ext cx="2710999" cy="338554"/>
          </a:xfrm>
          <a:prstGeom prst="rect">
            <a:avLst/>
          </a:prstGeom>
          <a:noFill/>
          <a:ln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r>
              <a:rPr lang="en-GB" sz="1600" dirty="0" smtClean="0">
                <a:solidFill>
                  <a:srgbClr val="000000"/>
                </a:solidFill>
              </a:rPr>
              <a:t>For the whole accelerator</a:t>
            </a:r>
            <a:endParaRPr lang="en-GB" sz="1600" dirty="0">
              <a:solidFill>
                <a:srgbClr val="000000"/>
              </a:solidFill>
            </a:endParaRPr>
          </a:p>
        </p:txBody>
      </p:sp>
      <p:cxnSp>
        <p:nvCxnSpPr>
          <p:cNvPr id="21" name="Straight Arrow Connector 20"/>
          <p:cNvCxnSpPr/>
          <p:nvPr/>
        </p:nvCxnSpPr>
        <p:spPr>
          <a:xfrm>
            <a:off x="4931942" y="4690946"/>
            <a:ext cx="0" cy="1066016"/>
          </a:xfrm>
          <a:prstGeom prst="straightConnector1">
            <a:avLst/>
          </a:prstGeom>
          <a:ln>
            <a:solidFill>
              <a:srgbClr val="00000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12" name="Group 11"/>
          <p:cNvGrpSpPr/>
          <p:nvPr/>
        </p:nvGrpSpPr>
        <p:grpSpPr>
          <a:xfrm>
            <a:off x="325424" y="761465"/>
            <a:ext cx="4112776" cy="2353996"/>
            <a:chOff x="325424" y="3097401"/>
            <a:chExt cx="4112776" cy="2353996"/>
          </a:xfrm>
        </p:grpSpPr>
        <p:pic>
          <p:nvPicPr>
            <p:cNvPr id="6" name="Picture 5"/>
            <p:cNvPicPr>
              <a:picLocks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25424" y="3097401"/>
              <a:ext cx="4112776" cy="2353996"/>
            </a:xfrm>
            <a:prstGeom prst="rect">
              <a:avLst/>
            </a:prstGeom>
          </p:spPr>
        </p:pic>
        <p:sp>
          <p:nvSpPr>
            <p:cNvPr id="8" name="Oval 7"/>
            <p:cNvSpPr/>
            <p:nvPr/>
          </p:nvSpPr>
          <p:spPr>
            <a:xfrm>
              <a:off x="834573" y="4196764"/>
              <a:ext cx="1661885" cy="217714"/>
            </a:xfrm>
            <a:prstGeom prst="ellipse">
              <a:avLst/>
            </a:prstGeom>
            <a:noFill/>
            <a:ln w="12700">
              <a:solidFill>
                <a:srgbClr val="00B050"/>
              </a:solidFill>
              <a:prstDash val="dash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2041232" y="3954026"/>
              <a:ext cx="152798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dirty="0" smtClean="0">
                  <a:solidFill>
                    <a:srgbClr val="00B050"/>
                  </a:solidFill>
                </a:rPr>
                <a:t>Constant voltage</a:t>
              </a:r>
              <a:endParaRPr lang="en-GB" sz="1400" dirty="0">
                <a:solidFill>
                  <a:srgbClr val="00B050"/>
                </a:solidFill>
              </a:endParaRPr>
            </a:p>
          </p:txBody>
        </p:sp>
      </p:grpSp>
      <p:cxnSp>
        <p:nvCxnSpPr>
          <p:cNvPr id="35" name="Straight Arrow Connector 34"/>
          <p:cNvCxnSpPr/>
          <p:nvPr/>
        </p:nvCxnSpPr>
        <p:spPr>
          <a:xfrm>
            <a:off x="441832" y="1990165"/>
            <a:ext cx="0" cy="2104140"/>
          </a:xfrm>
          <a:prstGeom prst="straightConnector1">
            <a:avLst/>
          </a:prstGeom>
          <a:ln>
            <a:solidFill>
              <a:srgbClr val="0173BE"/>
            </a:solidFill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/>
          <p:nvPr/>
        </p:nvCxnSpPr>
        <p:spPr>
          <a:xfrm>
            <a:off x="4930662" y="2078542"/>
            <a:ext cx="0" cy="1950765"/>
          </a:xfrm>
          <a:prstGeom prst="straightConnector1">
            <a:avLst/>
          </a:prstGeom>
          <a:ln>
            <a:solidFill>
              <a:srgbClr val="000000"/>
            </a:solidFill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45" name="Group 44"/>
          <p:cNvGrpSpPr/>
          <p:nvPr/>
        </p:nvGrpSpPr>
        <p:grpSpPr>
          <a:xfrm>
            <a:off x="4800205" y="761465"/>
            <a:ext cx="4150857" cy="2353996"/>
            <a:chOff x="4800205" y="761465"/>
            <a:chExt cx="4150857" cy="2353996"/>
          </a:xfrm>
        </p:grpSpPr>
        <p:grpSp>
          <p:nvGrpSpPr>
            <p:cNvPr id="18" name="Group 17"/>
            <p:cNvGrpSpPr/>
            <p:nvPr/>
          </p:nvGrpSpPr>
          <p:grpSpPr>
            <a:xfrm>
              <a:off x="4800205" y="761465"/>
              <a:ext cx="4150857" cy="2353996"/>
              <a:chOff x="4792521" y="3151002"/>
              <a:chExt cx="4150857" cy="2353996"/>
            </a:xfrm>
          </p:grpSpPr>
          <p:pic>
            <p:nvPicPr>
              <p:cNvPr id="17" name="Picture 16"/>
              <p:cNvPicPr>
                <a:picLocks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4792521" y="3151002"/>
                <a:ext cx="4150857" cy="2353996"/>
              </a:xfrm>
              <a:prstGeom prst="rect">
                <a:avLst/>
              </a:prstGeom>
            </p:spPr>
          </p:pic>
          <p:cxnSp>
            <p:nvCxnSpPr>
              <p:cNvPr id="10" name="Straight Connector 9"/>
              <p:cNvCxnSpPr/>
              <p:nvPr/>
            </p:nvCxnSpPr>
            <p:spPr>
              <a:xfrm flipH="1">
                <a:off x="5356194" y="3522098"/>
                <a:ext cx="1595022" cy="0"/>
              </a:xfrm>
              <a:prstGeom prst="line">
                <a:avLst/>
              </a:prstGeom>
              <a:ln w="12700">
                <a:solidFill>
                  <a:srgbClr val="000000"/>
                </a:solidFill>
                <a:prstDash val="dash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11" name="TextBox 10"/>
              <p:cNvSpPr txBox="1"/>
              <p:nvPr/>
            </p:nvSpPr>
            <p:spPr>
              <a:xfrm>
                <a:off x="4904890" y="3225960"/>
                <a:ext cx="498855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400" i="1" dirty="0" err="1" smtClean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</a:t>
                </a:r>
                <a:r>
                  <a:rPr lang="en-GB" sz="1400" baseline="-25000" dirty="0" err="1" smtClean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max</a:t>
                </a:r>
                <a:endParaRPr lang="en-GB" sz="14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sp>
          <p:nvSpPr>
            <p:cNvPr id="41" name="TextBox 40"/>
            <p:cNvSpPr txBox="1"/>
            <p:nvPr/>
          </p:nvSpPr>
          <p:spPr>
            <a:xfrm>
              <a:off x="7236721" y="990311"/>
              <a:ext cx="119936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i="1" dirty="0" err="1" smtClean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P</a:t>
              </a:r>
              <a:r>
                <a:rPr lang="en-GB" sz="1400" baseline="-25000" dirty="0" err="1" smtClean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max</a:t>
              </a:r>
              <a:r>
                <a:rPr lang="en-GB" sz="1400" dirty="0" smtClean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=310MW</a:t>
              </a:r>
              <a:endParaRPr lang="en-GB"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74811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57200" y="137886"/>
            <a:ext cx="8226854" cy="566057"/>
          </a:xfrm>
        </p:spPr>
        <p:txBody>
          <a:bodyPr>
            <a:normAutofit/>
          </a:bodyPr>
          <a:lstStyle/>
          <a:p>
            <a:r>
              <a:rPr lang="en-GB" sz="3000" dirty="0" smtClean="0"/>
              <a:t>Distribution of power flows</a:t>
            </a:r>
            <a:endParaRPr lang="en-GB" sz="30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6828970" y="6356350"/>
            <a:ext cx="1249385" cy="365125"/>
          </a:xfrm>
        </p:spPr>
        <p:txBody>
          <a:bodyPr/>
          <a:lstStyle/>
          <a:p>
            <a:r>
              <a:rPr lang="en-US" dirty="0" smtClean="0"/>
              <a:t>M. Prioli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457200" y="5332719"/>
            <a:ext cx="8226854" cy="660308"/>
          </a:xfrm>
        </p:spPr>
        <p:txBody>
          <a:bodyPr>
            <a:normAutofit/>
          </a:bodyPr>
          <a:lstStyle/>
          <a:p>
            <a:r>
              <a:rPr lang="en-GB" sz="1800" dirty="0" smtClean="0"/>
              <a:t>Ramp-up of dipole magnets only, </a:t>
            </a:r>
            <a:r>
              <a:rPr lang="en-GB" sz="1800" dirty="0" err="1" smtClean="0"/>
              <a:t>MiniArcs</a:t>
            </a:r>
            <a:r>
              <a:rPr lang="en-GB" sz="1800" dirty="0" smtClean="0"/>
              <a:t> included, net power (no losses and inefficiency)</a:t>
            </a:r>
            <a:endParaRPr lang="en-GB" sz="1800" dirty="0"/>
          </a:p>
        </p:txBody>
      </p:sp>
      <p:grpSp>
        <p:nvGrpSpPr>
          <p:cNvPr id="61" name="Group 60"/>
          <p:cNvGrpSpPr/>
          <p:nvPr/>
        </p:nvGrpSpPr>
        <p:grpSpPr>
          <a:xfrm>
            <a:off x="1616373" y="773674"/>
            <a:ext cx="5908508" cy="4377383"/>
            <a:chOff x="1403618" y="875236"/>
            <a:chExt cx="5908508" cy="4377383"/>
          </a:xfrm>
        </p:grpSpPr>
        <p:pic>
          <p:nvPicPr>
            <p:cNvPr id="23" name="Picture 22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459966" y="1212736"/>
              <a:ext cx="5852160" cy="3756660"/>
            </a:xfrm>
            <a:prstGeom prst="rect">
              <a:avLst/>
            </a:prstGeom>
          </p:spPr>
        </p:pic>
        <p:sp>
          <p:nvSpPr>
            <p:cNvPr id="13" name="TextBox 12"/>
            <p:cNvSpPr txBox="1"/>
            <p:nvPr/>
          </p:nvSpPr>
          <p:spPr>
            <a:xfrm>
              <a:off x="5985863" y="1567543"/>
              <a:ext cx="915635" cy="369332"/>
            </a:xfrm>
            <a:prstGeom prst="rect">
              <a:avLst/>
            </a:prstGeom>
            <a:noFill/>
            <a:ln w="12700"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solidFill>
                    <a:srgbClr val="00B050"/>
                  </a:solidFill>
                </a:rPr>
                <a:t>17 MW</a:t>
              </a:r>
              <a:endParaRPr lang="en-GB" dirty="0">
                <a:solidFill>
                  <a:srgbClr val="00B050"/>
                </a:solidFill>
              </a:endParaRPr>
            </a:p>
          </p:txBody>
        </p:sp>
        <p:cxnSp>
          <p:nvCxnSpPr>
            <p:cNvPr id="15" name="Straight Arrow Connector 14"/>
            <p:cNvCxnSpPr/>
            <p:nvPr/>
          </p:nvCxnSpPr>
          <p:spPr>
            <a:xfrm flipH="1">
              <a:off x="5716925" y="1790879"/>
              <a:ext cx="284306" cy="241658"/>
            </a:xfrm>
            <a:prstGeom prst="straightConnector1">
              <a:avLst/>
            </a:prstGeom>
            <a:ln w="38100">
              <a:solidFill>
                <a:srgbClr val="00B050"/>
              </a:solidFill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0" name="Straight Arrow Connector 19"/>
            <p:cNvCxnSpPr/>
            <p:nvPr/>
          </p:nvCxnSpPr>
          <p:spPr>
            <a:xfrm flipH="1" flipV="1">
              <a:off x="5701558" y="4180115"/>
              <a:ext cx="268937" cy="238204"/>
            </a:xfrm>
            <a:prstGeom prst="straightConnector1">
              <a:avLst/>
            </a:prstGeom>
            <a:ln w="38100">
              <a:solidFill>
                <a:srgbClr val="00B050"/>
              </a:solidFill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4" name="TextBox 23"/>
            <p:cNvSpPr txBox="1"/>
            <p:nvPr/>
          </p:nvSpPr>
          <p:spPr>
            <a:xfrm>
              <a:off x="5909642" y="4324525"/>
              <a:ext cx="915635" cy="369332"/>
            </a:xfrm>
            <a:prstGeom prst="rect">
              <a:avLst/>
            </a:prstGeom>
            <a:noFill/>
            <a:ln w="12700"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solidFill>
                    <a:srgbClr val="00B050"/>
                  </a:solidFill>
                </a:rPr>
                <a:t>17 MW</a:t>
              </a:r>
              <a:endParaRPr lang="en-GB" dirty="0">
                <a:solidFill>
                  <a:srgbClr val="00B050"/>
                </a:solidFill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6388807" y="2828254"/>
              <a:ext cx="915635" cy="369332"/>
            </a:xfrm>
            <a:prstGeom prst="rect">
              <a:avLst/>
            </a:prstGeom>
            <a:noFill/>
            <a:ln w="12700"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txBody>
            <a:bodyPr wrap="square" rtlCol="0">
              <a:spAutoFit/>
            </a:bodyPr>
            <a:lstStyle/>
            <a:p>
              <a:r>
                <a:rPr lang="en-GB" dirty="0" smtClean="0">
                  <a:solidFill>
                    <a:srgbClr val="00B050"/>
                  </a:solidFill>
                </a:rPr>
                <a:t>17 MW</a:t>
              </a:r>
              <a:endParaRPr lang="en-GB" dirty="0">
                <a:solidFill>
                  <a:srgbClr val="00B050"/>
                </a:solidFill>
              </a:endParaRPr>
            </a:p>
          </p:txBody>
        </p:sp>
        <p:cxnSp>
          <p:nvCxnSpPr>
            <p:cNvPr id="26" name="Straight Arrow Connector 25"/>
            <p:cNvCxnSpPr>
              <a:stCxn id="25" idx="1"/>
            </p:cNvCxnSpPr>
            <p:nvPr/>
          </p:nvCxnSpPr>
          <p:spPr>
            <a:xfrm flipH="1">
              <a:off x="6001231" y="3012920"/>
              <a:ext cx="387576" cy="94041"/>
            </a:xfrm>
            <a:prstGeom prst="straightConnector1">
              <a:avLst/>
            </a:prstGeom>
            <a:ln w="38100">
              <a:solidFill>
                <a:srgbClr val="00B050"/>
              </a:solidFill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33" name="TextBox 32"/>
            <p:cNvSpPr txBox="1"/>
            <p:nvPr/>
          </p:nvSpPr>
          <p:spPr>
            <a:xfrm>
              <a:off x="1796784" y="1592710"/>
              <a:ext cx="915635" cy="369332"/>
            </a:xfrm>
            <a:prstGeom prst="rect">
              <a:avLst/>
            </a:prstGeom>
            <a:noFill/>
            <a:ln w="12700"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solidFill>
                    <a:srgbClr val="00B050"/>
                  </a:solidFill>
                </a:rPr>
                <a:t>17 MW</a:t>
              </a:r>
              <a:endParaRPr lang="en-GB" dirty="0">
                <a:solidFill>
                  <a:srgbClr val="00B050"/>
                </a:solidFill>
              </a:endParaRPr>
            </a:p>
          </p:txBody>
        </p:sp>
        <p:cxnSp>
          <p:nvCxnSpPr>
            <p:cNvPr id="34" name="Straight Arrow Connector 33"/>
            <p:cNvCxnSpPr/>
            <p:nvPr/>
          </p:nvCxnSpPr>
          <p:spPr>
            <a:xfrm>
              <a:off x="2666315" y="1799062"/>
              <a:ext cx="268938" cy="223812"/>
            </a:xfrm>
            <a:prstGeom prst="straightConnector1">
              <a:avLst/>
            </a:prstGeom>
            <a:ln w="38100">
              <a:solidFill>
                <a:srgbClr val="00B050"/>
              </a:solidFill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36" name="TextBox 35"/>
            <p:cNvSpPr txBox="1"/>
            <p:nvPr/>
          </p:nvSpPr>
          <p:spPr>
            <a:xfrm>
              <a:off x="1403618" y="2821307"/>
              <a:ext cx="915635" cy="369332"/>
            </a:xfrm>
            <a:prstGeom prst="rect">
              <a:avLst/>
            </a:prstGeom>
            <a:noFill/>
            <a:ln w="12700"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txBody>
            <a:bodyPr wrap="square" rtlCol="0">
              <a:spAutoFit/>
            </a:bodyPr>
            <a:lstStyle/>
            <a:p>
              <a:r>
                <a:rPr lang="en-GB" dirty="0" smtClean="0">
                  <a:solidFill>
                    <a:srgbClr val="00B050"/>
                  </a:solidFill>
                </a:rPr>
                <a:t>17 MW</a:t>
              </a:r>
              <a:endParaRPr lang="en-GB" dirty="0">
                <a:solidFill>
                  <a:srgbClr val="00B050"/>
                </a:solidFill>
              </a:endParaRPr>
            </a:p>
          </p:txBody>
        </p:sp>
        <p:cxnSp>
          <p:nvCxnSpPr>
            <p:cNvPr id="37" name="Straight Arrow Connector 36"/>
            <p:cNvCxnSpPr/>
            <p:nvPr/>
          </p:nvCxnSpPr>
          <p:spPr>
            <a:xfrm>
              <a:off x="2273149" y="3027659"/>
              <a:ext cx="393166" cy="79302"/>
            </a:xfrm>
            <a:prstGeom prst="straightConnector1">
              <a:avLst/>
            </a:prstGeom>
            <a:ln w="38100">
              <a:solidFill>
                <a:srgbClr val="00B050"/>
              </a:solidFill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39" name="TextBox 38"/>
            <p:cNvSpPr txBox="1"/>
            <p:nvPr/>
          </p:nvSpPr>
          <p:spPr>
            <a:xfrm>
              <a:off x="1735312" y="4322269"/>
              <a:ext cx="915635" cy="369332"/>
            </a:xfrm>
            <a:prstGeom prst="rect">
              <a:avLst/>
            </a:prstGeom>
            <a:noFill/>
            <a:ln w="12700"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solidFill>
                    <a:srgbClr val="00B050"/>
                  </a:solidFill>
                </a:rPr>
                <a:t>17 MW</a:t>
              </a:r>
              <a:endParaRPr lang="en-GB" dirty="0">
                <a:solidFill>
                  <a:srgbClr val="00B050"/>
                </a:solidFill>
              </a:endParaRPr>
            </a:p>
          </p:txBody>
        </p:sp>
        <p:cxnSp>
          <p:nvCxnSpPr>
            <p:cNvPr id="40" name="Straight Arrow Connector 39"/>
            <p:cNvCxnSpPr/>
            <p:nvPr/>
          </p:nvCxnSpPr>
          <p:spPr>
            <a:xfrm flipV="1">
              <a:off x="2605266" y="4203167"/>
              <a:ext cx="329987" cy="238204"/>
            </a:xfrm>
            <a:prstGeom prst="straightConnector1">
              <a:avLst/>
            </a:prstGeom>
            <a:ln w="38100">
              <a:solidFill>
                <a:srgbClr val="00B050"/>
              </a:solidFill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44" name="TextBox 43"/>
            <p:cNvSpPr txBox="1"/>
            <p:nvPr/>
          </p:nvSpPr>
          <p:spPr>
            <a:xfrm>
              <a:off x="5116332" y="878919"/>
              <a:ext cx="915635" cy="369332"/>
            </a:xfrm>
            <a:prstGeom prst="rect">
              <a:avLst/>
            </a:prstGeom>
            <a:noFill/>
            <a:ln w="12700"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txBody>
            <a:bodyPr wrap="square" rtlCol="0">
              <a:spAutoFit/>
            </a:bodyPr>
            <a:lstStyle/>
            <a:p>
              <a:r>
                <a:rPr lang="en-GB" dirty="0" smtClean="0">
                  <a:solidFill>
                    <a:srgbClr val="00B050"/>
                  </a:solidFill>
                </a:rPr>
                <a:t>15 MW</a:t>
              </a:r>
              <a:endParaRPr lang="en-GB" dirty="0">
                <a:solidFill>
                  <a:srgbClr val="00B050"/>
                </a:solidFill>
              </a:endParaRPr>
            </a:p>
          </p:txBody>
        </p:sp>
        <p:cxnSp>
          <p:nvCxnSpPr>
            <p:cNvPr id="45" name="Straight Arrow Connector 44"/>
            <p:cNvCxnSpPr/>
            <p:nvPr/>
          </p:nvCxnSpPr>
          <p:spPr>
            <a:xfrm flipH="1">
              <a:off x="4910099" y="1112738"/>
              <a:ext cx="245888" cy="359143"/>
            </a:xfrm>
            <a:prstGeom prst="straightConnector1">
              <a:avLst/>
            </a:prstGeom>
            <a:ln w="38100">
              <a:solidFill>
                <a:srgbClr val="00B050"/>
              </a:solidFill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52" name="TextBox 51"/>
            <p:cNvSpPr txBox="1"/>
            <p:nvPr/>
          </p:nvSpPr>
          <p:spPr>
            <a:xfrm>
              <a:off x="2627939" y="875236"/>
              <a:ext cx="915635" cy="369332"/>
            </a:xfrm>
            <a:prstGeom prst="rect">
              <a:avLst/>
            </a:prstGeom>
            <a:noFill/>
            <a:ln w="12700"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txBody>
            <a:bodyPr wrap="square" rtlCol="0">
              <a:spAutoFit/>
            </a:bodyPr>
            <a:lstStyle/>
            <a:p>
              <a:r>
                <a:rPr lang="en-GB" dirty="0" smtClean="0">
                  <a:solidFill>
                    <a:srgbClr val="00B050"/>
                  </a:solidFill>
                </a:rPr>
                <a:t>15 MW</a:t>
              </a:r>
              <a:endParaRPr lang="en-GB" dirty="0">
                <a:solidFill>
                  <a:srgbClr val="00B050"/>
                </a:solidFill>
              </a:endParaRPr>
            </a:p>
          </p:txBody>
        </p:sp>
        <p:cxnSp>
          <p:nvCxnSpPr>
            <p:cNvPr id="53" name="Straight Arrow Connector 52"/>
            <p:cNvCxnSpPr/>
            <p:nvPr/>
          </p:nvCxnSpPr>
          <p:spPr>
            <a:xfrm>
              <a:off x="3503919" y="1063585"/>
              <a:ext cx="234834" cy="379847"/>
            </a:xfrm>
            <a:prstGeom prst="straightConnector1">
              <a:avLst/>
            </a:prstGeom>
            <a:ln w="38100">
              <a:solidFill>
                <a:srgbClr val="00B050"/>
              </a:solidFill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55" name="TextBox 54"/>
            <p:cNvSpPr txBox="1"/>
            <p:nvPr/>
          </p:nvSpPr>
          <p:spPr>
            <a:xfrm>
              <a:off x="5116332" y="4872514"/>
              <a:ext cx="915635" cy="369332"/>
            </a:xfrm>
            <a:prstGeom prst="rect">
              <a:avLst/>
            </a:prstGeom>
            <a:noFill/>
            <a:ln w="12700"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txBody>
            <a:bodyPr wrap="square" rtlCol="0">
              <a:spAutoFit/>
            </a:bodyPr>
            <a:lstStyle/>
            <a:p>
              <a:r>
                <a:rPr lang="en-GB" dirty="0" smtClean="0">
                  <a:solidFill>
                    <a:srgbClr val="00B050"/>
                  </a:solidFill>
                </a:rPr>
                <a:t>15 MW</a:t>
              </a:r>
              <a:endParaRPr lang="en-GB" dirty="0">
                <a:solidFill>
                  <a:srgbClr val="00B050"/>
                </a:solidFill>
              </a:endParaRPr>
            </a:p>
          </p:txBody>
        </p:sp>
        <p:cxnSp>
          <p:nvCxnSpPr>
            <p:cNvPr id="56" name="Straight Arrow Connector 55"/>
            <p:cNvCxnSpPr/>
            <p:nvPr/>
          </p:nvCxnSpPr>
          <p:spPr>
            <a:xfrm flipH="1" flipV="1">
              <a:off x="4910099" y="4781642"/>
              <a:ext cx="245888" cy="324691"/>
            </a:xfrm>
            <a:prstGeom prst="straightConnector1">
              <a:avLst/>
            </a:prstGeom>
            <a:ln w="38100">
              <a:solidFill>
                <a:srgbClr val="00B050"/>
              </a:solidFill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58" name="TextBox 57"/>
            <p:cNvSpPr txBox="1"/>
            <p:nvPr/>
          </p:nvSpPr>
          <p:spPr>
            <a:xfrm>
              <a:off x="2650947" y="4883287"/>
              <a:ext cx="915635" cy="369332"/>
            </a:xfrm>
            <a:prstGeom prst="rect">
              <a:avLst/>
            </a:prstGeom>
            <a:noFill/>
            <a:ln w="12700"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txBody>
            <a:bodyPr wrap="square" rtlCol="0">
              <a:spAutoFit/>
            </a:bodyPr>
            <a:lstStyle/>
            <a:p>
              <a:r>
                <a:rPr lang="en-GB" dirty="0" smtClean="0">
                  <a:solidFill>
                    <a:srgbClr val="00B050"/>
                  </a:solidFill>
                </a:rPr>
                <a:t>15 MW</a:t>
              </a:r>
              <a:endParaRPr lang="en-GB" dirty="0">
                <a:solidFill>
                  <a:srgbClr val="00B050"/>
                </a:solidFill>
              </a:endParaRPr>
            </a:p>
          </p:txBody>
        </p:sp>
        <p:cxnSp>
          <p:nvCxnSpPr>
            <p:cNvPr id="59" name="Straight Arrow Connector 58"/>
            <p:cNvCxnSpPr/>
            <p:nvPr/>
          </p:nvCxnSpPr>
          <p:spPr>
            <a:xfrm flipV="1">
              <a:off x="3526927" y="4734821"/>
              <a:ext cx="234834" cy="336815"/>
            </a:xfrm>
            <a:prstGeom prst="straightConnector1">
              <a:avLst/>
            </a:prstGeom>
            <a:ln w="38100">
              <a:solidFill>
                <a:srgbClr val="00B050"/>
              </a:solidFill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651025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57200" y="137886"/>
            <a:ext cx="8226854" cy="566057"/>
          </a:xfrm>
        </p:spPr>
        <p:txBody>
          <a:bodyPr>
            <a:normAutofit/>
          </a:bodyPr>
          <a:lstStyle/>
          <a:p>
            <a:r>
              <a:rPr lang="en-GB" sz="3000" dirty="0" smtClean="0"/>
              <a:t>Conclusions</a:t>
            </a:r>
            <a:endParaRPr lang="en-GB" sz="3000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457200" y="998923"/>
            <a:ext cx="8226854" cy="5147877"/>
          </a:xfrm>
        </p:spPr>
        <p:txBody>
          <a:bodyPr>
            <a:noAutofit/>
          </a:bodyPr>
          <a:lstStyle/>
          <a:p>
            <a:r>
              <a:rPr lang="en-GB" sz="2000" dirty="0" smtClean="0"/>
              <a:t>Possible directions for the layout of dipole circuits have been identified for the FCC</a:t>
            </a:r>
          </a:p>
          <a:p>
            <a:pPr marL="36576" indent="0">
              <a:buNone/>
            </a:pPr>
            <a:endParaRPr lang="en-GB" sz="800" dirty="0" smtClean="0"/>
          </a:p>
          <a:p>
            <a:pPr lvl="1"/>
            <a:r>
              <a:rPr lang="en-GB" sz="1800" dirty="0" smtClean="0"/>
              <a:t>Powering is feasible but R&amp;D is necessary to identify the best option</a:t>
            </a:r>
          </a:p>
          <a:p>
            <a:pPr marL="36576" indent="0">
              <a:buNone/>
            </a:pPr>
            <a:endParaRPr lang="en-GB" sz="2000" dirty="0"/>
          </a:p>
          <a:p>
            <a:r>
              <a:rPr lang="en-GB" sz="2000" dirty="0" smtClean="0"/>
              <a:t>For the ramp-up, the choice of the ramp time is a trade off between</a:t>
            </a:r>
          </a:p>
          <a:p>
            <a:pPr marL="36576" indent="0">
              <a:buNone/>
            </a:pPr>
            <a:endParaRPr lang="en-GB" sz="800" dirty="0" smtClean="0"/>
          </a:p>
          <a:p>
            <a:pPr lvl="1"/>
            <a:r>
              <a:rPr lang="en-GB" sz="1800" dirty="0" smtClean="0"/>
              <a:t>Peak power</a:t>
            </a:r>
          </a:p>
          <a:p>
            <a:pPr lvl="1"/>
            <a:r>
              <a:rPr lang="en-GB" sz="1800" dirty="0" smtClean="0"/>
              <a:t>Machine availability</a:t>
            </a:r>
          </a:p>
          <a:p>
            <a:pPr lvl="1"/>
            <a:endParaRPr lang="en-GB" sz="1800" dirty="0" smtClean="0"/>
          </a:p>
          <a:p>
            <a:pPr lvl="1"/>
            <a:r>
              <a:rPr lang="en-GB" sz="1800" dirty="0" smtClean="0"/>
              <a:t>Decrease the power peak while preserving the same ramp-up time is possible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6828970" y="6356350"/>
            <a:ext cx="1249385" cy="365125"/>
          </a:xfrm>
        </p:spPr>
        <p:txBody>
          <a:bodyPr/>
          <a:lstStyle/>
          <a:p>
            <a:r>
              <a:rPr lang="en-US" dirty="0" smtClean="0"/>
              <a:t>M. Prioli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8736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GB" sz="4000" i="1" dirty="0" smtClean="0"/>
              <a:t>Thank you for your attention</a:t>
            </a:r>
            <a:endParaRPr lang="en-GB" sz="4000" i="1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idx="10"/>
          </p:nvPr>
        </p:nvSpPr>
        <p:spPr>
          <a:xfrm>
            <a:off x="457200" y="3804496"/>
            <a:ext cx="2743200" cy="419653"/>
          </a:xfrm>
        </p:spPr>
        <p:txBody>
          <a:bodyPr>
            <a:normAutofit fontScale="85000" lnSpcReduction="10000"/>
          </a:bodyPr>
          <a:lstStyle/>
          <a:p>
            <a:r>
              <a:rPr lang="en-GB" sz="2200" dirty="0" smtClean="0"/>
              <a:t>Questions, comments ?</a:t>
            </a:r>
            <a:endParaRPr lang="en-GB" sz="22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8642350" y="6356350"/>
            <a:ext cx="501650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1953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57200" y="137886"/>
            <a:ext cx="8226854" cy="566057"/>
          </a:xfrm>
        </p:spPr>
        <p:txBody>
          <a:bodyPr>
            <a:normAutofit/>
          </a:bodyPr>
          <a:lstStyle/>
          <a:p>
            <a:r>
              <a:rPr lang="en-GB" sz="3000" dirty="0" smtClean="0"/>
              <a:t>Outline</a:t>
            </a:r>
            <a:endParaRPr lang="en-GB" sz="3000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457200" y="986972"/>
            <a:ext cx="8483600" cy="5006056"/>
          </a:xfrm>
        </p:spPr>
        <p:txBody>
          <a:bodyPr>
            <a:noAutofit/>
          </a:bodyPr>
          <a:lstStyle/>
          <a:p>
            <a:r>
              <a:rPr lang="en-GB" sz="2000" dirty="0" smtClean="0">
                <a:solidFill>
                  <a:srgbClr val="00B050"/>
                </a:solidFill>
              </a:rPr>
              <a:t>Subject</a:t>
            </a:r>
            <a:endParaRPr lang="en-GB" sz="2000" dirty="0" smtClean="0">
              <a:solidFill>
                <a:srgbClr val="00B050"/>
              </a:solidFill>
            </a:endParaRPr>
          </a:p>
          <a:p>
            <a:pPr lvl="1"/>
            <a:r>
              <a:rPr lang="en-GB" sz="1600" dirty="0" smtClean="0"/>
              <a:t>Circuit layout </a:t>
            </a:r>
            <a:r>
              <a:rPr lang="en-GB" sz="1600" dirty="0" smtClean="0"/>
              <a:t>of</a:t>
            </a:r>
            <a:r>
              <a:rPr lang="en-GB" sz="1600" dirty="0" smtClean="0"/>
              <a:t> </a:t>
            </a:r>
            <a:r>
              <a:rPr lang="en-GB" sz="1600" dirty="0"/>
              <a:t>the FCC main bending </a:t>
            </a:r>
            <a:r>
              <a:rPr lang="en-GB" sz="1600" dirty="0" smtClean="0"/>
              <a:t>magnets</a:t>
            </a:r>
          </a:p>
          <a:p>
            <a:pPr marL="36576" indent="0">
              <a:buNone/>
            </a:pPr>
            <a:endParaRPr lang="en-GB" sz="1000" dirty="0"/>
          </a:p>
          <a:p>
            <a:r>
              <a:rPr lang="en-GB" sz="2000" dirty="0" smtClean="0">
                <a:solidFill>
                  <a:srgbClr val="00B050"/>
                </a:solidFill>
              </a:rPr>
              <a:t>Goal</a:t>
            </a:r>
          </a:p>
          <a:p>
            <a:pPr lvl="1"/>
            <a:r>
              <a:rPr lang="en-GB" sz="1600" dirty="0" smtClean="0"/>
              <a:t>To outline possible directions</a:t>
            </a:r>
            <a:endParaRPr lang="en-GB" sz="1600" dirty="0" smtClean="0"/>
          </a:p>
          <a:p>
            <a:pPr marL="36576" indent="0">
              <a:buNone/>
            </a:pPr>
            <a:endParaRPr lang="en-GB" sz="1000" dirty="0"/>
          </a:p>
          <a:p>
            <a:r>
              <a:rPr lang="en-GB" sz="2000" dirty="0" smtClean="0">
                <a:solidFill>
                  <a:srgbClr val="00B050"/>
                </a:solidFill>
              </a:rPr>
              <a:t>Motivation</a:t>
            </a:r>
            <a:endParaRPr lang="en-GB" sz="2000" dirty="0" smtClean="0">
              <a:solidFill>
                <a:srgbClr val="00B050"/>
              </a:solidFill>
            </a:endParaRPr>
          </a:p>
          <a:p>
            <a:pPr lvl="1"/>
            <a:r>
              <a:rPr lang="en-GB" sz="1600" dirty="0"/>
              <a:t>T</a:t>
            </a:r>
            <a:r>
              <a:rPr lang="en-GB" sz="1600" dirty="0" smtClean="0"/>
              <a:t>o understand if powering is feasible</a:t>
            </a:r>
          </a:p>
          <a:p>
            <a:pPr marL="448056" lvl="1" indent="0">
              <a:buNone/>
            </a:pPr>
            <a:endParaRPr lang="en-GB" sz="800" dirty="0" smtClean="0"/>
          </a:p>
          <a:p>
            <a:pPr lvl="1"/>
            <a:r>
              <a:rPr lang="en-GB" sz="1600" dirty="0" smtClean="0"/>
              <a:t>To discuss new ideas for powering</a:t>
            </a:r>
          </a:p>
          <a:p>
            <a:pPr marL="448056" lvl="1" indent="0">
              <a:buNone/>
            </a:pPr>
            <a:endParaRPr lang="en-GB" sz="800" dirty="0" smtClean="0"/>
          </a:p>
          <a:p>
            <a:pPr lvl="1"/>
            <a:r>
              <a:rPr lang="en-GB" sz="1600" dirty="0" smtClean="0"/>
              <a:t>To identify the necessary R&amp;D</a:t>
            </a:r>
          </a:p>
          <a:p>
            <a:pPr marL="36576" indent="0">
              <a:buNone/>
            </a:pPr>
            <a:endParaRPr lang="en-GB" sz="1000" dirty="0"/>
          </a:p>
          <a:p>
            <a:r>
              <a:rPr lang="en-GB" sz="2000" dirty="0" smtClean="0">
                <a:solidFill>
                  <a:srgbClr val="00B050"/>
                </a:solidFill>
              </a:rPr>
              <a:t>Method</a:t>
            </a:r>
            <a:endParaRPr lang="en-GB" sz="2000" dirty="0" smtClean="0">
              <a:solidFill>
                <a:srgbClr val="00B050"/>
              </a:solidFill>
            </a:endParaRPr>
          </a:p>
          <a:p>
            <a:pPr lvl="1"/>
            <a:r>
              <a:rPr lang="en-GB" sz="1600" dirty="0"/>
              <a:t>P</a:t>
            </a:r>
            <a:r>
              <a:rPr lang="en-GB" sz="1600" dirty="0" smtClean="0"/>
              <a:t>rotection point of view (fast power abort), </a:t>
            </a:r>
            <a:r>
              <a:rPr lang="en-GB" sz="1600" dirty="0" smtClean="0">
                <a:solidFill>
                  <a:srgbClr val="FF0000"/>
                </a:solidFill>
              </a:rPr>
              <a:t>limiting factor: voltage to ground</a:t>
            </a:r>
          </a:p>
          <a:p>
            <a:pPr marL="448056" lvl="1" indent="0">
              <a:buNone/>
            </a:pPr>
            <a:endParaRPr lang="en-GB" sz="800" dirty="0" smtClean="0">
              <a:solidFill>
                <a:srgbClr val="FF0000"/>
              </a:solidFill>
            </a:endParaRPr>
          </a:p>
          <a:p>
            <a:pPr lvl="1"/>
            <a:r>
              <a:rPr lang="en-GB" sz="1600" dirty="0" smtClean="0"/>
              <a:t>Powering point of view (ramp-up), </a:t>
            </a:r>
            <a:r>
              <a:rPr lang="en-GB" sz="1600" dirty="0">
                <a:solidFill>
                  <a:srgbClr val="FF0000"/>
                </a:solidFill>
              </a:rPr>
              <a:t>l</a:t>
            </a:r>
            <a:r>
              <a:rPr lang="en-GB" sz="1600" dirty="0" smtClean="0">
                <a:solidFill>
                  <a:srgbClr val="FF0000"/>
                </a:solidFill>
              </a:rPr>
              <a:t>imiting factors: voltage (maximum di/</a:t>
            </a:r>
            <a:r>
              <a:rPr lang="en-GB" sz="1600" dirty="0" err="1" smtClean="0">
                <a:solidFill>
                  <a:srgbClr val="FF0000"/>
                </a:solidFill>
              </a:rPr>
              <a:t>dt</a:t>
            </a:r>
            <a:r>
              <a:rPr lang="en-GB" sz="1600" dirty="0" smtClean="0">
                <a:solidFill>
                  <a:srgbClr val="FF0000"/>
                </a:solidFill>
              </a:rPr>
              <a:t>) and peak </a:t>
            </a:r>
            <a:r>
              <a:rPr lang="en-GB" sz="1600" dirty="0" smtClean="0">
                <a:solidFill>
                  <a:srgbClr val="FF0000"/>
                </a:solidFill>
              </a:rPr>
              <a:t>power</a:t>
            </a:r>
            <a:endParaRPr lang="en-GB" sz="1600" dirty="0" smtClean="0">
              <a:solidFill>
                <a:srgbClr val="FF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6828970" y="6356350"/>
            <a:ext cx="1249385" cy="365125"/>
          </a:xfrm>
        </p:spPr>
        <p:txBody>
          <a:bodyPr/>
          <a:lstStyle/>
          <a:p>
            <a:r>
              <a:rPr lang="en-US" dirty="0" smtClean="0"/>
              <a:t>M. Prioli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3654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6828970" y="6356350"/>
            <a:ext cx="1249385" cy="365125"/>
          </a:xfrm>
        </p:spPr>
        <p:txBody>
          <a:bodyPr/>
          <a:lstStyle/>
          <a:p>
            <a:r>
              <a:rPr lang="en-US" dirty="0" smtClean="0"/>
              <a:t>M. Prioli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15" name="Title 6"/>
          <p:cNvSpPr>
            <a:spLocks noGrp="1"/>
          </p:cNvSpPr>
          <p:nvPr>
            <p:ph type="title"/>
          </p:nvPr>
        </p:nvSpPr>
        <p:spPr>
          <a:xfrm>
            <a:off x="457200" y="137886"/>
            <a:ext cx="8226854" cy="566057"/>
          </a:xfrm>
        </p:spPr>
        <p:txBody>
          <a:bodyPr>
            <a:normAutofit/>
          </a:bodyPr>
          <a:lstStyle/>
          <a:p>
            <a:r>
              <a:rPr lang="en-GB" sz="3000" dirty="0" smtClean="0"/>
              <a:t>FCC magnet designs</a:t>
            </a:r>
            <a:endParaRPr lang="en-GB" sz="3000" dirty="0"/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07441" y="3452708"/>
            <a:ext cx="2969914" cy="2207244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1841" y="3600490"/>
            <a:ext cx="2968984" cy="2110896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476" y="3212391"/>
            <a:ext cx="497526" cy="2501322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591527" y="3460092"/>
            <a:ext cx="2157938" cy="2246131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6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637019" y="5284980"/>
            <a:ext cx="1523251" cy="412425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051460" y="3197677"/>
            <a:ext cx="609082" cy="2530749"/>
          </a:xfrm>
          <a:prstGeom prst="rect">
            <a:avLst/>
          </a:prstGeom>
        </p:spPr>
      </p:pic>
      <p:graphicFrame>
        <p:nvGraphicFramePr>
          <p:cNvPr id="22" name="Table 2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06165779"/>
              </p:ext>
            </p:extLst>
          </p:nvPr>
        </p:nvGraphicFramePr>
        <p:xfrm>
          <a:off x="1044000" y="864000"/>
          <a:ext cx="7070436" cy="1258193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2439373"/>
                <a:gridCol w="655781"/>
                <a:gridCol w="1028882"/>
                <a:gridCol w="1089890"/>
                <a:gridCol w="1108364"/>
                <a:gridCol w="748146"/>
              </a:tblGrid>
              <a:tr h="296168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Description</a:t>
                      </a:r>
                      <a:endParaRPr lang="en-GB" sz="1200" b="1" i="0" u="none" strike="noStrike" dirty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951" marR="7951" marT="795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u="none" strike="noStrike" dirty="0" smtClean="0">
                          <a:solidFill>
                            <a:srgbClr val="7030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LHC MB</a:t>
                      </a:r>
                      <a:endParaRPr lang="en-GB" sz="1200" b="1" i="0" u="none" strike="noStrike" dirty="0">
                        <a:solidFill>
                          <a:srgbClr val="7030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951" marR="7951" marT="795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u="none" strike="noStrike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Cos-theta</a:t>
                      </a:r>
                      <a:endParaRPr lang="en-GB" sz="1200" b="1" i="0" u="none" strike="noStrike" dirty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951" marR="7951" marT="795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u="none" strike="noStrike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Block Coil</a:t>
                      </a:r>
                      <a:endParaRPr lang="en-GB" sz="1200" b="1" i="0" u="none" strike="noStrike" dirty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951" marR="7951" marT="795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Common Coil</a:t>
                      </a:r>
                      <a:endParaRPr lang="en-GB" sz="1200" b="1" i="0" u="none" strike="noStrike" dirty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951" marR="7951" marT="795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u="none" strike="noStrike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Units</a:t>
                      </a:r>
                      <a:endParaRPr lang="en-GB" sz="1200" b="1" i="0" u="none" strike="noStrike" dirty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951" marR="7951" marT="795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66967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Number of turns per </a:t>
                      </a:r>
                      <a:r>
                        <a:rPr lang="en-GB" sz="1200" b="0" i="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aperture</a:t>
                      </a:r>
                      <a:endParaRPr lang="en-GB" sz="1200" b="0" i="0" u="none" strike="noStrike" dirty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 smtClean="0">
                          <a:solidFill>
                            <a:srgbClr val="7030A0"/>
                          </a:solidFill>
                          <a:effectLst/>
                          <a:latin typeface="Times New Roman" panose="02020603050405020304" pitchFamily="18" charset="0"/>
                        </a:rPr>
                        <a:t>80</a:t>
                      </a:r>
                      <a:endParaRPr lang="en-GB" sz="1200" b="0" i="0" u="none" strike="noStrike" dirty="0">
                        <a:solidFill>
                          <a:srgbClr val="7030A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230</a:t>
                      </a:r>
                      <a:endParaRPr lang="en-GB" sz="1200" b="0" i="0" u="none" strike="noStrike" dirty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306</a:t>
                      </a:r>
                      <a:endParaRPr lang="en-GB" sz="1200" b="0" i="0" u="none" strike="noStrike" dirty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394</a:t>
                      </a:r>
                      <a:endParaRPr lang="en-GB" sz="1200" b="0" i="0" u="none" strike="noStrike" dirty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</a:p>
                  </a:txBody>
                  <a:tcPr marL="9525" marR="9525" marT="952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166967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Nominal field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7030A0"/>
                          </a:solidFill>
                          <a:effectLst/>
                          <a:latin typeface="Times New Roman" panose="02020603050405020304" pitchFamily="18" charset="0"/>
                        </a:rPr>
                        <a:t>8.33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[T]</a:t>
                      </a:r>
                    </a:p>
                  </a:txBody>
                  <a:tcPr marL="9525" marR="9525" marT="9525" marB="0" anchor="b"/>
                </a:tc>
              </a:tr>
              <a:tr h="166967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Current @ nominal field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7030A0"/>
                          </a:solidFill>
                          <a:effectLst/>
                          <a:latin typeface="Times New Roman" panose="02020603050405020304" pitchFamily="18" charset="0"/>
                        </a:rPr>
                        <a:t>11.85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10.275</a:t>
                      </a:r>
                      <a:endParaRPr lang="en-GB" sz="1200" b="0" i="0" u="none" strike="noStrike" dirty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8.47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9.03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[kA]</a:t>
                      </a:r>
                    </a:p>
                  </a:txBody>
                  <a:tcPr marL="9525" marR="9525" marT="9525" marB="0" anchor="b"/>
                </a:tc>
              </a:tr>
              <a:tr h="166967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Inductance </a:t>
                      </a:r>
                      <a:r>
                        <a:rPr lang="en-GB" sz="1200" b="0" i="0" u="none" strike="noStrike" dirty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per aperture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7030A0"/>
                          </a:solidFill>
                          <a:effectLst/>
                          <a:latin typeface="Times New Roman" panose="02020603050405020304" pitchFamily="18" charset="0"/>
                        </a:rPr>
                        <a:t>49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367</a:t>
                      </a:r>
                      <a:endParaRPr lang="en-GB" sz="1200" b="0" i="0" u="none" strike="noStrike" dirty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632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912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[mH]</a:t>
                      </a:r>
                    </a:p>
                  </a:txBody>
                  <a:tcPr marL="9525" marR="9525" marT="9525" marB="0" anchor="b"/>
                </a:tc>
              </a:tr>
              <a:tr h="166967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Stored energy per aperture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7030A0"/>
                          </a:solidFill>
                          <a:effectLst/>
                          <a:latin typeface="Times New Roman" panose="02020603050405020304" pitchFamily="18" charset="0"/>
                        </a:rPr>
                        <a:t>3.5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19.4</a:t>
                      </a:r>
                      <a:endParaRPr lang="en-GB" sz="1200" b="0" i="0" u="none" strike="noStrike" dirty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22.7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37.1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[MJ]</a:t>
                      </a: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graphicFrame>
        <p:nvGraphicFramePr>
          <p:cNvPr id="23" name="Table 2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1590259"/>
              </p:ext>
            </p:extLst>
          </p:nvPr>
        </p:nvGraphicFramePr>
        <p:xfrm>
          <a:off x="1044000" y="864000"/>
          <a:ext cx="7070436" cy="1258193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2439373"/>
                <a:gridCol w="655781"/>
                <a:gridCol w="1028882"/>
                <a:gridCol w="1089890"/>
                <a:gridCol w="1108364"/>
                <a:gridCol w="748146"/>
              </a:tblGrid>
              <a:tr h="296168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Description</a:t>
                      </a:r>
                      <a:endParaRPr lang="en-GB" sz="1200" b="1" i="0" u="none" strike="noStrike" dirty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951" marR="7951" marT="795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u="none" strike="noStrike" dirty="0" smtClean="0">
                          <a:solidFill>
                            <a:srgbClr val="7030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LHC MB</a:t>
                      </a:r>
                      <a:endParaRPr lang="en-GB" sz="1200" b="1" i="0" u="none" strike="noStrike" dirty="0">
                        <a:solidFill>
                          <a:srgbClr val="7030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951" marR="7951" marT="795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u="none" strike="noStrike" dirty="0" smtClean="0">
                          <a:solidFill>
                            <a:schemeClr val="accent4">
                              <a:lumMod val="40000"/>
                              <a:lumOff val="6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Cos-theta</a:t>
                      </a:r>
                      <a:endParaRPr lang="en-GB" sz="1200" b="1" i="0" u="none" strike="noStrike" dirty="0">
                        <a:solidFill>
                          <a:schemeClr val="accent4">
                            <a:lumMod val="40000"/>
                            <a:lumOff val="60000"/>
                          </a:schemeClr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951" marR="7951" marT="795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u="none" strike="noStrike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Block Coil</a:t>
                      </a:r>
                      <a:endParaRPr lang="en-GB" sz="1200" b="1" i="0" u="none" strike="noStrike" dirty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951" marR="7951" marT="795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u="none" strike="noStrike" dirty="0" smtClean="0">
                          <a:solidFill>
                            <a:schemeClr val="accent4">
                              <a:lumMod val="40000"/>
                              <a:lumOff val="6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Common Coil</a:t>
                      </a:r>
                      <a:endParaRPr lang="en-GB" sz="1200" b="1" i="0" u="none" strike="noStrike" dirty="0">
                        <a:solidFill>
                          <a:schemeClr val="accent4">
                            <a:lumMod val="40000"/>
                            <a:lumOff val="60000"/>
                          </a:schemeClr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951" marR="7951" marT="795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Units</a:t>
                      </a:r>
                      <a:endParaRPr lang="en-GB" sz="1200" b="1" i="0" u="none" strike="noStrike" dirty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951" marR="7951" marT="795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66967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Number of turns per </a:t>
                      </a:r>
                      <a:r>
                        <a:rPr lang="en-GB" sz="1200" b="0" i="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aperture</a:t>
                      </a:r>
                      <a:endParaRPr lang="en-GB" sz="1200" b="0" i="0" u="none" strike="noStrike" dirty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 smtClean="0">
                          <a:solidFill>
                            <a:srgbClr val="7030A0"/>
                          </a:solidFill>
                          <a:effectLst/>
                          <a:latin typeface="Times New Roman" panose="02020603050405020304" pitchFamily="18" charset="0"/>
                        </a:rPr>
                        <a:t>80</a:t>
                      </a:r>
                      <a:endParaRPr lang="en-GB" sz="1200" b="0" i="0" u="none" strike="noStrike" dirty="0">
                        <a:solidFill>
                          <a:srgbClr val="7030A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 smtClean="0">
                          <a:solidFill>
                            <a:schemeClr val="accent4">
                              <a:lumMod val="40000"/>
                              <a:lumOff val="6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230</a:t>
                      </a:r>
                      <a:endParaRPr lang="en-GB" sz="1200" b="0" i="0" u="none" strike="noStrike" dirty="0">
                        <a:solidFill>
                          <a:schemeClr val="accent4">
                            <a:lumMod val="40000"/>
                            <a:lumOff val="60000"/>
                          </a:schemeClr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306</a:t>
                      </a:r>
                      <a:endParaRPr lang="en-GB" sz="1200" b="0" i="0" u="none" strike="noStrike" dirty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 smtClean="0">
                          <a:solidFill>
                            <a:schemeClr val="accent4">
                              <a:lumMod val="40000"/>
                              <a:lumOff val="6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394</a:t>
                      </a:r>
                      <a:endParaRPr lang="en-GB" sz="1200" b="0" i="0" u="none" strike="noStrike" dirty="0">
                        <a:solidFill>
                          <a:schemeClr val="accent4">
                            <a:lumMod val="40000"/>
                            <a:lumOff val="60000"/>
                          </a:schemeClr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</a:p>
                  </a:txBody>
                  <a:tcPr marL="9525" marR="9525" marT="952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166967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Nominal field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7030A0"/>
                          </a:solidFill>
                          <a:effectLst/>
                          <a:latin typeface="Times New Roman" panose="02020603050405020304" pitchFamily="18" charset="0"/>
                        </a:rPr>
                        <a:t>8.33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accent4">
                              <a:lumMod val="40000"/>
                              <a:lumOff val="6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accent4">
                              <a:lumMod val="40000"/>
                              <a:lumOff val="6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[T]</a:t>
                      </a:r>
                    </a:p>
                  </a:txBody>
                  <a:tcPr marL="9525" marR="9525" marT="9525" marB="0" anchor="b"/>
                </a:tc>
              </a:tr>
              <a:tr h="166967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Current @ nominal field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7030A0"/>
                          </a:solidFill>
                          <a:effectLst/>
                          <a:latin typeface="Times New Roman" panose="02020603050405020304" pitchFamily="18" charset="0"/>
                        </a:rPr>
                        <a:t>11.85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 smtClean="0">
                          <a:solidFill>
                            <a:schemeClr val="accent4">
                              <a:lumMod val="40000"/>
                              <a:lumOff val="6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10.275</a:t>
                      </a:r>
                      <a:endParaRPr lang="en-GB" sz="1200" b="0" i="0" u="none" strike="noStrike" dirty="0">
                        <a:solidFill>
                          <a:schemeClr val="accent4">
                            <a:lumMod val="40000"/>
                            <a:lumOff val="60000"/>
                          </a:schemeClr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8.47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accent4">
                              <a:lumMod val="40000"/>
                              <a:lumOff val="6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9.03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[kA]</a:t>
                      </a:r>
                    </a:p>
                  </a:txBody>
                  <a:tcPr marL="9525" marR="9525" marT="9525" marB="0" anchor="b"/>
                </a:tc>
              </a:tr>
              <a:tr h="166967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Inductance </a:t>
                      </a:r>
                      <a:r>
                        <a:rPr lang="en-GB" sz="1200" b="0" i="0" u="none" strike="noStrike" dirty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per aperture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7030A0"/>
                          </a:solidFill>
                          <a:effectLst/>
                          <a:latin typeface="Times New Roman" panose="02020603050405020304" pitchFamily="18" charset="0"/>
                        </a:rPr>
                        <a:t>49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 smtClean="0">
                          <a:solidFill>
                            <a:schemeClr val="accent4">
                              <a:lumMod val="40000"/>
                              <a:lumOff val="6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367</a:t>
                      </a:r>
                      <a:endParaRPr lang="en-GB" sz="1200" b="0" i="0" u="none" strike="noStrike" dirty="0">
                        <a:solidFill>
                          <a:schemeClr val="accent4">
                            <a:lumMod val="40000"/>
                            <a:lumOff val="60000"/>
                          </a:schemeClr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632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accent4">
                              <a:lumMod val="40000"/>
                              <a:lumOff val="6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912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[</a:t>
                      </a:r>
                      <a:r>
                        <a:rPr lang="en-GB" sz="1200" b="0" i="0" u="none" strike="noStrike" dirty="0" err="1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mH</a:t>
                      </a:r>
                      <a:r>
                        <a:rPr lang="en-GB" sz="1200" b="0" i="0" u="none" strike="noStrike" dirty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]</a:t>
                      </a:r>
                    </a:p>
                  </a:txBody>
                  <a:tcPr marL="9525" marR="9525" marT="9525" marB="0" anchor="b"/>
                </a:tc>
              </a:tr>
              <a:tr h="166967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Stored energy per aperture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7030A0"/>
                          </a:solidFill>
                          <a:effectLst/>
                          <a:latin typeface="Times New Roman" panose="02020603050405020304" pitchFamily="18" charset="0"/>
                        </a:rPr>
                        <a:t>3.5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 smtClean="0">
                          <a:solidFill>
                            <a:schemeClr val="accent4">
                              <a:lumMod val="40000"/>
                              <a:lumOff val="6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19.4</a:t>
                      </a:r>
                      <a:endParaRPr lang="en-GB" sz="1200" b="0" i="0" u="none" strike="noStrike" dirty="0">
                        <a:solidFill>
                          <a:schemeClr val="accent4">
                            <a:lumMod val="40000"/>
                            <a:lumOff val="60000"/>
                          </a:schemeClr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22.7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accent4">
                              <a:lumMod val="40000"/>
                              <a:lumOff val="6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37.1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[MJ]</a:t>
                      </a: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sp>
        <p:nvSpPr>
          <p:cNvPr id="2" name="Oval 1"/>
          <p:cNvSpPr/>
          <p:nvPr/>
        </p:nvSpPr>
        <p:spPr>
          <a:xfrm>
            <a:off x="5294330" y="860430"/>
            <a:ext cx="1238597" cy="1374545"/>
          </a:xfrm>
          <a:prstGeom prst="ellipse">
            <a:avLst/>
          </a:prstGeom>
          <a:noFill/>
          <a:ln>
            <a:solidFill>
              <a:srgbClr val="00B050"/>
            </a:solidFill>
            <a:prstDash val="dash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>
              <a:noFill/>
            </a:endParaRPr>
          </a:p>
        </p:txBody>
      </p:sp>
      <p:sp>
        <p:nvSpPr>
          <p:cNvPr id="24" name="Content Placeholder 7"/>
          <p:cNvSpPr>
            <a:spLocks noGrp="1"/>
          </p:cNvSpPr>
          <p:nvPr>
            <p:ph idx="1"/>
          </p:nvPr>
        </p:nvSpPr>
        <p:spPr>
          <a:xfrm>
            <a:off x="457200" y="2629762"/>
            <a:ext cx="8483600" cy="680697"/>
          </a:xfrm>
        </p:spPr>
        <p:txBody>
          <a:bodyPr>
            <a:noAutofit/>
          </a:bodyPr>
          <a:lstStyle/>
          <a:p>
            <a:r>
              <a:rPr lang="en-GB" sz="1600" dirty="0" smtClean="0"/>
              <a:t>A comparison among the designs is presented in </a:t>
            </a:r>
            <a:r>
              <a:rPr lang="en-GB" sz="1600" dirty="0" smtClean="0">
                <a:solidFill>
                  <a:srgbClr val="FF0000"/>
                </a:solidFill>
              </a:rPr>
              <a:t>(refer to Arjan presentation)</a:t>
            </a:r>
          </a:p>
        </p:txBody>
      </p:sp>
      <p:sp>
        <p:nvSpPr>
          <p:cNvPr id="12" name="Rectangle 11"/>
          <p:cNvSpPr/>
          <p:nvPr/>
        </p:nvSpPr>
        <p:spPr>
          <a:xfrm>
            <a:off x="777891" y="5618739"/>
            <a:ext cx="165622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ctr"/>
            <a:r>
              <a:rPr lang="en-GB" sz="1600" dirty="0"/>
              <a:t>cos-theta </a:t>
            </a:r>
            <a:r>
              <a:rPr lang="en-GB" sz="1600" dirty="0" smtClean="0"/>
              <a:t>28b38</a:t>
            </a:r>
            <a:endParaRPr lang="en-GB" sz="1600" b="1" dirty="0">
              <a:solidFill>
                <a:srgbClr val="10428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3437050" y="5623008"/>
            <a:ext cx="193835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ctr"/>
            <a:r>
              <a:rPr lang="en-GB" sz="1600" dirty="0" smtClean="0"/>
              <a:t>Block coil v26cmag</a:t>
            </a:r>
            <a:endParaRPr lang="en-GB" sz="1600" b="1" dirty="0">
              <a:solidFill>
                <a:srgbClr val="10428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6069791" y="5623008"/>
            <a:ext cx="249740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ctr"/>
            <a:r>
              <a:rPr lang="en-GB" sz="1600" dirty="0" smtClean="0"/>
              <a:t>Common coil v1h </a:t>
            </a:r>
            <a:r>
              <a:rPr lang="en-GB" sz="1600" dirty="0" err="1" smtClean="0"/>
              <a:t>intgrad</a:t>
            </a:r>
            <a:endParaRPr lang="en-GB" sz="1600" b="1" dirty="0">
              <a:solidFill>
                <a:srgbClr val="10428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73981" y="115001"/>
            <a:ext cx="1337310" cy="642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30155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" dur="indefinite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3" dur="indefinite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5" dur="indefinite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6" dur="indefinite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8" dur="indefinite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9" dur="indefinite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1" dur="indefinite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22" dur="indefinite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4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5" dur="indefinite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7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8" dur="indefinite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"/>
                            </p:stCondLst>
                            <p:childTnLst>
                              <p:par>
                                <p:cTn id="30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2" grpId="0"/>
      <p:bldP spid="1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57200" y="137886"/>
            <a:ext cx="8226854" cy="566057"/>
          </a:xfrm>
        </p:spPr>
        <p:txBody>
          <a:bodyPr>
            <a:normAutofit/>
          </a:bodyPr>
          <a:lstStyle/>
          <a:p>
            <a:r>
              <a:rPr lang="en-GB" sz="3000" dirty="0" smtClean="0"/>
              <a:t>The FCC layout</a:t>
            </a:r>
            <a:endParaRPr lang="en-GB" sz="30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6828970" y="6356350"/>
            <a:ext cx="1249385" cy="365125"/>
          </a:xfrm>
        </p:spPr>
        <p:txBody>
          <a:bodyPr/>
          <a:lstStyle/>
          <a:p>
            <a:r>
              <a:rPr lang="en-US" dirty="0" smtClean="0"/>
              <a:t>M. Prioli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287463" y="6352143"/>
            <a:ext cx="512710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chemeClr val="bg1"/>
                </a:solidFill>
              </a:rPr>
              <a:t>From R. Schmidt, FCC week Washington, March 2015</a:t>
            </a:r>
            <a:endParaRPr lang="en-US" sz="1600" dirty="0">
              <a:solidFill>
                <a:schemeClr val="bg1"/>
              </a:solidFill>
            </a:endParaRPr>
          </a:p>
        </p:txBody>
      </p:sp>
      <p:pic>
        <p:nvPicPr>
          <p:cNvPr id="9" name="Content Placeholder 4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1" y="1573649"/>
            <a:ext cx="6840954" cy="4387480"/>
          </a:xfrm>
        </p:spPr>
      </p:pic>
      <p:sp>
        <p:nvSpPr>
          <p:cNvPr id="11" name="TextBox 10"/>
          <p:cNvSpPr txBox="1"/>
          <p:nvPr/>
        </p:nvSpPr>
        <p:spPr>
          <a:xfrm>
            <a:off x="2448421" y="4703808"/>
            <a:ext cx="170912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rgbClr val="00B0F0"/>
                </a:solidFill>
              </a:rPr>
              <a:t>Half arc (L=8km)</a:t>
            </a:r>
            <a:endParaRPr lang="en-GB" sz="1600" dirty="0">
              <a:solidFill>
                <a:srgbClr val="00B0F0"/>
              </a:solidFill>
            </a:endParaRPr>
          </a:p>
        </p:txBody>
      </p:sp>
      <p:pic>
        <p:nvPicPr>
          <p:cNvPr id="10" name="Picture 4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682" t="14232" r="45533" b="52483"/>
          <a:stretch/>
        </p:blipFill>
        <p:spPr bwMode="auto">
          <a:xfrm>
            <a:off x="6149609" y="137886"/>
            <a:ext cx="2743200" cy="25957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ight Brace 2"/>
          <p:cNvSpPr/>
          <p:nvPr/>
        </p:nvSpPr>
        <p:spPr>
          <a:xfrm rot="18356367">
            <a:off x="2339564" y="4557172"/>
            <a:ext cx="217715" cy="970381"/>
          </a:xfrm>
          <a:prstGeom prst="rightBrace">
            <a:avLst/>
          </a:prstGeom>
          <a:ln w="28575">
            <a:solidFill>
              <a:srgbClr val="00B0F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656444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57200" y="137886"/>
            <a:ext cx="8226854" cy="566057"/>
          </a:xfrm>
        </p:spPr>
        <p:txBody>
          <a:bodyPr>
            <a:normAutofit/>
          </a:bodyPr>
          <a:lstStyle/>
          <a:p>
            <a:r>
              <a:rPr lang="en-GB" sz="3000" dirty="0" smtClean="0"/>
              <a:t>FCC vs LHC </a:t>
            </a:r>
            <a:r>
              <a:rPr lang="en-GB" sz="3000" dirty="0" smtClean="0"/>
              <a:t>powering layout</a:t>
            </a:r>
            <a:endParaRPr lang="en-GB" sz="30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6828970" y="6356350"/>
            <a:ext cx="1249385" cy="365125"/>
          </a:xfrm>
        </p:spPr>
        <p:txBody>
          <a:bodyPr/>
          <a:lstStyle/>
          <a:p>
            <a:r>
              <a:rPr lang="en-US" dirty="0" smtClean="0"/>
              <a:t>M. Prioli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858982"/>
            <a:ext cx="8226854" cy="5134045"/>
          </a:xfrm>
        </p:spPr>
        <p:txBody>
          <a:bodyPr>
            <a:normAutofit/>
          </a:bodyPr>
          <a:lstStyle/>
          <a:p>
            <a:r>
              <a:rPr lang="en-GB" sz="2000" dirty="0" smtClean="0"/>
              <a:t>In order to reduce the circuit inductance, the half arc of the FCC is subdivided in two powering sectors (PS)</a:t>
            </a:r>
          </a:p>
          <a:p>
            <a:r>
              <a:rPr lang="en-GB" sz="2000" dirty="0" smtClean="0"/>
              <a:t>The total number of power converters (PC) is doubled</a:t>
            </a:r>
          </a:p>
        </p:txBody>
      </p:sp>
      <p:grpSp>
        <p:nvGrpSpPr>
          <p:cNvPr id="25" name="Group 24"/>
          <p:cNvGrpSpPr/>
          <p:nvPr/>
        </p:nvGrpSpPr>
        <p:grpSpPr>
          <a:xfrm>
            <a:off x="-86398" y="2287424"/>
            <a:ext cx="9875836" cy="10104189"/>
            <a:chOff x="-3343712" y="2173104"/>
            <a:chExt cx="12131533" cy="12412042"/>
          </a:xfrm>
        </p:grpSpPr>
        <p:grpSp>
          <p:nvGrpSpPr>
            <p:cNvPr id="26" name="Group 25"/>
            <p:cNvGrpSpPr/>
            <p:nvPr/>
          </p:nvGrpSpPr>
          <p:grpSpPr>
            <a:xfrm>
              <a:off x="-3187822" y="2846415"/>
              <a:ext cx="11623910" cy="11738731"/>
              <a:chOff x="-3367407" y="2272145"/>
              <a:chExt cx="11623910" cy="11738731"/>
            </a:xfrm>
          </p:grpSpPr>
          <p:cxnSp>
            <p:nvCxnSpPr>
              <p:cNvPr id="41" name="Straight Connector 40"/>
              <p:cNvCxnSpPr>
                <a:stCxn id="49" idx="0"/>
                <a:endCxn id="48" idx="0"/>
              </p:cNvCxnSpPr>
              <p:nvPr/>
            </p:nvCxnSpPr>
            <p:spPr>
              <a:xfrm flipH="1">
                <a:off x="4707042" y="2818706"/>
                <a:ext cx="163500" cy="320038"/>
              </a:xfrm>
              <a:prstGeom prst="line">
                <a:avLst/>
              </a:prstGeom>
              <a:ln w="12700"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Straight Connector 41"/>
              <p:cNvCxnSpPr>
                <a:endCxn id="47" idx="2"/>
              </p:cNvCxnSpPr>
              <p:nvPr/>
            </p:nvCxnSpPr>
            <p:spPr>
              <a:xfrm flipH="1">
                <a:off x="4561049" y="2761673"/>
                <a:ext cx="140262" cy="320464"/>
              </a:xfrm>
              <a:prstGeom prst="line">
                <a:avLst/>
              </a:prstGeom>
              <a:ln w="12700"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43" name="Group 42"/>
              <p:cNvGrpSpPr/>
              <p:nvPr/>
            </p:nvGrpSpPr>
            <p:grpSpPr>
              <a:xfrm>
                <a:off x="-3367407" y="2272145"/>
                <a:ext cx="11623910" cy="11738731"/>
                <a:chOff x="-3491293" y="2078182"/>
                <a:chExt cx="11623910" cy="11738731"/>
              </a:xfrm>
            </p:grpSpPr>
            <p:sp>
              <p:nvSpPr>
                <p:cNvPr id="44" name="Rectangle 43"/>
                <p:cNvSpPr/>
                <p:nvPr/>
              </p:nvSpPr>
              <p:spPr>
                <a:xfrm>
                  <a:off x="1373784" y="2078182"/>
                  <a:ext cx="833705" cy="369454"/>
                </a:xfrm>
                <a:prstGeom prst="rect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GB" sz="1600" dirty="0" smtClean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PC 1</a:t>
                  </a:r>
                  <a:endParaRPr lang="en-GB" sz="160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45" name="Rectangle 44"/>
                <p:cNvSpPr/>
                <p:nvPr/>
              </p:nvSpPr>
              <p:spPr>
                <a:xfrm rot="2939274">
                  <a:off x="6507181" y="4338964"/>
                  <a:ext cx="740924" cy="369454"/>
                </a:xfrm>
                <a:prstGeom prst="rect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GB" sz="1600" dirty="0" smtClean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PC 2</a:t>
                  </a:r>
                  <a:endParaRPr lang="en-GB" sz="160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46" name="Arc 45"/>
                <p:cNvSpPr/>
                <p:nvPr/>
              </p:nvSpPr>
              <p:spPr>
                <a:xfrm>
                  <a:off x="-3393208" y="2078182"/>
                  <a:ext cx="11379200" cy="11379200"/>
                </a:xfrm>
                <a:prstGeom prst="arc">
                  <a:avLst>
                    <a:gd name="adj1" fmla="val 16143993"/>
                    <a:gd name="adj2" fmla="val 17613836"/>
                  </a:avLst>
                </a:prstGeom>
                <a:ln w="12700"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 sz="16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47" name="Arc 46"/>
                <p:cNvSpPr/>
                <p:nvPr/>
              </p:nvSpPr>
              <p:spPr>
                <a:xfrm>
                  <a:off x="-3491293" y="2429165"/>
                  <a:ext cx="11379201" cy="11379200"/>
                </a:xfrm>
                <a:prstGeom prst="arc">
                  <a:avLst>
                    <a:gd name="adj1" fmla="val 16210748"/>
                    <a:gd name="adj2" fmla="val 17590346"/>
                  </a:avLst>
                </a:prstGeom>
                <a:ln w="12700"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 sz="16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48" name="Arc 47"/>
                <p:cNvSpPr/>
                <p:nvPr/>
              </p:nvSpPr>
              <p:spPr>
                <a:xfrm>
                  <a:off x="-3454402" y="2437713"/>
                  <a:ext cx="11379201" cy="11379200"/>
                </a:xfrm>
                <a:prstGeom prst="arc">
                  <a:avLst>
                    <a:gd name="adj1" fmla="val 17662380"/>
                    <a:gd name="adj2" fmla="val 19109342"/>
                  </a:avLst>
                </a:prstGeom>
                <a:ln w="12700"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 sz="16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49" name="Arc 48"/>
                <p:cNvSpPr/>
                <p:nvPr/>
              </p:nvSpPr>
              <p:spPr>
                <a:xfrm>
                  <a:off x="-3246584" y="2137526"/>
                  <a:ext cx="11379201" cy="11379200"/>
                </a:xfrm>
                <a:prstGeom prst="arc">
                  <a:avLst>
                    <a:gd name="adj1" fmla="val 17633039"/>
                    <a:gd name="adj2" fmla="val 19165565"/>
                  </a:avLst>
                </a:prstGeom>
                <a:ln w="12700"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 sz="16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50" name="Arc 49"/>
                <p:cNvSpPr/>
                <p:nvPr/>
              </p:nvSpPr>
              <p:spPr>
                <a:xfrm>
                  <a:off x="-3367407" y="2272145"/>
                  <a:ext cx="11379200" cy="11379200"/>
                </a:xfrm>
                <a:prstGeom prst="arc">
                  <a:avLst>
                    <a:gd name="adj1" fmla="val 16200000"/>
                    <a:gd name="adj2" fmla="val 19086628"/>
                  </a:avLst>
                </a:prstGeom>
                <a:ln w="57150">
                  <a:solidFill>
                    <a:srgbClr val="003F6E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 sz="16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p:grpSp>
        </p:grpSp>
        <p:sp>
          <p:nvSpPr>
            <p:cNvPr id="35" name="Arc 34"/>
            <p:cNvSpPr/>
            <p:nvPr/>
          </p:nvSpPr>
          <p:spPr>
            <a:xfrm>
              <a:off x="-3343712" y="2427024"/>
              <a:ext cx="11938751" cy="11938751"/>
            </a:xfrm>
            <a:prstGeom prst="arc">
              <a:avLst>
                <a:gd name="adj1" fmla="val 16153123"/>
                <a:gd name="adj2" fmla="val 17639913"/>
              </a:avLst>
            </a:prstGeom>
            <a:ln w="3175">
              <a:solidFill>
                <a:srgbClr val="00B050"/>
              </a:solidFill>
              <a:headEnd type="arrow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sz="160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6" name="Arc 35"/>
            <p:cNvSpPr/>
            <p:nvPr/>
          </p:nvSpPr>
          <p:spPr>
            <a:xfrm>
              <a:off x="-3150930" y="2532435"/>
              <a:ext cx="11938751" cy="11938751"/>
            </a:xfrm>
            <a:prstGeom prst="arc">
              <a:avLst>
                <a:gd name="adj1" fmla="val 17632306"/>
                <a:gd name="adj2" fmla="val 19129753"/>
              </a:avLst>
            </a:prstGeom>
            <a:ln w="3175">
              <a:solidFill>
                <a:srgbClr val="00B050"/>
              </a:solidFill>
              <a:headEnd type="arrow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sz="160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3705726" y="2173104"/>
              <a:ext cx="695500" cy="41588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600" dirty="0" smtClean="0">
                  <a:solidFill>
                    <a:srgbClr val="00B05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PS 1</a:t>
              </a:r>
              <a:endParaRPr lang="en-GB" sz="16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6208287" y="3241338"/>
              <a:ext cx="695500" cy="41588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600" dirty="0" smtClean="0">
                  <a:solidFill>
                    <a:srgbClr val="00B05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PS 2</a:t>
              </a:r>
              <a:endParaRPr lang="en-GB" sz="16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9" name="Arc 38"/>
            <p:cNvSpPr/>
            <p:nvPr/>
          </p:nvSpPr>
          <p:spPr>
            <a:xfrm>
              <a:off x="-2309878" y="3713014"/>
              <a:ext cx="9763540" cy="9763539"/>
            </a:xfrm>
            <a:prstGeom prst="arc">
              <a:avLst>
                <a:gd name="adj1" fmla="val 16181074"/>
                <a:gd name="adj2" fmla="val 19254981"/>
              </a:avLst>
            </a:prstGeom>
            <a:ln w="3175">
              <a:solidFill>
                <a:srgbClr val="000000"/>
              </a:solidFill>
              <a:headEnd type="arrow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sz="16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3692566" y="4269225"/>
              <a:ext cx="1242921" cy="7183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600" dirty="0" err="1" smtClean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HalfArc</a:t>
              </a:r>
              <a:r>
                <a:rPr lang="en-GB" sz="1600" dirty="0" smtClean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1</a:t>
              </a:r>
            </a:p>
            <a:p>
              <a:pPr algn="ctr"/>
              <a:r>
                <a:rPr lang="en-GB" sz="1600" dirty="0" smtClean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8km</a:t>
              </a:r>
              <a:endParaRPr lang="en-GB" sz="1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-1348377" y="2717325"/>
            <a:ext cx="5811033" cy="5997267"/>
            <a:chOff x="-4400459" y="2620732"/>
            <a:chExt cx="11938751" cy="12321367"/>
          </a:xfrm>
        </p:grpSpPr>
        <p:grpSp>
          <p:nvGrpSpPr>
            <p:cNvPr id="34" name="Group 33"/>
            <p:cNvGrpSpPr/>
            <p:nvPr/>
          </p:nvGrpSpPr>
          <p:grpSpPr>
            <a:xfrm>
              <a:off x="-4400459" y="2620732"/>
              <a:ext cx="11938751" cy="12321367"/>
              <a:chOff x="-3150930" y="2263779"/>
              <a:chExt cx="11938751" cy="12321367"/>
            </a:xfrm>
          </p:grpSpPr>
          <p:grpSp>
            <p:nvGrpSpPr>
              <p:cNvPr id="21" name="Group 20"/>
              <p:cNvGrpSpPr/>
              <p:nvPr/>
            </p:nvGrpSpPr>
            <p:grpSpPr>
              <a:xfrm>
                <a:off x="-3150930" y="2846415"/>
                <a:ext cx="11518765" cy="11738731"/>
                <a:chOff x="-3454401" y="2078182"/>
                <a:chExt cx="11518765" cy="11738731"/>
              </a:xfrm>
            </p:grpSpPr>
            <p:sp>
              <p:nvSpPr>
                <p:cNvPr id="15" name="Rectangle 14"/>
                <p:cNvSpPr/>
                <p:nvPr/>
              </p:nvSpPr>
              <p:spPr>
                <a:xfrm>
                  <a:off x="962826" y="2078182"/>
                  <a:ext cx="1244666" cy="369454"/>
                </a:xfrm>
                <a:prstGeom prst="rect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GB" sz="1600" dirty="0" smtClean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PC 1</a:t>
                  </a:r>
                  <a:endParaRPr lang="en-GB" sz="160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9" name="Arc 18"/>
                <p:cNvSpPr/>
                <p:nvPr/>
              </p:nvSpPr>
              <p:spPr>
                <a:xfrm>
                  <a:off x="-3454401" y="2437713"/>
                  <a:ext cx="11379200" cy="11379200"/>
                </a:xfrm>
                <a:prstGeom prst="arc">
                  <a:avLst>
                    <a:gd name="adj1" fmla="val 16187976"/>
                    <a:gd name="adj2" fmla="val 19105354"/>
                  </a:avLst>
                </a:prstGeom>
                <a:ln w="12700"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 sz="16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0" name="Arc 19"/>
                <p:cNvSpPr/>
                <p:nvPr/>
              </p:nvSpPr>
              <p:spPr>
                <a:xfrm>
                  <a:off x="-3246583" y="2080420"/>
                  <a:ext cx="11310947" cy="11310947"/>
                </a:xfrm>
                <a:prstGeom prst="arc">
                  <a:avLst>
                    <a:gd name="adj1" fmla="val 16085627"/>
                    <a:gd name="adj2" fmla="val 19213810"/>
                  </a:avLst>
                </a:prstGeom>
                <a:ln w="12700"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 sz="16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4" name="Arc 13"/>
                <p:cNvSpPr/>
                <p:nvPr/>
              </p:nvSpPr>
              <p:spPr>
                <a:xfrm>
                  <a:off x="-3367407" y="2272145"/>
                  <a:ext cx="11379200" cy="11379200"/>
                </a:xfrm>
                <a:prstGeom prst="arc">
                  <a:avLst>
                    <a:gd name="adj1" fmla="val 16200000"/>
                    <a:gd name="adj2" fmla="val 19086628"/>
                  </a:avLst>
                </a:prstGeom>
                <a:ln w="50800">
                  <a:solidFill>
                    <a:srgbClr val="003F6E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 sz="16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p:grpSp>
          <p:sp>
            <p:nvSpPr>
              <p:cNvPr id="29" name="Arc 28"/>
              <p:cNvSpPr/>
              <p:nvPr/>
            </p:nvSpPr>
            <p:spPr>
              <a:xfrm>
                <a:off x="-3150930" y="2532435"/>
                <a:ext cx="11938751" cy="11938751"/>
              </a:xfrm>
              <a:prstGeom prst="arc">
                <a:avLst>
                  <a:gd name="adj1" fmla="val 16039757"/>
                  <a:gd name="adj2" fmla="val 19159364"/>
                </a:avLst>
              </a:prstGeom>
              <a:ln w="3175">
                <a:solidFill>
                  <a:srgbClr val="00B050"/>
                </a:solidFill>
                <a:headEnd type="arrow"/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 sz="1600">
                  <a:solidFill>
                    <a:srgbClr val="00B05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1" name="TextBox 30"/>
              <p:cNvSpPr txBox="1"/>
              <p:nvPr/>
            </p:nvSpPr>
            <p:spPr>
              <a:xfrm>
                <a:off x="4888700" y="2263779"/>
                <a:ext cx="1198943" cy="69555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600" dirty="0" smtClean="0">
                    <a:solidFill>
                      <a:srgbClr val="00B05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PS </a:t>
                </a:r>
                <a:r>
                  <a:rPr lang="en-GB" sz="1600" dirty="0">
                    <a:solidFill>
                      <a:srgbClr val="00B05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</a:t>
                </a:r>
              </a:p>
            </p:txBody>
          </p:sp>
          <p:sp>
            <p:nvSpPr>
              <p:cNvPr id="32" name="Arc 31"/>
              <p:cNvSpPr/>
              <p:nvPr/>
            </p:nvSpPr>
            <p:spPr>
              <a:xfrm>
                <a:off x="-2309878" y="3713013"/>
                <a:ext cx="9763540" cy="9763540"/>
              </a:xfrm>
              <a:prstGeom prst="arc">
                <a:avLst>
                  <a:gd name="adj1" fmla="val 16200000"/>
                  <a:gd name="adj2" fmla="val 19241666"/>
                </a:avLst>
              </a:prstGeom>
              <a:ln w="3175">
                <a:solidFill>
                  <a:srgbClr val="000000"/>
                </a:solidFill>
                <a:headEnd type="arrow"/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 sz="16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3" name="TextBox 32"/>
              <p:cNvSpPr txBox="1"/>
              <p:nvPr/>
            </p:nvSpPr>
            <p:spPr>
              <a:xfrm>
                <a:off x="3162885" y="4203095"/>
                <a:ext cx="1790188" cy="120141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600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Sector 1</a:t>
                </a:r>
              </a:p>
              <a:p>
                <a:pPr algn="ctr"/>
                <a:r>
                  <a:rPr lang="en-GB" sz="1600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3km</a:t>
                </a:r>
                <a:endParaRPr lang="en-GB" sz="16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cxnSp>
          <p:nvCxnSpPr>
            <p:cNvPr id="51" name="Straight Connector 50"/>
            <p:cNvCxnSpPr>
              <a:stCxn id="20" idx="2"/>
              <a:endCxn id="19" idx="2"/>
            </p:cNvCxnSpPr>
            <p:nvPr/>
          </p:nvCxnSpPr>
          <p:spPr>
            <a:xfrm flipH="1">
              <a:off x="5545300" y="5243244"/>
              <a:ext cx="264445" cy="233456"/>
            </a:xfrm>
            <a:prstGeom prst="line">
              <a:avLst/>
            </a:prstGeom>
            <a:ln w="12700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" name="Rectangle 9"/>
          <p:cNvSpPr/>
          <p:nvPr/>
        </p:nvSpPr>
        <p:spPr>
          <a:xfrm>
            <a:off x="1959142" y="2204714"/>
            <a:ext cx="68480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000" i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LHC</a:t>
            </a:r>
          </a:p>
        </p:txBody>
      </p:sp>
      <p:sp>
        <p:nvSpPr>
          <p:cNvPr id="52" name="Rectangle 51"/>
          <p:cNvSpPr/>
          <p:nvPr/>
        </p:nvSpPr>
        <p:spPr>
          <a:xfrm>
            <a:off x="6363414" y="2204714"/>
            <a:ext cx="68480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000" i="1" dirty="0" smtClean="0">
                <a:solidFill>
                  <a:srgbClr val="0055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FCC</a:t>
            </a:r>
            <a:endParaRPr lang="en-GB" sz="2000" i="1" dirty="0">
              <a:solidFill>
                <a:srgbClr val="0055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53" name="Content Placeholder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40104725"/>
              </p:ext>
            </p:extLst>
          </p:nvPr>
        </p:nvGraphicFramePr>
        <p:xfrm>
          <a:off x="442882" y="4679898"/>
          <a:ext cx="5642564" cy="1405236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2154810"/>
                <a:gridCol w="1003541"/>
                <a:gridCol w="761923"/>
                <a:gridCol w="1187494"/>
                <a:gridCol w="534796"/>
              </a:tblGrid>
              <a:tr h="250806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Description</a:t>
                      </a:r>
                    </a:p>
                  </a:txBody>
                  <a:tcPr marL="9525" marR="9525" marT="9525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 dirty="0" smtClean="0">
                          <a:solidFill>
                            <a:srgbClr val="7030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LHC PS</a:t>
                      </a:r>
                      <a:endParaRPr lang="en-GB" sz="1200" b="1" i="0" u="none" strike="noStrike" dirty="0">
                        <a:solidFill>
                          <a:srgbClr val="7030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FCC PS</a:t>
                      </a:r>
                      <a:endParaRPr lang="en-GB" sz="1200" b="1" i="0" u="none" strike="noStrike" dirty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FCC </a:t>
                      </a:r>
                      <a:r>
                        <a:rPr lang="en-GB" sz="1200" b="1" i="0" u="none" strike="noStrike" dirty="0" err="1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MiniArc</a:t>
                      </a:r>
                      <a:endParaRPr lang="en-GB" sz="1200" b="1" i="0" u="none" strike="noStrike" dirty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Units</a:t>
                      </a:r>
                    </a:p>
                  </a:txBody>
                  <a:tcPr marL="9525" marR="9525" marT="9525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5564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Powering sector (PS) length</a:t>
                      </a:r>
                    </a:p>
                  </a:txBody>
                  <a:tcPr marL="9525" marR="9525" marT="952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7030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3000</a:t>
                      </a:r>
                    </a:p>
                  </a:txBody>
                  <a:tcPr marL="9525" marR="9525" marT="952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4000</a:t>
                      </a:r>
                    </a:p>
                  </a:txBody>
                  <a:tcPr marL="9525" marR="9525" marT="952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3200</a:t>
                      </a:r>
                      <a:endParaRPr lang="en-GB" sz="1200" b="0" i="0" u="none" strike="noStrike" dirty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[m]</a:t>
                      </a:r>
                    </a:p>
                  </a:txBody>
                  <a:tcPr marL="9525" marR="9525" marT="952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175564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Number of PS in the accelerator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7030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en-GB" sz="1200" b="0" i="0" u="none" strike="noStrike" dirty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</a:p>
                  </a:txBody>
                  <a:tcPr marL="9525" marR="9525" marT="9525" marB="0" anchor="b"/>
                </a:tc>
              </a:tr>
              <a:tr h="175564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Filling factor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7030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74%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77%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77%</a:t>
                      </a:r>
                      <a:endParaRPr lang="en-GB" sz="1200" b="0" i="0" u="none" strike="noStrike" dirty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</a:p>
                  </a:txBody>
                  <a:tcPr marL="9525" marR="9525" marT="9525" marB="0" anchor="b"/>
                </a:tc>
              </a:tr>
              <a:tr h="175564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Number of </a:t>
                      </a:r>
                      <a:r>
                        <a:rPr lang="en-GB" sz="1200" b="0" i="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dipole magnets </a:t>
                      </a:r>
                      <a:r>
                        <a:rPr lang="en-GB" sz="1200" b="0" i="0" u="none" strike="noStrike" dirty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per PS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 dirty="0">
                          <a:solidFill>
                            <a:srgbClr val="7030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 dirty="0" smtClean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172</a:t>
                      </a:r>
                      <a:endParaRPr lang="en-GB" sz="1200" b="1" i="0" u="none" strike="noStrike" dirty="0">
                        <a:solidFill>
                          <a:srgbClr val="00B05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</a:p>
                  </a:txBody>
                  <a:tcPr marL="9525" marR="9525" marT="9525" marB="0" anchor="b"/>
                </a:tc>
              </a:tr>
              <a:tr h="175564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</a:rPr>
                        <a:t>Inductance </a:t>
                      </a:r>
                      <a:r>
                        <a:rPr lang="en-GB" sz="1200" b="0" i="0" u="none" strike="noStrike" dirty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</a:rPr>
                        <a:t>per </a:t>
                      </a:r>
                      <a:r>
                        <a:rPr lang="en-GB" sz="1200" b="0" i="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</a:rPr>
                        <a:t>PS</a:t>
                      </a:r>
                      <a:endParaRPr lang="en-GB" sz="1200" b="0" i="0" u="none" strike="noStrike" dirty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 dirty="0" smtClean="0">
                          <a:solidFill>
                            <a:srgbClr val="7030A0"/>
                          </a:solidFill>
                          <a:effectLst/>
                          <a:latin typeface="Times New Roman" panose="02020603050405020304" pitchFamily="18" charset="0"/>
                        </a:rPr>
                        <a:t>15</a:t>
                      </a:r>
                      <a:endParaRPr lang="en-GB" sz="1200" b="1" i="0" u="none" strike="noStrike" dirty="0">
                        <a:solidFill>
                          <a:srgbClr val="7030A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 dirty="0" smtClean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</a:rPr>
                        <a:t>272</a:t>
                      </a:r>
                      <a:endParaRPr lang="en-GB" sz="1200" b="1" i="0" u="none" strike="noStrike" dirty="0">
                        <a:solidFill>
                          <a:srgbClr val="00B05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 dirty="0" smtClean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</a:rPr>
                        <a:t>218</a:t>
                      </a:r>
                      <a:endParaRPr lang="en-GB" sz="1200" b="1" i="0" u="none" strike="noStrike" dirty="0">
                        <a:solidFill>
                          <a:srgbClr val="00B05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</a:rPr>
                        <a:t>[H]</a:t>
                      </a:r>
                    </a:p>
                  </a:txBody>
                  <a:tcPr marL="9525" marR="9525" marT="9525" marB="0" anchor="b"/>
                </a:tc>
              </a:tr>
              <a:tr h="175564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</a:rPr>
                        <a:t>Stored energy per </a:t>
                      </a:r>
                      <a:r>
                        <a:rPr lang="en-GB" sz="1200" b="0" i="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</a:rPr>
                        <a:t>PS</a:t>
                      </a:r>
                      <a:endParaRPr lang="en-GB" sz="1200" b="0" i="0" u="none" strike="noStrike" dirty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 dirty="0" smtClean="0">
                          <a:solidFill>
                            <a:srgbClr val="7030A0"/>
                          </a:solidFill>
                          <a:effectLst/>
                          <a:latin typeface="Times New Roman" panose="02020603050405020304" pitchFamily="18" charset="0"/>
                        </a:rPr>
                        <a:t>1</a:t>
                      </a:r>
                      <a:endParaRPr lang="en-GB" sz="1200" b="1" i="0" u="none" strike="noStrike" dirty="0">
                        <a:solidFill>
                          <a:srgbClr val="7030A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 dirty="0" smtClean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</a:rPr>
                        <a:t>10</a:t>
                      </a:r>
                      <a:endParaRPr lang="en-GB" sz="1200" b="1" i="0" u="none" strike="noStrike" dirty="0">
                        <a:solidFill>
                          <a:srgbClr val="00B05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 dirty="0" smtClean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</a:rPr>
                        <a:t>8</a:t>
                      </a:r>
                      <a:endParaRPr lang="en-GB" sz="1200" b="1" i="0" u="none" strike="noStrike" dirty="0">
                        <a:solidFill>
                          <a:srgbClr val="00B05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</a:rPr>
                        <a:t>[GJ]</a:t>
                      </a: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06001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TextBox 211"/>
          <p:cNvSpPr txBox="1"/>
          <p:nvPr/>
        </p:nvSpPr>
        <p:spPr>
          <a:xfrm>
            <a:off x="4649220" y="1165341"/>
            <a:ext cx="356188" cy="400110"/>
          </a:xfrm>
          <a:prstGeom prst="rect">
            <a:avLst/>
          </a:prstGeom>
          <a:ln>
            <a:noFill/>
          </a:ln>
          <a:effectLst>
            <a:outerShdw blurRad="215900" dist="38100" dir="13500000" sx="120000" sy="120000" algn="br" rotWithShape="0">
              <a:prstClr val="black">
                <a:alpha val="25000"/>
              </a:prst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6828970" y="6356350"/>
            <a:ext cx="1249385" cy="365125"/>
          </a:xfrm>
        </p:spPr>
        <p:txBody>
          <a:bodyPr/>
          <a:lstStyle/>
          <a:p>
            <a:r>
              <a:rPr lang="en-US" dirty="0" smtClean="0"/>
              <a:t>M. Prioli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grpSp>
        <p:nvGrpSpPr>
          <p:cNvPr id="3" name="Group 2"/>
          <p:cNvGrpSpPr/>
          <p:nvPr/>
        </p:nvGrpSpPr>
        <p:grpSpPr>
          <a:xfrm>
            <a:off x="519778" y="1003910"/>
            <a:ext cx="3795240" cy="1063624"/>
            <a:chOff x="4966823" y="590077"/>
            <a:chExt cx="3795240" cy="1063624"/>
          </a:xfrm>
        </p:grpSpPr>
        <p:sp>
          <p:nvSpPr>
            <p:cNvPr id="58" name="Rectangle 57"/>
            <p:cNvSpPr/>
            <p:nvPr/>
          </p:nvSpPr>
          <p:spPr>
            <a:xfrm>
              <a:off x="4966823" y="956412"/>
              <a:ext cx="622934" cy="300759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6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PC 1</a:t>
              </a:r>
              <a:endParaRPr lang="en-GB" sz="16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65" name="Straight Connector 64"/>
            <p:cNvCxnSpPr/>
            <p:nvPr/>
          </p:nvCxnSpPr>
          <p:spPr>
            <a:xfrm>
              <a:off x="5593567" y="957482"/>
              <a:ext cx="2915018" cy="0"/>
            </a:xfrm>
            <a:prstGeom prst="line">
              <a:avLst/>
            </a:prstGeom>
            <a:ln w="12700">
              <a:solidFill>
                <a:srgbClr val="FF00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7" name="Straight Connector 66"/>
            <p:cNvCxnSpPr/>
            <p:nvPr/>
          </p:nvCxnSpPr>
          <p:spPr>
            <a:xfrm>
              <a:off x="5593567" y="1257171"/>
              <a:ext cx="2915018" cy="0"/>
            </a:xfrm>
            <a:prstGeom prst="line">
              <a:avLst/>
            </a:prstGeom>
            <a:ln w="12700">
              <a:solidFill>
                <a:srgbClr val="FF00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70" name="Straight Connector 69"/>
            <p:cNvCxnSpPr/>
            <p:nvPr/>
          </p:nvCxnSpPr>
          <p:spPr>
            <a:xfrm>
              <a:off x="8508585" y="956412"/>
              <a:ext cx="0" cy="300759"/>
            </a:xfrm>
            <a:prstGeom prst="line">
              <a:avLst/>
            </a:prstGeom>
            <a:ln w="12700">
              <a:solidFill>
                <a:srgbClr val="FF00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73" name="TextBox 72"/>
            <p:cNvSpPr txBox="1"/>
            <p:nvPr/>
          </p:nvSpPr>
          <p:spPr>
            <a:xfrm>
              <a:off x="6766457" y="1315147"/>
              <a:ext cx="56923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600" dirty="0" smtClean="0">
                  <a:solidFill>
                    <a:srgbClr val="00B05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PS 1</a:t>
              </a:r>
              <a:endParaRPr lang="en-GB" sz="16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74" name="Straight Arrow Connector 73"/>
            <p:cNvCxnSpPr/>
            <p:nvPr/>
          </p:nvCxnSpPr>
          <p:spPr>
            <a:xfrm>
              <a:off x="5593567" y="1361180"/>
              <a:ext cx="2915018" cy="0"/>
            </a:xfrm>
            <a:prstGeom prst="straightConnector1">
              <a:avLst/>
            </a:prstGeom>
            <a:ln>
              <a:solidFill>
                <a:srgbClr val="00CC00"/>
              </a:solidFill>
              <a:headEnd type="arrow" w="med" len="med"/>
              <a:tailEnd type="arrow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grpSp>
          <p:nvGrpSpPr>
            <p:cNvPr id="85" name="Group 84"/>
            <p:cNvGrpSpPr/>
            <p:nvPr/>
          </p:nvGrpSpPr>
          <p:grpSpPr>
            <a:xfrm>
              <a:off x="5358775" y="590077"/>
              <a:ext cx="492443" cy="350064"/>
              <a:chOff x="964711" y="4583012"/>
              <a:chExt cx="492443" cy="350064"/>
            </a:xfrm>
          </p:grpSpPr>
          <p:sp>
            <p:nvSpPr>
              <p:cNvPr id="86" name="Rectangle 85"/>
              <p:cNvSpPr/>
              <p:nvPr/>
            </p:nvSpPr>
            <p:spPr>
              <a:xfrm>
                <a:off x="1003221" y="4639248"/>
                <a:ext cx="394960" cy="180919"/>
              </a:xfrm>
              <a:prstGeom prst="rect">
                <a:avLst/>
              </a:prstGeom>
              <a:solidFill>
                <a:srgbClr val="0055A0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400" spc="-15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87" name="Isosceles Triangle 86"/>
              <p:cNvSpPr/>
              <p:nvPr/>
            </p:nvSpPr>
            <p:spPr>
              <a:xfrm rot="10800000">
                <a:off x="1003220" y="4819729"/>
                <a:ext cx="394961" cy="113347"/>
              </a:xfrm>
              <a:prstGeom prst="triangle">
                <a:avLst/>
              </a:prstGeom>
              <a:solidFill>
                <a:srgbClr val="0055A0"/>
              </a:solidFill>
              <a:ln>
                <a:noFill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88" name="TextBox 87"/>
              <p:cNvSpPr txBox="1"/>
              <p:nvPr/>
            </p:nvSpPr>
            <p:spPr>
              <a:xfrm>
                <a:off x="964711" y="4583012"/>
                <a:ext cx="492443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400" dirty="0" smtClean="0">
                    <a:solidFill>
                      <a:schemeClr val="bg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EE1</a:t>
                </a:r>
                <a:endParaRPr lang="en-GB" sz="1400" dirty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55" name="Group 54"/>
            <p:cNvGrpSpPr/>
            <p:nvPr/>
          </p:nvGrpSpPr>
          <p:grpSpPr>
            <a:xfrm>
              <a:off x="8269620" y="597620"/>
              <a:ext cx="492443" cy="350064"/>
              <a:chOff x="964711" y="4583012"/>
              <a:chExt cx="492443" cy="350064"/>
            </a:xfrm>
          </p:grpSpPr>
          <p:sp>
            <p:nvSpPr>
              <p:cNvPr id="56" name="Rectangle 55"/>
              <p:cNvSpPr/>
              <p:nvPr/>
            </p:nvSpPr>
            <p:spPr>
              <a:xfrm>
                <a:off x="1003221" y="4639248"/>
                <a:ext cx="394960" cy="180919"/>
              </a:xfrm>
              <a:prstGeom prst="rect">
                <a:avLst/>
              </a:prstGeom>
              <a:solidFill>
                <a:srgbClr val="0055A0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400" spc="-15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7" name="Isosceles Triangle 56"/>
              <p:cNvSpPr/>
              <p:nvPr/>
            </p:nvSpPr>
            <p:spPr>
              <a:xfrm rot="10800000">
                <a:off x="1003220" y="4819729"/>
                <a:ext cx="394961" cy="113347"/>
              </a:xfrm>
              <a:prstGeom prst="triangle">
                <a:avLst/>
              </a:prstGeom>
              <a:solidFill>
                <a:srgbClr val="0055A0"/>
              </a:solidFill>
              <a:ln>
                <a:noFill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9" name="TextBox 58"/>
              <p:cNvSpPr txBox="1"/>
              <p:nvPr/>
            </p:nvSpPr>
            <p:spPr>
              <a:xfrm>
                <a:off x="964711" y="4583012"/>
                <a:ext cx="492443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400" dirty="0" smtClean="0">
                    <a:solidFill>
                      <a:schemeClr val="bg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EE2</a:t>
                </a:r>
                <a:endParaRPr lang="en-GB" sz="1400" dirty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</p:grpSp>
      <p:sp>
        <p:nvSpPr>
          <p:cNvPr id="60" name="Title 6"/>
          <p:cNvSpPr txBox="1">
            <a:spLocks/>
          </p:cNvSpPr>
          <p:nvPr/>
        </p:nvSpPr>
        <p:spPr>
          <a:xfrm>
            <a:off x="457200" y="137886"/>
            <a:ext cx="8226854" cy="566057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000" dirty="0" smtClean="0"/>
              <a:t>Powering l</a:t>
            </a:r>
            <a:r>
              <a:rPr lang="en-GB" sz="3000" dirty="0" smtClean="0"/>
              <a:t>ayout </a:t>
            </a:r>
            <a:r>
              <a:rPr lang="en-GB" sz="3000" dirty="0" smtClean="0"/>
              <a:t>options</a:t>
            </a:r>
            <a:endParaRPr lang="en-GB" sz="3000" dirty="0"/>
          </a:p>
        </p:txBody>
      </p:sp>
      <p:grpSp>
        <p:nvGrpSpPr>
          <p:cNvPr id="39" name="Group 38"/>
          <p:cNvGrpSpPr/>
          <p:nvPr/>
        </p:nvGrpSpPr>
        <p:grpSpPr>
          <a:xfrm>
            <a:off x="523094" y="2507302"/>
            <a:ext cx="3795240" cy="1390195"/>
            <a:chOff x="4958792" y="797422"/>
            <a:chExt cx="3795240" cy="1390195"/>
          </a:xfrm>
        </p:grpSpPr>
        <p:sp>
          <p:nvSpPr>
            <p:cNvPr id="40" name="Rectangle 39"/>
            <p:cNvSpPr/>
            <p:nvPr/>
          </p:nvSpPr>
          <p:spPr>
            <a:xfrm>
              <a:off x="4958792" y="1156500"/>
              <a:ext cx="622934" cy="300759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6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PC 1</a:t>
              </a:r>
              <a:endParaRPr lang="en-GB" sz="16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42" name="Straight Connector 41"/>
            <p:cNvCxnSpPr/>
            <p:nvPr/>
          </p:nvCxnSpPr>
          <p:spPr>
            <a:xfrm>
              <a:off x="5585536" y="1157570"/>
              <a:ext cx="2915018" cy="0"/>
            </a:xfrm>
            <a:prstGeom prst="line">
              <a:avLst/>
            </a:prstGeom>
            <a:ln w="12700">
              <a:solidFill>
                <a:srgbClr val="FF00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/>
          </p:nvCxnSpPr>
          <p:spPr>
            <a:xfrm>
              <a:off x="5585536" y="1457259"/>
              <a:ext cx="2915018" cy="0"/>
            </a:xfrm>
            <a:prstGeom prst="line">
              <a:avLst/>
            </a:prstGeom>
            <a:ln w="12700">
              <a:solidFill>
                <a:srgbClr val="FF00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/>
            <p:nvPr/>
          </p:nvCxnSpPr>
          <p:spPr>
            <a:xfrm>
              <a:off x="8500554" y="1156500"/>
              <a:ext cx="0" cy="300759"/>
            </a:xfrm>
            <a:prstGeom prst="line">
              <a:avLst/>
            </a:prstGeom>
            <a:ln w="12700">
              <a:solidFill>
                <a:srgbClr val="FF00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45" name="TextBox 44"/>
            <p:cNvSpPr txBox="1"/>
            <p:nvPr/>
          </p:nvSpPr>
          <p:spPr>
            <a:xfrm>
              <a:off x="6758426" y="1849063"/>
              <a:ext cx="56923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600" dirty="0" smtClean="0">
                  <a:solidFill>
                    <a:srgbClr val="00B05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PS 1</a:t>
              </a:r>
              <a:endParaRPr lang="en-GB" sz="16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46" name="Straight Arrow Connector 45"/>
            <p:cNvCxnSpPr/>
            <p:nvPr/>
          </p:nvCxnSpPr>
          <p:spPr>
            <a:xfrm>
              <a:off x="5585536" y="1895096"/>
              <a:ext cx="2915018" cy="0"/>
            </a:xfrm>
            <a:prstGeom prst="straightConnector1">
              <a:avLst/>
            </a:prstGeom>
            <a:ln>
              <a:solidFill>
                <a:srgbClr val="00CC00"/>
              </a:solidFill>
              <a:headEnd type="arrow" w="med" len="med"/>
              <a:tailEnd type="arrow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grpSp>
          <p:nvGrpSpPr>
            <p:cNvPr id="47" name="Group 46"/>
            <p:cNvGrpSpPr/>
            <p:nvPr/>
          </p:nvGrpSpPr>
          <p:grpSpPr>
            <a:xfrm>
              <a:off x="5350744" y="797422"/>
              <a:ext cx="492443" cy="350064"/>
              <a:chOff x="964711" y="4583012"/>
              <a:chExt cx="492443" cy="350064"/>
            </a:xfrm>
          </p:grpSpPr>
          <p:sp>
            <p:nvSpPr>
              <p:cNvPr id="69" name="Rectangle 68"/>
              <p:cNvSpPr/>
              <p:nvPr/>
            </p:nvSpPr>
            <p:spPr>
              <a:xfrm>
                <a:off x="1003221" y="4639248"/>
                <a:ext cx="394960" cy="180919"/>
              </a:xfrm>
              <a:prstGeom prst="rect">
                <a:avLst/>
              </a:prstGeom>
              <a:solidFill>
                <a:srgbClr val="0055A0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400" spc="-15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71" name="Isosceles Triangle 70"/>
              <p:cNvSpPr/>
              <p:nvPr/>
            </p:nvSpPr>
            <p:spPr>
              <a:xfrm rot="10800000">
                <a:off x="1003220" y="4819729"/>
                <a:ext cx="394961" cy="113347"/>
              </a:xfrm>
              <a:prstGeom prst="triangle">
                <a:avLst/>
              </a:prstGeom>
              <a:solidFill>
                <a:srgbClr val="0055A0"/>
              </a:solidFill>
              <a:ln>
                <a:noFill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72" name="TextBox 71"/>
              <p:cNvSpPr txBox="1"/>
              <p:nvPr/>
            </p:nvSpPr>
            <p:spPr>
              <a:xfrm>
                <a:off x="964711" y="4583012"/>
                <a:ext cx="492443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400" dirty="0" smtClean="0">
                    <a:solidFill>
                      <a:schemeClr val="bg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EE1</a:t>
                </a:r>
                <a:endParaRPr lang="en-GB" sz="1400" dirty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48" name="Group 47"/>
            <p:cNvGrpSpPr/>
            <p:nvPr/>
          </p:nvGrpSpPr>
          <p:grpSpPr>
            <a:xfrm>
              <a:off x="8261589" y="804965"/>
              <a:ext cx="492443" cy="350064"/>
              <a:chOff x="964711" y="4583012"/>
              <a:chExt cx="492443" cy="350064"/>
            </a:xfrm>
          </p:grpSpPr>
          <p:sp>
            <p:nvSpPr>
              <p:cNvPr id="64" name="Rectangle 63"/>
              <p:cNvSpPr/>
              <p:nvPr/>
            </p:nvSpPr>
            <p:spPr>
              <a:xfrm>
                <a:off x="1003221" y="4639248"/>
                <a:ext cx="394960" cy="180919"/>
              </a:xfrm>
              <a:prstGeom prst="rect">
                <a:avLst/>
              </a:prstGeom>
              <a:solidFill>
                <a:srgbClr val="0055A0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400" spc="-15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6" name="Isosceles Triangle 65"/>
              <p:cNvSpPr/>
              <p:nvPr/>
            </p:nvSpPr>
            <p:spPr>
              <a:xfrm rot="10800000">
                <a:off x="1003220" y="4819729"/>
                <a:ext cx="394961" cy="113347"/>
              </a:xfrm>
              <a:prstGeom prst="triangle">
                <a:avLst/>
              </a:prstGeom>
              <a:solidFill>
                <a:srgbClr val="0055A0"/>
              </a:solidFill>
              <a:ln>
                <a:noFill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68" name="TextBox 67"/>
              <p:cNvSpPr txBox="1"/>
              <p:nvPr/>
            </p:nvSpPr>
            <p:spPr>
              <a:xfrm>
                <a:off x="964711" y="4583012"/>
                <a:ext cx="492443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400" dirty="0" smtClean="0">
                    <a:solidFill>
                      <a:schemeClr val="bg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EE3</a:t>
                </a:r>
                <a:endParaRPr lang="en-GB" sz="1400" dirty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49" name="Group 48"/>
            <p:cNvGrpSpPr/>
            <p:nvPr/>
          </p:nvGrpSpPr>
          <p:grpSpPr>
            <a:xfrm>
              <a:off x="6794910" y="797425"/>
              <a:ext cx="492443" cy="350064"/>
              <a:chOff x="964711" y="4583012"/>
              <a:chExt cx="492443" cy="350064"/>
            </a:xfrm>
          </p:grpSpPr>
          <p:sp>
            <p:nvSpPr>
              <p:cNvPr id="54" name="Rectangle 53"/>
              <p:cNvSpPr/>
              <p:nvPr/>
            </p:nvSpPr>
            <p:spPr>
              <a:xfrm>
                <a:off x="1003221" y="4639248"/>
                <a:ext cx="394960" cy="180919"/>
              </a:xfrm>
              <a:prstGeom prst="rect">
                <a:avLst/>
              </a:prstGeom>
              <a:solidFill>
                <a:srgbClr val="0055A0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400" spc="-15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1" name="Isosceles Triangle 60"/>
              <p:cNvSpPr/>
              <p:nvPr/>
            </p:nvSpPr>
            <p:spPr>
              <a:xfrm rot="10800000">
                <a:off x="1003220" y="4819729"/>
                <a:ext cx="394961" cy="113347"/>
              </a:xfrm>
              <a:prstGeom prst="triangle">
                <a:avLst/>
              </a:prstGeom>
              <a:solidFill>
                <a:srgbClr val="0055A0"/>
              </a:solidFill>
              <a:ln>
                <a:noFill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63" name="TextBox 62"/>
              <p:cNvSpPr txBox="1"/>
              <p:nvPr/>
            </p:nvSpPr>
            <p:spPr>
              <a:xfrm>
                <a:off x="964711" y="4583012"/>
                <a:ext cx="492443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400" dirty="0" smtClean="0">
                    <a:solidFill>
                      <a:schemeClr val="bg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EE2</a:t>
                </a:r>
                <a:endParaRPr lang="en-GB" sz="1400" dirty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50" name="Group 49"/>
            <p:cNvGrpSpPr/>
            <p:nvPr/>
          </p:nvGrpSpPr>
          <p:grpSpPr>
            <a:xfrm rot="10800000">
              <a:off x="6794977" y="1468559"/>
              <a:ext cx="572567" cy="350064"/>
              <a:chOff x="871099" y="4583012"/>
              <a:chExt cx="572593" cy="350064"/>
            </a:xfrm>
          </p:grpSpPr>
          <p:sp>
            <p:nvSpPr>
              <p:cNvPr id="51" name="Rectangle 50"/>
              <p:cNvSpPr/>
              <p:nvPr/>
            </p:nvSpPr>
            <p:spPr>
              <a:xfrm>
                <a:off x="1003221" y="4639248"/>
                <a:ext cx="394960" cy="180919"/>
              </a:xfrm>
              <a:prstGeom prst="rect">
                <a:avLst/>
              </a:prstGeom>
              <a:solidFill>
                <a:srgbClr val="0055A0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400" spc="-15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2" name="Isosceles Triangle 51"/>
              <p:cNvSpPr/>
              <p:nvPr/>
            </p:nvSpPr>
            <p:spPr>
              <a:xfrm rot="10800000">
                <a:off x="1003220" y="4819729"/>
                <a:ext cx="394961" cy="113347"/>
              </a:xfrm>
              <a:prstGeom prst="triangle">
                <a:avLst/>
              </a:prstGeom>
              <a:solidFill>
                <a:srgbClr val="0055A0"/>
              </a:solidFill>
              <a:ln>
                <a:noFill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3" name="TextBox 52"/>
              <p:cNvSpPr txBox="1"/>
              <p:nvPr/>
            </p:nvSpPr>
            <p:spPr>
              <a:xfrm rot="10800000">
                <a:off x="871099" y="4583012"/>
                <a:ext cx="572593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400" dirty="0" smtClean="0">
                    <a:solidFill>
                      <a:schemeClr val="bg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EE4</a:t>
                </a:r>
                <a:endParaRPr lang="en-GB" sz="1400" dirty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</p:grpSp>
      <p:grpSp>
        <p:nvGrpSpPr>
          <p:cNvPr id="75" name="Group 74"/>
          <p:cNvGrpSpPr/>
          <p:nvPr/>
        </p:nvGrpSpPr>
        <p:grpSpPr>
          <a:xfrm>
            <a:off x="5115898" y="684766"/>
            <a:ext cx="3659050" cy="1382155"/>
            <a:chOff x="4879000" y="277301"/>
            <a:chExt cx="3659050" cy="1382155"/>
          </a:xfrm>
        </p:grpSpPr>
        <p:cxnSp>
          <p:nvCxnSpPr>
            <p:cNvPr id="76" name="Straight Connector 75"/>
            <p:cNvCxnSpPr/>
            <p:nvPr/>
          </p:nvCxnSpPr>
          <p:spPr>
            <a:xfrm>
              <a:off x="8538050" y="991194"/>
              <a:ext cx="0" cy="300759"/>
            </a:xfrm>
            <a:prstGeom prst="line">
              <a:avLst/>
            </a:prstGeom>
            <a:ln w="12700">
              <a:solidFill>
                <a:srgbClr val="FFC0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77" name="Rectangle 76"/>
            <p:cNvSpPr/>
            <p:nvPr/>
          </p:nvSpPr>
          <p:spPr>
            <a:xfrm>
              <a:off x="4879000" y="991195"/>
              <a:ext cx="740222" cy="300759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6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PC 1b</a:t>
              </a:r>
              <a:endParaRPr lang="en-GB" sz="16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78" name="Straight Connector 77"/>
            <p:cNvCxnSpPr/>
            <p:nvPr/>
          </p:nvCxnSpPr>
          <p:spPr>
            <a:xfrm>
              <a:off x="5623032" y="992265"/>
              <a:ext cx="2915018" cy="0"/>
            </a:xfrm>
            <a:prstGeom prst="line">
              <a:avLst/>
            </a:prstGeom>
            <a:ln w="12700">
              <a:solidFill>
                <a:srgbClr val="FFC0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79" name="Straight Connector 78"/>
            <p:cNvCxnSpPr/>
            <p:nvPr/>
          </p:nvCxnSpPr>
          <p:spPr>
            <a:xfrm>
              <a:off x="5623032" y="1291954"/>
              <a:ext cx="2915018" cy="0"/>
            </a:xfrm>
            <a:prstGeom prst="line">
              <a:avLst/>
            </a:prstGeom>
            <a:ln w="12700">
              <a:solidFill>
                <a:srgbClr val="FFC0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89" name="TextBox 88"/>
            <p:cNvSpPr txBox="1"/>
            <p:nvPr/>
          </p:nvSpPr>
          <p:spPr>
            <a:xfrm>
              <a:off x="6795922" y="1320902"/>
              <a:ext cx="56923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600" dirty="0" smtClean="0">
                  <a:solidFill>
                    <a:srgbClr val="00B05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PS 1</a:t>
              </a:r>
              <a:endParaRPr lang="en-GB" sz="16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grpSp>
          <p:nvGrpSpPr>
            <p:cNvPr id="90" name="Group 89"/>
            <p:cNvGrpSpPr/>
            <p:nvPr/>
          </p:nvGrpSpPr>
          <p:grpSpPr>
            <a:xfrm rot="10800000">
              <a:off x="5406310" y="1300372"/>
              <a:ext cx="551806" cy="350064"/>
              <a:chOff x="923647" y="4583012"/>
              <a:chExt cx="474534" cy="350064"/>
            </a:xfrm>
          </p:grpSpPr>
          <p:sp>
            <p:nvSpPr>
              <p:cNvPr id="100" name="Rectangle 99"/>
              <p:cNvSpPr/>
              <p:nvPr/>
            </p:nvSpPr>
            <p:spPr>
              <a:xfrm>
                <a:off x="1003221" y="4639248"/>
                <a:ext cx="394960" cy="180919"/>
              </a:xfrm>
              <a:prstGeom prst="rect">
                <a:avLst/>
              </a:prstGeom>
              <a:solidFill>
                <a:srgbClr val="0055A0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400" spc="-15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01" name="Isosceles Triangle 100"/>
              <p:cNvSpPr/>
              <p:nvPr/>
            </p:nvSpPr>
            <p:spPr>
              <a:xfrm rot="10800000">
                <a:off x="1003220" y="4819729"/>
                <a:ext cx="394961" cy="113347"/>
              </a:xfrm>
              <a:prstGeom prst="triangle">
                <a:avLst/>
              </a:prstGeom>
              <a:solidFill>
                <a:srgbClr val="0055A0"/>
              </a:solidFill>
              <a:ln>
                <a:noFill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02" name="TextBox 101"/>
              <p:cNvSpPr txBox="1"/>
              <p:nvPr/>
            </p:nvSpPr>
            <p:spPr>
              <a:xfrm rot="10800000">
                <a:off x="923647" y="4583012"/>
                <a:ext cx="47453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400" dirty="0" err="1" smtClean="0">
                    <a:solidFill>
                      <a:schemeClr val="bg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EEb</a:t>
                </a:r>
                <a:endParaRPr lang="en-GB" sz="1400" dirty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cxnSp>
          <p:nvCxnSpPr>
            <p:cNvPr id="91" name="Straight Arrow Connector 90"/>
            <p:cNvCxnSpPr/>
            <p:nvPr/>
          </p:nvCxnSpPr>
          <p:spPr>
            <a:xfrm>
              <a:off x="5623032" y="1366935"/>
              <a:ext cx="2915018" cy="0"/>
            </a:xfrm>
            <a:prstGeom prst="straightConnector1">
              <a:avLst/>
            </a:prstGeom>
            <a:ln>
              <a:solidFill>
                <a:srgbClr val="00CC00"/>
              </a:solidFill>
              <a:headEnd type="arrow" w="med" len="med"/>
              <a:tailEnd type="arrow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92" name="Rectangle 91"/>
            <p:cNvSpPr/>
            <p:nvPr/>
          </p:nvSpPr>
          <p:spPr>
            <a:xfrm>
              <a:off x="4879000" y="624860"/>
              <a:ext cx="740222" cy="300759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6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PC 1a</a:t>
              </a:r>
              <a:endParaRPr lang="en-GB" sz="16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93" name="Straight Connector 92"/>
            <p:cNvCxnSpPr/>
            <p:nvPr/>
          </p:nvCxnSpPr>
          <p:spPr>
            <a:xfrm>
              <a:off x="5623032" y="625930"/>
              <a:ext cx="2915018" cy="0"/>
            </a:xfrm>
            <a:prstGeom prst="line">
              <a:avLst/>
            </a:prstGeom>
            <a:ln w="12700">
              <a:solidFill>
                <a:srgbClr val="FF00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94" name="Straight Connector 93"/>
            <p:cNvCxnSpPr/>
            <p:nvPr/>
          </p:nvCxnSpPr>
          <p:spPr>
            <a:xfrm>
              <a:off x="5623032" y="925619"/>
              <a:ext cx="2915018" cy="0"/>
            </a:xfrm>
            <a:prstGeom prst="line">
              <a:avLst/>
            </a:prstGeom>
            <a:ln w="12700">
              <a:solidFill>
                <a:srgbClr val="FF00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95" name="Straight Connector 94"/>
            <p:cNvCxnSpPr/>
            <p:nvPr/>
          </p:nvCxnSpPr>
          <p:spPr>
            <a:xfrm>
              <a:off x="8538050" y="624860"/>
              <a:ext cx="0" cy="300759"/>
            </a:xfrm>
            <a:prstGeom prst="line">
              <a:avLst/>
            </a:prstGeom>
            <a:ln w="12700">
              <a:solidFill>
                <a:srgbClr val="FF00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grpSp>
          <p:nvGrpSpPr>
            <p:cNvPr id="96" name="Group 95"/>
            <p:cNvGrpSpPr/>
            <p:nvPr/>
          </p:nvGrpSpPr>
          <p:grpSpPr>
            <a:xfrm>
              <a:off x="5358596" y="277301"/>
              <a:ext cx="660620" cy="350064"/>
              <a:chOff x="999101" y="4583012"/>
              <a:chExt cx="538202" cy="350064"/>
            </a:xfrm>
          </p:grpSpPr>
          <p:sp>
            <p:nvSpPr>
              <p:cNvPr id="97" name="Rectangle 96"/>
              <p:cNvSpPr/>
              <p:nvPr/>
            </p:nvSpPr>
            <p:spPr>
              <a:xfrm>
                <a:off x="1003221" y="4639248"/>
                <a:ext cx="394960" cy="180919"/>
              </a:xfrm>
              <a:prstGeom prst="rect">
                <a:avLst/>
              </a:prstGeom>
              <a:solidFill>
                <a:srgbClr val="0055A0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400" spc="-15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98" name="Isosceles Triangle 97"/>
              <p:cNvSpPr/>
              <p:nvPr/>
            </p:nvSpPr>
            <p:spPr>
              <a:xfrm rot="10800000">
                <a:off x="1003220" y="4819729"/>
                <a:ext cx="394961" cy="113347"/>
              </a:xfrm>
              <a:prstGeom prst="triangle">
                <a:avLst/>
              </a:prstGeom>
              <a:solidFill>
                <a:srgbClr val="0055A0"/>
              </a:solidFill>
              <a:ln>
                <a:noFill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99" name="TextBox 98"/>
              <p:cNvSpPr txBox="1"/>
              <p:nvPr/>
            </p:nvSpPr>
            <p:spPr>
              <a:xfrm>
                <a:off x="999101" y="4583012"/>
                <a:ext cx="538202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400" dirty="0" err="1" smtClean="0">
                    <a:solidFill>
                      <a:schemeClr val="bg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EEa</a:t>
                </a:r>
                <a:endParaRPr lang="en-GB" sz="1400" dirty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</p:grpSp>
      <p:grpSp>
        <p:nvGrpSpPr>
          <p:cNvPr id="103" name="Group 102"/>
          <p:cNvGrpSpPr/>
          <p:nvPr/>
        </p:nvGrpSpPr>
        <p:grpSpPr>
          <a:xfrm>
            <a:off x="5114060" y="2509867"/>
            <a:ext cx="4073844" cy="1386610"/>
            <a:chOff x="4879000" y="272846"/>
            <a:chExt cx="4073844" cy="1386610"/>
          </a:xfrm>
        </p:grpSpPr>
        <p:grpSp>
          <p:nvGrpSpPr>
            <p:cNvPr id="104" name="Group 103"/>
            <p:cNvGrpSpPr/>
            <p:nvPr/>
          </p:nvGrpSpPr>
          <p:grpSpPr>
            <a:xfrm rot="10800000">
              <a:off x="8260851" y="1295813"/>
              <a:ext cx="665834" cy="350064"/>
              <a:chOff x="871099" y="4583012"/>
              <a:chExt cx="572593" cy="350064"/>
            </a:xfrm>
          </p:grpSpPr>
          <p:sp>
            <p:nvSpPr>
              <p:cNvPr id="127" name="Rectangle 126"/>
              <p:cNvSpPr/>
              <p:nvPr/>
            </p:nvSpPr>
            <p:spPr>
              <a:xfrm>
                <a:off x="1003221" y="4639248"/>
                <a:ext cx="394960" cy="180919"/>
              </a:xfrm>
              <a:prstGeom prst="rect">
                <a:avLst/>
              </a:prstGeom>
              <a:solidFill>
                <a:srgbClr val="0055A0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400" spc="-15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28" name="Isosceles Triangle 127"/>
              <p:cNvSpPr/>
              <p:nvPr/>
            </p:nvSpPr>
            <p:spPr>
              <a:xfrm rot="10800000">
                <a:off x="1003220" y="4819729"/>
                <a:ext cx="394961" cy="113347"/>
              </a:xfrm>
              <a:prstGeom prst="triangle">
                <a:avLst/>
              </a:prstGeom>
              <a:solidFill>
                <a:srgbClr val="0055A0"/>
              </a:solidFill>
              <a:ln>
                <a:noFill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29" name="TextBox 128"/>
              <p:cNvSpPr txBox="1"/>
              <p:nvPr/>
            </p:nvSpPr>
            <p:spPr>
              <a:xfrm rot="10800000">
                <a:off x="871099" y="4583012"/>
                <a:ext cx="572593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400" dirty="0" smtClean="0">
                    <a:solidFill>
                      <a:schemeClr val="bg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EE2b</a:t>
                </a:r>
                <a:endParaRPr lang="en-GB" sz="1400" dirty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cxnSp>
          <p:nvCxnSpPr>
            <p:cNvPr id="105" name="Straight Connector 104"/>
            <p:cNvCxnSpPr/>
            <p:nvPr/>
          </p:nvCxnSpPr>
          <p:spPr>
            <a:xfrm>
              <a:off x="8538050" y="991194"/>
              <a:ext cx="0" cy="300759"/>
            </a:xfrm>
            <a:prstGeom prst="line">
              <a:avLst/>
            </a:prstGeom>
            <a:ln w="12700">
              <a:solidFill>
                <a:srgbClr val="FFC0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06" name="Rectangle 105"/>
            <p:cNvSpPr/>
            <p:nvPr/>
          </p:nvSpPr>
          <p:spPr>
            <a:xfrm>
              <a:off x="4879000" y="991195"/>
              <a:ext cx="740222" cy="300759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6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PC 1b</a:t>
              </a:r>
              <a:endParaRPr lang="en-GB" sz="16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107" name="Straight Connector 106"/>
            <p:cNvCxnSpPr/>
            <p:nvPr/>
          </p:nvCxnSpPr>
          <p:spPr>
            <a:xfrm>
              <a:off x="5623032" y="992265"/>
              <a:ext cx="2915018" cy="0"/>
            </a:xfrm>
            <a:prstGeom prst="line">
              <a:avLst/>
            </a:prstGeom>
            <a:ln w="12700">
              <a:solidFill>
                <a:srgbClr val="FFC0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08" name="Straight Connector 107"/>
            <p:cNvCxnSpPr/>
            <p:nvPr/>
          </p:nvCxnSpPr>
          <p:spPr>
            <a:xfrm>
              <a:off x="5623032" y="1291954"/>
              <a:ext cx="2915018" cy="0"/>
            </a:xfrm>
            <a:prstGeom prst="line">
              <a:avLst/>
            </a:prstGeom>
            <a:ln w="12700">
              <a:solidFill>
                <a:srgbClr val="FFC0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09" name="TextBox 108"/>
            <p:cNvSpPr txBox="1"/>
            <p:nvPr/>
          </p:nvSpPr>
          <p:spPr>
            <a:xfrm>
              <a:off x="6795922" y="1320902"/>
              <a:ext cx="56923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600" dirty="0" smtClean="0">
                  <a:solidFill>
                    <a:srgbClr val="00B05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PS 1</a:t>
              </a:r>
              <a:endParaRPr lang="en-GB" sz="16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grpSp>
          <p:nvGrpSpPr>
            <p:cNvPr id="110" name="Group 109"/>
            <p:cNvGrpSpPr/>
            <p:nvPr/>
          </p:nvGrpSpPr>
          <p:grpSpPr>
            <a:xfrm rot="10800000">
              <a:off x="5353385" y="1300372"/>
              <a:ext cx="665834" cy="350064"/>
              <a:chOff x="871099" y="4583012"/>
              <a:chExt cx="572593" cy="350064"/>
            </a:xfrm>
          </p:grpSpPr>
          <p:sp>
            <p:nvSpPr>
              <p:cNvPr id="124" name="Rectangle 123"/>
              <p:cNvSpPr/>
              <p:nvPr/>
            </p:nvSpPr>
            <p:spPr>
              <a:xfrm>
                <a:off x="1003221" y="4639248"/>
                <a:ext cx="394960" cy="180919"/>
              </a:xfrm>
              <a:prstGeom prst="rect">
                <a:avLst/>
              </a:prstGeom>
              <a:solidFill>
                <a:srgbClr val="0055A0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400" spc="-15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25" name="Isosceles Triangle 124"/>
              <p:cNvSpPr/>
              <p:nvPr/>
            </p:nvSpPr>
            <p:spPr>
              <a:xfrm rot="10800000">
                <a:off x="1003220" y="4819729"/>
                <a:ext cx="394961" cy="113347"/>
              </a:xfrm>
              <a:prstGeom prst="triangle">
                <a:avLst/>
              </a:prstGeom>
              <a:solidFill>
                <a:srgbClr val="0055A0"/>
              </a:solidFill>
              <a:ln>
                <a:noFill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26" name="TextBox 125"/>
              <p:cNvSpPr txBox="1"/>
              <p:nvPr/>
            </p:nvSpPr>
            <p:spPr>
              <a:xfrm rot="10800000">
                <a:off x="871099" y="4583012"/>
                <a:ext cx="572593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400" dirty="0" smtClean="0">
                    <a:solidFill>
                      <a:schemeClr val="bg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EE1b</a:t>
                </a:r>
                <a:endParaRPr lang="en-GB" sz="1400" dirty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cxnSp>
          <p:nvCxnSpPr>
            <p:cNvPr id="111" name="Straight Arrow Connector 110"/>
            <p:cNvCxnSpPr/>
            <p:nvPr/>
          </p:nvCxnSpPr>
          <p:spPr>
            <a:xfrm>
              <a:off x="5623032" y="1366935"/>
              <a:ext cx="2915018" cy="0"/>
            </a:xfrm>
            <a:prstGeom prst="straightConnector1">
              <a:avLst/>
            </a:prstGeom>
            <a:ln>
              <a:solidFill>
                <a:srgbClr val="00CC00"/>
              </a:solidFill>
              <a:headEnd type="arrow" w="med" len="med"/>
              <a:tailEnd type="arrow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12" name="Rectangle 111"/>
            <p:cNvSpPr/>
            <p:nvPr/>
          </p:nvSpPr>
          <p:spPr>
            <a:xfrm>
              <a:off x="4879000" y="624860"/>
              <a:ext cx="740222" cy="300759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6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PC 1a</a:t>
              </a:r>
              <a:endParaRPr lang="en-GB" sz="16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113" name="Straight Connector 112"/>
            <p:cNvCxnSpPr/>
            <p:nvPr/>
          </p:nvCxnSpPr>
          <p:spPr>
            <a:xfrm>
              <a:off x="5623032" y="625930"/>
              <a:ext cx="2915018" cy="0"/>
            </a:xfrm>
            <a:prstGeom prst="line">
              <a:avLst/>
            </a:prstGeom>
            <a:ln w="12700">
              <a:solidFill>
                <a:srgbClr val="FF00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14" name="Straight Connector 113"/>
            <p:cNvCxnSpPr/>
            <p:nvPr/>
          </p:nvCxnSpPr>
          <p:spPr>
            <a:xfrm>
              <a:off x="5623032" y="925619"/>
              <a:ext cx="2915018" cy="0"/>
            </a:xfrm>
            <a:prstGeom prst="line">
              <a:avLst/>
            </a:prstGeom>
            <a:ln w="12700">
              <a:solidFill>
                <a:srgbClr val="FF00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15" name="Straight Connector 114"/>
            <p:cNvCxnSpPr/>
            <p:nvPr/>
          </p:nvCxnSpPr>
          <p:spPr>
            <a:xfrm>
              <a:off x="8538050" y="624860"/>
              <a:ext cx="0" cy="300759"/>
            </a:xfrm>
            <a:prstGeom prst="line">
              <a:avLst/>
            </a:prstGeom>
            <a:ln w="12700">
              <a:solidFill>
                <a:srgbClr val="FF00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grpSp>
          <p:nvGrpSpPr>
            <p:cNvPr id="116" name="Group 115"/>
            <p:cNvGrpSpPr/>
            <p:nvPr/>
          </p:nvGrpSpPr>
          <p:grpSpPr>
            <a:xfrm>
              <a:off x="5316385" y="277301"/>
              <a:ext cx="702834" cy="350064"/>
              <a:chOff x="964711" y="4583012"/>
              <a:chExt cx="572593" cy="350064"/>
            </a:xfrm>
          </p:grpSpPr>
          <p:sp>
            <p:nvSpPr>
              <p:cNvPr id="121" name="Rectangle 120"/>
              <p:cNvSpPr/>
              <p:nvPr/>
            </p:nvSpPr>
            <p:spPr>
              <a:xfrm>
                <a:off x="1003221" y="4639248"/>
                <a:ext cx="394960" cy="180919"/>
              </a:xfrm>
              <a:prstGeom prst="rect">
                <a:avLst/>
              </a:prstGeom>
              <a:solidFill>
                <a:srgbClr val="0055A0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400" spc="-15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22" name="Isosceles Triangle 121"/>
              <p:cNvSpPr/>
              <p:nvPr/>
            </p:nvSpPr>
            <p:spPr>
              <a:xfrm rot="10800000">
                <a:off x="1003220" y="4819729"/>
                <a:ext cx="394961" cy="113347"/>
              </a:xfrm>
              <a:prstGeom prst="triangle">
                <a:avLst/>
              </a:prstGeom>
              <a:solidFill>
                <a:srgbClr val="0055A0"/>
              </a:solidFill>
              <a:ln>
                <a:noFill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23" name="TextBox 122"/>
              <p:cNvSpPr txBox="1"/>
              <p:nvPr/>
            </p:nvSpPr>
            <p:spPr>
              <a:xfrm>
                <a:off x="964711" y="4583012"/>
                <a:ext cx="572593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400" dirty="0" smtClean="0">
                    <a:solidFill>
                      <a:schemeClr val="bg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EE1a</a:t>
                </a:r>
                <a:endParaRPr lang="en-GB" sz="1400" dirty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117" name="Group 116"/>
            <p:cNvGrpSpPr/>
            <p:nvPr/>
          </p:nvGrpSpPr>
          <p:grpSpPr>
            <a:xfrm>
              <a:off x="8250010" y="272846"/>
              <a:ext cx="702834" cy="350064"/>
              <a:chOff x="964711" y="4583012"/>
              <a:chExt cx="572593" cy="350064"/>
            </a:xfrm>
          </p:grpSpPr>
          <p:sp>
            <p:nvSpPr>
              <p:cNvPr id="118" name="Rectangle 117"/>
              <p:cNvSpPr/>
              <p:nvPr/>
            </p:nvSpPr>
            <p:spPr>
              <a:xfrm>
                <a:off x="1003221" y="4639248"/>
                <a:ext cx="394960" cy="180919"/>
              </a:xfrm>
              <a:prstGeom prst="rect">
                <a:avLst/>
              </a:prstGeom>
              <a:solidFill>
                <a:srgbClr val="0055A0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400" spc="-15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19" name="Isosceles Triangle 118"/>
              <p:cNvSpPr/>
              <p:nvPr/>
            </p:nvSpPr>
            <p:spPr>
              <a:xfrm rot="10800000">
                <a:off x="1003220" y="4819729"/>
                <a:ext cx="394961" cy="113347"/>
              </a:xfrm>
              <a:prstGeom prst="triangle">
                <a:avLst/>
              </a:prstGeom>
              <a:solidFill>
                <a:srgbClr val="0055A0"/>
              </a:solidFill>
              <a:ln>
                <a:noFill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20" name="TextBox 119"/>
              <p:cNvSpPr txBox="1"/>
              <p:nvPr/>
            </p:nvSpPr>
            <p:spPr>
              <a:xfrm>
                <a:off x="964711" y="4583012"/>
                <a:ext cx="572593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400" dirty="0" smtClean="0">
                    <a:solidFill>
                      <a:schemeClr val="bg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EE2a</a:t>
                </a:r>
                <a:endParaRPr lang="en-GB" sz="1400" dirty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</p:grpSp>
      <p:grpSp>
        <p:nvGrpSpPr>
          <p:cNvPr id="130" name="Group 129"/>
          <p:cNvGrpSpPr/>
          <p:nvPr/>
        </p:nvGrpSpPr>
        <p:grpSpPr>
          <a:xfrm>
            <a:off x="2032313" y="4095958"/>
            <a:ext cx="4972580" cy="2128703"/>
            <a:chOff x="4021055" y="32444"/>
            <a:chExt cx="4972580" cy="2128703"/>
          </a:xfrm>
        </p:grpSpPr>
        <p:sp>
          <p:nvSpPr>
            <p:cNvPr id="131" name="TextBox 130"/>
            <p:cNvSpPr txBox="1"/>
            <p:nvPr/>
          </p:nvSpPr>
          <p:spPr>
            <a:xfrm>
              <a:off x="7169043" y="1822593"/>
              <a:ext cx="56923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600" dirty="0" smtClean="0">
                  <a:solidFill>
                    <a:srgbClr val="00B05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PS 1</a:t>
              </a:r>
              <a:endParaRPr lang="en-GB" sz="16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132" name="Straight Arrow Connector 131"/>
            <p:cNvCxnSpPr/>
            <p:nvPr/>
          </p:nvCxnSpPr>
          <p:spPr>
            <a:xfrm>
              <a:off x="5528114" y="1846096"/>
              <a:ext cx="3465521" cy="0"/>
            </a:xfrm>
            <a:prstGeom prst="straightConnector1">
              <a:avLst/>
            </a:prstGeom>
            <a:ln>
              <a:solidFill>
                <a:srgbClr val="00CC00"/>
              </a:solidFill>
              <a:headEnd type="arrow" w="med" len="med"/>
              <a:tailEnd type="arrow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33" name="Straight Connector 132"/>
            <p:cNvCxnSpPr/>
            <p:nvPr/>
          </p:nvCxnSpPr>
          <p:spPr>
            <a:xfrm>
              <a:off x="5157066" y="1197512"/>
              <a:ext cx="379320" cy="0"/>
            </a:xfrm>
            <a:prstGeom prst="line">
              <a:avLst/>
            </a:prstGeom>
            <a:ln w="12700">
              <a:solidFill>
                <a:srgbClr val="FF00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34" name="Straight Connector 133"/>
            <p:cNvCxnSpPr/>
            <p:nvPr/>
          </p:nvCxnSpPr>
          <p:spPr>
            <a:xfrm>
              <a:off x="5536386" y="1752294"/>
              <a:ext cx="645834" cy="0"/>
            </a:xfrm>
            <a:prstGeom prst="line">
              <a:avLst/>
            </a:prstGeom>
            <a:ln w="12700">
              <a:solidFill>
                <a:srgbClr val="FF00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35" name="Straight Connector 134"/>
            <p:cNvCxnSpPr/>
            <p:nvPr/>
          </p:nvCxnSpPr>
          <p:spPr>
            <a:xfrm>
              <a:off x="6186745" y="1576895"/>
              <a:ext cx="0" cy="179231"/>
            </a:xfrm>
            <a:prstGeom prst="line">
              <a:avLst/>
            </a:prstGeom>
            <a:ln w="12700">
              <a:solidFill>
                <a:srgbClr val="FF00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36" name="Straight Connector 135"/>
            <p:cNvCxnSpPr/>
            <p:nvPr/>
          </p:nvCxnSpPr>
          <p:spPr>
            <a:xfrm>
              <a:off x="5590823" y="1581444"/>
              <a:ext cx="591397" cy="0"/>
            </a:xfrm>
            <a:prstGeom prst="line">
              <a:avLst/>
            </a:prstGeom>
            <a:ln w="12700">
              <a:solidFill>
                <a:srgbClr val="FF00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37" name="Straight Connector 136"/>
            <p:cNvCxnSpPr/>
            <p:nvPr/>
          </p:nvCxnSpPr>
          <p:spPr>
            <a:xfrm>
              <a:off x="5536386" y="1197512"/>
              <a:ext cx="0" cy="558614"/>
            </a:xfrm>
            <a:prstGeom prst="line">
              <a:avLst/>
            </a:prstGeom>
            <a:ln w="12700">
              <a:solidFill>
                <a:srgbClr val="FF00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38" name="Straight Connector 137"/>
            <p:cNvCxnSpPr/>
            <p:nvPr/>
          </p:nvCxnSpPr>
          <p:spPr>
            <a:xfrm>
              <a:off x="6239246" y="1756843"/>
              <a:ext cx="645834" cy="0"/>
            </a:xfrm>
            <a:prstGeom prst="line">
              <a:avLst/>
            </a:prstGeom>
            <a:ln w="12700">
              <a:solidFill>
                <a:srgbClr val="FFC0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39" name="Straight Connector 138"/>
            <p:cNvCxnSpPr/>
            <p:nvPr/>
          </p:nvCxnSpPr>
          <p:spPr>
            <a:xfrm>
              <a:off x="6889605" y="1581444"/>
              <a:ext cx="0" cy="179231"/>
            </a:xfrm>
            <a:prstGeom prst="line">
              <a:avLst/>
            </a:prstGeom>
            <a:ln w="12700">
              <a:solidFill>
                <a:srgbClr val="FFC0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40" name="Straight Connector 139"/>
            <p:cNvCxnSpPr/>
            <p:nvPr/>
          </p:nvCxnSpPr>
          <p:spPr>
            <a:xfrm>
              <a:off x="6293683" y="1585993"/>
              <a:ext cx="591397" cy="0"/>
            </a:xfrm>
            <a:prstGeom prst="line">
              <a:avLst/>
            </a:prstGeom>
            <a:ln w="12700">
              <a:solidFill>
                <a:srgbClr val="FFC0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41" name="Straight Connector 140"/>
            <p:cNvCxnSpPr/>
            <p:nvPr/>
          </p:nvCxnSpPr>
          <p:spPr>
            <a:xfrm>
              <a:off x="6239246" y="1122693"/>
              <a:ext cx="0" cy="637982"/>
            </a:xfrm>
            <a:prstGeom prst="line">
              <a:avLst/>
            </a:prstGeom>
            <a:ln w="12700">
              <a:solidFill>
                <a:srgbClr val="FFC0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42" name="Straight Connector 141"/>
            <p:cNvCxnSpPr/>
            <p:nvPr/>
          </p:nvCxnSpPr>
          <p:spPr>
            <a:xfrm>
              <a:off x="6295929" y="1088297"/>
              <a:ext cx="0" cy="497696"/>
            </a:xfrm>
            <a:prstGeom prst="line">
              <a:avLst/>
            </a:prstGeom>
            <a:ln w="12700">
              <a:solidFill>
                <a:srgbClr val="FFC0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43" name="Straight Connector 142"/>
            <p:cNvCxnSpPr/>
            <p:nvPr/>
          </p:nvCxnSpPr>
          <p:spPr>
            <a:xfrm>
              <a:off x="6937557" y="1752294"/>
              <a:ext cx="645834" cy="0"/>
            </a:xfrm>
            <a:prstGeom prst="line">
              <a:avLst/>
            </a:prstGeom>
            <a:ln w="12700">
              <a:solidFill>
                <a:srgbClr val="0066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44" name="Straight Connector 143"/>
            <p:cNvCxnSpPr/>
            <p:nvPr/>
          </p:nvCxnSpPr>
          <p:spPr>
            <a:xfrm>
              <a:off x="7587916" y="1576895"/>
              <a:ext cx="0" cy="179231"/>
            </a:xfrm>
            <a:prstGeom prst="line">
              <a:avLst/>
            </a:prstGeom>
            <a:ln w="12700">
              <a:solidFill>
                <a:srgbClr val="0066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45" name="Straight Connector 144"/>
            <p:cNvCxnSpPr/>
            <p:nvPr/>
          </p:nvCxnSpPr>
          <p:spPr>
            <a:xfrm>
              <a:off x="6991994" y="1581444"/>
              <a:ext cx="591397" cy="0"/>
            </a:xfrm>
            <a:prstGeom prst="line">
              <a:avLst/>
            </a:prstGeom>
            <a:ln w="12700">
              <a:solidFill>
                <a:srgbClr val="0066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46" name="Straight Connector 145"/>
            <p:cNvCxnSpPr/>
            <p:nvPr/>
          </p:nvCxnSpPr>
          <p:spPr>
            <a:xfrm>
              <a:off x="6937557" y="1048682"/>
              <a:ext cx="0" cy="707444"/>
            </a:xfrm>
            <a:prstGeom prst="line">
              <a:avLst/>
            </a:prstGeom>
            <a:ln w="12700">
              <a:solidFill>
                <a:srgbClr val="0066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47" name="Straight Connector 146"/>
            <p:cNvCxnSpPr/>
            <p:nvPr/>
          </p:nvCxnSpPr>
          <p:spPr>
            <a:xfrm>
              <a:off x="6998789" y="1014286"/>
              <a:ext cx="0" cy="567158"/>
            </a:xfrm>
            <a:prstGeom prst="line">
              <a:avLst/>
            </a:prstGeom>
            <a:ln w="12700">
              <a:solidFill>
                <a:srgbClr val="0066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48" name="Straight Connector 147"/>
            <p:cNvCxnSpPr/>
            <p:nvPr/>
          </p:nvCxnSpPr>
          <p:spPr>
            <a:xfrm>
              <a:off x="7638904" y="1747745"/>
              <a:ext cx="645834" cy="0"/>
            </a:xfrm>
            <a:prstGeom prst="line">
              <a:avLst/>
            </a:prstGeom>
            <a:ln w="12700">
              <a:solidFill>
                <a:srgbClr val="00B0F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49" name="Straight Connector 148"/>
            <p:cNvCxnSpPr/>
            <p:nvPr/>
          </p:nvCxnSpPr>
          <p:spPr>
            <a:xfrm>
              <a:off x="8289263" y="1572346"/>
              <a:ext cx="0" cy="179231"/>
            </a:xfrm>
            <a:prstGeom prst="line">
              <a:avLst/>
            </a:prstGeom>
            <a:ln w="12700">
              <a:solidFill>
                <a:srgbClr val="00B0F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50" name="Straight Connector 149"/>
            <p:cNvCxnSpPr/>
            <p:nvPr/>
          </p:nvCxnSpPr>
          <p:spPr>
            <a:xfrm>
              <a:off x="7693341" y="1576895"/>
              <a:ext cx="591397" cy="0"/>
            </a:xfrm>
            <a:prstGeom prst="line">
              <a:avLst/>
            </a:prstGeom>
            <a:ln w="12700">
              <a:solidFill>
                <a:srgbClr val="00B0F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51" name="Straight Connector 150"/>
            <p:cNvCxnSpPr/>
            <p:nvPr/>
          </p:nvCxnSpPr>
          <p:spPr>
            <a:xfrm>
              <a:off x="7638904" y="978957"/>
              <a:ext cx="0" cy="772620"/>
            </a:xfrm>
            <a:prstGeom prst="line">
              <a:avLst/>
            </a:prstGeom>
            <a:ln w="12700">
              <a:solidFill>
                <a:srgbClr val="00B0F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52" name="Straight Connector 151"/>
            <p:cNvCxnSpPr/>
            <p:nvPr/>
          </p:nvCxnSpPr>
          <p:spPr>
            <a:xfrm>
              <a:off x="7700136" y="944561"/>
              <a:ext cx="0" cy="632334"/>
            </a:xfrm>
            <a:prstGeom prst="line">
              <a:avLst/>
            </a:prstGeom>
            <a:ln w="12700">
              <a:solidFill>
                <a:srgbClr val="00B0F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53" name="Straight Connector 152"/>
            <p:cNvCxnSpPr/>
            <p:nvPr/>
          </p:nvCxnSpPr>
          <p:spPr>
            <a:xfrm>
              <a:off x="8343276" y="1743775"/>
              <a:ext cx="645834" cy="0"/>
            </a:xfrm>
            <a:prstGeom prst="line">
              <a:avLst/>
            </a:prstGeom>
            <a:ln w="12700">
              <a:solidFill>
                <a:srgbClr val="7030A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54" name="Straight Connector 153"/>
            <p:cNvCxnSpPr/>
            <p:nvPr/>
          </p:nvCxnSpPr>
          <p:spPr>
            <a:xfrm>
              <a:off x="8993635" y="1568376"/>
              <a:ext cx="0" cy="179231"/>
            </a:xfrm>
            <a:prstGeom prst="line">
              <a:avLst/>
            </a:prstGeom>
            <a:ln w="12700">
              <a:solidFill>
                <a:srgbClr val="7030A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55" name="Straight Connector 154"/>
            <p:cNvCxnSpPr/>
            <p:nvPr/>
          </p:nvCxnSpPr>
          <p:spPr>
            <a:xfrm>
              <a:off x="8397713" y="1572925"/>
              <a:ext cx="591397" cy="0"/>
            </a:xfrm>
            <a:prstGeom prst="line">
              <a:avLst/>
            </a:prstGeom>
            <a:ln w="12700">
              <a:solidFill>
                <a:srgbClr val="7030A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56" name="Straight Connector 155"/>
            <p:cNvCxnSpPr/>
            <p:nvPr/>
          </p:nvCxnSpPr>
          <p:spPr>
            <a:xfrm>
              <a:off x="8343276" y="906195"/>
              <a:ext cx="0" cy="841412"/>
            </a:xfrm>
            <a:prstGeom prst="line">
              <a:avLst/>
            </a:prstGeom>
            <a:ln w="12700">
              <a:solidFill>
                <a:srgbClr val="7030A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57" name="Straight Connector 156"/>
            <p:cNvCxnSpPr/>
            <p:nvPr/>
          </p:nvCxnSpPr>
          <p:spPr>
            <a:xfrm>
              <a:off x="8404508" y="871799"/>
              <a:ext cx="0" cy="701126"/>
            </a:xfrm>
            <a:prstGeom prst="line">
              <a:avLst/>
            </a:prstGeom>
            <a:ln w="12700">
              <a:solidFill>
                <a:srgbClr val="7030A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58" name="Straight Connector 157"/>
            <p:cNvCxnSpPr/>
            <p:nvPr/>
          </p:nvCxnSpPr>
          <p:spPr>
            <a:xfrm>
              <a:off x="5595383" y="1161914"/>
              <a:ext cx="0" cy="424079"/>
            </a:xfrm>
            <a:prstGeom prst="line">
              <a:avLst/>
            </a:prstGeom>
            <a:ln w="12700">
              <a:solidFill>
                <a:srgbClr val="FF00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59" name="Straight Connector 158"/>
            <p:cNvCxnSpPr/>
            <p:nvPr/>
          </p:nvCxnSpPr>
          <p:spPr>
            <a:xfrm>
              <a:off x="5161615" y="1161914"/>
              <a:ext cx="433768" cy="0"/>
            </a:xfrm>
            <a:prstGeom prst="line">
              <a:avLst/>
            </a:prstGeom>
            <a:ln w="12700">
              <a:solidFill>
                <a:srgbClr val="FF00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60" name="Straight Connector 159"/>
            <p:cNvCxnSpPr/>
            <p:nvPr/>
          </p:nvCxnSpPr>
          <p:spPr>
            <a:xfrm>
              <a:off x="5709313" y="1122693"/>
              <a:ext cx="529933" cy="0"/>
            </a:xfrm>
            <a:prstGeom prst="line">
              <a:avLst/>
            </a:prstGeom>
            <a:ln w="12700">
              <a:solidFill>
                <a:srgbClr val="FFC0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61" name="Straight Connector 160"/>
            <p:cNvCxnSpPr/>
            <p:nvPr/>
          </p:nvCxnSpPr>
          <p:spPr>
            <a:xfrm>
              <a:off x="5741159" y="1088297"/>
              <a:ext cx="554770" cy="0"/>
            </a:xfrm>
            <a:prstGeom prst="line">
              <a:avLst/>
            </a:prstGeom>
            <a:ln w="12700">
              <a:solidFill>
                <a:srgbClr val="FFC0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62" name="Straight Connector 161"/>
            <p:cNvCxnSpPr/>
            <p:nvPr/>
          </p:nvCxnSpPr>
          <p:spPr>
            <a:xfrm>
              <a:off x="5741159" y="970839"/>
              <a:ext cx="0" cy="117458"/>
            </a:xfrm>
            <a:prstGeom prst="line">
              <a:avLst/>
            </a:prstGeom>
            <a:ln w="12700">
              <a:solidFill>
                <a:srgbClr val="FFC0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63" name="Straight Connector 162"/>
            <p:cNvCxnSpPr/>
            <p:nvPr/>
          </p:nvCxnSpPr>
          <p:spPr>
            <a:xfrm>
              <a:off x="5709313" y="1006437"/>
              <a:ext cx="0" cy="122157"/>
            </a:xfrm>
            <a:prstGeom prst="line">
              <a:avLst/>
            </a:prstGeom>
            <a:ln w="12700">
              <a:solidFill>
                <a:srgbClr val="FFC0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64" name="Straight Connector 163"/>
            <p:cNvCxnSpPr/>
            <p:nvPr/>
          </p:nvCxnSpPr>
          <p:spPr>
            <a:xfrm>
              <a:off x="5055737" y="1006437"/>
              <a:ext cx="653576" cy="0"/>
            </a:xfrm>
            <a:prstGeom prst="line">
              <a:avLst/>
            </a:prstGeom>
            <a:ln w="12700">
              <a:solidFill>
                <a:srgbClr val="FFC0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65" name="Straight Connector 164"/>
            <p:cNvCxnSpPr/>
            <p:nvPr/>
          </p:nvCxnSpPr>
          <p:spPr>
            <a:xfrm>
              <a:off x="5060286" y="970839"/>
              <a:ext cx="680873" cy="0"/>
            </a:xfrm>
            <a:prstGeom prst="line">
              <a:avLst/>
            </a:prstGeom>
            <a:ln w="12700">
              <a:solidFill>
                <a:srgbClr val="FFC0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66" name="Straight Connector 165"/>
            <p:cNvCxnSpPr/>
            <p:nvPr/>
          </p:nvCxnSpPr>
          <p:spPr>
            <a:xfrm>
              <a:off x="4946871" y="813461"/>
              <a:ext cx="835414" cy="0"/>
            </a:xfrm>
            <a:prstGeom prst="line">
              <a:avLst/>
            </a:prstGeom>
            <a:ln w="12700">
              <a:solidFill>
                <a:srgbClr val="0066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67" name="Straight Connector 166"/>
            <p:cNvCxnSpPr/>
            <p:nvPr/>
          </p:nvCxnSpPr>
          <p:spPr>
            <a:xfrm>
              <a:off x="4951420" y="777863"/>
              <a:ext cx="862711" cy="0"/>
            </a:xfrm>
            <a:prstGeom prst="line">
              <a:avLst/>
            </a:prstGeom>
            <a:ln w="12700">
              <a:solidFill>
                <a:srgbClr val="0066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68" name="Straight Connector 167"/>
            <p:cNvCxnSpPr/>
            <p:nvPr/>
          </p:nvCxnSpPr>
          <p:spPr>
            <a:xfrm>
              <a:off x="4843728" y="612930"/>
              <a:ext cx="1013436" cy="0"/>
            </a:xfrm>
            <a:prstGeom prst="line">
              <a:avLst/>
            </a:prstGeom>
            <a:ln w="12700">
              <a:solidFill>
                <a:srgbClr val="00B0F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69" name="Straight Connector 168"/>
            <p:cNvCxnSpPr/>
            <p:nvPr/>
          </p:nvCxnSpPr>
          <p:spPr>
            <a:xfrm>
              <a:off x="4848277" y="577332"/>
              <a:ext cx="1040733" cy="0"/>
            </a:xfrm>
            <a:prstGeom prst="line">
              <a:avLst/>
            </a:prstGeom>
            <a:ln w="12700">
              <a:solidFill>
                <a:srgbClr val="00B0F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70" name="Straight Connector 169"/>
            <p:cNvCxnSpPr/>
            <p:nvPr/>
          </p:nvCxnSpPr>
          <p:spPr>
            <a:xfrm>
              <a:off x="4757288" y="427003"/>
              <a:ext cx="1181522" cy="0"/>
            </a:xfrm>
            <a:prstGeom prst="line">
              <a:avLst/>
            </a:prstGeom>
            <a:ln w="12700">
              <a:solidFill>
                <a:srgbClr val="7030A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71" name="Straight Connector 170"/>
            <p:cNvCxnSpPr/>
            <p:nvPr/>
          </p:nvCxnSpPr>
          <p:spPr>
            <a:xfrm>
              <a:off x="4761837" y="391405"/>
              <a:ext cx="1208819" cy="0"/>
            </a:xfrm>
            <a:prstGeom prst="line">
              <a:avLst/>
            </a:prstGeom>
            <a:ln w="12700">
              <a:solidFill>
                <a:srgbClr val="7030A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72" name="Straight Connector 171"/>
            <p:cNvCxnSpPr/>
            <p:nvPr/>
          </p:nvCxnSpPr>
          <p:spPr>
            <a:xfrm>
              <a:off x="5782285" y="1048682"/>
              <a:ext cx="1155272" cy="0"/>
            </a:xfrm>
            <a:prstGeom prst="line">
              <a:avLst/>
            </a:prstGeom>
            <a:ln w="12700">
              <a:solidFill>
                <a:srgbClr val="0066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73" name="Straight Connector 172"/>
            <p:cNvCxnSpPr/>
            <p:nvPr/>
          </p:nvCxnSpPr>
          <p:spPr>
            <a:xfrm>
              <a:off x="5814131" y="1014286"/>
              <a:ext cx="1184658" cy="0"/>
            </a:xfrm>
            <a:prstGeom prst="line">
              <a:avLst/>
            </a:prstGeom>
            <a:ln w="12700">
              <a:solidFill>
                <a:srgbClr val="0066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74" name="Straight Connector 173"/>
            <p:cNvCxnSpPr/>
            <p:nvPr/>
          </p:nvCxnSpPr>
          <p:spPr>
            <a:xfrm>
              <a:off x="5814131" y="777863"/>
              <a:ext cx="0" cy="236423"/>
            </a:xfrm>
            <a:prstGeom prst="line">
              <a:avLst/>
            </a:prstGeom>
            <a:ln w="12700">
              <a:solidFill>
                <a:srgbClr val="0066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75" name="Straight Connector 174"/>
            <p:cNvCxnSpPr/>
            <p:nvPr/>
          </p:nvCxnSpPr>
          <p:spPr>
            <a:xfrm>
              <a:off x="5782285" y="813461"/>
              <a:ext cx="0" cy="241122"/>
            </a:xfrm>
            <a:prstGeom prst="line">
              <a:avLst/>
            </a:prstGeom>
            <a:ln w="12700">
              <a:solidFill>
                <a:srgbClr val="0066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76" name="Straight Connector 175"/>
            <p:cNvCxnSpPr/>
            <p:nvPr/>
          </p:nvCxnSpPr>
          <p:spPr>
            <a:xfrm>
              <a:off x="5857164" y="978957"/>
              <a:ext cx="1781740" cy="0"/>
            </a:xfrm>
            <a:prstGeom prst="line">
              <a:avLst/>
            </a:prstGeom>
            <a:ln w="12700">
              <a:solidFill>
                <a:srgbClr val="00B0F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77" name="Straight Connector 176"/>
            <p:cNvCxnSpPr/>
            <p:nvPr/>
          </p:nvCxnSpPr>
          <p:spPr>
            <a:xfrm>
              <a:off x="5889010" y="944561"/>
              <a:ext cx="1804331" cy="0"/>
            </a:xfrm>
            <a:prstGeom prst="line">
              <a:avLst/>
            </a:prstGeom>
            <a:ln w="12700">
              <a:solidFill>
                <a:srgbClr val="00B0F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78" name="Straight Connector 177"/>
            <p:cNvCxnSpPr/>
            <p:nvPr/>
          </p:nvCxnSpPr>
          <p:spPr>
            <a:xfrm>
              <a:off x="5889010" y="577332"/>
              <a:ext cx="0" cy="367229"/>
            </a:xfrm>
            <a:prstGeom prst="line">
              <a:avLst/>
            </a:prstGeom>
            <a:ln w="12700">
              <a:solidFill>
                <a:srgbClr val="00B0F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79" name="Straight Connector 178"/>
            <p:cNvCxnSpPr/>
            <p:nvPr/>
          </p:nvCxnSpPr>
          <p:spPr>
            <a:xfrm>
              <a:off x="5857164" y="610194"/>
              <a:ext cx="0" cy="370115"/>
            </a:xfrm>
            <a:prstGeom prst="line">
              <a:avLst/>
            </a:prstGeom>
            <a:ln w="12700">
              <a:solidFill>
                <a:srgbClr val="00B0F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80" name="Straight Connector 179"/>
            <p:cNvCxnSpPr/>
            <p:nvPr/>
          </p:nvCxnSpPr>
          <p:spPr>
            <a:xfrm>
              <a:off x="5938810" y="906195"/>
              <a:ext cx="2404466" cy="0"/>
            </a:xfrm>
            <a:prstGeom prst="line">
              <a:avLst/>
            </a:prstGeom>
            <a:ln w="12700">
              <a:solidFill>
                <a:srgbClr val="7030A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81" name="Straight Connector 180"/>
            <p:cNvCxnSpPr/>
            <p:nvPr/>
          </p:nvCxnSpPr>
          <p:spPr>
            <a:xfrm>
              <a:off x="5970656" y="871799"/>
              <a:ext cx="2433852" cy="0"/>
            </a:xfrm>
            <a:prstGeom prst="line">
              <a:avLst/>
            </a:prstGeom>
            <a:ln w="12700">
              <a:solidFill>
                <a:srgbClr val="7030A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82" name="Straight Connector 181"/>
            <p:cNvCxnSpPr/>
            <p:nvPr/>
          </p:nvCxnSpPr>
          <p:spPr>
            <a:xfrm>
              <a:off x="5970656" y="391405"/>
              <a:ext cx="0" cy="480394"/>
            </a:xfrm>
            <a:prstGeom prst="line">
              <a:avLst/>
            </a:prstGeom>
            <a:ln w="12700">
              <a:solidFill>
                <a:srgbClr val="7030A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83" name="Straight Connector 182"/>
            <p:cNvCxnSpPr/>
            <p:nvPr/>
          </p:nvCxnSpPr>
          <p:spPr>
            <a:xfrm>
              <a:off x="5938810" y="419126"/>
              <a:ext cx="0" cy="488421"/>
            </a:xfrm>
            <a:prstGeom prst="line">
              <a:avLst/>
            </a:prstGeom>
            <a:ln w="12700">
              <a:solidFill>
                <a:srgbClr val="7030A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grpSp>
          <p:nvGrpSpPr>
            <p:cNvPr id="184" name="Group 183"/>
            <p:cNvGrpSpPr/>
            <p:nvPr/>
          </p:nvGrpSpPr>
          <p:grpSpPr>
            <a:xfrm>
              <a:off x="4021055" y="32444"/>
              <a:ext cx="1554095" cy="1307907"/>
              <a:chOff x="4189377" y="182571"/>
              <a:chExt cx="1554095" cy="1307907"/>
            </a:xfrm>
          </p:grpSpPr>
          <p:sp>
            <p:nvSpPr>
              <p:cNvPr id="187" name="Rectangle 186"/>
              <p:cNvSpPr/>
              <p:nvPr/>
            </p:nvSpPr>
            <p:spPr>
              <a:xfrm>
                <a:off x="4189377" y="534118"/>
                <a:ext cx="740222" cy="182986"/>
              </a:xfrm>
              <a:prstGeom prst="rect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1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PC 1a</a:t>
                </a:r>
                <a:endParaRPr lang="en-GB" sz="1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grpSp>
            <p:nvGrpSpPr>
              <p:cNvPr id="188" name="Group 187"/>
              <p:cNvGrpSpPr/>
              <p:nvPr/>
            </p:nvGrpSpPr>
            <p:grpSpPr>
              <a:xfrm>
                <a:off x="4644849" y="182571"/>
                <a:ext cx="702834" cy="350064"/>
                <a:chOff x="964711" y="4583012"/>
                <a:chExt cx="572593" cy="350064"/>
              </a:xfrm>
            </p:grpSpPr>
            <p:sp>
              <p:nvSpPr>
                <p:cNvPr id="209" name="Rectangle 208"/>
                <p:cNvSpPr/>
                <p:nvPr/>
              </p:nvSpPr>
              <p:spPr>
                <a:xfrm>
                  <a:off x="1003221" y="4639248"/>
                  <a:ext cx="394960" cy="180919"/>
                </a:xfrm>
                <a:prstGeom prst="rect">
                  <a:avLst/>
                </a:prstGeom>
                <a:solidFill>
                  <a:srgbClr val="0055A0"/>
                </a:solidFill>
                <a:ln>
                  <a:noFill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1400" spc="-15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10" name="Isosceles Triangle 209"/>
                <p:cNvSpPr/>
                <p:nvPr/>
              </p:nvSpPr>
              <p:spPr>
                <a:xfrm rot="10800000">
                  <a:off x="1003220" y="4819729"/>
                  <a:ext cx="394961" cy="113347"/>
                </a:xfrm>
                <a:prstGeom prst="triangle">
                  <a:avLst/>
                </a:prstGeom>
                <a:solidFill>
                  <a:srgbClr val="0055A0"/>
                </a:solidFill>
                <a:ln>
                  <a:noFill/>
                </a:ln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11" name="TextBox 210"/>
                <p:cNvSpPr txBox="1"/>
                <p:nvPr/>
              </p:nvSpPr>
              <p:spPr>
                <a:xfrm>
                  <a:off x="964711" y="4583012"/>
                  <a:ext cx="572593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GB" sz="1400" dirty="0" smtClean="0">
                      <a:solidFill>
                        <a:schemeClr val="bg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EE1a</a:t>
                  </a:r>
                  <a:endParaRPr lang="en-GB" sz="1400" dirty="0">
                    <a:solidFill>
                      <a:schemeClr val="bg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p:grpSp>
          <p:sp>
            <p:nvSpPr>
              <p:cNvPr id="189" name="Rectangle 188"/>
              <p:cNvSpPr/>
              <p:nvPr/>
            </p:nvSpPr>
            <p:spPr>
              <a:xfrm>
                <a:off x="4287186" y="727459"/>
                <a:ext cx="740222" cy="182986"/>
              </a:xfrm>
              <a:prstGeom prst="rect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1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PC 1b</a:t>
                </a:r>
                <a:endParaRPr lang="en-GB" sz="1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grpSp>
            <p:nvGrpSpPr>
              <p:cNvPr id="190" name="Group 189"/>
              <p:cNvGrpSpPr/>
              <p:nvPr/>
            </p:nvGrpSpPr>
            <p:grpSpPr>
              <a:xfrm>
                <a:off x="4742658" y="375912"/>
                <a:ext cx="702834" cy="350064"/>
                <a:chOff x="964711" y="4583012"/>
                <a:chExt cx="572593" cy="350064"/>
              </a:xfrm>
            </p:grpSpPr>
            <p:sp>
              <p:nvSpPr>
                <p:cNvPr id="206" name="Rectangle 205"/>
                <p:cNvSpPr/>
                <p:nvPr/>
              </p:nvSpPr>
              <p:spPr>
                <a:xfrm>
                  <a:off x="1003221" y="4639248"/>
                  <a:ext cx="394960" cy="180919"/>
                </a:xfrm>
                <a:prstGeom prst="rect">
                  <a:avLst/>
                </a:prstGeom>
                <a:solidFill>
                  <a:srgbClr val="0055A0"/>
                </a:solidFill>
                <a:ln>
                  <a:noFill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1400" spc="-15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07" name="Isosceles Triangle 206"/>
                <p:cNvSpPr/>
                <p:nvPr/>
              </p:nvSpPr>
              <p:spPr>
                <a:xfrm rot="10800000">
                  <a:off x="1003220" y="4819729"/>
                  <a:ext cx="394961" cy="113347"/>
                </a:xfrm>
                <a:prstGeom prst="triangle">
                  <a:avLst/>
                </a:prstGeom>
                <a:solidFill>
                  <a:srgbClr val="0055A0"/>
                </a:solidFill>
                <a:ln>
                  <a:noFill/>
                </a:ln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08" name="TextBox 207"/>
                <p:cNvSpPr txBox="1"/>
                <p:nvPr/>
              </p:nvSpPr>
              <p:spPr>
                <a:xfrm>
                  <a:off x="964711" y="4583012"/>
                  <a:ext cx="572593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GB" sz="1400" dirty="0" smtClean="0">
                      <a:solidFill>
                        <a:schemeClr val="bg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EE1b</a:t>
                  </a:r>
                  <a:endParaRPr lang="en-GB" sz="1400" dirty="0">
                    <a:solidFill>
                      <a:schemeClr val="bg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p:grpSp>
          <p:sp>
            <p:nvSpPr>
              <p:cNvPr id="191" name="Rectangle 190"/>
              <p:cNvSpPr/>
              <p:nvPr/>
            </p:nvSpPr>
            <p:spPr>
              <a:xfrm>
                <a:off x="4389546" y="920800"/>
                <a:ext cx="740222" cy="182986"/>
              </a:xfrm>
              <a:prstGeom prst="rect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1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PC 1c</a:t>
                </a:r>
                <a:endParaRPr lang="en-GB" sz="1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grpSp>
            <p:nvGrpSpPr>
              <p:cNvPr id="192" name="Group 191"/>
              <p:cNvGrpSpPr/>
              <p:nvPr/>
            </p:nvGrpSpPr>
            <p:grpSpPr>
              <a:xfrm>
                <a:off x="4845018" y="569253"/>
                <a:ext cx="702834" cy="350064"/>
                <a:chOff x="964711" y="4583012"/>
                <a:chExt cx="572593" cy="350064"/>
              </a:xfrm>
            </p:grpSpPr>
            <p:sp>
              <p:nvSpPr>
                <p:cNvPr id="203" name="Rectangle 202"/>
                <p:cNvSpPr/>
                <p:nvPr/>
              </p:nvSpPr>
              <p:spPr>
                <a:xfrm>
                  <a:off x="1003221" y="4639248"/>
                  <a:ext cx="394960" cy="180919"/>
                </a:xfrm>
                <a:prstGeom prst="rect">
                  <a:avLst/>
                </a:prstGeom>
                <a:solidFill>
                  <a:srgbClr val="0055A0"/>
                </a:solidFill>
                <a:ln>
                  <a:noFill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1400" spc="-15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04" name="Isosceles Triangle 203"/>
                <p:cNvSpPr/>
                <p:nvPr/>
              </p:nvSpPr>
              <p:spPr>
                <a:xfrm rot="10800000">
                  <a:off x="1003220" y="4819729"/>
                  <a:ext cx="394961" cy="113347"/>
                </a:xfrm>
                <a:prstGeom prst="triangle">
                  <a:avLst/>
                </a:prstGeom>
                <a:solidFill>
                  <a:srgbClr val="0055A0"/>
                </a:solidFill>
                <a:ln>
                  <a:noFill/>
                </a:ln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05" name="TextBox 204"/>
                <p:cNvSpPr txBox="1"/>
                <p:nvPr/>
              </p:nvSpPr>
              <p:spPr>
                <a:xfrm>
                  <a:off x="964711" y="4583012"/>
                  <a:ext cx="572593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GB" sz="1400" dirty="0" smtClean="0">
                      <a:solidFill>
                        <a:schemeClr val="bg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EE1c</a:t>
                  </a:r>
                  <a:endParaRPr lang="en-GB" sz="1400" dirty="0">
                    <a:solidFill>
                      <a:schemeClr val="bg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p:grpSp>
          <p:sp>
            <p:nvSpPr>
              <p:cNvPr id="193" name="Rectangle 192"/>
              <p:cNvSpPr/>
              <p:nvPr/>
            </p:nvSpPr>
            <p:spPr>
              <a:xfrm>
                <a:off x="4485077" y="1111868"/>
                <a:ext cx="740222" cy="182986"/>
              </a:xfrm>
              <a:prstGeom prst="rect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1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PC 1d</a:t>
                </a:r>
                <a:endParaRPr lang="en-GB" sz="1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grpSp>
            <p:nvGrpSpPr>
              <p:cNvPr id="194" name="Group 193"/>
              <p:cNvGrpSpPr/>
              <p:nvPr/>
            </p:nvGrpSpPr>
            <p:grpSpPr>
              <a:xfrm>
                <a:off x="4940549" y="760321"/>
                <a:ext cx="702834" cy="350064"/>
                <a:chOff x="964711" y="4583012"/>
                <a:chExt cx="572593" cy="350064"/>
              </a:xfrm>
            </p:grpSpPr>
            <p:sp>
              <p:nvSpPr>
                <p:cNvPr id="200" name="Rectangle 199"/>
                <p:cNvSpPr/>
                <p:nvPr/>
              </p:nvSpPr>
              <p:spPr>
                <a:xfrm>
                  <a:off x="1003221" y="4639248"/>
                  <a:ext cx="394960" cy="180919"/>
                </a:xfrm>
                <a:prstGeom prst="rect">
                  <a:avLst/>
                </a:prstGeom>
                <a:solidFill>
                  <a:srgbClr val="0055A0"/>
                </a:solidFill>
                <a:ln>
                  <a:noFill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1400" spc="-15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01" name="Isosceles Triangle 200"/>
                <p:cNvSpPr/>
                <p:nvPr/>
              </p:nvSpPr>
              <p:spPr>
                <a:xfrm rot="10800000">
                  <a:off x="1003220" y="4819729"/>
                  <a:ext cx="394961" cy="113347"/>
                </a:xfrm>
                <a:prstGeom prst="triangle">
                  <a:avLst/>
                </a:prstGeom>
                <a:solidFill>
                  <a:srgbClr val="0055A0"/>
                </a:solidFill>
                <a:ln>
                  <a:noFill/>
                </a:ln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02" name="TextBox 201"/>
                <p:cNvSpPr txBox="1"/>
                <p:nvPr/>
              </p:nvSpPr>
              <p:spPr>
                <a:xfrm>
                  <a:off x="964711" y="4583012"/>
                  <a:ext cx="572593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GB" sz="1400" dirty="0" smtClean="0">
                      <a:solidFill>
                        <a:schemeClr val="bg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EE1d</a:t>
                  </a:r>
                  <a:endParaRPr lang="en-GB" sz="1400" dirty="0">
                    <a:solidFill>
                      <a:schemeClr val="bg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p:grpSp>
          <p:sp>
            <p:nvSpPr>
              <p:cNvPr id="195" name="Rectangle 194"/>
              <p:cNvSpPr/>
              <p:nvPr/>
            </p:nvSpPr>
            <p:spPr>
              <a:xfrm>
                <a:off x="4585166" y="1307492"/>
                <a:ext cx="740222" cy="182986"/>
              </a:xfrm>
              <a:prstGeom prst="rect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1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PC 1e</a:t>
                </a:r>
                <a:endParaRPr lang="en-GB" sz="1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grpSp>
            <p:nvGrpSpPr>
              <p:cNvPr id="196" name="Group 195"/>
              <p:cNvGrpSpPr/>
              <p:nvPr/>
            </p:nvGrpSpPr>
            <p:grpSpPr>
              <a:xfrm>
                <a:off x="5040638" y="955945"/>
                <a:ext cx="702834" cy="350064"/>
                <a:chOff x="964711" y="4583012"/>
                <a:chExt cx="572593" cy="350064"/>
              </a:xfrm>
            </p:grpSpPr>
            <p:sp>
              <p:nvSpPr>
                <p:cNvPr id="197" name="Rectangle 196"/>
                <p:cNvSpPr/>
                <p:nvPr/>
              </p:nvSpPr>
              <p:spPr>
                <a:xfrm>
                  <a:off x="1003221" y="4639248"/>
                  <a:ext cx="394960" cy="180919"/>
                </a:xfrm>
                <a:prstGeom prst="rect">
                  <a:avLst/>
                </a:prstGeom>
                <a:solidFill>
                  <a:srgbClr val="0055A0"/>
                </a:solidFill>
                <a:ln>
                  <a:noFill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1400" spc="-15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98" name="Isosceles Triangle 197"/>
                <p:cNvSpPr/>
                <p:nvPr/>
              </p:nvSpPr>
              <p:spPr>
                <a:xfrm rot="10800000">
                  <a:off x="1003220" y="4819729"/>
                  <a:ext cx="394961" cy="113347"/>
                </a:xfrm>
                <a:prstGeom prst="triangle">
                  <a:avLst/>
                </a:prstGeom>
                <a:solidFill>
                  <a:srgbClr val="0055A0"/>
                </a:solidFill>
                <a:ln>
                  <a:noFill/>
                </a:ln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99" name="TextBox 198"/>
                <p:cNvSpPr txBox="1"/>
                <p:nvPr/>
              </p:nvSpPr>
              <p:spPr>
                <a:xfrm>
                  <a:off x="964711" y="4583012"/>
                  <a:ext cx="572593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GB" sz="1400" dirty="0" smtClean="0">
                      <a:solidFill>
                        <a:schemeClr val="bg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EE1e</a:t>
                  </a:r>
                  <a:endParaRPr lang="en-GB" sz="1400" dirty="0">
                    <a:solidFill>
                      <a:schemeClr val="bg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p:grpSp>
        </p:grpSp>
        <p:sp>
          <p:nvSpPr>
            <p:cNvPr id="185" name="Rectangle 184"/>
            <p:cNvSpPr/>
            <p:nvPr/>
          </p:nvSpPr>
          <p:spPr>
            <a:xfrm>
              <a:off x="6013450" y="812709"/>
              <a:ext cx="2673350" cy="351214"/>
            </a:xfrm>
            <a:prstGeom prst="rect">
              <a:avLst/>
            </a:prstGeom>
            <a:solidFill>
              <a:srgbClr val="000000">
                <a:alpha val="10196"/>
              </a:srgbClr>
            </a:solidFill>
            <a:ln w="12700">
              <a:solidFill>
                <a:schemeClr val="accent5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6" name="TextBox 185"/>
            <p:cNvSpPr txBox="1"/>
            <p:nvPr/>
          </p:nvSpPr>
          <p:spPr>
            <a:xfrm>
              <a:off x="6924258" y="545347"/>
              <a:ext cx="72808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dirty="0" smtClean="0">
                  <a:solidFill>
                    <a:schemeClr val="accent5">
                      <a:lumMod val="75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SC link</a:t>
              </a:r>
              <a:endParaRPr lang="en-GB" sz="1400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213" name="TextBox 212"/>
          <p:cNvSpPr txBox="1"/>
          <p:nvPr/>
        </p:nvSpPr>
        <p:spPr>
          <a:xfrm>
            <a:off x="86586" y="1199675"/>
            <a:ext cx="370614" cy="400110"/>
          </a:xfrm>
          <a:prstGeom prst="rect">
            <a:avLst/>
          </a:prstGeom>
          <a:ln>
            <a:noFill/>
          </a:ln>
          <a:effectLst>
            <a:outerShdw blurRad="215900" dist="38100" dir="13500000" sx="120000" sy="120000" algn="br" rotWithShape="0">
              <a:prstClr val="black">
                <a:alpha val="25000"/>
              </a:prst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GB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endParaRPr lang="en-GB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4" name="TextBox 213"/>
          <p:cNvSpPr txBox="1"/>
          <p:nvPr/>
        </p:nvSpPr>
        <p:spPr>
          <a:xfrm>
            <a:off x="103286" y="2699414"/>
            <a:ext cx="356188" cy="400110"/>
          </a:xfrm>
          <a:prstGeom prst="rect">
            <a:avLst/>
          </a:prstGeom>
          <a:ln>
            <a:noFill/>
          </a:ln>
          <a:effectLst>
            <a:outerShdw blurRad="215900" dist="38100" dir="13500000" sx="120000" sy="120000" algn="br" rotWithShape="0">
              <a:prstClr val="black">
                <a:alpha val="25000"/>
              </a:prst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GB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endParaRPr lang="en-GB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5" name="TextBox 214"/>
          <p:cNvSpPr txBox="1"/>
          <p:nvPr/>
        </p:nvSpPr>
        <p:spPr>
          <a:xfrm>
            <a:off x="4639433" y="2999064"/>
            <a:ext cx="370614" cy="400110"/>
          </a:xfrm>
          <a:prstGeom prst="rect">
            <a:avLst/>
          </a:prstGeom>
          <a:ln>
            <a:noFill/>
          </a:ln>
          <a:effectLst>
            <a:outerShdw blurRad="215900" dist="38100" dir="13500000" sx="120000" sy="120000" algn="br" rotWithShape="0">
              <a:prstClr val="black">
                <a:alpha val="25000"/>
              </a:prst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GB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endParaRPr lang="en-GB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6" name="TextBox 215"/>
          <p:cNvSpPr txBox="1"/>
          <p:nvPr/>
        </p:nvSpPr>
        <p:spPr>
          <a:xfrm>
            <a:off x="1605474" y="4968074"/>
            <a:ext cx="341760" cy="400110"/>
          </a:xfrm>
          <a:prstGeom prst="rect">
            <a:avLst/>
          </a:prstGeom>
          <a:ln>
            <a:noFill/>
          </a:ln>
          <a:effectLst>
            <a:outerShdw blurRad="215900" dist="38100" dir="13500000" sx="120000" sy="120000" algn="br" rotWithShape="0">
              <a:prstClr val="black">
                <a:alpha val="25000"/>
              </a:prst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GB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endParaRPr lang="en-GB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0332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6828970" y="6356350"/>
            <a:ext cx="1249385" cy="365125"/>
          </a:xfrm>
        </p:spPr>
        <p:txBody>
          <a:bodyPr/>
          <a:lstStyle/>
          <a:p>
            <a:r>
              <a:rPr lang="en-US" dirty="0" smtClean="0"/>
              <a:t>M. Prioli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8" name="Content Placeholder 1"/>
          <p:cNvSpPr txBox="1">
            <a:spLocks/>
          </p:cNvSpPr>
          <p:nvPr/>
        </p:nvSpPr>
        <p:spPr>
          <a:xfrm>
            <a:off x="368815" y="4757224"/>
            <a:ext cx="4014499" cy="825757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None/>
            </a:pPr>
            <a:r>
              <a:rPr lang="en-GB" sz="2000" dirty="0" smtClean="0"/>
              <a:t>Pros</a:t>
            </a:r>
          </a:p>
          <a:p>
            <a:pPr>
              <a:buSzPct val="100000"/>
              <a:buFont typeface="Wingdings" panose="05000000000000000000" pitchFamily="2" charset="2"/>
              <a:buChar char="Ø"/>
            </a:pPr>
            <a:r>
              <a:rPr lang="en-GB" sz="1600" dirty="0" smtClean="0"/>
              <a:t>Direct extrapolation of LHC layout</a:t>
            </a:r>
          </a:p>
        </p:txBody>
      </p:sp>
      <p:grpSp>
        <p:nvGrpSpPr>
          <p:cNvPr id="84" name="Group 83"/>
          <p:cNvGrpSpPr/>
          <p:nvPr/>
        </p:nvGrpSpPr>
        <p:grpSpPr>
          <a:xfrm>
            <a:off x="798670" y="922465"/>
            <a:ext cx="2933184" cy="931324"/>
            <a:chOff x="701319" y="5119810"/>
            <a:chExt cx="2933184" cy="931324"/>
          </a:xfrm>
        </p:grpSpPr>
        <p:grpSp>
          <p:nvGrpSpPr>
            <p:cNvPr id="10" name="Group 9"/>
            <p:cNvGrpSpPr/>
            <p:nvPr/>
          </p:nvGrpSpPr>
          <p:grpSpPr>
            <a:xfrm>
              <a:off x="701319" y="5469874"/>
              <a:ext cx="1939656" cy="581260"/>
              <a:chOff x="997922" y="6230937"/>
              <a:chExt cx="3985018" cy="1194197"/>
            </a:xfrm>
          </p:grpSpPr>
          <p:sp>
            <p:nvSpPr>
              <p:cNvPr id="17" name="Rectangle 16"/>
              <p:cNvSpPr/>
              <p:nvPr/>
            </p:nvSpPr>
            <p:spPr>
              <a:xfrm>
                <a:off x="997922" y="6230937"/>
                <a:ext cx="1244666" cy="369454"/>
              </a:xfrm>
              <a:prstGeom prst="rect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1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PC 1</a:t>
                </a:r>
                <a:endParaRPr lang="en-GB" sz="1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4" name="TextBox 13"/>
              <p:cNvSpPr txBox="1"/>
              <p:nvPr/>
            </p:nvSpPr>
            <p:spPr>
              <a:xfrm>
                <a:off x="3783997" y="6729576"/>
                <a:ext cx="1198943" cy="69555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600" dirty="0" smtClean="0">
                    <a:solidFill>
                      <a:srgbClr val="00B05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PS </a:t>
                </a:r>
                <a:r>
                  <a:rPr lang="en-GB" sz="1600" dirty="0">
                    <a:solidFill>
                      <a:srgbClr val="00B05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</a:t>
                </a:r>
              </a:p>
            </p:txBody>
          </p:sp>
        </p:grpSp>
        <p:cxnSp>
          <p:nvCxnSpPr>
            <p:cNvPr id="25" name="Straight Connector 24"/>
            <p:cNvCxnSpPr/>
            <p:nvPr/>
          </p:nvCxnSpPr>
          <p:spPr>
            <a:xfrm>
              <a:off x="1313375" y="5477128"/>
              <a:ext cx="2071631" cy="0"/>
            </a:xfrm>
            <a:prstGeom prst="line">
              <a:avLst/>
            </a:prstGeom>
            <a:ln w="12700">
              <a:solidFill>
                <a:srgbClr val="FF00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>
              <a:off x="1316651" y="5644042"/>
              <a:ext cx="2071631" cy="0"/>
            </a:xfrm>
            <a:prstGeom prst="line">
              <a:avLst/>
            </a:prstGeom>
            <a:ln w="12700">
              <a:solidFill>
                <a:srgbClr val="FF00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>
              <a:off x="3385006" y="5477128"/>
              <a:ext cx="0" cy="172570"/>
            </a:xfrm>
            <a:prstGeom prst="line">
              <a:avLst/>
            </a:prstGeom>
            <a:ln w="12700">
              <a:solidFill>
                <a:srgbClr val="FF00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grpSp>
          <p:nvGrpSpPr>
            <p:cNvPr id="41" name="Group 40"/>
            <p:cNvGrpSpPr/>
            <p:nvPr/>
          </p:nvGrpSpPr>
          <p:grpSpPr>
            <a:xfrm>
              <a:off x="1081846" y="5119810"/>
              <a:ext cx="492443" cy="350064"/>
              <a:chOff x="964711" y="4583012"/>
              <a:chExt cx="492443" cy="350064"/>
            </a:xfrm>
          </p:grpSpPr>
          <p:sp>
            <p:nvSpPr>
              <p:cNvPr id="32" name="Rectangle 31"/>
              <p:cNvSpPr/>
              <p:nvPr/>
            </p:nvSpPr>
            <p:spPr>
              <a:xfrm>
                <a:off x="1003221" y="4639248"/>
                <a:ext cx="394960" cy="180919"/>
              </a:xfrm>
              <a:prstGeom prst="rect">
                <a:avLst/>
              </a:prstGeom>
              <a:solidFill>
                <a:srgbClr val="0055A0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400" spc="-15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7" name="Isosceles Triangle 36"/>
              <p:cNvSpPr/>
              <p:nvPr/>
            </p:nvSpPr>
            <p:spPr>
              <a:xfrm rot="10800000">
                <a:off x="1003220" y="4819729"/>
                <a:ext cx="394961" cy="113347"/>
              </a:xfrm>
              <a:prstGeom prst="triangle">
                <a:avLst/>
              </a:prstGeom>
              <a:solidFill>
                <a:srgbClr val="0055A0"/>
              </a:solidFill>
              <a:ln>
                <a:noFill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8" name="TextBox 37"/>
              <p:cNvSpPr txBox="1"/>
              <p:nvPr/>
            </p:nvSpPr>
            <p:spPr>
              <a:xfrm>
                <a:off x="964711" y="4583012"/>
                <a:ext cx="492443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400" dirty="0" smtClean="0">
                    <a:solidFill>
                      <a:schemeClr val="bg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EE1</a:t>
                </a:r>
                <a:endParaRPr lang="en-GB" sz="1400" dirty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cxnSp>
          <p:nvCxnSpPr>
            <p:cNvPr id="31" name="Straight Arrow Connector 30"/>
            <p:cNvCxnSpPr/>
            <p:nvPr/>
          </p:nvCxnSpPr>
          <p:spPr>
            <a:xfrm>
              <a:off x="1313375" y="5728133"/>
              <a:ext cx="2074907" cy="0"/>
            </a:xfrm>
            <a:prstGeom prst="straightConnector1">
              <a:avLst/>
            </a:prstGeom>
            <a:ln>
              <a:solidFill>
                <a:srgbClr val="00CC00"/>
              </a:solidFill>
              <a:headEnd type="arrow" w="med" len="med"/>
              <a:tailEnd type="arrow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grpSp>
          <p:nvGrpSpPr>
            <p:cNvPr id="80" name="Group 79"/>
            <p:cNvGrpSpPr/>
            <p:nvPr/>
          </p:nvGrpSpPr>
          <p:grpSpPr>
            <a:xfrm>
              <a:off x="3142060" y="5120729"/>
              <a:ext cx="492443" cy="350064"/>
              <a:chOff x="964711" y="4583012"/>
              <a:chExt cx="492443" cy="350064"/>
            </a:xfrm>
          </p:grpSpPr>
          <p:sp>
            <p:nvSpPr>
              <p:cNvPr id="81" name="Rectangle 80"/>
              <p:cNvSpPr/>
              <p:nvPr/>
            </p:nvSpPr>
            <p:spPr>
              <a:xfrm>
                <a:off x="1003221" y="4639248"/>
                <a:ext cx="394960" cy="180919"/>
              </a:xfrm>
              <a:prstGeom prst="rect">
                <a:avLst/>
              </a:prstGeom>
              <a:solidFill>
                <a:srgbClr val="0055A0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400" spc="-15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82" name="Isosceles Triangle 81"/>
              <p:cNvSpPr/>
              <p:nvPr/>
            </p:nvSpPr>
            <p:spPr>
              <a:xfrm rot="10800000">
                <a:off x="1003220" y="4819729"/>
                <a:ext cx="394961" cy="113347"/>
              </a:xfrm>
              <a:prstGeom prst="triangle">
                <a:avLst/>
              </a:prstGeom>
              <a:solidFill>
                <a:srgbClr val="0055A0"/>
              </a:solidFill>
              <a:ln>
                <a:noFill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83" name="TextBox 82"/>
              <p:cNvSpPr txBox="1"/>
              <p:nvPr/>
            </p:nvSpPr>
            <p:spPr>
              <a:xfrm>
                <a:off x="964711" y="4583012"/>
                <a:ext cx="492443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400" dirty="0" smtClean="0">
                    <a:solidFill>
                      <a:schemeClr val="bg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EE2</a:t>
                </a:r>
                <a:endParaRPr lang="en-GB" sz="1400" dirty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</p:grpSp>
      <p:grpSp>
        <p:nvGrpSpPr>
          <p:cNvPr id="3" name="Group 2"/>
          <p:cNvGrpSpPr/>
          <p:nvPr/>
        </p:nvGrpSpPr>
        <p:grpSpPr>
          <a:xfrm>
            <a:off x="4966823" y="756988"/>
            <a:ext cx="3795240" cy="1063624"/>
            <a:chOff x="4966823" y="590077"/>
            <a:chExt cx="3795240" cy="1063624"/>
          </a:xfrm>
        </p:grpSpPr>
        <p:sp>
          <p:nvSpPr>
            <p:cNvPr id="58" name="Rectangle 57"/>
            <p:cNvSpPr/>
            <p:nvPr/>
          </p:nvSpPr>
          <p:spPr>
            <a:xfrm>
              <a:off x="4966823" y="956412"/>
              <a:ext cx="622934" cy="300759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6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PC 1</a:t>
              </a:r>
              <a:endParaRPr lang="en-GB" sz="16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65" name="Straight Connector 64"/>
            <p:cNvCxnSpPr/>
            <p:nvPr/>
          </p:nvCxnSpPr>
          <p:spPr>
            <a:xfrm>
              <a:off x="5593567" y="957482"/>
              <a:ext cx="2915018" cy="0"/>
            </a:xfrm>
            <a:prstGeom prst="line">
              <a:avLst/>
            </a:prstGeom>
            <a:ln w="12700">
              <a:solidFill>
                <a:srgbClr val="FF00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7" name="Straight Connector 66"/>
            <p:cNvCxnSpPr/>
            <p:nvPr/>
          </p:nvCxnSpPr>
          <p:spPr>
            <a:xfrm>
              <a:off x="5593567" y="1257171"/>
              <a:ext cx="2915018" cy="0"/>
            </a:xfrm>
            <a:prstGeom prst="line">
              <a:avLst/>
            </a:prstGeom>
            <a:ln w="12700">
              <a:solidFill>
                <a:srgbClr val="FF00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70" name="Straight Connector 69"/>
            <p:cNvCxnSpPr/>
            <p:nvPr/>
          </p:nvCxnSpPr>
          <p:spPr>
            <a:xfrm>
              <a:off x="8508585" y="956412"/>
              <a:ext cx="0" cy="300759"/>
            </a:xfrm>
            <a:prstGeom prst="line">
              <a:avLst/>
            </a:prstGeom>
            <a:ln w="12700">
              <a:solidFill>
                <a:srgbClr val="FF00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73" name="TextBox 72"/>
            <p:cNvSpPr txBox="1"/>
            <p:nvPr/>
          </p:nvSpPr>
          <p:spPr>
            <a:xfrm>
              <a:off x="6766457" y="1315147"/>
              <a:ext cx="56923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600" dirty="0" smtClean="0">
                  <a:solidFill>
                    <a:srgbClr val="00B05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PS 1</a:t>
              </a:r>
              <a:endParaRPr lang="en-GB" sz="16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74" name="Straight Arrow Connector 73"/>
            <p:cNvCxnSpPr/>
            <p:nvPr/>
          </p:nvCxnSpPr>
          <p:spPr>
            <a:xfrm>
              <a:off x="5593567" y="1361180"/>
              <a:ext cx="2915018" cy="0"/>
            </a:xfrm>
            <a:prstGeom prst="straightConnector1">
              <a:avLst/>
            </a:prstGeom>
            <a:ln>
              <a:solidFill>
                <a:srgbClr val="00CC00"/>
              </a:solidFill>
              <a:headEnd type="arrow" w="med" len="med"/>
              <a:tailEnd type="arrow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grpSp>
          <p:nvGrpSpPr>
            <p:cNvPr id="85" name="Group 84"/>
            <p:cNvGrpSpPr/>
            <p:nvPr/>
          </p:nvGrpSpPr>
          <p:grpSpPr>
            <a:xfrm>
              <a:off x="5358775" y="590077"/>
              <a:ext cx="492443" cy="350064"/>
              <a:chOff x="964711" y="4583012"/>
              <a:chExt cx="492443" cy="350064"/>
            </a:xfrm>
          </p:grpSpPr>
          <p:sp>
            <p:nvSpPr>
              <p:cNvPr id="86" name="Rectangle 85"/>
              <p:cNvSpPr/>
              <p:nvPr/>
            </p:nvSpPr>
            <p:spPr>
              <a:xfrm>
                <a:off x="1003221" y="4639248"/>
                <a:ext cx="394960" cy="180919"/>
              </a:xfrm>
              <a:prstGeom prst="rect">
                <a:avLst/>
              </a:prstGeom>
              <a:solidFill>
                <a:srgbClr val="0055A0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400" spc="-15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87" name="Isosceles Triangle 86"/>
              <p:cNvSpPr/>
              <p:nvPr/>
            </p:nvSpPr>
            <p:spPr>
              <a:xfrm rot="10800000">
                <a:off x="1003220" y="4819729"/>
                <a:ext cx="394961" cy="113347"/>
              </a:xfrm>
              <a:prstGeom prst="triangle">
                <a:avLst/>
              </a:prstGeom>
              <a:solidFill>
                <a:srgbClr val="0055A0"/>
              </a:solidFill>
              <a:ln>
                <a:noFill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88" name="TextBox 87"/>
              <p:cNvSpPr txBox="1"/>
              <p:nvPr/>
            </p:nvSpPr>
            <p:spPr>
              <a:xfrm>
                <a:off x="964711" y="4583012"/>
                <a:ext cx="492443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400" dirty="0" smtClean="0">
                    <a:solidFill>
                      <a:schemeClr val="bg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EE1</a:t>
                </a:r>
                <a:endParaRPr lang="en-GB" sz="1400" dirty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55" name="Group 54"/>
            <p:cNvGrpSpPr/>
            <p:nvPr/>
          </p:nvGrpSpPr>
          <p:grpSpPr>
            <a:xfrm>
              <a:off x="8269620" y="597620"/>
              <a:ext cx="492443" cy="350064"/>
              <a:chOff x="964711" y="4583012"/>
              <a:chExt cx="492443" cy="350064"/>
            </a:xfrm>
          </p:grpSpPr>
          <p:sp>
            <p:nvSpPr>
              <p:cNvPr id="56" name="Rectangle 55"/>
              <p:cNvSpPr/>
              <p:nvPr/>
            </p:nvSpPr>
            <p:spPr>
              <a:xfrm>
                <a:off x="1003221" y="4639248"/>
                <a:ext cx="394960" cy="180919"/>
              </a:xfrm>
              <a:prstGeom prst="rect">
                <a:avLst/>
              </a:prstGeom>
              <a:solidFill>
                <a:srgbClr val="0055A0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400" spc="-15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7" name="Isosceles Triangle 56"/>
              <p:cNvSpPr/>
              <p:nvPr/>
            </p:nvSpPr>
            <p:spPr>
              <a:xfrm rot="10800000">
                <a:off x="1003220" y="4819729"/>
                <a:ext cx="394961" cy="113347"/>
              </a:xfrm>
              <a:prstGeom prst="triangle">
                <a:avLst/>
              </a:prstGeom>
              <a:solidFill>
                <a:srgbClr val="0055A0"/>
              </a:solidFill>
              <a:ln>
                <a:noFill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9" name="TextBox 58"/>
              <p:cNvSpPr txBox="1"/>
              <p:nvPr/>
            </p:nvSpPr>
            <p:spPr>
              <a:xfrm>
                <a:off x="964711" y="4583012"/>
                <a:ext cx="492443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400" dirty="0" smtClean="0">
                    <a:solidFill>
                      <a:schemeClr val="bg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EE2</a:t>
                </a:r>
                <a:endParaRPr lang="en-GB" sz="1400" dirty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</p:grpSp>
      <p:sp>
        <p:nvSpPr>
          <p:cNvPr id="60" name="Title 6"/>
          <p:cNvSpPr txBox="1">
            <a:spLocks/>
          </p:cNvSpPr>
          <p:nvPr/>
        </p:nvSpPr>
        <p:spPr>
          <a:xfrm>
            <a:off x="457200" y="137886"/>
            <a:ext cx="8226854" cy="566057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000" dirty="0" smtClean="0"/>
              <a:t>Option A: 1 circuit with 2 EE</a:t>
            </a:r>
            <a:endParaRPr lang="en-GB" sz="3000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11147491"/>
              </p:ext>
            </p:extLst>
          </p:nvPr>
        </p:nvGraphicFramePr>
        <p:xfrm>
          <a:off x="1232342" y="2341217"/>
          <a:ext cx="6676570" cy="1967865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1574662"/>
                <a:gridCol w="1989871"/>
                <a:gridCol w="649264"/>
                <a:gridCol w="881811"/>
                <a:gridCol w="881811"/>
                <a:gridCol w="699151"/>
              </a:tblGrid>
              <a:tr h="200025">
                <a:tc>
                  <a:txBody>
                    <a:bodyPr/>
                    <a:lstStyle/>
                    <a:p>
                      <a:pPr algn="l" fontAlgn="b"/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Description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u="none" strike="noStrike" dirty="0">
                          <a:solidFill>
                            <a:srgbClr val="7030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LHC MB</a:t>
                      </a:r>
                      <a:endParaRPr lang="en-GB" sz="1200" b="1" i="0" u="none" strike="noStrike" dirty="0">
                        <a:solidFill>
                          <a:srgbClr val="7030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1200" b="1" u="none" strike="noStrike" baseline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</a:t>
                      </a:r>
                      <a:r>
                        <a:rPr lang="en-GB" sz="12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FCC Block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r" fontAlgn="b"/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Units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Energy and inductance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Diff. </a:t>
                      </a:r>
                      <a:r>
                        <a:rPr lang="en-GB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inductance per circuit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 dirty="0">
                          <a:solidFill>
                            <a:srgbClr val="7030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15.2</a:t>
                      </a:r>
                      <a:endParaRPr lang="en-GB" sz="1200" b="0" i="0" u="none" strike="noStrike" dirty="0">
                        <a:solidFill>
                          <a:srgbClr val="7030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272</a:t>
                      </a:r>
                      <a:endParaRPr lang="en-GB" sz="1200" b="0" i="0" u="none" strike="noStrike" dirty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pPr algn="r" fontAlgn="b"/>
                      <a:endParaRPr lang="en-GB" sz="1200" b="0" i="0" u="none" strike="noStrike" dirty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[H]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algn="l" fontAlgn="b"/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Stored energy per circuit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 dirty="0">
                          <a:solidFill>
                            <a:srgbClr val="7030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1.1</a:t>
                      </a:r>
                      <a:endParaRPr lang="en-GB" sz="1200" b="0" i="0" u="none" strike="noStrike" dirty="0">
                        <a:solidFill>
                          <a:srgbClr val="7030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9.8</a:t>
                      </a:r>
                      <a:endParaRPr lang="en-GB" sz="1200" b="0" i="0" u="none" strike="noStrike" dirty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pPr algn="r" fontAlgn="b"/>
                      <a:endParaRPr lang="en-GB" sz="1200" b="0" i="0" u="none" strike="noStrike" dirty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[GJ]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</a:tr>
              <a:tr h="200025">
                <a:tc>
                  <a:txBody>
                    <a:bodyPr/>
                    <a:lstStyle/>
                    <a:p>
                      <a:pPr algn="l" fontAlgn="b"/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200" b="0" i="0" u="none" strike="noStrike" dirty="0">
                        <a:solidFill>
                          <a:srgbClr val="7030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200" b="0" i="0" u="none" strike="noStrike" dirty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200" b="0" i="0" u="none" strike="noStrike" dirty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</a:tr>
              <a:tr h="200025"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FPA</a:t>
                      </a:r>
                      <a:endParaRPr lang="en-GB" sz="1200" b="1" i="0" u="none" strike="noStrike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Maximum voltage to ground</a:t>
                      </a:r>
                      <a:endParaRPr lang="en-GB" sz="1200" b="0" i="0" u="none" strike="noStrike" dirty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 smtClean="0">
                          <a:solidFill>
                            <a:srgbClr val="7030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450</a:t>
                      </a:r>
                      <a:endParaRPr lang="en-GB" sz="1200" b="0" i="0" u="none" strike="noStrike" dirty="0">
                        <a:solidFill>
                          <a:srgbClr val="7030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 dirty="0" smtClean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</a:rPr>
                        <a:t>1000</a:t>
                      </a:r>
                      <a:endParaRPr lang="en-GB" sz="1200" b="1" i="0" u="none" strike="noStrike" dirty="0">
                        <a:solidFill>
                          <a:srgbClr val="00B05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2000</a:t>
                      </a:r>
                      <a:endParaRPr lang="en-GB" sz="1200" b="1" i="0" u="none" strike="noStrike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[V]</a:t>
                      </a:r>
                      <a:endParaRPr lang="en-GB" sz="1200" b="0" i="0" u="none" strike="noStrike" dirty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</a:tr>
              <a:tr h="200025">
                <a:tc>
                  <a:txBody>
                    <a:bodyPr/>
                    <a:lstStyle/>
                    <a:p>
                      <a:pPr algn="l" fontAlgn="b"/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Discharge time </a:t>
                      </a:r>
                      <a:r>
                        <a:rPr lang="en-GB" sz="12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constant </a:t>
                      </a:r>
                      <a:r>
                        <a:rPr lang="en-GB" sz="1100" dirty="0" smtClean="0">
                          <a:solidFill>
                            <a:srgbClr val="0055A0"/>
                          </a:solidFill>
                        </a:rPr>
                        <a:t>(</a:t>
                      </a:r>
                      <a:r>
                        <a:rPr lang="el-GR" sz="1200" dirty="0" smtClean="0">
                          <a:solidFill>
                            <a:srgbClr val="0055A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τ</a:t>
                      </a:r>
                      <a:r>
                        <a:rPr lang="en-GB" sz="1200" baseline="-25000" dirty="0" smtClean="0">
                          <a:solidFill>
                            <a:srgbClr val="0055A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disc</a:t>
                      </a:r>
                      <a:r>
                        <a:rPr lang="en-GB" sz="1100" dirty="0" smtClean="0">
                          <a:solidFill>
                            <a:srgbClr val="0055A0"/>
                          </a:solidFill>
                          <a:cs typeface="Times New Roman" panose="02020603050405020304" pitchFamily="18" charset="0"/>
                        </a:rPr>
                        <a:t>)</a:t>
                      </a:r>
                      <a:endParaRPr lang="en-GB" sz="1100" baseline="-25000" dirty="0" smtClean="0">
                        <a:solidFill>
                          <a:srgbClr val="0055A0"/>
                        </a:solidFill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u="none" strike="noStrike" dirty="0">
                          <a:solidFill>
                            <a:srgbClr val="7030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</a:t>
                      </a:r>
                      <a:endParaRPr lang="en-GB" sz="1200" b="1" i="0" u="none" strike="noStrike" dirty="0">
                        <a:solidFill>
                          <a:srgbClr val="7030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576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 dirty="0" smtClean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</a:rPr>
                        <a:t>288</a:t>
                      </a:r>
                      <a:endParaRPr lang="en-GB" sz="1200" b="1" i="0" u="none" strike="noStrike" dirty="0">
                        <a:solidFill>
                          <a:srgbClr val="00B05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[s]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</a:tr>
              <a:tr h="200025">
                <a:tc>
                  <a:txBody>
                    <a:bodyPr/>
                    <a:lstStyle/>
                    <a:p>
                      <a:pPr algn="l" fontAlgn="b"/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</a:rPr>
                        <a:t>Resistance per energy extractor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7030A0"/>
                          </a:solidFill>
                          <a:effectLst/>
                          <a:latin typeface="Times New Roman" panose="02020603050405020304" pitchFamily="18" charset="0"/>
                        </a:rPr>
                        <a:t>76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</a:rPr>
                        <a:t>236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</a:rPr>
                        <a:t>472</a:t>
                      </a:r>
                      <a:endParaRPr lang="en-GB" sz="1200" b="0" i="0" u="none" strike="noStrike" dirty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</a:rPr>
                        <a:t>[m</a:t>
                      </a:r>
                      <a:r>
                        <a:rPr lang="el-GR" sz="1200" b="0" i="0" u="none" strike="noStrike" dirty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</a:rPr>
                        <a:t>Ω]</a:t>
                      </a:r>
                    </a:p>
                  </a:txBody>
                  <a:tcPr marL="9525" marR="9525" marT="9525" marB="0" anchor="b"/>
                </a:tc>
              </a:tr>
              <a:tr h="115321">
                <a:tc>
                  <a:txBody>
                    <a:bodyPr/>
                    <a:lstStyle/>
                    <a:p>
                      <a:pPr algn="l" fontAlgn="b"/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Integral of I^2(t)*</a:t>
                      </a:r>
                      <a:r>
                        <a:rPr lang="en-GB" sz="1200" u="none" strike="noStrike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dt</a:t>
                      </a:r>
                      <a:r>
                        <a:rPr lang="en-GB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(MIITs)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 dirty="0" smtClean="0">
                          <a:solidFill>
                            <a:srgbClr val="7030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7e3</a:t>
                      </a:r>
                      <a:endParaRPr lang="en-GB" sz="1200" b="0" i="0" u="none" strike="noStrike" dirty="0">
                        <a:solidFill>
                          <a:srgbClr val="7030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21e3</a:t>
                      </a:r>
                      <a:endParaRPr lang="en-GB" sz="1200" b="0" i="0" u="none" strike="noStrike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 smtClean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</a:rPr>
                        <a:t>10e3</a:t>
                      </a:r>
                      <a:endParaRPr lang="en-GB" sz="1200" b="0" i="0" u="none" strike="noStrike" dirty="0">
                        <a:solidFill>
                          <a:srgbClr val="00B05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[MA^2 s]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</a:tr>
              <a:tr h="200025">
                <a:tc>
                  <a:txBody>
                    <a:bodyPr/>
                    <a:lstStyle/>
                    <a:p>
                      <a:pPr algn="l" fontAlgn="b"/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 dirty="0" err="1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Busbar</a:t>
                      </a:r>
                      <a:r>
                        <a:rPr lang="en-GB" sz="12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size </a:t>
                      </a:r>
                      <a:r>
                        <a:rPr lang="en-GB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(adiabatic, </a:t>
                      </a:r>
                      <a:r>
                        <a:rPr lang="en-GB" sz="12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ΔT=300K</a:t>
                      </a:r>
                      <a:r>
                        <a:rPr lang="en-GB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200" b="0" i="0" u="none" strike="noStrike" dirty="0" smtClean="0">
                          <a:solidFill>
                            <a:srgbClr val="7030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220</a:t>
                      </a:r>
                      <a:endParaRPr lang="en-GB" sz="1200" b="0" i="0" u="none" strike="noStrike" dirty="0">
                        <a:solidFill>
                          <a:srgbClr val="7030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200" u="none" strike="noStrike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370</a:t>
                      </a:r>
                      <a:endParaRPr lang="en-GB" sz="1200" b="0" i="0" u="none" strike="noStrike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200" u="none" strike="noStrike" dirty="0" smtClean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260</a:t>
                      </a:r>
                      <a:endParaRPr lang="en-GB" sz="1200" b="0" i="0" u="none" strike="noStrike" dirty="0">
                        <a:solidFill>
                          <a:srgbClr val="00B05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[mm^2]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sp>
        <p:nvSpPr>
          <p:cNvPr id="62" name="Content Placeholder 1"/>
          <p:cNvSpPr txBox="1">
            <a:spLocks/>
          </p:cNvSpPr>
          <p:nvPr/>
        </p:nvSpPr>
        <p:spPr>
          <a:xfrm>
            <a:off x="4849163" y="4755569"/>
            <a:ext cx="4014499" cy="1303619"/>
          </a:xfrm>
          <a:prstGeom prst="rect">
            <a:avLst/>
          </a:prstGeom>
        </p:spPr>
        <p:txBody>
          <a:bodyPr vert="horz">
            <a:normAutofit fontScale="70000" lnSpcReduction="20000"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None/>
            </a:pPr>
            <a:r>
              <a:rPr lang="en-GB" sz="2900" dirty="0" smtClean="0"/>
              <a:t>Cons</a:t>
            </a:r>
          </a:p>
          <a:p>
            <a:pPr>
              <a:buClr>
                <a:srgbClr val="FFC000"/>
              </a:buClr>
              <a:buSzPct val="100000"/>
              <a:buFont typeface="Wingdings" panose="05000000000000000000" pitchFamily="2" charset="2"/>
              <a:buChar char="Ø"/>
            </a:pPr>
            <a:r>
              <a:rPr lang="en-GB" sz="2300" dirty="0" smtClean="0">
                <a:solidFill>
                  <a:srgbClr val="0055A0"/>
                </a:solidFill>
              </a:rPr>
              <a:t>High stored energy per circuit</a:t>
            </a:r>
          </a:p>
          <a:p>
            <a:pPr>
              <a:buClr>
                <a:srgbClr val="FFC000"/>
              </a:buClr>
              <a:buSzPct val="100000"/>
              <a:buFont typeface="Wingdings" panose="05000000000000000000" pitchFamily="2" charset="2"/>
              <a:buChar char="Ø"/>
            </a:pPr>
            <a:r>
              <a:rPr lang="en-GB" sz="2300" dirty="0" smtClean="0">
                <a:solidFill>
                  <a:srgbClr val="0055A0"/>
                </a:solidFill>
              </a:rPr>
              <a:t>EE2 position</a:t>
            </a:r>
          </a:p>
          <a:p>
            <a:pPr>
              <a:buSzPct val="100000"/>
              <a:buFont typeface="Wingdings" panose="05000000000000000000" pitchFamily="2" charset="2"/>
              <a:buChar char="Ø"/>
            </a:pPr>
            <a:r>
              <a:rPr lang="en-GB" sz="2300" dirty="0">
                <a:solidFill>
                  <a:srgbClr val="0055A0"/>
                </a:solidFill>
              </a:rPr>
              <a:t>High voltage to ground for a lower </a:t>
            </a:r>
            <a:r>
              <a:rPr lang="en-GB" sz="2300" dirty="0" smtClean="0">
                <a:solidFill>
                  <a:srgbClr val="0055A0"/>
                </a:solidFill>
              </a:rPr>
              <a:t>discharge time constant (</a:t>
            </a:r>
            <a:r>
              <a:rPr lang="el-GR" sz="2600" dirty="0" smtClean="0">
                <a:solidFill>
                  <a:srgbClr val="0055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τ</a:t>
            </a:r>
            <a:r>
              <a:rPr lang="en-GB" sz="2600" baseline="-25000" dirty="0" smtClean="0">
                <a:solidFill>
                  <a:srgbClr val="0055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disc</a:t>
            </a:r>
            <a:r>
              <a:rPr lang="en-GB" sz="2300" dirty="0" smtClean="0">
                <a:solidFill>
                  <a:srgbClr val="0055A0"/>
                </a:solidFill>
                <a:cs typeface="Times New Roman" panose="02020603050405020304" pitchFamily="18" charset="0"/>
              </a:rPr>
              <a:t>)</a:t>
            </a:r>
            <a:endParaRPr lang="en-GB" sz="2300" baseline="-25000" dirty="0">
              <a:solidFill>
                <a:srgbClr val="0055A0"/>
              </a:solidFill>
              <a:cs typeface="Times New Roman" panose="02020603050405020304" pitchFamily="18" charset="0"/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2098587" y="746890"/>
            <a:ext cx="68480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000" i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LHC</a:t>
            </a:r>
          </a:p>
        </p:txBody>
      </p:sp>
      <p:sp>
        <p:nvSpPr>
          <p:cNvPr id="40" name="Rectangle 39"/>
          <p:cNvSpPr/>
          <p:nvPr/>
        </p:nvSpPr>
        <p:spPr>
          <a:xfrm>
            <a:off x="6716547" y="592517"/>
            <a:ext cx="68480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000" i="1" dirty="0" smtClean="0">
                <a:solidFill>
                  <a:srgbClr val="0055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FCC</a:t>
            </a:r>
            <a:endParaRPr lang="en-GB" sz="2000" i="1" dirty="0">
              <a:solidFill>
                <a:srgbClr val="0055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08040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6828970" y="6356350"/>
            <a:ext cx="1249385" cy="365125"/>
          </a:xfrm>
        </p:spPr>
        <p:txBody>
          <a:bodyPr/>
          <a:lstStyle/>
          <a:p>
            <a:r>
              <a:rPr lang="en-US" dirty="0" smtClean="0"/>
              <a:t>M. Prioli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8" name="Content Placeholder 1"/>
          <p:cNvSpPr txBox="1">
            <a:spLocks/>
          </p:cNvSpPr>
          <p:nvPr/>
        </p:nvSpPr>
        <p:spPr>
          <a:xfrm>
            <a:off x="368815" y="4757223"/>
            <a:ext cx="4014499" cy="1189133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None/>
            </a:pPr>
            <a:r>
              <a:rPr lang="en-GB" sz="2200" dirty="0" smtClean="0"/>
              <a:t>Pros</a:t>
            </a:r>
          </a:p>
          <a:p>
            <a:pPr>
              <a:buSzPct val="100000"/>
              <a:buFont typeface="Wingdings" panose="05000000000000000000" pitchFamily="2" charset="2"/>
              <a:buChar char="Ø"/>
            </a:pPr>
            <a:r>
              <a:rPr lang="en-GB" sz="1700" dirty="0"/>
              <a:t>The stored energy per circuit is halved (</a:t>
            </a:r>
            <a:r>
              <a:rPr lang="en-GB" sz="1700" dirty="0" err="1"/>
              <a:t>cf.A</a:t>
            </a:r>
            <a:r>
              <a:rPr lang="en-GB" sz="1700" dirty="0"/>
              <a:t>)</a:t>
            </a:r>
          </a:p>
          <a:p>
            <a:pPr>
              <a:buSzPct val="100000"/>
              <a:buFont typeface="Wingdings" panose="05000000000000000000" pitchFamily="2" charset="2"/>
              <a:buChar char="Ø"/>
            </a:pPr>
            <a:r>
              <a:rPr lang="en-GB" sz="1700" dirty="0" smtClean="0"/>
              <a:t>All EE are close to an access point</a:t>
            </a:r>
          </a:p>
        </p:txBody>
      </p:sp>
      <p:sp>
        <p:nvSpPr>
          <p:cNvPr id="60" name="Title 6"/>
          <p:cNvSpPr txBox="1">
            <a:spLocks/>
          </p:cNvSpPr>
          <p:nvPr/>
        </p:nvSpPr>
        <p:spPr>
          <a:xfrm>
            <a:off x="457200" y="137886"/>
            <a:ext cx="8226854" cy="566057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000" dirty="0" smtClean="0"/>
              <a:t>Option </a:t>
            </a:r>
            <a:r>
              <a:rPr lang="en-GB" sz="3000" dirty="0"/>
              <a:t>B</a:t>
            </a:r>
            <a:r>
              <a:rPr lang="en-GB" sz="3000" dirty="0" smtClean="0"/>
              <a:t>: </a:t>
            </a:r>
            <a:r>
              <a:rPr lang="en-GB" sz="3000" dirty="0"/>
              <a:t>2</a:t>
            </a:r>
            <a:r>
              <a:rPr lang="en-GB" sz="3000" dirty="0" smtClean="0"/>
              <a:t> circuits with 1 EE</a:t>
            </a:r>
            <a:endParaRPr lang="en-GB" sz="3000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8516648"/>
              </p:ext>
            </p:extLst>
          </p:nvPr>
        </p:nvGraphicFramePr>
        <p:xfrm>
          <a:off x="1232342" y="2341217"/>
          <a:ext cx="6676570" cy="1967865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1574662"/>
                <a:gridCol w="1989871"/>
                <a:gridCol w="649264"/>
                <a:gridCol w="881811"/>
                <a:gridCol w="881811"/>
                <a:gridCol w="699151"/>
              </a:tblGrid>
              <a:tr h="200025">
                <a:tc>
                  <a:txBody>
                    <a:bodyPr/>
                    <a:lstStyle/>
                    <a:p>
                      <a:pPr algn="l" fontAlgn="b"/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Description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u="none" strike="noStrike" dirty="0">
                          <a:solidFill>
                            <a:srgbClr val="7030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LHC MB</a:t>
                      </a:r>
                      <a:endParaRPr lang="en-GB" sz="1200" b="1" i="0" u="none" strike="noStrike" dirty="0">
                        <a:solidFill>
                          <a:srgbClr val="7030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1200" b="1" u="none" strike="noStrike" baseline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</a:t>
                      </a:r>
                      <a:r>
                        <a:rPr lang="en-GB" sz="12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FCC Block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r" fontAlgn="b"/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Units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Energy and inductance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Diff. </a:t>
                      </a:r>
                      <a:r>
                        <a:rPr lang="en-GB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inductance per circuit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 dirty="0">
                          <a:solidFill>
                            <a:srgbClr val="7030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15.2</a:t>
                      </a:r>
                      <a:endParaRPr lang="en-GB" sz="1200" b="0" i="0" u="none" strike="noStrike" dirty="0">
                        <a:solidFill>
                          <a:srgbClr val="7030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136</a:t>
                      </a:r>
                      <a:endParaRPr lang="en-GB" sz="1200" b="0" i="0" u="none" strike="noStrike" dirty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pPr algn="r" fontAlgn="b"/>
                      <a:endParaRPr lang="en-GB" sz="1200" b="0" i="0" u="none" strike="noStrike" dirty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[H]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algn="l" fontAlgn="b"/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Stored energy per circuit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 dirty="0">
                          <a:solidFill>
                            <a:srgbClr val="7030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1.1</a:t>
                      </a:r>
                      <a:endParaRPr lang="en-GB" sz="1200" b="0" i="0" u="none" strike="noStrike" dirty="0">
                        <a:solidFill>
                          <a:srgbClr val="7030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4.9</a:t>
                      </a:r>
                      <a:endParaRPr lang="en-GB" sz="1200" b="0" i="0" u="none" strike="noStrike" dirty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pPr algn="r" fontAlgn="b"/>
                      <a:endParaRPr lang="en-GB" sz="1200" b="0" i="0" u="none" strike="noStrike" dirty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[GJ]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</a:tr>
              <a:tr h="200025">
                <a:tc>
                  <a:txBody>
                    <a:bodyPr/>
                    <a:lstStyle/>
                    <a:p>
                      <a:pPr algn="l" fontAlgn="b"/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200" b="0" i="0" u="none" strike="noStrike" dirty="0">
                        <a:solidFill>
                          <a:srgbClr val="7030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200" b="0" i="0" u="none" strike="noStrike" dirty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200" b="0" i="0" u="none" strike="noStrike" dirty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</a:tr>
              <a:tr h="200025"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FPA</a:t>
                      </a:r>
                      <a:endParaRPr lang="en-GB" sz="1200" b="1" i="0" u="none" strike="noStrike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Maximum voltage to ground</a:t>
                      </a:r>
                      <a:endParaRPr lang="en-GB" sz="1200" b="0" i="0" u="none" strike="noStrike" dirty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 smtClean="0">
                          <a:solidFill>
                            <a:srgbClr val="7030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450</a:t>
                      </a:r>
                      <a:endParaRPr lang="en-GB" sz="1200" b="0" i="0" u="none" strike="noStrike" dirty="0">
                        <a:solidFill>
                          <a:srgbClr val="7030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 dirty="0" smtClean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</a:rPr>
                        <a:t>1000</a:t>
                      </a:r>
                      <a:endParaRPr lang="en-GB" sz="1200" b="1" i="0" u="none" strike="noStrike" dirty="0">
                        <a:solidFill>
                          <a:srgbClr val="00B05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2000</a:t>
                      </a:r>
                      <a:endParaRPr lang="en-GB" sz="1200" b="1" i="0" u="none" strike="noStrike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[V]</a:t>
                      </a:r>
                      <a:endParaRPr lang="en-GB" sz="1200" b="0" i="0" u="none" strike="noStrike" dirty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</a:tr>
              <a:tr h="200025">
                <a:tc>
                  <a:txBody>
                    <a:bodyPr/>
                    <a:lstStyle/>
                    <a:p>
                      <a:pPr algn="l" fontAlgn="b"/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Discharge time </a:t>
                      </a:r>
                      <a:r>
                        <a:rPr lang="en-GB" sz="12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constant </a:t>
                      </a:r>
                      <a:r>
                        <a:rPr lang="en-GB" sz="1100" dirty="0" smtClean="0">
                          <a:solidFill>
                            <a:srgbClr val="0055A0"/>
                          </a:solidFill>
                        </a:rPr>
                        <a:t>(</a:t>
                      </a:r>
                      <a:r>
                        <a:rPr lang="el-GR" sz="1200" dirty="0" smtClean="0">
                          <a:solidFill>
                            <a:srgbClr val="0055A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τ</a:t>
                      </a:r>
                      <a:r>
                        <a:rPr lang="en-GB" sz="1200" baseline="-25000" dirty="0" smtClean="0">
                          <a:solidFill>
                            <a:srgbClr val="0055A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disc</a:t>
                      </a:r>
                      <a:r>
                        <a:rPr lang="en-GB" sz="1100" dirty="0" smtClean="0">
                          <a:solidFill>
                            <a:srgbClr val="0055A0"/>
                          </a:solidFill>
                          <a:cs typeface="Times New Roman" panose="02020603050405020304" pitchFamily="18" charset="0"/>
                        </a:rPr>
                        <a:t>)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u="none" strike="noStrike" dirty="0">
                          <a:solidFill>
                            <a:srgbClr val="7030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</a:t>
                      </a:r>
                      <a:endParaRPr lang="en-GB" sz="1200" b="1" i="0" u="none" strike="noStrike" dirty="0">
                        <a:solidFill>
                          <a:srgbClr val="7030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576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 dirty="0" smtClean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</a:rPr>
                        <a:t>288</a:t>
                      </a:r>
                      <a:endParaRPr lang="en-GB" sz="1200" b="1" i="0" u="none" strike="noStrike" dirty="0">
                        <a:solidFill>
                          <a:srgbClr val="00B05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[s]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</a:tr>
              <a:tr h="200025">
                <a:tc>
                  <a:txBody>
                    <a:bodyPr/>
                    <a:lstStyle/>
                    <a:p>
                      <a:pPr algn="l" fontAlgn="b"/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</a:rPr>
                        <a:t>Resistance per energy extractor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7030A0"/>
                          </a:solidFill>
                          <a:effectLst/>
                          <a:latin typeface="Times New Roman" panose="02020603050405020304" pitchFamily="18" charset="0"/>
                        </a:rPr>
                        <a:t>76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</a:rPr>
                        <a:t>236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</a:rPr>
                        <a:t>472</a:t>
                      </a:r>
                      <a:endParaRPr lang="en-GB" sz="1200" b="0" i="0" u="none" strike="noStrike" dirty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</a:rPr>
                        <a:t>[m</a:t>
                      </a:r>
                      <a:r>
                        <a:rPr lang="el-GR" sz="1200" b="0" i="0" u="none" strike="noStrike" dirty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</a:rPr>
                        <a:t>Ω]</a:t>
                      </a:r>
                    </a:p>
                  </a:txBody>
                  <a:tcPr marL="9525" marR="9525" marT="9525" marB="0" anchor="b"/>
                </a:tc>
              </a:tr>
              <a:tr h="115321">
                <a:tc>
                  <a:txBody>
                    <a:bodyPr/>
                    <a:lstStyle/>
                    <a:p>
                      <a:pPr algn="l" fontAlgn="b"/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Integral of I^2(t)*</a:t>
                      </a:r>
                      <a:r>
                        <a:rPr lang="en-GB" sz="1200" u="none" strike="noStrike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dt</a:t>
                      </a:r>
                      <a:r>
                        <a:rPr lang="en-GB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(MIITs)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 dirty="0" smtClean="0">
                          <a:solidFill>
                            <a:srgbClr val="7030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7e3</a:t>
                      </a:r>
                      <a:endParaRPr lang="en-GB" sz="1200" b="0" i="0" u="none" strike="noStrike" dirty="0">
                        <a:solidFill>
                          <a:srgbClr val="7030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21e3</a:t>
                      </a:r>
                      <a:endParaRPr lang="en-GB" sz="1200" b="0" i="0" u="none" strike="noStrike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 smtClean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</a:rPr>
                        <a:t>10e3</a:t>
                      </a:r>
                      <a:endParaRPr lang="en-GB" sz="1200" b="0" i="0" u="none" strike="noStrike" dirty="0">
                        <a:solidFill>
                          <a:srgbClr val="00B05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[MA^2 s]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</a:tr>
              <a:tr h="200025">
                <a:tc>
                  <a:txBody>
                    <a:bodyPr/>
                    <a:lstStyle/>
                    <a:p>
                      <a:pPr algn="l" fontAlgn="b"/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 dirty="0" err="1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Busbar</a:t>
                      </a:r>
                      <a:r>
                        <a:rPr lang="en-GB" sz="12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size </a:t>
                      </a:r>
                      <a:r>
                        <a:rPr lang="en-GB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(adiabatic, </a:t>
                      </a:r>
                      <a:r>
                        <a:rPr lang="en-GB" sz="12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ΔT=300K</a:t>
                      </a:r>
                      <a:r>
                        <a:rPr lang="en-GB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200" b="0" i="0" u="none" strike="noStrike" dirty="0" smtClean="0">
                          <a:solidFill>
                            <a:srgbClr val="7030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220</a:t>
                      </a:r>
                      <a:endParaRPr lang="en-GB" sz="1200" b="0" i="0" u="none" strike="noStrike" dirty="0">
                        <a:solidFill>
                          <a:srgbClr val="7030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200" u="none" strike="noStrike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370</a:t>
                      </a:r>
                      <a:endParaRPr lang="en-GB" sz="1200" b="0" i="0" u="none" strike="noStrike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200" u="none" strike="noStrike" dirty="0" smtClean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260</a:t>
                      </a:r>
                      <a:endParaRPr lang="en-GB" sz="1200" b="0" i="0" u="none" strike="noStrike" dirty="0">
                        <a:solidFill>
                          <a:srgbClr val="00B05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[mm^2]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sp>
        <p:nvSpPr>
          <p:cNvPr id="62" name="Content Placeholder 1"/>
          <p:cNvSpPr txBox="1">
            <a:spLocks/>
          </p:cNvSpPr>
          <p:nvPr/>
        </p:nvSpPr>
        <p:spPr>
          <a:xfrm>
            <a:off x="4849163" y="4755570"/>
            <a:ext cx="4014499" cy="1451624"/>
          </a:xfrm>
          <a:prstGeom prst="rect">
            <a:avLst/>
          </a:prstGeom>
        </p:spPr>
        <p:txBody>
          <a:bodyPr vert="horz">
            <a:normAutofit fontScale="70000" lnSpcReduction="20000"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None/>
            </a:pPr>
            <a:r>
              <a:rPr lang="en-GB" sz="2900" dirty="0" smtClean="0"/>
              <a:t>Cons</a:t>
            </a:r>
          </a:p>
          <a:p>
            <a:pPr>
              <a:buClr>
                <a:srgbClr val="FFC000"/>
              </a:buClr>
              <a:buSzPct val="100000"/>
              <a:buFont typeface="Wingdings" panose="05000000000000000000" pitchFamily="2" charset="2"/>
              <a:buChar char="Ø"/>
            </a:pPr>
            <a:r>
              <a:rPr lang="en-GB" sz="2300" dirty="0">
                <a:solidFill>
                  <a:srgbClr val="0055A0"/>
                </a:solidFill>
              </a:rPr>
              <a:t>The number of circuits is doubled (cf. A), unless quadrupoles are powered in series</a:t>
            </a:r>
          </a:p>
          <a:p>
            <a:pPr>
              <a:buClr>
                <a:srgbClr val="FFC000"/>
              </a:buClr>
              <a:buSzPct val="100000"/>
              <a:buFont typeface="Wingdings" panose="05000000000000000000" pitchFamily="2" charset="2"/>
              <a:buChar char="Ø"/>
            </a:pPr>
            <a:r>
              <a:rPr lang="en-GB" sz="2300" dirty="0" smtClean="0">
                <a:solidFill>
                  <a:srgbClr val="0055A0"/>
                </a:solidFill>
              </a:rPr>
              <a:t>High </a:t>
            </a:r>
            <a:r>
              <a:rPr lang="en-GB" sz="2300" dirty="0">
                <a:solidFill>
                  <a:srgbClr val="0055A0"/>
                </a:solidFill>
              </a:rPr>
              <a:t>voltage to ground for a </a:t>
            </a:r>
            <a:r>
              <a:rPr lang="en-GB" sz="2300" dirty="0" smtClean="0">
                <a:solidFill>
                  <a:srgbClr val="0055A0"/>
                </a:solidFill>
              </a:rPr>
              <a:t>lower </a:t>
            </a:r>
            <a:r>
              <a:rPr lang="el-GR" sz="2600" dirty="0" smtClean="0">
                <a:solidFill>
                  <a:srgbClr val="0055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τ</a:t>
            </a:r>
            <a:r>
              <a:rPr lang="en-GB" sz="2600" baseline="-25000" dirty="0" smtClean="0">
                <a:solidFill>
                  <a:srgbClr val="0055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disc</a:t>
            </a:r>
            <a:endParaRPr lang="en-GB" sz="2300" baseline="-25000" dirty="0">
              <a:solidFill>
                <a:srgbClr val="0055A0"/>
              </a:solidFill>
              <a:cs typeface="Times New Roman" panose="02020603050405020304" pitchFamily="18" charset="0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4879000" y="654666"/>
            <a:ext cx="3659050" cy="1382155"/>
            <a:chOff x="4879000" y="654666"/>
            <a:chExt cx="3659050" cy="1382155"/>
          </a:xfrm>
        </p:grpSpPr>
        <p:cxnSp>
          <p:nvCxnSpPr>
            <p:cNvPr id="42" name="Straight Connector 41"/>
            <p:cNvCxnSpPr/>
            <p:nvPr/>
          </p:nvCxnSpPr>
          <p:spPr>
            <a:xfrm>
              <a:off x="8538050" y="1368559"/>
              <a:ext cx="0" cy="300759"/>
            </a:xfrm>
            <a:prstGeom prst="line">
              <a:avLst/>
            </a:prstGeom>
            <a:ln w="12700">
              <a:solidFill>
                <a:srgbClr val="FFC0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43" name="Rectangle 42"/>
            <p:cNvSpPr/>
            <p:nvPr/>
          </p:nvSpPr>
          <p:spPr>
            <a:xfrm>
              <a:off x="4879000" y="1368560"/>
              <a:ext cx="740222" cy="300759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6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PC 1b</a:t>
              </a:r>
              <a:endParaRPr lang="en-GB" sz="16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44" name="Straight Connector 43"/>
            <p:cNvCxnSpPr/>
            <p:nvPr/>
          </p:nvCxnSpPr>
          <p:spPr>
            <a:xfrm>
              <a:off x="5623032" y="1369630"/>
              <a:ext cx="2915018" cy="0"/>
            </a:xfrm>
            <a:prstGeom prst="line">
              <a:avLst/>
            </a:prstGeom>
            <a:ln w="12700">
              <a:solidFill>
                <a:srgbClr val="FFC0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>
              <a:off x="5623032" y="1669319"/>
              <a:ext cx="2915018" cy="0"/>
            </a:xfrm>
            <a:prstGeom prst="line">
              <a:avLst/>
            </a:prstGeom>
            <a:ln w="12700">
              <a:solidFill>
                <a:srgbClr val="FFC0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46" name="TextBox 45"/>
            <p:cNvSpPr txBox="1"/>
            <p:nvPr/>
          </p:nvSpPr>
          <p:spPr>
            <a:xfrm>
              <a:off x="6795922" y="1698267"/>
              <a:ext cx="56923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600" dirty="0" smtClean="0">
                  <a:solidFill>
                    <a:srgbClr val="00B05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PS 1</a:t>
              </a:r>
              <a:endParaRPr lang="en-GB" sz="16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grpSp>
          <p:nvGrpSpPr>
            <p:cNvPr id="47" name="Group 46"/>
            <p:cNvGrpSpPr/>
            <p:nvPr/>
          </p:nvGrpSpPr>
          <p:grpSpPr>
            <a:xfrm rot="10800000">
              <a:off x="5406310" y="1677737"/>
              <a:ext cx="551806" cy="350064"/>
              <a:chOff x="923647" y="4583012"/>
              <a:chExt cx="474534" cy="350064"/>
            </a:xfrm>
          </p:grpSpPr>
          <p:sp>
            <p:nvSpPr>
              <p:cNvPr id="71" name="Rectangle 70"/>
              <p:cNvSpPr/>
              <p:nvPr/>
            </p:nvSpPr>
            <p:spPr>
              <a:xfrm>
                <a:off x="1003221" y="4639248"/>
                <a:ext cx="394960" cy="180919"/>
              </a:xfrm>
              <a:prstGeom prst="rect">
                <a:avLst/>
              </a:prstGeom>
              <a:solidFill>
                <a:srgbClr val="0055A0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400" spc="-15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72" name="Isosceles Triangle 71"/>
              <p:cNvSpPr/>
              <p:nvPr/>
            </p:nvSpPr>
            <p:spPr>
              <a:xfrm rot="10800000">
                <a:off x="1003220" y="4819729"/>
                <a:ext cx="394961" cy="113347"/>
              </a:xfrm>
              <a:prstGeom prst="triangle">
                <a:avLst/>
              </a:prstGeom>
              <a:solidFill>
                <a:srgbClr val="0055A0"/>
              </a:solidFill>
              <a:ln>
                <a:noFill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75" name="TextBox 74"/>
              <p:cNvSpPr txBox="1"/>
              <p:nvPr/>
            </p:nvSpPr>
            <p:spPr>
              <a:xfrm rot="10800000">
                <a:off x="923647" y="4583012"/>
                <a:ext cx="47453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400" dirty="0" err="1" smtClean="0">
                    <a:solidFill>
                      <a:schemeClr val="bg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EEb</a:t>
                </a:r>
                <a:endParaRPr lang="en-GB" sz="1400" dirty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cxnSp>
          <p:nvCxnSpPr>
            <p:cNvPr id="48" name="Straight Arrow Connector 47"/>
            <p:cNvCxnSpPr/>
            <p:nvPr/>
          </p:nvCxnSpPr>
          <p:spPr>
            <a:xfrm>
              <a:off x="5623032" y="1744300"/>
              <a:ext cx="2915018" cy="0"/>
            </a:xfrm>
            <a:prstGeom prst="straightConnector1">
              <a:avLst/>
            </a:prstGeom>
            <a:ln>
              <a:solidFill>
                <a:srgbClr val="00CC00"/>
              </a:solidFill>
              <a:headEnd type="arrow" w="med" len="med"/>
              <a:tailEnd type="arrow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49" name="Rectangle 48"/>
            <p:cNvSpPr/>
            <p:nvPr/>
          </p:nvSpPr>
          <p:spPr>
            <a:xfrm>
              <a:off x="4879000" y="1002225"/>
              <a:ext cx="740222" cy="300759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6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PC 1a</a:t>
              </a:r>
              <a:endParaRPr lang="en-GB" sz="16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50" name="Straight Connector 49"/>
            <p:cNvCxnSpPr/>
            <p:nvPr/>
          </p:nvCxnSpPr>
          <p:spPr>
            <a:xfrm>
              <a:off x="5623032" y="1003295"/>
              <a:ext cx="2915018" cy="0"/>
            </a:xfrm>
            <a:prstGeom prst="line">
              <a:avLst/>
            </a:prstGeom>
            <a:ln w="12700">
              <a:solidFill>
                <a:srgbClr val="FF00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1" name="Straight Connector 50"/>
            <p:cNvCxnSpPr/>
            <p:nvPr/>
          </p:nvCxnSpPr>
          <p:spPr>
            <a:xfrm>
              <a:off x="5623032" y="1302984"/>
              <a:ext cx="2915018" cy="0"/>
            </a:xfrm>
            <a:prstGeom prst="line">
              <a:avLst/>
            </a:prstGeom>
            <a:ln w="12700">
              <a:solidFill>
                <a:srgbClr val="FF00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2" name="Straight Connector 51"/>
            <p:cNvCxnSpPr/>
            <p:nvPr/>
          </p:nvCxnSpPr>
          <p:spPr>
            <a:xfrm>
              <a:off x="8538050" y="1002225"/>
              <a:ext cx="0" cy="300759"/>
            </a:xfrm>
            <a:prstGeom prst="line">
              <a:avLst/>
            </a:prstGeom>
            <a:ln w="12700">
              <a:solidFill>
                <a:srgbClr val="FF00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grpSp>
          <p:nvGrpSpPr>
            <p:cNvPr id="53" name="Group 52"/>
            <p:cNvGrpSpPr/>
            <p:nvPr/>
          </p:nvGrpSpPr>
          <p:grpSpPr>
            <a:xfrm>
              <a:off x="5380898" y="654666"/>
              <a:ext cx="660620" cy="350064"/>
              <a:chOff x="999101" y="4583012"/>
              <a:chExt cx="538202" cy="350064"/>
            </a:xfrm>
          </p:grpSpPr>
          <p:sp>
            <p:nvSpPr>
              <p:cNvPr id="66" name="Rectangle 65"/>
              <p:cNvSpPr/>
              <p:nvPr/>
            </p:nvSpPr>
            <p:spPr>
              <a:xfrm>
                <a:off x="1003221" y="4639248"/>
                <a:ext cx="394960" cy="180919"/>
              </a:xfrm>
              <a:prstGeom prst="rect">
                <a:avLst/>
              </a:prstGeom>
              <a:solidFill>
                <a:srgbClr val="0055A0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400" spc="-15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8" name="Isosceles Triangle 67"/>
              <p:cNvSpPr/>
              <p:nvPr/>
            </p:nvSpPr>
            <p:spPr>
              <a:xfrm rot="10800000">
                <a:off x="1003220" y="4819729"/>
                <a:ext cx="394961" cy="113347"/>
              </a:xfrm>
              <a:prstGeom prst="triangle">
                <a:avLst/>
              </a:prstGeom>
              <a:solidFill>
                <a:srgbClr val="0055A0"/>
              </a:solidFill>
              <a:ln>
                <a:noFill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69" name="TextBox 68"/>
              <p:cNvSpPr txBox="1"/>
              <p:nvPr/>
            </p:nvSpPr>
            <p:spPr>
              <a:xfrm>
                <a:off x="999101" y="4583012"/>
                <a:ext cx="538202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400" dirty="0" err="1" smtClean="0">
                    <a:solidFill>
                      <a:schemeClr val="bg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EEa</a:t>
                </a:r>
                <a:endParaRPr lang="en-GB" sz="1400" dirty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739455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6828970" y="6356350"/>
            <a:ext cx="1249385" cy="365125"/>
          </a:xfrm>
        </p:spPr>
        <p:txBody>
          <a:bodyPr/>
          <a:lstStyle/>
          <a:p>
            <a:r>
              <a:rPr lang="en-US" dirty="0" smtClean="0"/>
              <a:t>M. Prioli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8" name="Content Placeholder 1"/>
          <p:cNvSpPr txBox="1">
            <a:spLocks/>
          </p:cNvSpPr>
          <p:nvPr/>
        </p:nvSpPr>
        <p:spPr>
          <a:xfrm>
            <a:off x="368815" y="4670139"/>
            <a:ext cx="4108842" cy="1549234"/>
          </a:xfrm>
          <a:prstGeom prst="rect">
            <a:avLst/>
          </a:prstGeom>
        </p:spPr>
        <p:txBody>
          <a:bodyPr vert="horz"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None/>
            </a:pPr>
            <a:r>
              <a:rPr lang="en-GB" sz="2000" dirty="0" smtClean="0"/>
              <a:t>Pros</a:t>
            </a:r>
            <a:endParaRPr lang="en-GB" sz="1600" dirty="0" smtClean="0"/>
          </a:p>
          <a:p>
            <a:pPr>
              <a:buSzPct val="100000"/>
              <a:buFont typeface="Wingdings" panose="05000000000000000000" pitchFamily="2" charset="2"/>
              <a:buChar char="Ø"/>
            </a:pPr>
            <a:r>
              <a:rPr lang="en-GB" sz="1600" dirty="0" smtClean="0"/>
              <a:t>A lower </a:t>
            </a:r>
            <a:r>
              <a:rPr lang="el-GR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τ</a:t>
            </a:r>
            <a:r>
              <a:rPr lang="en-GB" sz="1800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disc</a:t>
            </a:r>
            <a:r>
              <a:rPr lang="en-GB" sz="1600" dirty="0" smtClean="0">
                <a:latin typeface="+mj-lt"/>
                <a:cs typeface="Times New Roman" panose="02020603050405020304" pitchFamily="18" charset="0"/>
              </a:rPr>
              <a:t> is obtained for 1kV (</a:t>
            </a:r>
            <a:r>
              <a:rPr lang="en-GB" sz="1600" dirty="0" err="1" smtClean="0">
                <a:latin typeface="+mj-lt"/>
                <a:cs typeface="Times New Roman" panose="02020603050405020304" pitchFamily="18" charset="0"/>
              </a:rPr>
              <a:t>cf.A</a:t>
            </a:r>
            <a:r>
              <a:rPr lang="en-GB" sz="1600" dirty="0" smtClean="0">
                <a:latin typeface="+mj-lt"/>
                <a:cs typeface="Times New Roman" panose="02020603050405020304" pitchFamily="18" charset="0"/>
              </a:rPr>
              <a:t>)</a:t>
            </a:r>
            <a:endParaRPr lang="en-GB" sz="1600" dirty="0" smtClean="0">
              <a:latin typeface="+mj-lt"/>
            </a:endParaRPr>
          </a:p>
        </p:txBody>
      </p:sp>
      <p:sp>
        <p:nvSpPr>
          <p:cNvPr id="60" name="Title 6"/>
          <p:cNvSpPr txBox="1">
            <a:spLocks/>
          </p:cNvSpPr>
          <p:nvPr/>
        </p:nvSpPr>
        <p:spPr>
          <a:xfrm>
            <a:off x="457200" y="137886"/>
            <a:ext cx="8226854" cy="566057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000" dirty="0" smtClean="0"/>
              <a:t>Option C: 1 circuit with multiple EE</a:t>
            </a:r>
            <a:endParaRPr lang="en-GB" sz="3000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455893"/>
              </p:ext>
            </p:extLst>
          </p:nvPr>
        </p:nvGraphicFramePr>
        <p:xfrm>
          <a:off x="1232342" y="2341219"/>
          <a:ext cx="6676570" cy="1967865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1574662"/>
                <a:gridCol w="1989871"/>
                <a:gridCol w="649264"/>
                <a:gridCol w="881811"/>
                <a:gridCol w="881811"/>
                <a:gridCol w="699151"/>
              </a:tblGrid>
              <a:tr h="200025">
                <a:tc>
                  <a:txBody>
                    <a:bodyPr/>
                    <a:lstStyle/>
                    <a:p>
                      <a:pPr algn="l" fontAlgn="b"/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Description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u="none" strike="noStrike" dirty="0">
                          <a:solidFill>
                            <a:srgbClr val="7030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LHC MB</a:t>
                      </a:r>
                      <a:endParaRPr lang="en-GB" sz="1200" b="1" i="0" u="none" strike="noStrike" dirty="0">
                        <a:solidFill>
                          <a:srgbClr val="7030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1200" b="1" u="none" strike="noStrike" baseline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</a:t>
                      </a:r>
                      <a:r>
                        <a:rPr lang="en-GB" sz="12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FCC Block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r" fontAlgn="b"/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Units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Energy and inductance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Diff. </a:t>
                      </a:r>
                      <a:r>
                        <a:rPr lang="en-GB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inductance per circuit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 dirty="0">
                          <a:solidFill>
                            <a:srgbClr val="7030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15.2</a:t>
                      </a:r>
                      <a:endParaRPr lang="en-GB" sz="1200" b="0" i="0" u="none" strike="noStrike" dirty="0">
                        <a:solidFill>
                          <a:srgbClr val="7030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272</a:t>
                      </a:r>
                      <a:endParaRPr lang="en-GB" sz="1200" b="0" i="0" u="none" strike="noStrike" dirty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pPr algn="r" fontAlgn="b"/>
                      <a:endParaRPr lang="en-GB" sz="1200" b="0" i="0" u="none" strike="noStrike" dirty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[H]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algn="l" fontAlgn="b"/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Stored energy per circuit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 dirty="0">
                          <a:solidFill>
                            <a:srgbClr val="7030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1.1</a:t>
                      </a:r>
                      <a:endParaRPr lang="en-GB" sz="1200" b="0" i="0" u="none" strike="noStrike" dirty="0">
                        <a:solidFill>
                          <a:srgbClr val="7030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9.8</a:t>
                      </a:r>
                      <a:endParaRPr lang="en-GB" sz="1200" b="0" i="0" u="none" strike="noStrike" dirty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pPr algn="r" fontAlgn="b"/>
                      <a:endParaRPr lang="en-GB" sz="1200" b="0" i="0" u="none" strike="noStrike" dirty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[GJ]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</a:tr>
              <a:tr h="200025">
                <a:tc>
                  <a:txBody>
                    <a:bodyPr/>
                    <a:lstStyle/>
                    <a:p>
                      <a:pPr algn="l" fontAlgn="b"/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200" b="0" i="0" u="none" strike="noStrike" dirty="0">
                        <a:solidFill>
                          <a:srgbClr val="7030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200" b="0" i="0" u="none" strike="noStrike" dirty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200" b="0" i="0" u="none" strike="noStrike" dirty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</a:tr>
              <a:tr h="200025"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FPA</a:t>
                      </a:r>
                      <a:endParaRPr lang="en-GB" sz="1200" b="1" i="0" u="none" strike="noStrike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Maximum voltage to ground</a:t>
                      </a:r>
                      <a:endParaRPr lang="en-GB" sz="1200" b="0" i="0" u="none" strike="noStrike" dirty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 smtClean="0">
                          <a:solidFill>
                            <a:srgbClr val="7030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450</a:t>
                      </a:r>
                      <a:endParaRPr lang="en-GB" sz="1200" b="0" i="0" u="none" strike="noStrike" dirty="0">
                        <a:solidFill>
                          <a:srgbClr val="7030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 dirty="0" smtClean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</a:rPr>
                        <a:t>1000</a:t>
                      </a:r>
                      <a:endParaRPr lang="en-GB" sz="1200" b="1" i="0" u="none" strike="noStrike" dirty="0">
                        <a:solidFill>
                          <a:srgbClr val="00B05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2000</a:t>
                      </a:r>
                      <a:endParaRPr lang="en-GB" sz="1200" b="1" i="0" u="none" strike="noStrike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[V]</a:t>
                      </a:r>
                      <a:endParaRPr lang="en-GB" sz="1200" b="0" i="0" u="none" strike="noStrike" dirty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</a:tr>
              <a:tr h="200025">
                <a:tc>
                  <a:txBody>
                    <a:bodyPr/>
                    <a:lstStyle/>
                    <a:p>
                      <a:pPr algn="l" fontAlgn="b"/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Discharge time </a:t>
                      </a:r>
                      <a:r>
                        <a:rPr lang="en-GB" sz="12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constant </a:t>
                      </a:r>
                      <a:r>
                        <a:rPr lang="en-GB" sz="1100" dirty="0" smtClean="0">
                          <a:solidFill>
                            <a:srgbClr val="0055A0"/>
                          </a:solidFill>
                        </a:rPr>
                        <a:t>(</a:t>
                      </a:r>
                      <a:r>
                        <a:rPr lang="el-GR" sz="1200" dirty="0" smtClean="0">
                          <a:solidFill>
                            <a:srgbClr val="0055A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τ</a:t>
                      </a:r>
                      <a:r>
                        <a:rPr lang="en-GB" sz="1200" baseline="-25000" dirty="0" smtClean="0">
                          <a:solidFill>
                            <a:srgbClr val="0055A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disc</a:t>
                      </a:r>
                      <a:r>
                        <a:rPr lang="en-GB" sz="1100" dirty="0" smtClean="0">
                          <a:solidFill>
                            <a:srgbClr val="0055A0"/>
                          </a:solidFill>
                          <a:cs typeface="Times New Roman" panose="02020603050405020304" pitchFamily="18" charset="0"/>
                        </a:rPr>
                        <a:t>)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u="none" strike="noStrike" dirty="0">
                          <a:solidFill>
                            <a:srgbClr val="7030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</a:t>
                      </a:r>
                      <a:endParaRPr lang="en-GB" sz="1200" b="1" i="0" u="none" strike="noStrike" dirty="0">
                        <a:solidFill>
                          <a:srgbClr val="7030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 dirty="0" smtClean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</a:rPr>
                        <a:t>288</a:t>
                      </a:r>
                      <a:endParaRPr lang="en-GB" sz="1200" b="1" i="0" u="none" strike="noStrike" dirty="0">
                        <a:solidFill>
                          <a:srgbClr val="00B05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 dirty="0" smtClean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</a:rPr>
                        <a:t>144</a:t>
                      </a:r>
                      <a:endParaRPr lang="en-GB" sz="1200" b="1" i="0" u="none" strike="noStrike" dirty="0">
                        <a:solidFill>
                          <a:srgbClr val="00B05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[s]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</a:tr>
              <a:tr h="200025">
                <a:tc>
                  <a:txBody>
                    <a:bodyPr/>
                    <a:lstStyle/>
                    <a:p>
                      <a:pPr algn="l" fontAlgn="b"/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</a:rPr>
                        <a:t>Resistance per energy extractor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7030A0"/>
                          </a:solidFill>
                          <a:effectLst/>
                          <a:latin typeface="Times New Roman" panose="02020603050405020304" pitchFamily="18" charset="0"/>
                        </a:rPr>
                        <a:t>76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</a:rPr>
                        <a:t>236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</a:rPr>
                        <a:t>472</a:t>
                      </a:r>
                      <a:endParaRPr lang="en-GB" sz="1200" b="0" i="0" u="none" strike="noStrike" dirty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</a:rPr>
                        <a:t>[m</a:t>
                      </a:r>
                      <a:r>
                        <a:rPr lang="el-GR" sz="1200" b="0" i="0" u="none" strike="noStrike" dirty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</a:rPr>
                        <a:t>Ω]</a:t>
                      </a:r>
                    </a:p>
                  </a:txBody>
                  <a:tcPr marL="9525" marR="9525" marT="9525" marB="0" anchor="b"/>
                </a:tc>
              </a:tr>
              <a:tr h="115321">
                <a:tc>
                  <a:txBody>
                    <a:bodyPr/>
                    <a:lstStyle/>
                    <a:p>
                      <a:pPr algn="l" fontAlgn="b"/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Integral of I^2(t)*</a:t>
                      </a:r>
                      <a:r>
                        <a:rPr lang="en-GB" sz="1200" u="none" strike="noStrike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dt</a:t>
                      </a:r>
                      <a:r>
                        <a:rPr lang="en-GB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(MIITs)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 dirty="0" smtClean="0">
                          <a:solidFill>
                            <a:srgbClr val="7030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7e3</a:t>
                      </a:r>
                      <a:endParaRPr lang="en-GB" sz="1200" b="0" i="0" u="none" strike="noStrike" dirty="0">
                        <a:solidFill>
                          <a:srgbClr val="7030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 smtClean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</a:rPr>
                        <a:t>10e3</a:t>
                      </a:r>
                      <a:endParaRPr lang="en-GB" sz="1200" b="0" i="0" u="none" strike="noStrike" dirty="0">
                        <a:solidFill>
                          <a:srgbClr val="00B05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 smtClean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</a:rPr>
                        <a:t>5e3</a:t>
                      </a:r>
                      <a:endParaRPr lang="en-GB" sz="1200" b="0" i="0" u="none" strike="noStrike" dirty="0">
                        <a:solidFill>
                          <a:srgbClr val="00B05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[MA^2 s]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</a:tr>
              <a:tr h="200025">
                <a:tc>
                  <a:txBody>
                    <a:bodyPr/>
                    <a:lstStyle/>
                    <a:p>
                      <a:pPr algn="l" fontAlgn="b"/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 dirty="0" err="1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Busbar</a:t>
                      </a:r>
                      <a:r>
                        <a:rPr lang="en-GB" sz="12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size </a:t>
                      </a:r>
                      <a:r>
                        <a:rPr lang="en-GB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(adiabatic, </a:t>
                      </a:r>
                      <a:r>
                        <a:rPr lang="en-GB" sz="12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ΔT=300K</a:t>
                      </a:r>
                      <a:r>
                        <a:rPr lang="en-GB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200" b="0" i="0" u="none" strike="noStrike" dirty="0" smtClean="0">
                          <a:solidFill>
                            <a:srgbClr val="7030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220</a:t>
                      </a:r>
                      <a:endParaRPr lang="en-GB" sz="1200" b="0" i="0" u="none" strike="noStrike" dirty="0">
                        <a:solidFill>
                          <a:srgbClr val="7030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200" u="none" strike="noStrike" dirty="0" smtClean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260</a:t>
                      </a:r>
                      <a:endParaRPr lang="en-GB" sz="1200" b="0" i="0" u="none" strike="noStrike" dirty="0">
                        <a:solidFill>
                          <a:srgbClr val="00B05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200" u="none" strike="noStrike" dirty="0" smtClean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180</a:t>
                      </a:r>
                      <a:endParaRPr lang="en-GB" sz="1200" b="0" i="0" u="none" strike="noStrike" dirty="0">
                        <a:solidFill>
                          <a:srgbClr val="00B05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[mm^2]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sp>
        <p:nvSpPr>
          <p:cNvPr id="62" name="Content Placeholder 1"/>
          <p:cNvSpPr txBox="1">
            <a:spLocks/>
          </p:cNvSpPr>
          <p:nvPr/>
        </p:nvSpPr>
        <p:spPr>
          <a:xfrm>
            <a:off x="4849163" y="4668486"/>
            <a:ext cx="4014499" cy="1433870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None/>
            </a:pPr>
            <a:r>
              <a:rPr lang="en-GB" sz="2000" dirty="0" smtClean="0"/>
              <a:t>Cons</a:t>
            </a:r>
          </a:p>
          <a:p>
            <a:pPr>
              <a:buClr>
                <a:srgbClr val="FFC000"/>
              </a:buClr>
              <a:buSzPct val="100000"/>
              <a:buFont typeface="Wingdings" panose="05000000000000000000" pitchFamily="2" charset="2"/>
              <a:buChar char="Ø"/>
            </a:pPr>
            <a:r>
              <a:rPr lang="en-GB" sz="1600" dirty="0">
                <a:solidFill>
                  <a:srgbClr val="0055A0"/>
                </a:solidFill>
              </a:rPr>
              <a:t>High stored energy per </a:t>
            </a:r>
            <a:r>
              <a:rPr lang="en-GB" sz="1600" dirty="0" smtClean="0">
                <a:solidFill>
                  <a:srgbClr val="0055A0"/>
                </a:solidFill>
              </a:rPr>
              <a:t>circuit</a:t>
            </a:r>
          </a:p>
          <a:p>
            <a:pPr>
              <a:buSzPct val="100000"/>
              <a:buFont typeface="Wingdings" panose="05000000000000000000" pitchFamily="2" charset="2"/>
              <a:buChar char="Ø"/>
            </a:pPr>
            <a:r>
              <a:rPr lang="en-GB" sz="1600" dirty="0" smtClean="0">
                <a:solidFill>
                  <a:srgbClr val="0055A0"/>
                </a:solidFill>
              </a:rPr>
              <a:t>Position of EE2, EE3 and EE4</a:t>
            </a:r>
            <a:endParaRPr lang="en-GB" sz="1600" dirty="0">
              <a:solidFill>
                <a:srgbClr val="0055A0"/>
              </a:solidFill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4958792" y="797422"/>
            <a:ext cx="3795240" cy="1390195"/>
            <a:chOff x="4958792" y="797422"/>
            <a:chExt cx="3795240" cy="1390195"/>
          </a:xfrm>
        </p:grpSpPr>
        <p:sp>
          <p:nvSpPr>
            <p:cNvPr id="122" name="Rectangle 121"/>
            <p:cNvSpPr/>
            <p:nvPr/>
          </p:nvSpPr>
          <p:spPr>
            <a:xfrm>
              <a:off x="4958792" y="1156500"/>
              <a:ext cx="622934" cy="300759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6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PC 1</a:t>
              </a:r>
              <a:endParaRPr lang="en-GB" sz="16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123" name="Straight Connector 122"/>
            <p:cNvCxnSpPr/>
            <p:nvPr/>
          </p:nvCxnSpPr>
          <p:spPr>
            <a:xfrm>
              <a:off x="5585536" y="1157570"/>
              <a:ext cx="2915018" cy="0"/>
            </a:xfrm>
            <a:prstGeom prst="line">
              <a:avLst/>
            </a:prstGeom>
            <a:ln w="12700">
              <a:solidFill>
                <a:srgbClr val="FF00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24" name="Straight Connector 123"/>
            <p:cNvCxnSpPr/>
            <p:nvPr/>
          </p:nvCxnSpPr>
          <p:spPr>
            <a:xfrm>
              <a:off x="5585536" y="1457259"/>
              <a:ext cx="2915018" cy="0"/>
            </a:xfrm>
            <a:prstGeom prst="line">
              <a:avLst/>
            </a:prstGeom>
            <a:ln w="12700">
              <a:solidFill>
                <a:srgbClr val="FF00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25" name="Straight Connector 124"/>
            <p:cNvCxnSpPr/>
            <p:nvPr/>
          </p:nvCxnSpPr>
          <p:spPr>
            <a:xfrm>
              <a:off x="8500554" y="1156500"/>
              <a:ext cx="0" cy="300759"/>
            </a:xfrm>
            <a:prstGeom prst="line">
              <a:avLst/>
            </a:prstGeom>
            <a:ln w="12700">
              <a:solidFill>
                <a:srgbClr val="FF00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26" name="TextBox 125"/>
            <p:cNvSpPr txBox="1"/>
            <p:nvPr/>
          </p:nvSpPr>
          <p:spPr>
            <a:xfrm>
              <a:off x="6758426" y="1849063"/>
              <a:ext cx="56923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600" dirty="0" smtClean="0">
                  <a:solidFill>
                    <a:srgbClr val="00B05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PS 1</a:t>
              </a:r>
              <a:endParaRPr lang="en-GB" sz="16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127" name="Straight Arrow Connector 126"/>
            <p:cNvCxnSpPr/>
            <p:nvPr/>
          </p:nvCxnSpPr>
          <p:spPr>
            <a:xfrm>
              <a:off x="5585536" y="1895096"/>
              <a:ext cx="2915018" cy="0"/>
            </a:xfrm>
            <a:prstGeom prst="straightConnector1">
              <a:avLst/>
            </a:prstGeom>
            <a:ln>
              <a:solidFill>
                <a:srgbClr val="00CC00"/>
              </a:solidFill>
              <a:headEnd type="arrow" w="med" len="med"/>
              <a:tailEnd type="arrow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grpSp>
          <p:nvGrpSpPr>
            <p:cNvPr id="128" name="Group 127"/>
            <p:cNvGrpSpPr/>
            <p:nvPr/>
          </p:nvGrpSpPr>
          <p:grpSpPr>
            <a:xfrm>
              <a:off x="5350744" y="797422"/>
              <a:ext cx="492443" cy="350064"/>
              <a:chOff x="964711" y="4583012"/>
              <a:chExt cx="492443" cy="350064"/>
            </a:xfrm>
          </p:grpSpPr>
          <p:sp>
            <p:nvSpPr>
              <p:cNvPr id="133" name="Rectangle 132"/>
              <p:cNvSpPr/>
              <p:nvPr/>
            </p:nvSpPr>
            <p:spPr>
              <a:xfrm>
                <a:off x="1003221" y="4639248"/>
                <a:ext cx="394960" cy="180919"/>
              </a:xfrm>
              <a:prstGeom prst="rect">
                <a:avLst/>
              </a:prstGeom>
              <a:solidFill>
                <a:srgbClr val="0055A0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400" spc="-15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34" name="Isosceles Triangle 133"/>
              <p:cNvSpPr/>
              <p:nvPr/>
            </p:nvSpPr>
            <p:spPr>
              <a:xfrm rot="10800000">
                <a:off x="1003220" y="4819729"/>
                <a:ext cx="394961" cy="113347"/>
              </a:xfrm>
              <a:prstGeom prst="triangle">
                <a:avLst/>
              </a:prstGeom>
              <a:solidFill>
                <a:srgbClr val="0055A0"/>
              </a:solidFill>
              <a:ln>
                <a:noFill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35" name="TextBox 134"/>
              <p:cNvSpPr txBox="1"/>
              <p:nvPr/>
            </p:nvSpPr>
            <p:spPr>
              <a:xfrm>
                <a:off x="964711" y="4583012"/>
                <a:ext cx="492443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400" dirty="0" smtClean="0">
                    <a:solidFill>
                      <a:schemeClr val="bg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EE1</a:t>
                </a:r>
                <a:endParaRPr lang="en-GB" sz="1400" dirty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129" name="Group 128"/>
            <p:cNvGrpSpPr/>
            <p:nvPr/>
          </p:nvGrpSpPr>
          <p:grpSpPr>
            <a:xfrm>
              <a:off x="8261589" y="804965"/>
              <a:ext cx="492443" cy="350064"/>
              <a:chOff x="964711" y="4583012"/>
              <a:chExt cx="492443" cy="350064"/>
            </a:xfrm>
          </p:grpSpPr>
          <p:sp>
            <p:nvSpPr>
              <p:cNvPr id="130" name="Rectangle 129"/>
              <p:cNvSpPr/>
              <p:nvPr/>
            </p:nvSpPr>
            <p:spPr>
              <a:xfrm>
                <a:off x="1003221" y="4639248"/>
                <a:ext cx="394960" cy="180919"/>
              </a:xfrm>
              <a:prstGeom prst="rect">
                <a:avLst/>
              </a:prstGeom>
              <a:solidFill>
                <a:srgbClr val="0055A0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400" spc="-15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31" name="Isosceles Triangle 130"/>
              <p:cNvSpPr/>
              <p:nvPr/>
            </p:nvSpPr>
            <p:spPr>
              <a:xfrm rot="10800000">
                <a:off x="1003220" y="4819729"/>
                <a:ext cx="394961" cy="113347"/>
              </a:xfrm>
              <a:prstGeom prst="triangle">
                <a:avLst/>
              </a:prstGeom>
              <a:solidFill>
                <a:srgbClr val="0055A0"/>
              </a:solidFill>
              <a:ln>
                <a:noFill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32" name="TextBox 131"/>
              <p:cNvSpPr txBox="1"/>
              <p:nvPr/>
            </p:nvSpPr>
            <p:spPr>
              <a:xfrm>
                <a:off x="964711" y="4583012"/>
                <a:ext cx="492443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400" dirty="0" smtClean="0">
                    <a:solidFill>
                      <a:schemeClr val="bg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EE3</a:t>
                </a:r>
                <a:endParaRPr lang="en-GB" sz="1400" dirty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169" name="Group 168"/>
            <p:cNvGrpSpPr/>
            <p:nvPr/>
          </p:nvGrpSpPr>
          <p:grpSpPr>
            <a:xfrm>
              <a:off x="6794910" y="797425"/>
              <a:ext cx="492443" cy="350064"/>
              <a:chOff x="964711" y="4583012"/>
              <a:chExt cx="492443" cy="350064"/>
            </a:xfrm>
          </p:grpSpPr>
          <p:sp>
            <p:nvSpPr>
              <p:cNvPr id="170" name="Rectangle 169"/>
              <p:cNvSpPr/>
              <p:nvPr/>
            </p:nvSpPr>
            <p:spPr>
              <a:xfrm>
                <a:off x="1003221" y="4639248"/>
                <a:ext cx="394960" cy="180919"/>
              </a:xfrm>
              <a:prstGeom prst="rect">
                <a:avLst/>
              </a:prstGeom>
              <a:solidFill>
                <a:srgbClr val="0055A0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400" spc="-15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71" name="Isosceles Triangle 170"/>
              <p:cNvSpPr/>
              <p:nvPr/>
            </p:nvSpPr>
            <p:spPr>
              <a:xfrm rot="10800000">
                <a:off x="1003220" y="4819729"/>
                <a:ext cx="394961" cy="113347"/>
              </a:xfrm>
              <a:prstGeom prst="triangle">
                <a:avLst/>
              </a:prstGeom>
              <a:solidFill>
                <a:srgbClr val="0055A0"/>
              </a:solidFill>
              <a:ln>
                <a:noFill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72" name="TextBox 171"/>
              <p:cNvSpPr txBox="1"/>
              <p:nvPr/>
            </p:nvSpPr>
            <p:spPr>
              <a:xfrm>
                <a:off x="964711" y="4583012"/>
                <a:ext cx="492443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400" dirty="0" smtClean="0">
                    <a:solidFill>
                      <a:schemeClr val="bg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EE2</a:t>
                </a:r>
                <a:endParaRPr lang="en-GB" sz="1400" dirty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184" name="Group 183"/>
            <p:cNvGrpSpPr/>
            <p:nvPr/>
          </p:nvGrpSpPr>
          <p:grpSpPr>
            <a:xfrm rot="10800000">
              <a:off x="6794977" y="1468559"/>
              <a:ext cx="572567" cy="350064"/>
              <a:chOff x="871099" y="4583012"/>
              <a:chExt cx="572593" cy="350064"/>
            </a:xfrm>
          </p:grpSpPr>
          <p:sp>
            <p:nvSpPr>
              <p:cNvPr id="198" name="Rectangle 197"/>
              <p:cNvSpPr/>
              <p:nvPr/>
            </p:nvSpPr>
            <p:spPr>
              <a:xfrm>
                <a:off x="1003221" y="4639248"/>
                <a:ext cx="394960" cy="180919"/>
              </a:xfrm>
              <a:prstGeom prst="rect">
                <a:avLst/>
              </a:prstGeom>
              <a:solidFill>
                <a:srgbClr val="0055A0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400" spc="-15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99" name="Isosceles Triangle 198"/>
              <p:cNvSpPr/>
              <p:nvPr/>
            </p:nvSpPr>
            <p:spPr>
              <a:xfrm rot="10800000">
                <a:off x="1003220" y="4819729"/>
                <a:ext cx="394961" cy="113347"/>
              </a:xfrm>
              <a:prstGeom prst="triangle">
                <a:avLst/>
              </a:prstGeom>
              <a:solidFill>
                <a:srgbClr val="0055A0"/>
              </a:solidFill>
              <a:ln>
                <a:noFill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00" name="TextBox 199"/>
              <p:cNvSpPr txBox="1"/>
              <p:nvPr/>
            </p:nvSpPr>
            <p:spPr>
              <a:xfrm rot="10800000">
                <a:off x="871099" y="4583012"/>
                <a:ext cx="572593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400" dirty="0" smtClean="0">
                    <a:solidFill>
                      <a:schemeClr val="bg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EE4</a:t>
                </a:r>
                <a:endParaRPr lang="en-GB" sz="1400" dirty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479433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CERNCorporate4-3</Template>
  <TotalTime>3171</TotalTime>
  <Words>1690</Words>
  <Application>Microsoft Office PowerPoint</Application>
  <PresentationFormat>On-screen Show (4:3)</PresentationFormat>
  <Paragraphs>625</Paragraphs>
  <Slides>18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3" baseType="lpstr">
      <vt:lpstr>Arial</vt:lpstr>
      <vt:lpstr>Calibri</vt:lpstr>
      <vt:lpstr>Times New Roman</vt:lpstr>
      <vt:lpstr>Wingdings</vt:lpstr>
      <vt:lpstr>CERNCorporate4-3</vt:lpstr>
      <vt:lpstr>Concepts for magnet circuit powering and protection  M. Prioli  with many inputs from A. Verweij, R. Schmidt and A. Siemko</vt:lpstr>
      <vt:lpstr>Outline</vt:lpstr>
      <vt:lpstr>FCC magnet designs</vt:lpstr>
      <vt:lpstr>The FCC layout</vt:lpstr>
      <vt:lpstr>FCC vs LHC powering layout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Overview</vt:lpstr>
      <vt:lpstr>Comments</vt:lpstr>
      <vt:lpstr>FCC vs LHC ramp-up</vt:lpstr>
      <vt:lpstr>FCC vs LHC ramp-up</vt:lpstr>
      <vt:lpstr>Distribution of power flows</vt:lpstr>
      <vt:lpstr>Conclusions</vt:lpstr>
      <vt:lpstr>Thank you for your attention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Marco Prioli</dc:creator>
  <cp:lastModifiedBy>Marco Prioli</cp:lastModifiedBy>
  <cp:revision>248</cp:revision>
  <cp:lastPrinted>2016-03-31T12:22:42Z</cp:lastPrinted>
  <dcterms:created xsi:type="dcterms:W3CDTF">2015-10-21T14:18:16Z</dcterms:created>
  <dcterms:modified xsi:type="dcterms:W3CDTF">2016-04-07T08:15:59Z</dcterms:modified>
</cp:coreProperties>
</file>