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436" r:id="rId4"/>
    <p:sldId id="407" r:id="rId5"/>
    <p:sldId id="431" r:id="rId6"/>
    <p:sldId id="415" r:id="rId7"/>
    <p:sldId id="437" r:id="rId8"/>
    <p:sldId id="410" r:id="rId9"/>
    <p:sldId id="429" r:id="rId10"/>
    <p:sldId id="412" r:id="rId11"/>
    <p:sldId id="428" r:id="rId12"/>
    <p:sldId id="417" r:id="rId13"/>
    <p:sldId id="427" r:id="rId14"/>
    <p:sldId id="408" r:id="rId15"/>
    <p:sldId id="420" r:id="rId16"/>
    <p:sldId id="372" r:id="rId17"/>
    <p:sldId id="373" r:id="rId18"/>
    <p:sldId id="375" r:id="rId19"/>
    <p:sldId id="374" r:id="rId20"/>
    <p:sldId id="388" r:id="rId21"/>
    <p:sldId id="259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2" pos="2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Johannes Gutleber" initials="JG [7]" lastIdx="1" clrIdx="6">
    <p:extLst/>
  </p:cmAuthor>
  <p:cmAuthor id="1" name="Johannes Gutleber" initials="JG" lastIdx="1" clrIdx="0">
    <p:extLst/>
  </p:cmAuthor>
  <p:cmAuthor id="2" name="Johannes Gutleber" initials="JG [2]" lastIdx="1" clrIdx="1">
    <p:extLst/>
  </p:cmAuthor>
  <p:cmAuthor id="3" name="Johannes Gutleber" initials="JG [3]" lastIdx="1" clrIdx="2">
    <p:extLst/>
  </p:cmAuthor>
  <p:cmAuthor id="4" name="Johannes Gutleber" initials="JG [4]" lastIdx="1" clrIdx="3">
    <p:extLst/>
  </p:cmAuthor>
  <p:cmAuthor id="5" name="Johannes Gutleber" initials="JG [5]" lastIdx="1" clrIdx="4">
    <p:extLst/>
  </p:cmAuthor>
  <p:cmAuthor id="6" name="Johannes Gutleber" initials="JG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0D7FA"/>
    <a:srgbClr val="9FEBE4"/>
    <a:srgbClr val="604A7B"/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 snapToGrid="0" snapToObjects="1">
      <p:cViewPr varScale="1">
        <p:scale>
          <a:sx n="165" d="100"/>
          <a:sy n="165" d="100"/>
        </p:scale>
        <p:origin x="1596" y="126"/>
      </p:cViewPr>
      <p:guideLst>
        <p:guide orient="horz" pos="935"/>
        <p:guide pos="20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7BBEB-8950-42DE-A155-64889BBD29BB}" type="datetimeFigureOut">
              <a:rPr lang="en-GB" smtClean="0"/>
              <a:t>06/04/2016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8EBD1-284E-43AD-9D84-CA432E09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561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995320" y="6164284"/>
            <a:ext cx="1043873" cy="6837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noProof="0" smtClean="0"/>
              <a:t>Click to edit Master title style</a:t>
            </a:r>
            <a:endParaRPr kumimoji="0"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smtClean="0"/>
              <a:t>Click to edit Master text styles</a:t>
            </a:r>
          </a:p>
          <a:p>
            <a:pPr lvl="1" eaLnBrk="1" latinLnBrk="0" hangingPunct="1"/>
            <a:r>
              <a:rPr lang="en-US" noProof="0" smtClean="0"/>
              <a:t>Second level</a:t>
            </a:r>
          </a:p>
          <a:p>
            <a:pPr lvl="2" eaLnBrk="1" latinLnBrk="0" hangingPunct="1"/>
            <a:r>
              <a:rPr lang="en-US" noProof="0" smtClean="0"/>
              <a:t>Third level</a:t>
            </a:r>
          </a:p>
          <a:p>
            <a:pPr lvl="3" eaLnBrk="1" latinLnBrk="0" hangingPunct="1"/>
            <a:r>
              <a:rPr lang="en-US" noProof="0" smtClean="0"/>
              <a:t>Fourth level</a:t>
            </a:r>
          </a:p>
          <a:p>
            <a:pPr lvl="4" eaLnBrk="1" latinLnBrk="0" hangingPunct="1"/>
            <a:r>
              <a:rPr lang="en-US" noProof="0" smtClean="0"/>
              <a:t>Fifth level</a:t>
            </a:r>
            <a:endParaRPr kumimoji="0" lang="en-GB" noProof="0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4" name="Rectangle 3"/>
          <p:cNvSpPr/>
          <p:nvPr userDrawn="1"/>
        </p:nvSpPr>
        <p:spPr>
          <a:xfrm>
            <a:off x="943337" y="6144698"/>
            <a:ext cx="1307939" cy="6539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70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et </a:t>
            </a:r>
            <a:r>
              <a:rPr kumimoji="0" lang="en-GB" noProof="0" dirty="0" err="1" smtClean="0"/>
              <a:t>modifiez</a:t>
            </a:r>
            <a:r>
              <a:rPr kumimoji="0" lang="en-GB" noProof="0" dirty="0" smtClean="0"/>
              <a:t> le titre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2" eaLnBrk="1" latinLnBrk="0" hangingPunct="1"/>
            <a:r>
              <a:rPr kumimoji="0" lang="en-GB" noProof="0" dirty="0" err="1" smtClean="0"/>
              <a:t>Troisième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3" eaLnBrk="1" latinLnBrk="0" hangingPunct="1"/>
            <a:r>
              <a:rPr kumimoji="0" lang="en-GB" noProof="0" dirty="0" err="1" smtClean="0"/>
              <a:t>Quatrième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  <a:p>
            <a:pPr lvl="4" eaLnBrk="1" latinLnBrk="0" hangingPunct="1"/>
            <a:r>
              <a:rPr kumimoji="0" lang="en-GB" noProof="0" dirty="0" err="1" smtClean="0"/>
              <a:t>Cinquième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noProof="0" dirty="0" smtClean="0"/>
              <a:t>Document reference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21" y="6268081"/>
            <a:ext cx="819636" cy="506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78" r:id="rId4"/>
    <p:sldLayoutId id="2147483680" r:id="rId5"/>
    <p:sldLayoutId id="2147483667" r:id="rId6"/>
    <p:sldLayoutId id="2147483664" r:id="rId7"/>
    <p:sldLayoutId id="2147483665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7" Type="http://schemas.openxmlformats.org/officeDocument/2006/relationships/image" Target="../media/image14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tiff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LHC – Our Reference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154155"/>
            <a:ext cx="8226854" cy="47870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/>
              <a:t>What do we know from the LHC? (25 ns Run in 2015)</a:t>
            </a:r>
            <a:endParaRPr lang="en-GB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80" y="1577834"/>
            <a:ext cx="7679694" cy="46078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3101" y="2210764"/>
            <a:ext cx="3034368" cy="1823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0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11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– A Complex Machine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325605"/>
            <a:ext cx="8226854" cy="508982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b="1" dirty="0" smtClean="0"/>
              <a:t>4 times bigger machine = 4 times less availability?</a:t>
            </a:r>
            <a:endParaRPr lang="en-GB" sz="2400" b="1" dirty="0"/>
          </a:p>
          <a:p>
            <a:endParaRPr lang="en-GB" b="1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138457" y="5697200"/>
            <a:ext cx="323602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400" dirty="0" smtClean="0"/>
              <a:t>Optimization of machine protection settings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400" dirty="0" smtClean="0"/>
              <a:t>Beam stability</a:t>
            </a:r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5301" y="2159878"/>
            <a:ext cx="6011874" cy="3610809"/>
          </a:xfrm>
          <a:prstGeom prst="rect">
            <a:avLst/>
          </a:prstGeom>
          <a:effectLst>
            <a:outerShdw dist="50800" dir="5400000" algn="ctr" rotWithShape="0">
              <a:schemeClr val="bg1"/>
            </a:outerShdw>
            <a:softEdge rad="635000"/>
          </a:effectLst>
        </p:spPr>
      </p:pic>
      <p:cxnSp>
        <p:nvCxnSpPr>
          <p:cNvPr id="17" name="Straight Arrow Connector 16"/>
          <p:cNvCxnSpPr/>
          <p:nvPr/>
        </p:nvCxnSpPr>
        <p:spPr>
          <a:xfrm>
            <a:off x="4438553" y="2331857"/>
            <a:ext cx="617194" cy="9442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816764" y="4082354"/>
            <a:ext cx="176981" cy="53054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3586808" y="2331857"/>
            <a:ext cx="631232" cy="944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2637012" y="4082354"/>
            <a:ext cx="155342" cy="53054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273040" y="4847639"/>
            <a:ext cx="437535" cy="42344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2926081" y="4816580"/>
            <a:ext cx="424753" cy="45001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993745" y="2274074"/>
            <a:ext cx="22412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400" dirty="0" smtClean="0"/>
              <a:t>High availability of the injector chain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400" dirty="0" smtClean="0"/>
              <a:t>Extremely efficient cycling</a:t>
            </a:r>
          </a:p>
        </p:txBody>
      </p:sp>
      <p:sp>
        <p:nvSpPr>
          <p:cNvPr id="37" name="Rectangle 36"/>
          <p:cNvSpPr/>
          <p:nvPr/>
        </p:nvSpPr>
        <p:spPr>
          <a:xfrm>
            <a:off x="350784" y="2232063"/>
            <a:ext cx="236389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400" dirty="0" smtClean="0"/>
              <a:t>Improve </a:t>
            </a:r>
            <a:r>
              <a:rPr lang="en-GB" sz="1400" dirty="0" smtClean="0"/>
              <a:t>reliability for high-impact systems (redundancy)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1400" dirty="0" smtClean="0"/>
              <a:t>Explore the potential of condition-based maintenance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958781" y="5105510"/>
            <a:ext cx="297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/>
              <a:t>Sensitivity analyses of key contributors for luminosity production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22126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D:\erogova\Desktop\2CV120_1.t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4860" y="2379341"/>
            <a:ext cx="1897613" cy="1441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Breakdown of Failure Duration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12</a:t>
            </a:fld>
            <a:endParaRPr lang="en-GB" noProof="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02557" y="1660967"/>
            <a:ext cx="8709949" cy="0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67102" y="1264722"/>
            <a:ext cx="1966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Failure Duration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02557" y="1911750"/>
            <a:ext cx="1973484" cy="0"/>
          </a:xfrm>
          <a:prstGeom prst="straightConnector1">
            <a:avLst/>
          </a:prstGeom>
          <a:ln w="31750">
            <a:solidFill>
              <a:schemeClr val="tx2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251704" y="2649241"/>
            <a:ext cx="1861595" cy="2"/>
          </a:xfrm>
          <a:prstGeom prst="straightConnector1">
            <a:avLst/>
          </a:prstGeom>
          <a:ln w="31750"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396451" y="3443465"/>
            <a:ext cx="2062222" cy="0"/>
          </a:xfrm>
          <a:prstGeom prst="straightConnector1">
            <a:avLst/>
          </a:prstGeom>
          <a:ln w="31750">
            <a:solidFill>
              <a:schemeClr val="tx1">
                <a:lumMod val="40000"/>
                <a:lumOff val="6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734680" y="4196860"/>
            <a:ext cx="2116236" cy="0"/>
          </a:xfrm>
          <a:prstGeom prst="straightConnector1">
            <a:avLst/>
          </a:prstGeom>
          <a:ln w="31750">
            <a:solidFill>
              <a:schemeClr val="tx1">
                <a:lumMod val="20000"/>
                <a:lumOff val="8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7752" y="1991483"/>
            <a:ext cx="1655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75000"/>
                  </a:schemeClr>
                </a:solidFill>
              </a:rPr>
              <a:t>Identification</a:t>
            </a:r>
            <a:endParaRPr lang="en-GB" b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415678" y="2774539"/>
            <a:ext cx="153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Diagnostics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60698" y="4296134"/>
            <a:ext cx="153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20000"/>
                    <a:lumOff val="80000"/>
                  </a:schemeClr>
                </a:solidFill>
              </a:rPr>
              <a:t>Restore</a:t>
            </a:r>
            <a:endParaRPr lang="en-GB" b="1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19336" y="3544948"/>
            <a:ext cx="1533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Logistics</a:t>
            </a:r>
            <a:endParaRPr lang="en-GB" b="1" dirty="0">
              <a:solidFill>
                <a:schemeClr val="tx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2580" y="4661044"/>
            <a:ext cx="1815739" cy="136974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2065" y="3182519"/>
            <a:ext cx="1742596" cy="111984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62636" y="5514132"/>
            <a:ext cx="3838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New strategies required!</a:t>
            </a:r>
            <a:endParaRPr lang="en-GB" sz="2000" b="1" dirty="0"/>
          </a:p>
        </p:txBody>
      </p:sp>
      <p:sp>
        <p:nvSpPr>
          <p:cNvPr id="35" name="5-Point Star 34"/>
          <p:cNvSpPr/>
          <p:nvPr/>
        </p:nvSpPr>
        <p:spPr>
          <a:xfrm>
            <a:off x="607895" y="2951477"/>
            <a:ext cx="179408" cy="13392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3789" y="3990338"/>
            <a:ext cx="1909308" cy="1431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97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32" grpId="0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11919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Potential of </a:t>
            </a:r>
            <a:r>
              <a:rPr lang="en-GB" smtClean="0"/>
              <a:t>Condition-Based Maintenance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5940152" y="5964586"/>
            <a:ext cx="22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E. </a:t>
            </a:r>
            <a:r>
              <a:rPr lang="en-GB" dirty="0" err="1" smtClean="0"/>
              <a:t>Rogova</a:t>
            </a:r>
            <a:r>
              <a:rPr lang="en-GB" dirty="0" smtClean="0"/>
              <a:t>, TU Delft</a:t>
            </a:r>
            <a:endParaRPr lang="en-GB" dirty="0"/>
          </a:p>
        </p:txBody>
      </p:sp>
      <p:pic>
        <p:nvPicPr>
          <p:cNvPr id="39" name="Picture 2" descr="O:\Cellfun implementation_new\new_graph1_CV120.tif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7" t="2595" r="6091" b="2183"/>
          <a:stretch/>
        </p:blipFill>
        <p:spPr bwMode="auto">
          <a:xfrm>
            <a:off x="33713" y="978352"/>
            <a:ext cx="6050455" cy="468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084168" y="2367790"/>
            <a:ext cx="293632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/>
              <a:t>Degradation and failure observed during 3 months          (9 Mar-17 Jun)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/>
              <a:t>22 Apr – failure recorded in the cryogenics logbook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600" dirty="0" smtClean="0"/>
              <a:t>5 Apr – Start of Beam operation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6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dirty="0" smtClean="0"/>
              <a:t>Online processing of data can predict failures!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60232" y="143472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1228FA"/>
                </a:solidFill>
              </a:rPr>
              <a:t>Faulty slide valve (hydraulic)</a:t>
            </a:r>
          </a:p>
        </p:txBody>
      </p:sp>
      <p:sp>
        <p:nvSpPr>
          <p:cNvPr id="42" name="Right Arrow 41"/>
          <p:cNvSpPr/>
          <p:nvPr/>
        </p:nvSpPr>
        <p:spPr>
          <a:xfrm rot="10800000">
            <a:off x="5940152" y="1632301"/>
            <a:ext cx="72008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327941" y="5718983"/>
            <a:ext cx="18270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Repair during </a:t>
            </a:r>
            <a:r>
              <a:rPr lang="en-GB" sz="1600" dirty="0" smtClean="0">
                <a:solidFill>
                  <a:srgbClr val="00B050"/>
                </a:solidFill>
              </a:rPr>
              <a:t>technical stop</a:t>
            </a:r>
            <a:endParaRPr lang="en-GB" sz="1600" dirty="0">
              <a:solidFill>
                <a:srgbClr val="00B05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3149426" y="5413368"/>
            <a:ext cx="537111" cy="305615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913532" y="5748504"/>
            <a:ext cx="1307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Degradation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2040524" y="1223384"/>
            <a:ext cx="0" cy="3990676"/>
          </a:xfrm>
          <a:prstGeom prst="line">
            <a:avLst/>
          </a:prstGeom>
          <a:ln w="3492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83568" y="1320776"/>
            <a:ext cx="13439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Start of Beam Operation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1659930" y="5658156"/>
            <a:ext cx="607814" cy="2209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327254" y="5736981"/>
            <a:ext cx="8427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261CEA"/>
                </a:solidFill>
              </a:rPr>
              <a:t>Failure</a:t>
            </a:r>
            <a:endParaRPr lang="en-GB" sz="1600" dirty="0">
              <a:solidFill>
                <a:srgbClr val="261CEA"/>
              </a:solidFill>
            </a:endParaRP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2267744" y="5659260"/>
            <a:ext cx="881682" cy="1105"/>
          </a:xfrm>
          <a:prstGeom prst="straightConnector1">
            <a:avLst/>
          </a:prstGeom>
          <a:ln w="19050">
            <a:solidFill>
              <a:srgbClr val="261CEA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820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14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119641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LHC Availability Model Elements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45562" y="1280037"/>
            <a:ext cx="7265733" cy="471039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Failures and consequences</a:t>
            </a:r>
          </a:p>
          <a:p>
            <a:pPr lvl="1"/>
            <a:r>
              <a:rPr lang="en-GB" dirty="0"/>
              <a:t>Failure </a:t>
            </a:r>
            <a:r>
              <a:rPr lang="en-GB" dirty="0" smtClean="0"/>
              <a:t>probability (distributions)</a:t>
            </a:r>
            <a:endParaRPr lang="en-GB" dirty="0"/>
          </a:p>
          <a:p>
            <a:pPr lvl="1"/>
            <a:r>
              <a:rPr lang="en-GB" dirty="0" smtClean="0"/>
              <a:t>Downtime (identification, diagnostics, logistics, repair/recovery)</a:t>
            </a:r>
          </a:p>
          <a:p>
            <a:pPr marL="448056" lvl="1" indent="0">
              <a:buNone/>
            </a:pPr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System/accelerator dependencies</a:t>
            </a:r>
          </a:p>
          <a:p>
            <a:pPr lvl="1"/>
            <a:r>
              <a:rPr lang="en-GB" dirty="0" smtClean="0"/>
              <a:t>Infrastructure supplies</a:t>
            </a:r>
          </a:p>
          <a:p>
            <a:pPr lvl="1"/>
            <a:r>
              <a:rPr lang="en-GB" u="sng" dirty="0" smtClean="0"/>
              <a:t>Injector complex</a:t>
            </a:r>
          </a:p>
          <a:p>
            <a:pPr lvl="1"/>
            <a:endParaRPr lang="en-GB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Failure dependencies</a:t>
            </a:r>
          </a:p>
          <a:p>
            <a:pPr lvl="1"/>
            <a:r>
              <a:rPr lang="en-GB" dirty="0"/>
              <a:t>Operational modes (beam commissioning, </a:t>
            </a:r>
            <a:r>
              <a:rPr lang="en-GB" dirty="0" smtClean="0"/>
              <a:t>user operation,…)</a:t>
            </a:r>
            <a:endParaRPr lang="en-GB" dirty="0"/>
          </a:p>
          <a:p>
            <a:pPr lvl="1"/>
            <a:r>
              <a:rPr lang="en-GB" dirty="0"/>
              <a:t>Beam parameters (intensity, energy)</a:t>
            </a:r>
          </a:p>
          <a:p>
            <a:pPr lvl="1"/>
            <a:r>
              <a:rPr lang="en-GB" dirty="0"/>
              <a:t>Environmental </a:t>
            </a:r>
            <a:r>
              <a:rPr lang="en-GB" dirty="0" smtClean="0"/>
              <a:t>effects</a:t>
            </a:r>
          </a:p>
          <a:p>
            <a:pPr lvl="1"/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b="1" dirty="0" smtClean="0"/>
              <a:t>Long term effects</a:t>
            </a:r>
          </a:p>
          <a:p>
            <a:pPr lvl="1"/>
            <a:r>
              <a:rPr lang="en-GB" dirty="0" smtClean="0"/>
              <a:t>Experience</a:t>
            </a:r>
          </a:p>
          <a:p>
            <a:pPr lvl="1"/>
            <a:r>
              <a:rPr lang="en-GB" dirty="0" smtClean="0"/>
              <a:t>Conditioning/deconditioning</a:t>
            </a:r>
          </a:p>
          <a:p>
            <a:pPr lvl="1"/>
            <a:r>
              <a:rPr lang="en-GB" dirty="0" smtClean="0"/>
              <a:t>Ageing/maintenance effects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89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Model Implementation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24919" y="1258406"/>
            <a:ext cx="7847814" cy="144166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Monte Carlo based reliability software tool used as a platform for modelling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 smtClean="0"/>
              <a:t>Markov-chain models for state transitions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70413" y="3827372"/>
            <a:ext cx="1681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latin typeface="Calibri"/>
              </a:rPr>
              <a:t>Probabilistic phase transitions (Markov chain)</a:t>
            </a:r>
            <a:endParaRPr lang="en-GB" sz="1600" b="1" dirty="0">
              <a:latin typeface="Calibri"/>
            </a:endParaRPr>
          </a:p>
        </p:txBody>
      </p:sp>
      <p:pic>
        <p:nvPicPr>
          <p:cNvPr id="1026" name="Picture 2" descr="http://bit-player.org/wp-content/extras/markov/art/weather-mode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721" y="2608898"/>
            <a:ext cx="3367606" cy="317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36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16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Model Implementation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456306" y="1339779"/>
            <a:ext cx="14258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latin typeface="Calibri"/>
              </a:rPr>
              <a:t>Probabilistic phase transitions (Markov chain)</a:t>
            </a:r>
            <a:endParaRPr lang="en-GB" sz="1600" b="1" dirty="0">
              <a:latin typeface="Calibri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1534680" y="1655055"/>
            <a:ext cx="4786132" cy="0"/>
          </a:xfrm>
          <a:prstGeom prst="line">
            <a:avLst/>
          </a:prstGeom>
          <a:noFill/>
          <a:ln w="50800" cap="flat" cmpd="sng" algn="ctr">
            <a:solidFill>
              <a:srgbClr val="DADADA">
                <a:lumMod val="10000"/>
              </a:srgbClr>
            </a:solidFill>
            <a:prstDash val="solid"/>
            <a:tailEnd type="triangle"/>
          </a:ln>
          <a:effectLst/>
        </p:spPr>
      </p:cxnSp>
      <p:sp>
        <p:nvSpPr>
          <p:cNvPr id="22" name="Rounded Rectangle 21"/>
          <p:cNvSpPr/>
          <p:nvPr/>
        </p:nvSpPr>
        <p:spPr>
          <a:xfrm>
            <a:off x="1818260" y="1403025"/>
            <a:ext cx="905711" cy="504056"/>
          </a:xfrm>
          <a:prstGeom prst="roundRect">
            <a:avLst/>
          </a:prstGeom>
          <a:solidFill>
            <a:srgbClr val="FFFFFF">
              <a:lumMod val="75000"/>
            </a:srgb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Machine Cycle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787853" y="1403027"/>
            <a:ext cx="1368152" cy="504056"/>
          </a:xfrm>
          <a:prstGeom prst="roundRect">
            <a:avLst/>
          </a:prstGeom>
          <a:solidFill>
            <a:srgbClr val="339966">
              <a:lumMod val="60000"/>
              <a:lumOff val="40000"/>
            </a:srgb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Stable Beams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4206396" y="1403027"/>
            <a:ext cx="864096" cy="504056"/>
          </a:xfrm>
          <a:prstGeom prst="roundRect">
            <a:avLst/>
          </a:prstGeom>
          <a:solidFill>
            <a:srgbClr val="FF0000"/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Failure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32512" y="175758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Hours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5120883" y="1403027"/>
            <a:ext cx="864096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Precycle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Down Arrow 27"/>
          <p:cNvSpPr/>
          <p:nvPr/>
        </p:nvSpPr>
        <p:spPr>
          <a:xfrm>
            <a:off x="3939150" y="2117610"/>
            <a:ext cx="534492" cy="338610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7484" y="2534135"/>
            <a:ext cx="5817824" cy="86103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26" y="3911311"/>
            <a:ext cx="5838557" cy="1737666"/>
          </a:xfrm>
          <a:prstGeom prst="rect">
            <a:avLst/>
          </a:prstGeom>
        </p:spPr>
      </p:pic>
      <p:sp>
        <p:nvSpPr>
          <p:cNvPr id="27" name="Down Arrow 26"/>
          <p:cNvSpPr/>
          <p:nvPr/>
        </p:nvSpPr>
        <p:spPr>
          <a:xfrm>
            <a:off x="3936112" y="3467899"/>
            <a:ext cx="534492" cy="358900"/>
          </a:xfrm>
          <a:prstGeom prst="downArrow">
            <a:avLst/>
          </a:prstGeom>
          <a:gradFill>
            <a:gsLst>
              <a:gs pos="0">
                <a:srgbClr val="FF0000"/>
              </a:gs>
              <a:gs pos="11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129803" y="3858753"/>
            <a:ext cx="28313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latin typeface="Calibri"/>
              </a:rPr>
              <a:t>Randomly generated failures (base on calculated probability distributions)</a:t>
            </a:r>
            <a:endParaRPr lang="en-GB" sz="1600" b="1" dirty="0">
              <a:latin typeface="Calibri"/>
            </a:endParaRPr>
          </a:p>
        </p:txBody>
      </p:sp>
      <p:sp>
        <p:nvSpPr>
          <p:cNvPr id="3" name="Plus 2"/>
          <p:cNvSpPr/>
          <p:nvPr/>
        </p:nvSpPr>
        <p:spPr>
          <a:xfrm rot="2653863">
            <a:off x="3348758" y="2718337"/>
            <a:ext cx="477582" cy="484821"/>
          </a:xfrm>
          <a:prstGeom prst="mathPlus">
            <a:avLst/>
          </a:prstGeom>
          <a:gradFill>
            <a:gsLst>
              <a:gs pos="0">
                <a:srgbClr val="FF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681466" y="5868538"/>
            <a:ext cx="7364844" cy="52802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GB" sz="1400" dirty="0" smtClean="0"/>
              <a:t>Example: Failures in Injectors only relevant at Injection from the LHC perspective</a:t>
            </a:r>
          </a:p>
        </p:txBody>
      </p:sp>
    </p:spTree>
    <p:extLst>
      <p:ext uri="{BB962C8B-B14F-4D97-AF65-F5344CB8AC3E}">
        <p14:creationId xmlns:p14="http://schemas.microsoft.com/office/powerpoint/2010/main" val="9349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 animBg="1"/>
      <p:bldP spid="27" grpId="0" animBg="1"/>
      <p:bldP spid="10" grpId="0"/>
      <p:bldP spid="3" grpId="0" animBg="1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11919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Example: Cryogenics </a:t>
            </a:r>
            <a:r>
              <a:rPr lang="en-GB" dirty="0"/>
              <a:t>F</a:t>
            </a:r>
            <a:r>
              <a:rPr lang="en-GB" dirty="0" smtClean="0"/>
              <a:t>ault Tree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208722" y="1237925"/>
            <a:ext cx="84780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Model complexity</a:t>
            </a:r>
            <a:r>
              <a:rPr lang="en-GB" dirty="0"/>
              <a:t> – </a:t>
            </a:r>
            <a:r>
              <a:rPr lang="en-GB" dirty="0" smtClean="0"/>
              <a:t>impractical </a:t>
            </a:r>
            <a:r>
              <a:rPr lang="en-GB" dirty="0"/>
              <a:t>to model the entire accelerator to a sufficient level of detail </a:t>
            </a:r>
            <a:r>
              <a:rPr lang="en-GB" dirty="0" smtClean="0"/>
              <a:t>within the FCC study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 smtClean="0"/>
              <a:t>Start from </a:t>
            </a:r>
            <a:r>
              <a:rPr lang="en-GB" b="1" dirty="0" smtClean="0"/>
              <a:t>top contributors to downtime</a:t>
            </a:r>
          </a:p>
        </p:txBody>
      </p:sp>
      <p:sp>
        <p:nvSpPr>
          <p:cNvPr id="7" name="Rectangle 6"/>
          <p:cNvSpPr/>
          <p:nvPr/>
        </p:nvSpPr>
        <p:spPr>
          <a:xfrm>
            <a:off x="205976" y="5030045"/>
            <a:ext cx="84780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BONUS</a:t>
            </a:r>
            <a:r>
              <a:rPr lang="en-GB" dirty="0" smtClean="0"/>
              <a:t>: the developed cryogenic fault tree will be used in 2016 for fault data capture by the </a:t>
            </a:r>
            <a:r>
              <a:rPr lang="en-GB" dirty="0" err="1" smtClean="0"/>
              <a:t>cryo</a:t>
            </a:r>
            <a:r>
              <a:rPr lang="en-GB" dirty="0"/>
              <a:t>-</a:t>
            </a:r>
            <a:r>
              <a:rPr lang="en-GB" dirty="0" smtClean="0"/>
              <a:t>operations team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93" y="2923835"/>
            <a:ext cx="8946132" cy="13420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7154" y="4094709"/>
            <a:ext cx="2847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 Cryogenics fault tree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100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702" y="1484313"/>
            <a:ext cx="6562646" cy="27185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96"/>
            <a:ext cx="848995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Model Validation: 2012 Luminosity Production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07/04/2016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18</a:t>
            </a:fld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98" y="1443051"/>
            <a:ext cx="4081608" cy="2759856"/>
          </a:xfrm>
          <a:prstGeom prst="rect">
            <a:avLst/>
          </a:prstGeom>
        </p:spPr>
      </p:pic>
      <p:cxnSp>
        <p:nvCxnSpPr>
          <p:cNvPr id="23" name="Straight Connector 22"/>
          <p:cNvCxnSpPr/>
          <p:nvPr/>
        </p:nvCxnSpPr>
        <p:spPr>
          <a:xfrm>
            <a:off x="6827240" y="1901762"/>
            <a:ext cx="2939" cy="1989756"/>
          </a:xfrm>
          <a:prstGeom prst="line">
            <a:avLst/>
          </a:prstGeom>
          <a:ln w="25400"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28392" y="1993982"/>
            <a:ext cx="2985074" cy="129786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076634" y="5006449"/>
            <a:ext cx="77052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Developed model allows predicting 2012 LHC luminosity production with &gt; 1 % accuracy</a:t>
            </a:r>
          </a:p>
          <a:p>
            <a:pPr marL="36576" indent="0">
              <a:buNone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Results from 1000 model iterations (~10 min)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6634" y="4355824"/>
            <a:ext cx="73341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2012 LHC Luminosity production 23.27 fb</a:t>
            </a:r>
            <a:r>
              <a:rPr lang="en-GB" baseline="30000" dirty="0"/>
              <a:t>-1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3079" y="1815991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fb</a:t>
            </a:r>
            <a:r>
              <a:rPr lang="en-GB" sz="1400" baseline="30000" dirty="0" smtClean="0">
                <a:solidFill>
                  <a:srgbClr val="000000"/>
                </a:solidFill>
              </a:rPr>
              <a:t>-1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963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96"/>
            <a:ext cx="8521700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Enabling Technologies for Modelling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3" name="Rectangle 2"/>
          <p:cNvSpPr/>
          <p:nvPr/>
        </p:nvSpPr>
        <p:spPr>
          <a:xfrm>
            <a:off x="275807" y="1102519"/>
            <a:ext cx="886819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b="1" dirty="0" smtClean="0"/>
              <a:t>Data availability and data quality </a:t>
            </a:r>
            <a:r>
              <a:rPr lang="en-GB" sz="2000" dirty="0" smtClean="0"/>
              <a:t>– difficult to derive useful reliability figures without a dedicated effort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en-GB" sz="1400" dirty="0" smtClean="0"/>
              <a:t>Consistent monitoring of signal trends necessary for condition-based maintenance</a:t>
            </a:r>
          </a:p>
          <a:p>
            <a:endParaRPr lang="en-GB" sz="14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000" dirty="0" smtClean="0"/>
              <a:t>FCC RAMS database (collaboration started with IT Department @CERN) 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3647661" y="4174181"/>
            <a:ext cx="1719469" cy="834887"/>
          </a:xfrm>
          <a:prstGeom prst="rect">
            <a:avLst/>
          </a:prstGeom>
          <a:gradFill>
            <a:gsLst>
              <a:gs pos="35000">
                <a:schemeClr val="accent2"/>
              </a:gs>
              <a:gs pos="72000">
                <a:schemeClr val="accent6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FCC RAMS DB</a:t>
            </a:r>
            <a:endParaRPr lang="en-GB" dirty="0"/>
          </a:p>
        </p:txBody>
      </p:sp>
      <p:sp>
        <p:nvSpPr>
          <p:cNvPr id="13" name="Down Arrow 12"/>
          <p:cNvSpPr/>
          <p:nvPr/>
        </p:nvSpPr>
        <p:spPr>
          <a:xfrm rot="16200000">
            <a:off x="2972474" y="4428894"/>
            <a:ext cx="534492" cy="353753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96000"/>
                  <a:shade val="80000"/>
                  <a:satMod val="105000"/>
                </a:schemeClr>
              </a:gs>
              <a:gs pos="100000">
                <a:schemeClr val="accent1">
                  <a:tint val="96000"/>
                  <a:shade val="59000"/>
                  <a:satMod val="120000"/>
                </a:schemeClr>
              </a:gs>
              <a:gs pos="100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976868" y="4243756"/>
            <a:ext cx="1854911" cy="7653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Accelerator Fault Tracker</a:t>
            </a:r>
            <a:endParaRPr lang="en-GB" dirty="0"/>
          </a:p>
        </p:txBody>
      </p:sp>
      <p:sp>
        <p:nvSpPr>
          <p:cNvPr id="17" name="Down Arrow 16"/>
          <p:cNvSpPr/>
          <p:nvPr/>
        </p:nvSpPr>
        <p:spPr>
          <a:xfrm rot="5400000">
            <a:off x="5493806" y="4428895"/>
            <a:ext cx="534492" cy="353753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96000"/>
                  <a:shade val="80000"/>
                  <a:satMod val="105000"/>
                </a:schemeClr>
              </a:gs>
              <a:gs pos="100000">
                <a:schemeClr val="accent1">
                  <a:tint val="96000"/>
                  <a:shade val="59000"/>
                  <a:satMod val="120000"/>
                </a:schemeClr>
              </a:gs>
              <a:gs pos="100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6173406" y="4243756"/>
            <a:ext cx="1854911" cy="7653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Logging DB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3553848" y="5590502"/>
            <a:ext cx="1854911" cy="7653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Post-Mortem</a:t>
            </a:r>
            <a:endParaRPr lang="en-GB" dirty="0"/>
          </a:p>
        </p:txBody>
      </p:sp>
      <p:sp>
        <p:nvSpPr>
          <p:cNvPr id="20" name="Down Arrow 19"/>
          <p:cNvSpPr/>
          <p:nvPr/>
        </p:nvSpPr>
        <p:spPr>
          <a:xfrm rot="10800000">
            <a:off x="4240149" y="5104791"/>
            <a:ext cx="534492" cy="353753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96000"/>
                  <a:shade val="80000"/>
                  <a:satMod val="105000"/>
                </a:schemeClr>
              </a:gs>
              <a:gs pos="100000">
                <a:schemeClr val="accent1">
                  <a:tint val="96000"/>
                  <a:shade val="59000"/>
                  <a:satMod val="120000"/>
                </a:schemeClr>
              </a:gs>
              <a:gs pos="100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361154" y="2852395"/>
            <a:ext cx="2030327" cy="7653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Equipment Control Systems</a:t>
            </a:r>
            <a:endParaRPr lang="en-GB" dirty="0"/>
          </a:p>
        </p:txBody>
      </p:sp>
      <p:sp>
        <p:nvSpPr>
          <p:cNvPr id="24" name="Down Arrow 23"/>
          <p:cNvSpPr/>
          <p:nvPr/>
        </p:nvSpPr>
        <p:spPr>
          <a:xfrm rot="19379750">
            <a:off x="3804923" y="3731547"/>
            <a:ext cx="534492" cy="353753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96000"/>
                  <a:shade val="80000"/>
                  <a:satMod val="105000"/>
                </a:schemeClr>
              </a:gs>
              <a:gs pos="100000">
                <a:schemeClr val="accent1">
                  <a:tint val="96000"/>
                  <a:shade val="59000"/>
                  <a:satMod val="120000"/>
                </a:schemeClr>
              </a:gs>
              <a:gs pos="100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630585" y="2855710"/>
            <a:ext cx="2030327" cy="76531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OP e-Logbook</a:t>
            </a:r>
            <a:endParaRPr lang="en-GB" dirty="0"/>
          </a:p>
        </p:txBody>
      </p:sp>
      <p:sp>
        <p:nvSpPr>
          <p:cNvPr id="26" name="Down Arrow 25"/>
          <p:cNvSpPr/>
          <p:nvPr/>
        </p:nvSpPr>
        <p:spPr>
          <a:xfrm rot="2393669">
            <a:off x="4700042" y="3723787"/>
            <a:ext cx="534492" cy="353753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chemeClr val="accent1">
                  <a:tint val="96000"/>
                  <a:shade val="80000"/>
                  <a:satMod val="105000"/>
                </a:schemeClr>
              </a:gs>
              <a:gs pos="100000">
                <a:schemeClr val="accent1">
                  <a:tint val="96000"/>
                  <a:shade val="59000"/>
                  <a:satMod val="120000"/>
                </a:schemeClr>
              </a:gs>
              <a:gs pos="100000">
                <a:schemeClr val="accent1">
                  <a:shade val="57000"/>
                  <a:satMod val="120000"/>
                </a:schemeClr>
              </a:gs>
              <a:gs pos="80000">
                <a:schemeClr val="accent1">
                  <a:shade val="56000"/>
                  <a:satMod val="145000"/>
                </a:schemeClr>
              </a:gs>
              <a:gs pos="88000">
                <a:schemeClr val="accent1">
                  <a:shade val="63000"/>
                  <a:satMod val="160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43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5601"/>
            <a:ext cx="8226854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FCC Availability Studies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264123"/>
            <a:ext cx="7813819" cy="1168981"/>
          </a:xfrm>
        </p:spPr>
        <p:txBody>
          <a:bodyPr>
            <a:normAutofit/>
          </a:bodyPr>
          <a:lstStyle/>
          <a:p>
            <a:r>
              <a:rPr lang="en-GB" sz="1800" b="1" dirty="0" smtClean="0"/>
              <a:t>Andrea Apollonio</a:t>
            </a:r>
            <a:r>
              <a:rPr lang="en-GB" sz="1800" dirty="0" smtClean="0"/>
              <a:t>, CERN – Technology Department</a:t>
            </a:r>
          </a:p>
          <a:p>
            <a:r>
              <a:rPr lang="en-GB" sz="1800" dirty="0" smtClean="0"/>
              <a:t>FCC Week 2016, 14/04/2016</a:t>
            </a: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462643" y="5319709"/>
            <a:ext cx="8363053" cy="41965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Acknowledgements: R. </a:t>
            </a:r>
            <a:r>
              <a:rPr lang="en-GB" sz="1800" dirty="0" err="1" smtClean="0"/>
              <a:t>Alemany</a:t>
            </a:r>
            <a:r>
              <a:rPr lang="en-GB" sz="1800" dirty="0" smtClean="0"/>
              <a:t> Fernandez, M. Benedikt, V. Begy, J. Gutleber, A. Niemi, E. </a:t>
            </a:r>
            <a:r>
              <a:rPr lang="en-GB" sz="1800" dirty="0" err="1" smtClean="0"/>
              <a:t>Rogova</a:t>
            </a:r>
            <a:r>
              <a:rPr lang="en-GB" sz="1800" dirty="0" smtClean="0"/>
              <a:t>, A. Romero Marin, J.-P. Penttinen, R. Schmidt, P. Sollander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33965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&amp; Outlook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20</a:t>
            </a:fld>
            <a:endParaRPr lang="en-GB" noProof="0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273841"/>
            <a:ext cx="8287473" cy="4969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eaLnBrk="0">
              <a:buFont typeface="Wingdings" panose="05000000000000000000" pitchFamily="2" charset="2"/>
              <a:buChar char="q"/>
            </a:pPr>
            <a:r>
              <a:rPr lang="en-US" altLang="en-US" sz="2200" b="1" dirty="0">
                <a:solidFill>
                  <a:schemeClr val="tx1"/>
                </a:solidFill>
                <a:cs typeface="Arial" panose="020B0604020202020204" pitchFamily="34" charset="0"/>
              </a:rPr>
              <a:t>Availability</a:t>
            </a:r>
            <a:r>
              <a:rPr lang="en-US" altLang="en-US" sz="22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is one of the key performance indicators for the integrated luminosity </a:t>
            </a:r>
            <a:r>
              <a:rPr lang="en-US" altLang="en-US" sz="2200" dirty="0">
                <a:solidFill>
                  <a:schemeClr val="tx1"/>
                </a:solidFill>
                <a:cs typeface="Arial" panose="020B0604020202020204" pitchFamily="34" charset="0"/>
              </a:rPr>
              <a:t>production of a collider</a:t>
            </a:r>
            <a:endParaRPr lang="en-US" altLang="en-US" sz="24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altLang="en-US" sz="10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Estimates of the achievable </a:t>
            </a:r>
            <a:r>
              <a:rPr lang="en-US" altLang="en-US" sz="2200" dirty="0">
                <a:solidFill>
                  <a:schemeClr val="tx1"/>
                </a:solidFill>
                <a:cs typeface="Arial" panose="020B0604020202020204" pitchFamily="34" charset="0"/>
              </a:rPr>
              <a:t>availability of the FCC-</a:t>
            </a:r>
            <a:r>
              <a:rPr lang="en-US" altLang="en-US" sz="2200" dirty="0" err="1">
                <a:solidFill>
                  <a:schemeClr val="tx1"/>
                </a:solidFill>
                <a:cs typeface="Arial" panose="020B0604020202020204" pitchFamily="34" charset="0"/>
              </a:rPr>
              <a:t>hh</a:t>
            </a:r>
            <a:r>
              <a:rPr lang="en-US" altLang="en-US" sz="2200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will be one of the main factors for the assessment of its </a:t>
            </a:r>
            <a:r>
              <a:rPr lang="en-US" altLang="en-US" sz="2200" b="1" dirty="0" smtClean="0">
                <a:solidFill>
                  <a:schemeClr val="tx1"/>
                </a:solidFill>
                <a:cs typeface="Arial" panose="020B0604020202020204" pitchFamily="34" charset="0"/>
              </a:rPr>
              <a:t>feasibility</a:t>
            </a: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altLang="en-US" sz="10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Future studies should focus on:</a:t>
            </a:r>
          </a:p>
          <a:p>
            <a:pPr lvl="1" eaLnBrk="0">
              <a:buFont typeface="Wingdings" panose="05000000000000000000" pitchFamily="2" charset="2"/>
              <a:buChar char="q"/>
            </a:pPr>
            <a:r>
              <a:rPr lang="en-US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Definition of a FCC </a:t>
            </a:r>
            <a:r>
              <a:rPr lang="en-US" altLang="en-US" b="1" dirty="0" smtClean="0">
                <a:solidFill>
                  <a:schemeClr val="tx1"/>
                </a:solidFill>
                <a:cs typeface="Arial" panose="020B0604020202020204" pitchFamily="34" charset="0"/>
              </a:rPr>
              <a:t>cycle duration </a:t>
            </a:r>
            <a:r>
              <a:rPr lang="en-US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(also influencing system design)</a:t>
            </a:r>
          </a:p>
          <a:p>
            <a:pPr lvl="1" eaLnBrk="0">
              <a:buFont typeface="Wingdings" panose="05000000000000000000" pitchFamily="2" charset="2"/>
              <a:buChar char="q"/>
            </a:pPr>
            <a:r>
              <a:rPr lang="en-US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Analysis of different </a:t>
            </a:r>
            <a:r>
              <a:rPr lang="en-US" altLang="en-US" b="1" dirty="0" smtClean="0">
                <a:solidFill>
                  <a:schemeClr val="tx1"/>
                </a:solidFill>
                <a:cs typeface="Arial" panose="020B0604020202020204" pitchFamily="34" charset="0"/>
              </a:rPr>
              <a:t>injector options </a:t>
            </a:r>
            <a:r>
              <a:rPr lang="en-US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(also influencing cycle duration)</a:t>
            </a:r>
          </a:p>
          <a:p>
            <a:pPr lvl="1" eaLnBrk="0">
              <a:buFont typeface="Wingdings" panose="05000000000000000000" pitchFamily="2" charset="2"/>
              <a:buChar char="q"/>
            </a:pPr>
            <a:r>
              <a:rPr lang="en-US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Identify strategy for </a:t>
            </a:r>
            <a:r>
              <a:rPr lang="en-US" altLang="en-US" b="1" dirty="0">
                <a:solidFill>
                  <a:schemeClr val="tx1"/>
                </a:solidFill>
                <a:cs typeface="Arial" panose="020B0604020202020204" pitchFamily="34" charset="0"/>
              </a:rPr>
              <a:t>scaling</a:t>
            </a:r>
            <a:r>
              <a:rPr lang="en-US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 number of components (e.g. number of power converters, redundancy in cryogenic system,…)</a:t>
            </a:r>
          </a:p>
          <a:p>
            <a:pPr lvl="1" eaLnBrk="0">
              <a:buFont typeface="Wingdings" panose="05000000000000000000" pitchFamily="2" charset="2"/>
              <a:buChar char="q"/>
            </a:pPr>
            <a:r>
              <a:rPr lang="en-US" altLang="en-US" b="1" dirty="0" smtClean="0">
                <a:solidFill>
                  <a:schemeClr val="tx1"/>
                </a:solidFill>
                <a:cs typeface="Arial" panose="020B0604020202020204" pitchFamily="34" charset="0"/>
              </a:rPr>
              <a:t>Data quality </a:t>
            </a:r>
            <a:r>
              <a:rPr lang="en-US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management (RAMS Database)</a:t>
            </a: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altLang="en-US" sz="10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0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Possibility: extend the study to the FCC-</a:t>
            </a:r>
            <a:r>
              <a:rPr lang="en-US" altLang="en-US" sz="22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ee</a:t>
            </a:r>
            <a:r>
              <a:rPr lang="en-US" altLang="en-US" sz="2200" dirty="0" smtClean="0">
                <a:solidFill>
                  <a:schemeClr val="tx1"/>
                </a:solidFill>
                <a:cs typeface="Arial" panose="020B0604020202020204" pitchFamily="34" charset="0"/>
              </a:rPr>
              <a:t>? </a:t>
            </a:r>
          </a:p>
          <a:p>
            <a:pPr lvl="1" eaLnBrk="0">
              <a:buFont typeface="Wingdings" panose="05000000000000000000" pitchFamily="2" charset="2"/>
              <a:buChar char="q"/>
            </a:pPr>
            <a:r>
              <a:rPr lang="en-US" altLang="en-US" dirty="0" smtClean="0">
                <a:solidFill>
                  <a:schemeClr val="tx1"/>
                </a:solidFill>
                <a:cs typeface="Arial" panose="020B0604020202020204" pitchFamily="34" charset="0"/>
              </a:rPr>
              <a:t>Requires expertise (and data) on lepton machines</a:t>
            </a:r>
          </a:p>
          <a:p>
            <a:pPr lvl="1" eaLnBrk="0">
              <a:buFont typeface="Wingdings" panose="05000000000000000000" pitchFamily="2" charset="2"/>
              <a:buChar char="q"/>
            </a:pPr>
            <a:endParaRPr lang="en-US" altLang="en-US" sz="8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82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4/6/2016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845965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 smtClean="0"/>
              <a:t>Thanks a lot for your attention!</a:t>
            </a:r>
            <a:endParaRPr lang="en-GB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4328" y="5035517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 smtClean="0"/>
              <a:t>Join us in the FCC RAMS study!</a:t>
            </a:r>
          </a:p>
          <a:p>
            <a:pPr algn="ctr"/>
            <a:r>
              <a:rPr lang="en-GB" sz="2000" dirty="0" smtClean="0"/>
              <a:t>Andrea.Apollonio@cern.ch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8334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smtClean="0"/>
              <a:t>Motivation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b="1" dirty="0" smtClean="0"/>
              <a:t>Technological and financial boundary conditions </a:t>
            </a:r>
            <a:r>
              <a:rPr lang="en-GB" dirty="0" smtClean="0"/>
              <a:t>set </a:t>
            </a:r>
            <a:r>
              <a:rPr lang="en-GB" dirty="0"/>
              <a:t>a limit for the peak beam </a:t>
            </a:r>
            <a:r>
              <a:rPr lang="en-GB" dirty="0" smtClean="0"/>
              <a:t>performance for accelerators at </a:t>
            </a:r>
            <a:r>
              <a:rPr lang="en-GB" dirty="0"/>
              <a:t>the forefront of </a:t>
            </a:r>
            <a:r>
              <a:rPr lang="en-GB" dirty="0" smtClean="0"/>
              <a:t>science</a:t>
            </a:r>
            <a:endParaRPr lang="en-GB" b="1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>
                <a:sym typeface="Wingdings" panose="05000000000000000000" pitchFamily="2" charset="2"/>
              </a:rPr>
              <a:t>Important to address </a:t>
            </a:r>
            <a:r>
              <a:rPr lang="en-GB" b="1" dirty="0" smtClean="0">
                <a:sym typeface="Wingdings" panose="05000000000000000000" pitchFamily="2" charset="2"/>
              </a:rPr>
              <a:t>availability requirements </a:t>
            </a:r>
            <a:r>
              <a:rPr lang="en-GB" dirty="0" smtClean="0">
                <a:sym typeface="Wingdings" panose="05000000000000000000" pitchFamily="2" charset="2"/>
              </a:rPr>
              <a:t>from conceptual </a:t>
            </a:r>
            <a:r>
              <a:rPr lang="en-GB" dirty="0">
                <a:sym typeface="Wingdings" panose="05000000000000000000" pitchFamily="2" charset="2"/>
              </a:rPr>
              <a:t>design </a:t>
            </a:r>
            <a:r>
              <a:rPr lang="en-GB" smtClean="0">
                <a:sym typeface="Wingdings" panose="05000000000000000000" pitchFamily="2" charset="2"/>
              </a:rPr>
              <a:t>and across the </a:t>
            </a:r>
            <a:r>
              <a:rPr lang="en-GB" dirty="0" smtClean="0">
                <a:sym typeface="Wingdings" panose="05000000000000000000" pitchFamily="2" charset="2"/>
              </a:rPr>
              <a:t>entire </a:t>
            </a:r>
            <a:r>
              <a:rPr lang="en-GB" b="1" dirty="0" smtClean="0">
                <a:sym typeface="Wingdings" panose="05000000000000000000" pitchFamily="2" charset="2"/>
              </a:rPr>
              <a:t>accelerator lifecycle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174" y="3273879"/>
            <a:ext cx="6404844" cy="297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9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Qualitative Definitions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pPr marL="457200">
              <a:buFont typeface="Wingdings" panose="05000000000000000000" pitchFamily="2" charset="2"/>
              <a:buChar char="q"/>
            </a:pPr>
            <a:r>
              <a:rPr lang="en-GB" sz="2400" b="1" dirty="0" smtClean="0">
                <a:sym typeface="Wingdings" panose="05000000000000000000" pitchFamily="2" charset="2"/>
              </a:rPr>
              <a:t>Availability</a:t>
            </a:r>
            <a:r>
              <a:rPr lang="en-GB" sz="2400" dirty="0" smtClean="0">
                <a:sym typeface="Wingdings" panose="05000000000000000000" pitchFamily="2" charset="2"/>
              </a:rPr>
              <a:t> </a:t>
            </a:r>
            <a:r>
              <a:rPr lang="en-GB" sz="2400" dirty="0">
                <a:sym typeface="Wingdings" panose="05000000000000000000" pitchFamily="2" charset="2"/>
              </a:rPr>
              <a:t>is a measure of the </a:t>
            </a:r>
            <a:r>
              <a:rPr lang="en-GB" sz="2400" b="1" dirty="0">
                <a:sym typeface="Wingdings" panose="05000000000000000000" pitchFamily="2" charset="2"/>
              </a:rPr>
              <a:t>useful time </a:t>
            </a:r>
            <a:r>
              <a:rPr lang="en-GB" sz="2400" dirty="0" smtClean="0">
                <a:sym typeface="Wingdings" panose="05000000000000000000" pitchFamily="2" charset="2"/>
              </a:rPr>
              <a:t>of beam delivered to physics experiments </a:t>
            </a:r>
          </a:p>
          <a:p>
            <a:pPr marL="457200">
              <a:buFont typeface="Wingdings" panose="05000000000000000000" pitchFamily="2" charset="2"/>
              <a:buChar char="q"/>
            </a:pPr>
            <a:r>
              <a:rPr lang="en-GB" sz="2400" b="1" dirty="0" smtClean="0">
                <a:sym typeface="Wingdings" panose="05000000000000000000" pitchFamily="2" charset="2"/>
              </a:rPr>
              <a:t>Integrated </a:t>
            </a:r>
            <a:r>
              <a:rPr lang="en-GB" sz="2400" b="1" dirty="0">
                <a:sym typeface="Wingdings" panose="05000000000000000000" pitchFamily="2" charset="2"/>
              </a:rPr>
              <a:t>luminosity [</a:t>
            </a:r>
            <a:r>
              <a:rPr lang="en-GB" sz="2400" b="1" dirty="0"/>
              <a:t>fb</a:t>
            </a:r>
            <a:r>
              <a:rPr lang="en-GB" sz="2400" b="1" baseline="30000" dirty="0"/>
              <a:t>-1</a:t>
            </a:r>
            <a:r>
              <a:rPr lang="en-GB" sz="2400" b="1" dirty="0" smtClean="0">
                <a:sym typeface="Wingdings" panose="05000000000000000000" pitchFamily="2" charset="2"/>
              </a:rPr>
              <a:t>] </a:t>
            </a:r>
            <a:r>
              <a:rPr lang="en-GB" sz="2400" dirty="0" smtClean="0">
                <a:sym typeface="Wingdings" panose="05000000000000000000" pitchFamily="2" charset="2"/>
              </a:rPr>
              <a:t>is the key </a:t>
            </a:r>
            <a:r>
              <a:rPr lang="en-GB" sz="2400" dirty="0">
                <a:sym typeface="Wingdings" panose="05000000000000000000" pitchFamily="2" charset="2"/>
              </a:rPr>
              <a:t>performance indicator </a:t>
            </a:r>
            <a:r>
              <a:rPr lang="en-GB" sz="2400" dirty="0" smtClean="0">
                <a:sym typeface="Wingdings" panose="05000000000000000000" pitchFamily="2" charset="2"/>
              </a:rPr>
              <a:t>for particle colliders</a:t>
            </a:r>
            <a:endParaRPr lang="en-GB" sz="2400" dirty="0">
              <a:sym typeface="Wingdings" panose="05000000000000000000" pitchFamily="2" charset="2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961" y="3468510"/>
            <a:ext cx="4931123" cy="1829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4574281" y="3324494"/>
            <a:ext cx="2880320" cy="1662778"/>
            <a:chOff x="4860032" y="4149080"/>
            <a:chExt cx="2880320" cy="1662778"/>
          </a:xfrm>
        </p:grpSpPr>
        <p:sp>
          <p:nvSpPr>
            <p:cNvPr id="10" name="Oval 9"/>
            <p:cNvSpPr/>
            <p:nvPr/>
          </p:nvSpPr>
          <p:spPr>
            <a:xfrm>
              <a:off x="4860032" y="4659730"/>
              <a:ext cx="1296144" cy="1152128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80112" y="4149080"/>
              <a:ext cx="2160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FF0000"/>
                  </a:solidFill>
                </a:rPr>
                <a:t>Beam Performance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278137" y="3324493"/>
            <a:ext cx="3096344" cy="2261866"/>
            <a:chOff x="3563888" y="4149079"/>
            <a:chExt cx="3096344" cy="2261866"/>
          </a:xfrm>
        </p:grpSpPr>
        <p:sp>
          <p:nvSpPr>
            <p:cNvPr id="13" name="Oval 12"/>
            <p:cNvSpPr/>
            <p:nvPr/>
          </p:nvSpPr>
          <p:spPr>
            <a:xfrm>
              <a:off x="3563888" y="4149079"/>
              <a:ext cx="1368152" cy="1973701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49389" y="5949280"/>
              <a:ext cx="24108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 smtClean="0">
                  <a:solidFill>
                    <a:srgbClr val="FF0000"/>
                  </a:solidFill>
                </a:rPr>
                <a:t>Availability!</a:t>
              </a:r>
              <a:endParaRPr lang="en-GB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01066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Availability and Costs</a:t>
            </a:r>
            <a:endParaRPr lang="en-GB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28" y="1000337"/>
            <a:ext cx="6978285" cy="418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59428" y="5223481"/>
            <a:ext cx="78246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Calibri" pitchFamily="34" charset="0"/>
                <a:sym typeface="Wingdings" panose="05000000000000000000" pitchFamily="2" charset="2"/>
              </a:rPr>
              <a:t>For a set target integrated luminosity, operation costs decrease with increasing availability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en-GB" sz="2000" dirty="0" smtClean="0">
                <a:latin typeface="Calibri" pitchFamily="34" charset="0"/>
                <a:sym typeface="Wingdings" panose="05000000000000000000" pitchFamily="2" charset="2"/>
              </a:rPr>
              <a:t>The cost to achieve higher availability requires higher capital expenses </a:t>
            </a:r>
          </a:p>
        </p:txBody>
      </p:sp>
    </p:spTree>
    <p:extLst>
      <p:ext uri="{BB962C8B-B14F-4D97-AF65-F5344CB8AC3E}">
        <p14:creationId xmlns:p14="http://schemas.microsoft.com/office/powerpoint/2010/main" val="98271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Scope of the Study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/>
              <a:t>Evaluate the suitability of </a:t>
            </a:r>
            <a:r>
              <a:rPr lang="en-GB" b="1" dirty="0" smtClean="0"/>
              <a:t>industrial reliability methods</a:t>
            </a:r>
            <a:r>
              <a:rPr lang="en-GB" dirty="0" smtClean="0"/>
              <a:t> for the domain of particle accelerators…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/>
              <a:t>…taking the </a:t>
            </a:r>
            <a:r>
              <a:rPr lang="en-GB" b="1" dirty="0" smtClean="0"/>
              <a:t>LHC as a case study</a:t>
            </a:r>
            <a:endParaRPr lang="en-GB" b="1" dirty="0"/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/>
              <a:t>Identify and analyse possible </a:t>
            </a:r>
            <a:r>
              <a:rPr lang="en-GB" b="1" dirty="0" smtClean="0"/>
              <a:t>design and operational scenarios </a:t>
            </a:r>
            <a:r>
              <a:rPr lang="en-GB" dirty="0" smtClean="0"/>
              <a:t>for a h-h Future Circular Collider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/>
              <a:t>Assess potential of methods for HL-LHC</a:t>
            </a:r>
            <a:endParaRPr lang="en-GB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dirty="0" smtClean="0"/>
              <a:t>Identify </a:t>
            </a:r>
            <a:r>
              <a:rPr lang="en-GB" b="1" dirty="0" smtClean="0"/>
              <a:t>key impact factors </a:t>
            </a:r>
            <a:r>
              <a:rPr lang="en-GB" dirty="0" smtClean="0"/>
              <a:t>on availability and luminosity production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u="sng" dirty="0" smtClean="0"/>
              <a:t>This reliability &amp; availability study DOES NOT intend to give specific guidelines for individual system design and optimization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35165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/>
              <a:t>Collaboration Contributions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3760" y="4150153"/>
            <a:ext cx="721314" cy="7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797" t="5245" r="70595" b="5593"/>
          <a:stretch/>
        </p:blipFill>
        <p:spPr>
          <a:xfrm>
            <a:off x="1250690" y="4150153"/>
            <a:ext cx="750252" cy="7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r="29817"/>
          <a:stretch/>
        </p:blipFill>
        <p:spPr>
          <a:xfrm>
            <a:off x="6490453" y="1503302"/>
            <a:ext cx="1807929" cy="72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8434" y="4150153"/>
            <a:ext cx="720000" cy="72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5216" y="1503302"/>
            <a:ext cx="721200" cy="72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5001" t="3713" r="5029" b="33463"/>
          <a:stretch/>
        </p:blipFill>
        <p:spPr>
          <a:xfrm>
            <a:off x="3042364" y="1503302"/>
            <a:ext cx="2392141" cy="720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5129" y="2344682"/>
            <a:ext cx="24813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CERN</a:t>
            </a:r>
          </a:p>
          <a:p>
            <a:r>
              <a:rPr lang="en-US" sz="1600" dirty="0" smtClean="0"/>
              <a:t>Coordination, modelling</a:t>
            </a:r>
          </a:p>
          <a:p>
            <a:r>
              <a:rPr lang="en-US" sz="1600" dirty="0" smtClean="0"/>
              <a:t>simulation, analytics,</a:t>
            </a:r>
          </a:p>
          <a:p>
            <a:r>
              <a:rPr lang="en-US" sz="1600" dirty="0" smtClean="0"/>
              <a:t>data management,</a:t>
            </a:r>
          </a:p>
          <a:p>
            <a:r>
              <a:rPr lang="en-US" sz="1600" dirty="0"/>
              <a:t>u</a:t>
            </a:r>
            <a:r>
              <a:rPr lang="en-US" sz="1600" dirty="0" smtClean="0"/>
              <a:t>se-case definition,</a:t>
            </a:r>
          </a:p>
          <a:p>
            <a:r>
              <a:rPr lang="en-US" sz="1600" dirty="0" smtClean="0"/>
              <a:t>technical infrastructure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97747" y="2344682"/>
            <a:ext cx="2481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/>
              <a:t>Ramentor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Oy</a:t>
            </a:r>
            <a:endParaRPr lang="en-US" sz="1600" b="1" dirty="0" smtClean="0"/>
          </a:p>
          <a:p>
            <a:r>
              <a:rPr lang="en-US" sz="1600" dirty="0" smtClean="0"/>
              <a:t>Modelling and simulation</a:t>
            </a:r>
          </a:p>
          <a:p>
            <a:r>
              <a:rPr lang="en-US" sz="1600" dirty="0" smtClean="0"/>
              <a:t>Software, training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53730" y="2344682"/>
            <a:ext cx="2481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Tech. Uni. Delft</a:t>
            </a:r>
          </a:p>
          <a:p>
            <a:r>
              <a:rPr lang="en-US" sz="1600" dirty="0" smtClean="0"/>
              <a:t>Analytics, cryogenics system modelling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6609" y="4934021"/>
            <a:ext cx="2481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Tampere U. of Tech.</a:t>
            </a:r>
          </a:p>
          <a:p>
            <a:r>
              <a:rPr lang="en-US" sz="1600" dirty="0" smtClean="0"/>
              <a:t>Method and tool consultancy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69227" y="4934021"/>
            <a:ext cx="2481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Uni. Stuttgart:</a:t>
            </a:r>
          </a:p>
          <a:p>
            <a:r>
              <a:rPr lang="en-US" sz="1600" dirty="0" smtClean="0"/>
              <a:t>Method and tool consultancy, training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25210" y="4934021"/>
            <a:ext cx="24813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Uni. Wien</a:t>
            </a:r>
          </a:p>
          <a:p>
            <a:r>
              <a:rPr lang="en-US" sz="1600" dirty="0" smtClean="0"/>
              <a:t>Data analytics platform development</a:t>
            </a:r>
          </a:p>
        </p:txBody>
      </p:sp>
    </p:spTree>
    <p:extLst>
      <p:ext uri="{BB962C8B-B14F-4D97-AF65-F5344CB8AC3E}">
        <p14:creationId xmlns:p14="http://schemas.microsoft.com/office/powerpoint/2010/main" val="370246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– A New Machine</a:t>
            </a:r>
            <a:endParaRPr lang="en-GB" dirty="0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325606"/>
            <a:ext cx="7858125" cy="4667421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endParaRPr lang="en-GB" b="1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b="1" dirty="0" smtClean="0"/>
              <a:t>How should it be operated?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/>
              <a:t>What would the FCC-</a:t>
            </a:r>
            <a:r>
              <a:rPr lang="en-GB" dirty="0" err="1"/>
              <a:t>hh</a:t>
            </a:r>
            <a:r>
              <a:rPr lang="en-GB" dirty="0"/>
              <a:t> cycle look like</a:t>
            </a:r>
            <a:r>
              <a:rPr lang="en-GB" dirty="0" smtClean="0"/>
              <a:t>?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/>
              <a:t>What </a:t>
            </a:r>
            <a:r>
              <a:rPr lang="en-GB" dirty="0"/>
              <a:t>are the impacts of different injector designs/options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GB" sz="2400" b="1" dirty="0" smtClean="0"/>
              <a:t>How should it be maintained?</a:t>
            </a:r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/>
              <a:t>What is the ideal number of scheduled shutdowns?</a:t>
            </a:r>
            <a:endParaRPr lang="en-GB" dirty="0"/>
          </a:p>
          <a:p>
            <a:pPr marL="754380" lvl="1" indent="-342900">
              <a:buFont typeface="Wingdings" panose="05000000000000000000" pitchFamily="2" charset="2"/>
              <a:buChar char="q"/>
            </a:pPr>
            <a:r>
              <a:rPr lang="en-GB" dirty="0" smtClean="0"/>
              <a:t>How can planned/condition-based/corrective maintenance contribute to availability improvements?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32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GB" noProof="0" smtClean="0"/>
              <a:pPr/>
              <a:t>06/04/2016</a:t>
            </a:fld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9</a:t>
            </a:fld>
            <a:endParaRPr lang="en-GB" noProof="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698928"/>
            <a:ext cx="4923423" cy="0"/>
          </a:xfrm>
          <a:prstGeom prst="line">
            <a:avLst/>
          </a:prstGeom>
          <a:noFill/>
          <a:ln w="50800" cap="flat" cmpd="sng" algn="ctr">
            <a:solidFill>
              <a:srgbClr val="DADADA">
                <a:lumMod val="10000"/>
              </a:srgbClr>
            </a:solidFill>
            <a:prstDash val="solid"/>
            <a:tailEnd type="triangle"/>
          </a:ln>
          <a:effectLst/>
        </p:spPr>
      </p:cxnSp>
      <p:sp>
        <p:nvSpPr>
          <p:cNvPr id="7" name="Rounded Rectangle 6"/>
          <p:cNvSpPr/>
          <p:nvPr/>
        </p:nvSpPr>
        <p:spPr>
          <a:xfrm>
            <a:off x="251522" y="1446900"/>
            <a:ext cx="864094" cy="504056"/>
          </a:xfrm>
          <a:prstGeom prst="roundRect">
            <a:avLst/>
          </a:prstGeom>
          <a:solidFill>
            <a:srgbClr val="AD0F80"/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Shutdown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187624" y="1446900"/>
            <a:ext cx="1289358" cy="504056"/>
          </a:xfrm>
          <a:prstGeom prst="roundRect">
            <a:avLst/>
          </a:prstGeom>
          <a:solidFill>
            <a:srgbClr val="339966">
              <a:lumMod val="50000"/>
            </a:srgb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976721" y="3571136"/>
            <a:ext cx="6460013" cy="0"/>
          </a:xfrm>
          <a:prstGeom prst="line">
            <a:avLst/>
          </a:prstGeom>
          <a:noFill/>
          <a:ln w="50800" cap="flat" cmpd="sng" algn="ctr">
            <a:solidFill>
              <a:srgbClr val="DADADA">
                <a:lumMod val="10000"/>
              </a:srgbClr>
            </a:solidFill>
            <a:prstDash val="solid"/>
            <a:tailEnd type="triangle"/>
          </a:ln>
          <a:effectLst/>
        </p:spPr>
      </p:cxnSp>
      <p:sp>
        <p:nvSpPr>
          <p:cNvPr id="13" name="Rounded Rectangle 12"/>
          <p:cNvSpPr/>
          <p:nvPr/>
        </p:nvSpPr>
        <p:spPr>
          <a:xfrm>
            <a:off x="1099428" y="3337497"/>
            <a:ext cx="1187959" cy="504056"/>
          </a:xfrm>
          <a:prstGeom prst="roundRect">
            <a:avLst/>
          </a:prstGeom>
          <a:solidFill>
            <a:srgbClr val="E70000">
              <a:lumMod val="50000"/>
            </a:srgb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HW Commissioning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2338087" y="3337497"/>
            <a:ext cx="1203767" cy="504056"/>
          </a:xfrm>
          <a:prstGeom prst="roundRect">
            <a:avLst/>
          </a:prstGeom>
          <a:solidFill>
            <a:srgbClr val="0000FF"/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 Commissioning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3592554" y="3337497"/>
            <a:ext cx="1656184" cy="504056"/>
          </a:xfrm>
          <a:prstGeom prst="roundRect">
            <a:avLst/>
          </a:prstGeom>
          <a:solidFill>
            <a:srgbClr val="339966"/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Luminosity Production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2008208" y="5461735"/>
            <a:ext cx="4786132" cy="0"/>
          </a:xfrm>
          <a:prstGeom prst="line">
            <a:avLst/>
          </a:prstGeom>
          <a:noFill/>
          <a:ln w="50800" cap="flat" cmpd="sng" algn="ctr">
            <a:solidFill>
              <a:srgbClr val="DADADA">
                <a:lumMod val="10000"/>
              </a:srgbClr>
            </a:solidFill>
            <a:prstDash val="solid"/>
            <a:tailEnd type="triangle"/>
          </a:ln>
          <a:effectLst/>
        </p:spPr>
      </p:cxnSp>
      <p:sp>
        <p:nvSpPr>
          <p:cNvPr id="17" name="Rounded Rectangle 16"/>
          <p:cNvSpPr/>
          <p:nvPr/>
        </p:nvSpPr>
        <p:spPr>
          <a:xfrm>
            <a:off x="2291788" y="5209705"/>
            <a:ext cx="905711" cy="504056"/>
          </a:xfrm>
          <a:prstGeom prst="roundRect">
            <a:avLst/>
          </a:prstGeom>
          <a:solidFill>
            <a:srgbClr val="FFFFFF">
              <a:lumMod val="75000"/>
            </a:srgb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Machine Cycle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3261381" y="5209707"/>
            <a:ext cx="1368152" cy="504056"/>
          </a:xfrm>
          <a:prstGeom prst="roundRect">
            <a:avLst/>
          </a:prstGeom>
          <a:solidFill>
            <a:srgbClr val="339966">
              <a:lumMod val="60000"/>
              <a:lumOff val="40000"/>
            </a:srgb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Stable Beams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4679924" y="5209707"/>
            <a:ext cx="864096" cy="504056"/>
          </a:xfrm>
          <a:prstGeom prst="roundRect">
            <a:avLst/>
          </a:prstGeom>
          <a:solidFill>
            <a:srgbClr val="FF0000"/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Failure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67288" y="1829008"/>
            <a:ext cx="9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Years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283960" y="3759417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Weeks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706040" y="556426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Hours</a:t>
            </a:r>
          </a:p>
        </p:txBody>
      </p:sp>
      <p:sp>
        <p:nvSpPr>
          <p:cNvPr id="23" name="Flowchart: Merge 22"/>
          <p:cNvSpPr/>
          <p:nvPr/>
        </p:nvSpPr>
        <p:spPr>
          <a:xfrm rot="10800000">
            <a:off x="1138537" y="1982510"/>
            <a:ext cx="5864147" cy="1318210"/>
          </a:xfrm>
          <a:prstGeom prst="flowChartMerge">
            <a:avLst/>
          </a:prstGeom>
          <a:solidFill>
            <a:srgbClr val="ABE9FF">
              <a:alpha val="3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Flowchart: Merge 23"/>
          <p:cNvSpPr/>
          <p:nvPr/>
        </p:nvSpPr>
        <p:spPr>
          <a:xfrm rot="10800000">
            <a:off x="2291787" y="3866003"/>
            <a:ext cx="4166720" cy="1368153"/>
          </a:xfrm>
          <a:prstGeom prst="flowChartMerge">
            <a:avLst/>
          </a:prstGeom>
          <a:solidFill>
            <a:srgbClr val="ABE9FF">
              <a:alpha val="3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Accelerator Schedule</a:t>
            </a:r>
            <a:endParaRPr lang="en-GB" dirty="0"/>
          </a:p>
        </p:txBody>
      </p:sp>
      <p:sp>
        <p:nvSpPr>
          <p:cNvPr id="30" name="Rounded Rectangle 29"/>
          <p:cNvSpPr/>
          <p:nvPr/>
        </p:nvSpPr>
        <p:spPr>
          <a:xfrm>
            <a:off x="2537288" y="1457297"/>
            <a:ext cx="864094" cy="504056"/>
          </a:xfrm>
          <a:prstGeom prst="roundRect">
            <a:avLst/>
          </a:prstGeom>
          <a:solidFill>
            <a:srgbClr val="AD0F80"/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Shutdown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3473390" y="1457297"/>
            <a:ext cx="1289358" cy="504056"/>
          </a:xfrm>
          <a:prstGeom prst="roundRect">
            <a:avLst/>
          </a:prstGeom>
          <a:solidFill>
            <a:srgbClr val="339966">
              <a:lumMod val="50000"/>
            </a:srgb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5308974" y="3337497"/>
            <a:ext cx="864094" cy="504056"/>
          </a:xfrm>
          <a:prstGeom prst="roundRect">
            <a:avLst/>
          </a:prstGeom>
          <a:solidFill>
            <a:srgbClr val="AD0F80"/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Technical Stop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6233304" y="3337497"/>
            <a:ext cx="864094" cy="5040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Machine Studies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5594411" y="5209707"/>
            <a:ext cx="864096" cy="50405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25400" cap="flat" cmpd="sng" algn="ctr">
            <a:solidFill>
              <a:srgbClr val="33996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Precycle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285825" y="1084623"/>
                <a:ext cx="2243507" cy="574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1=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𝑂𝑝𝑒𝑟𝑎𝑡𝑖𝑜𝑛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𝐴𝑐𝑐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.  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𝐿𝑖𝑓𝑒𝑡𝑖𝑚𝑒</m:t>
                        </m:r>
                      </m:den>
                    </m:f>
                  </m:oMath>
                </a14:m>
                <a:r>
                  <a:rPr lang="en-GB" sz="2000" dirty="0" smtClean="0"/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825" y="1084623"/>
                <a:ext cx="2243507" cy="57490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383341" y="2481663"/>
                <a:ext cx="2758618" cy="5739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2=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𝐿𝑢𝑚𝑖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.  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𝑃𝑟𝑜𝑑𝑢𝑐𝑡𝑖𝑜𝑛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𝑂𝑝𝑒𝑟𝑎𝑡𝑖𝑜𝑛</m:t>
                        </m:r>
                      </m:den>
                    </m:f>
                  </m:oMath>
                </a14:m>
                <a:r>
                  <a:rPr lang="en-GB" sz="2000" dirty="0" smtClean="0"/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341" y="2481663"/>
                <a:ext cx="2758618" cy="57394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87024" y="4445576"/>
                <a:ext cx="2758618" cy="535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3=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𝑆𝑡𝑎𝑏𝑙𝑒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𝐵𝑒𝑎𝑚𝑠</m:t>
                        </m:r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𝐿𝑢𝑚𝑖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.  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𝑃𝑟𝑜𝑑𝑢𝑐𝑡𝑖𝑜𝑛</m:t>
                        </m:r>
                      </m:den>
                    </m:f>
                  </m:oMath>
                </a14:m>
                <a:r>
                  <a:rPr lang="en-GB" sz="2000" dirty="0" smtClean="0"/>
                  <a:t> </a:t>
                </a:r>
                <a:endParaRPr lang="en-GB" sz="20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24" y="4445576"/>
                <a:ext cx="2758618" cy="53565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395073" y="4530578"/>
                <a:ext cx="2758618" cy="700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𝑓𝑜𝑟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𝑃h𝑦𝑠𝑖𝑐𝑠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1∗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2∗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5073" y="4530578"/>
                <a:ext cx="2758618" cy="70076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591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1" grpId="0"/>
      <p:bldP spid="22" grpId="0"/>
      <p:bldP spid="23" grpId="0" animBg="1"/>
      <p:bldP spid="24" grpId="0" animBg="1"/>
      <p:bldP spid="30" grpId="0" animBg="1"/>
      <p:bldP spid="31" grpId="0" animBg="1"/>
      <p:bldP spid="35" grpId="0" animBg="1"/>
      <p:bldP spid="36" grpId="0" animBg="1"/>
      <p:bldP spid="38" grpId="0" animBg="1"/>
      <p:bldP spid="2" grpId="0"/>
      <p:bldP spid="27" grpId="0"/>
      <p:bldP spid="29" grpId="0"/>
      <p:bldP spid="32" grpId="0"/>
    </p:bldLst>
  </p:timing>
</p:sld>
</file>

<file path=ppt/theme/theme1.xml><?xml version="1.0" encoding="utf-8"?>
<a:theme xmlns:a="http://schemas.openxmlformats.org/drawingml/2006/main" name="CERN_Cobranding_AMMW2015_4_3">
  <a:themeElements>
    <a:clrScheme name="Custom 1">
      <a:dk1>
        <a:srgbClr val="0055A0"/>
      </a:dk1>
      <a:lt1>
        <a:sysClr val="window" lastClr="FFFFFF"/>
      </a:lt1>
      <a:dk2>
        <a:srgbClr val="0055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20151013_AMMW2015_AndreaApollonio</Template>
  <TotalTime>19757</TotalTime>
  <Words>981</Words>
  <Application>Microsoft Office PowerPoint</Application>
  <PresentationFormat>On-screen Show (4:3)</PresentationFormat>
  <Paragraphs>227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Droid Sans Fallback</vt:lpstr>
      <vt:lpstr>Wingdings</vt:lpstr>
      <vt:lpstr>CERN_Cobranding_AMMW2015_4_3</vt:lpstr>
      <vt:lpstr>PowerPoint Presentation</vt:lpstr>
      <vt:lpstr>FCC Availability Studies</vt:lpstr>
      <vt:lpstr>Motivation</vt:lpstr>
      <vt:lpstr>Qualitative Definitions</vt:lpstr>
      <vt:lpstr>Availability and Costs</vt:lpstr>
      <vt:lpstr>Scope of the Study</vt:lpstr>
      <vt:lpstr>Collaboration Contributions</vt:lpstr>
      <vt:lpstr>FCC-hh – A New Machine</vt:lpstr>
      <vt:lpstr>Accelerator Schedule</vt:lpstr>
      <vt:lpstr>LHC – Our Reference</vt:lpstr>
      <vt:lpstr>FCC-hh – A Complex Machine</vt:lpstr>
      <vt:lpstr>Breakdown of Failure Duration</vt:lpstr>
      <vt:lpstr>PowerPoint Presentation</vt:lpstr>
      <vt:lpstr>LHC Availability Model Elements</vt:lpstr>
      <vt:lpstr>Model Implementation</vt:lpstr>
      <vt:lpstr>Model Implementation</vt:lpstr>
      <vt:lpstr>PowerPoint Presentation</vt:lpstr>
      <vt:lpstr>Model Validation: 2012 Luminosity Production</vt:lpstr>
      <vt:lpstr>Enabling Technologies for Modelling</vt:lpstr>
      <vt:lpstr>Conclusions &amp; Outlook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Apollonio</dc:creator>
  <cp:lastModifiedBy>Andrea Apollonio</cp:lastModifiedBy>
  <cp:revision>733</cp:revision>
  <dcterms:created xsi:type="dcterms:W3CDTF">2015-10-05T14:29:31Z</dcterms:created>
  <dcterms:modified xsi:type="dcterms:W3CDTF">2016-04-07T07:45:59Z</dcterms:modified>
</cp:coreProperties>
</file>