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7.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8.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9.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0.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1.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2.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3.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4.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3" r:id="rId2"/>
    <p:sldMasterId id="2147483697" r:id="rId3"/>
    <p:sldMasterId id="2147483711" r:id="rId4"/>
    <p:sldMasterId id="2147483725" r:id="rId5"/>
    <p:sldMasterId id="2147483733" r:id="rId6"/>
    <p:sldMasterId id="2147483742" r:id="rId7"/>
    <p:sldMasterId id="2147483751" r:id="rId8"/>
    <p:sldMasterId id="2147483760" r:id="rId9"/>
    <p:sldMasterId id="2147483774" r:id="rId10"/>
    <p:sldMasterId id="2147483788" r:id="rId11"/>
    <p:sldMasterId id="2147483802" r:id="rId12"/>
    <p:sldMasterId id="2147483814" r:id="rId13"/>
    <p:sldMasterId id="2147483826" r:id="rId14"/>
    <p:sldMasterId id="2147483838" r:id="rId15"/>
  </p:sldMasterIdLst>
  <p:notesMasterIdLst>
    <p:notesMasterId r:id="rId51"/>
  </p:notesMasterIdLst>
  <p:sldIdLst>
    <p:sldId id="256" r:id="rId16"/>
    <p:sldId id="257" r:id="rId17"/>
    <p:sldId id="353" r:id="rId18"/>
    <p:sldId id="310" r:id="rId19"/>
    <p:sldId id="273" r:id="rId20"/>
    <p:sldId id="275" r:id="rId21"/>
    <p:sldId id="325" r:id="rId22"/>
    <p:sldId id="329" r:id="rId23"/>
    <p:sldId id="330" r:id="rId24"/>
    <p:sldId id="327" r:id="rId25"/>
    <p:sldId id="326" r:id="rId26"/>
    <p:sldId id="332" r:id="rId27"/>
    <p:sldId id="334" r:id="rId28"/>
    <p:sldId id="333" r:id="rId29"/>
    <p:sldId id="335" r:id="rId30"/>
    <p:sldId id="339" r:id="rId31"/>
    <p:sldId id="340" r:id="rId32"/>
    <p:sldId id="341" r:id="rId33"/>
    <p:sldId id="342" r:id="rId34"/>
    <p:sldId id="354" r:id="rId35"/>
    <p:sldId id="343" r:id="rId36"/>
    <p:sldId id="344" r:id="rId37"/>
    <p:sldId id="345" r:id="rId38"/>
    <p:sldId id="346" r:id="rId39"/>
    <p:sldId id="348" r:id="rId40"/>
    <p:sldId id="347" r:id="rId41"/>
    <p:sldId id="349" r:id="rId42"/>
    <p:sldId id="350" r:id="rId43"/>
    <p:sldId id="351" r:id="rId44"/>
    <p:sldId id="352" r:id="rId45"/>
    <p:sldId id="356" r:id="rId46"/>
    <p:sldId id="357" r:id="rId47"/>
    <p:sldId id="259" r:id="rId48"/>
    <p:sldId id="359" r:id="rId49"/>
    <p:sldId id="358"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660"/>
  </p:normalViewPr>
  <p:slideViewPr>
    <p:cSldViewPr snapToGrid="0" snapToObjects="1">
      <p:cViewPr varScale="1">
        <p:scale>
          <a:sx n="165" d="100"/>
          <a:sy n="165" d="100"/>
        </p:scale>
        <p:origin x="1596"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41" Type="http://schemas.openxmlformats.org/officeDocument/2006/relationships/slide" Target="slides/slide26.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oleObject" Target="file:///\\cern.ch\dfs\Users\o\obrunner\Documents\MyDocs\Machines\lhc\presentations\evian%202015\RF%20trips%202015%202015.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SEU vs Half cell</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SEU Total</c:v>
          </c:tx>
          <c:spPr>
            <a:solidFill>
              <a:schemeClr val="accent1"/>
            </a:solidFill>
            <a:ln>
              <a:noFill/>
            </a:ln>
            <a:effectLst/>
          </c:spPr>
          <c:invertIfNegative val="0"/>
          <c:cat>
            <c:numRef>
              <c:f>Sheet1!$AE$3:$AE$29</c:f>
              <c:numCache>
                <c:formatCode>General</c:formatCode>
                <c:ptCount val="27"/>
                <c:pt idx="0">
                  <c:v>8</c:v>
                </c:pt>
                <c:pt idx="1">
                  <c:v>9</c:v>
                </c:pt>
                <c:pt idx="2">
                  <c:v>10</c:v>
                </c:pt>
                <c:pt idx="3">
                  <c:v>11</c:v>
                </c:pt>
                <c:pt idx="4">
                  <c:v>12</c:v>
                </c:pt>
                <c:pt idx="5">
                  <c:v>13</c:v>
                </c:pt>
                <c:pt idx="6">
                  <c:v>14</c:v>
                </c:pt>
                <c:pt idx="7">
                  <c:v>15</c:v>
                </c:pt>
                <c:pt idx="8">
                  <c:v>16</c:v>
                </c:pt>
                <c:pt idx="9">
                  <c:v>17</c:v>
                </c:pt>
                <c:pt idx="10">
                  <c:v>18</c:v>
                </c:pt>
                <c:pt idx="11">
                  <c:v>19</c:v>
                </c:pt>
                <c:pt idx="12">
                  <c:v>20</c:v>
                </c:pt>
                <c:pt idx="13">
                  <c:v>21</c:v>
                </c:pt>
                <c:pt idx="14">
                  <c:v>22</c:v>
                </c:pt>
                <c:pt idx="15">
                  <c:v>23</c:v>
                </c:pt>
                <c:pt idx="16">
                  <c:v>24</c:v>
                </c:pt>
                <c:pt idx="17">
                  <c:v>25</c:v>
                </c:pt>
                <c:pt idx="18">
                  <c:v>26</c:v>
                </c:pt>
                <c:pt idx="19">
                  <c:v>27</c:v>
                </c:pt>
                <c:pt idx="20">
                  <c:v>28</c:v>
                </c:pt>
                <c:pt idx="21">
                  <c:v>29</c:v>
                </c:pt>
                <c:pt idx="22">
                  <c:v>30</c:v>
                </c:pt>
                <c:pt idx="23">
                  <c:v>31</c:v>
                </c:pt>
                <c:pt idx="24">
                  <c:v>32</c:v>
                </c:pt>
                <c:pt idx="25">
                  <c:v>33</c:v>
                </c:pt>
                <c:pt idx="26">
                  <c:v>34</c:v>
                </c:pt>
              </c:numCache>
            </c:numRef>
          </c:cat>
          <c:val>
            <c:numRef>
              <c:f>Sheet1!$AH$5:$AH$31</c:f>
              <c:numCache>
                <c:formatCode>General</c:formatCode>
                <c:ptCount val="27"/>
                <c:pt idx="0">
                  <c:v>11</c:v>
                </c:pt>
                <c:pt idx="1">
                  <c:v>15</c:v>
                </c:pt>
                <c:pt idx="2">
                  <c:v>4</c:v>
                </c:pt>
                <c:pt idx="3">
                  <c:v>8</c:v>
                </c:pt>
                <c:pt idx="4">
                  <c:v>3</c:v>
                </c:pt>
                <c:pt idx="5">
                  <c:v>2</c:v>
                </c:pt>
                <c:pt idx="6">
                  <c:v>0</c:v>
                </c:pt>
                <c:pt idx="7">
                  <c:v>2</c:v>
                </c:pt>
                <c:pt idx="8">
                  <c:v>0</c:v>
                </c:pt>
                <c:pt idx="9">
                  <c:v>0</c:v>
                </c:pt>
                <c:pt idx="10">
                  <c:v>1</c:v>
                </c:pt>
                <c:pt idx="11">
                  <c:v>1</c:v>
                </c:pt>
                <c:pt idx="12">
                  <c:v>0</c:v>
                </c:pt>
                <c:pt idx="13">
                  <c:v>1</c:v>
                </c:pt>
                <c:pt idx="14">
                  <c:v>0</c:v>
                </c:pt>
                <c:pt idx="15">
                  <c:v>1</c:v>
                </c:pt>
                <c:pt idx="16">
                  <c:v>2</c:v>
                </c:pt>
                <c:pt idx="17">
                  <c:v>0</c:v>
                </c:pt>
                <c:pt idx="18">
                  <c:v>1</c:v>
                </c:pt>
                <c:pt idx="19">
                  <c:v>2</c:v>
                </c:pt>
                <c:pt idx="20">
                  <c:v>0</c:v>
                </c:pt>
                <c:pt idx="21">
                  <c:v>1</c:v>
                </c:pt>
                <c:pt idx="22">
                  <c:v>0</c:v>
                </c:pt>
                <c:pt idx="23">
                  <c:v>0</c:v>
                </c:pt>
                <c:pt idx="24">
                  <c:v>1</c:v>
                </c:pt>
                <c:pt idx="25">
                  <c:v>1</c:v>
                </c:pt>
                <c:pt idx="26">
                  <c:v>0</c:v>
                </c:pt>
              </c:numCache>
            </c:numRef>
          </c:val>
        </c:ser>
        <c:ser>
          <c:idx val="1"/>
          <c:order val="1"/>
          <c:tx>
            <c:v>SEU Trip</c:v>
          </c:tx>
          <c:spPr>
            <a:solidFill>
              <a:schemeClr val="accent2"/>
            </a:solidFill>
            <a:ln>
              <a:noFill/>
            </a:ln>
            <a:effectLst/>
          </c:spPr>
          <c:invertIfNegative val="0"/>
          <c:cat>
            <c:numRef>
              <c:f>Sheet1!$AE$3:$AE$29</c:f>
              <c:numCache>
                <c:formatCode>General</c:formatCode>
                <c:ptCount val="27"/>
                <c:pt idx="0">
                  <c:v>8</c:v>
                </c:pt>
                <c:pt idx="1">
                  <c:v>9</c:v>
                </c:pt>
                <c:pt idx="2">
                  <c:v>10</c:v>
                </c:pt>
                <c:pt idx="3">
                  <c:v>11</c:v>
                </c:pt>
                <c:pt idx="4">
                  <c:v>12</c:v>
                </c:pt>
                <c:pt idx="5">
                  <c:v>13</c:v>
                </c:pt>
                <c:pt idx="6">
                  <c:v>14</c:v>
                </c:pt>
                <c:pt idx="7">
                  <c:v>15</c:v>
                </c:pt>
                <c:pt idx="8">
                  <c:v>16</c:v>
                </c:pt>
                <c:pt idx="9">
                  <c:v>17</c:v>
                </c:pt>
                <c:pt idx="10">
                  <c:v>18</c:v>
                </c:pt>
                <c:pt idx="11">
                  <c:v>19</c:v>
                </c:pt>
                <c:pt idx="12">
                  <c:v>20</c:v>
                </c:pt>
                <c:pt idx="13">
                  <c:v>21</c:v>
                </c:pt>
                <c:pt idx="14">
                  <c:v>22</c:v>
                </c:pt>
                <c:pt idx="15">
                  <c:v>23</c:v>
                </c:pt>
                <c:pt idx="16">
                  <c:v>24</c:v>
                </c:pt>
                <c:pt idx="17">
                  <c:v>25</c:v>
                </c:pt>
                <c:pt idx="18">
                  <c:v>26</c:v>
                </c:pt>
                <c:pt idx="19">
                  <c:v>27</c:v>
                </c:pt>
                <c:pt idx="20">
                  <c:v>28</c:v>
                </c:pt>
                <c:pt idx="21">
                  <c:v>29</c:v>
                </c:pt>
                <c:pt idx="22">
                  <c:v>30</c:v>
                </c:pt>
                <c:pt idx="23">
                  <c:v>31</c:v>
                </c:pt>
                <c:pt idx="24">
                  <c:v>32</c:v>
                </c:pt>
                <c:pt idx="25">
                  <c:v>33</c:v>
                </c:pt>
                <c:pt idx="26">
                  <c:v>34</c:v>
                </c:pt>
              </c:numCache>
            </c:numRef>
          </c:cat>
          <c:val>
            <c:numRef>
              <c:f>Sheet1!$AK$5:$AK$31</c:f>
              <c:numCache>
                <c:formatCode>General</c:formatCode>
                <c:ptCount val="27"/>
                <c:pt idx="0">
                  <c:v>4</c:v>
                </c:pt>
                <c:pt idx="1">
                  <c:v>2</c:v>
                </c:pt>
                <c:pt idx="2">
                  <c:v>0</c:v>
                </c:pt>
                <c:pt idx="3">
                  <c:v>0</c:v>
                </c:pt>
                <c:pt idx="4">
                  <c:v>0</c:v>
                </c:pt>
                <c:pt idx="5">
                  <c:v>1</c:v>
                </c:pt>
                <c:pt idx="6">
                  <c:v>0</c:v>
                </c:pt>
                <c:pt idx="7">
                  <c:v>0</c:v>
                </c:pt>
                <c:pt idx="8">
                  <c:v>0</c:v>
                </c:pt>
                <c:pt idx="9">
                  <c:v>0</c:v>
                </c:pt>
                <c:pt idx="10">
                  <c:v>1</c:v>
                </c:pt>
                <c:pt idx="11">
                  <c:v>0</c:v>
                </c:pt>
                <c:pt idx="12">
                  <c:v>0</c:v>
                </c:pt>
                <c:pt idx="13">
                  <c:v>1</c:v>
                </c:pt>
                <c:pt idx="14">
                  <c:v>0</c:v>
                </c:pt>
                <c:pt idx="15">
                  <c:v>0</c:v>
                </c:pt>
                <c:pt idx="16">
                  <c:v>0</c:v>
                </c:pt>
                <c:pt idx="17">
                  <c:v>0</c:v>
                </c:pt>
                <c:pt idx="18">
                  <c:v>0</c:v>
                </c:pt>
                <c:pt idx="19">
                  <c:v>0</c:v>
                </c:pt>
                <c:pt idx="20">
                  <c:v>0</c:v>
                </c:pt>
                <c:pt idx="21">
                  <c:v>1</c:v>
                </c:pt>
                <c:pt idx="22">
                  <c:v>0</c:v>
                </c:pt>
                <c:pt idx="23">
                  <c:v>0</c:v>
                </c:pt>
                <c:pt idx="24">
                  <c:v>0</c:v>
                </c:pt>
                <c:pt idx="25">
                  <c:v>1</c:v>
                </c:pt>
                <c:pt idx="26">
                  <c:v>0</c:v>
                </c:pt>
              </c:numCache>
            </c:numRef>
          </c:val>
        </c:ser>
        <c:dLbls>
          <c:showLegendKey val="0"/>
          <c:showVal val="0"/>
          <c:showCatName val="0"/>
          <c:showSerName val="0"/>
          <c:showPercent val="0"/>
          <c:showBubbleSize val="0"/>
        </c:dLbls>
        <c:gapWidth val="219"/>
        <c:overlap val="-27"/>
        <c:axId val="220996944"/>
        <c:axId val="337611856"/>
      </c:barChart>
      <c:catAx>
        <c:axId val="220996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7611856"/>
        <c:crosses val="autoZero"/>
        <c:auto val="1"/>
        <c:lblAlgn val="ctr"/>
        <c:lblOffset val="100"/>
        <c:noMultiLvlLbl val="0"/>
      </c:catAx>
      <c:valAx>
        <c:axId val="337611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9969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907287553447513E-2"/>
          <c:y val="0.27499113137173642"/>
          <c:w val="0.93622327624477208"/>
          <c:h val="0.6070363309849427"/>
        </c:manualLayout>
      </c:layout>
      <c:barChart>
        <c:barDir val="col"/>
        <c:grouping val="clustered"/>
        <c:varyColors val="0"/>
        <c:ser>
          <c:idx val="1"/>
          <c:order val="0"/>
          <c:tx>
            <c:strRef>
              <c:f>Sheet1!$B$1</c:f>
              <c:strCache>
                <c:ptCount val="1"/>
                <c:pt idx="0">
                  <c:v>He tank pressure exeeded</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Sheet1!$B$2:$B$68</c:f>
              <c:numCache>
                <c:formatCode>General</c:formatCode>
                <c:ptCount val="67"/>
                <c:pt idx="0">
                  <c:v>0.7</c:v>
                </c:pt>
                <c:pt idx="27">
                  <c:v>0.7</c:v>
                </c:pt>
                <c:pt idx="28">
                  <c:v>0.7</c:v>
                </c:pt>
                <c:pt idx="45">
                  <c:v>1</c:v>
                </c:pt>
                <c:pt idx="46">
                  <c:v>1</c:v>
                </c:pt>
                <c:pt idx="50">
                  <c:v>0.7</c:v>
                </c:pt>
              </c:numCache>
            </c:numRef>
          </c:val>
        </c:ser>
        <c:ser>
          <c:idx val="2"/>
          <c:order val="1"/>
          <c:tx>
            <c:strRef>
              <c:f>Sheet1!$C$1</c:f>
              <c:strCache>
                <c:ptCount val="1"/>
                <c:pt idx="0">
                  <c:v>Klystron vacuum</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Sheet1!$C$2:$C$68</c:f>
              <c:numCache>
                <c:formatCode>General</c:formatCode>
                <c:ptCount val="67"/>
                <c:pt idx="34">
                  <c:v>1</c:v>
                </c:pt>
                <c:pt idx="52">
                  <c:v>1</c:v>
                </c:pt>
              </c:numCache>
            </c:numRef>
          </c:val>
        </c:ser>
        <c:ser>
          <c:idx val="3"/>
          <c:order val="2"/>
          <c:tx>
            <c:strRef>
              <c:f>Sheet1!$D$1</c:f>
              <c:strCache>
                <c:ptCount val="1"/>
                <c:pt idx="0">
                  <c:v>HOM temp</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Sheet1!$D$2:$D$68</c:f>
              <c:numCache>
                <c:formatCode>General</c:formatCode>
                <c:ptCount val="67"/>
                <c:pt idx="2">
                  <c:v>0.7</c:v>
                </c:pt>
                <c:pt idx="3">
                  <c:v>0.7</c:v>
                </c:pt>
                <c:pt idx="4">
                  <c:v>0.7</c:v>
                </c:pt>
              </c:numCache>
            </c:numRef>
          </c:val>
        </c:ser>
        <c:ser>
          <c:idx val="4"/>
          <c:order val="3"/>
          <c:tx>
            <c:strRef>
              <c:f>Sheet1!$E$1</c:f>
              <c:strCache>
                <c:ptCount val="1"/>
                <c:pt idx="0">
                  <c:v>Klystron cathode current too low</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Sheet1!$E$2:$E$68</c:f>
              <c:numCache>
                <c:formatCode>General</c:formatCode>
                <c:ptCount val="67"/>
                <c:pt idx="5">
                  <c:v>0.7</c:v>
                </c:pt>
                <c:pt idx="41">
                  <c:v>0.7</c:v>
                </c:pt>
              </c:numCache>
            </c:numRef>
          </c:val>
        </c:ser>
        <c:ser>
          <c:idx val="5"/>
          <c:order val="4"/>
          <c:tx>
            <c:strRef>
              <c:f>Sheet1!$F$1</c:f>
              <c:strCache>
                <c:ptCount val="1"/>
                <c:pt idx="0">
                  <c:v>Klystron temperature</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Sheet1!$F$2:$F$68</c:f>
              <c:numCache>
                <c:formatCode>General</c:formatCode>
                <c:ptCount val="67"/>
                <c:pt idx="6">
                  <c:v>0.7</c:v>
                </c:pt>
                <c:pt idx="20">
                  <c:v>0.7</c:v>
                </c:pt>
                <c:pt idx="25">
                  <c:v>0.7</c:v>
                </c:pt>
                <c:pt idx="29">
                  <c:v>0.7</c:v>
                </c:pt>
                <c:pt idx="33">
                  <c:v>1</c:v>
                </c:pt>
                <c:pt idx="47">
                  <c:v>0</c:v>
                </c:pt>
              </c:numCache>
            </c:numRef>
          </c:val>
        </c:ser>
        <c:ser>
          <c:idx val="6"/>
          <c:order val="5"/>
          <c:tx>
            <c:strRef>
              <c:f>Sheet1!$G$1</c:f>
              <c:strCache>
                <c:ptCount val="1"/>
                <c:pt idx="0">
                  <c:v>Main coupler blocked</c:v>
                </c:pt>
              </c:strCache>
            </c:strRef>
          </c:tx>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Sheet1!$G$2:$G$68</c:f>
              <c:numCache>
                <c:formatCode>General</c:formatCode>
                <c:ptCount val="67"/>
                <c:pt idx="8">
                  <c:v>0.7</c:v>
                </c:pt>
                <c:pt idx="10">
                  <c:v>0.7</c:v>
                </c:pt>
                <c:pt idx="13">
                  <c:v>0.7</c:v>
                </c:pt>
                <c:pt idx="17">
                  <c:v>0.7</c:v>
                </c:pt>
              </c:numCache>
            </c:numRef>
          </c:val>
        </c:ser>
        <c:ser>
          <c:idx val="7"/>
          <c:order val="6"/>
          <c:tx>
            <c:strRef>
              <c:f>Sheet1!$H$1</c:f>
              <c:strCache>
                <c:ptCount val="1"/>
                <c:pt idx="0">
                  <c:v>Electrical glitch</c:v>
                </c:pt>
              </c:strCache>
            </c:strRef>
          </c:tx>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Sheet1!$H$2:$H$68</c:f>
              <c:numCache>
                <c:formatCode>General</c:formatCode>
                <c:ptCount val="67"/>
                <c:pt idx="11">
                  <c:v>0.7</c:v>
                </c:pt>
                <c:pt idx="21">
                  <c:v>0.7</c:v>
                </c:pt>
                <c:pt idx="22">
                  <c:v>0.7</c:v>
                </c:pt>
              </c:numCache>
            </c:numRef>
          </c:val>
        </c:ser>
        <c:ser>
          <c:idx val="8"/>
          <c:order val="7"/>
          <c:tx>
            <c:strRef>
              <c:f>Sheet1!$I$1</c:f>
              <c:strCache>
                <c:ptCount val="1"/>
                <c:pt idx="0">
                  <c:v>Crowbar fired</c:v>
                </c:pt>
              </c:strCache>
            </c:strRef>
          </c:tx>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Sheet1!$I$2:$I$68</c:f>
              <c:numCache>
                <c:formatCode>General</c:formatCode>
                <c:ptCount val="67"/>
                <c:pt idx="16">
                  <c:v>0.7</c:v>
                </c:pt>
                <c:pt idx="19">
                  <c:v>0.7</c:v>
                </c:pt>
                <c:pt idx="24">
                  <c:v>0.7</c:v>
                </c:pt>
                <c:pt idx="26">
                  <c:v>0.7</c:v>
                </c:pt>
                <c:pt idx="36">
                  <c:v>0.7</c:v>
                </c:pt>
                <c:pt idx="38">
                  <c:v>0.7</c:v>
                </c:pt>
                <c:pt idx="40">
                  <c:v>0.7</c:v>
                </c:pt>
                <c:pt idx="42">
                  <c:v>1</c:v>
                </c:pt>
                <c:pt idx="47">
                  <c:v>0.7</c:v>
                </c:pt>
              </c:numCache>
            </c:numRef>
          </c:val>
        </c:ser>
        <c:ser>
          <c:idx val="9"/>
          <c:order val="8"/>
          <c:tx>
            <c:strRef>
              <c:f>Sheet1!$J$1</c:f>
              <c:strCache>
                <c:ptCount val="1"/>
                <c:pt idx="0">
                  <c:v>Klystron focus current</c:v>
                </c:pt>
              </c:strCache>
            </c:strRef>
          </c:tx>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Sheet1!$J$2:$J$68</c:f>
              <c:numCache>
                <c:formatCode>General</c:formatCode>
                <c:ptCount val="67"/>
                <c:pt idx="9">
                  <c:v>0.7</c:v>
                </c:pt>
              </c:numCache>
            </c:numRef>
          </c:val>
        </c:ser>
        <c:ser>
          <c:idx val="10"/>
          <c:order val="9"/>
          <c:tx>
            <c:strRef>
              <c:f>Sheet1!$K$1</c:f>
              <c:strCache>
                <c:ptCount val="1"/>
                <c:pt idx="0">
                  <c:v>Cavity main coupler window temp</c:v>
                </c:pt>
              </c:strCache>
            </c:strRef>
          </c:tx>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Sheet1!$K$2:$K$68</c:f>
              <c:numCache>
                <c:formatCode>General</c:formatCode>
                <c:ptCount val="67"/>
                <c:pt idx="35">
                  <c:v>1</c:v>
                </c:pt>
              </c:numCache>
            </c:numRef>
          </c:val>
        </c:ser>
        <c:ser>
          <c:idx val="11"/>
          <c:order val="10"/>
          <c:tx>
            <c:strRef>
              <c:f>Sheet1!$L$1</c:f>
              <c:strCache>
                <c:ptCount val="1"/>
                <c:pt idx="0">
                  <c:v>Arc detector (klystron side)</c:v>
                </c:pt>
              </c:strCache>
            </c:strRef>
          </c:tx>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Sheet1!$L$2:$L$68</c:f>
              <c:numCache>
                <c:formatCode>General</c:formatCode>
                <c:ptCount val="67"/>
                <c:pt idx="37">
                  <c:v>1</c:v>
                </c:pt>
                <c:pt idx="49">
                  <c:v>1</c:v>
                </c:pt>
                <c:pt idx="51">
                  <c:v>1</c:v>
                </c:pt>
                <c:pt idx="55">
                  <c:v>1</c:v>
                </c:pt>
              </c:numCache>
            </c:numRef>
          </c:val>
        </c:ser>
        <c:ser>
          <c:idx val="12"/>
          <c:order val="11"/>
          <c:tx>
            <c:strRef>
              <c:f>Sheet1!$M$1</c:f>
              <c:strCache>
                <c:ptCount val="1"/>
                <c:pt idx="0">
                  <c:v>LLRF/CTRL/FESA</c:v>
                </c:pt>
              </c:strCache>
            </c:strRef>
          </c:tx>
          <c:spPr>
            <a:gradFill rotWithShape="1">
              <a:gsLst>
                <a:gs pos="0">
                  <a:schemeClr val="accent1">
                    <a:lumMod val="80000"/>
                    <a:lumOff val="20000"/>
                    <a:satMod val="103000"/>
                    <a:lumMod val="102000"/>
                    <a:tint val="94000"/>
                  </a:schemeClr>
                </a:gs>
                <a:gs pos="50000">
                  <a:schemeClr val="accent1">
                    <a:lumMod val="80000"/>
                    <a:lumOff val="20000"/>
                    <a:satMod val="110000"/>
                    <a:lumMod val="100000"/>
                    <a:shade val="100000"/>
                  </a:schemeClr>
                </a:gs>
                <a:gs pos="100000">
                  <a:schemeClr val="accent1">
                    <a:lumMod val="80000"/>
                    <a:lum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Sheet1!$M$2:$M$68</c:f>
              <c:numCache>
                <c:formatCode>General</c:formatCode>
                <c:ptCount val="67"/>
                <c:pt idx="7">
                  <c:v>0.7</c:v>
                </c:pt>
                <c:pt idx="12">
                  <c:v>0.7</c:v>
                </c:pt>
                <c:pt idx="14">
                  <c:v>0.7</c:v>
                </c:pt>
                <c:pt idx="15">
                  <c:v>0.7</c:v>
                </c:pt>
                <c:pt idx="18">
                  <c:v>0.7</c:v>
                </c:pt>
                <c:pt idx="23">
                  <c:v>0.7</c:v>
                </c:pt>
                <c:pt idx="30">
                  <c:v>0.7</c:v>
                </c:pt>
                <c:pt idx="31">
                  <c:v>0.7</c:v>
                </c:pt>
                <c:pt idx="44">
                  <c:v>1</c:v>
                </c:pt>
                <c:pt idx="57">
                  <c:v>0.7</c:v>
                </c:pt>
                <c:pt idx="62">
                  <c:v>0.7</c:v>
                </c:pt>
              </c:numCache>
            </c:numRef>
          </c:val>
        </c:ser>
        <c:ser>
          <c:idx val="13"/>
          <c:order val="12"/>
          <c:tx>
            <c:strRef>
              <c:f>Sheet1!$N$1</c:f>
              <c:strCache>
                <c:ptCount val="1"/>
                <c:pt idx="0">
                  <c:v>LLRF &amp; CTRL Hardware</c:v>
                </c:pt>
              </c:strCache>
            </c:strRef>
          </c:tx>
          <c:spPr>
            <a:gradFill rotWithShape="1">
              <a:gsLst>
                <a:gs pos="0">
                  <a:schemeClr val="accent2">
                    <a:lumMod val="80000"/>
                    <a:lumOff val="20000"/>
                    <a:satMod val="103000"/>
                    <a:lumMod val="102000"/>
                    <a:tint val="94000"/>
                  </a:schemeClr>
                </a:gs>
                <a:gs pos="50000">
                  <a:schemeClr val="accent2">
                    <a:lumMod val="80000"/>
                    <a:lumOff val="20000"/>
                    <a:satMod val="110000"/>
                    <a:lumMod val="100000"/>
                    <a:shade val="100000"/>
                  </a:schemeClr>
                </a:gs>
                <a:gs pos="100000">
                  <a:schemeClr val="accent2">
                    <a:lumMod val="80000"/>
                    <a:lum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Sheet1!$N$2:$N$68</c:f>
              <c:numCache>
                <c:formatCode>General</c:formatCode>
                <c:ptCount val="67"/>
                <c:pt idx="32">
                  <c:v>0.7</c:v>
                </c:pt>
                <c:pt idx="43">
                  <c:v>0.7</c:v>
                </c:pt>
                <c:pt idx="48">
                  <c:v>1</c:v>
                </c:pt>
                <c:pt idx="56">
                  <c:v>1</c:v>
                </c:pt>
                <c:pt idx="58">
                  <c:v>0.7</c:v>
                </c:pt>
                <c:pt idx="59">
                  <c:v>0.7</c:v>
                </c:pt>
                <c:pt idx="60">
                  <c:v>0.7</c:v>
                </c:pt>
                <c:pt idx="61">
                  <c:v>0.7</c:v>
                </c:pt>
              </c:numCache>
            </c:numRef>
          </c:val>
        </c:ser>
        <c:ser>
          <c:idx val="14"/>
          <c:order val="13"/>
          <c:tx>
            <c:strRef>
              <c:f>Sheet1!$O$1</c:f>
              <c:strCache>
                <c:ptCount val="1"/>
                <c:pt idx="0">
                  <c:v>Operator (RF)</c:v>
                </c:pt>
              </c:strCache>
            </c:strRef>
          </c:tx>
          <c:spPr>
            <a:gradFill rotWithShape="1">
              <a:gsLst>
                <a:gs pos="0">
                  <a:schemeClr val="accent3">
                    <a:lumMod val="80000"/>
                    <a:lumOff val="20000"/>
                    <a:satMod val="103000"/>
                    <a:lumMod val="102000"/>
                    <a:tint val="94000"/>
                  </a:schemeClr>
                </a:gs>
                <a:gs pos="50000">
                  <a:schemeClr val="accent3">
                    <a:lumMod val="80000"/>
                    <a:lumOff val="20000"/>
                    <a:satMod val="110000"/>
                    <a:lumMod val="100000"/>
                    <a:shade val="100000"/>
                  </a:schemeClr>
                </a:gs>
                <a:gs pos="100000">
                  <a:schemeClr val="accent3">
                    <a:lumMod val="80000"/>
                    <a:lum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Sheet1!$O$2:$O$68</c:f>
              <c:numCache>
                <c:formatCode>General</c:formatCode>
                <c:ptCount val="67"/>
                <c:pt idx="39">
                  <c:v>0.7</c:v>
                </c:pt>
              </c:numCache>
            </c:numRef>
          </c:val>
        </c:ser>
        <c:ser>
          <c:idx val="15"/>
          <c:order val="14"/>
          <c:tx>
            <c:strRef>
              <c:f>Sheet1!$P$1</c:f>
              <c:strCache>
                <c:ptCount val="1"/>
                <c:pt idx="0">
                  <c:v>MC Vacuum</c:v>
                </c:pt>
              </c:strCache>
            </c:strRef>
          </c:tx>
          <c:spPr>
            <a:gradFill rotWithShape="1">
              <a:gsLst>
                <a:gs pos="0">
                  <a:schemeClr val="accent4">
                    <a:lumMod val="80000"/>
                    <a:lumOff val="20000"/>
                    <a:satMod val="103000"/>
                    <a:lumMod val="102000"/>
                    <a:tint val="94000"/>
                  </a:schemeClr>
                </a:gs>
                <a:gs pos="50000">
                  <a:schemeClr val="accent4">
                    <a:lumMod val="80000"/>
                    <a:lumOff val="20000"/>
                    <a:satMod val="110000"/>
                    <a:lumMod val="100000"/>
                    <a:shade val="100000"/>
                  </a:schemeClr>
                </a:gs>
                <a:gs pos="100000">
                  <a:schemeClr val="accent4">
                    <a:lumMod val="80000"/>
                    <a:lum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Sheet1!$A$2:$A$68</c:f>
              <c:numCache>
                <c:formatCode>m/d/yyyy\ h:mm</c:formatCode>
                <c:ptCount val="67"/>
                <c:pt idx="0">
                  <c:v>42087.605555555558</c:v>
                </c:pt>
                <c:pt idx="1">
                  <c:v>42087.781944444447</c:v>
                </c:pt>
                <c:pt idx="2">
                  <c:v>42087.875694444447</c:v>
                </c:pt>
                <c:pt idx="3">
                  <c:v>42088.379166666666</c:v>
                </c:pt>
                <c:pt idx="4">
                  <c:v>42088.621527777781</c:v>
                </c:pt>
                <c:pt idx="5">
                  <c:v>42089.419444444444</c:v>
                </c:pt>
                <c:pt idx="6">
                  <c:v>42094.318749999999</c:v>
                </c:pt>
                <c:pt idx="7">
                  <c:v>42109.206944444442</c:v>
                </c:pt>
                <c:pt idx="8">
                  <c:v>42114.395833333336</c:v>
                </c:pt>
                <c:pt idx="9">
                  <c:v>42118.961805555555</c:v>
                </c:pt>
                <c:pt idx="10">
                  <c:v>42128.104166666664</c:v>
                </c:pt>
                <c:pt idx="11">
                  <c:v>42133.51458333333</c:v>
                </c:pt>
                <c:pt idx="12">
                  <c:v>42135.756944444445</c:v>
                </c:pt>
                <c:pt idx="13">
                  <c:v>42136.18472222222</c:v>
                </c:pt>
                <c:pt idx="14">
                  <c:v>42137.979861111111</c:v>
                </c:pt>
                <c:pt idx="15">
                  <c:v>42138.212500000001</c:v>
                </c:pt>
                <c:pt idx="16">
                  <c:v>42142.874305555553</c:v>
                </c:pt>
                <c:pt idx="17">
                  <c:v>42144.672222222223</c:v>
                </c:pt>
                <c:pt idx="18">
                  <c:v>42150.61041666667</c:v>
                </c:pt>
                <c:pt idx="19">
                  <c:v>42153.713194444441</c:v>
                </c:pt>
                <c:pt idx="20">
                  <c:v>42155.887499999997</c:v>
                </c:pt>
                <c:pt idx="21">
                  <c:v>42160.892361111109</c:v>
                </c:pt>
                <c:pt idx="22">
                  <c:v>42161.125694444447</c:v>
                </c:pt>
                <c:pt idx="23">
                  <c:v>42177.907638888886</c:v>
                </c:pt>
                <c:pt idx="24">
                  <c:v>42192.786111111112</c:v>
                </c:pt>
                <c:pt idx="25">
                  <c:v>42199.744444444441</c:v>
                </c:pt>
                <c:pt idx="26">
                  <c:v>42200.986805555556</c:v>
                </c:pt>
                <c:pt idx="27">
                  <c:v>42201.936805555553</c:v>
                </c:pt>
                <c:pt idx="28">
                  <c:v>42202.020138888889</c:v>
                </c:pt>
                <c:pt idx="29">
                  <c:v>42207.161805555559</c:v>
                </c:pt>
                <c:pt idx="30">
                  <c:v>42207.320833333331</c:v>
                </c:pt>
                <c:pt idx="31">
                  <c:v>42212.378472222219</c:v>
                </c:pt>
                <c:pt idx="32">
                  <c:v>42218.073611111111</c:v>
                </c:pt>
                <c:pt idx="33">
                  <c:v>42232.54791666667</c:v>
                </c:pt>
                <c:pt idx="34">
                  <c:v>42232.779166666667</c:v>
                </c:pt>
                <c:pt idx="35">
                  <c:v>42235.127083333333</c:v>
                </c:pt>
                <c:pt idx="36">
                  <c:v>42235.158333333333</c:v>
                </c:pt>
                <c:pt idx="37">
                  <c:v>42236.193749999999</c:v>
                </c:pt>
                <c:pt idx="38">
                  <c:v>42242.531944444447</c:v>
                </c:pt>
                <c:pt idx="39">
                  <c:v>42243.430555555555</c:v>
                </c:pt>
                <c:pt idx="40">
                  <c:v>42250.99722222222</c:v>
                </c:pt>
                <c:pt idx="41">
                  <c:v>42251.606249999997</c:v>
                </c:pt>
                <c:pt idx="42">
                  <c:v>42257.083333333336</c:v>
                </c:pt>
                <c:pt idx="43">
                  <c:v>42260.293749999997</c:v>
                </c:pt>
                <c:pt idx="44">
                  <c:v>42261.599999999999</c:v>
                </c:pt>
                <c:pt idx="45">
                  <c:v>42265.802083333336</c:v>
                </c:pt>
                <c:pt idx="46">
                  <c:v>42265.96875</c:v>
                </c:pt>
                <c:pt idx="47">
                  <c:v>42270.834722222222</c:v>
                </c:pt>
                <c:pt idx="48">
                  <c:v>42274.623611111114</c:v>
                </c:pt>
                <c:pt idx="49">
                  <c:v>42277.865972222222</c:v>
                </c:pt>
                <c:pt idx="50">
                  <c:v>42282.457638888889</c:v>
                </c:pt>
                <c:pt idx="51">
                  <c:v>42286.961805555555</c:v>
                </c:pt>
                <c:pt idx="52">
                  <c:v>42288.556250000001</c:v>
                </c:pt>
                <c:pt idx="53">
                  <c:v>42306.609722222223</c:v>
                </c:pt>
                <c:pt idx="54">
                  <c:v>42306.675000000003</c:v>
                </c:pt>
                <c:pt idx="55">
                  <c:v>42309.690972222219</c:v>
                </c:pt>
                <c:pt idx="56">
                  <c:v>42310.760416666664</c:v>
                </c:pt>
                <c:pt idx="57">
                  <c:v>42311.350694444445</c:v>
                </c:pt>
                <c:pt idx="58">
                  <c:v>42322.027083333334</c:v>
                </c:pt>
                <c:pt idx="59">
                  <c:v>42326.470138888886</c:v>
                </c:pt>
                <c:pt idx="60">
                  <c:v>42337.344444444447</c:v>
                </c:pt>
                <c:pt idx="61">
                  <c:v>42338.088888888888</c:v>
                </c:pt>
                <c:pt idx="62">
                  <c:v>42340.901388888888</c:v>
                </c:pt>
                <c:pt idx="63">
                  <c:v>42345.901388888888</c:v>
                </c:pt>
                <c:pt idx="64">
                  <c:v>42346.901388831022</c:v>
                </c:pt>
                <c:pt idx="65">
                  <c:v>42347.901388831022</c:v>
                </c:pt>
                <c:pt idx="66">
                  <c:v>42353.901388888888</c:v>
                </c:pt>
              </c:numCache>
            </c:numRef>
          </c:cat>
          <c:val>
            <c:numRef>
              <c:f>Sheet1!$P$2:$P$68</c:f>
              <c:numCache>
                <c:formatCode>General</c:formatCode>
                <c:ptCount val="67"/>
                <c:pt idx="53">
                  <c:v>0.7</c:v>
                </c:pt>
                <c:pt idx="54">
                  <c:v>0.7</c:v>
                </c:pt>
              </c:numCache>
            </c:numRef>
          </c:val>
        </c:ser>
        <c:dLbls>
          <c:showLegendKey val="0"/>
          <c:showVal val="0"/>
          <c:showCatName val="0"/>
          <c:showSerName val="0"/>
          <c:showPercent val="0"/>
          <c:showBubbleSize val="0"/>
        </c:dLbls>
        <c:gapWidth val="100"/>
        <c:overlap val="-24"/>
        <c:axId val="220754688"/>
        <c:axId val="220755080"/>
      </c:barChart>
      <c:dateAx>
        <c:axId val="220754688"/>
        <c:scaling>
          <c:orientation val="minMax"/>
          <c:max val="42353"/>
          <c:min val="42087"/>
        </c:scaling>
        <c:delete val="0"/>
        <c:axPos val="b"/>
        <c:numFmt formatCode="m/d/yyyy\ h:mm"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tx1">
                    <a:lumMod val="85000"/>
                    <a:lumOff val="15000"/>
                  </a:schemeClr>
                </a:solidFill>
                <a:latin typeface="+mn-lt"/>
                <a:ea typeface="+mn-ea"/>
                <a:cs typeface="+mn-cs"/>
              </a:defRPr>
            </a:pPr>
            <a:endParaRPr lang="en-US"/>
          </a:p>
        </c:txPr>
        <c:crossAx val="220755080"/>
        <c:crosses val="autoZero"/>
        <c:auto val="1"/>
        <c:lblOffset val="100"/>
        <c:baseTimeUnit val="days"/>
      </c:dateAx>
      <c:valAx>
        <c:axId val="220755080"/>
        <c:scaling>
          <c:orientation val="minMax"/>
          <c:max val="1"/>
        </c:scaling>
        <c:delete val="1"/>
        <c:axPos val="l"/>
        <c:numFmt formatCode="General" sourceLinked="1"/>
        <c:majorTickMark val="none"/>
        <c:minorTickMark val="none"/>
        <c:tickLblPos val="nextTo"/>
        <c:crossAx val="220754688"/>
        <c:crosses val="autoZero"/>
        <c:crossBetween val="between"/>
      </c:valAx>
      <c:spPr>
        <a:noFill/>
        <a:ln>
          <a:noFill/>
        </a:ln>
        <a:effectLst/>
      </c:spPr>
    </c:plotArea>
    <c:legend>
      <c:legendPos val="b"/>
      <c:layout>
        <c:manualLayout>
          <c:xMode val="edge"/>
          <c:yMode val="edge"/>
          <c:x val="0.15214461095588858"/>
          <c:y val="6.5261831744716114E-2"/>
          <c:w val="0.72528067056134105"/>
          <c:h val="0.1852644840447575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85000"/>
                  <a:lumOff val="1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A7BBEB-8950-42DE-A155-64889BBD29BB}" type="datetimeFigureOut">
              <a:rPr lang="en-GB" smtClean="0"/>
              <a:t>07/01/2016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C8EBD1-284E-43AD-9D84-CA432E09316F}" type="slidenum">
              <a:rPr lang="en-GB" smtClean="0"/>
              <a:t>‹#›</a:t>
            </a:fld>
            <a:endParaRPr lang="en-GB"/>
          </a:p>
        </p:txBody>
      </p:sp>
    </p:spTree>
    <p:extLst>
      <p:ext uri="{BB962C8B-B14F-4D97-AF65-F5344CB8AC3E}">
        <p14:creationId xmlns:p14="http://schemas.microsoft.com/office/powerpoint/2010/main" val="2573561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3903384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1637353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D2E8289-2C02-475B-8012-508FB1F0ECAB}"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4125313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50" dirty="0"/>
          </a:p>
        </p:txBody>
      </p:sp>
      <p:sp>
        <p:nvSpPr>
          <p:cNvPr id="4" name="Slide Number Placeholder 3"/>
          <p:cNvSpPr>
            <a:spLocks noGrp="1"/>
          </p:cNvSpPr>
          <p:nvPr>
            <p:ph type="sldNum" sz="quarter" idx="10"/>
          </p:nvPr>
        </p:nvSpPr>
        <p:spPr/>
        <p:txBody>
          <a:bodyPr/>
          <a:lstStyle/>
          <a:p>
            <a:fld id="{FCB585FC-A88B-4674-B2BE-69059534FEC2}" type="slidenum">
              <a:rPr lang="fr-CH" smtClean="0">
                <a:solidFill>
                  <a:prstClr val="black"/>
                </a:solidFill>
              </a:rPr>
              <a:pPr/>
              <a:t>17</a:t>
            </a:fld>
            <a:endParaRPr lang="fr-CH">
              <a:solidFill>
                <a:prstClr val="black"/>
              </a:solidFill>
            </a:endParaRPr>
          </a:p>
        </p:txBody>
      </p:sp>
    </p:spTree>
    <p:extLst>
      <p:ext uri="{BB962C8B-B14F-4D97-AF65-F5344CB8AC3E}">
        <p14:creationId xmlns:p14="http://schemas.microsoft.com/office/powerpoint/2010/main" val="1932733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B585FC-A88B-4674-B2BE-69059534FEC2}" type="slidenum">
              <a:rPr lang="fr-CH" smtClean="0">
                <a:solidFill>
                  <a:prstClr val="black"/>
                </a:solidFill>
              </a:rPr>
              <a:pPr/>
              <a:t>19</a:t>
            </a:fld>
            <a:endParaRPr lang="fr-CH">
              <a:solidFill>
                <a:prstClr val="black"/>
              </a:solidFill>
            </a:endParaRPr>
          </a:p>
        </p:txBody>
      </p:sp>
    </p:spTree>
    <p:extLst>
      <p:ext uri="{BB962C8B-B14F-4D97-AF65-F5344CB8AC3E}">
        <p14:creationId xmlns:p14="http://schemas.microsoft.com/office/powerpoint/2010/main" val="1466588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fld id="{AD1AEAFC-445E-9F4D-873F-0DBD42E32559}"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61480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AEAFC-445E-9F4D-873F-0DBD42E32559}"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917349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AEAFC-445E-9F4D-873F-0DBD42E32559}"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75621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704009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58988"/>
          </a:xfrm>
        </p:spPr>
        <p:txBody>
          <a:bodyPr/>
          <a:lstStyle>
            <a:lvl1pPr algn="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914400"/>
            <a:ext cx="8226854" cy="5078628"/>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Slide Number Placeholder 5"/>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Tree>
    <p:extLst>
      <p:ext uri="{BB962C8B-B14F-4D97-AF65-F5344CB8AC3E}">
        <p14:creationId xmlns:p14="http://schemas.microsoft.com/office/powerpoint/2010/main" val="3172309992"/>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dirty="0" smtClean="0"/>
              <a:t>Click to edit Master title style</a:t>
            </a:r>
            <a:endParaRPr kumimoji="0" lang="en-US" dirty="0"/>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41558173"/>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5" name="Slide Number Placeholder 14"/>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3353369677"/>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6"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3908939930"/>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1905667608"/>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2237000835"/>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025681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21676736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pippo">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10274696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5581332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4523AA-35FC-46EC-B485-29786B4F2206}" type="datetime1">
              <a:rPr lang="en-US" smtClean="0">
                <a:solidFill>
                  <a:prstClr val="black">
                    <a:tint val="75000"/>
                  </a:prstClr>
                </a:solidFill>
              </a:rPr>
              <a:pPr/>
              <a:t>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580369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0588608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457200"/>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243011894"/>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36916258"/>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58988"/>
          </a:xfrm>
        </p:spPr>
        <p:txBody>
          <a:bodyPr/>
          <a:lstStyle>
            <a:lvl1pPr algn="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914400"/>
            <a:ext cx="8226854" cy="5078628"/>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Slide Number Placeholder 5"/>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Tree>
    <p:extLst>
      <p:ext uri="{BB962C8B-B14F-4D97-AF65-F5344CB8AC3E}">
        <p14:creationId xmlns:p14="http://schemas.microsoft.com/office/powerpoint/2010/main" val="491004321"/>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dirty="0" smtClean="0"/>
              <a:t>Click to edit Master title style</a:t>
            </a:r>
            <a:endParaRPr kumimoji="0" lang="en-US" dirty="0"/>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2839151005"/>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5" name="Slide Number Placeholder 14"/>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272933558"/>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6"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173883704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1263857343"/>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1408771202"/>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80612618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26F5B3C-3A5E-4514-910B-A7C7536225AD}" type="datetime1">
              <a:rPr lang="en-US" smtClean="0">
                <a:solidFill>
                  <a:prstClr val="black">
                    <a:tint val="75000"/>
                  </a:prstClr>
                </a:solidFill>
              </a:rPr>
              <a:pPr/>
              <a:t>1/7/2016</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4B6C7465-2AB1-4660-9ED2-5A7BFD99CF3D}" type="slidenum">
              <a:rPr lang="en-US" smtClean="0">
                <a:solidFill>
                  <a:prstClr val="black">
                    <a:tint val="75000"/>
                  </a:prstClr>
                </a:solidFill>
              </a:rPr>
              <a:pPr/>
              <a:t>‹#›</a:t>
            </a:fld>
            <a:endParaRPr lang="en-US" dirty="0">
              <a:solidFill>
                <a:prstClr val="black">
                  <a:tint val="75000"/>
                </a:prstClr>
              </a:solidFill>
            </a:endParaRPr>
          </a:p>
        </p:txBody>
      </p:sp>
      <p:sp>
        <p:nvSpPr>
          <p:cNvPr id="9" name="Footer Placeholder 8"/>
          <p:cNvSpPr>
            <a:spLocks noGrp="1"/>
          </p:cNvSpPr>
          <p:nvPr>
            <p:ph type="ftr" sz="quarter" idx="12"/>
          </p:nvPr>
        </p:nvSpPr>
        <p:spPr/>
        <p:txBody>
          <a:bodyPr/>
          <a:lstStyle>
            <a:lvl1pPr algn="r">
              <a:defRPr/>
            </a:lvl1p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11" name="Title 1"/>
          <p:cNvSpPr>
            <a:spLocks noGrp="1"/>
          </p:cNvSpPr>
          <p:nvPr>
            <p:ph type="title"/>
          </p:nvPr>
        </p:nvSpPr>
        <p:spPr>
          <a:xfrm>
            <a:off x="457200" y="188640"/>
            <a:ext cx="8229600" cy="576064"/>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a:bodyPr>
          <a:lstStyle>
            <a:lvl1pPr>
              <a:defRPr sz="4000"/>
            </a:lvl1pPr>
          </a:lstStyle>
          <a:p>
            <a:r>
              <a:rPr lang="en-US" dirty="0" smtClean="0"/>
              <a:t>Click to edit Master title style</a:t>
            </a:r>
            <a:endParaRPr lang="en-US" dirty="0"/>
          </a:p>
        </p:txBody>
      </p:sp>
    </p:spTree>
    <p:extLst>
      <p:ext uri="{BB962C8B-B14F-4D97-AF65-F5344CB8AC3E}">
        <p14:creationId xmlns:p14="http://schemas.microsoft.com/office/powerpoint/2010/main" val="306831267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824617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136022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968657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2548579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3396852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231978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4358623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24478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2694304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7246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B271ED-14F6-46EE-932D-3437E54B5A77}"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380161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147417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262998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064851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99665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28236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254807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892725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995058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472043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3375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B4338-FED5-4399-A468-AEB2CBBC6AEC}"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963503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840664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750648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089737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36835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589516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576083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509920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8684194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5371659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2881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C5C4A7-06D2-4FBF-92DD-4FC499B17EB6}"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563684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330368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500835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387694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015875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731538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36136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225671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556911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121543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42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5DD695-2FEF-4CD5-A2E4-04420B735038}"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063489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44939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828985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369941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2F105-B294-7946-8E15-A3A642E0F63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2604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63F86A-E9EC-4E20-8EBA-5CABF161C373}" type="datetime1">
              <a:rPr lang="en-US" smtClean="0">
                <a:solidFill>
                  <a:prstClr val="black">
                    <a:tint val="75000"/>
                  </a:prstClr>
                </a:solidFill>
              </a:rPr>
              <a:pPr/>
              <a:t>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6048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4DDDCD-DC41-499D-9428-A75516451C83}"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76424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3B00E-E6AB-43BC-AF9D-971E4A00430E}" type="datetime1">
              <a:rPr lang="en-US" smtClean="0">
                <a:solidFill>
                  <a:prstClr val="black">
                    <a:tint val="75000"/>
                  </a:prstClr>
                </a:solidFill>
              </a:rPr>
              <a:pPr/>
              <a:t>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617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noProof="0" smtClean="0"/>
              <a:t>Click to edit Master title style</a:t>
            </a:r>
            <a:endParaRPr kumimoji="0" lang="en-GB" noProof="0"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GB" noProof="0" smtClean="0"/>
              <a:pPr/>
              <a:t>07/01/2016</a:t>
            </a:fld>
            <a:endParaRPr lang="en-GB" noProof="0"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dirty="0" smtClean="0"/>
              <a:t>Document reference</a:t>
            </a:r>
            <a:endParaRPr lang="en-GB" noProof="0"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noProof="0" smtClean="0"/>
              <a:t>Click to edit Master text styles</a:t>
            </a:r>
          </a:p>
        </p:txBody>
      </p:sp>
      <p:sp>
        <p:nvSpPr>
          <p:cNvPr id="3" name="Rectangle 2"/>
          <p:cNvSpPr/>
          <p:nvPr userDrawn="1"/>
        </p:nvSpPr>
        <p:spPr>
          <a:xfrm>
            <a:off x="995320" y="6164284"/>
            <a:ext cx="1043873" cy="683777"/>
          </a:xfrm>
          <a:prstGeom prst="rect">
            <a:avLst/>
          </a:prstGeom>
          <a:solidFill>
            <a:schemeClr val="bg1"/>
          </a:solidFill>
          <a:ln>
            <a:noFill/>
          </a:ln>
          <a:effectLst>
            <a:glow rad="70000">
              <a:schemeClr val="bg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4B300-C4FB-46D4-AA31-B0327B8ADFEA}"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19076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AA07F2-52C8-4E63-AA4E-1B807B0004D3}"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3594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9EF603-193E-4117-93F3-1CEBA0416F4A}"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930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8BA1E7-1318-48A0-9C9C-1D54E855968B}"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6713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4523AA-35FC-46EC-B485-29786B4F2206}" type="datetime1">
              <a:rPr lang="en-US" smtClean="0">
                <a:solidFill>
                  <a:prstClr val="black">
                    <a:tint val="75000"/>
                  </a:prstClr>
                </a:solidFill>
              </a:rPr>
              <a:pPr/>
              <a:t>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66882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26F5B3C-3A5E-4514-910B-A7C7536225AD}" type="datetime1">
              <a:rPr lang="en-US" smtClean="0">
                <a:solidFill>
                  <a:prstClr val="black">
                    <a:tint val="75000"/>
                  </a:prstClr>
                </a:solidFill>
              </a:rPr>
              <a:pPr/>
              <a:t>1/7/2016</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4B6C7465-2AB1-4660-9ED2-5A7BFD99CF3D}" type="slidenum">
              <a:rPr lang="en-US" smtClean="0">
                <a:solidFill>
                  <a:prstClr val="black">
                    <a:tint val="75000"/>
                  </a:prstClr>
                </a:solidFill>
              </a:rPr>
              <a:pPr/>
              <a:t>‹#›</a:t>
            </a:fld>
            <a:endParaRPr lang="en-US" dirty="0">
              <a:solidFill>
                <a:prstClr val="black">
                  <a:tint val="75000"/>
                </a:prstClr>
              </a:solidFill>
            </a:endParaRPr>
          </a:p>
        </p:txBody>
      </p:sp>
      <p:sp>
        <p:nvSpPr>
          <p:cNvPr id="9" name="Footer Placeholder 8"/>
          <p:cNvSpPr>
            <a:spLocks noGrp="1"/>
          </p:cNvSpPr>
          <p:nvPr>
            <p:ph type="ftr" sz="quarter" idx="12"/>
          </p:nvPr>
        </p:nvSpPr>
        <p:spPr/>
        <p:txBody>
          <a:bodyPr/>
          <a:lstStyle>
            <a:lvl1pPr algn="r">
              <a:defRPr/>
            </a:lvl1p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11" name="Title 1"/>
          <p:cNvSpPr>
            <a:spLocks noGrp="1"/>
          </p:cNvSpPr>
          <p:nvPr>
            <p:ph type="title"/>
          </p:nvPr>
        </p:nvSpPr>
        <p:spPr>
          <a:xfrm>
            <a:off x="457200" y="188640"/>
            <a:ext cx="8229600" cy="576064"/>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a:bodyPr>
          <a:lstStyle>
            <a:lvl1pPr>
              <a:defRPr sz="4000"/>
            </a:lvl1pPr>
          </a:lstStyle>
          <a:p>
            <a:r>
              <a:rPr lang="en-US" dirty="0" smtClean="0"/>
              <a:t>Click to edit Master title style</a:t>
            </a:r>
            <a:endParaRPr lang="en-US" dirty="0"/>
          </a:p>
        </p:txBody>
      </p:sp>
    </p:spTree>
    <p:extLst>
      <p:ext uri="{BB962C8B-B14F-4D97-AF65-F5344CB8AC3E}">
        <p14:creationId xmlns:p14="http://schemas.microsoft.com/office/powerpoint/2010/main" val="2676095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B271ED-14F6-46EE-932D-3437E54B5A77}"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35891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B4338-FED5-4399-A468-AEB2CBBC6AEC}"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89575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C5C4A7-06D2-4FBF-92DD-4FC499B17EB6}"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26487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5DD695-2FEF-4CD5-A2E4-04420B735038}"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641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noProof="0" smtClean="0"/>
              <a:t>Click to edit Master title style</a:t>
            </a:r>
            <a:endParaRPr kumimoji="0" lang="en-GB" noProof="0" dirty="0"/>
          </a:p>
        </p:txBody>
      </p:sp>
      <p:sp>
        <p:nvSpPr>
          <p:cNvPr id="3" name="Espace réservé du contenu 2"/>
          <p:cNvSpPr>
            <a:spLocks noGrp="1"/>
          </p:cNvSpPr>
          <p:nvPr>
            <p:ph idx="1"/>
          </p:nvPr>
        </p:nvSpPr>
        <p:spPr/>
        <p:txBody>
          <a:bodyPr/>
          <a:lstStyle/>
          <a:p>
            <a:pPr lvl="0" eaLnBrk="1" latinLnBrk="0" hangingPunct="1"/>
            <a:r>
              <a:rPr lang="en-US" noProof="0" smtClean="0"/>
              <a:t>Click to edit Master text styles</a:t>
            </a:r>
          </a:p>
          <a:p>
            <a:pPr lvl="1" eaLnBrk="1" latinLnBrk="0" hangingPunct="1"/>
            <a:r>
              <a:rPr lang="en-US" noProof="0" smtClean="0"/>
              <a:t>Second level</a:t>
            </a:r>
          </a:p>
          <a:p>
            <a:pPr lvl="2" eaLnBrk="1" latinLnBrk="0" hangingPunct="1"/>
            <a:r>
              <a:rPr lang="en-US" noProof="0" smtClean="0"/>
              <a:t>Third level</a:t>
            </a:r>
          </a:p>
          <a:p>
            <a:pPr lvl="3" eaLnBrk="1" latinLnBrk="0" hangingPunct="1"/>
            <a:r>
              <a:rPr lang="en-US" noProof="0" smtClean="0"/>
              <a:t>Fourth level</a:t>
            </a:r>
          </a:p>
          <a:p>
            <a:pPr lvl="4" eaLnBrk="1" latinLnBrk="0" hangingPunct="1"/>
            <a:r>
              <a:rPr lang="en-US" noProof="0" smtClean="0"/>
              <a:t>Fifth level</a:t>
            </a:r>
            <a:endParaRPr kumimoji="0" lang="en-GB" noProof="0"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GB" noProof="0" smtClean="0"/>
              <a:pPr/>
              <a:t>07/01/2016</a:t>
            </a:fld>
            <a:endParaRPr lang="en-GB" noProof="0"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sp>
        <p:nvSpPr>
          <p:cNvPr id="4" name="Rectangle 3"/>
          <p:cNvSpPr/>
          <p:nvPr userDrawn="1"/>
        </p:nvSpPr>
        <p:spPr>
          <a:xfrm>
            <a:off x="943337" y="6144698"/>
            <a:ext cx="1307939" cy="653970"/>
          </a:xfrm>
          <a:prstGeom prst="rect">
            <a:avLst/>
          </a:prstGeom>
          <a:solidFill>
            <a:schemeClr val="bg1"/>
          </a:solidFill>
          <a:ln>
            <a:noFill/>
          </a:ln>
          <a:effectLst>
            <a:glow rad="70000">
              <a:schemeClr val="bg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63F86A-E9EC-4E20-8EBA-5CABF161C373}" type="datetime1">
              <a:rPr lang="en-US" smtClean="0">
                <a:solidFill>
                  <a:prstClr val="black">
                    <a:tint val="75000"/>
                  </a:prstClr>
                </a:solidFill>
              </a:rPr>
              <a:pPr/>
              <a:t>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15913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4DDDCD-DC41-499D-9428-A75516451C83}"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04481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3B00E-E6AB-43BC-AF9D-971E4A00430E}" type="datetime1">
              <a:rPr lang="en-US" smtClean="0">
                <a:solidFill>
                  <a:prstClr val="black">
                    <a:tint val="75000"/>
                  </a:prstClr>
                </a:solidFill>
              </a:rPr>
              <a:pPr/>
              <a:t>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474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4B300-C4FB-46D4-AA31-B0327B8ADFEA}"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77619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AA07F2-52C8-4E63-AA4E-1B807B0004D3}"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87845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9EF603-193E-4117-93F3-1CEBA0416F4A}"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2670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8BA1E7-1318-48A0-9C9C-1D54E855968B}"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56916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4523AA-35FC-46EC-B485-29786B4F2206}" type="datetime1">
              <a:rPr lang="en-US" smtClean="0">
                <a:solidFill>
                  <a:prstClr val="black">
                    <a:tint val="75000"/>
                  </a:prstClr>
                </a:solidFill>
              </a:rPr>
              <a:pPr/>
              <a:t>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88477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26F5B3C-3A5E-4514-910B-A7C7536225AD}" type="datetime1">
              <a:rPr lang="en-US" smtClean="0">
                <a:solidFill>
                  <a:prstClr val="black">
                    <a:tint val="75000"/>
                  </a:prstClr>
                </a:solidFill>
              </a:rPr>
              <a:pPr/>
              <a:t>1/7/2016</a:t>
            </a:fld>
            <a:endParaRPr lang="en-US">
              <a:solidFill>
                <a:prstClr val="black">
                  <a:tint val="75000"/>
                </a:prstClr>
              </a:solidFill>
            </a:endParaRPr>
          </a:p>
        </p:txBody>
      </p:sp>
      <p:sp>
        <p:nvSpPr>
          <p:cNvPr id="8" name="Slide Number Placeholder 7"/>
          <p:cNvSpPr>
            <a:spLocks noGrp="1"/>
          </p:cNvSpPr>
          <p:nvPr>
            <p:ph type="sldNum" sz="quarter" idx="11"/>
          </p:nvPr>
        </p:nvSpPr>
        <p:spPr/>
        <p:txBody>
          <a:bodyPr/>
          <a:lstStyle/>
          <a:p>
            <a:fld id="{4B6C7465-2AB1-4660-9ED2-5A7BFD99CF3D}" type="slidenum">
              <a:rPr lang="en-US" smtClean="0">
                <a:solidFill>
                  <a:prstClr val="black">
                    <a:tint val="75000"/>
                  </a:prstClr>
                </a:solidFill>
              </a:rPr>
              <a:pPr/>
              <a:t>‹#›</a:t>
            </a:fld>
            <a:endParaRPr lang="en-US" dirty="0">
              <a:solidFill>
                <a:prstClr val="black">
                  <a:tint val="75000"/>
                </a:prstClr>
              </a:solidFill>
            </a:endParaRPr>
          </a:p>
        </p:txBody>
      </p:sp>
      <p:sp>
        <p:nvSpPr>
          <p:cNvPr id="9" name="Footer Placeholder 8"/>
          <p:cNvSpPr>
            <a:spLocks noGrp="1"/>
          </p:cNvSpPr>
          <p:nvPr>
            <p:ph type="ftr" sz="quarter" idx="12"/>
          </p:nvPr>
        </p:nvSpPr>
        <p:spPr/>
        <p:txBody>
          <a:bodyPr/>
          <a:lstStyle>
            <a:lvl1pPr algn="r">
              <a:defRPr/>
            </a:lvl1p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11" name="Title 1"/>
          <p:cNvSpPr>
            <a:spLocks noGrp="1"/>
          </p:cNvSpPr>
          <p:nvPr>
            <p:ph type="title"/>
          </p:nvPr>
        </p:nvSpPr>
        <p:spPr>
          <a:xfrm>
            <a:off x="457200" y="188640"/>
            <a:ext cx="8229600" cy="576064"/>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a:bodyPr>
          <a:lstStyle>
            <a:lvl1pPr>
              <a:defRPr sz="4000"/>
            </a:lvl1pPr>
          </a:lstStyle>
          <a:p>
            <a:r>
              <a:rPr lang="en-US" dirty="0" smtClean="0"/>
              <a:t>Click to edit Master title style</a:t>
            </a:r>
            <a:endParaRPr lang="en-US" dirty="0"/>
          </a:p>
        </p:txBody>
      </p:sp>
    </p:spTree>
    <p:extLst>
      <p:ext uri="{BB962C8B-B14F-4D97-AF65-F5344CB8AC3E}">
        <p14:creationId xmlns:p14="http://schemas.microsoft.com/office/powerpoint/2010/main" val="34921362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B271ED-14F6-46EE-932D-3437E54B5A77}"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444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B4338-FED5-4399-A468-AEB2CBBC6AEC}"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0712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C5C4A7-06D2-4FBF-92DD-4FC499B17EB6}"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1158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5DD695-2FEF-4CD5-A2E4-04420B735038}"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298124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63F86A-E9EC-4E20-8EBA-5CABF161C373}" type="datetime1">
              <a:rPr lang="en-US" smtClean="0">
                <a:solidFill>
                  <a:prstClr val="black">
                    <a:tint val="75000"/>
                  </a:prstClr>
                </a:solidFill>
              </a:rPr>
              <a:pPr/>
              <a:t>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06388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4DDDCD-DC41-499D-9428-A75516451C83}" type="datetime1">
              <a:rPr lang="en-US" smtClean="0">
                <a:solidFill>
                  <a:prstClr val="black">
                    <a:tint val="75000"/>
                  </a:prstClr>
                </a:solidFill>
              </a:rPr>
              <a:pPr/>
              <a:t>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33711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3B00E-E6AB-43BC-AF9D-971E4A00430E}" type="datetime1">
              <a:rPr lang="en-US" smtClean="0">
                <a:solidFill>
                  <a:prstClr val="black">
                    <a:tint val="75000"/>
                  </a:prstClr>
                </a:solidFill>
              </a:rPr>
              <a:pPr/>
              <a:t>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71853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4B300-C4FB-46D4-AA31-B0327B8ADFEA}"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38844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AA07F2-52C8-4E63-AA4E-1B807B0004D3}" type="datetime1">
              <a:rPr lang="en-US" smtClean="0">
                <a:solidFill>
                  <a:prstClr val="black">
                    <a:tint val="75000"/>
                  </a:prstClr>
                </a:solidFill>
              </a:rPr>
              <a:pPr/>
              <a:t>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38126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9EF603-193E-4117-93F3-1CEBA0416F4A}"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97572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8BA1E7-1318-48A0-9C9C-1D54E855968B}"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K.Brodzinski_6th Evian_2015.12.15</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6631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Tree>
    <p:extLst>
      <p:ext uri="{BB962C8B-B14F-4D97-AF65-F5344CB8AC3E}">
        <p14:creationId xmlns:p14="http://schemas.microsoft.com/office/powerpoint/2010/main" val="85178997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15/12/2015</a:t>
            </a:r>
            <a:endParaRPr lang="en-US" dirty="0"/>
          </a:p>
        </p:txBody>
      </p:sp>
      <p:sp>
        <p:nvSpPr>
          <p:cNvPr id="4" name="Footer Placeholder 3"/>
          <p:cNvSpPr>
            <a:spLocks noGrp="1"/>
          </p:cNvSpPr>
          <p:nvPr>
            <p:ph type="ftr" sz="quarter" idx="11"/>
          </p:nvPr>
        </p:nvSpPr>
        <p:spPr/>
        <p:txBody>
          <a:bodyPr/>
          <a:lstStyle/>
          <a:p>
            <a:r>
              <a:rPr lang="en-US" smtClean="0"/>
              <a:t>Salvatore Danzeca - Evian Workshop 2015</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5552352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15/12/2015</a:t>
            </a:r>
            <a:endParaRPr lang="en-US" dirty="0"/>
          </a:p>
        </p:txBody>
      </p:sp>
      <p:sp>
        <p:nvSpPr>
          <p:cNvPr id="4" name="Footer Placeholder 3"/>
          <p:cNvSpPr>
            <a:spLocks noGrp="1"/>
          </p:cNvSpPr>
          <p:nvPr>
            <p:ph type="ftr" sz="quarter" idx="11"/>
          </p:nvPr>
        </p:nvSpPr>
        <p:spPr/>
        <p:txBody>
          <a:bodyPr/>
          <a:lstStyle/>
          <a:p>
            <a:r>
              <a:rPr lang="en-US" smtClean="0"/>
              <a:t>Salvatore Danzeca - Evian Workshop 2015</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13803438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15/12/2015</a:t>
            </a:r>
            <a:endParaRPr lang="en-US" dirty="0"/>
          </a:p>
        </p:txBody>
      </p:sp>
      <p:sp>
        <p:nvSpPr>
          <p:cNvPr id="4" name="Footer Placeholder 3"/>
          <p:cNvSpPr>
            <a:spLocks noGrp="1"/>
          </p:cNvSpPr>
          <p:nvPr>
            <p:ph type="ftr" sz="quarter" idx="11"/>
          </p:nvPr>
        </p:nvSpPr>
        <p:spPr/>
        <p:txBody>
          <a:bodyPr/>
          <a:lstStyle/>
          <a:p>
            <a:r>
              <a:rPr lang="en-US" smtClean="0"/>
              <a:t>Salvatore Danzeca - Evian Workshop 2015</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29964239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15/12/2015</a:t>
            </a:r>
            <a:endParaRPr lang="en-US" dirty="0"/>
          </a:p>
        </p:txBody>
      </p:sp>
      <p:sp>
        <p:nvSpPr>
          <p:cNvPr id="4" name="Footer Placeholder 3"/>
          <p:cNvSpPr>
            <a:spLocks noGrp="1"/>
          </p:cNvSpPr>
          <p:nvPr>
            <p:ph type="ftr" sz="quarter" idx="11"/>
          </p:nvPr>
        </p:nvSpPr>
        <p:spPr/>
        <p:txBody>
          <a:bodyPr/>
          <a:lstStyle/>
          <a:p>
            <a:r>
              <a:rPr lang="en-US" smtClean="0"/>
              <a:t>Salvatore Danzeca - Evian Workshop 2015</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7285437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3143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smtClean="0"/>
              <a:t>Click to 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2832387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Modifiez le style du titre</a:t>
            </a:r>
            <a:endParaRPr lang="fr-CH"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36055128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US" dirty="0" smtClean="0">
                <a:effectLst>
                  <a:reflection stA="30000" endPos="70000" dist="12700" dir="5400000" sy="-100000" algn="bl" rotWithShape="0"/>
                </a:effectLst>
              </a:rPr>
              <a:t>PLAN</a:t>
            </a:r>
            <a:endParaRPr lang="fr-CH" dirty="0"/>
          </a:p>
        </p:txBody>
      </p:sp>
      <p:sp>
        <p:nvSpPr>
          <p:cNvPr id="3" name="Espace réservé du contenu 2"/>
          <p:cNvSpPr>
            <a:spLocks noGrp="1"/>
          </p:cNvSpPr>
          <p:nvPr>
            <p:ph idx="1"/>
          </p:nvPr>
        </p:nvSpPr>
        <p:spPr/>
        <p:txBody>
          <a:bodyPr/>
          <a:lstStyle>
            <a:lvl1pPr marL="457200" indent="-457200">
              <a:buClr>
                <a:srgbClr val="002060"/>
              </a:buClr>
              <a:buSzPct val="50000"/>
              <a:buFont typeface="Wingdings" panose="05000000000000000000" pitchFamily="2" charset="2"/>
              <a:buChar char="v"/>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750685885"/>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H"/>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7" name="Espace réservé de la date 6"/>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CH">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89042823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1/7/2016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e la date 2"/>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CH">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496923692"/>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CH">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8237553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H"/>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CH">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761041983"/>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15543704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H"/>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3829571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Modifiez le style du titre</a:t>
            </a:r>
            <a:endParaRPr lang="fr-CH"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83114920"/>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US" dirty="0" smtClean="0">
                <a:effectLst>
                  <a:reflection stA="30000" endPos="70000" dist="12700" dir="5400000" sy="-100000" algn="bl" rotWithShape="0"/>
                </a:effectLst>
              </a:rPr>
              <a:t>PLAN</a:t>
            </a:r>
            <a:endParaRPr lang="fr-CH" dirty="0"/>
          </a:p>
        </p:txBody>
      </p:sp>
      <p:sp>
        <p:nvSpPr>
          <p:cNvPr id="3" name="Espace réservé du contenu 2"/>
          <p:cNvSpPr>
            <a:spLocks noGrp="1"/>
          </p:cNvSpPr>
          <p:nvPr>
            <p:ph idx="1"/>
          </p:nvPr>
        </p:nvSpPr>
        <p:spPr/>
        <p:txBody>
          <a:bodyPr/>
          <a:lstStyle>
            <a:lvl1pPr marL="457200" indent="-457200">
              <a:buClr>
                <a:srgbClr val="002060"/>
              </a:buClr>
              <a:buSzPct val="50000"/>
              <a:buFont typeface="Wingdings" panose="05000000000000000000" pitchFamily="2" charset="2"/>
              <a:buChar char="v"/>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535356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H"/>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7" name="Espace réservé de la date 6"/>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CH">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925326111"/>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e la date 2"/>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CH">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594121257"/>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CH">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789007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1/7/2016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H"/>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CH">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889128301"/>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9982941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H"/>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7557988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dirty="0" smtClean="0"/>
              <a:t>Modifiez le style du titre</a:t>
            </a:r>
            <a:endParaRPr lang="fr-CH"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8718452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US" dirty="0" smtClean="0">
                <a:effectLst>
                  <a:reflection stA="30000" endPos="70000" dist="12700" dir="5400000" sy="-100000" algn="bl" rotWithShape="0"/>
                </a:effectLst>
              </a:rPr>
              <a:t>PLAN</a:t>
            </a:r>
            <a:endParaRPr lang="fr-CH" dirty="0"/>
          </a:p>
        </p:txBody>
      </p:sp>
      <p:sp>
        <p:nvSpPr>
          <p:cNvPr id="3" name="Espace réservé du contenu 2"/>
          <p:cNvSpPr>
            <a:spLocks noGrp="1"/>
          </p:cNvSpPr>
          <p:nvPr>
            <p:ph idx="1"/>
          </p:nvPr>
        </p:nvSpPr>
        <p:spPr/>
        <p:txBody>
          <a:bodyPr/>
          <a:lstStyle>
            <a:lvl1pPr marL="457200" indent="-457200">
              <a:buClr>
                <a:srgbClr val="002060"/>
              </a:buClr>
              <a:buSzPct val="50000"/>
              <a:buFont typeface="Wingdings" panose="05000000000000000000" pitchFamily="2" charset="2"/>
              <a:buChar char="v"/>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041345767"/>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H"/>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7" name="Espace réservé de la date 6"/>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CH">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50592613"/>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e la date 2"/>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CH">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746851169"/>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CH">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80287579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H"/>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CH">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626698304"/>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068088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1/7/2016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H"/>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CH">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3347209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15104219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pippo">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15486306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1419260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5650491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457200"/>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9743837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567974238"/>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58988"/>
          </a:xfrm>
        </p:spPr>
        <p:txBody>
          <a:bodyPr/>
          <a:lstStyle>
            <a:lvl1pPr algn="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914400"/>
            <a:ext cx="8226854" cy="5078628"/>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Slide Number Placeholder 5"/>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Tree>
    <p:extLst>
      <p:ext uri="{BB962C8B-B14F-4D97-AF65-F5344CB8AC3E}">
        <p14:creationId xmlns:p14="http://schemas.microsoft.com/office/powerpoint/2010/main" val="659051615"/>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dirty="0" smtClean="0"/>
              <a:t>Click to edit Master title style</a:t>
            </a:r>
            <a:endParaRPr kumimoji="0" lang="en-US" dirty="0"/>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1790324289"/>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5" name="Slide Number Placeholder 14"/>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90210735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6"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2305267160"/>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3525688476"/>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7" name="Slide Number Placeholder 6"/>
          <p:cNvSpPr>
            <a:spLocks noGrp="1"/>
          </p:cNvSpPr>
          <p:nvPr>
            <p:ph type="sldNum" sz="quarter" idx="12"/>
          </p:nvPr>
        </p:nvSpPr>
        <p:spPr/>
        <p:txBody>
          <a:bodyPr/>
          <a:lstStyle/>
          <a:p>
            <a:fld id="{ACE91491-4375-AA41-8137-3861025BA0D3}" type="slidenum">
              <a:rPr lang="en-US" smtClean="0">
                <a:solidFill>
                  <a:srgbClr val="0055A0">
                    <a:tint val="75000"/>
                  </a:srgbClr>
                </a:solidFill>
              </a:rPr>
              <a:pPr/>
              <a:t>‹#›</a:t>
            </a:fld>
            <a:endParaRPr lang="en-US">
              <a:solidFill>
                <a:srgbClr val="0055A0">
                  <a:tint val="75000"/>
                </a:srgbClr>
              </a:solidFill>
            </a:endParaRPr>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solidFill>
                  <a:srgbClr val="0055A0">
                    <a:tint val="75000"/>
                  </a:srgbClr>
                </a:solidFill>
              </a:rPr>
              <a:t>5th Joint </a:t>
            </a:r>
            <a:r>
              <a:rPr lang="en-GB" dirty="0" err="1" smtClean="0">
                <a:solidFill>
                  <a:srgbClr val="0055A0">
                    <a:tint val="75000"/>
                  </a:srgbClr>
                </a:solidFill>
              </a:rPr>
              <a:t>HiLumi</a:t>
            </a:r>
            <a:r>
              <a:rPr lang="en-GB" dirty="0" smtClean="0">
                <a:solidFill>
                  <a:srgbClr val="0055A0">
                    <a:tint val="75000"/>
                  </a:srgbClr>
                </a:solidFill>
              </a:rPr>
              <a:t> LHC-LARP Annual Meeting – </a:t>
            </a:r>
            <a:r>
              <a:rPr lang="en-GB" dirty="0" err="1" smtClean="0">
                <a:solidFill>
                  <a:srgbClr val="0055A0">
                    <a:tint val="75000"/>
                  </a:srgbClr>
                </a:solidFill>
              </a:rPr>
              <a:t>M.Solfaroli</a:t>
            </a:r>
            <a:endParaRPr lang="en-US" dirty="0">
              <a:solidFill>
                <a:srgbClr val="0055A0">
                  <a:tint val="75000"/>
                </a:srgbClr>
              </a:solidFill>
            </a:endParaRPr>
          </a:p>
        </p:txBody>
      </p:sp>
    </p:spTree>
    <p:extLst>
      <p:ext uri="{BB962C8B-B14F-4D97-AF65-F5344CB8AC3E}">
        <p14:creationId xmlns:p14="http://schemas.microsoft.com/office/powerpoint/2010/main" val="2079250392"/>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74214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235227779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pippo">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51850671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30858973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2570492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defTabSz="457200"/>
            <a:r>
              <a:rPr lang="fr-CH" dirty="0" smtClean="0">
                <a:solidFill>
                  <a:srgbClr val="0055A0"/>
                </a:solidFill>
              </a:rPr>
              <a:t>Click to edit Master title style</a:t>
            </a:r>
            <a:endParaRPr lang="en-US" dirty="0">
              <a:solidFill>
                <a:srgbClr val="0055A0"/>
              </a:solidFil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126844263"/>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1526283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image" Target="../media/image8.emf"/><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image" Target="../media/image8.emf"/><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7.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theme" Target="../theme/theme12.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8.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theme" Target="../theme/theme13.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9.xml"/><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theme" Target="../theme/theme14.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slideLayout" Target="../slideLayouts/slideLayout152.xml"/><Relationship Id="rId5" Type="http://schemas.openxmlformats.org/officeDocument/2006/relationships/slideLayout" Target="../slideLayouts/slideLayout146.xml"/><Relationship Id="rId10" Type="http://schemas.openxmlformats.org/officeDocument/2006/relationships/slideLayout" Target="../slideLayouts/slideLayout151.xml"/><Relationship Id="rId4" Type="http://schemas.openxmlformats.org/officeDocument/2006/relationships/slideLayout" Target="../slideLayouts/slideLayout145.xml"/><Relationship Id="rId9" Type="http://schemas.openxmlformats.org/officeDocument/2006/relationships/slideLayout" Target="../slideLayouts/slideLayout15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0.xml"/><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theme" Target="../theme/theme15.xml"/><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0" Type="http://schemas.openxmlformats.org/officeDocument/2006/relationships/slideLayout" Target="../slideLayouts/slideLayout162.xml"/><Relationship Id="rId4" Type="http://schemas.openxmlformats.org/officeDocument/2006/relationships/slideLayout" Target="../slideLayouts/slideLayout156.xml"/><Relationship Id="rId9" Type="http://schemas.openxmlformats.org/officeDocument/2006/relationships/slideLayout" Target="../slideLayouts/slideLayout16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9"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5" Type="http://schemas.openxmlformats.org/officeDocument/2006/relationships/slideLayout" Target="../slideLayouts/slideLayout69.xml"/><Relationship Id="rId4" Type="http://schemas.openxmlformats.org/officeDocument/2006/relationships/slideLayout" Target="../slideLayouts/slideLayout68.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5" Type="http://schemas.openxmlformats.org/officeDocument/2006/relationships/slideLayout" Target="../slideLayouts/slideLayout77.xml"/><Relationship Id="rId4" Type="http://schemas.openxmlformats.org/officeDocument/2006/relationships/slideLayout" Target="../slideLayouts/slideLayout76.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image" Target="../media/image8.emf"/><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GB" noProof="0" smtClean="0"/>
              <a:pPr/>
              <a:t>07/01/2016</a:t>
            </a:fld>
            <a:endParaRPr lang="en-GB" noProof="0"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dirty="0" smtClean="0"/>
              <a:t>Document reference</a:t>
            </a:r>
            <a:endParaRPr lang="en-GB" noProof="0"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pic>
        <p:nvPicPr>
          <p:cNvPr id="10" name="Image 9"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pic>
        <p:nvPicPr>
          <p:cNvPr id="5" name="Picture 4"/>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1024521" y="6268081"/>
            <a:ext cx="819636" cy="50679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78" r:id="rId4"/>
    <p:sldLayoutId id="2147483680" r:id="rId5"/>
    <p:sldLayoutId id="2147483667" r:id="rId6"/>
    <p:sldLayoutId id="2147483664" r:id="rId7"/>
    <p:sldLayoutId id="2147483665" r:id="rId8"/>
    <p:sldLayoutId id="2147483674" r:id="rId9"/>
    <p:sldLayoutId id="2147483850" r:id="rId10"/>
  </p:sldLayoutIdLst>
  <p:timing>
    <p:tnLst>
      <p:par>
        <p:cTn id="1" dur="indefinite" restart="never" nodeType="tmRoot"/>
      </p:par>
    </p:tnLst>
  </p:timing>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6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4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4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rotWithShape="1">
          <a:blip r:embed="rId15">
            <a:extLst>
              <a:ext uri="{28A0092B-C50C-407E-A947-70E740481C1C}">
                <a14:useLocalDpi xmlns:a14="http://schemas.microsoft.com/office/drawing/2010/main" val="0"/>
              </a:ext>
            </a:extLst>
          </a:blip>
          <a:srcRect l="6944"/>
          <a:stretch/>
        </p:blipFill>
        <p:spPr>
          <a:xfrm>
            <a:off x="1" y="6364370"/>
            <a:ext cx="9144000" cy="508515"/>
          </a:xfrm>
          <a:prstGeom prst="rect">
            <a:avLst/>
          </a:prstGeom>
        </p:spPr>
      </p:pic>
      <p:sp>
        <p:nvSpPr>
          <p:cNvPr id="3" name="Footer Placeholder 2"/>
          <p:cNvSpPr>
            <a:spLocks noGrp="1"/>
          </p:cNvSpPr>
          <p:nvPr>
            <p:ph type="ftr" sz="quarter" idx="3"/>
          </p:nvPr>
        </p:nvSpPr>
        <p:spPr>
          <a:xfrm>
            <a:off x="5618582" y="6417310"/>
            <a:ext cx="24597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srgbClr val="0055A0">
                    <a:tint val="75000"/>
                  </a:srgbClr>
                </a:solidFill>
              </a:rPr>
              <a:t>Matteo Solfaroli</a:t>
            </a:r>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6" y="641731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ACE91491-4375-AA41-8137-3861025BA0D3}" type="slidenum">
              <a:rPr lang="en-US" smtClean="0">
                <a:solidFill>
                  <a:srgbClr val="0055A0">
                    <a:tint val="75000"/>
                  </a:srgbClr>
                </a:solidFill>
              </a:rPr>
              <a:pPr defTabSz="457200"/>
              <a:t>‹#›</a:t>
            </a:fld>
            <a:endParaRPr lang="en-US">
              <a:solidFill>
                <a:srgbClr val="0055A0">
                  <a:tint val="75000"/>
                </a:srgbClr>
              </a:solidFill>
            </a:endParaRPr>
          </a:p>
        </p:txBody>
      </p:sp>
      <p:pic>
        <p:nvPicPr>
          <p:cNvPr id="7" name="Image 4" descr="bande-01.eps"/>
          <p:cNvPicPr>
            <a:picLocks noChangeAspect="1"/>
          </p:cNvPicPr>
          <p:nvPr userDrawn="1"/>
        </p:nvPicPr>
        <p:blipFill rotWithShape="1">
          <a:blip r:embed="rId15" cstate="email">
            <a:extLst>
              <a:ext uri="{28A0092B-C50C-407E-A947-70E740481C1C}">
                <a14:useLocalDpi xmlns:a14="http://schemas.microsoft.com/office/drawing/2010/main" val="0"/>
              </a:ext>
            </a:extLst>
          </a:blip>
          <a:srcRect l="-778" t="11393" r="92556"/>
          <a:stretch/>
        </p:blipFill>
        <p:spPr>
          <a:xfrm>
            <a:off x="-62230" y="6366509"/>
            <a:ext cx="601893" cy="501651"/>
          </a:xfrm>
          <a:prstGeom prst="rect">
            <a:avLst/>
          </a:prstGeom>
        </p:spPr>
      </p:pic>
    </p:spTree>
    <p:extLst>
      <p:ext uri="{BB962C8B-B14F-4D97-AF65-F5344CB8AC3E}">
        <p14:creationId xmlns:p14="http://schemas.microsoft.com/office/powerpoint/2010/main" val="2584834854"/>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Lst>
  <p:timing>
    <p:tnLst>
      <p:par>
        <p:cTn id="1" dur="indefinite" restart="never" nodeType="tmRoot"/>
      </p:par>
    </p:tnLst>
  </p:timing>
  <p:hf hdr="0" dt="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268288" indent="-268288" algn="l" rtl="0" eaLnBrk="1" latinLnBrk="0" hangingPunct="1">
        <a:spcBef>
          <a:spcPct val="20000"/>
        </a:spcBef>
        <a:buClr>
          <a:schemeClr val="tx1"/>
        </a:buClr>
        <a:buSzPct val="80000"/>
        <a:buFont typeface="Arial"/>
        <a:buChar char="•"/>
        <a:defRPr kumimoji="0" sz="1800" kern="1200">
          <a:solidFill>
            <a:schemeClr val="tx1"/>
          </a:solidFill>
          <a:latin typeface="+mn-lt"/>
          <a:ea typeface="+mn-ea"/>
          <a:cs typeface="+mn-cs"/>
        </a:defRPr>
      </a:lvl1pPr>
      <a:lvl2pPr marL="717550" indent="-269875" algn="l" defTabSz="717550"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896938" indent="-147638"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255713" indent="-214313" algn="l" rtl="0" eaLnBrk="1" latinLnBrk="0" hangingPunct="1">
        <a:spcBef>
          <a:spcPct val="20000"/>
        </a:spcBef>
        <a:buClr>
          <a:schemeClr val="tx1"/>
        </a:buClr>
        <a:buSzPct val="90000"/>
        <a:buFont typeface="Arial"/>
        <a:buChar char="•"/>
        <a:defRPr kumimoji="0" sz="1200" kern="1200">
          <a:solidFill>
            <a:schemeClr val="tx1"/>
          </a:solidFill>
          <a:latin typeface="+mn-lt"/>
          <a:ea typeface="+mn-ea"/>
          <a:cs typeface="+mn-cs"/>
        </a:defRPr>
      </a:lvl4pPr>
      <a:lvl5pPr marL="1524000" indent="-217488"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rotWithShape="1">
          <a:blip r:embed="rId15">
            <a:extLst>
              <a:ext uri="{28A0092B-C50C-407E-A947-70E740481C1C}">
                <a14:useLocalDpi xmlns:a14="http://schemas.microsoft.com/office/drawing/2010/main" val="0"/>
              </a:ext>
            </a:extLst>
          </a:blip>
          <a:srcRect l="6944"/>
          <a:stretch/>
        </p:blipFill>
        <p:spPr>
          <a:xfrm>
            <a:off x="1" y="6364370"/>
            <a:ext cx="9144000" cy="508515"/>
          </a:xfrm>
          <a:prstGeom prst="rect">
            <a:avLst/>
          </a:prstGeom>
        </p:spPr>
      </p:pic>
      <p:sp>
        <p:nvSpPr>
          <p:cNvPr id="3" name="Footer Placeholder 2"/>
          <p:cNvSpPr>
            <a:spLocks noGrp="1"/>
          </p:cNvSpPr>
          <p:nvPr>
            <p:ph type="ftr" sz="quarter" idx="3"/>
          </p:nvPr>
        </p:nvSpPr>
        <p:spPr>
          <a:xfrm>
            <a:off x="5618582" y="6417310"/>
            <a:ext cx="24597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srgbClr val="0055A0">
                    <a:tint val="75000"/>
                  </a:srgbClr>
                </a:solidFill>
              </a:rPr>
              <a:t>Matteo Solfaroli</a:t>
            </a:r>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6" y="641731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ACE91491-4375-AA41-8137-3861025BA0D3}" type="slidenum">
              <a:rPr lang="en-US" smtClean="0">
                <a:solidFill>
                  <a:srgbClr val="0055A0">
                    <a:tint val="75000"/>
                  </a:srgbClr>
                </a:solidFill>
              </a:rPr>
              <a:pPr defTabSz="457200"/>
              <a:t>‹#›</a:t>
            </a:fld>
            <a:endParaRPr lang="en-US">
              <a:solidFill>
                <a:srgbClr val="0055A0">
                  <a:tint val="75000"/>
                </a:srgbClr>
              </a:solidFill>
            </a:endParaRPr>
          </a:p>
        </p:txBody>
      </p:sp>
      <p:pic>
        <p:nvPicPr>
          <p:cNvPr id="7" name="Image 4" descr="bande-01.eps"/>
          <p:cNvPicPr>
            <a:picLocks noChangeAspect="1"/>
          </p:cNvPicPr>
          <p:nvPr userDrawn="1"/>
        </p:nvPicPr>
        <p:blipFill rotWithShape="1">
          <a:blip r:embed="rId15" cstate="email">
            <a:extLst>
              <a:ext uri="{28A0092B-C50C-407E-A947-70E740481C1C}">
                <a14:useLocalDpi xmlns:a14="http://schemas.microsoft.com/office/drawing/2010/main" val="0"/>
              </a:ext>
            </a:extLst>
          </a:blip>
          <a:srcRect l="-778" t="11393" r="92556"/>
          <a:stretch/>
        </p:blipFill>
        <p:spPr>
          <a:xfrm>
            <a:off x="-62230" y="6366509"/>
            <a:ext cx="601893" cy="501651"/>
          </a:xfrm>
          <a:prstGeom prst="rect">
            <a:avLst/>
          </a:prstGeom>
        </p:spPr>
      </p:pic>
    </p:spTree>
    <p:extLst>
      <p:ext uri="{BB962C8B-B14F-4D97-AF65-F5344CB8AC3E}">
        <p14:creationId xmlns:p14="http://schemas.microsoft.com/office/powerpoint/2010/main" val="115214717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Lst>
  <p:timing>
    <p:tnLst>
      <p:par>
        <p:cTn id="1" dur="indefinite" restart="never" nodeType="tmRoot"/>
      </p:par>
    </p:tnLst>
  </p:timing>
  <p:hf hdr="0" dt="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268288" indent="-268288" algn="l" rtl="0" eaLnBrk="1" latinLnBrk="0" hangingPunct="1">
        <a:spcBef>
          <a:spcPct val="20000"/>
        </a:spcBef>
        <a:buClr>
          <a:schemeClr val="tx1"/>
        </a:buClr>
        <a:buSzPct val="80000"/>
        <a:buFont typeface="Arial"/>
        <a:buChar char="•"/>
        <a:defRPr kumimoji="0" sz="1800" kern="1200">
          <a:solidFill>
            <a:schemeClr val="tx1"/>
          </a:solidFill>
          <a:latin typeface="+mn-lt"/>
          <a:ea typeface="+mn-ea"/>
          <a:cs typeface="+mn-cs"/>
        </a:defRPr>
      </a:lvl1pPr>
      <a:lvl2pPr marL="717550" indent="-269875" algn="l" defTabSz="717550"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896938" indent="-147638"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255713" indent="-214313" algn="l" rtl="0" eaLnBrk="1" latinLnBrk="0" hangingPunct="1">
        <a:spcBef>
          <a:spcPct val="20000"/>
        </a:spcBef>
        <a:buClr>
          <a:schemeClr val="tx1"/>
        </a:buClr>
        <a:buSzPct val="90000"/>
        <a:buFont typeface="Arial"/>
        <a:buChar char="•"/>
        <a:defRPr kumimoji="0" sz="1200" kern="1200">
          <a:solidFill>
            <a:schemeClr val="tx1"/>
          </a:solidFill>
          <a:latin typeface="+mn-lt"/>
          <a:ea typeface="+mn-ea"/>
          <a:cs typeface="+mn-cs"/>
        </a:defRPr>
      </a:lvl4pPr>
      <a:lvl5pPr marL="1524000" indent="-217488"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9385C5-C537-4742-AE4E-E86CC7477DBC}" type="datetimeFigureOut">
              <a:rPr lang="en-GB" smtClean="0">
                <a:solidFill>
                  <a:prstClr val="black">
                    <a:tint val="75000"/>
                  </a:prstClr>
                </a:solidFill>
              </a:rPr>
              <a:pPr/>
              <a:t>07/01/2016</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DB04F-5BCD-4B5C-BE00-881D7307757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1734105"/>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392F105-B294-7946-8E15-A3A642E0F633}"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171353005"/>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392F105-B294-7946-8E15-A3A642E0F633}"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4173652815"/>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en-US" smtClean="0">
                <a:solidFill>
                  <a:prstClr val="black">
                    <a:tint val="75000"/>
                  </a:prstClr>
                </a:solidFill>
              </a:rPr>
              <a:t>15/12/2015</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B392F105-B294-7946-8E15-A3A642E0F633}"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899523633"/>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5C6A5-814A-4E44-AF3A-FD68669C12C5}"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3"/>
          </p:nvPr>
        </p:nvSpPr>
        <p:spPr>
          <a:xfrm>
            <a:off x="5868144" y="638132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US" smtClean="0">
                <a:solidFill>
                  <a:prstClr val="black">
                    <a:tint val="75000"/>
                  </a:prstClr>
                </a:solidFill>
              </a:rPr>
              <a:t>K.Brodzinski_6th Evian_2015.12.15</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3347864" y="6381328"/>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1854480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5C6A5-814A-4E44-AF3A-FD68669C12C5}"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3"/>
          </p:nvPr>
        </p:nvSpPr>
        <p:spPr>
          <a:xfrm>
            <a:off x="5868144" y="638132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US" smtClean="0">
                <a:solidFill>
                  <a:prstClr val="black">
                    <a:tint val="75000"/>
                  </a:prstClr>
                </a:solidFill>
              </a:rPr>
              <a:t>K.Brodzinski_6th Evian_2015.12.15</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3347864" y="6381328"/>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17246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5C6A5-814A-4E44-AF3A-FD68669C12C5}" type="datetime1">
              <a:rPr lang="en-US" smtClean="0">
                <a:solidFill>
                  <a:prstClr val="black">
                    <a:tint val="75000"/>
                  </a:prstClr>
                </a:solidFill>
              </a:rPr>
              <a:pPr/>
              <a:t>1/7/2016</a:t>
            </a:fld>
            <a:endParaRPr lang="en-US">
              <a:solidFill>
                <a:prstClr val="black">
                  <a:tint val="75000"/>
                </a:prstClr>
              </a:solidFill>
            </a:endParaRPr>
          </a:p>
        </p:txBody>
      </p:sp>
      <p:sp>
        <p:nvSpPr>
          <p:cNvPr id="5" name="Footer Placeholder 4"/>
          <p:cNvSpPr>
            <a:spLocks noGrp="1"/>
          </p:cNvSpPr>
          <p:nvPr>
            <p:ph type="ftr" sz="quarter" idx="3"/>
          </p:nvPr>
        </p:nvSpPr>
        <p:spPr>
          <a:xfrm>
            <a:off x="5868144" y="638132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US" smtClean="0">
                <a:solidFill>
                  <a:prstClr val="black">
                    <a:tint val="75000"/>
                  </a:prstClr>
                </a:solidFill>
              </a:rPr>
              <a:t>K.Brodzinski_6th Evian_2015.12.15</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3347864" y="6381328"/>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6C7465-2AB1-4660-9ED2-5A7BFD99CF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794096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smtClean="0"/>
              <a:t>15/12/2015</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Salvatore Danzeca - Evian Workshop 2015</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247555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Lst>
  <p:timing>
    <p:tnLst>
      <p:par>
        <p:cTn id="1" dur="indefinite" restart="never" nodeType="tmRoot"/>
      </p:par>
    </p:tnLst>
  </p:timing>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tint val="96000"/>
                <a:shade val="100000"/>
                <a:hueMod val="96000"/>
                <a:satMod val="140000"/>
                <a:lumMod val="128000"/>
              </a:schemeClr>
            </a:gs>
            <a:gs pos="0">
              <a:schemeClr val="bg1">
                <a:lumMod val="85000"/>
              </a:schemeClr>
            </a:gs>
            <a:gs pos="100000">
              <a:schemeClr val="bg2">
                <a:tint val="96000"/>
                <a:shade val="100000"/>
                <a:hueMod val="96000"/>
                <a:satMod val="140000"/>
                <a:lumMod val="128000"/>
              </a:schemeClr>
            </a:gs>
          </a:gsLst>
          <a:lin ang="27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fr-CH"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1569223782"/>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Lst>
  <p:timing>
    <p:tnLst>
      <p:par>
        <p:cTn id="1" dur="indefinite" restart="never" nodeType="tmRoot"/>
      </p:par>
    </p:tnLst>
  </p:timing>
  <p:txStyles>
    <p:titleStyle>
      <a:lvl1pPr algn="ctr" defTabSz="914400" rtl="0" eaLnBrk="1" latinLnBrk="0" hangingPunct="1">
        <a:spcBef>
          <a:spcPct val="0"/>
        </a:spcBef>
        <a:buNone/>
        <a:defRPr sz="4400" b="1" kern="1200">
          <a:solidFill>
            <a:srgbClr val="00206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206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206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tint val="96000"/>
                <a:shade val="100000"/>
                <a:hueMod val="96000"/>
                <a:satMod val="140000"/>
                <a:lumMod val="128000"/>
              </a:schemeClr>
            </a:gs>
            <a:gs pos="0">
              <a:schemeClr val="bg1">
                <a:lumMod val="85000"/>
              </a:schemeClr>
            </a:gs>
            <a:gs pos="100000">
              <a:schemeClr val="bg2">
                <a:tint val="96000"/>
                <a:shade val="100000"/>
                <a:hueMod val="96000"/>
                <a:satMod val="140000"/>
                <a:lumMod val="128000"/>
              </a:schemeClr>
            </a:gs>
          </a:gsLst>
          <a:lin ang="27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fr-CH"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3863885459"/>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Lst>
  <p:timing>
    <p:tnLst>
      <p:par>
        <p:cTn id="1" dur="indefinite" restart="never" nodeType="tmRoot"/>
      </p:par>
    </p:tnLst>
  </p:timing>
  <p:txStyles>
    <p:titleStyle>
      <a:lvl1pPr algn="ctr" defTabSz="914400" rtl="0" eaLnBrk="1" latinLnBrk="0" hangingPunct="1">
        <a:spcBef>
          <a:spcPct val="0"/>
        </a:spcBef>
        <a:buNone/>
        <a:defRPr sz="4400" b="1" kern="1200">
          <a:solidFill>
            <a:srgbClr val="00206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206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206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tint val="96000"/>
                <a:shade val="100000"/>
                <a:hueMod val="96000"/>
                <a:satMod val="140000"/>
                <a:lumMod val="128000"/>
              </a:schemeClr>
            </a:gs>
            <a:gs pos="0">
              <a:schemeClr val="bg1">
                <a:lumMod val="85000"/>
              </a:schemeClr>
            </a:gs>
            <a:gs pos="100000">
              <a:schemeClr val="bg2">
                <a:tint val="96000"/>
                <a:shade val="100000"/>
                <a:hueMod val="96000"/>
                <a:satMod val="140000"/>
                <a:lumMod val="128000"/>
              </a:schemeClr>
            </a:gs>
          </a:gsLst>
          <a:lin ang="27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fr-CH"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H"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D9B16-01C9-41D3-AE1B-F9DA27F2ED9A}" type="datetimeFigureOut">
              <a:rPr lang="fr-CH" smtClean="0">
                <a:solidFill>
                  <a:prstClr val="black">
                    <a:tint val="75000"/>
                  </a:prstClr>
                </a:solidFill>
              </a:rPr>
              <a:pPr/>
              <a:t>07.01.2016</a:t>
            </a:fld>
            <a:endParaRPr lang="fr-CH">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21D02C-5587-4D30-8946-73454D4C83C5}"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275919109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Lst>
  <p:timing>
    <p:tnLst>
      <p:par>
        <p:cTn id="1" dur="indefinite" restart="never" nodeType="tmRoot"/>
      </p:par>
    </p:tnLst>
  </p:timing>
  <p:txStyles>
    <p:titleStyle>
      <a:lvl1pPr algn="ctr" defTabSz="914400" rtl="0" eaLnBrk="1" latinLnBrk="0" hangingPunct="1">
        <a:spcBef>
          <a:spcPct val="0"/>
        </a:spcBef>
        <a:buNone/>
        <a:defRPr sz="4400" b="1" kern="1200">
          <a:solidFill>
            <a:srgbClr val="00206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206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206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rotWithShape="1">
          <a:blip r:embed="rId15">
            <a:extLst>
              <a:ext uri="{28A0092B-C50C-407E-A947-70E740481C1C}">
                <a14:useLocalDpi xmlns:a14="http://schemas.microsoft.com/office/drawing/2010/main" val="0"/>
              </a:ext>
            </a:extLst>
          </a:blip>
          <a:srcRect l="6944"/>
          <a:stretch/>
        </p:blipFill>
        <p:spPr>
          <a:xfrm>
            <a:off x="1" y="6364370"/>
            <a:ext cx="9144000" cy="508515"/>
          </a:xfrm>
          <a:prstGeom prst="rect">
            <a:avLst/>
          </a:prstGeom>
        </p:spPr>
      </p:pic>
      <p:sp>
        <p:nvSpPr>
          <p:cNvPr id="3" name="Footer Placeholder 2"/>
          <p:cNvSpPr>
            <a:spLocks noGrp="1"/>
          </p:cNvSpPr>
          <p:nvPr>
            <p:ph type="ftr" sz="quarter" idx="3"/>
          </p:nvPr>
        </p:nvSpPr>
        <p:spPr>
          <a:xfrm>
            <a:off x="5618582" y="6417310"/>
            <a:ext cx="24597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srgbClr val="0055A0">
                    <a:tint val="75000"/>
                  </a:srgbClr>
                </a:solidFill>
              </a:rPr>
              <a:t>Matteo Solfaroli</a:t>
            </a:r>
            <a:endParaRPr lang="en-US" dirty="0">
              <a:solidFill>
                <a:srgbClr val="0055A0">
                  <a:tint val="75000"/>
                </a:srgbClr>
              </a:solidFill>
            </a:endParaRPr>
          </a:p>
        </p:txBody>
      </p:sp>
      <p:sp>
        <p:nvSpPr>
          <p:cNvPr id="4" name="Slide Number Placeholder 3"/>
          <p:cNvSpPr>
            <a:spLocks noGrp="1"/>
          </p:cNvSpPr>
          <p:nvPr>
            <p:ph type="sldNum" sz="quarter" idx="4"/>
          </p:nvPr>
        </p:nvSpPr>
        <p:spPr>
          <a:xfrm>
            <a:off x="8185376" y="641731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ACE91491-4375-AA41-8137-3861025BA0D3}" type="slidenum">
              <a:rPr lang="en-US" smtClean="0">
                <a:solidFill>
                  <a:srgbClr val="0055A0">
                    <a:tint val="75000"/>
                  </a:srgbClr>
                </a:solidFill>
              </a:rPr>
              <a:pPr defTabSz="457200"/>
              <a:t>‹#›</a:t>
            </a:fld>
            <a:endParaRPr lang="en-US">
              <a:solidFill>
                <a:srgbClr val="0055A0">
                  <a:tint val="75000"/>
                </a:srgbClr>
              </a:solidFill>
            </a:endParaRPr>
          </a:p>
        </p:txBody>
      </p:sp>
      <p:pic>
        <p:nvPicPr>
          <p:cNvPr id="7" name="Image 4" descr="bande-01.eps"/>
          <p:cNvPicPr>
            <a:picLocks noChangeAspect="1"/>
          </p:cNvPicPr>
          <p:nvPr userDrawn="1"/>
        </p:nvPicPr>
        <p:blipFill rotWithShape="1">
          <a:blip r:embed="rId15" cstate="email">
            <a:extLst>
              <a:ext uri="{28A0092B-C50C-407E-A947-70E740481C1C}">
                <a14:useLocalDpi xmlns:a14="http://schemas.microsoft.com/office/drawing/2010/main" val="0"/>
              </a:ext>
            </a:extLst>
          </a:blip>
          <a:srcRect l="-778" t="11393" r="92556"/>
          <a:stretch/>
        </p:blipFill>
        <p:spPr>
          <a:xfrm>
            <a:off x="-62230" y="6366509"/>
            <a:ext cx="601893" cy="501651"/>
          </a:xfrm>
          <a:prstGeom prst="rect">
            <a:avLst/>
          </a:prstGeom>
        </p:spPr>
      </p:pic>
    </p:spTree>
    <p:extLst>
      <p:ext uri="{BB962C8B-B14F-4D97-AF65-F5344CB8AC3E}">
        <p14:creationId xmlns:p14="http://schemas.microsoft.com/office/powerpoint/2010/main" val="1527404978"/>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Lst>
  <p:timing>
    <p:tnLst>
      <p:par>
        <p:cTn id="1" dur="indefinite" restart="never" nodeType="tmRoot"/>
      </p:par>
    </p:tnLst>
  </p:timing>
  <p:hf hdr="0" dt="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268288" indent="-268288" algn="l" rtl="0" eaLnBrk="1" latinLnBrk="0" hangingPunct="1">
        <a:spcBef>
          <a:spcPct val="20000"/>
        </a:spcBef>
        <a:buClr>
          <a:schemeClr val="tx1"/>
        </a:buClr>
        <a:buSzPct val="80000"/>
        <a:buFont typeface="Arial"/>
        <a:buChar char="•"/>
        <a:defRPr kumimoji="0" sz="1800" kern="1200">
          <a:solidFill>
            <a:schemeClr val="tx1"/>
          </a:solidFill>
          <a:latin typeface="+mn-lt"/>
          <a:ea typeface="+mn-ea"/>
          <a:cs typeface="+mn-cs"/>
        </a:defRPr>
      </a:lvl1pPr>
      <a:lvl2pPr marL="717550" indent="-269875" algn="l" defTabSz="717550"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896938" indent="-147638"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255713" indent="-214313" algn="l" rtl="0" eaLnBrk="1" latinLnBrk="0" hangingPunct="1">
        <a:spcBef>
          <a:spcPct val="20000"/>
        </a:spcBef>
        <a:buClr>
          <a:schemeClr val="tx1"/>
        </a:buClr>
        <a:buSzPct val="90000"/>
        <a:buFont typeface="Arial"/>
        <a:buChar char="•"/>
        <a:defRPr kumimoji="0" sz="1200" kern="1200">
          <a:solidFill>
            <a:schemeClr val="tx1"/>
          </a:solidFill>
          <a:latin typeface="+mn-lt"/>
          <a:ea typeface="+mn-ea"/>
          <a:cs typeface="+mn-cs"/>
        </a:defRPr>
      </a:lvl4pPr>
      <a:lvl5pPr marL="1524000" indent="-217488"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7.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7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0.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21.xml"/></Relationships>
</file>

<file path=ppt/slides/_rels/slide2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6.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8.xml"/></Relationships>
</file>

<file path=ppt/slides/_rels/slide3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58.xml"/></Relationships>
</file>

<file path=ppt/slides/_rels/slide3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5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SEU on </a:t>
            </a:r>
            <a:r>
              <a:rPr lang="en-GB" dirty="0" err="1" smtClean="0"/>
              <a:t>mDQQBS</a:t>
            </a:r>
            <a:endParaRPr lang="en-GB" dirty="0"/>
          </a:p>
        </p:txBody>
      </p:sp>
      <p:sp>
        <p:nvSpPr>
          <p:cNvPr id="3" name="Content Placeholder 2"/>
          <p:cNvSpPr>
            <a:spLocks noGrp="1"/>
          </p:cNvSpPr>
          <p:nvPr>
            <p:ph idx="1"/>
          </p:nvPr>
        </p:nvSpPr>
        <p:spPr>
          <a:xfrm>
            <a:off x="416381" y="1066801"/>
            <a:ext cx="3895146" cy="2076450"/>
          </a:xfrm>
        </p:spPr>
        <p:txBody>
          <a:bodyPr>
            <a:normAutofit/>
          </a:bodyPr>
          <a:lstStyle/>
          <a:p>
            <a:pPr>
              <a:buFont typeface="Wingdings" panose="05000000000000000000" pitchFamily="2" charset="2"/>
              <a:buChar char="ü"/>
            </a:pPr>
            <a:r>
              <a:rPr lang="en-GB" sz="1400" dirty="0" smtClean="0"/>
              <a:t>Changed </a:t>
            </a:r>
            <a:r>
              <a:rPr lang="en-GB" sz="1400" dirty="0"/>
              <a:t>input stage to a PGA to be able to perform </a:t>
            </a:r>
            <a:r>
              <a:rPr lang="en-GB" sz="1400" dirty="0" smtClean="0"/>
              <a:t>CSCM</a:t>
            </a:r>
            <a:endParaRPr lang="en-GB" sz="1400" dirty="0"/>
          </a:p>
          <a:p>
            <a:pPr>
              <a:buFont typeface="Wingdings" panose="05000000000000000000" pitchFamily="2" charset="2"/>
              <a:buChar char="ü"/>
            </a:pPr>
            <a:r>
              <a:rPr lang="en-GB" sz="1400" dirty="0" smtClean="0"/>
              <a:t>Polyvalent </a:t>
            </a:r>
            <a:r>
              <a:rPr lang="en-GB" sz="1400" dirty="0"/>
              <a:t>Firmware </a:t>
            </a:r>
            <a:r>
              <a:rPr lang="en-GB" sz="1400" dirty="0" smtClean="0"/>
              <a:t>(</a:t>
            </a:r>
            <a:r>
              <a:rPr lang="en-GB" sz="1400" dirty="0"/>
              <a:t>CSCM and normal mode)</a:t>
            </a:r>
          </a:p>
          <a:p>
            <a:pPr>
              <a:buFont typeface="Wingdings" panose="05000000000000000000" pitchFamily="2" charset="2"/>
              <a:buChar char="ü"/>
            </a:pPr>
            <a:r>
              <a:rPr lang="en-GB" sz="1400" dirty="0" smtClean="0"/>
              <a:t>Some </a:t>
            </a:r>
            <a:r>
              <a:rPr lang="en-GB" sz="1400" dirty="0"/>
              <a:t>components had been changed to functionally equivalent replacement due to availability</a:t>
            </a:r>
          </a:p>
          <a:p>
            <a:pPr>
              <a:buFont typeface="Wingdings" panose="05000000000000000000" pitchFamily="2" charset="2"/>
              <a:buChar char="ü"/>
            </a:pPr>
            <a:endParaRPr lang="en-GB" sz="1400" dirty="0"/>
          </a:p>
        </p:txBody>
      </p:sp>
      <p:sp>
        <p:nvSpPr>
          <p:cNvPr id="5" name="Footer Placeholder 4"/>
          <p:cNvSpPr>
            <a:spLocks noGrp="1"/>
          </p:cNvSpPr>
          <p:nvPr>
            <p:ph type="ftr" sz="quarter" idx="4294967295"/>
          </p:nvPr>
        </p:nvSpPr>
        <p:spPr>
          <a:xfrm>
            <a:off x="5182756" y="6356350"/>
            <a:ext cx="2895600" cy="365125"/>
          </a:xfrm>
          <a:prstGeom prst="rect">
            <a:avLst/>
          </a:prstGeom>
        </p:spPr>
        <p:txBody>
          <a:bodyPr/>
          <a:lstStyle/>
          <a:p>
            <a:r>
              <a:rPr lang="en-US" smtClean="0"/>
              <a:t>Mirko Pojer – BE/OP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21" name="Picture 20"/>
          <p:cNvPicPr>
            <a:picLocks noChangeAspect="1"/>
          </p:cNvPicPr>
          <p:nvPr/>
        </p:nvPicPr>
        <p:blipFill rotWithShape="1">
          <a:blip r:embed="rId2"/>
          <a:srcRect l="30417" t="24667" r="16000" b="18000"/>
          <a:stretch/>
        </p:blipFill>
        <p:spPr>
          <a:xfrm>
            <a:off x="4410305" y="704647"/>
            <a:ext cx="4629985" cy="2786632"/>
          </a:xfrm>
          <a:prstGeom prst="rect">
            <a:avLst/>
          </a:prstGeom>
        </p:spPr>
      </p:pic>
      <p:sp>
        <p:nvSpPr>
          <p:cNvPr id="25" name="Rectangle 24"/>
          <p:cNvSpPr/>
          <p:nvPr/>
        </p:nvSpPr>
        <p:spPr>
          <a:xfrm>
            <a:off x="5102935" y="3654075"/>
            <a:ext cx="3779808" cy="1600438"/>
          </a:xfrm>
          <a:prstGeom prst="rect">
            <a:avLst/>
          </a:prstGeom>
        </p:spPr>
        <p:txBody>
          <a:bodyPr wrap="square">
            <a:spAutoFit/>
          </a:bodyPr>
          <a:lstStyle/>
          <a:p>
            <a:pPr marL="285750" indent="-285750">
              <a:buFont typeface="Arial" panose="020B0604020202020204" pitchFamily="34" charset="0"/>
              <a:buChar char="•"/>
            </a:pPr>
            <a:r>
              <a:rPr lang="en-GB" sz="1400" b="1" dirty="0">
                <a:solidFill>
                  <a:srgbClr val="FF0000"/>
                </a:solidFill>
              </a:rPr>
              <a:t>57 SEU in </a:t>
            </a:r>
            <a:r>
              <a:rPr lang="en-GB" sz="1400" b="1" dirty="0" err="1">
                <a:solidFill>
                  <a:srgbClr val="FF0000"/>
                </a:solidFill>
              </a:rPr>
              <a:t>mDQQBS</a:t>
            </a:r>
            <a:r>
              <a:rPr lang="en-GB" sz="1400" b="1" dirty="0">
                <a:solidFill>
                  <a:srgbClr val="FF0000"/>
                </a:solidFill>
              </a:rPr>
              <a:t> boards detected</a:t>
            </a:r>
          </a:p>
          <a:p>
            <a:pPr marL="285750" indent="-285750">
              <a:buFont typeface="Arial" panose="020B0604020202020204" pitchFamily="34" charset="0"/>
              <a:buChar char="•"/>
            </a:pPr>
            <a:r>
              <a:rPr lang="en-GB" sz="1400" dirty="0"/>
              <a:t>11 Triggers of </a:t>
            </a:r>
            <a:r>
              <a:rPr lang="en-GB" sz="1400" dirty="0" err="1"/>
              <a:t>mDQQBS</a:t>
            </a:r>
            <a:r>
              <a:rPr lang="en-GB" sz="1400" dirty="0"/>
              <a:t> (opening of interlock loop</a:t>
            </a:r>
            <a:r>
              <a:rPr lang="en-GB" sz="1400" dirty="0" smtClean="0"/>
              <a:t>)</a:t>
            </a:r>
          </a:p>
          <a:p>
            <a:endParaRPr lang="en-GB" sz="1400" dirty="0"/>
          </a:p>
          <a:p>
            <a:pPr marL="285750" indent="-285750">
              <a:buFont typeface="Wingdings" panose="05000000000000000000" pitchFamily="2" charset="2"/>
              <a:buChar char="à"/>
            </a:pPr>
            <a:r>
              <a:rPr lang="en-GB" sz="1400" b="1" dirty="0" smtClean="0">
                <a:sym typeface="Wingdings" panose="05000000000000000000" pitchFamily="2" charset="2"/>
              </a:rPr>
              <a:t>Firmware update was first tried</a:t>
            </a:r>
          </a:p>
          <a:p>
            <a:pPr marL="285750" indent="-285750">
              <a:buFont typeface="Wingdings" panose="05000000000000000000" pitchFamily="2" charset="2"/>
              <a:buChar char="à"/>
            </a:pPr>
            <a:r>
              <a:rPr lang="en-GB" sz="1400" b="1" dirty="0" smtClean="0">
                <a:sym typeface="Wingdings" panose="05000000000000000000" pitchFamily="2" charset="2"/>
              </a:rPr>
              <a:t>Complete replacement of all boards was necessary in TS#2</a:t>
            </a:r>
            <a:endParaRPr lang="en-GB" sz="1400" b="1" dirty="0"/>
          </a:p>
        </p:txBody>
      </p:sp>
      <p:sp>
        <p:nvSpPr>
          <p:cNvPr id="26" name="TextBox 25"/>
          <p:cNvSpPr txBox="1"/>
          <p:nvPr/>
        </p:nvSpPr>
        <p:spPr>
          <a:xfrm>
            <a:off x="5374372" y="5604436"/>
            <a:ext cx="3377848" cy="369332"/>
          </a:xfrm>
          <a:prstGeom prst="rect">
            <a:avLst/>
          </a:prstGeom>
          <a:noFill/>
          <a:ln>
            <a:solidFill>
              <a:srgbClr val="104282"/>
            </a:solidFill>
          </a:ln>
        </p:spPr>
        <p:style>
          <a:lnRef idx="0">
            <a:schemeClr val="dk1"/>
          </a:lnRef>
          <a:fillRef idx="3">
            <a:schemeClr val="dk1"/>
          </a:fillRef>
          <a:effectRef idx="3">
            <a:schemeClr val="dk1"/>
          </a:effectRef>
          <a:fontRef idx="minor">
            <a:schemeClr val="lt1"/>
          </a:fontRef>
        </p:style>
        <p:txBody>
          <a:bodyPr wrap="none" rtlCol="0">
            <a:spAutoFit/>
          </a:bodyPr>
          <a:lstStyle/>
          <a:p>
            <a:r>
              <a:rPr lang="en-GB" dirty="0" smtClean="0">
                <a:solidFill>
                  <a:srgbClr val="002060"/>
                </a:solidFill>
              </a:rPr>
              <a:t>Net improvement in availability!</a:t>
            </a:r>
            <a:endParaRPr lang="en-GB" dirty="0">
              <a:solidFill>
                <a:srgbClr val="002060"/>
              </a:solidFill>
            </a:endParaRPr>
          </a:p>
        </p:txBody>
      </p:sp>
      <p:grpSp>
        <p:nvGrpSpPr>
          <p:cNvPr id="29" name="Group 28"/>
          <p:cNvGrpSpPr/>
          <p:nvPr/>
        </p:nvGrpSpPr>
        <p:grpSpPr>
          <a:xfrm>
            <a:off x="482503" y="3079800"/>
            <a:ext cx="4206254" cy="3459112"/>
            <a:chOff x="482503" y="3079800"/>
            <a:chExt cx="4206254" cy="3459112"/>
          </a:xfrm>
        </p:grpSpPr>
        <p:graphicFrame>
          <p:nvGraphicFramePr>
            <p:cNvPr id="23" name="Chart 22"/>
            <p:cNvGraphicFramePr>
              <a:graphicFrameLocks/>
            </p:cNvGraphicFramePr>
            <p:nvPr>
              <p:extLst/>
            </p:nvPr>
          </p:nvGraphicFramePr>
          <p:xfrm>
            <a:off x="482503" y="3079800"/>
            <a:ext cx="4206254" cy="3459112"/>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Box 26"/>
            <p:cNvSpPr txBox="1"/>
            <p:nvPr/>
          </p:nvSpPr>
          <p:spPr>
            <a:xfrm rot="19713591">
              <a:off x="2761578" y="3901562"/>
              <a:ext cx="1082028"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400" dirty="0" smtClean="0"/>
                <a:t>Statistics at </a:t>
              </a:r>
              <a:r>
                <a:rPr lang="en-GB" sz="1400" dirty="0"/>
                <a:t>14.07.15</a:t>
              </a:r>
            </a:p>
          </p:txBody>
        </p:sp>
      </p:grpSp>
      <p:sp>
        <p:nvSpPr>
          <p:cNvPr id="28" name="TextBox 27"/>
          <p:cNvSpPr txBox="1"/>
          <p:nvPr/>
        </p:nvSpPr>
        <p:spPr>
          <a:xfrm>
            <a:off x="6320612" y="359231"/>
            <a:ext cx="2294218" cy="338554"/>
          </a:xfrm>
          <a:prstGeom prst="rect">
            <a:avLst/>
          </a:prstGeom>
          <a:noFill/>
        </p:spPr>
        <p:txBody>
          <a:bodyPr wrap="none" rtlCol="0">
            <a:spAutoFit/>
          </a:bodyPr>
          <a:lstStyle/>
          <a:p>
            <a:r>
              <a:rPr lang="en-GB" sz="1600" i="1" dirty="0">
                <a:solidFill>
                  <a:srgbClr val="FFC000"/>
                </a:solidFill>
              </a:rPr>
              <a:t>A</a:t>
            </a:r>
            <a:r>
              <a:rPr lang="en-GB" sz="1600" i="1" dirty="0" smtClean="0">
                <a:solidFill>
                  <a:srgbClr val="FFC000"/>
                </a:solidFill>
              </a:rPr>
              <a:t>. Siemko at LMC#226</a:t>
            </a:r>
            <a:endParaRPr lang="en-GB" sz="1600" i="1" dirty="0">
              <a:solidFill>
                <a:srgbClr val="FFC000"/>
              </a:solidFill>
            </a:endParaRPr>
          </a:p>
        </p:txBody>
      </p:sp>
      <p:sp>
        <p:nvSpPr>
          <p:cNvPr id="14" name="Date Placeholder 3"/>
          <p:cNvSpPr>
            <a:spLocks noGrp="1"/>
          </p:cNvSpPr>
          <p:nvPr>
            <p:ph type="dt" sz="half" idx="2"/>
          </p:nvPr>
        </p:nvSpPr>
        <p:spPr>
          <a:xfrm>
            <a:off x="2969335" y="6362377"/>
            <a:ext cx="2133600" cy="365125"/>
          </a:xfrm>
        </p:spPr>
        <p:txBody>
          <a:bodyPr/>
          <a:lstStyle/>
          <a:p>
            <a:r>
              <a:rPr lang="en-US" dirty="0" smtClean="0"/>
              <a:t>15/12/2015</a:t>
            </a:r>
            <a:endParaRPr lang="en-US" dirty="0"/>
          </a:p>
        </p:txBody>
      </p:sp>
    </p:spTree>
    <p:extLst>
      <p:ext uri="{BB962C8B-B14F-4D97-AF65-F5344CB8AC3E}">
        <p14:creationId xmlns:p14="http://schemas.microsoft.com/office/powerpoint/2010/main" val="3044153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5">
                                            <p:txEl>
                                              <p:pRg st="3" end="3"/>
                                            </p:txEl>
                                          </p:spTgt>
                                        </p:tgtEl>
                                        <p:attrNameLst>
                                          <p:attrName>style.visibility</p:attrName>
                                        </p:attrNameLst>
                                      </p:cBhvr>
                                      <p:to>
                                        <p:strVal val="visible"/>
                                      </p:to>
                                    </p:set>
                                    <p:animEffect transition="in" filter="wipe(left)">
                                      <p:cBhvr>
                                        <p:cTn id="15" dur="500"/>
                                        <p:tgtEl>
                                          <p:spTgt spid="25">
                                            <p:txEl>
                                              <p:pRg st="3" end="3"/>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25">
                                            <p:txEl>
                                              <p:pRg st="4" end="4"/>
                                            </p:txEl>
                                          </p:spTgt>
                                        </p:tgtEl>
                                        <p:attrNameLst>
                                          <p:attrName>style.visibility</p:attrName>
                                        </p:attrNameLst>
                                      </p:cBhvr>
                                      <p:to>
                                        <p:strVal val="visible"/>
                                      </p:to>
                                    </p:set>
                                    <p:animEffect transition="in" filter="wipe(left)">
                                      <p:cBhvr>
                                        <p:cTn id="18" dur="500"/>
                                        <p:tgtEl>
                                          <p:spTgt spid="2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randombar(horizontal)">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Concluding remarks</a:t>
            </a:r>
            <a:endParaRPr lang="en-GB" dirty="0"/>
          </a:p>
        </p:txBody>
      </p:sp>
      <p:sp>
        <p:nvSpPr>
          <p:cNvPr id="3" name="Content Placeholder 2"/>
          <p:cNvSpPr>
            <a:spLocks noGrp="1"/>
          </p:cNvSpPr>
          <p:nvPr>
            <p:ph idx="1"/>
          </p:nvPr>
        </p:nvSpPr>
        <p:spPr/>
        <p:txBody>
          <a:bodyPr/>
          <a:lstStyle/>
          <a:p>
            <a:r>
              <a:rPr lang="en-GB" dirty="0" smtClean="0"/>
              <a:t>More than 200 primary quenches were </a:t>
            </a:r>
            <a:r>
              <a:rPr lang="en-GB" dirty="0"/>
              <a:t>detected </a:t>
            </a:r>
            <a:r>
              <a:rPr lang="en-GB" dirty="0" smtClean="0"/>
              <a:t>and actively </a:t>
            </a:r>
            <a:r>
              <a:rPr lang="en-GB" dirty="0"/>
              <a:t>protected </a:t>
            </a:r>
            <a:r>
              <a:rPr lang="en-GB" dirty="0" smtClean="0"/>
              <a:t>by QPS in 2015</a:t>
            </a:r>
          </a:p>
          <a:p>
            <a:pPr lvl="1"/>
            <a:r>
              <a:rPr lang="en-GB" dirty="0" smtClean="0"/>
              <a:t>The QPS remains a fundamental system for the LHC</a:t>
            </a:r>
          </a:p>
          <a:p>
            <a:endParaRPr lang="en-GB" dirty="0" smtClean="0"/>
          </a:p>
          <a:p>
            <a:r>
              <a:rPr lang="en-GB" dirty="0" smtClean="0"/>
              <a:t>The reliability has grown during the year, above all after the </a:t>
            </a:r>
            <a:r>
              <a:rPr lang="en-GB" dirty="0" err="1" smtClean="0"/>
              <a:t>mQPS</a:t>
            </a:r>
            <a:r>
              <a:rPr lang="en-GB" dirty="0" smtClean="0"/>
              <a:t> boards replacement</a:t>
            </a:r>
          </a:p>
          <a:p>
            <a:pPr lvl="1"/>
            <a:r>
              <a:rPr lang="en-GB" dirty="0" smtClean="0"/>
              <a:t>After initial problems, the performance has drastically improved</a:t>
            </a:r>
          </a:p>
          <a:p>
            <a:endParaRPr lang="en-GB" dirty="0" smtClean="0"/>
          </a:p>
          <a:p>
            <a:r>
              <a:rPr lang="en-GB" dirty="0" smtClean="0"/>
              <a:t>On the software side, many things could be automatized</a:t>
            </a:r>
          </a:p>
          <a:p>
            <a:pPr lvl="1"/>
            <a:r>
              <a:rPr lang="en-GB" dirty="0" smtClean="0"/>
              <a:t>Working in that direction</a:t>
            </a:r>
          </a:p>
          <a:p>
            <a:pPr lvl="1"/>
            <a:r>
              <a:rPr lang="en-GB" dirty="0" smtClean="0"/>
              <a:t>Very few manual actions will be left to the operators</a:t>
            </a:r>
          </a:p>
          <a:p>
            <a:endParaRPr lang="en-GB" dirty="0"/>
          </a:p>
        </p:txBody>
      </p:sp>
      <p:sp>
        <p:nvSpPr>
          <p:cNvPr id="5" name="Footer Placeholder 4"/>
          <p:cNvSpPr>
            <a:spLocks noGrp="1"/>
          </p:cNvSpPr>
          <p:nvPr>
            <p:ph type="ftr" sz="quarter" idx="4294967295"/>
          </p:nvPr>
        </p:nvSpPr>
        <p:spPr>
          <a:xfrm>
            <a:off x="5182756" y="6356350"/>
            <a:ext cx="2895600" cy="365125"/>
          </a:xfrm>
          <a:prstGeom prst="rect">
            <a:avLst/>
          </a:prstGeom>
        </p:spPr>
        <p:txBody>
          <a:bodyPr/>
          <a:lstStyle/>
          <a:p>
            <a:r>
              <a:rPr lang="en-US" smtClean="0"/>
              <a:t>Mirko Pojer – BE/OP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8" name="Date Placeholder 3"/>
          <p:cNvSpPr>
            <a:spLocks noGrp="1"/>
          </p:cNvSpPr>
          <p:nvPr>
            <p:ph type="dt" sz="half" idx="2"/>
          </p:nvPr>
        </p:nvSpPr>
        <p:spPr>
          <a:xfrm>
            <a:off x="2969335" y="6362377"/>
            <a:ext cx="2133600" cy="365125"/>
          </a:xfrm>
        </p:spPr>
        <p:txBody>
          <a:bodyPr/>
          <a:lstStyle/>
          <a:p>
            <a:r>
              <a:rPr lang="en-US" dirty="0" smtClean="0"/>
              <a:t>15/12/2015</a:t>
            </a:r>
            <a:endParaRPr lang="en-US" dirty="0"/>
          </a:p>
        </p:txBody>
      </p:sp>
    </p:spTree>
    <p:extLst>
      <p:ext uri="{BB962C8B-B14F-4D97-AF65-F5344CB8AC3E}">
        <p14:creationId xmlns:p14="http://schemas.microsoft.com/office/powerpoint/2010/main" val="204684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left)">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left)">
                                      <p:cBhvr>
                                        <p:cTn id="28" dur="500"/>
                                        <p:tgtEl>
                                          <p:spTgt spid="3">
                                            <p:txEl>
                                              <p:pRg st="7" end="7"/>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left)">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Introduction</a:t>
            </a:r>
            <a:endParaRPr lang="en-GB" dirty="0"/>
          </a:p>
        </p:txBody>
      </p:sp>
      <p:pic>
        <p:nvPicPr>
          <p:cNvPr id="9" name="Picture 8"/>
          <p:cNvPicPr>
            <a:picLocks noChangeAspect="1"/>
          </p:cNvPicPr>
          <p:nvPr/>
        </p:nvPicPr>
        <p:blipFill>
          <a:blip r:embed="rId3"/>
          <a:stretch>
            <a:fillRect/>
          </a:stretch>
        </p:blipFill>
        <p:spPr>
          <a:xfrm>
            <a:off x="323528" y="908720"/>
            <a:ext cx="3960440" cy="4067800"/>
          </a:xfrm>
          <a:prstGeom prst="rect">
            <a:avLst/>
          </a:prstGeom>
        </p:spPr>
      </p:pic>
      <p:sp>
        <p:nvSpPr>
          <p:cNvPr id="10" name="TextBox 9"/>
          <p:cNvSpPr txBox="1"/>
          <p:nvPr/>
        </p:nvSpPr>
        <p:spPr>
          <a:xfrm>
            <a:off x="4639012" y="1052736"/>
            <a:ext cx="4440326" cy="3539430"/>
          </a:xfrm>
          <a:prstGeom prst="rect">
            <a:avLst/>
          </a:prstGeom>
          <a:noFill/>
        </p:spPr>
        <p:txBody>
          <a:bodyPr wrap="square" rtlCol="0">
            <a:spAutoFit/>
          </a:bodyPr>
          <a:lstStyle/>
          <a:p>
            <a:r>
              <a:rPr lang="en-US" sz="1600" dirty="0" smtClean="0">
                <a:solidFill>
                  <a:prstClr val="black"/>
                </a:solidFill>
              </a:rPr>
              <a:t>Cooling capacity of A and B are designed to cover nominal LHC operation with equal margins on LL and HL sectors.</a:t>
            </a:r>
          </a:p>
          <a:p>
            <a:r>
              <a:rPr lang="en-US" sz="1600" dirty="0" smtClean="0">
                <a:solidFill>
                  <a:prstClr val="black"/>
                </a:solidFill>
              </a:rPr>
              <a:t>BUT:  </a:t>
            </a:r>
          </a:p>
          <a:p>
            <a:pPr marL="342900" indent="-342900">
              <a:buFontTx/>
              <a:buAutoNum type="arabicPeriod"/>
            </a:pPr>
            <a:r>
              <a:rPr lang="en-US" sz="1600" dirty="0" smtClean="0">
                <a:solidFill>
                  <a:prstClr val="black"/>
                </a:solidFill>
              </a:rPr>
              <a:t>w/o dynamic load B has more capacity margin than A -&gt; easier recoveries,</a:t>
            </a:r>
          </a:p>
          <a:p>
            <a:pPr marL="342900" indent="-342900">
              <a:buFontTx/>
              <a:buAutoNum type="arabicPeriod"/>
            </a:pPr>
            <a:r>
              <a:rPr lang="en-US" sz="1600" dirty="0">
                <a:solidFill>
                  <a:prstClr val="black"/>
                </a:solidFill>
              </a:rPr>
              <a:t>B is more reliable for operation because of its design.</a:t>
            </a:r>
          </a:p>
          <a:p>
            <a:endParaRPr lang="en-US" sz="1600" dirty="0" smtClean="0">
              <a:solidFill>
                <a:prstClr val="black"/>
              </a:solidFill>
            </a:endParaRPr>
          </a:p>
          <a:p>
            <a:r>
              <a:rPr lang="en-US" sz="1600" dirty="0" smtClean="0">
                <a:solidFill>
                  <a:prstClr val="black"/>
                </a:solidFill>
              </a:rPr>
              <a:t>Thanks to build-in interplant connections some special configurations were possible during Run1 and Run2 (2015) for problems mitigation, lower power consumption or optimize for availability and helium losses. </a:t>
            </a:r>
          </a:p>
        </p:txBody>
      </p:sp>
      <p:grpSp>
        <p:nvGrpSpPr>
          <p:cNvPr id="11" name="Group 10"/>
          <p:cNvGrpSpPr/>
          <p:nvPr/>
        </p:nvGrpSpPr>
        <p:grpSpPr>
          <a:xfrm>
            <a:off x="511961" y="5034602"/>
            <a:ext cx="3340398" cy="1108175"/>
            <a:chOff x="4864852" y="4727828"/>
            <a:chExt cx="3340398" cy="1108175"/>
          </a:xfrm>
        </p:grpSpPr>
        <p:sp>
          <p:nvSpPr>
            <p:cNvPr id="12" name="Oval 11"/>
            <p:cNvSpPr/>
            <p:nvPr/>
          </p:nvSpPr>
          <p:spPr>
            <a:xfrm>
              <a:off x="4893600" y="5638800"/>
              <a:ext cx="288000" cy="72000"/>
            </a:xfrm>
            <a:prstGeom prst="ellipse">
              <a:avLst/>
            </a:prstGeom>
            <a:solidFill>
              <a:srgbClr val="33CC3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Oval 12"/>
            <p:cNvSpPr/>
            <p:nvPr/>
          </p:nvSpPr>
          <p:spPr>
            <a:xfrm>
              <a:off x="4947352" y="4814354"/>
              <a:ext cx="144000" cy="144000"/>
            </a:xfrm>
            <a:prstGeom prst="ellipse">
              <a:avLst/>
            </a:prstGeom>
            <a:solidFill>
              <a:srgbClr val="33CC3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p:cNvSpPr/>
            <p:nvPr/>
          </p:nvSpPr>
          <p:spPr>
            <a:xfrm>
              <a:off x="4947352" y="5113800"/>
              <a:ext cx="144000" cy="144000"/>
            </a:xfrm>
            <a:prstGeom prst="rect">
              <a:avLst/>
            </a:prstGeom>
            <a:solidFill>
              <a:srgbClr val="33CC33"/>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TextBox 14"/>
            <p:cNvSpPr txBox="1"/>
            <p:nvPr/>
          </p:nvSpPr>
          <p:spPr>
            <a:xfrm>
              <a:off x="5186876" y="4727828"/>
              <a:ext cx="2188773" cy="307777"/>
            </a:xfrm>
            <a:prstGeom prst="rect">
              <a:avLst/>
            </a:prstGeom>
            <a:noFill/>
          </p:spPr>
          <p:txBody>
            <a:bodyPr wrap="square" rtlCol="0">
              <a:spAutoFit/>
            </a:bodyPr>
            <a:lstStyle/>
            <a:p>
              <a:r>
                <a:rPr lang="en-US" sz="1400" dirty="0" smtClean="0">
                  <a:solidFill>
                    <a:prstClr val="black"/>
                  </a:solidFill>
                </a:rPr>
                <a:t>Compressor station</a:t>
              </a:r>
              <a:endParaRPr lang="en-GB" sz="1400" dirty="0">
                <a:solidFill>
                  <a:prstClr val="black"/>
                </a:solidFill>
              </a:endParaRPr>
            </a:p>
          </p:txBody>
        </p:sp>
        <p:sp>
          <p:nvSpPr>
            <p:cNvPr id="16" name="TextBox 15"/>
            <p:cNvSpPr txBox="1"/>
            <p:nvPr/>
          </p:nvSpPr>
          <p:spPr>
            <a:xfrm>
              <a:off x="5202627" y="5024596"/>
              <a:ext cx="2722173" cy="307777"/>
            </a:xfrm>
            <a:prstGeom prst="rect">
              <a:avLst/>
            </a:prstGeom>
            <a:noFill/>
          </p:spPr>
          <p:txBody>
            <a:bodyPr wrap="square" rtlCol="0">
              <a:spAutoFit/>
            </a:bodyPr>
            <a:lstStyle/>
            <a:p>
              <a:r>
                <a:rPr lang="en-US" sz="1400" dirty="0" smtClean="0">
                  <a:solidFill>
                    <a:prstClr val="black"/>
                  </a:solidFill>
                </a:rPr>
                <a:t>4.5 K refrigerator</a:t>
              </a:r>
              <a:endParaRPr lang="en-GB" sz="1400" dirty="0">
                <a:solidFill>
                  <a:prstClr val="black"/>
                </a:solidFill>
              </a:endParaRPr>
            </a:p>
          </p:txBody>
        </p:sp>
        <p:sp>
          <p:nvSpPr>
            <p:cNvPr id="17" name="TextBox 16"/>
            <p:cNvSpPr txBox="1"/>
            <p:nvPr/>
          </p:nvSpPr>
          <p:spPr>
            <a:xfrm>
              <a:off x="5196191" y="5528226"/>
              <a:ext cx="3009059" cy="307777"/>
            </a:xfrm>
            <a:prstGeom prst="rect">
              <a:avLst/>
            </a:prstGeom>
            <a:noFill/>
          </p:spPr>
          <p:txBody>
            <a:bodyPr wrap="square" rtlCol="0">
              <a:spAutoFit/>
            </a:bodyPr>
            <a:lstStyle/>
            <a:p>
              <a:r>
                <a:rPr lang="en-US" sz="1400" dirty="0" smtClean="0">
                  <a:solidFill>
                    <a:prstClr val="black"/>
                  </a:solidFill>
                </a:rPr>
                <a:t>1.8 K pumping unit (cold compressor)</a:t>
              </a:r>
              <a:endParaRPr lang="en-GB" sz="1400" dirty="0">
                <a:solidFill>
                  <a:prstClr val="black"/>
                </a:solidFill>
              </a:endParaRPr>
            </a:p>
          </p:txBody>
        </p:sp>
        <p:sp>
          <p:nvSpPr>
            <p:cNvPr id="18" name="Rectangle 17"/>
            <p:cNvSpPr/>
            <p:nvPr/>
          </p:nvSpPr>
          <p:spPr>
            <a:xfrm>
              <a:off x="4864852" y="5422276"/>
              <a:ext cx="329339" cy="49494"/>
            </a:xfrm>
            <a:prstGeom prst="rect">
              <a:avLst/>
            </a:prstGeom>
            <a:solidFill>
              <a:srgbClr val="33CC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TextBox 18"/>
            <p:cNvSpPr txBox="1"/>
            <p:nvPr/>
          </p:nvSpPr>
          <p:spPr>
            <a:xfrm>
              <a:off x="5209725" y="5284127"/>
              <a:ext cx="2576467" cy="307777"/>
            </a:xfrm>
            <a:prstGeom prst="rect">
              <a:avLst/>
            </a:prstGeom>
            <a:noFill/>
          </p:spPr>
          <p:txBody>
            <a:bodyPr wrap="square" rtlCol="0">
              <a:spAutoFit/>
            </a:bodyPr>
            <a:lstStyle/>
            <a:p>
              <a:r>
                <a:rPr lang="en-US" sz="1400" dirty="0" smtClean="0">
                  <a:solidFill>
                    <a:prstClr val="black"/>
                  </a:solidFill>
                </a:rPr>
                <a:t>Interconnection box</a:t>
              </a:r>
              <a:endParaRPr lang="en-GB" sz="1400" dirty="0">
                <a:solidFill>
                  <a:prstClr val="black"/>
                </a:solidFill>
              </a:endParaRPr>
            </a:p>
          </p:txBody>
        </p:sp>
      </p:grpSp>
      <p:pic>
        <p:nvPicPr>
          <p:cNvPr id="20" name="Picture 19"/>
          <p:cNvPicPr>
            <a:picLocks noChangeAspect="1"/>
          </p:cNvPicPr>
          <p:nvPr/>
        </p:nvPicPr>
        <p:blipFill>
          <a:blip r:embed="rId4"/>
          <a:stretch>
            <a:fillRect/>
          </a:stretch>
        </p:blipFill>
        <p:spPr>
          <a:xfrm>
            <a:off x="4572000" y="4584233"/>
            <a:ext cx="1805508" cy="1854453"/>
          </a:xfrm>
          <a:prstGeom prst="rect">
            <a:avLst/>
          </a:prstGeom>
        </p:spPr>
      </p:pic>
      <p:pic>
        <p:nvPicPr>
          <p:cNvPr id="5" name="Picture 4"/>
          <p:cNvPicPr>
            <a:picLocks noChangeAspect="1"/>
          </p:cNvPicPr>
          <p:nvPr/>
        </p:nvPicPr>
        <p:blipFill>
          <a:blip r:embed="rId5"/>
          <a:stretch>
            <a:fillRect/>
          </a:stretch>
        </p:blipFill>
        <p:spPr>
          <a:xfrm>
            <a:off x="6925542" y="4598234"/>
            <a:ext cx="1750914" cy="1790467"/>
          </a:xfrm>
          <a:prstGeom prst="rect">
            <a:avLst/>
          </a:prstGeom>
        </p:spPr>
      </p:pic>
      <p:sp>
        <p:nvSpPr>
          <p:cNvPr id="4" name="Oval 3"/>
          <p:cNvSpPr/>
          <p:nvPr/>
        </p:nvSpPr>
        <p:spPr>
          <a:xfrm rot="2668875">
            <a:off x="332132" y="3858831"/>
            <a:ext cx="696625" cy="407902"/>
          </a:xfrm>
          <a:prstGeom prst="ellipse">
            <a:avLst/>
          </a:prstGeom>
          <a:noFill/>
          <a:ln w="127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2" name="Oval 21"/>
          <p:cNvSpPr/>
          <p:nvPr/>
        </p:nvSpPr>
        <p:spPr>
          <a:xfrm>
            <a:off x="466474" y="6181531"/>
            <a:ext cx="420312" cy="231562"/>
          </a:xfrm>
          <a:prstGeom prst="ellipse">
            <a:avLst/>
          </a:prstGeom>
          <a:noFill/>
          <a:ln w="127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3" name="TextBox 22"/>
          <p:cNvSpPr txBox="1"/>
          <p:nvPr/>
        </p:nvSpPr>
        <p:spPr>
          <a:xfrm>
            <a:off x="858540" y="6153589"/>
            <a:ext cx="2849364" cy="307777"/>
          </a:xfrm>
          <a:prstGeom prst="rect">
            <a:avLst/>
          </a:prstGeom>
          <a:noFill/>
        </p:spPr>
        <p:txBody>
          <a:bodyPr wrap="square" rtlCol="0">
            <a:spAutoFit/>
          </a:bodyPr>
          <a:lstStyle/>
          <a:p>
            <a:r>
              <a:rPr lang="en-US" sz="1400" dirty="0" smtClean="0">
                <a:solidFill>
                  <a:prstClr val="black"/>
                </a:solidFill>
              </a:rPr>
              <a:t>Lowest capacity margin</a:t>
            </a:r>
            <a:endParaRPr lang="en-GB" sz="1400" dirty="0">
              <a:solidFill>
                <a:prstClr val="black"/>
              </a:solidFill>
            </a:endParaRPr>
          </a:p>
        </p:txBody>
      </p:sp>
      <p:sp>
        <p:nvSpPr>
          <p:cNvPr id="24" name="Oval 23"/>
          <p:cNvSpPr/>
          <p:nvPr/>
        </p:nvSpPr>
        <p:spPr>
          <a:xfrm rot="19041053">
            <a:off x="3594405" y="3789313"/>
            <a:ext cx="696625" cy="407902"/>
          </a:xfrm>
          <a:prstGeom prst="ellipse">
            <a:avLst/>
          </a:prstGeom>
          <a:noFill/>
          <a:ln w="127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72940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BS cooling and high thermal load</a:t>
            </a:r>
            <a:endParaRPr lang="en-GB" dirty="0"/>
          </a:p>
        </p:txBody>
      </p:sp>
      <p:sp>
        <p:nvSpPr>
          <p:cNvPr id="5" name="TextBox 4"/>
          <p:cNvSpPr txBox="1"/>
          <p:nvPr/>
        </p:nvSpPr>
        <p:spPr>
          <a:xfrm>
            <a:off x="384488" y="980728"/>
            <a:ext cx="8640960" cy="5355312"/>
          </a:xfrm>
          <a:prstGeom prst="rect">
            <a:avLst/>
          </a:prstGeom>
          <a:noFill/>
        </p:spPr>
        <p:txBody>
          <a:bodyPr wrap="square" rtlCol="0">
            <a:spAutoFit/>
          </a:bodyPr>
          <a:lstStyle/>
          <a:p>
            <a:r>
              <a:rPr lang="en-US" dirty="0" smtClean="0">
                <a:solidFill>
                  <a:prstClr val="black"/>
                </a:solidFill>
              </a:rPr>
              <a:t>The e-cloud thermal effect requires from cryogenics:</a:t>
            </a:r>
          </a:p>
          <a:p>
            <a:endParaRPr lang="en-US" dirty="0">
              <a:solidFill>
                <a:prstClr val="black"/>
              </a:solidFill>
            </a:endParaRPr>
          </a:p>
          <a:p>
            <a:pPr marL="342900" indent="-342900">
              <a:buFontTx/>
              <a:buAutoNum type="arabicPeriod"/>
            </a:pPr>
            <a:r>
              <a:rPr lang="en-US" dirty="0" smtClean="0">
                <a:solidFill>
                  <a:prstClr val="black"/>
                </a:solidFill>
              </a:rPr>
              <a:t>Fast dynamic increase of cooling capacity during injection and rump or fast dynamic decrease of the capacity during the dump</a:t>
            </a:r>
          </a:p>
          <a:p>
            <a:pPr marL="342900" indent="-342900">
              <a:buFontTx/>
              <a:buAutoNum type="arabicPeriod"/>
            </a:pPr>
            <a:endParaRPr lang="en-US" dirty="0">
              <a:solidFill>
                <a:prstClr val="black"/>
              </a:solidFill>
            </a:endParaRPr>
          </a:p>
          <a:p>
            <a:pPr marL="342900" indent="-342900">
              <a:buFontTx/>
              <a:buAutoNum type="arabicPeriod"/>
            </a:pPr>
            <a:r>
              <a:rPr lang="en-US" dirty="0" smtClean="0">
                <a:solidFill>
                  <a:prstClr val="black"/>
                </a:solidFill>
              </a:rPr>
              <a:t>Large continue demand for cooling capacity during related fill</a:t>
            </a:r>
          </a:p>
          <a:p>
            <a:endParaRPr lang="en-US" dirty="0" smtClean="0">
              <a:solidFill>
                <a:prstClr val="black"/>
              </a:solidFill>
            </a:endParaRPr>
          </a:p>
          <a:p>
            <a:r>
              <a:rPr lang="en-US" dirty="0" smtClean="0">
                <a:solidFill>
                  <a:srgbClr val="0000FF"/>
                </a:solidFill>
              </a:rPr>
              <a:t>How to deal with “1”</a:t>
            </a:r>
          </a:p>
          <a:p>
            <a:endParaRPr lang="en-US" dirty="0">
              <a:solidFill>
                <a:prstClr val="black"/>
              </a:solidFill>
            </a:endParaRPr>
          </a:p>
          <a:p>
            <a:pPr marL="285750" indent="-285750">
              <a:buFont typeface="Arial" panose="020B0604020202020204" pitchFamily="34" charset="0"/>
              <a:buChar char="•"/>
            </a:pPr>
            <a:r>
              <a:rPr lang="en-US" dirty="0" smtClean="0">
                <a:solidFill>
                  <a:prstClr val="black"/>
                </a:solidFill>
              </a:rPr>
              <a:t>Fast dynamic control logic applied on local BS cooling loops (acting by anticipation to thermal load, triggered with information about number of injected bunches)</a:t>
            </a:r>
          </a:p>
          <a:p>
            <a:pPr marL="285750" indent="-285750">
              <a:buFont typeface="Arial" panose="020B0604020202020204" pitchFamily="34" charset="0"/>
              <a:buChar char="•"/>
            </a:pPr>
            <a:r>
              <a:rPr lang="en-US" dirty="0" smtClean="0">
                <a:solidFill>
                  <a:prstClr val="black"/>
                </a:solidFill>
              </a:rPr>
              <a:t>Thermal capacity buffer of ~1.5 kW @ 4.5 K prepared before each beam injection</a:t>
            </a:r>
          </a:p>
          <a:p>
            <a:pPr marL="285750" indent="-285750">
              <a:buFont typeface="Arial" panose="020B0604020202020204" pitchFamily="34" charset="0"/>
              <a:buChar char="•"/>
            </a:pPr>
            <a:r>
              <a:rPr lang="en-US" dirty="0" smtClean="0">
                <a:solidFill>
                  <a:prstClr val="black"/>
                </a:solidFill>
              </a:rPr>
              <a:t>Modification of </a:t>
            </a:r>
            <a:r>
              <a:rPr lang="en-US" dirty="0" err="1" smtClean="0">
                <a:solidFill>
                  <a:prstClr val="black"/>
                </a:solidFill>
              </a:rPr>
              <a:t>Cryo</a:t>
            </a:r>
            <a:r>
              <a:rPr lang="en-US" dirty="0" smtClean="0">
                <a:solidFill>
                  <a:prstClr val="black"/>
                </a:solidFill>
              </a:rPr>
              <a:t> Maintain interlock (before </a:t>
            </a:r>
            <a:r>
              <a:rPr lang="en-US" dirty="0" smtClean="0">
                <a:solidFill>
                  <a:srgbClr val="008000"/>
                </a:solidFill>
              </a:rPr>
              <a:t>T=30 K during 30 s, now T=40 K, 30 min</a:t>
            </a:r>
            <a:r>
              <a:rPr lang="en-US" dirty="0" smtClean="0">
                <a:solidFill>
                  <a:prstClr val="black"/>
                </a:solidFill>
              </a:rPr>
              <a:t>)</a:t>
            </a:r>
            <a:endParaRPr lang="en-US" dirty="0">
              <a:solidFill>
                <a:srgbClr val="C00000"/>
              </a:solidFill>
            </a:endParaRPr>
          </a:p>
          <a:p>
            <a:endParaRPr lang="en-US" dirty="0" smtClean="0">
              <a:solidFill>
                <a:prstClr val="black"/>
              </a:solidFill>
            </a:endParaRPr>
          </a:p>
          <a:p>
            <a:r>
              <a:rPr lang="en-US" dirty="0" smtClean="0">
                <a:solidFill>
                  <a:srgbClr val="0000FF"/>
                </a:solidFill>
              </a:rPr>
              <a:t>How to deal with “2”</a:t>
            </a:r>
          </a:p>
          <a:p>
            <a:endParaRPr lang="en-US" dirty="0">
              <a:solidFill>
                <a:prstClr val="black"/>
              </a:solidFill>
            </a:endParaRPr>
          </a:p>
          <a:p>
            <a:pPr marL="285750" indent="-285750">
              <a:buFont typeface="Arial" panose="020B0604020202020204" pitchFamily="34" charset="0"/>
              <a:buChar char="•"/>
            </a:pPr>
            <a:r>
              <a:rPr lang="en-US" dirty="0" smtClean="0">
                <a:solidFill>
                  <a:prstClr val="black"/>
                </a:solidFill>
              </a:rPr>
              <a:t>Process optimization – already well done, not a lot of margin left (limitations on main refrigerators – see slide 16)</a:t>
            </a:r>
          </a:p>
          <a:p>
            <a:pPr marL="285750" indent="-285750">
              <a:buFont typeface="Arial" panose="020B0604020202020204" pitchFamily="34" charset="0"/>
              <a:buChar char="•"/>
            </a:pPr>
            <a:r>
              <a:rPr lang="en-US" dirty="0" smtClean="0">
                <a:solidFill>
                  <a:prstClr val="black"/>
                </a:solidFill>
              </a:rPr>
              <a:t>Apply solution of equal split of return flow (3 valves to be changed – see slide 5)</a:t>
            </a:r>
            <a:endParaRPr lang="en-GB" dirty="0">
              <a:solidFill>
                <a:prstClr val="black"/>
              </a:solidFill>
            </a:endParaRPr>
          </a:p>
        </p:txBody>
      </p:sp>
    </p:spTree>
    <p:extLst>
      <p:ext uri="{BB962C8B-B14F-4D97-AF65-F5344CB8AC3E}">
        <p14:creationId xmlns:p14="http://schemas.microsoft.com/office/powerpoint/2010/main" val="1760481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r>
              <a:rPr lang="en-US" smtClean="0">
                <a:solidFill>
                  <a:prstClr val="black">
                    <a:tint val="75000"/>
                  </a:prstClr>
                </a:solidFill>
              </a:rPr>
              <a:t>K.Brodzinski_6th Evian_2015.12.15</a:t>
            </a:r>
            <a:endParaRPr lang="en-US" dirty="0">
              <a:solidFill>
                <a:prstClr val="black">
                  <a:tint val="75000"/>
                </a:prstClr>
              </a:solidFill>
            </a:endParaRPr>
          </a:p>
        </p:txBody>
      </p:sp>
      <p:sp>
        <p:nvSpPr>
          <p:cNvPr id="8" name="Title 1"/>
          <p:cNvSpPr>
            <a:spLocks noGrp="1"/>
          </p:cNvSpPr>
          <p:nvPr>
            <p:ph type="title"/>
          </p:nvPr>
        </p:nvSpPr>
        <p:spPr>
          <a:xfrm>
            <a:off x="457200" y="274638"/>
            <a:ext cx="8229600" cy="576000"/>
          </a:xfrm>
          <a:gradFill>
            <a:gsLst>
              <a:gs pos="0">
                <a:schemeClr val="accent1">
                  <a:tint val="66000"/>
                  <a:satMod val="160000"/>
                  <a:lumMod val="75000"/>
                  <a:lumOff val="25000"/>
                </a:schemeClr>
              </a:gs>
              <a:gs pos="25000">
                <a:schemeClr val="accent1">
                  <a:tint val="44500"/>
                  <a:satMod val="160000"/>
                </a:schemeClr>
              </a:gs>
              <a:gs pos="93000">
                <a:schemeClr val="accent1">
                  <a:tint val="23500"/>
                  <a:satMod val="160000"/>
                </a:schemeClr>
              </a:gs>
            </a:gsLst>
            <a:lin ang="5400000" scaled="0"/>
          </a:gradFill>
        </p:spPr>
        <p:txBody>
          <a:bodyPr>
            <a:normAutofit fontScale="90000"/>
          </a:bodyPr>
          <a:lstStyle/>
          <a:p>
            <a:r>
              <a:rPr lang="en-US" dirty="0" smtClean="0"/>
              <a:t>Conclusions</a:t>
            </a:r>
            <a:endParaRPr lang="en-GB" dirty="0"/>
          </a:p>
        </p:txBody>
      </p:sp>
      <p:sp>
        <p:nvSpPr>
          <p:cNvPr id="2" name="TextBox 1"/>
          <p:cNvSpPr txBox="1"/>
          <p:nvPr/>
        </p:nvSpPr>
        <p:spPr>
          <a:xfrm>
            <a:off x="480060" y="1029876"/>
            <a:ext cx="8229600" cy="466281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solidFill>
                  <a:prstClr val="black"/>
                </a:solidFill>
              </a:rPr>
              <a:t>Cryogenic Run2 (2015) was a success with CM availability at </a:t>
            </a:r>
            <a:r>
              <a:rPr lang="en-US" dirty="0" smtClean="0">
                <a:solidFill>
                  <a:prstClr val="black"/>
                </a:solidFill>
              </a:rPr>
              <a:t>92.1 </a:t>
            </a:r>
            <a:r>
              <a:rPr lang="en-US" dirty="0">
                <a:solidFill>
                  <a:prstClr val="black"/>
                </a:solidFill>
              </a:rPr>
              <a:t>%</a:t>
            </a:r>
          </a:p>
          <a:p>
            <a:pPr marL="285750" indent="-285750">
              <a:lnSpc>
                <a:spcPct val="150000"/>
              </a:lnSpc>
              <a:buFont typeface="Arial" panose="020B0604020202020204" pitchFamily="34" charset="0"/>
              <a:buChar char="•"/>
            </a:pPr>
            <a:r>
              <a:rPr lang="en-US" dirty="0" smtClean="0">
                <a:solidFill>
                  <a:prstClr val="black"/>
                </a:solidFill>
              </a:rPr>
              <a:t>New </a:t>
            </a:r>
            <a:r>
              <a:rPr lang="en-US" dirty="0">
                <a:solidFill>
                  <a:prstClr val="black"/>
                </a:solidFill>
              </a:rPr>
              <a:t>configuration was applied and </a:t>
            </a:r>
            <a:r>
              <a:rPr lang="en-US" dirty="0" smtClean="0">
                <a:solidFill>
                  <a:prstClr val="black"/>
                </a:solidFill>
              </a:rPr>
              <a:t>validated – room for modifications exists</a:t>
            </a:r>
          </a:p>
          <a:p>
            <a:pPr marL="285750" indent="-285750">
              <a:lnSpc>
                <a:spcPct val="150000"/>
              </a:lnSpc>
              <a:buFont typeface="Arial" panose="020B0604020202020204" pitchFamily="34" charset="0"/>
              <a:buChar char="•"/>
            </a:pPr>
            <a:r>
              <a:rPr lang="en-US" dirty="0" smtClean="0">
                <a:solidFill>
                  <a:prstClr val="black"/>
                </a:solidFill>
              </a:rPr>
              <a:t>Main failure – 4.5 K refrigerator – to be repaired in January 2016</a:t>
            </a:r>
          </a:p>
          <a:p>
            <a:pPr marL="285750" indent="-285750">
              <a:lnSpc>
                <a:spcPct val="150000"/>
              </a:lnSpc>
              <a:buFont typeface="Arial" panose="020B0604020202020204" pitchFamily="34" charset="0"/>
              <a:buChar char="•"/>
            </a:pPr>
            <a:r>
              <a:rPr lang="en-US" dirty="0" smtClean="0">
                <a:solidFill>
                  <a:prstClr val="black"/>
                </a:solidFill>
              </a:rPr>
              <a:t>LS1 consolidations visibly helped (bravo all and R2E!, 0 SEU cases declared in 2015)</a:t>
            </a:r>
          </a:p>
          <a:p>
            <a:pPr marL="285750" indent="-285750">
              <a:lnSpc>
                <a:spcPct val="150000"/>
              </a:lnSpc>
              <a:buFont typeface="Arial" panose="020B0604020202020204" pitchFamily="34" charset="0"/>
              <a:buChar char="•"/>
            </a:pPr>
            <a:r>
              <a:rPr lang="en-US" dirty="0" smtClean="0">
                <a:solidFill>
                  <a:prstClr val="black"/>
                </a:solidFill>
              </a:rPr>
              <a:t> e-cloud thermal effect pushed the LHC </a:t>
            </a:r>
            <a:r>
              <a:rPr lang="en-US" dirty="0" err="1" smtClean="0">
                <a:solidFill>
                  <a:prstClr val="black"/>
                </a:solidFill>
              </a:rPr>
              <a:t>cryo</a:t>
            </a:r>
            <a:r>
              <a:rPr lang="en-US" dirty="0" smtClean="0">
                <a:solidFill>
                  <a:prstClr val="black"/>
                </a:solidFill>
              </a:rPr>
              <a:t> to the limits of capacity (over originally installed capacity foreseen for 4.5 -20 K)</a:t>
            </a:r>
          </a:p>
          <a:p>
            <a:pPr>
              <a:lnSpc>
                <a:spcPct val="150000"/>
              </a:lnSpc>
            </a:pPr>
            <a:endParaRPr lang="en-US" dirty="0" smtClean="0">
              <a:solidFill>
                <a:prstClr val="black"/>
              </a:solidFill>
            </a:endParaRPr>
          </a:p>
          <a:p>
            <a:pPr marL="285750" indent="-285750">
              <a:lnSpc>
                <a:spcPct val="150000"/>
              </a:lnSpc>
              <a:buFont typeface="Arial" panose="020B0604020202020204" pitchFamily="34" charset="0"/>
              <a:buChar char="•"/>
            </a:pPr>
            <a:r>
              <a:rPr lang="en-US" dirty="0" smtClean="0">
                <a:solidFill>
                  <a:prstClr val="black"/>
                </a:solidFill>
              </a:rPr>
              <a:t>Run2 (2016): referring to lesson learned in 2015, cryogenics guaranties at least the same level of capacity as done during run in 2015. Correct dealing with any higher heat load is not guaranteed and must be analyzed and tested.</a:t>
            </a:r>
          </a:p>
          <a:p>
            <a:pPr marL="285750" indent="-285750">
              <a:lnSpc>
                <a:spcPct val="150000"/>
              </a:lnSpc>
              <a:buFont typeface="Arial" panose="020B0604020202020204" pitchFamily="34" charset="0"/>
              <a:buChar char="•"/>
            </a:pPr>
            <a:endParaRPr lang="en-US" dirty="0">
              <a:solidFill>
                <a:prstClr val="black"/>
              </a:solidFill>
            </a:endParaRP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732241" y="4859866"/>
            <a:ext cx="1440160" cy="1380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727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Radiation Levels – Critical Areas</a:t>
            </a:r>
            <a:endParaRPr lang="en-GB" dirty="0"/>
          </a:p>
        </p:txBody>
      </p:sp>
      <p:sp>
        <p:nvSpPr>
          <p:cNvPr id="10" name="Content Placeholder 4"/>
          <p:cNvSpPr>
            <a:spLocks noGrp="1"/>
          </p:cNvSpPr>
          <p:nvPr>
            <p:ph sz="quarter" idx="13"/>
          </p:nvPr>
        </p:nvSpPr>
        <p:spPr>
          <a:xfrm>
            <a:off x="460375" y="2795842"/>
            <a:ext cx="8226425" cy="3179951"/>
          </a:xfrm>
        </p:spPr>
        <p:txBody>
          <a:bodyPr>
            <a:noAutofit/>
          </a:bodyPr>
          <a:lstStyle/>
          <a:p>
            <a:pPr marL="508000" indent="-342900">
              <a:lnSpc>
                <a:spcPts val="3400"/>
              </a:lnSpc>
              <a:spcBef>
                <a:spcPts val="0"/>
              </a:spcBef>
            </a:pPr>
            <a:r>
              <a:rPr lang="en-GB" sz="2000" b="1" dirty="0" smtClean="0">
                <a:solidFill>
                  <a:schemeClr val="tx1"/>
                </a:solidFill>
              </a:rPr>
              <a:t>UJ14/16 shielded 2011/2012</a:t>
            </a:r>
          </a:p>
          <a:p>
            <a:pPr marL="508000" indent="-342900">
              <a:lnSpc>
                <a:spcPts val="3400"/>
              </a:lnSpc>
              <a:spcBef>
                <a:spcPts val="0"/>
              </a:spcBef>
            </a:pPr>
            <a:r>
              <a:rPr lang="en-GB" sz="2000" b="1" dirty="0">
                <a:solidFill>
                  <a:schemeClr val="tx1"/>
                </a:solidFill>
              </a:rPr>
              <a:t>Sensitive equipment relocated </a:t>
            </a:r>
            <a:r>
              <a:rPr lang="en-GB" sz="2000" b="1" dirty="0" smtClean="0">
                <a:solidFill>
                  <a:schemeClr val="tx1"/>
                </a:solidFill>
              </a:rPr>
              <a:t>from </a:t>
            </a:r>
            <a:r>
              <a:rPr lang="en-GB" sz="2000" b="1" dirty="0">
                <a:solidFill>
                  <a:schemeClr val="tx1"/>
                </a:solidFill>
              </a:rPr>
              <a:t>the </a:t>
            </a:r>
            <a:r>
              <a:rPr lang="en-GB" sz="2000" b="1" dirty="0" smtClean="0">
                <a:solidFill>
                  <a:schemeClr val="tx1"/>
                </a:solidFill>
              </a:rPr>
              <a:t>UJs </a:t>
            </a:r>
            <a:r>
              <a:rPr lang="en-GB" sz="2000" b="1" dirty="0">
                <a:solidFill>
                  <a:schemeClr val="tx1"/>
                </a:solidFill>
              </a:rPr>
              <a:t>during the </a:t>
            </a:r>
            <a:r>
              <a:rPr lang="en-GB" sz="2000" b="1" dirty="0" smtClean="0">
                <a:solidFill>
                  <a:schemeClr val="tx1"/>
                </a:solidFill>
              </a:rPr>
              <a:t>LS1</a:t>
            </a:r>
          </a:p>
          <a:p>
            <a:pPr marL="508000" indent="-342900">
              <a:lnSpc>
                <a:spcPts val="3400"/>
              </a:lnSpc>
              <a:spcBef>
                <a:spcPts val="0"/>
              </a:spcBef>
            </a:pPr>
            <a:r>
              <a:rPr lang="en-GB" sz="2000" b="1" dirty="0" smtClean="0">
                <a:solidFill>
                  <a:schemeClr val="tx1"/>
                </a:solidFill>
              </a:rPr>
              <a:t>RR13/17/53/56 shielded improvement during the LS1</a:t>
            </a:r>
          </a:p>
          <a:p>
            <a:pPr marL="508000" indent="-342900">
              <a:lnSpc>
                <a:spcPts val="3400"/>
              </a:lnSpc>
              <a:spcBef>
                <a:spcPts val="0"/>
              </a:spcBef>
            </a:pPr>
            <a:r>
              <a:rPr lang="en-GB" sz="2000" b="1" dirty="0" smtClean="0">
                <a:solidFill>
                  <a:schemeClr val="tx1"/>
                </a:solidFill>
              </a:rPr>
              <a:t>HEH </a:t>
            </a:r>
            <a:r>
              <a:rPr lang="en-GB" sz="2000" b="1" dirty="0" err="1" smtClean="0">
                <a:solidFill>
                  <a:schemeClr val="tx1"/>
                </a:solidFill>
              </a:rPr>
              <a:t>fluence</a:t>
            </a:r>
            <a:r>
              <a:rPr lang="en-GB" sz="2000" b="1" dirty="0" smtClean="0">
                <a:solidFill>
                  <a:schemeClr val="tx1"/>
                </a:solidFill>
              </a:rPr>
              <a:t> in the critical areas scale </a:t>
            </a:r>
            <a:r>
              <a:rPr lang="en-GB" sz="2000" b="1" dirty="0">
                <a:solidFill>
                  <a:schemeClr val="tx1"/>
                </a:solidFill>
              </a:rPr>
              <a:t>with </a:t>
            </a:r>
            <a:r>
              <a:rPr lang="en-GB" sz="2000" b="1" dirty="0" smtClean="0">
                <a:solidFill>
                  <a:schemeClr val="tx1"/>
                </a:solidFill>
              </a:rPr>
              <a:t>the expected luminosity (apart from the UJ76 and RR73/77)</a:t>
            </a:r>
          </a:p>
          <a:p>
            <a:pPr marL="508000" indent="-342900">
              <a:lnSpc>
                <a:spcPts val="3400"/>
              </a:lnSpc>
              <a:spcBef>
                <a:spcPts val="0"/>
              </a:spcBef>
            </a:pPr>
            <a:r>
              <a:rPr lang="en-GB" sz="2000" b="1" dirty="0" smtClean="0">
                <a:solidFill>
                  <a:schemeClr val="tx1"/>
                </a:solidFill>
              </a:rPr>
              <a:t>Operational </a:t>
            </a:r>
            <a:r>
              <a:rPr lang="en-GB" sz="2000" b="1" dirty="0">
                <a:solidFill>
                  <a:schemeClr val="tx1"/>
                </a:solidFill>
              </a:rPr>
              <a:t>parameters can have important </a:t>
            </a:r>
            <a:r>
              <a:rPr lang="en-GB" sz="2000" b="1" dirty="0" smtClean="0">
                <a:solidFill>
                  <a:schemeClr val="tx1"/>
                </a:solidFill>
              </a:rPr>
              <a:t>impact (see UJ76)</a:t>
            </a:r>
          </a:p>
          <a:p>
            <a:pPr marL="508000" indent="-342900">
              <a:lnSpc>
                <a:spcPts val="3400"/>
              </a:lnSpc>
              <a:spcBef>
                <a:spcPts val="0"/>
              </a:spcBef>
            </a:pPr>
            <a:r>
              <a:rPr lang="en-GB" sz="2000" b="1" dirty="0" smtClean="0">
                <a:solidFill>
                  <a:schemeClr val="tx1"/>
                </a:solidFill>
              </a:rPr>
              <a:t>Some failures can appear in the RR during the next years</a:t>
            </a:r>
            <a:endParaRPr lang="en-GB" sz="2000" b="1" dirty="0">
              <a:solidFill>
                <a:schemeClr val="tx1"/>
              </a:solidFill>
            </a:endParaRPr>
          </a:p>
        </p:txBody>
      </p:sp>
      <p:sp>
        <p:nvSpPr>
          <p:cNvPr id="11" name="Date Placeholder 10"/>
          <p:cNvSpPr>
            <a:spLocks noGrp="1"/>
          </p:cNvSpPr>
          <p:nvPr>
            <p:ph type="dt" sz="half" idx="10"/>
          </p:nvPr>
        </p:nvSpPr>
        <p:spPr/>
        <p:txBody>
          <a:bodyPr/>
          <a:lstStyle/>
          <a:p>
            <a:r>
              <a:rPr lang="en-US" smtClean="0"/>
              <a:t>15/12/2015</a:t>
            </a:r>
            <a:endParaRPr lang="en-US" dirty="0"/>
          </a:p>
        </p:txBody>
      </p:sp>
      <p:sp>
        <p:nvSpPr>
          <p:cNvPr id="12" name="Footer Placeholder 11"/>
          <p:cNvSpPr>
            <a:spLocks noGrp="1"/>
          </p:cNvSpPr>
          <p:nvPr>
            <p:ph type="ftr" sz="quarter" idx="11"/>
          </p:nvPr>
        </p:nvSpPr>
        <p:spPr/>
        <p:txBody>
          <a:bodyPr/>
          <a:lstStyle/>
          <a:p>
            <a:r>
              <a:rPr lang="en-US" smtClean="0"/>
              <a:t>Salvatore Danzeca - Evian Workshop 2015</a:t>
            </a:r>
            <a:endParaRPr lang="en-US" dirty="0"/>
          </a:p>
        </p:txBody>
      </p:sp>
      <p:sp>
        <p:nvSpPr>
          <p:cNvPr id="13" name="Slide Number Placeholder 12"/>
          <p:cNvSpPr>
            <a:spLocks noGrp="1"/>
          </p:cNvSpPr>
          <p:nvPr>
            <p:ph type="sldNum" sz="quarter" idx="12"/>
          </p:nvPr>
        </p:nvSpPr>
        <p:spPr/>
        <p:txBody>
          <a:bodyPr/>
          <a:lstStyle/>
          <a:p>
            <a:fld id="{8D6C380F-326D-3C40-9EE7-7FBAB0953422}" type="slidenum">
              <a:rPr lang="en-US" smtClean="0"/>
              <a:pPr/>
              <a:t>15</a:t>
            </a:fld>
            <a:endParaRPr lang="en-US"/>
          </a:p>
        </p:txBody>
      </p:sp>
      <p:graphicFrame>
        <p:nvGraphicFramePr>
          <p:cNvPr id="22" name="Table 21"/>
          <p:cNvGraphicFramePr>
            <a:graphicFrameLocks noGrp="1"/>
          </p:cNvGraphicFramePr>
          <p:nvPr>
            <p:extLst/>
          </p:nvPr>
        </p:nvGraphicFramePr>
        <p:xfrm>
          <a:off x="6339435" y="1150176"/>
          <a:ext cx="2286000" cy="1516380"/>
        </p:xfrm>
        <a:graphic>
          <a:graphicData uri="http://schemas.openxmlformats.org/drawingml/2006/table">
            <a:tbl>
              <a:tblPr firstRow="1" firstCol="1" bandRow="1"/>
              <a:tblGrid>
                <a:gridCol w="1113788"/>
                <a:gridCol w="1172212"/>
              </a:tblGrid>
              <a:tr h="190500">
                <a:tc>
                  <a:txBody>
                    <a:bodyPr/>
                    <a:lstStyle/>
                    <a:p>
                      <a:pPr algn="l" fontAlgn="ctr"/>
                      <a:r>
                        <a:rPr lang="en-GB" sz="1200" b="0" i="0" u="none" strike="noStrike" dirty="0" smtClean="0">
                          <a:solidFill>
                            <a:srgbClr val="000000"/>
                          </a:solidFill>
                          <a:effectLst/>
                          <a:latin typeface="Calibri" panose="020F0502020204030204" pitchFamily="34" charset="0"/>
                        </a:rPr>
                        <a:t>2016 Predictions</a:t>
                      </a:r>
                      <a:br>
                        <a:rPr lang="en-GB" sz="1200" b="0" i="0" u="none" strike="noStrike" dirty="0" smtClean="0">
                          <a:solidFill>
                            <a:srgbClr val="000000"/>
                          </a:solidFill>
                          <a:effectLst/>
                          <a:latin typeface="Calibri" panose="020F0502020204030204" pitchFamily="34" charset="0"/>
                        </a:rPr>
                      </a:br>
                      <a:r>
                        <a:rPr lang="en-GB" sz="1200" b="0" i="0" u="none" strike="noStrike" dirty="0" smtClean="0">
                          <a:solidFill>
                            <a:srgbClr val="000000"/>
                          </a:solidFill>
                          <a:effectLst/>
                          <a:latin typeface="Calibri" panose="020F0502020204030204" pitchFamily="34" charset="0"/>
                        </a:rPr>
                        <a:t>35fb-1</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2"/>
                      </a:solidFill>
                      <a:prstDash val="solid"/>
                      <a:round/>
                      <a:headEnd type="none" w="med" len="med"/>
                      <a:tailEnd type="none" w="med" len="med"/>
                    </a:lnT>
                    <a:lnB>
                      <a:noFill/>
                    </a:lnB>
                  </a:tcPr>
                </a:tc>
                <a:tc>
                  <a:txBody>
                    <a:bodyPr/>
                    <a:lstStyle/>
                    <a:p>
                      <a:pPr algn="l" fontAlgn="ctr"/>
                      <a:r>
                        <a:rPr lang="en-GB" sz="1200" b="0" i="0" u="none" strike="noStrike" dirty="0" smtClean="0">
                          <a:solidFill>
                            <a:srgbClr val="000000"/>
                          </a:solidFill>
                          <a:effectLst/>
                          <a:latin typeface="Calibri" panose="020F0502020204030204" pitchFamily="34" charset="0"/>
                        </a:rPr>
                        <a:t>2017 Predictions</a:t>
                      </a:r>
                      <a:br>
                        <a:rPr lang="en-GB" sz="1200" b="0" i="0" u="none" strike="noStrike" dirty="0" smtClean="0">
                          <a:solidFill>
                            <a:srgbClr val="000000"/>
                          </a:solidFill>
                          <a:effectLst/>
                          <a:latin typeface="Calibri" panose="020F0502020204030204" pitchFamily="34" charset="0"/>
                        </a:rPr>
                      </a:br>
                      <a:r>
                        <a:rPr lang="en-GB" sz="1200" b="0" i="0" u="none" strike="noStrike" dirty="0" smtClean="0">
                          <a:solidFill>
                            <a:srgbClr val="000000"/>
                          </a:solidFill>
                          <a:effectLst/>
                          <a:latin typeface="Calibri" panose="020F0502020204030204" pitchFamily="34" charset="0"/>
                        </a:rPr>
                        <a:t>45fb-1</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2"/>
                      </a:solidFill>
                      <a:prstDash val="solid"/>
                      <a:round/>
                      <a:headEnd type="none" w="med" len="med"/>
                      <a:tailEnd type="none" w="med" len="med"/>
                    </a:lnT>
                    <a:lnB>
                      <a:noFill/>
                    </a:lnB>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5.7E+08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B9574"/>
                    </a:solidFill>
                  </a:tcPr>
                </a:tc>
                <a:tc>
                  <a:txBody>
                    <a:bodyPr/>
                    <a:lstStyle/>
                    <a:p>
                      <a:pPr algn="r" fontAlgn="ctr"/>
                      <a:r>
                        <a:rPr lang="en-GB" sz="1200" b="0" i="0" u="none" strike="noStrike" dirty="0" smtClean="0">
                          <a:solidFill>
                            <a:srgbClr val="000000"/>
                          </a:solidFill>
                          <a:effectLst/>
                          <a:latin typeface="Calibri" panose="020F0502020204030204" pitchFamily="34" charset="0"/>
                        </a:rPr>
                        <a:t>7.3E+08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B9574"/>
                    </a:solidFill>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1.2E+08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483"/>
                    </a:solidFill>
                  </a:tcPr>
                </a:tc>
                <a:tc>
                  <a:txBody>
                    <a:bodyPr/>
                    <a:lstStyle/>
                    <a:p>
                      <a:pPr algn="r" fontAlgn="ctr"/>
                      <a:r>
                        <a:rPr lang="en-GB" sz="1200" b="0" i="0" u="none" strike="noStrike" dirty="0" smtClean="0">
                          <a:solidFill>
                            <a:srgbClr val="000000"/>
                          </a:solidFill>
                          <a:effectLst/>
                          <a:latin typeface="Calibri" panose="020F0502020204030204" pitchFamily="34" charset="0"/>
                        </a:rPr>
                        <a:t>1.5E+08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483"/>
                    </a:solidFill>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8.1E+08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c>
                  <a:txBody>
                    <a:bodyPr/>
                    <a:lstStyle/>
                    <a:p>
                      <a:pPr algn="r" fontAlgn="ctr"/>
                      <a:r>
                        <a:rPr lang="en-GB" sz="1200" b="0" i="0" u="none" strike="noStrike" dirty="0" smtClean="0">
                          <a:solidFill>
                            <a:srgbClr val="000000"/>
                          </a:solidFill>
                          <a:effectLst/>
                          <a:latin typeface="Calibri" panose="020F0502020204030204" pitchFamily="34" charset="0"/>
                        </a:rPr>
                        <a:t>1.0E+09</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7.6E+07</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E983"/>
                    </a:solidFill>
                  </a:tcPr>
                </a:tc>
                <a:tc>
                  <a:txBody>
                    <a:bodyPr/>
                    <a:lstStyle/>
                    <a:p>
                      <a:pPr algn="r" fontAlgn="ctr"/>
                      <a:r>
                        <a:rPr lang="en-GB" sz="1200" b="0" i="0" u="none" strike="noStrike" dirty="0" smtClean="0">
                          <a:solidFill>
                            <a:srgbClr val="000000"/>
                          </a:solidFill>
                          <a:effectLst/>
                          <a:latin typeface="Calibri" panose="020F0502020204030204" pitchFamily="34" charset="0"/>
                        </a:rPr>
                        <a:t>9.8E+07</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84"/>
                    </a:solidFill>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8.1E+07</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84"/>
                    </a:solidFill>
                  </a:tcPr>
                </a:tc>
                <a:tc>
                  <a:txBody>
                    <a:bodyPr/>
                    <a:lstStyle/>
                    <a:p>
                      <a:pPr algn="r" fontAlgn="ctr"/>
                      <a:r>
                        <a:rPr lang="en-GB" sz="1200" b="0" i="0" u="none" strike="noStrike" dirty="0" smtClean="0">
                          <a:solidFill>
                            <a:srgbClr val="000000"/>
                          </a:solidFill>
                          <a:effectLst/>
                          <a:latin typeface="Calibri" panose="020F0502020204030204" pitchFamily="34" charset="0"/>
                        </a:rPr>
                        <a:t>1.0E+08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84"/>
                    </a:solidFill>
                  </a:tcPr>
                </a:tc>
              </a:tr>
              <a:tr h="190500">
                <a:tc>
                  <a:txBody>
                    <a:bodyPr/>
                    <a:lstStyle/>
                    <a:p>
                      <a:pPr algn="r" fontAlgn="ctr"/>
                      <a:r>
                        <a:rPr lang="en-GB" sz="1200" b="0" i="0" u="none" strike="noStrike" dirty="0" smtClean="0">
                          <a:solidFill>
                            <a:srgbClr val="000000"/>
                          </a:solidFill>
                          <a:effectLst/>
                          <a:latin typeface="Calibri" panose="020F0502020204030204" pitchFamily="34" charset="0"/>
                        </a:rPr>
                        <a:t>1.3E+08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283"/>
                    </a:solidFill>
                  </a:tcPr>
                </a:tc>
                <a:tc>
                  <a:txBody>
                    <a:bodyPr/>
                    <a:lstStyle/>
                    <a:p>
                      <a:pPr algn="r" fontAlgn="ctr"/>
                      <a:r>
                        <a:rPr lang="en-GB" sz="1200" b="0" i="0" u="none" strike="noStrike" dirty="0" smtClean="0">
                          <a:solidFill>
                            <a:srgbClr val="000000"/>
                          </a:solidFill>
                          <a:effectLst/>
                          <a:latin typeface="Calibri" panose="020F0502020204030204" pitchFamily="34" charset="0"/>
                        </a:rPr>
                        <a:t>1.6E+08</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283"/>
                    </a:solidFill>
                  </a:tcPr>
                </a:tc>
              </a:tr>
            </a:tbl>
          </a:graphicData>
        </a:graphic>
      </p:graphicFrame>
      <p:cxnSp>
        <p:nvCxnSpPr>
          <p:cNvPr id="23" name="Straight Arrow Connector 22"/>
          <p:cNvCxnSpPr/>
          <p:nvPr/>
        </p:nvCxnSpPr>
        <p:spPr>
          <a:xfrm>
            <a:off x="3165847" y="160528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3173307" y="17881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32" name="Table 31"/>
          <p:cNvGraphicFramePr>
            <a:graphicFrameLocks noGrp="1"/>
          </p:cNvGraphicFramePr>
          <p:nvPr>
            <p:extLst/>
          </p:nvPr>
        </p:nvGraphicFramePr>
        <p:xfrm>
          <a:off x="401547" y="1124077"/>
          <a:ext cx="2755900" cy="1516380"/>
        </p:xfrm>
        <a:graphic>
          <a:graphicData uri="http://schemas.openxmlformats.org/drawingml/2006/table">
            <a:tbl>
              <a:tblPr firstRow="1" firstCol="1" bandRow="1"/>
              <a:tblGrid>
                <a:gridCol w="1057014"/>
                <a:gridCol w="961850"/>
                <a:gridCol w="737036"/>
              </a:tblGrid>
              <a:tr h="190500">
                <a:tc>
                  <a:txBody>
                    <a:bodyPr/>
                    <a:lstStyle/>
                    <a:p>
                      <a:pPr algn="ctr" fontAlgn="ctr"/>
                      <a:r>
                        <a:rPr lang="en-GB" sz="1200" b="1" i="0" u="none" strike="noStrike" dirty="0">
                          <a:solidFill>
                            <a:srgbClr val="000000"/>
                          </a:solidFill>
                          <a:effectLst/>
                          <a:latin typeface="Calibri" panose="020F0502020204030204" pitchFamily="34" charset="0"/>
                        </a:rPr>
                        <a:t>Critical Areas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smtClean="0">
                          <a:solidFill>
                            <a:srgbClr val="000000"/>
                          </a:solidFill>
                          <a:effectLst/>
                          <a:latin typeface="Calibri" panose="020F0502020204030204" pitchFamily="34" charset="0"/>
                        </a:rPr>
                        <a:t>2012 HEH</a:t>
                      </a:r>
                    </a:p>
                    <a:p>
                      <a:pPr algn="l" fontAlgn="ctr"/>
                      <a:r>
                        <a:rPr lang="en-GB" sz="1200" b="0" i="0" u="none" strike="noStrike" dirty="0" smtClean="0">
                          <a:solidFill>
                            <a:srgbClr val="000000"/>
                          </a:solidFill>
                          <a:effectLst/>
                          <a:latin typeface="Calibri" panose="020F0502020204030204" pitchFamily="34" charset="0"/>
                        </a:rPr>
                        <a:t>Measurements</a:t>
                      </a:r>
                      <a:endParaRPr lang="en-GB" sz="12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smtClean="0">
                          <a:solidFill>
                            <a:srgbClr val="000000"/>
                          </a:solidFill>
                          <a:effectLst/>
                          <a:latin typeface="Calibri" panose="020F0502020204030204" pitchFamily="34" charset="0"/>
                        </a:rPr>
                        <a:t>2015 HEH </a:t>
                      </a:r>
                      <a:r>
                        <a:rPr lang="en-GB" sz="1200" b="0" i="0" u="none" strike="noStrike" dirty="0">
                          <a:solidFill>
                            <a:srgbClr val="000000"/>
                          </a:solidFill>
                          <a:effectLst/>
                          <a:latin typeface="Calibri" panose="020F0502020204030204" pitchFamily="34" charset="0"/>
                        </a:rPr>
                        <a:t>Predictions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fontAlgn="ctr"/>
                      <a:r>
                        <a:rPr lang="en-GB" sz="1200" b="1" i="0" u="none" strike="noStrike" dirty="0" smtClean="0">
                          <a:solidFill>
                            <a:srgbClr val="000000"/>
                          </a:solidFill>
                          <a:effectLst/>
                          <a:latin typeface="Calibri" panose="020F0502020204030204" pitchFamily="34" charset="0"/>
                        </a:rPr>
                        <a:t>UJ14/16</a:t>
                      </a:r>
                      <a:endParaRPr lang="en-GB" sz="12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1.10E+08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7A6F"/>
                    </a:solidFill>
                  </a:tcPr>
                </a:tc>
                <a:tc>
                  <a:txBody>
                    <a:bodyPr/>
                    <a:lstStyle/>
                    <a:p>
                      <a:pPr algn="r" fontAlgn="ctr"/>
                      <a:r>
                        <a:rPr lang="en-GB" sz="1200" b="0" i="0" u="none" strike="noStrike" dirty="0">
                          <a:solidFill>
                            <a:srgbClr val="000000"/>
                          </a:solidFill>
                          <a:effectLst/>
                          <a:latin typeface="Calibri" panose="020F0502020204030204" pitchFamily="34" charset="0"/>
                        </a:rPr>
                        <a:t>5.04E+07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CC7E"/>
                    </a:solidFill>
                  </a:tcPr>
                </a:tc>
              </a:tr>
              <a:tr h="190500">
                <a:tc>
                  <a:txBody>
                    <a:bodyPr/>
                    <a:lstStyle/>
                    <a:p>
                      <a:pPr algn="ctr" fontAlgn="ctr"/>
                      <a:r>
                        <a:rPr lang="en-GB" sz="1200" b="1" i="0" u="none" strike="noStrike" dirty="0" smtClean="0">
                          <a:solidFill>
                            <a:srgbClr val="000000"/>
                          </a:solidFill>
                          <a:effectLst/>
                          <a:latin typeface="Calibri" panose="020F0502020204030204" pitchFamily="34" charset="0"/>
                        </a:rPr>
                        <a:t>RR13/17</a:t>
                      </a:r>
                      <a:endParaRPr lang="en-GB" sz="12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1.80E+07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r" fontAlgn="ctr"/>
                      <a:r>
                        <a:rPr lang="en-GB" sz="1200" b="0" i="0" u="none" strike="noStrike">
                          <a:solidFill>
                            <a:srgbClr val="000000"/>
                          </a:solidFill>
                          <a:effectLst/>
                          <a:latin typeface="Calibri" panose="020F0502020204030204" pitchFamily="34" charset="0"/>
                        </a:rPr>
                        <a:t>1.68E+07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DD37F"/>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UJ56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1.20E+08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c>
                  <a:txBody>
                    <a:bodyPr/>
                    <a:lstStyle/>
                    <a:p>
                      <a:pPr algn="r" fontAlgn="ctr"/>
                      <a:r>
                        <a:rPr lang="en-GB" sz="1200" b="0" i="0" u="none" strike="noStrike" dirty="0">
                          <a:solidFill>
                            <a:srgbClr val="000000"/>
                          </a:solidFill>
                          <a:effectLst/>
                          <a:latin typeface="Calibri" panose="020F0502020204030204" pitchFamily="34" charset="0"/>
                        </a:rPr>
                        <a:t>4.24E+07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D781"/>
                    </a:solidFill>
                  </a:tcPr>
                </a:tc>
              </a:tr>
              <a:tr h="190500">
                <a:tc>
                  <a:txBody>
                    <a:bodyPr/>
                    <a:lstStyle/>
                    <a:p>
                      <a:pPr algn="ctr" fontAlgn="ctr"/>
                      <a:r>
                        <a:rPr lang="en-GB" sz="1200" b="1" i="0" u="none" strike="noStrike" dirty="0" smtClean="0">
                          <a:solidFill>
                            <a:srgbClr val="000000"/>
                          </a:solidFill>
                          <a:effectLst/>
                          <a:latin typeface="Calibri" panose="020F0502020204030204" pitchFamily="34" charset="0"/>
                        </a:rPr>
                        <a:t>RR53/57</a:t>
                      </a:r>
                      <a:endParaRPr lang="en-GB" sz="12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1.80E+07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r" fontAlgn="ctr"/>
                      <a:r>
                        <a:rPr lang="en-GB" sz="1200" b="0" i="0" u="none" strike="noStrike" dirty="0">
                          <a:solidFill>
                            <a:srgbClr val="000000"/>
                          </a:solidFill>
                          <a:effectLst/>
                          <a:latin typeface="Calibri" panose="020F0502020204030204" pitchFamily="34" charset="0"/>
                        </a:rPr>
                        <a:t>2.64E+07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E783"/>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UJ76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5.50E+07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D780"/>
                    </a:solidFill>
                  </a:tcPr>
                </a:tc>
                <a:tc>
                  <a:txBody>
                    <a:bodyPr/>
                    <a:lstStyle/>
                    <a:p>
                      <a:pPr algn="r" fontAlgn="ctr"/>
                      <a:r>
                        <a:rPr lang="en-GB" sz="1200" b="0" i="0" u="none" strike="noStrike" dirty="0">
                          <a:solidFill>
                            <a:srgbClr val="000000"/>
                          </a:solidFill>
                          <a:effectLst/>
                          <a:latin typeface="Calibri" panose="020F0502020204030204" pitchFamily="34" charset="0"/>
                        </a:rPr>
                        <a:t>6.48E+06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RR73/77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3.00E+07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FD47F"/>
                    </a:solidFill>
                  </a:tcPr>
                </a:tc>
                <a:tc>
                  <a:txBody>
                    <a:bodyPr/>
                    <a:lstStyle/>
                    <a:p>
                      <a:pPr algn="r" fontAlgn="ctr"/>
                      <a:r>
                        <a:rPr lang="en-GB" sz="1200" b="0" i="0" u="none" strike="noStrike" dirty="0">
                          <a:solidFill>
                            <a:srgbClr val="000000"/>
                          </a:solidFill>
                          <a:effectLst/>
                          <a:latin typeface="Calibri" panose="020F0502020204030204" pitchFamily="34" charset="0"/>
                        </a:rPr>
                        <a:t>1.92E+07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D880"/>
                    </a:solidFill>
                  </a:tcPr>
                </a:tc>
              </a:tr>
            </a:tbl>
          </a:graphicData>
        </a:graphic>
      </p:graphicFrame>
      <p:graphicFrame>
        <p:nvGraphicFramePr>
          <p:cNvPr id="33" name="Table 32"/>
          <p:cNvGraphicFramePr>
            <a:graphicFrameLocks noGrp="1"/>
          </p:cNvGraphicFramePr>
          <p:nvPr>
            <p:extLst/>
          </p:nvPr>
        </p:nvGraphicFramePr>
        <p:xfrm>
          <a:off x="3939196" y="1117027"/>
          <a:ext cx="1625600" cy="1516380"/>
        </p:xfrm>
        <a:graphic>
          <a:graphicData uri="http://schemas.openxmlformats.org/drawingml/2006/table">
            <a:tbl>
              <a:tblPr firstRow="1" firstCol="1" bandRow="1"/>
              <a:tblGrid>
                <a:gridCol w="1625600"/>
              </a:tblGrid>
              <a:tr h="190500">
                <a:tc>
                  <a:txBody>
                    <a:bodyPr/>
                    <a:lstStyle/>
                    <a:p>
                      <a:pPr algn="l" fontAlgn="ctr"/>
                      <a:r>
                        <a:rPr lang="en-GB" sz="1200" b="0" i="0" u="none" strike="noStrike" dirty="0" smtClean="0">
                          <a:solidFill>
                            <a:srgbClr val="000000"/>
                          </a:solidFill>
                          <a:effectLst/>
                          <a:latin typeface="Calibri" panose="020F0502020204030204" pitchFamily="34" charset="0"/>
                        </a:rPr>
                        <a:t>2015 </a:t>
                      </a:r>
                      <a:r>
                        <a:rPr lang="en-GB" sz="1200" b="0" i="0" u="none" strike="noStrike" dirty="0">
                          <a:solidFill>
                            <a:srgbClr val="000000"/>
                          </a:solidFill>
                          <a:effectLst/>
                          <a:latin typeface="Calibri" panose="020F0502020204030204" pitchFamily="34" charset="0"/>
                        </a:rPr>
                        <a:t>Measurements </a:t>
                      </a:r>
                      <a:r>
                        <a:rPr lang="en-GB" sz="1200" b="0" i="0" u="none" strike="noStrike" dirty="0" smtClean="0">
                          <a:solidFill>
                            <a:srgbClr val="000000"/>
                          </a:solidFill>
                          <a:effectLst/>
                          <a:latin typeface="Calibri" panose="020F0502020204030204" pitchFamily="34" charset="0"/>
                        </a:rPr>
                        <a:t/>
                      </a:r>
                      <a:br>
                        <a:rPr lang="en-GB" sz="1200" b="0" i="0" u="none" strike="noStrike" dirty="0" smtClean="0">
                          <a:solidFill>
                            <a:srgbClr val="000000"/>
                          </a:solidFill>
                          <a:effectLst/>
                          <a:latin typeface="Calibri" panose="020F0502020204030204" pitchFamily="34" charset="0"/>
                        </a:rPr>
                      </a:br>
                      <a:r>
                        <a:rPr lang="en-GB" sz="1200" b="0" i="0" u="none" strike="noStrike" dirty="0" smtClean="0">
                          <a:solidFill>
                            <a:srgbClr val="000000"/>
                          </a:solidFill>
                          <a:effectLst/>
                          <a:latin typeface="Calibri" panose="020F0502020204030204" pitchFamily="34" charset="0"/>
                        </a:rPr>
                        <a:t>(</a:t>
                      </a:r>
                      <a:r>
                        <a:rPr lang="en-GB" sz="1200" b="0" i="0" u="none" strike="noStrike" dirty="0">
                          <a:solidFill>
                            <a:srgbClr val="000000"/>
                          </a:solidFill>
                          <a:effectLst/>
                          <a:latin typeface="Calibri" panose="020F0502020204030204" pitchFamily="34" charset="0"/>
                        </a:rPr>
                        <a:t>4fb-1)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r" fontAlgn="ctr"/>
                      <a:r>
                        <a:rPr lang="en-GB" sz="1200" b="0" i="0" u="none" strike="noStrike" dirty="0">
                          <a:solidFill>
                            <a:srgbClr val="000000"/>
                          </a:solidFill>
                          <a:effectLst/>
                          <a:latin typeface="Calibri" panose="020F0502020204030204" pitchFamily="34" charset="0"/>
                        </a:rPr>
                        <a:t>6.82E+07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AF79"/>
                    </a:solidFill>
                  </a:tcPr>
                </a:tc>
              </a:tr>
              <a:tr h="190500">
                <a:tc>
                  <a:txBody>
                    <a:bodyPr/>
                    <a:lstStyle/>
                    <a:p>
                      <a:pPr algn="r" fontAlgn="ctr"/>
                      <a:r>
                        <a:rPr lang="en-GB" sz="1200" b="0" i="0" u="none" strike="noStrike" dirty="0">
                          <a:solidFill>
                            <a:srgbClr val="000000"/>
                          </a:solidFill>
                          <a:effectLst/>
                          <a:latin typeface="Calibri" panose="020F0502020204030204" pitchFamily="34" charset="0"/>
                        </a:rPr>
                        <a:t>1.44E+07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D37F"/>
                    </a:solidFill>
                  </a:tcPr>
                </a:tc>
              </a:tr>
              <a:tr h="190500">
                <a:tc>
                  <a:txBody>
                    <a:bodyPr/>
                    <a:lstStyle/>
                    <a:p>
                      <a:pPr algn="r" fontAlgn="ctr"/>
                      <a:r>
                        <a:rPr lang="en-GB" sz="1200" b="0" i="0" u="none" strike="noStrike" dirty="0">
                          <a:solidFill>
                            <a:srgbClr val="000000"/>
                          </a:solidFill>
                          <a:effectLst/>
                          <a:latin typeface="Calibri" panose="020F0502020204030204" pitchFamily="34" charset="0"/>
                        </a:rPr>
                        <a:t>9.77E+07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8771"/>
                    </a:solidFill>
                  </a:tcPr>
                </a:tc>
              </a:tr>
              <a:tr h="190500">
                <a:tc>
                  <a:txBody>
                    <a:bodyPr/>
                    <a:lstStyle/>
                    <a:p>
                      <a:pPr algn="r" fontAlgn="ctr"/>
                      <a:r>
                        <a:rPr lang="en-GB" sz="1200" b="0" i="0" u="none" strike="noStrike" dirty="0">
                          <a:solidFill>
                            <a:srgbClr val="000000"/>
                          </a:solidFill>
                          <a:effectLst/>
                          <a:latin typeface="Calibri" panose="020F0502020204030204" pitchFamily="34" charset="0"/>
                        </a:rPr>
                        <a:t>9.17E+06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CC57C"/>
                    </a:solidFill>
                  </a:tcPr>
                </a:tc>
              </a:tr>
              <a:tr h="190500">
                <a:tc>
                  <a:txBody>
                    <a:bodyPr/>
                    <a:lstStyle/>
                    <a:p>
                      <a:pPr algn="r" fontAlgn="ctr"/>
                      <a:r>
                        <a:rPr lang="en-GB" sz="1200" b="0" i="0" u="none" strike="noStrike" dirty="0">
                          <a:solidFill>
                            <a:srgbClr val="000000"/>
                          </a:solidFill>
                          <a:effectLst/>
                          <a:latin typeface="Calibri" panose="020F0502020204030204" pitchFamily="34" charset="0"/>
                        </a:rPr>
                        <a:t>9.75E+06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2C77C"/>
                    </a:solidFill>
                  </a:tcPr>
                </a:tc>
              </a:tr>
              <a:tr h="190500">
                <a:tc>
                  <a:txBody>
                    <a:bodyPr/>
                    <a:lstStyle/>
                    <a:p>
                      <a:pPr algn="r" fontAlgn="ctr"/>
                      <a:r>
                        <a:rPr lang="en-GB" sz="1200" b="0" i="0" u="none" strike="noStrike" dirty="0">
                          <a:solidFill>
                            <a:srgbClr val="000000"/>
                          </a:solidFill>
                          <a:effectLst/>
                          <a:latin typeface="Calibri" panose="020F0502020204030204" pitchFamily="34" charset="0"/>
                        </a:rPr>
                        <a:t>1.57E+07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D780"/>
                    </a:solidFill>
                  </a:tcPr>
                </a:tc>
              </a:tr>
            </a:tbl>
          </a:graphicData>
        </a:graphic>
      </p:graphicFrame>
      <p:grpSp>
        <p:nvGrpSpPr>
          <p:cNvPr id="61" name="Group 60"/>
          <p:cNvGrpSpPr/>
          <p:nvPr/>
        </p:nvGrpSpPr>
        <p:grpSpPr>
          <a:xfrm>
            <a:off x="5583927" y="1605280"/>
            <a:ext cx="755158" cy="924560"/>
            <a:chOff x="5583927" y="1605280"/>
            <a:chExt cx="755158" cy="924560"/>
          </a:xfrm>
        </p:grpSpPr>
        <p:cxnSp>
          <p:nvCxnSpPr>
            <p:cNvPr id="35" name="Straight Arrow Connector 34"/>
            <p:cNvCxnSpPr/>
            <p:nvPr/>
          </p:nvCxnSpPr>
          <p:spPr>
            <a:xfrm>
              <a:off x="5583927" y="160528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a:off x="5591387" y="17881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5597358" y="198120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a:off x="5604818" y="216408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5594658" y="23469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5602118" y="252984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41" name="Rectangle 40"/>
          <p:cNvSpPr/>
          <p:nvPr/>
        </p:nvSpPr>
        <p:spPr>
          <a:xfrm>
            <a:off x="302210" y="1490281"/>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grpSp>
        <p:nvGrpSpPr>
          <p:cNvPr id="45" name="Group 44"/>
          <p:cNvGrpSpPr/>
          <p:nvPr/>
        </p:nvGrpSpPr>
        <p:grpSpPr>
          <a:xfrm>
            <a:off x="302210" y="1875217"/>
            <a:ext cx="5357339" cy="654623"/>
            <a:chOff x="302210" y="1875217"/>
            <a:chExt cx="5357339" cy="654623"/>
          </a:xfrm>
        </p:grpSpPr>
        <p:cxnSp>
          <p:nvCxnSpPr>
            <p:cNvPr id="25" name="Straight Arrow Connector 24"/>
            <p:cNvCxnSpPr/>
            <p:nvPr/>
          </p:nvCxnSpPr>
          <p:spPr>
            <a:xfrm>
              <a:off x="3179278" y="198120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3186738" y="216408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3176578" y="23469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3184038" y="252984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302210" y="1875217"/>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sp>
          <p:nvSpPr>
            <p:cNvPr id="44" name="Rectangle 43"/>
            <p:cNvSpPr/>
            <p:nvPr/>
          </p:nvSpPr>
          <p:spPr>
            <a:xfrm>
              <a:off x="302210" y="2251138"/>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grpSp>
      <p:grpSp>
        <p:nvGrpSpPr>
          <p:cNvPr id="59" name="Group 58"/>
          <p:cNvGrpSpPr/>
          <p:nvPr/>
        </p:nvGrpSpPr>
        <p:grpSpPr>
          <a:xfrm>
            <a:off x="351068" y="1690624"/>
            <a:ext cx="5357339" cy="945516"/>
            <a:chOff x="351068" y="1690624"/>
            <a:chExt cx="5357339" cy="945516"/>
          </a:xfrm>
        </p:grpSpPr>
        <p:sp>
          <p:nvSpPr>
            <p:cNvPr id="54" name="Rectangle 53"/>
            <p:cNvSpPr/>
            <p:nvPr/>
          </p:nvSpPr>
          <p:spPr>
            <a:xfrm>
              <a:off x="351068" y="2444497"/>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grpSp>
          <p:nvGrpSpPr>
            <p:cNvPr id="58" name="Group 57"/>
            <p:cNvGrpSpPr/>
            <p:nvPr/>
          </p:nvGrpSpPr>
          <p:grpSpPr>
            <a:xfrm>
              <a:off x="351068" y="1690624"/>
              <a:ext cx="5357339" cy="569595"/>
              <a:chOff x="351068" y="1690624"/>
              <a:chExt cx="5357339" cy="569595"/>
            </a:xfrm>
          </p:grpSpPr>
          <p:sp>
            <p:nvSpPr>
              <p:cNvPr id="53" name="Rectangle 52"/>
              <p:cNvSpPr/>
              <p:nvPr/>
            </p:nvSpPr>
            <p:spPr>
              <a:xfrm>
                <a:off x="351068" y="2068576"/>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sp>
            <p:nvSpPr>
              <p:cNvPr id="55" name="Rectangle 54"/>
              <p:cNvSpPr/>
              <p:nvPr/>
            </p:nvSpPr>
            <p:spPr>
              <a:xfrm>
                <a:off x="351068" y="1690624"/>
                <a:ext cx="5357339" cy="191643"/>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solidFill>
                    <a:srgbClr val="0C377B"/>
                  </a:solidFill>
                </a:endParaRPr>
              </a:p>
            </p:txBody>
          </p:sp>
        </p:grpSp>
      </p:grpSp>
    </p:spTree>
    <p:extLst>
      <p:ext uri="{BB962C8B-B14F-4D97-AF65-F5344CB8AC3E}">
        <p14:creationId xmlns:p14="http://schemas.microsoft.com/office/powerpoint/2010/main" val="363591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2000"/>
                                        <p:tgtEl>
                                          <p:spTgt spid="10">
                                            <p:txEl>
                                              <p:pRg st="1" end="1"/>
                                            </p:txEl>
                                          </p:spTgt>
                                        </p:tgtEl>
                                      </p:cBhvr>
                                    </p:animEffec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fade">
                                      <p:cBhvr>
                                        <p:cTn id="23" dur="2000"/>
                                        <p:tgtEl>
                                          <p:spTgt spid="10">
                                            <p:txEl>
                                              <p:pRg st="2" end="2"/>
                                            </p:txEl>
                                          </p:spTgt>
                                        </p:tgtEl>
                                      </p:cBhvr>
                                    </p:animEffect>
                                  </p:childTnLst>
                                </p:cTn>
                              </p:par>
                              <p:par>
                                <p:cTn id="24" presetID="1" presetClass="entr" presetSubtype="0" fill="hold" nodeType="withEffect">
                                  <p:stCondLst>
                                    <p:cond delay="0"/>
                                  </p:stCondLst>
                                  <p:childTnLst>
                                    <p:set>
                                      <p:cBhvr>
                                        <p:cTn id="25" dur="1" fill="hold">
                                          <p:stCondLst>
                                            <p:cond delay="0"/>
                                          </p:stCondLst>
                                        </p:cTn>
                                        <p:tgtEl>
                                          <p:spTgt spid="5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Effect transition="in" filter="fade">
                                      <p:cBhvr>
                                        <p:cTn id="30" dur="2000"/>
                                        <p:tgtEl>
                                          <p:spTgt spid="10">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Effect transition="in" filter="fade">
                                      <p:cBhvr>
                                        <p:cTn id="35" dur="2000"/>
                                        <p:tgtEl>
                                          <p:spTgt spid="10">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xEl>
                                              <p:pRg st="5" end="5"/>
                                            </p:txEl>
                                          </p:spTgt>
                                        </p:tgtEl>
                                        <p:attrNameLst>
                                          <p:attrName>style.visibility</p:attrName>
                                        </p:attrNameLst>
                                      </p:cBhvr>
                                      <p:to>
                                        <p:strVal val="visible"/>
                                      </p:to>
                                    </p:set>
                                    <p:animEffect transition="in" filter="fade">
                                      <p:cBhvr>
                                        <p:cTn id="40" dur="2000"/>
                                        <p:tgtEl>
                                          <p:spTgt spid="10">
                                            <p:txEl>
                                              <p:pRg st="5" end="5"/>
                                            </p:txEl>
                                          </p:spTgt>
                                        </p:tgtEl>
                                      </p:cBhvr>
                                    </p:animEffect>
                                  </p:childTnLst>
                                </p:cTn>
                              </p:par>
                              <p:par>
                                <p:cTn id="41" presetID="1" presetClass="entr" presetSubtype="0" fill="hold" nodeType="withEffect">
                                  <p:stCondLst>
                                    <p:cond delay="0"/>
                                  </p:stCondLst>
                                  <p:childTnLst>
                                    <p:set>
                                      <p:cBhvr>
                                        <p:cTn id="42" dur="1" fill="hold">
                                          <p:stCondLst>
                                            <p:cond delay="0"/>
                                          </p:stCondLst>
                                        </p:cTn>
                                        <p:tgtEl>
                                          <p:spTgt spid="6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467"/>
            <a:ext cx="8226854" cy="715840"/>
          </a:xfrm>
        </p:spPr>
        <p:txBody>
          <a:bodyPr/>
          <a:lstStyle/>
          <a:p>
            <a:r>
              <a:rPr lang="en-GB" dirty="0" smtClean="0"/>
              <a:t>Failures Overview</a:t>
            </a:r>
            <a:endParaRPr lang="en-GB" dirty="0"/>
          </a:p>
        </p:txBody>
      </p:sp>
      <p:sp>
        <p:nvSpPr>
          <p:cNvPr id="5" name="Date Placeholder 4"/>
          <p:cNvSpPr>
            <a:spLocks noGrp="1"/>
          </p:cNvSpPr>
          <p:nvPr>
            <p:ph type="dt" sz="half" idx="10"/>
          </p:nvPr>
        </p:nvSpPr>
        <p:spPr/>
        <p:txBody>
          <a:bodyPr/>
          <a:lstStyle/>
          <a:p>
            <a:r>
              <a:rPr lang="en-US" smtClean="0"/>
              <a:t>15/12/2015</a:t>
            </a:r>
            <a:endParaRPr lang="en-US" dirty="0"/>
          </a:p>
        </p:txBody>
      </p:sp>
      <p:sp>
        <p:nvSpPr>
          <p:cNvPr id="6" name="Footer Placeholder 5"/>
          <p:cNvSpPr>
            <a:spLocks noGrp="1"/>
          </p:cNvSpPr>
          <p:nvPr>
            <p:ph type="ftr" sz="quarter" idx="11"/>
          </p:nvPr>
        </p:nvSpPr>
        <p:spPr/>
        <p:txBody>
          <a:bodyPr/>
          <a:lstStyle/>
          <a:p>
            <a:r>
              <a:rPr lang="en-US" smtClean="0"/>
              <a:t>Salvatore Danzeca - Evian Workshop 2015</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16</a:t>
            </a:fld>
            <a:endParaRPr lang="en-US"/>
          </a:p>
        </p:txBody>
      </p:sp>
      <p:cxnSp>
        <p:nvCxnSpPr>
          <p:cNvPr id="9" name="Straight Arrow Connector 8"/>
          <p:cNvCxnSpPr/>
          <p:nvPr/>
        </p:nvCxnSpPr>
        <p:spPr>
          <a:xfrm>
            <a:off x="5883152" y="132080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5883152" y="17373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5883152" y="208280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883152" y="24993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5883152" y="287528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883152" y="32613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883152" y="360680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5883152" y="4023360"/>
            <a:ext cx="73426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Content Placeholder 2"/>
          <p:cNvSpPr txBox="1">
            <a:spLocks/>
          </p:cNvSpPr>
          <p:nvPr/>
        </p:nvSpPr>
        <p:spPr>
          <a:xfrm>
            <a:off x="457200" y="4801871"/>
            <a:ext cx="8226425" cy="1777998"/>
          </a:xfrm>
          <a:prstGeom prst="rect">
            <a:avLst/>
          </a:prstGeom>
        </p:spPr>
        <p:txBody>
          <a:bodyPr vert="horz">
            <a:no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508000" indent="-342900">
              <a:lnSpc>
                <a:spcPct val="170000"/>
              </a:lnSpc>
              <a:spcBef>
                <a:spcPts val="0"/>
              </a:spcBef>
            </a:pPr>
            <a:r>
              <a:rPr lang="en-GB" sz="1400" b="1" dirty="0" smtClean="0">
                <a:solidFill>
                  <a:schemeClr val="tx1"/>
                </a:solidFill>
              </a:rPr>
              <a:t>2015 going in the right directions approaching ~1 dump/fb</a:t>
            </a:r>
            <a:r>
              <a:rPr lang="en-GB" sz="1400" b="1" baseline="30000" dirty="0" smtClean="0">
                <a:solidFill>
                  <a:schemeClr val="tx1"/>
                </a:solidFill>
              </a:rPr>
              <a:t>-1</a:t>
            </a:r>
          </a:p>
          <a:p>
            <a:pPr marL="508000" indent="-342900">
              <a:lnSpc>
                <a:spcPct val="170000"/>
              </a:lnSpc>
              <a:spcBef>
                <a:spcPts val="0"/>
              </a:spcBef>
            </a:pPr>
            <a:r>
              <a:rPr lang="en-GB" sz="1400" b="1" dirty="0">
                <a:solidFill>
                  <a:schemeClr val="tx1"/>
                </a:solidFill>
              </a:rPr>
              <a:t>2016 limited by the EPC equipment solved partially during the EYETS</a:t>
            </a:r>
            <a:r>
              <a:rPr lang="en-GB" sz="800" b="1" dirty="0">
                <a:solidFill>
                  <a:schemeClr val="tx1"/>
                </a:solidFill>
              </a:rPr>
              <a:t> </a:t>
            </a:r>
            <a:endParaRPr lang="en-GB" sz="1400" b="1" dirty="0" smtClean="0">
              <a:solidFill>
                <a:schemeClr val="tx1"/>
              </a:solidFill>
            </a:endParaRPr>
          </a:p>
          <a:p>
            <a:pPr marL="508000" indent="-342900">
              <a:lnSpc>
                <a:spcPct val="170000"/>
              </a:lnSpc>
              <a:spcBef>
                <a:spcPts val="0"/>
              </a:spcBef>
            </a:pPr>
            <a:r>
              <a:rPr lang="en-GB" sz="1400" b="1" dirty="0" smtClean="0">
                <a:solidFill>
                  <a:schemeClr val="tx1"/>
                </a:solidFill>
              </a:rPr>
              <a:t>2016 run will highlight if the RF failures are due to the radiation</a:t>
            </a:r>
          </a:p>
          <a:p>
            <a:pPr marL="508000" indent="-342900">
              <a:lnSpc>
                <a:spcPct val="170000"/>
              </a:lnSpc>
              <a:spcBef>
                <a:spcPts val="0"/>
              </a:spcBef>
            </a:pPr>
            <a:r>
              <a:rPr lang="en-GB" sz="1400" b="1" dirty="0" smtClean="0">
                <a:solidFill>
                  <a:schemeClr val="tx1"/>
                </a:solidFill>
              </a:rPr>
              <a:t>2016 other new failures can appear due to increase of the radiation levels </a:t>
            </a:r>
          </a:p>
        </p:txBody>
      </p:sp>
      <p:graphicFrame>
        <p:nvGraphicFramePr>
          <p:cNvPr id="24" name="Table 23"/>
          <p:cNvGraphicFramePr>
            <a:graphicFrameLocks noGrp="1"/>
          </p:cNvGraphicFramePr>
          <p:nvPr>
            <p:extLst/>
          </p:nvPr>
        </p:nvGraphicFramePr>
        <p:xfrm>
          <a:off x="397366" y="691397"/>
          <a:ext cx="5482611" cy="4090199"/>
        </p:xfrm>
        <a:graphic>
          <a:graphicData uri="http://schemas.openxmlformats.org/drawingml/2006/table">
            <a:tbl>
              <a:tblPr/>
              <a:tblGrid>
                <a:gridCol w="1827537"/>
                <a:gridCol w="1827537"/>
                <a:gridCol w="1827537"/>
              </a:tblGrid>
              <a:tr h="395294">
                <a:tc>
                  <a:txBody>
                    <a:bodyPr/>
                    <a:lstStyle/>
                    <a:p>
                      <a:pPr algn="ctr" rtl="0" fontAlgn="b"/>
                      <a:r>
                        <a:rPr lang="en-GB" sz="2000" b="0" i="0" u="none" strike="noStrike" dirty="0">
                          <a:solidFill>
                            <a:srgbClr val="000000"/>
                          </a:solidFill>
                          <a:effectLst/>
                          <a:latin typeface="Calibri" panose="020F0502020204030204" pitchFamily="34" charset="0"/>
                        </a:rPr>
                        <a:t>Equipment</a:t>
                      </a:r>
                    </a:p>
                  </a:txBody>
                  <a:tcPr marL="3705" marR="3705" marT="3705" marB="0" anchor="b">
                    <a:lnL>
                      <a:noFill/>
                    </a:lnL>
                    <a:lnR>
                      <a:noFill/>
                    </a:lnR>
                    <a:lnT>
                      <a:noFill/>
                    </a:lnT>
                    <a:lnB w="12700" cap="flat" cmpd="sng" algn="ctr">
                      <a:solidFill>
                        <a:srgbClr val="0C377B"/>
                      </a:solidFill>
                      <a:prstDash val="solid"/>
                      <a:round/>
                      <a:headEnd type="none" w="med" len="med"/>
                      <a:tailEnd type="none" w="med" len="med"/>
                    </a:lnB>
                    <a:solidFill>
                      <a:srgbClr val="B8CCE4"/>
                    </a:solidFill>
                  </a:tcPr>
                </a:tc>
                <a:tc>
                  <a:txBody>
                    <a:bodyPr/>
                    <a:lstStyle/>
                    <a:p>
                      <a:pPr algn="ctr" rtl="0" fontAlgn="b"/>
                      <a:r>
                        <a:rPr lang="en-GB" sz="2000" b="0" i="0" u="none" strike="noStrike" dirty="0">
                          <a:solidFill>
                            <a:srgbClr val="000000"/>
                          </a:solidFill>
                          <a:effectLst/>
                          <a:latin typeface="Calibri" panose="020F0502020204030204" pitchFamily="34" charset="0"/>
                        </a:rPr>
                        <a:t>Dump 2012</a:t>
                      </a:r>
                    </a:p>
                  </a:txBody>
                  <a:tcPr marL="3705" marR="3705" marT="3705" marB="0" anchor="b">
                    <a:lnL>
                      <a:noFill/>
                    </a:lnL>
                    <a:lnR>
                      <a:noFill/>
                    </a:lnR>
                    <a:lnT>
                      <a:noFill/>
                    </a:lnT>
                    <a:lnB w="12700" cap="flat" cmpd="sng" algn="ctr">
                      <a:solidFill>
                        <a:srgbClr val="0C377B"/>
                      </a:solidFill>
                      <a:prstDash val="solid"/>
                      <a:round/>
                      <a:headEnd type="none" w="med" len="med"/>
                      <a:tailEnd type="none" w="med" len="med"/>
                    </a:lnB>
                    <a:solidFill>
                      <a:srgbClr val="B8CCE4"/>
                    </a:solidFill>
                  </a:tcPr>
                </a:tc>
                <a:tc>
                  <a:txBody>
                    <a:bodyPr/>
                    <a:lstStyle/>
                    <a:p>
                      <a:pPr algn="ctr" rtl="0" fontAlgn="b"/>
                      <a:r>
                        <a:rPr lang="en-GB" sz="2000" b="0" i="0" u="none" strike="noStrike" dirty="0">
                          <a:solidFill>
                            <a:srgbClr val="000000"/>
                          </a:solidFill>
                          <a:effectLst/>
                          <a:latin typeface="Calibri" panose="020F0502020204030204" pitchFamily="34" charset="0"/>
                        </a:rPr>
                        <a:t>Dump 2015</a:t>
                      </a:r>
                    </a:p>
                  </a:txBody>
                  <a:tcPr marL="3705" marR="3705" marT="3705" marB="0" anchor="b">
                    <a:lnL>
                      <a:noFill/>
                    </a:lnL>
                    <a:lnR>
                      <a:noFill/>
                    </a:lnR>
                    <a:lnT>
                      <a:noFill/>
                    </a:lnT>
                    <a:lnB w="12700" cap="flat" cmpd="sng" algn="ctr">
                      <a:solidFill>
                        <a:srgbClr val="0C377B"/>
                      </a:solidFill>
                      <a:prstDash val="solid"/>
                      <a:round/>
                      <a:headEnd type="none" w="med" len="med"/>
                      <a:tailEnd type="none" w="med" len="med"/>
                    </a:lnB>
                    <a:solidFill>
                      <a:srgbClr val="B8CCE4"/>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QPS</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32</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8696B"/>
                    </a:solidFill>
                  </a:tcPr>
                </a:tc>
                <a:tc>
                  <a:txBody>
                    <a:bodyPr/>
                    <a:lstStyle/>
                    <a:p>
                      <a:pPr algn="ctr" rtl="0" fontAlgn="b"/>
                      <a:r>
                        <a:rPr lang="en-GB" sz="2000" b="0" i="0" u="none" strike="noStrike" dirty="0">
                          <a:solidFill>
                            <a:srgbClr val="000000"/>
                          </a:solidFill>
                          <a:effectLst/>
                          <a:latin typeface="Calibri" panose="020F0502020204030204" pitchFamily="34" charset="0"/>
                        </a:rPr>
                        <a:t>2</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ECB7E"/>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Power Converter</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15</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DB87B"/>
                    </a:solidFill>
                  </a:tcPr>
                </a:tc>
                <a:tc>
                  <a:txBody>
                    <a:bodyPr/>
                    <a:lstStyle/>
                    <a:p>
                      <a:pPr algn="ctr" rtl="0" fontAlgn="b"/>
                      <a:r>
                        <a:rPr lang="en-GB" sz="2000" b="0" i="0" u="none" strike="noStrike" dirty="0">
                          <a:solidFill>
                            <a:srgbClr val="000000"/>
                          </a:solidFill>
                          <a:effectLst/>
                          <a:latin typeface="Calibri" panose="020F0502020204030204" pitchFamily="34" charset="0"/>
                        </a:rPr>
                        <a:t>5</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8696B"/>
                    </a:solidFill>
                  </a:tcPr>
                </a:tc>
              </a:tr>
              <a:tr h="385200">
                <a:tc>
                  <a:txBody>
                    <a:bodyPr/>
                    <a:lstStyle/>
                    <a:p>
                      <a:pPr algn="ctr" rtl="0" fontAlgn="b"/>
                      <a:r>
                        <a:rPr lang="en-GB" sz="2000" b="0" i="0" u="none" strike="noStrike" dirty="0" err="1">
                          <a:solidFill>
                            <a:srgbClr val="000000"/>
                          </a:solidFill>
                          <a:effectLst/>
                          <a:latin typeface="Calibri" panose="020F0502020204030204" pitchFamily="34" charset="0"/>
                        </a:rPr>
                        <a:t>Cryo</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4</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FEB84"/>
                    </a:solidFill>
                  </a:tcPr>
                </a:tc>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EN/EL</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1</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5200">
                <a:tc>
                  <a:txBody>
                    <a:bodyPr/>
                    <a:lstStyle/>
                    <a:p>
                      <a:pPr algn="ctr" rtl="0" fontAlgn="b"/>
                      <a:r>
                        <a:rPr lang="en-GB" sz="2000" b="0" i="0" u="none" strike="noStrike" smtClean="0">
                          <a:solidFill>
                            <a:srgbClr val="000000"/>
                          </a:solidFill>
                          <a:effectLst/>
                          <a:latin typeface="Calibri" panose="020F0502020204030204" pitchFamily="34" charset="0"/>
                        </a:rPr>
                        <a:t>Vacuum</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smtClean="0">
                          <a:solidFill>
                            <a:srgbClr val="000000"/>
                          </a:solidFill>
                          <a:effectLst/>
                          <a:latin typeface="Calibri" panose="020F0502020204030204" pitchFamily="34" charset="0"/>
                        </a:rPr>
                        <a:t>4</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FEB84"/>
                    </a:solidFill>
                  </a:tcPr>
                </a:tc>
                <a:tc>
                  <a:txBody>
                    <a:bodyPr/>
                    <a:lstStyle/>
                    <a:p>
                      <a:pPr algn="ctr" rtl="0" fontAlgn="b"/>
                      <a:r>
                        <a:rPr lang="en-GB" sz="2000" b="0" i="0" u="none" strike="noStrike" dirty="0" smtClean="0">
                          <a:solidFill>
                            <a:srgbClr val="000000"/>
                          </a:solidFill>
                          <a:effectLst/>
                          <a:latin typeface="Calibri" panose="020F0502020204030204" pitchFamily="34" charset="0"/>
                        </a:rPr>
                        <a:t>0</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Collimation</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1</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RF</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1</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c>
                  <a:txBody>
                    <a:bodyPr/>
                    <a:lstStyle/>
                    <a:p>
                      <a:pPr algn="ctr" rtl="0" fontAlgn="b"/>
                      <a:r>
                        <a:rPr lang="en-GB" sz="2000" b="0" i="0" u="none" strike="noStrike" dirty="0">
                          <a:solidFill>
                            <a:srgbClr val="327AEB"/>
                          </a:solidFill>
                          <a:effectLst/>
                          <a:latin typeface="Calibri" panose="020F0502020204030204" pitchFamily="34" charset="0"/>
                        </a:rPr>
                        <a:t>4</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A8A72"/>
                    </a:solidFill>
                  </a:tcPr>
                </a:tc>
              </a:tr>
              <a:tr h="385200">
                <a:tc>
                  <a:txBody>
                    <a:bodyPr/>
                    <a:lstStyle/>
                    <a:p>
                      <a:pPr algn="ctr" rtl="0" fontAlgn="b"/>
                      <a:r>
                        <a:rPr lang="en-GB" sz="2000" b="0" i="0" u="none" strike="noStrike" dirty="0">
                          <a:solidFill>
                            <a:srgbClr val="000000"/>
                          </a:solidFill>
                          <a:effectLst/>
                          <a:latin typeface="Calibri" panose="020F0502020204030204" pitchFamily="34" charset="0"/>
                        </a:rPr>
                        <a:t>Others (hidden)</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a:solidFill>
                            <a:srgbClr val="000000"/>
                          </a:solidFill>
                          <a:effectLst/>
                          <a:latin typeface="Calibri" panose="020F0502020204030204" pitchFamily="34" charset="0"/>
                        </a:rPr>
                        <a:t>-</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B7DEE8"/>
                    </a:solidFill>
                  </a:tcPr>
                </a:tc>
                <a:tc>
                  <a:txBody>
                    <a:bodyPr/>
                    <a:lstStyle/>
                    <a:p>
                      <a:pPr algn="ctr" rtl="0" fontAlgn="b"/>
                      <a:r>
                        <a:rPr lang="en-GB" sz="2000" b="0" i="0" u="none" strike="noStrike" dirty="0">
                          <a:solidFill>
                            <a:srgbClr val="000000"/>
                          </a:solidFill>
                          <a:effectLst/>
                          <a:latin typeface="Calibri" panose="020F0502020204030204" pitchFamily="34" charset="0"/>
                        </a:rPr>
                        <a:t>-</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B7DEE8"/>
                    </a:solidFill>
                  </a:tcPr>
                </a:tc>
              </a:tr>
              <a:tr h="385200">
                <a:tc>
                  <a:txBody>
                    <a:bodyPr/>
                    <a:lstStyle/>
                    <a:p>
                      <a:pPr algn="ctr" rtl="0" fontAlgn="b"/>
                      <a:r>
                        <a:rPr lang="en-GB" sz="2000" b="0" i="0" u="none" strike="noStrike" dirty="0" smtClean="0">
                          <a:solidFill>
                            <a:srgbClr val="000000"/>
                          </a:solidFill>
                          <a:effectLst/>
                          <a:latin typeface="Calibri" panose="020F0502020204030204" pitchFamily="34" charset="0"/>
                        </a:rPr>
                        <a:t>Total</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2F2F2"/>
                    </a:solidFill>
                  </a:tcPr>
                </a:tc>
                <a:tc>
                  <a:txBody>
                    <a:bodyPr/>
                    <a:lstStyle/>
                    <a:p>
                      <a:pPr algn="ctr" rtl="0" fontAlgn="b"/>
                      <a:r>
                        <a:rPr lang="en-GB" sz="2000" b="0" i="0" u="none" strike="noStrike" dirty="0" smtClean="0">
                          <a:solidFill>
                            <a:srgbClr val="000000"/>
                          </a:solidFill>
                          <a:effectLst/>
                          <a:latin typeface="Calibri" panose="020F0502020204030204" pitchFamily="34" charset="0"/>
                        </a:rPr>
                        <a:t>3 /fb</a:t>
                      </a:r>
                      <a:r>
                        <a:rPr lang="en-GB" sz="2000" b="0" i="0" u="none" strike="noStrike" baseline="30000" dirty="0" smtClean="0">
                          <a:solidFill>
                            <a:srgbClr val="000000"/>
                          </a:solidFill>
                          <a:effectLst/>
                          <a:latin typeface="Calibri" panose="020F0502020204030204" pitchFamily="34" charset="0"/>
                        </a:rPr>
                        <a:t>-1</a:t>
                      </a:r>
                      <a:endParaRPr lang="en-GB" sz="2000" b="0" i="0" u="none" strike="noStrike" baseline="30000" dirty="0">
                        <a:solidFill>
                          <a:srgbClr val="000000"/>
                        </a:solidFill>
                        <a:effectLst/>
                        <a:latin typeface="Calibri" panose="020F0502020204030204" pitchFamily="34" charset="0"/>
                      </a:endParaRPr>
                    </a:p>
                  </a:txBody>
                  <a:tcPr marL="3705" marR="3705" marT="3705" marB="0" anchor="ct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B7DEE8"/>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2000" b="0" i="0" u="none" strike="noStrike" dirty="0" smtClean="0">
                          <a:solidFill>
                            <a:schemeClr val="tx1">
                              <a:lumMod val="60000"/>
                              <a:lumOff val="40000"/>
                            </a:schemeClr>
                          </a:solidFill>
                          <a:effectLst/>
                          <a:latin typeface="Calibri" panose="020F0502020204030204" pitchFamily="34" charset="0"/>
                        </a:rPr>
                        <a:t>3 /fb</a:t>
                      </a:r>
                      <a:r>
                        <a:rPr lang="en-GB" sz="2000" b="0" i="0" u="none" strike="noStrike" baseline="30000" dirty="0" smtClean="0">
                          <a:solidFill>
                            <a:schemeClr val="tx1">
                              <a:lumMod val="60000"/>
                              <a:lumOff val="40000"/>
                            </a:schemeClr>
                          </a:solidFill>
                          <a:effectLst/>
                          <a:latin typeface="Calibri" panose="020F0502020204030204" pitchFamily="34" charset="0"/>
                        </a:rPr>
                        <a:t>-1</a:t>
                      </a:r>
                    </a:p>
                    <a:p>
                      <a:pPr algn="ctr" rtl="0" fontAlgn="b"/>
                      <a:r>
                        <a:rPr lang="en-GB" sz="2000" b="0" i="0" u="none" strike="noStrike" dirty="0" smtClean="0">
                          <a:solidFill>
                            <a:srgbClr val="000000"/>
                          </a:solidFill>
                          <a:effectLst/>
                          <a:latin typeface="Calibri" panose="020F0502020204030204" pitchFamily="34" charset="0"/>
                        </a:rPr>
                        <a:t>1.2 /fb</a:t>
                      </a:r>
                      <a:r>
                        <a:rPr lang="en-GB" sz="2000" b="0" i="0" u="none" strike="noStrike" baseline="30000" dirty="0" smtClean="0">
                          <a:solidFill>
                            <a:srgbClr val="000000"/>
                          </a:solidFill>
                          <a:effectLst/>
                          <a:latin typeface="Calibri" panose="020F0502020204030204" pitchFamily="34" charset="0"/>
                        </a:rPr>
                        <a:t>-1</a:t>
                      </a:r>
                      <a:endParaRPr lang="en-GB" sz="2000" b="0" i="0" u="none" strike="noStrike" baseline="30000" dirty="0">
                        <a:solidFill>
                          <a:srgbClr val="000000"/>
                        </a:solidFill>
                        <a:effectLst/>
                        <a:latin typeface="Calibri" panose="020F0502020204030204" pitchFamily="34" charset="0"/>
                      </a:endParaRPr>
                    </a:p>
                  </a:txBody>
                  <a:tcPr marL="3705" marR="3705" marT="3705" marB="0" anchor="ct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B7DEE8"/>
                    </a:solidFill>
                  </a:tcPr>
                </a:tc>
              </a:tr>
            </a:tbl>
          </a:graphicData>
        </a:graphic>
      </p:graphicFrame>
      <p:graphicFrame>
        <p:nvGraphicFramePr>
          <p:cNvPr id="25" name="Table 24"/>
          <p:cNvGraphicFramePr>
            <a:graphicFrameLocks noGrp="1"/>
          </p:cNvGraphicFramePr>
          <p:nvPr>
            <p:extLst/>
          </p:nvPr>
        </p:nvGraphicFramePr>
        <p:xfrm>
          <a:off x="6617419" y="691397"/>
          <a:ext cx="2078562" cy="4110477"/>
        </p:xfrm>
        <a:graphic>
          <a:graphicData uri="http://schemas.openxmlformats.org/drawingml/2006/table">
            <a:tbl>
              <a:tblPr/>
              <a:tblGrid>
                <a:gridCol w="2078562"/>
              </a:tblGrid>
              <a:tr h="397894">
                <a:tc>
                  <a:txBody>
                    <a:bodyPr/>
                    <a:lstStyle/>
                    <a:p>
                      <a:pPr algn="ctr" rtl="0" fontAlgn="b"/>
                      <a:r>
                        <a:rPr lang="en-GB" sz="2000" b="0" i="0" u="none" strike="noStrike" dirty="0">
                          <a:solidFill>
                            <a:srgbClr val="000000"/>
                          </a:solidFill>
                          <a:effectLst/>
                          <a:latin typeface="Calibri" panose="020F0502020204030204" pitchFamily="34" charset="0"/>
                        </a:rPr>
                        <a:t>Dump 2016 35fb</a:t>
                      </a:r>
                      <a:r>
                        <a:rPr lang="en-GB" sz="2000" b="0" i="0" u="none" strike="noStrike" baseline="30000" dirty="0">
                          <a:solidFill>
                            <a:srgbClr val="000000"/>
                          </a:solidFill>
                          <a:effectLst/>
                          <a:latin typeface="Calibri" panose="020F0502020204030204" pitchFamily="34" charset="0"/>
                        </a:rPr>
                        <a:t>-1</a:t>
                      </a:r>
                      <a:endParaRPr lang="en-GB" sz="2000" b="0" i="0" u="none" strike="noStrike" dirty="0">
                        <a:solidFill>
                          <a:srgbClr val="000000"/>
                        </a:solidFill>
                        <a:effectLst/>
                        <a:latin typeface="Calibri" panose="020F0502020204030204" pitchFamily="34" charset="0"/>
                      </a:endParaRPr>
                    </a:p>
                  </a:txBody>
                  <a:tcPr marL="3705" marR="3705" marT="3705" marB="0" anchor="b">
                    <a:lnL>
                      <a:noFill/>
                    </a:lnL>
                    <a:lnR>
                      <a:noFill/>
                    </a:lnR>
                    <a:lnT>
                      <a:noFill/>
                    </a:lnT>
                    <a:lnB w="12700" cap="flat" cmpd="sng" algn="ctr">
                      <a:solidFill>
                        <a:srgbClr val="0C377B"/>
                      </a:solidFill>
                      <a:prstDash val="solid"/>
                      <a:round/>
                      <a:headEnd type="none" w="med" len="med"/>
                      <a:tailEnd type="none" w="med" len="med"/>
                    </a:lnB>
                    <a:solidFill>
                      <a:srgbClr val="B8CCE4"/>
                    </a:solidFill>
                  </a:tcPr>
                </a:tc>
              </a:tr>
              <a:tr h="387043">
                <a:tc>
                  <a:txBody>
                    <a:bodyPr/>
                    <a:lstStyle/>
                    <a:p>
                      <a:pPr algn="ctr" rtl="0" fontAlgn="b"/>
                      <a:r>
                        <a:rPr lang="en-GB" sz="2000" b="0" i="0" u="none" strike="noStrike" dirty="0" smtClean="0">
                          <a:solidFill>
                            <a:srgbClr val="000000"/>
                          </a:solidFill>
                          <a:effectLst/>
                          <a:latin typeface="Calibri" panose="020F0502020204030204" pitchFamily="34" charset="0"/>
                        </a:rPr>
                        <a:t>1-5</a:t>
                      </a:r>
                      <a:endParaRPr lang="en-GB" sz="2000" b="0" i="0" u="none" strike="noStrike" dirty="0">
                        <a:solidFill>
                          <a:srgbClr val="0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ED07F"/>
                    </a:solidFill>
                  </a:tcPr>
                </a:tc>
              </a:tr>
              <a:tr h="387043">
                <a:tc>
                  <a:txBody>
                    <a:bodyPr/>
                    <a:lstStyle/>
                    <a:p>
                      <a:pPr algn="ctr" rtl="0" fontAlgn="b"/>
                      <a:r>
                        <a:rPr lang="en-GB" sz="2000" b="0" i="0" u="none" strike="noStrike" dirty="0">
                          <a:solidFill>
                            <a:schemeClr val="tx2"/>
                          </a:solidFill>
                          <a:effectLst/>
                          <a:latin typeface="Calibri" panose="020F0502020204030204" pitchFamily="34" charset="0"/>
                        </a:rPr>
                        <a:t>24</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8696B"/>
                    </a:solidFill>
                  </a:tcPr>
                </a:tc>
              </a:tr>
              <a:tr h="387043">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7043">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7043">
                <a:tc>
                  <a:txBody>
                    <a:bodyPr/>
                    <a:lstStyle/>
                    <a:p>
                      <a:pPr algn="ctr" rtl="0" fontAlgn="b"/>
                      <a:r>
                        <a:rPr lang="en-GB" sz="2000" b="0" i="0" u="none" strike="noStrike" dirty="0">
                          <a:solidFill>
                            <a:srgbClr val="000000"/>
                          </a:solidFill>
                          <a:effectLst/>
                          <a:latin typeface="Calibri" panose="020F0502020204030204" pitchFamily="34" charset="0"/>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7043">
                <a:tc>
                  <a:txBody>
                    <a:bodyPr/>
                    <a:lstStyle/>
                    <a:p>
                      <a:pPr algn="ctr" rtl="0" fontAlgn="b"/>
                      <a:r>
                        <a:rPr kumimoji="0" lang="en-GB" sz="2000" b="0" i="0" u="none" strike="noStrike" kern="1200" dirty="0">
                          <a:solidFill>
                            <a:srgbClr val="000000"/>
                          </a:solidFill>
                          <a:effectLst/>
                          <a:latin typeface="Calibri" panose="020F0502020204030204" pitchFamily="34" charset="0"/>
                          <a:ea typeface="+mn-ea"/>
                          <a:cs typeface="+mn-cs"/>
                        </a:rPr>
                        <a:t>0</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63BE7B"/>
                    </a:solidFill>
                  </a:tcPr>
                </a:tc>
              </a:tr>
              <a:tr h="387043">
                <a:tc>
                  <a:txBody>
                    <a:bodyPr/>
                    <a:lstStyle/>
                    <a:p>
                      <a:pPr algn="ctr" rtl="0" fontAlgn="b"/>
                      <a:r>
                        <a:rPr kumimoji="0" lang="en-GB" sz="2000" b="0" i="0" u="none" strike="noStrike" kern="1200" dirty="0">
                          <a:solidFill>
                            <a:schemeClr val="tx1">
                              <a:lumMod val="60000"/>
                              <a:lumOff val="40000"/>
                            </a:schemeClr>
                          </a:solidFill>
                          <a:effectLst/>
                          <a:latin typeface="Calibri" panose="020F0502020204030204" pitchFamily="34" charset="0"/>
                          <a:ea typeface="+mn-ea"/>
                          <a:cs typeface="+mn-cs"/>
                        </a:rPr>
                        <a:t>4</a:t>
                      </a: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A8A72"/>
                    </a:solidFill>
                  </a:tcPr>
                </a:tc>
              </a:tr>
              <a:tr h="387043">
                <a:tc>
                  <a:txBody>
                    <a:bodyPr/>
                    <a:lstStyle/>
                    <a:p>
                      <a:pPr algn="ctr" rtl="0" fontAlgn="b"/>
                      <a:r>
                        <a:rPr lang="en-GB" sz="2000" b="0" i="0" u="none" strike="noStrike" dirty="0" smtClean="0">
                          <a:solidFill>
                            <a:srgbClr val="C00000"/>
                          </a:solidFill>
                          <a:effectLst/>
                          <a:latin typeface="Calibri" panose="020F0502020204030204" pitchFamily="34" charset="0"/>
                        </a:rPr>
                        <a:t>1-10</a:t>
                      </a:r>
                      <a:endParaRPr lang="en-GB" sz="2000" b="0" i="0" u="none" strike="noStrike" dirty="0">
                        <a:solidFill>
                          <a:srgbClr val="C00000"/>
                        </a:solidFill>
                        <a:effectLst/>
                        <a:latin typeface="Calibri" panose="020F0502020204030204" pitchFamily="34" charset="0"/>
                      </a:endParaRPr>
                    </a:p>
                  </a:txBody>
                  <a:tcPr marL="3705" marR="3705" marT="3705" marB="0" anchor="b">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FED07F"/>
                    </a:solidFill>
                  </a:tcPr>
                </a:tc>
              </a:tr>
              <a:tr h="616239">
                <a:tc>
                  <a:txBody>
                    <a:bodyPr/>
                    <a:lstStyle/>
                    <a:p>
                      <a:pPr algn="ctr" rtl="0" fontAlgn="b"/>
                      <a:r>
                        <a:rPr lang="en-GB" sz="2000" b="0" i="0" u="none" strike="noStrike" dirty="0" smtClean="0">
                          <a:solidFill>
                            <a:srgbClr val="000000"/>
                          </a:solidFill>
                          <a:effectLst/>
                          <a:latin typeface="Calibri" panose="020F0502020204030204" pitchFamily="34" charset="0"/>
                        </a:rPr>
                        <a:t>~1-1.5 /fb</a:t>
                      </a:r>
                      <a:r>
                        <a:rPr lang="en-GB" sz="2000" b="0" i="0" u="none" strike="noStrike" baseline="30000" dirty="0" smtClean="0">
                          <a:solidFill>
                            <a:srgbClr val="000000"/>
                          </a:solidFill>
                          <a:effectLst/>
                          <a:latin typeface="Calibri" panose="020F0502020204030204" pitchFamily="34" charset="0"/>
                        </a:rPr>
                        <a:t>-1</a:t>
                      </a:r>
                      <a:endParaRPr lang="en-GB" sz="2000" b="0" i="0" u="none" strike="noStrike" dirty="0">
                        <a:solidFill>
                          <a:srgbClr val="000000"/>
                        </a:solidFill>
                        <a:effectLst/>
                        <a:latin typeface="Calibri" panose="020F0502020204030204" pitchFamily="34" charset="0"/>
                      </a:endParaRPr>
                    </a:p>
                  </a:txBody>
                  <a:tcPr marL="3705" marR="3705" marT="3705" marB="0" anchor="ct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solidFill>
                      <a:srgbClr val="B7DEE8"/>
                    </a:solidFill>
                  </a:tcPr>
                </a:tc>
              </a:tr>
            </a:tbl>
          </a:graphicData>
        </a:graphic>
      </p:graphicFrame>
      <p:sp>
        <p:nvSpPr>
          <p:cNvPr id="26" name="Rectangle 25"/>
          <p:cNvSpPr/>
          <p:nvPr/>
        </p:nvSpPr>
        <p:spPr>
          <a:xfrm>
            <a:off x="4063042" y="4183810"/>
            <a:ext cx="1820110" cy="597785"/>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27" name="Rectangle 26"/>
          <p:cNvSpPr/>
          <p:nvPr/>
        </p:nvSpPr>
        <p:spPr>
          <a:xfrm>
            <a:off x="6620594" y="1455935"/>
            <a:ext cx="2063031" cy="407372"/>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28" name="Rectangle 27"/>
          <p:cNvSpPr/>
          <p:nvPr/>
        </p:nvSpPr>
        <p:spPr>
          <a:xfrm>
            <a:off x="2228616" y="4172307"/>
            <a:ext cx="1820110" cy="597785"/>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0" name="Rectangle 29"/>
          <p:cNvSpPr/>
          <p:nvPr/>
        </p:nvSpPr>
        <p:spPr>
          <a:xfrm>
            <a:off x="6614244" y="3804248"/>
            <a:ext cx="2063031" cy="396329"/>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1" name="Rectangle 30"/>
          <p:cNvSpPr/>
          <p:nvPr/>
        </p:nvSpPr>
        <p:spPr>
          <a:xfrm>
            <a:off x="6614243" y="4200577"/>
            <a:ext cx="2063031" cy="569515"/>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6237629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95185"/>
            <a:ext cx="8229600" cy="1143000"/>
          </a:xfrm>
        </p:spPr>
        <p:txBody>
          <a:bodyPr>
            <a:normAutofit/>
          </a:bodyPr>
          <a:lstStyle/>
          <a:p>
            <a:r>
              <a:rPr lang="en-GB" dirty="0" smtClean="0">
                <a:effectLst>
                  <a:reflection stA="15000" endPos="65000" dist="25400" dir="5400000" sy="-100000" algn="bl" rotWithShape="0"/>
                </a:effectLst>
              </a:rPr>
              <a:t>Critical interlocks</a:t>
            </a:r>
            <a:endParaRPr lang="en-GB" dirty="0">
              <a:effectLst>
                <a:reflection stA="15000" endPos="65000" dist="25400" dir="5400000" sy="-100000" algn="bl" rotWithShape="0"/>
              </a:effectLst>
            </a:endParaRPr>
          </a:p>
        </p:txBody>
      </p:sp>
      <p:sp>
        <p:nvSpPr>
          <p:cNvPr id="50" name="Isosceles Triangle 49"/>
          <p:cNvSpPr/>
          <p:nvPr/>
        </p:nvSpPr>
        <p:spPr>
          <a:xfrm rot="5400000">
            <a:off x="2667768" y="2686794"/>
            <a:ext cx="936104" cy="936104"/>
          </a:xfrm>
          <a:prstGeom prst="triangl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6" name="Freeform 55"/>
          <p:cNvSpPr/>
          <p:nvPr/>
        </p:nvSpPr>
        <p:spPr>
          <a:xfrm rot="5400000">
            <a:off x="6996343" y="3199383"/>
            <a:ext cx="1512168" cy="1440160"/>
          </a:xfrm>
          <a:custGeom>
            <a:avLst/>
            <a:gdLst>
              <a:gd name="connsiteX0" fmla="*/ 1008112 w 2088232"/>
              <a:gd name="connsiteY0" fmla="*/ 0 h 1440160"/>
              <a:gd name="connsiteX1" fmla="*/ 1439382 w 2088232"/>
              <a:gd name="connsiteY1" fmla="*/ 439793 h 1440160"/>
              <a:gd name="connsiteX2" fmla="*/ 1452349 w 2088232"/>
              <a:gd name="connsiteY2" fmla="*/ 504056 h 1440160"/>
              <a:gd name="connsiteX3" fmla="*/ 2088232 w 2088232"/>
              <a:gd name="connsiteY3" fmla="*/ 504056 h 1440160"/>
              <a:gd name="connsiteX4" fmla="*/ 2088232 w 2088232"/>
              <a:gd name="connsiteY4" fmla="*/ 936104 h 1440160"/>
              <a:gd name="connsiteX5" fmla="*/ 1452349 w 2088232"/>
              <a:gd name="connsiteY5" fmla="*/ 936104 h 1440160"/>
              <a:gd name="connsiteX6" fmla="*/ 1439382 w 2088232"/>
              <a:gd name="connsiteY6" fmla="*/ 1000368 h 1440160"/>
              <a:gd name="connsiteX7" fmla="*/ 1008112 w 2088232"/>
              <a:gd name="connsiteY7" fmla="*/ 1440160 h 1440160"/>
              <a:gd name="connsiteX8" fmla="*/ 576842 w 2088232"/>
              <a:gd name="connsiteY8" fmla="*/ 1000368 h 1440160"/>
              <a:gd name="connsiteX9" fmla="*/ 563876 w 2088232"/>
              <a:gd name="connsiteY9" fmla="*/ 936104 h 1440160"/>
              <a:gd name="connsiteX10" fmla="*/ 0 w 2088232"/>
              <a:gd name="connsiteY10" fmla="*/ 936104 h 1440160"/>
              <a:gd name="connsiteX11" fmla="*/ 0 w 2088232"/>
              <a:gd name="connsiteY11" fmla="*/ 504056 h 1440160"/>
              <a:gd name="connsiteX12" fmla="*/ 563876 w 2088232"/>
              <a:gd name="connsiteY12" fmla="*/ 504056 h 1440160"/>
              <a:gd name="connsiteX13" fmla="*/ 576842 w 2088232"/>
              <a:gd name="connsiteY13" fmla="*/ 439793 h 1440160"/>
              <a:gd name="connsiteX14" fmla="*/ 1008112 w 2088232"/>
              <a:gd name="connsiteY14"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88232" h="1440160">
                <a:moveTo>
                  <a:pt x="1008112" y="0"/>
                </a:moveTo>
                <a:cubicBezTo>
                  <a:pt x="1201986" y="0"/>
                  <a:pt x="1368328" y="181345"/>
                  <a:pt x="1439382" y="439793"/>
                </a:cubicBezTo>
                <a:lnTo>
                  <a:pt x="1452349" y="504056"/>
                </a:lnTo>
                <a:lnTo>
                  <a:pt x="2088232" y="504056"/>
                </a:lnTo>
                <a:lnTo>
                  <a:pt x="2088232" y="936104"/>
                </a:lnTo>
                <a:lnTo>
                  <a:pt x="1452349" y="936104"/>
                </a:lnTo>
                <a:lnTo>
                  <a:pt x="1439382" y="1000368"/>
                </a:lnTo>
                <a:cubicBezTo>
                  <a:pt x="1368328" y="1258815"/>
                  <a:pt x="1201986" y="1440160"/>
                  <a:pt x="1008112" y="1440160"/>
                </a:cubicBezTo>
                <a:cubicBezTo>
                  <a:pt x="814239" y="1440160"/>
                  <a:pt x="647896" y="1258815"/>
                  <a:pt x="576842" y="1000368"/>
                </a:cubicBezTo>
                <a:lnTo>
                  <a:pt x="563876" y="936104"/>
                </a:lnTo>
                <a:lnTo>
                  <a:pt x="0" y="936104"/>
                </a:lnTo>
                <a:lnTo>
                  <a:pt x="0" y="504056"/>
                </a:lnTo>
                <a:lnTo>
                  <a:pt x="563876" y="504056"/>
                </a:lnTo>
                <a:lnTo>
                  <a:pt x="576842" y="439793"/>
                </a:lnTo>
                <a:cubicBezTo>
                  <a:pt x="647896" y="181345"/>
                  <a:pt x="814239" y="0"/>
                  <a:pt x="1008112" y="0"/>
                </a:cubicBezTo>
                <a:close/>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7" name="Isosceles Triangle 56"/>
          <p:cNvSpPr/>
          <p:nvPr/>
        </p:nvSpPr>
        <p:spPr>
          <a:xfrm rot="5400000">
            <a:off x="1871700" y="2979018"/>
            <a:ext cx="440432" cy="351656"/>
          </a:xfrm>
          <a:prstGeom prst="triangl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59" name="Straight Connector 58"/>
          <p:cNvCxnSpPr>
            <a:endCxn id="57" idx="3"/>
          </p:cNvCxnSpPr>
          <p:nvPr/>
        </p:nvCxnSpPr>
        <p:spPr>
          <a:xfrm flipV="1">
            <a:off x="1443632" y="3154846"/>
            <a:ext cx="472456" cy="971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4276484" y="2810712"/>
            <a:ext cx="720080" cy="68826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62" name="Straight Connector 61"/>
          <p:cNvCxnSpPr>
            <a:stCxn id="57" idx="0"/>
          </p:cNvCxnSpPr>
          <p:nvPr/>
        </p:nvCxnSpPr>
        <p:spPr>
          <a:xfrm flipV="1">
            <a:off x="2267744" y="3151134"/>
            <a:ext cx="400024" cy="37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50" idx="0"/>
            <a:endCxn id="60" idx="2"/>
          </p:cNvCxnSpPr>
          <p:nvPr/>
        </p:nvCxnSpPr>
        <p:spPr>
          <a:xfrm>
            <a:off x="3603872" y="3154846"/>
            <a:ext cx="672612" cy="0"/>
          </a:xfrm>
          <a:prstGeom prst="line">
            <a:avLst/>
          </a:prstGeom>
          <a:ln w="44450" cmpd="dbl">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0" idx="6"/>
            <a:endCxn id="72" idx="1"/>
          </p:cNvCxnSpPr>
          <p:nvPr/>
        </p:nvCxnSpPr>
        <p:spPr>
          <a:xfrm>
            <a:off x="4996564" y="3154846"/>
            <a:ext cx="2149893" cy="16537"/>
          </a:xfrm>
          <a:prstGeom prst="line">
            <a:avLst/>
          </a:prstGeom>
          <a:ln w="44450" cmpd="dbl">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82" name="Group 81"/>
          <p:cNvGrpSpPr/>
          <p:nvPr/>
        </p:nvGrpSpPr>
        <p:grpSpPr>
          <a:xfrm rot="18945399">
            <a:off x="4403205" y="2252424"/>
            <a:ext cx="473208" cy="466253"/>
            <a:chOff x="4283968" y="1885425"/>
            <a:chExt cx="473208" cy="466253"/>
          </a:xfrm>
        </p:grpSpPr>
        <p:cxnSp>
          <p:nvCxnSpPr>
            <p:cNvPr id="73" name="Straight Connector 72"/>
            <p:cNvCxnSpPr/>
            <p:nvPr/>
          </p:nvCxnSpPr>
          <p:spPr>
            <a:xfrm flipV="1">
              <a:off x="4283968" y="2126965"/>
              <a:ext cx="227721" cy="22471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397828" y="2034783"/>
              <a:ext cx="207617" cy="1843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445751" y="1988692"/>
              <a:ext cx="207617" cy="1843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501636" y="1938191"/>
              <a:ext cx="207617" cy="1843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4549559" y="1885425"/>
              <a:ext cx="207617" cy="1843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39" name="Straight Connector 38"/>
          <p:cNvCxnSpPr/>
          <p:nvPr/>
        </p:nvCxnSpPr>
        <p:spPr>
          <a:xfrm>
            <a:off x="530139" y="3154123"/>
            <a:ext cx="648072" cy="72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147216" y="3044099"/>
            <a:ext cx="247658" cy="1177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21467" y="3352783"/>
            <a:ext cx="1068754" cy="369332"/>
          </a:xfrm>
          <a:prstGeom prst="rect">
            <a:avLst/>
          </a:prstGeom>
          <a:noFill/>
        </p:spPr>
        <p:txBody>
          <a:bodyPr wrap="none" rtlCol="0">
            <a:spAutoFit/>
          </a:bodyPr>
          <a:lstStyle/>
          <a:p>
            <a:r>
              <a:rPr lang="en-GB" dirty="0" smtClean="0">
                <a:solidFill>
                  <a:prstClr val="black"/>
                </a:solidFill>
              </a:rPr>
              <a:t>RF switch</a:t>
            </a:r>
            <a:endParaRPr lang="en-GB" dirty="0">
              <a:solidFill>
                <a:prstClr val="black"/>
              </a:solidFill>
            </a:endParaRPr>
          </a:p>
        </p:txBody>
      </p:sp>
      <p:sp>
        <p:nvSpPr>
          <p:cNvPr id="69" name="TextBox 68"/>
          <p:cNvSpPr txBox="1"/>
          <p:nvPr/>
        </p:nvSpPr>
        <p:spPr>
          <a:xfrm>
            <a:off x="4078284" y="3595953"/>
            <a:ext cx="1069780" cy="369332"/>
          </a:xfrm>
          <a:prstGeom prst="rect">
            <a:avLst/>
          </a:prstGeom>
          <a:noFill/>
        </p:spPr>
        <p:txBody>
          <a:bodyPr wrap="none" rtlCol="0">
            <a:spAutoFit/>
          </a:bodyPr>
          <a:lstStyle/>
          <a:p>
            <a:r>
              <a:rPr lang="en-GB" dirty="0" smtClean="0">
                <a:solidFill>
                  <a:prstClr val="black"/>
                </a:solidFill>
              </a:rPr>
              <a:t>circulator</a:t>
            </a:r>
            <a:endParaRPr lang="en-GB" dirty="0">
              <a:solidFill>
                <a:prstClr val="black"/>
              </a:solidFill>
            </a:endParaRPr>
          </a:p>
        </p:txBody>
      </p:sp>
      <p:sp>
        <p:nvSpPr>
          <p:cNvPr id="70" name="TextBox 69"/>
          <p:cNvSpPr txBox="1"/>
          <p:nvPr/>
        </p:nvSpPr>
        <p:spPr>
          <a:xfrm>
            <a:off x="7956400" y="4706574"/>
            <a:ext cx="725520" cy="369332"/>
          </a:xfrm>
          <a:prstGeom prst="rect">
            <a:avLst/>
          </a:prstGeom>
          <a:noFill/>
        </p:spPr>
        <p:txBody>
          <a:bodyPr wrap="none" rtlCol="0">
            <a:spAutoFit/>
          </a:bodyPr>
          <a:lstStyle/>
          <a:p>
            <a:r>
              <a:rPr lang="en-GB" dirty="0" smtClean="0">
                <a:solidFill>
                  <a:prstClr val="black"/>
                </a:solidFill>
              </a:rPr>
              <a:t>cavity</a:t>
            </a:r>
            <a:endParaRPr lang="en-GB" dirty="0">
              <a:solidFill>
                <a:prstClr val="black"/>
              </a:solidFill>
            </a:endParaRPr>
          </a:p>
        </p:txBody>
      </p:sp>
      <p:sp>
        <p:nvSpPr>
          <p:cNvPr id="71" name="TextBox 70"/>
          <p:cNvSpPr txBox="1"/>
          <p:nvPr/>
        </p:nvSpPr>
        <p:spPr>
          <a:xfrm>
            <a:off x="4175393" y="1844824"/>
            <a:ext cx="875561" cy="369332"/>
          </a:xfrm>
          <a:prstGeom prst="rect">
            <a:avLst/>
          </a:prstGeom>
          <a:noFill/>
        </p:spPr>
        <p:txBody>
          <a:bodyPr wrap="none" rtlCol="0">
            <a:spAutoFit/>
          </a:bodyPr>
          <a:lstStyle/>
          <a:p>
            <a:r>
              <a:rPr lang="en-GB" dirty="0" smtClean="0">
                <a:solidFill>
                  <a:prstClr val="black"/>
                </a:solidFill>
              </a:rPr>
              <a:t>RF load</a:t>
            </a:r>
            <a:endParaRPr lang="en-GB" dirty="0">
              <a:solidFill>
                <a:prstClr val="black"/>
              </a:solidFill>
            </a:endParaRPr>
          </a:p>
        </p:txBody>
      </p:sp>
      <p:grpSp>
        <p:nvGrpSpPr>
          <p:cNvPr id="12" name="Group 11"/>
          <p:cNvGrpSpPr/>
          <p:nvPr/>
        </p:nvGrpSpPr>
        <p:grpSpPr>
          <a:xfrm rot="18219744">
            <a:off x="7191469" y="2744846"/>
            <a:ext cx="155581" cy="829714"/>
            <a:chOff x="6401987" y="3662027"/>
            <a:chExt cx="304800" cy="990600"/>
          </a:xfrm>
        </p:grpSpPr>
        <p:sp>
          <p:nvSpPr>
            <p:cNvPr id="72" name="Rectangle 71"/>
            <p:cNvSpPr/>
            <p:nvPr/>
          </p:nvSpPr>
          <p:spPr>
            <a:xfrm>
              <a:off x="6401987" y="3662027"/>
              <a:ext cx="304800" cy="762000"/>
            </a:xfrm>
            <a:prstGeom prst="rect">
              <a:avLst/>
            </a:prstGeom>
            <a:solidFill>
              <a:schemeClr val="bg1"/>
            </a:solidFill>
            <a:ln>
              <a:solidFill>
                <a:schemeClr val="tx1"/>
              </a:solidFil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4" name="Straight Connector 73"/>
            <p:cNvCxnSpPr/>
            <p:nvPr/>
          </p:nvCxnSpPr>
          <p:spPr>
            <a:xfrm rot="5400000">
              <a:off x="6173387" y="4271627"/>
              <a:ext cx="762000" cy="0"/>
            </a:xfrm>
            <a:prstGeom prst="line">
              <a:avLst/>
            </a:prstGeom>
            <a:solidFill>
              <a:schemeClr val="bg1"/>
            </a:solidFill>
            <a:ln>
              <a:solidFill>
                <a:schemeClr val="tx1"/>
              </a:solidFill>
              <a:tailEnd type="none"/>
            </a:ln>
          </p:spPr>
          <p:style>
            <a:lnRef idx="2">
              <a:schemeClr val="accent1">
                <a:shade val="50000"/>
              </a:schemeClr>
            </a:lnRef>
            <a:fillRef idx="1">
              <a:schemeClr val="accent1"/>
            </a:fillRef>
            <a:effectRef idx="0">
              <a:schemeClr val="accent1"/>
            </a:effectRef>
            <a:fontRef idx="minor">
              <a:schemeClr val="lt1"/>
            </a:fontRef>
          </p:style>
        </p:cxnSp>
      </p:grpSp>
      <p:sp>
        <p:nvSpPr>
          <p:cNvPr id="75" name="Freeform 74"/>
          <p:cNvSpPr/>
          <p:nvPr/>
        </p:nvSpPr>
        <p:spPr>
          <a:xfrm rot="2232409">
            <a:off x="7994323" y="2974197"/>
            <a:ext cx="98415" cy="421025"/>
          </a:xfrm>
          <a:custGeom>
            <a:avLst/>
            <a:gdLst>
              <a:gd name="connsiteX0" fmla="*/ 200025 w 200025"/>
              <a:gd name="connsiteY0" fmla="*/ 895350 h 1249363"/>
              <a:gd name="connsiteX1" fmla="*/ 133350 w 200025"/>
              <a:gd name="connsiteY1" fmla="*/ 1152525 h 1249363"/>
              <a:gd name="connsiteX2" fmla="*/ 19050 w 200025"/>
              <a:gd name="connsiteY2" fmla="*/ 1057275 h 1249363"/>
              <a:gd name="connsiteX3" fmla="*/ 19050 w 200025"/>
              <a:gd name="connsiteY3" fmla="*/ 0 h 1249363"/>
            </a:gdLst>
            <a:ahLst/>
            <a:cxnLst>
              <a:cxn ang="0">
                <a:pos x="connsiteX0" y="connsiteY0"/>
              </a:cxn>
              <a:cxn ang="0">
                <a:pos x="connsiteX1" y="connsiteY1"/>
              </a:cxn>
              <a:cxn ang="0">
                <a:pos x="connsiteX2" y="connsiteY2"/>
              </a:cxn>
              <a:cxn ang="0">
                <a:pos x="connsiteX3" y="connsiteY3"/>
              </a:cxn>
            </a:cxnLst>
            <a:rect l="l" t="t" r="r" b="b"/>
            <a:pathLst>
              <a:path w="200025" h="1249363">
                <a:moveTo>
                  <a:pt x="200025" y="895350"/>
                </a:moveTo>
                <a:cubicBezTo>
                  <a:pt x="181769" y="1010444"/>
                  <a:pt x="163513" y="1125538"/>
                  <a:pt x="133350" y="1152525"/>
                </a:cubicBezTo>
                <a:cubicBezTo>
                  <a:pt x="103188" y="1179513"/>
                  <a:pt x="38100" y="1249363"/>
                  <a:pt x="19050" y="1057275"/>
                </a:cubicBezTo>
                <a:cubicBezTo>
                  <a:pt x="0" y="865187"/>
                  <a:pt x="22225" y="185738"/>
                  <a:pt x="1905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6" name="Straight Connector 75"/>
          <p:cNvCxnSpPr/>
          <p:nvPr/>
        </p:nvCxnSpPr>
        <p:spPr>
          <a:xfrm>
            <a:off x="8129979" y="2987289"/>
            <a:ext cx="160078" cy="6783"/>
          </a:xfrm>
          <a:prstGeom prst="line">
            <a:avLst/>
          </a:pr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88" name="TextBox 87"/>
          <p:cNvSpPr txBox="1"/>
          <p:nvPr/>
        </p:nvSpPr>
        <p:spPr>
          <a:xfrm>
            <a:off x="5717195" y="3171383"/>
            <a:ext cx="533223" cy="369332"/>
          </a:xfrm>
          <a:prstGeom prst="rect">
            <a:avLst/>
          </a:prstGeom>
          <a:noFill/>
        </p:spPr>
        <p:txBody>
          <a:bodyPr wrap="none" rtlCol="0">
            <a:spAutoFit/>
          </a:bodyPr>
          <a:lstStyle/>
          <a:p>
            <a:r>
              <a:rPr lang="en-GB" dirty="0" smtClean="0">
                <a:solidFill>
                  <a:prstClr val="black"/>
                </a:solidFill>
              </a:rPr>
              <a:t>WG</a:t>
            </a:r>
            <a:endParaRPr lang="en-GB" dirty="0">
              <a:solidFill>
                <a:prstClr val="black"/>
              </a:solidFill>
            </a:endParaRPr>
          </a:p>
        </p:txBody>
      </p:sp>
      <p:sp>
        <p:nvSpPr>
          <p:cNvPr id="90" name="TextBox 89"/>
          <p:cNvSpPr txBox="1"/>
          <p:nvPr/>
        </p:nvSpPr>
        <p:spPr>
          <a:xfrm>
            <a:off x="3644811" y="3178135"/>
            <a:ext cx="533223" cy="369332"/>
          </a:xfrm>
          <a:prstGeom prst="rect">
            <a:avLst/>
          </a:prstGeom>
          <a:noFill/>
        </p:spPr>
        <p:txBody>
          <a:bodyPr wrap="none" rtlCol="0">
            <a:spAutoFit/>
          </a:bodyPr>
          <a:lstStyle/>
          <a:p>
            <a:r>
              <a:rPr lang="en-GB" dirty="0" smtClean="0">
                <a:solidFill>
                  <a:prstClr val="black"/>
                </a:solidFill>
              </a:rPr>
              <a:t>WG</a:t>
            </a:r>
            <a:endParaRPr lang="en-GB" dirty="0">
              <a:solidFill>
                <a:prstClr val="black"/>
              </a:solidFill>
            </a:endParaRPr>
          </a:p>
        </p:txBody>
      </p:sp>
      <p:grpSp>
        <p:nvGrpSpPr>
          <p:cNvPr id="3" name="Group 2"/>
          <p:cNvGrpSpPr/>
          <p:nvPr/>
        </p:nvGrpSpPr>
        <p:grpSpPr>
          <a:xfrm>
            <a:off x="2281498" y="2024611"/>
            <a:ext cx="1629924" cy="833658"/>
            <a:chOff x="2281498" y="2024611"/>
            <a:chExt cx="1629924" cy="833658"/>
          </a:xfrm>
        </p:grpSpPr>
        <p:sp>
          <p:nvSpPr>
            <p:cNvPr id="38" name="TextBox 37"/>
            <p:cNvSpPr txBox="1"/>
            <p:nvPr/>
          </p:nvSpPr>
          <p:spPr>
            <a:xfrm>
              <a:off x="2281498" y="2024611"/>
              <a:ext cx="1629924" cy="584775"/>
            </a:xfrm>
            <a:prstGeom prst="rect">
              <a:avLst/>
            </a:prstGeom>
            <a:noFill/>
          </p:spPr>
          <p:txBody>
            <a:bodyPr wrap="square" rtlCol="0">
              <a:spAutoFit/>
            </a:bodyPr>
            <a:lstStyle/>
            <a:p>
              <a:r>
                <a:rPr lang="en-GB" sz="1600" b="1" dirty="0" smtClean="0">
                  <a:solidFill>
                    <a:srgbClr val="FF0000"/>
                  </a:solidFill>
                </a:rPr>
                <a:t>Klystron Vacuum</a:t>
              </a:r>
            </a:p>
            <a:p>
              <a:r>
                <a:rPr lang="en-GB" sz="1600" dirty="0">
                  <a:solidFill>
                    <a:srgbClr val="FF0000"/>
                  </a:solidFill>
                </a:rPr>
                <a:t>ceramic window</a:t>
              </a:r>
              <a:endParaRPr lang="en-GB" sz="1600" b="1" dirty="0">
                <a:solidFill>
                  <a:srgbClr val="FF0000"/>
                </a:solidFill>
              </a:endParaRPr>
            </a:p>
          </p:txBody>
        </p:sp>
        <p:cxnSp>
          <p:nvCxnSpPr>
            <p:cNvPr id="40" name="Straight Arrow Connector 39"/>
            <p:cNvCxnSpPr/>
            <p:nvPr/>
          </p:nvCxnSpPr>
          <p:spPr>
            <a:xfrm flipH="1">
              <a:off x="3152118" y="2553469"/>
              <a:ext cx="228600" cy="304800"/>
            </a:xfrm>
            <a:prstGeom prst="straightConnector1">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2" name="Group 1"/>
          <p:cNvGrpSpPr/>
          <p:nvPr/>
        </p:nvGrpSpPr>
        <p:grpSpPr>
          <a:xfrm>
            <a:off x="159108" y="5826750"/>
            <a:ext cx="1756979" cy="338554"/>
            <a:chOff x="569048" y="4630792"/>
            <a:chExt cx="1612489" cy="338554"/>
          </a:xfrm>
        </p:grpSpPr>
        <p:cxnSp>
          <p:nvCxnSpPr>
            <p:cNvPr id="43" name="Straight Arrow Connector 42"/>
            <p:cNvCxnSpPr>
              <a:stCxn id="44" idx="3"/>
            </p:cNvCxnSpPr>
            <p:nvPr/>
          </p:nvCxnSpPr>
          <p:spPr>
            <a:xfrm flipV="1">
              <a:off x="1637310" y="4630792"/>
              <a:ext cx="544227" cy="169277"/>
            </a:xfrm>
            <a:prstGeom prst="straightConnector1">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44" name="TextBox 43"/>
            <p:cNvSpPr txBox="1"/>
            <p:nvPr/>
          </p:nvSpPr>
          <p:spPr>
            <a:xfrm>
              <a:off x="569048" y="4630792"/>
              <a:ext cx="1068262" cy="338554"/>
            </a:xfrm>
            <a:prstGeom prst="rect">
              <a:avLst/>
            </a:prstGeom>
            <a:noFill/>
          </p:spPr>
          <p:txBody>
            <a:bodyPr wrap="square" rtlCol="0">
              <a:spAutoFit/>
            </a:bodyPr>
            <a:lstStyle/>
            <a:p>
              <a:r>
                <a:rPr lang="en-GB" sz="1600" b="1" dirty="0" smtClean="0">
                  <a:solidFill>
                    <a:srgbClr val="FF0000"/>
                  </a:solidFill>
                </a:rPr>
                <a:t>crowbar</a:t>
              </a:r>
              <a:endParaRPr lang="en-GB" sz="1600" b="1" dirty="0">
                <a:solidFill>
                  <a:srgbClr val="FF0000"/>
                </a:solidFill>
              </a:endParaRPr>
            </a:p>
          </p:txBody>
        </p:sp>
      </p:grpSp>
      <p:grpSp>
        <p:nvGrpSpPr>
          <p:cNvPr id="5" name="Group 4"/>
          <p:cNvGrpSpPr/>
          <p:nvPr/>
        </p:nvGrpSpPr>
        <p:grpSpPr>
          <a:xfrm>
            <a:off x="5875838" y="2070777"/>
            <a:ext cx="1629924" cy="858971"/>
            <a:chOff x="5875838" y="2070777"/>
            <a:chExt cx="1629924" cy="858971"/>
          </a:xfrm>
        </p:grpSpPr>
        <p:sp>
          <p:nvSpPr>
            <p:cNvPr id="47" name="TextBox 46"/>
            <p:cNvSpPr txBox="1"/>
            <p:nvPr/>
          </p:nvSpPr>
          <p:spPr>
            <a:xfrm>
              <a:off x="5875838" y="2070777"/>
              <a:ext cx="1629924" cy="584775"/>
            </a:xfrm>
            <a:prstGeom prst="rect">
              <a:avLst/>
            </a:prstGeom>
            <a:noFill/>
          </p:spPr>
          <p:txBody>
            <a:bodyPr wrap="square" rtlCol="0">
              <a:spAutoFit/>
            </a:bodyPr>
            <a:lstStyle/>
            <a:p>
              <a:r>
                <a:rPr lang="en-GB" sz="1600" b="1" dirty="0" smtClean="0">
                  <a:solidFill>
                    <a:srgbClr val="FF0000"/>
                  </a:solidFill>
                </a:rPr>
                <a:t>MC Vacuum</a:t>
              </a:r>
            </a:p>
            <a:p>
              <a:r>
                <a:rPr lang="en-GB" sz="1600" dirty="0">
                  <a:solidFill>
                    <a:srgbClr val="FF0000"/>
                  </a:solidFill>
                </a:rPr>
                <a:t>ceramic window</a:t>
              </a:r>
              <a:endParaRPr lang="en-GB" sz="1600" b="1" dirty="0">
                <a:solidFill>
                  <a:srgbClr val="FF0000"/>
                </a:solidFill>
              </a:endParaRPr>
            </a:p>
          </p:txBody>
        </p:sp>
        <p:cxnSp>
          <p:nvCxnSpPr>
            <p:cNvPr id="48" name="Straight Arrow Connector 47"/>
            <p:cNvCxnSpPr>
              <a:endCxn id="72" idx="0"/>
            </p:cNvCxnSpPr>
            <p:nvPr/>
          </p:nvCxnSpPr>
          <p:spPr>
            <a:xfrm>
              <a:off x="6679933" y="2673157"/>
              <a:ext cx="244034" cy="256591"/>
            </a:xfrm>
            <a:prstGeom prst="straightConnector1">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49" name="TextBox 48"/>
          <p:cNvSpPr txBox="1"/>
          <p:nvPr/>
        </p:nvSpPr>
        <p:spPr>
          <a:xfrm>
            <a:off x="6762989" y="5067069"/>
            <a:ext cx="2515741" cy="338554"/>
          </a:xfrm>
          <a:prstGeom prst="rect">
            <a:avLst/>
          </a:prstGeom>
          <a:noFill/>
        </p:spPr>
        <p:txBody>
          <a:bodyPr wrap="square" rtlCol="0">
            <a:spAutoFit/>
          </a:bodyPr>
          <a:lstStyle/>
          <a:p>
            <a:r>
              <a:rPr lang="en-GB" sz="1600" b="1" dirty="0" smtClean="0">
                <a:solidFill>
                  <a:srgbClr val="FF0000"/>
                </a:solidFill>
              </a:rPr>
              <a:t>Helium level &amp; pressure</a:t>
            </a:r>
            <a:endParaRPr lang="en-GB" sz="1600" b="1" dirty="0">
              <a:solidFill>
                <a:srgbClr val="FF0000"/>
              </a:solidFill>
            </a:endParaRPr>
          </a:p>
        </p:txBody>
      </p:sp>
      <p:grpSp>
        <p:nvGrpSpPr>
          <p:cNvPr id="6" name="Group 5"/>
          <p:cNvGrpSpPr/>
          <p:nvPr/>
        </p:nvGrpSpPr>
        <p:grpSpPr>
          <a:xfrm>
            <a:off x="7752427" y="2602492"/>
            <a:ext cx="1406167" cy="885471"/>
            <a:chOff x="7752427" y="2602492"/>
            <a:chExt cx="1406167" cy="885471"/>
          </a:xfrm>
        </p:grpSpPr>
        <p:sp>
          <p:nvSpPr>
            <p:cNvPr id="51" name="TextBox 50"/>
            <p:cNvSpPr txBox="1"/>
            <p:nvPr/>
          </p:nvSpPr>
          <p:spPr>
            <a:xfrm>
              <a:off x="7752427" y="2602492"/>
              <a:ext cx="1295400" cy="338554"/>
            </a:xfrm>
            <a:prstGeom prst="rect">
              <a:avLst/>
            </a:prstGeom>
            <a:noFill/>
          </p:spPr>
          <p:txBody>
            <a:bodyPr wrap="square" rtlCol="0">
              <a:spAutoFit/>
            </a:bodyPr>
            <a:lstStyle/>
            <a:p>
              <a:r>
                <a:rPr lang="en-GB" sz="1600" b="1" dirty="0" smtClean="0">
                  <a:solidFill>
                    <a:srgbClr val="FF0000"/>
                  </a:solidFill>
                </a:rPr>
                <a:t>HOM Power</a:t>
              </a:r>
              <a:endParaRPr lang="en-GB" sz="1600" b="1" dirty="0">
                <a:solidFill>
                  <a:srgbClr val="00B050"/>
                </a:solidFill>
              </a:endParaRPr>
            </a:p>
          </p:txBody>
        </p:sp>
        <p:sp>
          <p:nvSpPr>
            <p:cNvPr id="52" name="TextBox 51"/>
            <p:cNvSpPr txBox="1"/>
            <p:nvPr/>
          </p:nvSpPr>
          <p:spPr>
            <a:xfrm>
              <a:off x="8020860" y="3149409"/>
              <a:ext cx="1137734" cy="338554"/>
            </a:xfrm>
            <a:prstGeom prst="rect">
              <a:avLst/>
            </a:prstGeom>
            <a:noFill/>
          </p:spPr>
          <p:txBody>
            <a:bodyPr wrap="square" rtlCol="0">
              <a:spAutoFit/>
            </a:bodyPr>
            <a:lstStyle/>
            <a:p>
              <a:r>
                <a:rPr lang="en-GB" sz="1600" b="1" dirty="0" smtClean="0">
                  <a:solidFill>
                    <a:srgbClr val="FF0000"/>
                  </a:solidFill>
                </a:rPr>
                <a:t>HOM </a:t>
              </a:r>
              <a:r>
                <a:rPr lang="en-GB" sz="1600" b="1" dirty="0">
                  <a:solidFill>
                    <a:srgbClr val="FF0000"/>
                  </a:solidFill>
                </a:rPr>
                <a:t>T</a:t>
              </a:r>
              <a:r>
                <a:rPr lang="en-GB" sz="1600" b="1" dirty="0" smtClean="0">
                  <a:solidFill>
                    <a:srgbClr val="FF0000"/>
                  </a:solidFill>
                </a:rPr>
                <a:t>emp</a:t>
              </a:r>
              <a:endParaRPr lang="en-GB" sz="1600" b="1" dirty="0">
                <a:solidFill>
                  <a:srgbClr val="00B050"/>
                </a:solidFill>
              </a:endParaRPr>
            </a:p>
          </p:txBody>
        </p:sp>
      </p:grpSp>
      <p:grpSp>
        <p:nvGrpSpPr>
          <p:cNvPr id="7" name="Group 6"/>
          <p:cNvGrpSpPr/>
          <p:nvPr/>
        </p:nvGrpSpPr>
        <p:grpSpPr>
          <a:xfrm>
            <a:off x="3491881" y="2514480"/>
            <a:ext cx="3654576" cy="2643188"/>
            <a:chOff x="3491881" y="2514480"/>
            <a:chExt cx="3654576" cy="2643188"/>
          </a:xfrm>
        </p:grpSpPr>
        <p:sp>
          <p:nvSpPr>
            <p:cNvPr id="58" name="TextBox 57"/>
            <p:cNvSpPr txBox="1"/>
            <p:nvPr/>
          </p:nvSpPr>
          <p:spPr>
            <a:xfrm>
              <a:off x="4777771" y="4572893"/>
              <a:ext cx="1022439" cy="584775"/>
            </a:xfrm>
            <a:prstGeom prst="rect">
              <a:avLst/>
            </a:prstGeom>
            <a:noFill/>
          </p:spPr>
          <p:txBody>
            <a:bodyPr wrap="square" rtlCol="0">
              <a:spAutoFit/>
            </a:bodyPr>
            <a:lstStyle/>
            <a:p>
              <a:r>
                <a:rPr lang="en-GB" sz="1600" b="1" dirty="0" smtClean="0">
                  <a:solidFill>
                    <a:srgbClr val="00B050"/>
                  </a:solidFill>
                </a:rPr>
                <a:t>Arc</a:t>
              </a:r>
            </a:p>
            <a:p>
              <a:r>
                <a:rPr lang="en-GB" sz="1600" b="1" dirty="0" smtClean="0">
                  <a:solidFill>
                    <a:srgbClr val="00B050"/>
                  </a:solidFill>
                </a:rPr>
                <a:t>detectors</a:t>
              </a:r>
              <a:endParaRPr lang="en-GB" sz="1600" b="1" dirty="0">
                <a:solidFill>
                  <a:srgbClr val="00B050"/>
                </a:solidFill>
              </a:endParaRPr>
            </a:p>
          </p:txBody>
        </p:sp>
        <p:cxnSp>
          <p:nvCxnSpPr>
            <p:cNvPr id="61" name="Straight Arrow Connector 60"/>
            <p:cNvCxnSpPr/>
            <p:nvPr/>
          </p:nvCxnSpPr>
          <p:spPr>
            <a:xfrm flipH="1" flipV="1">
              <a:off x="3491881" y="3348273"/>
              <a:ext cx="1547711" cy="1168313"/>
            </a:xfrm>
            <a:prstGeom prst="straightConnector1">
              <a:avLst/>
            </a:pr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3" name="Straight Arrow Connector 62"/>
            <p:cNvCxnSpPr/>
            <p:nvPr/>
          </p:nvCxnSpPr>
          <p:spPr>
            <a:xfrm flipH="1" flipV="1">
              <a:off x="4894466" y="3537449"/>
              <a:ext cx="288034" cy="979137"/>
            </a:xfrm>
            <a:prstGeom prst="straightConnector1">
              <a:avLst/>
            </a:pr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8" name="Straight Arrow Connector 67"/>
            <p:cNvCxnSpPr/>
            <p:nvPr/>
          </p:nvCxnSpPr>
          <p:spPr>
            <a:xfrm flipH="1" flipV="1">
              <a:off x="4830536" y="2514480"/>
              <a:ext cx="426896" cy="2002106"/>
            </a:xfrm>
            <a:prstGeom prst="straightConnector1">
              <a:avLst/>
            </a:pr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Arrow Connector 83"/>
            <p:cNvCxnSpPr/>
            <p:nvPr/>
          </p:nvCxnSpPr>
          <p:spPr>
            <a:xfrm flipV="1">
              <a:off x="5331595" y="3323849"/>
              <a:ext cx="1068807" cy="1210575"/>
            </a:xfrm>
            <a:prstGeom prst="straightConnector1">
              <a:avLst/>
            </a:pr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Arrow Connector 84"/>
            <p:cNvCxnSpPr/>
            <p:nvPr/>
          </p:nvCxnSpPr>
          <p:spPr>
            <a:xfrm flipV="1">
              <a:off x="5444989" y="3279569"/>
              <a:ext cx="1701468" cy="1237017"/>
            </a:xfrm>
            <a:prstGeom prst="straightConnector1">
              <a:avLst/>
            </a:prstGeom>
            <a:noFill/>
            <a:ln>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86" name="Rectangle 85"/>
          <p:cNvSpPr/>
          <p:nvPr/>
        </p:nvSpPr>
        <p:spPr>
          <a:xfrm>
            <a:off x="7452320" y="4361794"/>
            <a:ext cx="111968" cy="4571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7" name="Rectangle 86"/>
          <p:cNvSpPr/>
          <p:nvPr/>
        </p:nvSpPr>
        <p:spPr>
          <a:xfrm>
            <a:off x="7452320" y="4514194"/>
            <a:ext cx="111968" cy="45719"/>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8" name="Straight Connector 77"/>
          <p:cNvCxnSpPr/>
          <p:nvPr/>
        </p:nvCxnSpPr>
        <p:spPr>
          <a:xfrm flipV="1">
            <a:off x="1443632" y="3154846"/>
            <a:ext cx="472456" cy="971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2267744" y="3151134"/>
            <a:ext cx="400024" cy="37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603872" y="3154846"/>
            <a:ext cx="672612" cy="0"/>
          </a:xfrm>
          <a:prstGeom prst="line">
            <a:avLst/>
          </a:prstGeom>
          <a:ln w="44450" cmpd="dbl">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530139" y="3154123"/>
            <a:ext cx="648072" cy="72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147216" y="3044099"/>
            <a:ext cx="247658" cy="1177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688081" y="3560651"/>
            <a:ext cx="928075" cy="369332"/>
          </a:xfrm>
          <a:prstGeom prst="rect">
            <a:avLst/>
          </a:prstGeom>
          <a:noFill/>
        </p:spPr>
        <p:txBody>
          <a:bodyPr wrap="none" rtlCol="0">
            <a:spAutoFit/>
          </a:bodyPr>
          <a:lstStyle/>
          <a:p>
            <a:r>
              <a:rPr lang="en-GB" dirty="0">
                <a:solidFill>
                  <a:prstClr val="black"/>
                </a:solidFill>
              </a:rPr>
              <a:t>k</a:t>
            </a:r>
            <a:r>
              <a:rPr lang="en-GB" dirty="0" smtClean="0">
                <a:solidFill>
                  <a:prstClr val="black"/>
                </a:solidFill>
              </a:rPr>
              <a:t>lystron</a:t>
            </a:r>
            <a:endParaRPr lang="en-GB" dirty="0">
              <a:solidFill>
                <a:prstClr val="black"/>
              </a:solidFill>
            </a:endParaRPr>
          </a:p>
        </p:txBody>
      </p:sp>
      <p:cxnSp>
        <p:nvCxnSpPr>
          <p:cNvPr id="103" name="Straight Connector 102"/>
          <p:cNvCxnSpPr/>
          <p:nvPr/>
        </p:nvCxnSpPr>
        <p:spPr>
          <a:xfrm>
            <a:off x="2716976" y="3619186"/>
            <a:ext cx="0" cy="6675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2275460" y="6165304"/>
            <a:ext cx="2057716" cy="646331"/>
          </a:xfrm>
          <a:prstGeom prst="rect">
            <a:avLst/>
          </a:prstGeom>
          <a:noFill/>
          <a:ln>
            <a:solidFill>
              <a:schemeClr val="tx1"/>
            </a:solidFill>
          </a:ln>
        </p:spPr>
        <p:txBody>
          <a:bodyPr wrap="square" rtlCol="0">
            <a:spAutoFit/>
          </a:bodyPr>
          <a:lstStyle/>
          <a:p>
            <a:r>
              <a:rPr lang="en-GB" dirty="0">
                <a:solidFill>
                  <a:prstClr val="black"/>
                </a:solidFill>
              </a:rPr>
              <a:t>power </a:t>
            </a:r>
            <a:r>
              <a:rPr lang="en-GB" dirty="0" smtClean="0">
                <a:solidFill>
                  <a:prstClr val="black"/>
                </a:solidFill>
              </a:rPr>
              <a:t>converter</a:t>
            </a:r>
          </a:p>
          <a:p>
            <a:r>
              <a:rPr lang="en-GB" dirty="0" smtClean="0">
                <a:solidFill>
                  <a:prstClr val="black"/>
                </a:solidFill>
              </a:rPr>
              <a:t>100kV 40A </a:t>
            </a:r>
          </a:p>
        </p:txBody>
      </p:sp>
      <p:grpSp>
        <p:nvGrpSpPr>
          <p:cNvPr id="214" name="Group 213"/>
          <p:cNvGrpSpPr/>
          <p:nvPr/>
        </p:nvGrpSpPr>
        <p:grpSpPr>
          <a:xfrm>
            <a:off x="35495" y="3979095"/>
            <a:ext cx="3609315" cy="2186209"/>
            <a:chOff x="35495" y="3979095"/>
            <a:chExt cx="3609315" cy="2186209"/>
          </a:xfrm>
        </p:grpSpPr>
        <p:sp>
          <p:nvSpPr>
            <p:cNvPr id="215" name="TextBox 214"/>
            <p:cNvSpPr txBox="1"/>
            <p:nvPr/>
          </p:nvSpPr>
          <p:spPr>
            <a:xfrm>
              <a:off x="35496" y="4706574"/>
              <a:ext cx="2057716" cy="369332"/>
            </a:xfrm>
            <a:prstGeom prst="rect">
              <a:avLst/>
            </a:prstGeom>
            <a:noFill/>
          </p:spPr>
          <p:txBody>
            <a:bodyPr wrap="square" rtlCol="0">
              <a:spAutoFit/>
            </a:bodyPr>
            <a:lstStyle/>
            <a:p>
              <a:r>
                <a:rPr lang="en-GB" dirty="0">
                  <a:solidFill>
                    <a:prstClr val="black"/>
                  </a:solidFill>
                </a:rPr>
                <a:t>h</a:t>
              </a:r>
              <a:r>
                <a:rPr lang="en-GB" dirty="0" smtClean="0">
                  <a:solidFill>
                    <a:prstClr val="black"/>
                  </a:solidFill>
                </a:rPr>
                <a:t>igh voltage system</a:t>
              </a:r>
              <a:endParaRPr lang="en-GB" dirty="0">
                <a:solidFill>
                  <a:prstClr val="black"/>
                </a:solidFill>
              </a:endParaRPr>
            </a:p>
          </p:txBody>
        </p:sp>
        <p:sp>
          <p:nvSpPr>
            <p:cNvPr id="216" name="Rectangle 37"/>
            <p:cNvSpPr>
              <a:spLocks noChangeArrowheads="1"/>
            </p:cNvSpPr>
            <p:nvPr/>
          </p:nvSpPr>
          <p:spPr bwMode="auto">
            <a:xfrm>
              <a:off x="2616376" y="4280135"/>
              <a:ext cx="208016" cy="433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prstClr val="black"/>
                </a:solidFill>
              </a:endParaRPr>
            </a:p>
          </p:txBody>
        </p:sp>
        <p:cxnSp>
          <p:nvCxnSpPr>
            <p:cNvPr id="217" name="Straight Connector 216"/>
            <p:cNvCxnSpPr/>
            <p:nvPr/>
          </p:nvCxnSpPr>
          <p:spPr>
            <a:xfrm>
              <a:off x="2716976" y="5075906"/>
              <a:ext cx="0" cy="108939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218" name="Group 217"/>
            <p:cNvGrpSpPr/>
            <p:nvPr/>
          </p:nvGrpSpPr>
          <p:grpSpPr>
            <a:xfrm>
              <a:off x="2117947" y="5157407"/>
              <a:ext cx="599029" cy="719865"/>
              <a:chOff x="2117947" y="4845611"/>
              <a:chExt cx="599029" cy="1004270"/>
            </a:xfrm>
          </p:grpSpPr>
          <p:grpSp>
            <p:nvGrpSpPr>
              <p:cNvPr id="239" name="Group 238"/>
              <p:cNvGrpSpPr/>
              <p:nvPr/>
            </p:nvGrpSpPr>
            <p:grpSpPr>
              <a:xfrm>
                <a:off x="2117947" y="4845611"/>
                <a:ext cx="404677" cy="1004270"/>
                <a:chOff x="1773685" y="1124743"/>
                <a:chExt cx="682712" cy="1148287"/>
              </a:xfrm>
            </p:grpSpPr>
            <p:grpSp>
              <p:nvGrpSpPr>
                <p:cNvPr id="241" name="Group 240"/>
                <p:cNvGrpSpPr/>
                <p:nvPr/>
              </p:nvGrpSpPr>
              <p:grpSpPr>
                <a:xfrm>
                  <a:off x="1773685" y="1290875"/>
                  <a:ext cx="508878" cy="982155"/>
                  <a:chOff x="1081343" y="1184115"/>
                  <a:chExt cx="685800" cy="1066800"/>
                </a:xfrm>
              </p:grpSpPr>
              <p:sp>
                <p:nvSpPr>
                  <p:cNvPr id="252" name="Line 35"/>
                  <p:cNvSpPr>
                    <a:spLocks noChangeShapeType="1"/>
                  </p:cNvSpPr>
                  <p:nvPr/>
                </p:nvSpPr>
                <p:spPr bwMode="auto">
                  <a:xfrm flipH="1">
                    <a:off x="1233743" y="118411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3" name="Line 36"/>
                  <p:cNvSpPr>
                    <a:spLocks noChangeShapeType="1"/>
                  </p:cNvSpPr>
                  <p:nvPr/>
                </p:nvSpPr>
                <p:spPr bwMode="auto">
                  <a:xfrm>
                    <a:off x="1233743" y="118411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4" name="Rectangle 37"/>
                  <p:cNvSpPr>
                    <a:spLocks noChangeArrowheads="1"/>
                  </p:cNvSpPr>
                  <p:nvPr/>
                </p:nvSpPr>
                <p:spPr bwMode="auto">
                  <a:xfrm>
                    <a:off x="1157543" y="1336515"/>
                    <a:ext cx="1524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prstClr val="black"/>
                      </a:solidFill>
                    </a:endParaRPr>
                  </a:p>
                </p:txBody>
              </p:sp>
              <p:sp>
                <p:nvSpPr>
                  <p:cNvPr id="255" name="Line 38"/>
                  <p:cNvSpPr>
                    <a:spLocks noChangeShapeType="1"/>
                  </p:cNvSpPr>
                  <p:nvPr/>
                </p:nvSpPr>
                <p:spPr bwMode="auto">
                  <a:xfrm>
                    <a:off x="1081343" y="1946115"/>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6" name="Line 39"/>
                  <p:cNvSpPr>
                    <a:spLocks noChangeShapeType="1"/>
                  </p:cNvSpPr>
                  <p:nvPr/>
                </p:nvSpPr>
                <p:spPr bwMode="auto">
                  <a:xfrm>
                    <a:off x="1081343" y="2250915"/>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7" name="Line 40"/>
                  <p:cNvSpPr>
                    <a:spLocks noChangeShapeType="1"/>
                  </p:cNvSpPr>
                  <p:nvPr/>
                </p:nvSpPr>
                <p:spPr bwMode="auto">
                  <a:xfrm>
                    <a:off x="1233743" y="1946115"/>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8" name="Line 41"/>
                  <p:cNvSpPr>
                    <a:spLocks noChangeShapeType="1"/>
                  </p:cNvSpPr>
                  <p:nvPr/>
                </p:nvSpPr>
                <p:spPr bwMode="auto">
                  <a:xfrm>
                    <a:off x="1081343" y="1869915"/>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9" name="Line 42"/>
                  <p:cNvSpPr>
                    <a:spLocks noChangeShapeType="1"/>
                  </p:cNvSpPr>
                  <p:nvPr/>
                </p:nvSpPr>
                <p:spPr bwMode="auto">
                  <a:xfrm flipV="1">
                    <a:off x="1233743" y="171751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grpSp>
            <p:grpSp>
              <p:nvGrpSpPr>
                <p:cNvPr id="242" name="Group 241"/>
                <p:cNvGrpSpPr/>
                <p:nvPr/>
              </p:nvGrpSpPr>
              <p:grpSpPr>
                <a:xfrm>
                  <a:off x="2145387" y="1124743"/>
                  <a:ext cx="311010" cy="1148287"/>
                  <a:chOff x="2145387" y="901431"/>
                  <a:chExt cx="304800" cy="1371600"/>
                </a:xfrm>
              </p:grpSpPr>
              <p:sp>
                <p:nvSpPr>
                  <p:cNvPr id="243" name="Freeform 242"/>
                  <p:cNvSpPr/>
                  <p:nvPr/>
                </p:nvSpPr>
                <p:spPr>
                  <a:xfrm rot="375131">
                    <a:off x="2236950" y="1379129"/>
                    <a:ext cx="121675" cy="560363"/>
                  </a:xfrm>
                  <a:custGeom>
                    <a:avLst/>
                    <a:gdLst>
                      <a:gd name="connsiteX0" fmla="*/ 592281 w 1163781"/>
                      <a:gd name="connsiteY0" fmla="*/ 0 h 2379518"/>
                      <a:gd name="connsiteX1" fmla="*/ 592281 w 1163781"/>
                      <a:gd name="connsiteY1" fmla="*/ 0 h 2379518"/>
                      <a:gd name="connsiteX2" fmla="*/ 893618 w 1163781"/>
                      <a:gd name="connsiteY2" fmla="*/ 0 h 2379518"/>
                      <a:gd name="connsiteX3" fmla="*/ 259772 w 1163781"/>
                      <a:gd name="connsiteY3" fmla="*/ 1267691 h 2379518"/>
                      <a:gd name="connsiteX4" fmla="*/ 1163781 w 1163781"/>
                      <a:gd name="connsiteY4" fmla="*/ 987136 h 2379518"/>
                      <a:gd name="connsiteX5" fmla="*/ 706581 w 1163781"/>
                      <a:gd name="connsiteY5" fmla="*/ 2047009 h 2379518"/>
                      <a:gd name="connsiteX6" fmla="*/ 831272 w 1163781"/>
                      <a:gd name="connsiteY6" fmla="*/ 2015836 h 2379518"/>
                      <a:gd name="connsiteX7" fmla="*/ 581890 w 1163781"/>
                      <a:gd name="connsiteY7" fmla="*/ 2379518 h 2379518"/>
                      <a:gd name="connsiteX8" fmla="*/ 488372 w 1163781"/>
                      <a:gd name="connsiteY8" fmla="*/ 1963881 h 2379518"/>
                      <a:gd name="connsiteX9" fmla="*/ 633845 w 1163781"/>
                      <a:gd name="connsiteY9" fmla="*/ 2057400 h 2379518"/>
                      <a:gd name="connsiteX10" fmla="*/ 872836 w 1163781"/>
                      <a:gd name="connsiteY10" fmla="*/ 1226127 h 2379518"/>
                      <a:gd name="connsiteX11" fmla="*/ 0 w 1163781"/>
                      <a:gd name="connsiteY11" fmla="*/ 1506681 h 2379518"/>
                      <a:gd name="connsiteX12" fmla="*/ 592281 w 1163781"/>
                      <a:gd name="connsiteY12" fmla="*/ 0 h 237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3781" h="2379518">
                        <a:moveTo>
                          <a:pt x="592281" y="0"/>
                        </a:moveTo>
                        <a:lnTo>
                          <a:pt x="592281" y="0"/>
                        </a:lnTo>
                        <a:lnTo>
                          <a:pt x="893618" y="0"/>
                        </a:lnTo>
                        <a:lnTo>
                          <a:pt x="259772" y="1267691"/>
                        </a:lnTo>
                        <a:lnTo>
                          <a:pt x="1163781" y="987136"/>
                        </a:lnTo>
                        <a:lnTo>
                          <a:pt x="706581" y="2047009"/>
                        </a:lnTo>
                        <a:lnTo>
                          <a:pt x="831272" y="2015836"/>
                        </a:lnTo>
                        <a:lnTo>
                          <a:pt x="581890" y="2379518"/>
                        </a:lnTo>
                        <a:lnTo>
                          <a:pt x="488372" y="1963881"/>
                        </a:lnTo>
                        <a:lnTo>
                          <a:pt x="633845" y="2057400"/>
                        </a:lnTo>
                        <a:lnTo>
                          <a:pt x="872836" y="1226127"/>
                        </a:lnTo>
                        <a:lnTo>
                          <a:pt x="0" y="1506681"/>
                        </a:lnTo>
                        <a:lnTo>
                          <a:pt x="592281"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44" name="Line 28"/>
                  <p:cNvSpPr>
                    <a:spLocks noChangeShapeType="1"/>
                  </p:cNvSpPr>
                  <p:nvPr/>
                </p:nvSpPr>
                <p:spPr bwMode="auto">
                  <a:xfrm>
                    <a:off x="2297787" y="901431"/>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45" name="Line 29"/>
                  <p:cNvSpPr>
                    <a:spLocks noChangeShapeType="1"/>
                  </p:cNvSpPr>
                  <p:nvPr/>
                </p:nvSpPr>
                <p:spPr bwMode="auto">
                  <a:xfrm>
                    <a:off x="2145387" y="135863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46" name="Line 30"/>
                  <p:cNvSpPr>
                    <a:spLocks noChangeShapeType="1"/>
                  </p:cNvSpPr>
                  <p:nvPr/>
                </p:nvSpPr>
                <p:spPr bwMode="auto">
                  <a:xfrm>
                    <a:off x="2145387" y="1511031"/>
                    <a:ext cx="304800"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47" name="Line 31"/>
                  <p:cNvSpPr>
                    <a:spLocks noChangeShapeType="1"/>
                  </p:cNvSpPr>
                  <p:nvPr/>
                </p:nvSpPr>
                <p:spPr bwMode="auto">
                  <a:xfrm>
                    <a:off x="2145387" y="1663431"/>
                    <a:ext cx="304800"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48" name="Line 32"/>
                  <p:cNvSpPr>
                    <a:spLocks noChangeShapeType="1"/>
                  </p:cNvSpPr>
                  <p:nvPr/>
                </p:nvSpPr>
                <p:spPr bwMode="auto">
                  <a:xfrm>
                    <a:off x="2145387" y="196823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49" name="Line 33"/>
                  <p:cNvSpPr>
                    <a:spLocks noChangeShapeType="1"/>
                  </p:cNvSpPr>
                  <p:nvPr/>
                </p:nvSpPr>
                <p:spPr bwMode="auto">
                  <a:xfrm>
                    <a:off x="2145387" y="227303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0" name="Line 34"/>
                  <p:cNvSpPr>
                    <a:spLocks noChangeShapeType="1"/>
                  </p:cNvSpPr>
                  <p:nvPr/>
                </p:nvSpPr>
                <p:spPr bwMode="auto">
                  <a:xfrm>
                    <a:off x="2297787" y="1968231"/>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sp>
                <p:nvSpPr>
                  <p:cNvPr id="251" name="Line 44"/>
                  <p:cNvSpPr>
                    <a:spLocks noChangeShapeType="1"/>
                  </p:cNvSpPr>
                  <p:nvPr/>
                </p:nvSpPr>
                <p:spPr bwMode="auto">
                  <a:xfrm>
                    <a:off x="2145387" y="1815831"/>
                    <a:ext cx="304800"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solidFill>
                        <a:prstClr val="black"/>
                      </a:solidFill>
                    </a:endParaRPr>
                  </a:p>
                </p:txBody>
              </p:sp>
            </p:grpSp>
          </p:grpSp>
          <p:cxnSp>
            <p:nvCxnSpPr>
              <p:cNvPr id="240" name="Straight Connector 239"/>
              <p:cNvCxnSpPr>
                <a:endCxn id="244" idx="0"/>
              </p:cNvCxnSpPr>
              <p:nvPr/>
            </p:nvCxnSpPr>
            <p:spPr>
              <a:xfrm flipH="1">
                <a:off x="2430449" y="4845611"/>
                <a:ext cx="286527"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19" name="Straight Connector 218"/>
            <p:cNvCxnSpPr/>
            <p:nvPr/>
          </p:nvCxnSpPr>
          <p:spPr>
            <a:xfrm flipV="1">
              <a:off x="2275460" y="5068703"/>
              <a:ext cx="680316" cy="720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220" name="Group 219"/>
            <p:cNvGrpSpPr/>
            <p:nvPr/>
          </p:nvGrpSpPr>
          <p:grpSpPr>
            <a:xfrm>
              <a:off x="2716975" y="4713375"/>
              <a:ext cx="1" cy="361694"/>
              <a:chOff x="2716975" y="4713375"/>
              <a:chExt cx="1" cy="361694"/>
            </a:xfrm>
          </p:grpSpPr>
          <p:cxnSp>
            <p:nvCxnSpPr>
              <p:cNvPr id="236" name="Straight Connector 235"/>
              <p:cNvCxnSpPr/>
              <p:nvPr/>
            </p:nvCxnSpPr>
            <p:spPr>
              <a:xfrm>
                <a:off x="2716976" y="4713375"/>
                <a:ext cx="0" cy="155785"/>
              </a:xfrm>
              <a:prstGeom prst="line">
                <a:avLst/>
              </a:prstGeom>
              <a:ln>
                <a:solidFill>
                  <a:schemeClr val="tx1">
                    <a:lumMod val="85000"/>
                    <a:lumOff val="15000"/>
                  </a:schemeClr>
                </a:solidFill>
                <a:headEnd type="triangle"/>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a:off x="2716976" y="5013176"/>
                <a:ext cx="0" cy="61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2716975" y="4875294"/>
                <a:ext cx="1" cy="1378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21" name="Group 220"/>
            <p:cNvGrpSpPr/>
            <p:nvPr/>
          </p:nvGrpSpPr>
          <p:grpSpPr>
            <a:xfrm>
              <a:off x="2280709" y="4723633"/>
              <a:ext cx="1" cy="361694"/>
              <a:chOff x="2716975" y="4713375"/>
              <a:chExt cx="1" cy="361694"/>
            </a:xfrm>
          </p:grpSpPr>
          <p:cxnSp>
            <p:nvCxnSpPr>
              <p:cNvPr id="233" name="Straight Connector 232"/>
              <p:cNvCxnSpPr/>
              <p:nvPr/>
            </p:nvCxnSpPr>
            <p:spPr>
              <a:xfrm>
                <a:off x="2716976" y="4713375"/>
                <a:ext cx="0" cy="155785"/>
              </a:xfrm>
              <a:prstGeom prst="line">
                <a:avLst/>
              </a:prstGeom>
              <a:ln>
                <a:solidFill>
                  <a:schemeClr val="tx1">
                    <a:lumMod val="85000"/>
                    <a:lumOff val="15000"/>
                  </a:schemeClr>
                </a:solidFill>
                <a:headEnd type="triangle"/>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2716976" y="5013176"/>
                <a:ext cx="0" cy="61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a:off x="2716975" y="4865036"/>
                <a:ext cx="1" cy="14814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22" name="Group 221"/>
            <p:cNvGrpSpPr/>
            <p:nvPr/>
          </p:nvGrpSpPr>
          <p:grpSpPr>
            <a:xfrm>
              <a:off x="2503355" y="4713375"/>
              <a:ext cx="1" cy="361694"/>
              <a:chOff x="2716975" y="4713375"/>
              <a:chExt cx="1" cy="361694"/>
            </a:xfrm>
          </p:grpSpPr>
          <p:cxnSp>
            <p:nvCxnSpPr>
              <p:cNvPr id="230" name="Straight Connector 229"/>
              <p:cNvCxnSpPr/>
              <p:nvPr/>
            </p:nvCxnSpPr>
            <p:spPr>
              <a:xfrm>
                <a:off x="2716976" y="4713375"/>
                <a:ext cx="0" cy="155785"/>
              </a:xfrm>
              <a:prstGeom prst="line">
                <a:avLst/>
              </a:prstGeom>
              <a:ln>
                <a:solidFill>
                  <a:schemeClr val="tx1">
                    <a:lumMod val="85000"/>
                    <a:lumOff val="15000"/>
                  </a:schemeClr>
                </a:solidFill>
                <a:headEnd type="triangle"/>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a:off x="2716976" y="5013176"/>
                <a:ext cx="0" cy="61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2716975" y="4875294"/>
                <a:ext cx="1" cy="1378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23" name="Group 222"/>
            <p:cNvGrpSpPr/>
            <p:nvPr/>
          </p:nvGrpSpPr>
          <p:grpSpPr>
            <a:xfrm>
              <a:off x="2955775" y="4709040"/>
              <a:ext cx="1" cy="361694"/>
              <a:chOff x="2716975" y="4713375"/>
              <a:chExt cx="1" cy="361694"/>
            </a:xfrm>
          </p:grpSpPr>
          <p:cxnSp>
            <p:nvCxnSpPr>
              <p:cNvPr id="227" name="Straight Connector 226"/>
              <p:cNvCxnSpPr/>
              <p:nvPr/>
            </p:nvCxnSpPr>
            <p:spPr>
              <a:xfrm>
                <a:off x="2716976" y="4713375"/>
                <a:ext cx="0" cy="155785"/>
              </a:xfrm>
              <a:prstGeom prst="line">
                <a:avLst/>
              </a:prstGeom>
              <a:ln>
                <a:solidFill>
                  <a:schemeClr val="tx1">
                    <a:lumMod val="85000"/>
                    <a:lumOff val="15000"/>
                  </a:schemeClr>
                </a:solidFill>
                <a:headEnd type="triangle"/>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716976" y="5013176"/>
                <a:ext cx="0" cy="6189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a:off x="2716975" y="4879629"/>
                <a:ext cx="1" cy="13354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24" name="TextBox 223"/>
            <p:cNvSpPr txBox="1"/>
            <p:nvPr/>
          </p:nvSpPr>
          <p:spPr>
            <a:xfrm>
              <a:off x="2123385" y="4489760"/>
              <a:ext cx="570990" cy="307777"/>
            </a:xfrm>
            <a:prstGeom prst="rect">
              <a:avLst/>
            </a:prstGeom>
            <a:noFill/>
          </p:spPr>
          <p:txBody>
            <a:bodyPr wrap="none" rtlCol="0">
              <a:spAutoFit/>
            </a:bodyPr>
            <a:lstStyle/>
            <a:p>
              <a:r>
                <a:rPr lang="en-GB" sz="1400" dirty="0">
                  <a:solidFill>
                    <a:prstClr val="black"/>
                  </a:solidFill>
                </a:rPr>
                <a:t>k</a:t>
              </a:r>
              <a:r>
                <a:rPr lang="en-GB" sz="1400" dirty="0" smtClean="0">
                  <a:solidFill>
                    <a:prstClr val="black"/>
                  </a:solidFill>
                </a:rPr>
                <a:t>1 k2</a:t>
              </a:r>
              <a:endParaRPr lang="en-GB" sz="1400" dirty="0">
                <a:solidFill>
                  <a:prstClr val="black"/>
                </a:solidFill>
              </a:endParaRPr>
            </a:p>
          </p:txBody>
        </p:sp>
        <p:sp>
          <p:nvSpPr>
            <p:cNvPr id="225" name="TextBox 224"/>
            <p:cNvSpPr txBox="1"/>
            <p:nvPr/>
          </p:nvSpPr>
          <p:spPr>
            <a:xfrm>
              <a:off x="2839775" y="4496755"/>
              <a:ext cx="357790" cy="307777"/>
            </a:xfrm>
            <a:prstGeom prst="rect">
              <a:avLst/>
            </a:prstGeom>
            <a:noFill/>
          </p:spPr>
          <p:txBody>
            <a:bodyPr wrap="none" rtlCol="0">
              <a:spAutoFit/>
            </a:bodyPr>
            <a:lstStyle/>
            <a:p>
              <a:r>
                <a:rPr lang="en-GB" sz="1400" dirty="0" smtClean="0">
                  <a:solidFill>
                    <a:prstClr val="black"/>
                  </a:solidFill>
                </a:rPr>
                <a:t>k4</a:t>
              </a:r>
              <a:endParaRPr lang="en-GB" sz="1400" dirty="0">
                <a:solidFill>
                  <a:prstClr val="black"/>
                </a:solidFill>
              </a:endParaRPr>
            </a:p>
          </p:txBody>
        </p:sp>
        <p:sp>
          <p:nvSpPr>
            <p:cNvPr id="226" name="Oval 48"/>
            <p:cNvSpPr>
              <a:spLocks noChangeArrowheads="1"/>
            </p:cNvSpPr>
            <p:nvPr/>
          </p:nvSpPr>
          <p:spPr bwMode="auto">
            <a:xfrm>
              <a:off x="35495" y="3979095"/>
              <a:ext cx="3609315" cy="2013803"/>
            </a:xfrm>
            <a:prstGeom prst="ellipse">
              <a:avLst/>
            </a:prstGeom>
            <a:solidFill>
              <a:schemeClr val="bg1">
                <a:alpha val="20000"/>
              </a:schemeClr>
            </a:solidFill>
            <a:ln w="9525">
              <a:solidFill>
                <a:schemeClr val="tx1"/>
              </a:solidFill>
              <a:round/>
              <a:headEnd/>
              <a:tailEnd/>
            </a:ln>
            <a:effectLst/>
          </p:spPr>
          <p:txBody>
            <a:bodyPr wrap="none" anchor="ctr"/>
            <a:lstStyle/>
            <a:p>
              <a:endParaRPr lang="en-GB">
                <a:solidFill>
                  <a:prstClr val="black"/>
                </a:solidFill>
              </a:endParaRPr>
            </a:p>
          </p:txBody>
        </p:sp>
      </p:grpSp>
      <p:sp>
        <p:nvSpPr>
          <p:cNvPr id="107" name="TextBox 106"/>
          <p:cNvSpPr txBox="1"/>
          <p:nvPr/>
        </p:nvSpPr>
        <p:spPr>
          <a:xfrm>
            <a:off x="7708735" y="6406587"/>
            <a:ext cx="1306703" cy="369332"/>
          </a:xfrm>
          <a:prstGeom prst="rect">
            <a:avLst/>
          </a:prstGeom>
          <a:noFill/>
        </p:spPr>
        <p:txBody>
          <a:bodyPr wrap="square" rtlCol="0">
            <a:spAutoFit/>
          </a:bodyPr>
          <a:lstStyle/>
          <a:p>
            <a:r>
              <a:rPr lang="en-GB" dirty="0" smtClean="0"/>
              <a:t>O. Brunner</a:t>
            </a:r>
            <a:endParaRPr lang="en-GB" dirty="0"/>
          </a:p>
        </p:txBody>
      </p:sp>
    </p:spTree>
    <p:extLst>
      <p:ext uri="{BB962C8B-B14F-4D97-AF65-F5344CB8AC3E}">
        <p14:creationId xmlns:p14="http://schemas.microsoft.com/office/powerpoint/2010/main" val="53347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nvPr>
        </p:nvGraphicFramePr>
        <p:xfrm>
          <a:off x="-1" y="1166812"/>
          <a:ext cx="9144001" cy="4524375"/>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3"/>
          <p:cNvSpPr>
            <a:spLocks noGrp="1"/>
          </p:cNvSpPr>
          <p:nvPr>
            <p:ph type="title"/>
          </p:nvPr>
        </p:nvSpPr>
        <p:spPr>
          <a:xfrm>
            <a:off x="395536" y="195185"/>
            <a:ext cx="8229600" cy="1143000"/>
          </a:xfrm>
        </p:spPr>
        <p:txBody>
          <a:bodyPr>
            <a:normAutofit/>
          </a:bodyPr>
          <a:lstStyle/>
          <a:p>
            <a:r>
              <a:rPr lang="en-GB" dirty="0" smtClean="0">
                <a:effectLst>
                  <a:reflection stA="15000" endPos="65000" dist="25400" dir="5400000" sy="-100000" algn="bl" rotWithShape="0"/>
                </a:effectLst>
              </a:rPr>
              <a:t>LHC run 2: all RF trips </a:t>
            </a:r>
            <a:endParaRPr lang="en-GB" dirty="0">
              <a:effectLst>
                <a:reflection stA="15000" endPos="65000" dist="25400" dir="5400000" sy="-100000" algn="bl" rotWithShape="0"/>
              </a:effectLst>
            </a:endParaRPr>
          </a:p>
        </p:txBody>
      </p:sp>
      <p:sp>
        <p:nvSpPr>
          <p:cNvPr id="6" name="Rounded Rectangle 5"/>
          <p:cNvSpPr/>
          <p:nvPr/>
        </p:nvSpPr>
        <p:spPr>
          <a:xfrm>
            <a:off x="1907704" y="5691187"/>
            <a:ext cx="5760640" cy="1131158"/>
          </a:xfrm>
          <a:prstGeom prst="roundRect">
            <a:avLst/>
          </a:prstGeom>
          <a:solidFill>
            <a:schemeClr val="bg1">
              <a:lumMod val="95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marL="285750" indent="-285750">
              <a:buFont typeface="Arial" panose="020B0604020202020204" pitchFamily="34" charset="0"/>
              <a:buChar char="•"/>
            </a:pPr>
            <a:r>
              <a:rPr lang="en-GB" dirty="0" smtClean="0">
                <a:solidFill>
                  <a:srgbClr val="002060"/>
                </a:solidFill>
              </a:rPr>
              <a:t>57 </a:t>
            </a:r>
            <a:r>
              <a:rPr lang="en-GB" dirty="0">
                <a:solidFill>
                  <a:srgbClr val="002060"/>
                </a:solidFill>
              </a:rPr>
              <a:t>trips recorded</a:t>
            </a:r>
          </a:p>
          <a:p>
            <a:pPr marL="285750" indent="-285750">
              <a:buFont typeface="Arial" panose="020B0604020202020204" pitchFamily="34" charset="0"/>
              <a:buChar char="•"/>
            </a:pPr>
            <a:r>
              <a:rPr lang="en-GB" dirty="0">
                <a:solidFill>
                  <a:srgbClr val="002060"/>
                </a:solidFill>
              </a:rPr>
              <a:t>13 beam </a:t>
            </a:r>
            <a:r>
              <a:rPr lang="en-GB" dirty="0" smtClean="0">
                <a:solidFill>
                  <a:srgbClr val="002060"/>
                </a:solidFill>
              </a:rPr>
              <a:t>dumps (higher bars) – 7 during 25 ns run</a:t>
            </a:r>
            <a:endParaRPr lang="en-GB" dirty="0">
              <a:solidFill>
                <a:srgbClr val="002060"/>
              </a:solidFill>
            </a:endParaRPr>
          </a:p>
          <a:p>
            <a:pPr marL="285750" indent="-285750">
              <a:buFont typeface="Arial" panose="020B0604020202020204" pitchFamily="34" charset="0"/>
              <a:buChar char="•"/>
            </a:pPr>
            <a:r>
              <a:rPr lang="en-GB" dirty="0">
                <a:solidFill>
                  <a:srgbClr val="002060"/>
                </a:solidFill>
              </a:rPr>
              <a:t>15 </a:t>
            </a:r>
            <a:r>
              <a:rPr lang="en-GB" dirty="0" smtClean="0">
                <a:solidFill>
                  <a:srgbClr val="002060"/>
                </a:solidFill>
              </a:rPr>
              <a:t>categories</a:t>
            </a:r>
            <a:endParaRPr lang="en-GB" dirty="0">
              <a:solidFill>
                <a:srgbClr val="002060"/>
              </a:solidFill>
            </a:endParaRPr>
          </a:p>
        </p:txBody>
      </p:sp>
      <p:grpSp>
        <p:nvGrpSpPr>
          <p:cNvPr id="5" name="Group 4"/>
          <p:cNvGrpSpPr/>
          <p:nvPr/>
        </p:nvGrpSpPr>
        <p:grpSpPr>
          <a:xfrm>
            <a:off x="5652120" y="4175505"/>
            <a:ext cx="3240360" cy="338554"/>
            <a:chOff x="5652120" y="4175505"/>
            <a:chExt cx="3034680" cy="338554"/>
          </a:xfrm>
        </p:grpSpPr>
        <p:cxnSp>
          <p:nvCxnSpPr>
            <p:cNvPr id="7" name="Straight Arrow Connector 6"/>
            <p:cNvCxnSpPr/>
            <p:nvPr/>
          </p:nvCxnSpPr>
          <p:spPr>
            <a:xfrm>
              <a:off x="5652120" y="4437112"/>
              <a:ext cx="3034680" cy="0"/>
            </a:xfrm>
            <a:prstGeom prst="straightConnector1">
              <a:avLst/>
            </a:prstGeom>
            <a:ln>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146043" y="4175505"/>
              <a:ext cx="2536938" cy="338554"/>
            </a:xfrm>
            <a:prstGeom prst="rect">
              <a:avLst/>
            </a:prstGeom>
            <a:noFill/>
          </p:spPr>
          <p:txBody>
            <a:bodyPr wrap="none" rtlCol="0">
              <a:spAutoFit/>
            </a:bodyPr>
            <a:lstStyle/>
            <a:p>
              <a:r>
                <a:rPr lang="en-GB" sz="1600" dirty="0" smtClean="0">
                  <a:solidFill>
                    <a:srgbClr val="FF0000"/>
                  </a:solidFill>
                </a:rPr>
                <a:t>25 ns proton      &amp;        ions run</a:t>
              </a:r>
              <a:endParaRPr lang="en-GB" sz="1600" dirty="0">
                <a:solidFill>
                  <a:srgbClr val="FF0000"/>
                </a:solidFill>
              </a:endParaRPr>
            </a:p>
          </p:txBody>
        </p:sp>
      </p:grpSp>
      <p:sp>
        <p:nvSpPr>
          <p:cNvPr id="8" name="TextBox 7"/>
          <p:cNvSpPr txBox="1"/>
          <p:nvPr/>
        </p:nvSpPr>
        <p:spPr>
          <a:xfrm>
            <a:off x="7708735" y="6406587"/>
            <a:ext cx="1306703" cy="369332"/>
          </a:xfrm>
          <a:prstGeom prst="rect">
            <a:avLst/>
          </a:prstGeom>
          <a:noFill/>
        </p:spPr>
        <p:txBody>
          <a:bodyPr wrap="square" rtlCol="0">
            <a:spAutoFit/>
          </a:bodyPr>
          <a:lstStyle/>
          <a:p>
            <a:r>
              <a:rPr lang="en-GB" dirty="0" smtClean="0"/>
              <a:t>O. Brunner</a:t>
            </a:r>
            <a:endParaRPr lang="en-GB" dirty="0"/>
          </a:p>
        </p:txBody>
      </p:sp>
    </p:spTree>
    <p:extLst>
      <p:ext uri="{BB962C8B-B14F-4D97-AF65-F5344CB8AC3E}">
        <p14:creationId xmlns:p14="http://schemas.microsoft.com/office/powerpoint/2010/main" val="35758989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195185"/>
            <a:ext cx="8229600" cy="1143000"/>
          </a:xfrm>
        </p:spPr>
        <p:txBody>
          <a:bodyPr>
            <a:normAutofit/>
          </a:bodyPr>
          <a:lstStyle/>
          <a:p>
            <a:r>
              <a:rPr lang="en-GB" dirty="0" smtClean="0">
                <a:effectLst>
                  <a:reflection stA="15000" endPos="65000" dist="25400" dir="5400000" sy="-100000" algn="bl" rotWithShape="0"/>
                </a:effectLst>
              </a:rPr>
              <a:t>Conclusions</a:t>
            </a:r>
            <a:endParaRPr lang="en-GB" dirty="0">
              <a:effectLst>
                <a:reflection stA="15000" endPos="65000" dist="25400" dir="5400000" sy="-100000" algn="bl" rotWithShape="0"/>
              </a:effectLst>
            </a:endParaRPr>
          </a:p>
        </p:txBody>
      </p:sp>
      <p:sp>
        <p:nvSpPr>
          <p:cNvPr id="5" name="Espace réservé du contenu 2"/>
          <p:cNvSpPr txBox="1">
            <a:spLocks/>
          </p:cNvSpPr>
          <p:nvPr/>
        </p:nvSpPr>
        <p:spPr>
          <a:xfrm>
            <a:off x="0" y="3284984"/>
            <a:ext cx="9144000" cy="36724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002060"/>
              </a:buClr>
              <a:buSzPct val="50000"/>
              <a:buFont typeface="Wingdings" panose="05000000000000000000" pitchFamily="2" charset="2"/>
              <a:buChar char="v"/>
            </a:pPr>
            <a:r>
              <a:rPr lang="en-GB" sz="2000" dirty="0" smtClean="0">
                <a:solidFill>
                  <a:srgbClr val="002060"/>
                </a:solidFill>
              </a:rPr>
              <a:t>Work done during LS1 and along run 2 proved to be effective -&gt; No spurious trips since TS2</a:t>
            </a:r>
            <a:endParaRPr lang="en-GB" sz="2000" dirty="0" smtClean="0">
              <a:solidFill>
                <a:prstClr val="black">
                  <a:lumMod val="85000"/>
                  <a:lumOff val="15000"/>
                </a:prstClr>
              </a:solidFill>
            </a:endParaRPr>
          </a:p>
          <a:p>
            <a:pPr>
              <a:buClr>
                <a:srgbClr val="002060"/>
              </a:buClr>
              <a:buSzPct val="50000"/>
              <a:buFont typeface="Wingdings" panose="05000000000000000000" pitchFamily="2" charset="2"/>
              <a:buChar char="v"/>
            </a:pPr>
            <a:r>
              <a:rPr lang="en-GB" sz="2000" dirty="0" smtClean="0">
                <a:solidFill>
                  <a:srgbClr val="002060"/>
                </a:solidFill>
              </a:rPr>
              <a:t>More frequent (minor) hardware failures!</a:t>
            </a:r>
          </a:p>
          <a:p>
            <a:pPr lvl="1">
              <a:buClr>
                <a:srgbClr val="002060"/>
              </a:buClr>
              <a:buSzPct val="50000"/>
              <a:buFont typeface="Wingdings" panose="05000000000000000000" pitchFamily="2" charset="2"/>
              <a:buChar char="v"/>
            </a:pPr>
            <a:r>
              <a:rPr lang="en-GB" sz="1700" dirty="0" smtClean="0">
                <a:solidFill>
                  <a:prstClr val="black">
                    <a:lumMod val="75000"/>
                    <a:lumOff val="25000"/>
                  </a:prstClr>
                </a:solidFill>
              </a:rPr>
              <a:t>Only </a:t>
            </a:r>
            <a:r>
              <a:rPr lang="en-GB" sz="1700" dirty="0">
                <a:solidFill>
                  <a:prstClr val="black">
                    <a:lumMod val="75000"/>
                    <a:lumOff val="25000"/>
                  </a:prstClr>
                </a:solidFill>
              </a:rPr>
              <a:t>very few LLRF spares</a:t>
            </a:r>
            <a:r>
              <a:rPr lang="en-GB" sz="1700" dirty="0" smtClean="0">
                <a:solidFill>
                  <a:prstClr val="black">
                    <a:lumMod val="75000"/>
                    <a:lumOff val="25000"/>
                  </a:prstClr>
                </a:solidFill>
              </a:rPr>
              <a:t>!</a:t>
            </a:r>
          </a:p>
          <a:p>
            <a:pPr lvl="1">
              <a:buClr>
                <a:srgbClr val="002060"/>
              </a:buClr>
              <a:buSzPct val="50000"/>
              <a:buFont typeface="Wingdings" panose="05000000000000000000" pitchFamily="2" charset="2"/>
              <a:buChar char="v"/>
            </a:pPr>
            <a:r>
              <a:rPr lang="en-GB" sz="1700" dirty="0" smtClean="0">
                <a:solidFill>
                  <a:prstClr val="black">
                    <a:lumMod val="75000"/>
                    <a:lumOff val="25000"/>
                  </a:prstClr>
                </a:solidFill>
              </a:rPr>
              <a:t>Replacement campaign during YETS</a:t>
            </a:r>
            <a:r>
              <a:rPr lang="en-GB" sz="1700" dirty="0">
                <a:solidFill>
                  <a:prstClr val="black">
                    <a:lumMod val="75000"/>
                    <a:lumOff val="25000"/>
                  </a:prstClr>
                </a:solidFill>
              </a:rPr>
              <a:t> </a:t>
            </a:r>
            <a:r>
              <a:rPr lang="en-GB" sz="1700" dirty="0" smtClean="0">
                <a:solidFill>
                  <a:prstClr val="black">
                    <a:lumMod val="75000"/>
                    <a:lumOff val="25000"/>
                  </a:prstClr>
                </a:solidFill>
              </a:rPr>
              <a:t>(e.g. 5V P.S.) </a:t>
            </a:r>
            <a:endParaRPr lang="en-GB" sz="1700" dirty="0">
              <a:solidFill>
                <a:prstClr val="black">
                  <a:lumMod val="75000"/>
                  <a:lumOff val="25000"/>
                </a:prstClr>
              </a:solidFill>
            </a:endParaRPr>
          </a:p>
          <a:p>
            <a:pPr>
              <a:buClr>
                <a:srgbClr val="002060"/>
              </a:buClr>
              <a:buSzPct val="50000"/>
              <a:buFont typeface="Wingdings" panose="05000000000000000000" pitchFamily="2" charset="2"/>
              <a:buChar char="v"/>
            </a:pPr>
            <a:r>
              <a:rPr lang="en-GB" sz="2000" dirty="0" smtClean="0">
                <a:solidFill>
                  <a:srgbClr val="002060"/>
                </a:solidFill>
              </a:rPr>
              <a:t>With increasing beam intensity the system is more sensitive:</a:t>
            </a:r>
          </a:p>
          <a:p>
            <a:pPr lvl="1">
              <a:buClr>
                <a:srgbClr val="002060"/>
              </a:buClr>
              <a:buSzPct val="50000"/>
              <a:buFont typeface="Wingdings" panose="05000000000000000000" pitchFamily="2" charset="2"/>
              <a:buChar char="v"/>
            </a:pPr>
            <a:r>
              <a:rPr lang="en-GB" sz="1600" dirty="0" smtClean="0">
                <a:solidFill>
                  <a:prstClr val="black">
                    <a:lumMod val="85000"/>
                    <a:lumOff val="15000"/>
                  </a:prstClr>
                </a:solidFill>
              </a:rPr>
              <a:t>The RF system is approaching its limits - &gt; time needed for RF conditioning &amp; LLRF setup</a:t>
            </a:r>
          </a:p>
          <a:p>
            <a:pPr lvl="1">
              <a:buClr>
                <a:srgbClr val="002060"/>
              </a:buClr>
              <a:buSzPct val="50000"/>
              <a:buFont typeface="Wingdings" panose="05000000000000000000" pitchFamily="2" charset="2"/>
              <a:buChar char="v"/>
            </a:pPr>
            <a:r>
              <a:rPr lang="en-GB" sz="1600" dirty="0" smtClean="0">
                <a:solidFill>
                  <a:prstClr val="black">
                    <a:lumMod val="85000"/>
                    <a:lumOff val="15000"/>
                  </a:prstClr>
                </a:solidFill>
              </a:rPr>
              <a:t>Arc detectors trips do not seem –all- real! -&gt; new configuration and new diagnostic system installed during YETS  </a:t>
            </a:r>
          </a:p>
        </p:txBody>
      </p:sp>
      <p:pic>
        <p:nvPicPr>
          <p:cNvPr id="9" name="Picture 8"/>
          <p:cNvPicPr>
            <a:picLocks noChangeAspect="1"/>
          </p:cNvPicPr>
          <p:nvPr/>
        </p:nvPicPr>
        <p:blipFill>
          <a:blip r:embed="rId3"/>
          <a:stretch>
            <a:fillRect/>
          </a:stretch>
        </p:blipFill>
        <p:spPr>
          <a:xfrm>
            <a:off x="2854152" y="1309007"/>
            <a:ext cx="3312368" cy="1975977"/>
          </a:xfrm>
          <a:prstGeom prst="rect">
            <a:avLst/>
          </a:prstGeom>
        </p:spPr>
      </p:pic>
      <p:sp>
        <p:nvSpPr>
          <p:cNvPr id="6" name="TextBox 5"/>
          <p:cNvSpPr txBox="1"/>
          <p:nvPr/>
        </p:nvSpPr>
        <p:spPr>
          <a:xfrm>
            <a:off x="6823276" y="6406587"/>
            <a:ext cx="1306703" cy="369332"/>
          </a:xfrm>
          <a:prstGeom prst="rect">
            <a:avLst/>
          </a:prstGeom>
          <a:noFill/>
        </p:spPr>
        <p:txBody>
          <a:bodyPr wrap="square" rtlCol="0">
            <a:spAutoFit/>
          </a:bodyPr>
          <a:lstStyle/>
          <a:p>
            <a:r>
              <a:rPr lang="en-GB" dirty="0" smtClean="0"/>
              <a:t>O. Brunner</a:t>
            </a:r>
            <a:endParaRPr lang="en-GB" dirty="0"/>
          </a:p>
        </p:txBody>
      </p:sp>
    </p:spTree>
    <p:extLst>
      <p:ext uri="{BB962C8B-B14F-4D97-AF65-F5344CB8AC3E}">
        <p14:creationId xmlns:p14="http://schemas.microsoft.com/office/powerpoint/2010/main" val="4174592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24916"/>
            <a:ext cx="8226854" cy="940443"/>
          </a:xfrm>
        </p:spPr>
        <p:txBody>
          <a:bodyPr>
            <a:normAutofit fontScale="90000"/>
          </a:bodyPr>
          <a:lstStyle/>
          <a:p>
            <a:r>
              <a:rPr lang="en-GB" sz="4000" dirty="0" smtClean="0"/>
              <a:t>2015 Evian Workshop Summary: Sessions 1 and 2 – Availability &amp; Operations</a:t>
            </a:r>
            <a:endParaRPr lang="en-GB" sz="4000" dirty="0"/>
          </a:p>
        </p:txBody>
      </p:sp>
      <p:sp>
        <p:nvSpPr>
          <p:cNvPr id="3" name="Date Placeholder 2"/>
          <p:cNvSpPr>
            <a:spLocks noGrp="1"/>
          </p:cNvSpPr>
          <p:nvPr>
            <p:ph type="dt" sz="half" idx="2"/>
          </p:nvPr>
        </p:nvSpPr>
        <p:spPr/>
        <p:txBody>
          <a:bodyPr/>
          <a:lstStyle/>
          <a:p>
            <a:fld id="{B4BFD808-6B56-4447-9401-2398D08EE3C0}" type="datetime1">
              <a:rPr lang="en-US" smtClean="0"/>
              <a:pPr/>
              <a:t>1/7/2016</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199" y="4224842"/>
            <a:ext cx="7813819" cy="989147"/>
          </a:xfrm>
        </p:spPr>
        <p:txBody>
          <a:bodyPr>
            <a:normAutofit/>
          </a:bodyPr>
          <a:lstStyle/>
          <a:p>
            <a:r>
              <a:rPr lang="en-GB" sz="1800" b="1" dirty="0" smtClean="0"/>
              <a:t>Andrea Apollonio</a:t>
            </a:r>
            <a:r>
              <a:rPr lang="en-GB" sz="1800" dirty="0" smtClean="0"/>
              <a:t>, TE-MPE-PE </a:t>
            </a:r>
          </a:p>
          <a:p>
            <a:r>
              <a:rPr lang="en-GB" sz="1800" dirty="0" smtClean="0"/>
              <a:t>Collection of slides from different speakers</a:t>
            </a:r>
          </a:p>
          <a:p>
            <a:r>
              <a:rPr lang="en-GB" sz="1800" dirty="0" smtClean="0"/>
              <a:t>07/01/2016</a:t>
            </a:r>
            <a:endParaRPr lang="en-GB" sz="1800" dirty="0"/>
          </a:p>
        </p:txBody>
      </p:sp>
    </p:spTree>
    <p:extLst>
      <p:ext uri="{BB962C8B-B14F-4D97-AF65-F5344CB8AC3E}">
        <p14:creationId xmlns:p14="http://schemas.microsoft.com/office/powerpoint/2010/main" val="23396544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7841" y="1125268"/>
            <a:ext cx="6757652" cy="2646163"/>
          </a:xfrm>
        </p:spPr>
        <p:txBody>
          <a:bodyPr>
            <a:normAutofit fontScale="85000" lnSpcReduction="10000"/>
          </a:bodyPr>
          <a:lstStyle/>
          <a:p>
            <a:pPr marL="36576" indent="0">
              <a:buNone/>
            </a:pPr>
            <a:r>
              <a:rPr lang="en-GB" sz="2800" dirty="0" smtClean="0"/>
              <a:t>Operations:</a:t>
            </a:r>
          </a:p>
          <a:p>
            <a:r>
              <a:rPr lang="en-GB" sz="2800" dirty="0" smtClean="0"/>
              <a:t>Cycle (M. Solfaroli)</a:t>
            </a:r>
          </a:p>
          <a:p>
            <a:r>
              <a:rPr lang="en-GB" sz="2800" dirty="0" smtClean="0"/>
              <a:t>Injection (D. Jacquet)</a:t>
            </a:r>
          </a:p>
          <a:p>
            <a:r>
              <a:rPr lang="en-GB" sz="2800" dirty="0" smtClean="0"/>
              <a:t>Feedbacks (L. Ponce)</a:t>
            </a:r>
          </a:p>
          <a:p>
            <a:r>
              <a:rPr lang="en-GB" sz="2800" dirty="0" smtClean="0"/>
              <a:t>Q and Q’ snapback, decay (M. </a:t>
            </a:r>
            <a:r>
              <a:rPr lang="en-GB" sz="2800" dirty="0" err="1" smtClean="0"/>
              <a:t>Schaumann</a:t>
            </a:r>
            <a:r>
              <a:rPr lang="en-GB" sz="2800" dirty="0" smtClean="0"/>
              <a:t>)</a:t>
            </a:r>
          </a:p>
          <a:p>
            <a:r>
              <a:rPr lang="en-GB" sz="2800" dirty="0" smtClean="0"/>
              <a:t>Optics model (A. </a:t>
            </a:r>
            <a:r>
              <a:rPr lang="en-GB" sz="2800" dirty="0" err="1" smtClean="0"/>
              <a:t>Langner</a:t>
            </a:r>
            <a:r>
              <a:rPr lang="en-GB" sz="2800" dirty="0" smtClean="0"/>
              <a:t>)</a:t>
            </a:r>
            <a:endParaRPr lang="en-GB" sz="2800" dirty="0"/>
          </a:p>
        </p:txBody>
      </p:sp>
      <p:sp>
        <p:nvSpPr>
          <p:cNvPr id="4" name="Date Placeholder 3"/>
          <p:cNvSpPr>
            <a:spLocks noGrp="1"/>
          </p:cNvSpPr>
          <p:nvPr>
            <p:ph type="dt" sz="half" idx="2"/>
          </p:nvPr>
        </p:nvSpPr>
        <p:spPr/>
        <p:txBody>
          <a:bodyPr/>
          <a:lstStyle/>
          <a:p>
            <a:fld id="{B4BFD808-6B56-4447-9401-2398D08EE3C0}" type="datetime1">
              <a:rPr lang="en-GB" smtClean="0">
                <a:solidFill>
                  <a:srgbClr val="0055A0">
                    <a:tint val="75000"/>
                  </a:srgbClr>
                </a:solidFill>
              </a:rPr>
              <a:pPr/>
              <a:t>07/01/2016</a:t>
            </a:fld>
            <a:endParaRPr lang="en-GB" dirty="0">
              <a:solidFill>
                <a:srgbClr val="0055A0">
                  <a:tint val="75000"/>
                </a:srgbClr>
              </a:solidFill>
            </a:endParaRPr>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20</a:t>
            </a:fld>
            <a:endParaRPr lang="en-GB" dirty="0">
              <a:solidFill>
                <a:srgbClr val="0055A0">
                  <a:tint val="75000"/>
                </a:srgbClr>
              </a:solidFill>
            </a:endParaRPr>
          </a:p>
        </p:txBody>
      </p:sp>
    </p:spTree>
    <p:extLst>
      <p:ext uri="{BB962C8B-B14F-4D97-AF65-F5344CB8AC3E}">
        <p14:creationId xmlns:p14="http://schemas.microsoft.com/office/powerpoint/2010/main" val="1782409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solidFill>
                  <a:srgbClr val="0055A0">
                    <a:tint val="75000"/>
                  </a:srgbClr>
                </a:solidFill>
              </a:rPr>
              <a:pPr/>
              <a:t>21</a:t>
            </a:fld>
            <a:endParaRPr lang="en-US">
              <a:solidFill>
                <a:srgbClr val="0055A0">
                  <a:tint val="75000"/>
                </a:srgbClr>
              </a:solidFill>
            </a:endParaRPr>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6</a:t>
            </a:r>
            <a:r>
              <a:rPr lang="en-GB" baseline="30000" dirty="0" smtClean="0">
                <a:solidFill>
                  <a:srgbClr val="0055A0">
                    <a:tint val="75000"/>
                  </a:srgbClr>
                </a:solidFill>
              </a:rPr>
              <a:t>th</a:t>
            </a:r>
            <a:r>
              <a:rPr lang="en-GB" dirty="0" smtClean="0">
                <a:solidFill>
                  <a:srgbClr val="0055A0">
                    <a:tint val="75000"/>
                  </a:srgbClr>
                </a:solidFill>
              </a:rPr>
              <a:t> LHC operational workshop Evian 2015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Title 1"/>
          <p:cNvSpPr>
            <a:spLocks noGrp="1"/>
          </p:cNvSpPr>
          <p:nvPr>
            <p:ph type="title"/>
          </p:nvPr>
        </p:nvSpPr>
        <p:spPr>
          <a:xfrm>
            <a:off x="457200" y="233493"/>
            <a:ext cx="8226854" cy="558988"/>
          </a:xfrm>
        </p:spPr>
        <p:txBody>
          <a:bodyPr>
            <a:normAutofit fontScale="90000"/>
          </a:bodyPr>
          <a:lstStyle/>
          <a:p>
            <a:r>
              <a:rPr lang="en-GB" dirty="0" smtClean="0"/>
              <a:t>LHC operational beam modes</a:t>
            </a:r>
            <a:endParaRPr lang="en-GB" dirty="0"/>
          </a:p>
        </p:txBody>
      </p:sp>
      <p:pic>
        <p:nvPicPr>
          <p:cNvPr id="7" name="Picture 4"/>
          <p:cNvPicPr>
            <a:picLocks noChangeAspect="1"/>
          </p:cNvPicPr>
          <p:nvPr/>
        </p:nvPicPr>
        <p:blipFill>
          <a:blip r:embed="rId2" cstate="email">
            <a:extLst>
              <a:ext uri="{28A0092B-C50C-407E-A947-70E740481C1C}">
                <a14:useLocalDpi xmlns:a14="http://schemas.microsoft.com/office/drawing/2010/main" val="0"/>
              </a:ext>
            </a:extLst>
          </a:blip>
          <a:srcRect l="5186" t="29785" r="1981" b="8353"/>
          <a:stretch>
            <a:fillRect/>
          </a:stretch>
        </p:blipFill>
        <p:spPr bwMode="auto">
          <a:xfrm>
            <a:off x="212725" y="1150187"/>
            <a:ext cx="8705850" cy="4371975"/>
          </a:xfrm>
          <a:prstGeom prst="rect">
            <a:avLst/>
          </a:prstGeom>
          <a:ln>
            <a:solidFill>
              <a:srgbClr val="000000"/>
            </a:solid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cxnSp>
        <p:nvCxnSpPr>
          <p:cNvPr id="9" name="Straight Connector 2"/>
          <p:cNvCxnSpPr>
            <a:cxnSpLocks noChangeShapeType="1"/>
          </p:cNvCxnSpPr>
          <p:nvPr/>
        </p:nvCxnSpPr>
        <p:spPr bwMode="auto">
          <a:xfrm flipH="1" flipV="1">
            <a:off x="4179888"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cxnSp>
        <p:nvCxnSpPr>
          <p:cNvPr id="10" name="Straight Connector 2"/>
          <p:cNvCxnSpPr>
            <a:cxnSpLocks noChangeShapeType="1"/>
          </p:cNvCxnSpPr>
          <p:nvPr/>
        </p:nvCxnSpPr>
        <p:spPr bwMode="auto">
          <a:xfrm flipH="1" flipV="1">
            <a:off x="6088470"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cxnSp>
        <p:nvCxnSpPr>
          <p:cNvPr id="11" name="Straight Connector 2"/>
          <p:cNvCxnSpPr>
            <a:cxnSpLocks noChangeShapeType="1"/>
          </p:cNvCxnSpPr>
          <p:nvPr/>
        </p:nvCxnSpPr>
        <p:spPr bwMode="auto">
          <a:xfrm flipH="1" flipV="1">
            <a:off x="6557963"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cxnSp>
        <p:nvCxnSpPr>
          <p:cNvPr id="12" name="Straight Connector 2"/>
          <p:cNvCxnSpPr>
            <a:cxnSpLocks noChangeShapeType="1"/>
          </p:cNvCxnSpPr>
          <p:nvPr/>
        </p:nvCxnSpPr>
        <p:spPr bwMode="auto">
          <a:xfrm flipH="1" flipV="1">
            <a:off x="7486650"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cxnSp>
        <p:nvCxnSpPr>
          <p:cNvPr id="13" name="Straight Connector 2"/>
          <p:cNvCxnSpPr>
            <a:cxnSpLocks noChangeShapeType="1"/>
          </p:cNvCxnSpPr>
          <p:nvPr/>
        </p:nvCxnSpPr>
        <p:spPr bwMode="auto">
          <a:xfrm flipH="1" flipV="1">
            <a:off x="8115300"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cxnSp>
        <p:nvCxnSpPr>
          <p:cNvPr id="14" name="Straight Connector 2"/>
          <p:cNvCxnSpPr>
            <a:cxnSpLocks noChangeShapeType="1"/>
          </p:cNvCxnSpPr>
          <p:nvPr/>
        </p:nvCxnSpPr>
        <p:spPr bwMode="auto">
          <a:xfrm flipH="1" flipV="1">
            <a:off x="8848725"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sp>
        <p:nvSpPr>
          <p:cNvPr id="15" name="TextBox 6"/>
          <p:cNvSpPr txBox="1">
            <a:spLocks noChangeArrowheads="1"/>
          </p:cNvSpPr>
          <p:nvPr/>
        </p:nvSpPr>
        <p:spPr bwMode="auto">
          <a:xfrm>
            <a:off x="1864100" y="2740862"/>
            <a:ext cx="1751852"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a:r>
              <a:rPr lang="en-US" sz="2000" b="1" dirty="0" smtClean="0">
                <a:solidFill>
                  <a:srgbClr val="4D4D4D">
                    <a:lumMod val="50000"/>
                  </a:srgbClr>
                </a:solidFill>
              </a:rPr>
              <a:t>PRECYCLE/</a:t>
            </a:r>
            <a:endParaRPr lang="en-US" sz="2000" b="1" dirty="0">
              <a:solidFill>
                <a:srgbClr val="4D4D4D">
                  <a:lumMod val="50000"/>
                </a:srgbClr>
              </a:solidFill>
            </a:endParaRPr>
          </a:p>
          <a:p>
            <a:pPr algn="ctr" defTabSz="457200"/>
            <a:r>
              <a:rPr lang="en-US" sz="2000" b="1" dirty="0" smtClean="0">
                <a:solidFill>
                  <a:srgbClr val="4D4D4D">
                    <a:lumMod val="50000"/>
                  </a:srgbClr>
                </a:solidFill>
              </a:rPr>
              <a:t>RAMPDOWN</a:t>
            </a:r>
          </a:p>
          <a:p>
            <a:pPr algn="ctr" defTabSz="457200"/>
            <a:r>
              <a:rPr lang="en-US" sz="2000" b="1" dirty="0">
                <a:solidFill>
                  <a:srgbClr val="4D4D4D">
                    <a:lumMod val="50000"/>
                  </a:srgbClr>
                </a:solidFill>
              </a:rPr>
              <a:t>+</a:t>
            </a:r>
            <a:endParaRPr lang="en-US" sz="2000" b="1" dirty="0" smtClean="0">
              <a:solidFill>
                <a:srgbClr val="4D4D4D">
                  <a:lumMod val="50000"/>
                </a:srgbClr>
              </a:solidFill>
            </a:endParaRPr>
          </a:p>
          <a:p>
            <a:pPr algn="ctr" defTabSz="457200"/>
            <a:r>
              <a:rPr lang="en-US" sz="2000" b="1" dirty="0" smtClean="0">
                <a:solidFill>
                  <a:srgbClr val="4D4D4D">
                    <a:lumMod val="50000"/>
                  </a:srgbClr>
                </a:solidFill>
              </a:rPr>
              <a:t>SETUP</a:t>
            </a:r>
            <a:endParaRPr lang="en-US" sz="2000" b="1" dirty="0">
              <a:solidFill>
                <a:srgbClr val="4D4D4D">
                  <a:lumMod val="50000"/>
                </a:srgbClr>
              </a:solidFill>
            </a:endParaRPr>
          </a:p>
        </p:txBody>
      </p:sp>
      <p:sp>
        <p:nvSpPr>
          <p:cNvPr id="16" name="TextBox 21"/>
          <p:cNvSpPr txBox="1">
            <a:spLocks noChangeArrowheads="1"/>
          </p:cNvSpPr>
          <p:nvPr/>
        </p:nvSpPr>
        <p:spPr bwMode="auto">
          <a:xfrm rot="16200000">
            <a:off x="3349553" y="2995715"/>
            <a:ext cx="307746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a:r>
              <a:rPr lang="en-US" sz="2000" b="1" dirty="0" smtClean="0">
                <a:solidFill>
                  <a:srgbClr val="262626"/>
                </a:solidFill>
              </a:rPr>
              <a:t>INJECTION</a:t>
            </a:r>
          </a:p>
          <a:p>
            <a:pPr algn="ctr" defTabSz="457200"/>
            <a:r>
              <a:rPr lang="en-US" sz="2000" b="1" dirty="0" smtClean="0">
                <a:solidFill>
                  <a:srgbClr val="262626"/>
                </a:solidFill>
              </a:rPr>
              <a:t>(PROBE then PHYSICS)</a:t>
            </a:r>
            <a:endParaRPr lang="en-US" sz="2000" b="1" dirty="0">
              <a:solidFill>
                <a:srgbClr val="262626"/>
              </a:solidFill>
            </a:endParaRPr>
          </a:p>
        </p:txBody>
      </p:sp>
      <p:sp>
        <p:nvSpPr>
          <p:cNvPr id="17" name="TextBox 22"/>
          <p:cNvSpPr txBox="1">
            <a:spLocks noChangeArrowheads="1"/>
          </p:cNvSpPr>
          <p:nvPr/>
        </p:nvSpPr>
        <p:spPr bwMode="auto">
          <a:xfrm rot="16200000">
            <a:off x="5837952" y="2894820"/>
            <a:ext cx="9351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a:solidFill>
                  <a:srgbClr val="262626"/>
                </a:solidFill>
              </a:rPr>
              <a:t>RAMP</a:t>
            </a:r>
          </a:p>
        </p:txBody>
      </p:sp>
      <p:sp>
        <p:nvSpPr>
          <p:cNvPr id="18" name="TextBox 23"/>
          <p:cNvSpPr txBox="1">
            <a:spLocks noChangeArrowheads="1"/>
          </p:cNvSpPr>
          <p:nvPr/>
        </p:nvSpPr>
        <p:spPr bwMode="auto">
          <a:xfrm rot="16200000">
            <a:off x="6477000" y="2894850"/>
            <a:ext cx="14097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a:solidFill>
                  <a:srgbClr val="262626"/>
                </a:solidFill>
              </a:rPr>
              <a:t>SQUEEZE</a:t>
            </a:r>
          </a:p>
        </p:txBody>
      </p:sp>
      <p:sp>
        <p:nvSpPr>
          <p:cNvPr id="19" name="TextBox 24"/>
          <p:cNvSpPr txBox="1">
            <a:spLocks noChangeArrowheads="1"/>
          </p:cNvSpPr>
          <p:nvPr/>
        </p:nvSpPr>
        <p:spPr bwMode="auto">
          <a:xfrm rot="16200000">
            <a:off x="7192444" y="2894820"/>
            <a:ext cx="121071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smtClean="0">
                <a:solidFill>
                  <a:srgbClr val="262626"/>
                </a:solidFill>
              </a:rPr>
              <a:t>ADJUST</a:t>
            </a:r>
            <a:endParaRPr lang="en-US" sz="2000" b="1" dirty="0">
              <a:solidFill>
                <a:srgbClr val="262626"/>
              </a:solidFill>
            </a:endParaRPr>
          </a:p>
        </p:txBody>
      </p:sp>
      <p:sp>
        <p:nvSpPr>
          <p:cNvPr id="20" name="TextBox 25"/>
          <p:cNvSpPr txBox="1">
            <a:spLocks noChangeArrowheads="1"/>
          </p:cNvSpPr>
          <p:nvPr/>
        </p:nvSpPr>
        <p:spPr bwMode="auto">
          <a:xfrm rot="16200000">
            <a:off x="7397015" y="2894820"/>
            <a:ext cx="218904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a:solidFill>
                  <a:srgbClr val="262626"/>
                </a:solidFill>
              </a:rPr>
              <a:t>STABLE BEAMS</a:t>
            </a:r>
          </a:p>
        </p:txBody>
      </p:sp>
      <p:cxnSp>
        <p:nvCxnSpPr>
          <p:cNvPr id="21" name="Straight Connector 2"/>
          <p:cNvCxnSpPr>
            <a:cxnSpLocks noChangeShapeType="1"/>
          </p:cNvCxnSpPr>
          <p:nvPr/>
        </p:nvCxnSpPr>
        <p:spPr bwMode="auto">
          <a:xfrm flipH="1" flipV="1">
            <a:off x="6854825" y="966037"/>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sp>
        <p:nvSpPr>
          <p:cNvPr id="22" name="TextBox 27"/>
          <p:cNvSpPr txBox="1">
            <a:spLocks noChangeArrowheads="1"/>
          </p:cNvSpPr>
          <p:nvPr/>
        </p:nvSpPr>
        <p:spPr bwMode="auto">
          <a:xfrm rot="16200000">
            <a:off x="6023486" y="2903551"/>
            <a:ext cx="133882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smtClean="0">
                <a:solidFill>
                  <a:srgbClr val="262626"/>
                </a:solidFill>
              </a:rPr>
              <a:t>FLATTOP</a:t>
            </a:r>
            <a:endParaRPr lang="en-US" sz="2000" b="1" dirty="0">
              <a:solidFill>
                <a:srgbClr val="262626"/>
              </a:solidFill>
            </a:endParaRPr>
          </a:p>
        </p:txBody>
      </p:sp>
      <p:grpSp>
        <p:nvGrpSpPr>
          <p:cNvPr id="23" name="Group 8"/>
          <p:cNvGrpSpPr>
            <a:grpSpLocks/>
          </p:cNvGrpSpPr>
          <p:nvPr/>
        </p:nvGrpSpPr>
        <p:grpSpPr bwMode="auto">
          <a:xfrm>
            <a:off x="7425126" y="233493"/>
            <a:ext cx="1030287" cy="527050"/>
            <a:chOff x="563076" y="802771"/>
            <a:chExt cx="1030310" cy="527193"/>
          </a:xfrm>
        </p:grpSpPr>
        <p:cxnSp>
          <p:nvCxnSpPr>
            <p:cNvPr id="24" name="Straight Connector 2"/>
            <p:cNvCxnSpPr>
              <a:cxnSpLocks noChangeShapeType="1"/>
            </p:cNvCxnSpPr>
            <p:nvPr/>
          </p:nvCxnSpPr>
          <p:spPr bwMode="auto">
            <a:xfrm>
              <a:off x="670899" y="965230"/>
              <a:ext cx="203666" cy="0"/>
            </a:xfrm>
            <a:prstGeom prst="line">
              <a:avLst/>
            </a:prstGeom>
            <a:noFill/>
            <a:ln w="44450">
              <a:solidFill>
                <a:srgbClr val="05FF3B"/>
              </a:solidFill>
              <a:round/>
              <a:headEnd/>
              <a:tailEnd/>
            </a:ln>
            <a:extLst>
              <a:ext uri="{909E8E84-426E-40dd-AFC4-6F175D3DCCD1}">
                <a14:hiddenFill xmlns:a14="http://schemas.microsoft.com/office/drawing/2010/main" xmlns="">
                  <a:noFill/>
                </a14:hiddenFill>
              </a:ext>
            </a:extLst>
          </p:spPr>
        </p:cxnSp>
        <p:cxnSp>
          <p:nvCxnSpPr>
            <p:cNvPr id="25" name="Straight Connector 4"/>
            <p:cNvCxnSpPr>
              <a:cxnSpLocks noChangeShapeType="1"/>
            </p:cNvCxnSpPr>
            <p:nvPr/>
          </p:nvCxnSpPr>
          <p:spPr bwMode="auto">
            <a:xfrm>
              <a:off x="670899" y="1166227"/>
              <a:ext cx="210312" cy="0"/>
            </a:xfrm>
            <a:prstGeom prst="line">
              <a:avLst/>
            </a:prstGeom>
            <a:noFill/>
            <a:ln w="44450">
              <a:solidFill>
                <a:srgbClr val="0000FF"/>
              </a:solidFill>
              <a:round/>
              <a:headEnd/>
              <a:tailEnd/>
            </a:ln>
            <a:extLst>
              <a:ext uri="{909E8E84-426E-40dd-AFC4-6F175D3DCCD1}">
                <a14:hiddenFill xmlns:a14="http://schemas.microsoft.com/office/drawing/2010/main" xmlns="">
                  <a:noFill/>
                </a14:hiddenFill>
              </a:ext>
            </a:extLst>
          </p:spPr>
        </p:cxnSp>
        <p:sp>
          <p:nvSpPr>
            <p:cNvPr id="26" name="TextBox 5"/>
            <p:cNvSpPr txBox="1">
              <a:spLocks noChangeArrowheads="1"/>
            </p:cNvSpPr>
            <p:nvPr/>
          </p:nvSpPr>
          <p:spPr bwMode="auto">
            <a:xfrm>
              <a:off x="852497" y="826731"/>
              <a:ext cx="73199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1200" b="1">
                  <a:solidFill>
                    <a:srgbClr val="0055A0"/>
                  </a:solidFill>
                </a:rPr>
                <a:t>RB.A12</a:t>
              </a:r>
            </a:p>
          </p:txBody>
        </p:sp>
        <p:sp>
          <p:nvSpPr>
            <p:cNvPr id="27" name="Rectangle 6"/>
            <p:cNvSpPr>
              <a:spLocks noChangeArrowheads="1"/>
            </p:cNvSpPr>
            <p:nvPr/>
          </p:nvSpPr>
          <p:spPr bwMode="auto">
            <a:xfrm>
              <a:off x="852497" y="1027728"/>
              <a:ext cx="72342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defTabSz="457200"/>
              <a:r>
                <a:rPr lang="en-US" sz="1200" b="1" dirty="0">
                  <a:solidFill>
                    <a:srgbClr val="0055A0"/>
                  </a:solidFill>
                </a:rPr>
                <a:t>RQ5.L1</a:t>
              </a:r>
            </a:p>
          </p:txBody>
        </p:sp>
        <p:sp>
          <p:nvSpPr>
            <p:cNvPr id="28" name="Rounded Rectangle 7"/>
            <p:cNvSpPr>
              <a:spLocks noChangeArrowheads="1"/>
            </p:cNvSpPr>
            <p:nvPr/>
          </p:nvSpPr>
          <p:spPr bwMode="auto">
            <a:xfrm>
              <a:off x="563076" y="802771"/>
              <a:ext cx="1030310" cy="527193"/>
            </a:xfrm>
            <a:prstGeom prst="roundRect">
              <a:avLst>
                <a:gd name="adj" fmla="val 16667"/>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pPr defTabSz="457200"/>
              <a:endParaRPr lang="en-US">
                <a:solidFill>
                  <a:srgbClr val="0055A0"/>
                </a:solidFill>
              </a:endParaRPr>
            </a:p>
          </p:txBody>
        </p:sp>
      </p:grpSp>
      <p:cxnSp>
        <p:nvCxnSpPr>
          <p:cNvPr id="29" name="Straight Connector 2"/>
          <p:cNvCxnSpPr>
            <a:cxnSpLocks noChangeShapeType="1"/>
          </p:cNvCxnSpPr>
          <p:nvPr/>
        </p:nvCxnSpPr>
        <p:spPr bwMode="auto">
          <a:xfrm flipH="1" flipV="1">
            <a:off x="5583419" y="966391"/>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sp>
        <p:nvSpPr>
          <p:cNvPr id="30" name="TextBox 22"/>
          <p:cNvSpPr txBox="1">
            <a:spLocks noChangeArrowheads="1"/>
          </p:cNvSpPr>
          <p:nvPr/>
        </p:nvSpPr>
        <p:spPr bwMode="auto">
          <a:xfrm rot="16200000">
            <a:off x="4737105" y="2950195"/>
            <a:ext cx="222736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smtClean="0">
                <a:solidFill>
                  <a:srgbClr val="262626"/>
                </a:solidFill>
              </a:rPr>
              <a:t>PREPARE RAMP</a:t>
            </a:r>
            <a:endParaRPr lang="en-US" sz="2000" b="1" dirty="0">
              <a:solidFill>
                <a:srgbClr val="262626"/>
              </a:solidFill>
            </a:endParaRPr>
          </a:p>
        </p:txBody>
      </p:sp>
      <p:cxnSp>
        <p:nvCxnSpPr>
          <p:cNvPr id="31" name="Straight Connector 2"/>
          <p:cNvCxnSpPr>
            <a:cxnSpLocks noChangeShapeType="1"/>
          </p:cNvCxnSpPr>
          <p:nvPr/>
        </p:nvCxnSpPr>
        <p:spPr bwMode="auto">
          <a:xfrm flipH="1" flipV="1">
            <a:off x="813918" y="975379"/>
            <a:ext cx="0" cy="4687888"/>
          </a:xfrm>
          <a:prstGeom prst="straightConnector1">
            <a:avLst/>
          </a:prstGeom>
          <a:noFill/>
          <a:ln w="44450">
            <a:solidFill>
              <a:schemeClr val="accent6">
                <a:lumMod val="50000"/>
              </a:schemeClr>
            </a:solidFill>
            <a:prstDash val="dot"/>
            <a:round/>
            <a:headEnd/>
            <a:tailEnd/>
          </a:ln>
          <a:extLst>
            <a:ext uri="{909E8E84-426E-40dd-AFC4-6F175D3DCCD1}">
              <a14:hiddenFill xmlns:a14="http://schemas.microsoft.com/office/drawing/2010/main" xmlns="">
                <a:noFill/>
              </a14:hiddenFill>
            </a:ext>
          </a:extLst>
        </p:spPr>
      </p:cxnSp>
      <p:sp>
        <p:nvSpPr>
          <p:cNvPr id="32" name="TextBox 22"/>
          <p:cNvSpPr txBox="1">
            <a:spLocks noChangeArrowheads="1"/>
          </p:cNvSpPr>
          <p:nvPr/>
        </p:nvSpPr>
        <p:spPr bwMode="auto">
          <a:xfrm rot="16200000">
            <a:off x="-201098" y="3097447"/>
            <a:ext cx="176162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defTabSz="457200"/>
            <a:r>
              <a:rPr lang="en-US" sz="2000" b="1" dirty="0" smtClean="0">
                <a:solidFill>
                  <a:srgbClr val="262626"/>
                </a:solidFill>
              </a:rPr>
              <a:t>BEAM DUMP</a:t>
            </a:r>
            <a:endParaRPr lang="en-US" sz="2000" b="1" dirty="0">
              <a:solidFill>
                <a:srgbClr val="262626"/>
              </a:solidFill>
            </a:endParaRPr>
          </a:p>
        </p:txBody>
      </p:sp>
      <p:sp>
        <p:nvSpPr>
          <p:cNvPr id="36" name="Rectangle 35"/>
          <p:cNvSpPr/>
          <p:nvPr/>
        </p:nvSpPr>
        <p:spPr>
          <a:xfrm>
            <a:off x="606152" y="5777567"/>
            <a:ext cx="207766" cy="228600"/>
          </a:xfrm>
          <a:prstGeom prst="rect">
            <a:avLst/>
          </a:prstGeom>
          <a:solidFill>
            <a:srgbClr val="0085F9"/>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37" name="Rectangle 36"/>
          <p:cNvSpPr/>
          <p:nvPr/>
        </p:nvSpPr>
        <p:spPr>
          <a:xfrm>
            <a:off x="813918" y="5777567"/>
            <a:ext cx="3365970" cy="228600"/>
          </a:xfrm>
          <a:prstGeom prst="rect">
            <a:avLst/>
          </a:prstGeom>
          <a:solidFill>
            <a:srgbClr val="0085F9"/>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38" name="Rectangle 37"/>
          <p:cNvSpPr/>
          <p:nvPr/>
        </p:nvSpPr>
        <p:spPr>
          <a:xfrm>
            <a:off x="4179888" y="5777567"/>
            <a:ext cx="1403531" cy="228600"/>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39" name="Rectangle 38"/>
          <p:cNvSpPr/>
          <p:nvPr/>
        </p:nvSpPr>
        <p:spPr>
          <a:xfrm>
            <a:off x="5583419" y="5778126"/>
            <a:ext cx="505051" cy="228600"/>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0" name="Rectangle 39"/>
          <p:cNvSpPr/>
          <p:nvPr/>
        </p:nvSpPr>
        <p:spPr>
          <a:xfrm>
            <a:off x="6095874" y="5780235"/>
            <a:ext cx="462089" cy="228600"/>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1" name="Rectangle 40"/>
          <p:cNvSpPr/>
          <p:nvPr/>
        </p:nvSpPr>
        <p:spPr>
          <a:xfrm>
            <a:off x="6557964" y="5778126"/>
            <a:ext cx="296862" cy="228041"/>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2" name="Rectangle 41"/>
          <p:cNvSpPr/>
          <p:nvPr/>
        </p:nvSpPr>
        <p:spPr>
          <a:xfrm>
            <a:off x="6868076" y="5777567"/>
            <a:ext cx="618573" cy="231268"/>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3" name="Rectangle 42"/>
          <p:cNvSpPr/>
          <p:nvPr/>
        </p:nvSpPr>
        <p:spPr>
          <a:xfrm>
            <a:off x="7489317" y="5780235"/>
            <a:ext cx="625983" cy="231268"/>
          </a:xfrm>
          <a:prstGeom prst="rect">
            <a:avLst/>
          </a:prstGeom>
          <a:solidFill>
            <a:srgbClr val="9D1AC3"/>
          </a:solidFill>
          <a:ln>
            <a:solidFill>
              <a:srgbClr val="161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4" name="Rectangle 43"/>
          <p:cNvSpPr/>
          <p:nvPr/>
        </p:nvSpPr>
        <p:spPr>
          <a:xfrm>
            <a:off x="8115300" y="5780235"/>
            <a:ext cx="733425" cy="231268"/>
          </a:xfrm>
          <a:prstGeom prst="rect">
            <a:avLst/>
          </a:prstGeom>
          <a:solidFill>
            <a:srgbClr val="00CC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b="1" dirty="0">
              <a:solidFill>
                <a:prstClr val="white"/>
              </a:solidFill>
            </a:endParaRPr>
          </a:p>
        </p:txBody>
      </p:sp>
      <p:sp>
        <p:nvSpPr>
          <p:cNvPr id="45" name="Rounded Rectangle 44"/>
          <p:cNvSpPr/>
          <p:nvPr/>
        </p:nvSpPr>
        <p:spPr>
          <a:xfrm>
            <a:off x="4179888" y="975379"/>
            <a:ext cx="4668837" cy="4687888"/>
          </a:xfrm>
          <a:prstGeom prst="roundRect">
            <a:avLst/>
          </a:prstGeom>
          <a:solidFill>
            <a:schemeClr val="tx1">
              <a:alpha val="3000"/>
            </a:schemeClr>
          </a:solidFill>
          <a:ln>
            <a:solidFill>
              <a:schemeClr val="accent1">
                <a:shade val="60000"/>
                <a:satMod val="300000"/>
                <a:alpha val="7000"/>
              </a:schemeClr>
            </a:solidFill>
          </a:ln>
          <a:effectLst>
            <a:glow rad="70000">
              <a:schemeClr val="tx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124940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dissolve">
                                      <p:cBhvr>
                                        <p:cTn id="7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2" grpId="0"/>
      <p:bldP spid="30" grpId="0"/>
      <p:bldP spid="32" grpId="0"/>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URN_DOUBLE_25ns.png"/>
          <p:cNvPicPr>
            <a:picLocks noChangeAspect="1"/>
          </p:cNvPicPr>
          <p:nvPr/>
        </p:nvPicPr>
        <p:blipFill rotWithShape="1">
          <a:blip r:embed="rId2" cstate="email">
            <a:extLst>
              <a:ext uri="{28A0092B-C50C-407E-A947-70E740481C1C}">
                <a14:useLocalDpi xmlns:a14="http://schemas.microsoft.com/office/drawing/2010/main" val="0"/>
              </a:ext>
            </a:extLst>
          </a:blip>
          <a:srcRect l="7476"/>
          <a:stretch/>
        </p:blipFill>
        <p:spPr>
          <a:xfrm>
            <a:off x="4710823" y="4035823"/>
            <a:ext cx="4311198" cy="219456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pic>
        <p:nvPicPr>
          <p:cNvPr id="3" name="Picture 2" descr="TURN_DOUBLE_50ns.png"/>
          <p:cNvPicPr>
            <a:picLocks noChangeAspect="1"/>
          </p:cNvPicPr>
          <p:nvPr/>
        </p:nvPicPr>
        <p:blipFill rotWithShape="1">
          <a:blip r:embed="rId3" cstate="email">
            <a:extLst>
              <a:ext uri="{28A0092B-C50C-407E-A947-70E740481C1C}">
                <a14:useLocalDpi xmlns:a14="http://schemas.microsoft.com/office/drawing/2010/main" val="0"/>
              </a:ext>
            </a:extLst>
          </a:blip>
          <a:srcRect l="8036" t="-495" b="495"/>
          <a:stretch/>
        </p:blipFill>
        <p:spPr>
          <a:xfrm>
            <a:off x="136256" y="4035823"/>
            <a:ext cx="4285072" cy="219456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pic>
        <p:nvPicPr>
          <p:cNvPr id="19" name="Picture 18" descr="TURNAROUND.png"/>
          <p:cNvPicPr>
            <a:picLocks noChangeAspect="1"/>
          </p:cNvPicPr>
          <p:nvPr/>
        </p:nvPicPr>
        <p:blipFill rotWithShape="1">
          <a:blip r:embed="rId4" cstate="email">
            <a:extLst>
              <a:ext uri="{28A0092B-C50C-407E-A947-70E740481C1C}">
                <a14:useLocalDpi xmlns:a14="http://schemas.microsoft.com/office/drawing/2010/main" val="0"/>
              </a:ext>
            </a:extLst>
          </a:blip>
          <a:srcRect l="7846"/>
          <a:stretch/>
        </p:blipFill>
        <p:spPr>
          <a:xfrm>
            <a:off x="2380405" y="1629581"/>
            <a:ext cx="4293924" cy="2194560"/>
          </a:xfrm>
          <a:prstGeom prst="rect">
            <a:avLst/>
          </a:prstGeom>
          <a:ln>
            <a:solidFill>
              <a:schemeClr val="accent1">
                <a:lumMod val="10000"/>
              </a:schemeClr>
            </a:solid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12"/>
          </p:nvPr>
        </p:nvSpPr>
        <p:spPr/>
        <p:txBody>
          <a:bodyPr/>
          <a:lstStyle/>
          <a:p>
            <a:fld id="{ACE91491-4375-AA41-8137-3861025BA0D3}" type="slidenum">
              <a:rPr lang="en-US" smtClean="0">
                <a:solidFill>
                  <a:srgbClr val="0055A0">
                    <a:tint val="75000"/>
                  </a:srgbClr>
                </a:solidFill>
              </a:rPr>
              <a:pPr/>
              <a:t>22</a:t>
            </a:fld>
            <a:endParaRPr lang="en-US">
              <a:solidFill>
                <a:srgbClr val="0055A0">
                  <a:tint val="75000"/>
                </a:srgbClr>
              </a:solidFill>
            </a:endParaRPr>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6</a:t>
            </a:r>
            <a:r>
              <a:rPr lang="en-GB" baseline="30000" dirty="0" smtClean="0">
                <a:solidFill>
                  <a:srgbClr val="0055A0">
                    <a:tint val="75000"/>
                  </a:srgbClr>
                </a:solidFill>
              </a:rPr>
              <a:t>th</a:t>
            </a:r>
            <a:r>
              <a:rPr lang="en-GB" dirty="0" smtClean="0">
                <a:solidFill>
                  <a:srgbClr val="0055A0">
                    <a:tint val="75000"/>
                  </a:srgbClr>
                </a:solidFill>
              </a:rPr>
              <a:t> LHC operational workshop Evian 2015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Title 1"/>
          <p:cNvSpPr>
            <a:spLocks noGrp="1"/>
          </p:cNvSpPr>
          <p:nvPr>
            <p:ph type="title"/>
          </p:nvPr>
        </p:nvSpPr>
        <p:spPr>
          <a:xfrm>
            <a:off x="457200" y="233493"/>
            <a:ext cx="8226854" cy="558988"/>
          </a:xfrm>
        </p:spPr>
        <p:txBody>
          <a:bodyPr>
            <a:normAutofit fontScale="90000"/>
          </a:bodyPr>
          <a:lstStyle/>
          <a:p>
            <a:r>
              <a:rPr lang="en-GB" dirty="0" smtClean="0"/>
              <a:t>The LHC TURNAROUND</a:t>
            </a:r>
            <a:endParaRPr lang="en-GB" dirty="0"/>
          </a:p>
        </p:txBody>
      </p:sp>
      <p:sp>
        <p:nvSpPr>
          <p:cNvPr id="4" name="TextBox 3"/>
          <p:cNvSpPr txBox="1"/>
          <p:nvPr/>
        </p:nvSpPr>
        <p:spPr>
          <a:xfrm>
            <a:off x="561684" y="1069847"/>
            <a:ext cx="4638798" cy="430887"/>
          </a:xfrm>
          <a:prstGeom prst="rect">
            <a:avLst/>
          </a:prstGeom>
          <a:noFill/>
        </p:spPr>
        <p:txBody>
          <a:bodyPr wrap="none" rtlCol="0">
            <a:spAutoFit/>
          </a:bodyPr>
          <a:lstStyle/>
          <a:p>
            <a:pPr defTabSz="457200"/>
            <a:r>
              <a:rPr lang="en-US" sz="2200" b="1" dirty="0" smtClean="0">
                <a:solidFill>
                  <a:srgbClr val="800000"/>
                </a:solidFill>
              </a:rPr>
              <a:t>Turnaround = time from SB to SB</a:t>
            </a:r>
            <a:endParaRPr lang="en-US" sz="2200" b="1" dirty="0">
              <a:solidFill>
                <a:srgbClr val="800000"/>
              </a:solidFill>
            </a:endParaRPr>
          </a:p>
        </p:txBody>
      </p:sp>
      <p:sp>
        <p:nvSpPr>
          <p:cNvPr id="10" name="Oval 9"/>
          <p:cNvSpPr/>
          <p:nvPr/>
        </p:nvSpPr>
        <p:spPr>
          <a:xfrm>
            <a:off x="3692734" y="2431143"/>
            <a:ext cx="254000" cy="1101194"/>
          </a:xfrm>
          <a:prstGeom prst="ellipse">
            <a:avLst/>
          </a:prstGeom>
          <a:solidFill>
            <a:schemeClr val="tx1">
              <a:alpha val="32000"/>
            </a:schemeClr>
          </a:solidFill>
          <a:ln>
            <a:solidFill>
              <a:schemeClr val="accent1">
                <a:shade val="60000"/>
                <a:satMod val="300000"/>
              </a:schemeClr>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1" name="Oval 10"/>
          <p:cNvSpPr/>
          <p:nvPr/>
        </p:nvSpPr>
        <p:spPr>
          <a:xfrm>
            <a:off x="6044074" y="4815057"/>
            <a:ext cx="254000" cy="1117653"/>
          </a:xfrm>
          <a:prstGeom prst="ellipse">
            <a:avLst/>
          </a:prstGeom>
          <a:solidFill>
            <a:schemeClr val="tx1">
              <a:alpha val="32000"/>
            </a:schemeClr>
          </a:solidFill>
          <a:ln>
            <a:solidFill>
              <a:schemeClr val="accent1">
                <a:shade val="60000"/>
                <a:satMod val="300000"/>
              </a:schemeClr>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cxnSp>
        <p:nvCxnSpPr>
          <p:cNvPr id="13" name="Straight Arrow Connector 12"/>
          <p:cNvCxnSpPr/>
          <p:nvPr/>
        </p:nvCxnSpPr>
        <p:spPr>
          <a:xfrm flipV="1">
            <a:off x="4100286" y="2901705"/>
            <a:ext cx="2758050" cy="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6243648" y="3773855"/>
            <a:ext cx="712730" cy="95049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001733" y="1769422"/>
            <a:ext cx="2013186" cy="1877437"/>
          </a:xfrm>
          <a:prstGeom prst="rect">
            <a:avLst/>
          </a:prstGeom>
          <a:noFill/>
          <a:ln>
            <a:solidFill>
              <a:srgbClr val="0055A0"/>
            </a:solidFill>
          </a:ln>
        </p:spPr>
        <p:txBody>
          <a:bodyPr wrap="square" rtlCol="0">
            <a:spAutoFit/>
          </a:bodyPr>
          <a:lstStyle/>
          <a:p>
            <a:pPr defTabSz="457200"/>
            <a:r>
              <a:rPr lang="en-US" dirty="0" smtClean="0">
                <a:solidFill>
                  <a:srgbClr val="0055A0"/>
                </a:solidFill>
              </a:rPr>
              <a:t>No correlation between the fills:</a:t>
            </a:r>
          </a:p>
          <a:p>
            <a:pPr marL="285750" indent="-285750" defTabSz="457200">
              <a:buFont typeface="Arial"/>
              <a:buChar char="•"/>
            </a:pPr>
            <a:r>
              <a:rPr lang="en-US" sz="1600" dirty="0" smtClean="0">
                <a:solidFill>
                  <a:srgbClr val="0055A0"/>
                </a:solidFill>
              </a:rPr>
              <a:t>Aug-Sept-Oct</a:t>
            </a:r>
          </a:p>
          <a:p>
            <a:pPr marL="285750" indent="-285750" defTabSz="457200">
              <a:buFont typeface="Arial"/>
              <a:buChar char="•"/>
            </a:pPr>
            <a:r>
              <a:rPr lang="en-US" sz="1600" dirty="0" smtClean="0">
                <a:solidFill>
                  <a:srgbClr val="0055A0"/>
                </a:solidFill>
              </a:rPr>
              <a:t>LM, Access, </a:t>
            </a:r>
            <a:r>
              <a:rPr lang="en-US" sz="1600" dirty="0" err="1" smtClean="0">
                <a:solidFill>
                  <a:srgbClr val="0055A0"/>
                </a:solidFill>
              </a:rPr>
              <a:t>Precycle</a:t>
            </a:r>
            <a:r>
              <a:rPr lang="en-US" sz="1600" dirty="0" smtClean="0">
                <a:solidFill>
                  <a:srgbClr val="0055A0"/>
                </a:solidFill>
              </a:rPr>
              <a:t>, TL steering,…</a:t>
            </a:r>
          </a:p>
          <a:p>
            <a:pPr marL="285750" indent="-285750" defTabSz="457200">
              <a:buFont typeface="Arial"/>
              <a:buChar char="•"/>
            </a:pPr>
            <a:r>
              <a:rPr lang="en-US" sz="1600" dirty="0" smtClean="0">
                <a:solidFill>
                  <a:srgbClr val="0055A0"/>
                </a:solidFill>
              </a:rPr>
              <a:t>…</a:t>
            </a:r>
          </a:p>
        </p:txBody>
      </p:sp>
      <p:sp>
        <p:nvSpPr>
          <p:cNvPr id="18" name="TextBox 17"/>
          <p:cNvSpPr txBox="1"/>
          <p:nvPr/>
        </p:nvSpPr>
        <p:spPr>
          <a:xfrm>
            <a:off x="6419567" y="4537111"/>
            <a:ext cx="2369714" cy="646331"/>
          </a:xfrm>
          <a:prstGeom prst="rect">
            <a:avLst/>
          </a:prstGeom>
          <a:noFill/>
        </p:spPr>
        <p:txBody>
          <a:bodyPr wrap="square" rtlCol="0">
            <a:spAutoFit/>
          </a:bodyPr>
          <a:lstStyle/>
          <a:p>
            <a:pPr algn="ctr" defTabSz="457200"/>
            <a:r>
              <a:rPr lang="en-US" b="1" dirty="0" smtClean="0">
                <a:solidFill>
                  <a:srgbClr val="0000FF"/>
                </a:solidFill>
              </a:rPr>
              <a:t>Turnaround (25 ns) 6/7 hours</a:t>
            </a:r>
            <a:endParaRPr lang="en-US" b="1" dirty="0">
              <a:solidFill>
                <a:srgbClr val="0000FF"/>
              </a:solidFill>
            </a:endParaRPr>
          </a:p>
        </p:txBody>
      </p:sp>
      <p:cxnSp>
        <p:nvCxnSpPr>
          <p:cNvPr id="24" name="Straight Arrow Connector 23"/>
          <p:cNvCxnSpPr/>
          <p:nvPr/>
        </p:nvCxnSpPr>
        <p:spPr>
          <a:xfrm>
            <a:off x="5695907" y="4925787"/>
            <a:ext cx="768393" cy="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7117253" y="1148940"/>
            <a:ext cx="620781" cy="0"/>
          </a:xfrm>
          <a:prstGeom prst="line">
            <a:avLst/>
          </a:prstGeom>
          <a:ln>
            <a:solidFill>
              <a:srgbClr val="161616"/>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7117253" y="942844"/>
            <a:ext cx="0" cy="431435"/>
          </a:xfrm>
          <a:prstGeom prst="line">
            <a:avLst/>
          </a:prstGeom>
          <a:ln>
            <a:solidFill>
              <a:srgbClr val="161616"/>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7750148" y="942844"/>
            <a:ext cx="0" cy="431435"/>
          </a:xfrm>
          <a:prstGeom prst="line">
            <a:avLst/>
          </a:prstGeom>
          <a:ln>
            <a:solidFill>
              <a:srgbClr val="161616"/>
            </a:solidFill>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6227424" y="825774"/>
            <a:ext cx="827446" cy="646331"/>
          </a:xfrm>
          <a:prstGeom prst="rect">
            <a:avLst/>
          </a:prstGeom>
          <a:noFill/>
        </p:spPr>
        <p:txBody>
          <a:bodyPr wrap="square" rtlCol="0">
            <a:spAutoFit/>
          </a:bodyPr>
          <a:lstStyle/>
          <a:p>
            <a:pPr algn="ctr" defTabSz="457200"/>
            <a:r>
              <a:rPr lang="en-US" dirty="0" smtClean="0">
                <a:solidFill>
                  <a:srgbClr val="0055A0"/>
                </a:solidFill>
              </a:rPr>
              <a:t>END of SB</a:t>
            </a:r>
            <a:endParaRPr lang="en-US" dirty="0">
              <a:solidFill>
                <a:srgbClr val="0055A0"/>
              </a:solidFill>
            </a:endParaRPr>
          </a:p>
        </p:txBody>
      </p:sp>
      <p:sp>
        <p:nvSpPr>
          <p:cNvPr id="31" name="TextBox 30"/>
          <p:cNvSpPr txBox="1"/>
          <p:nvPr/>
        </p:nvSpPr>
        <p:spPr>
          <a:xfrm>
            <a:off x="7762262" y="823613"/>
            <a:ext cx="1065119" cy="646331"/>
          </a:xfrm>
          <a:prstGeom prst="rect">
            <a:avLst/>
          </a:prstGeom>
          <a:noFill/>
        </p:spPr>
        <p:txBody>
          <a:bodyPr wrap="square" rtlCol="0">
            <a:spAutoFit/>
          </a:bodyPr>
          <a:lstStyle/>
          <a:p>
            <a:pPr algn="ctr" defTabSz="457200"/>
            <a:r>
              <a:rPr lang="en-US" dirty="0" smtClean="0">
                <a:solidFill>
                  <a:srgbClr val="0055A0"/>
                </a:solidFill>
              </a:rPr>
              <a:t>START of SB</a:t>
            </a:r>
            <a:endParaRPr lang="en-US" dirty="0">
              <a:solidFill>
                <a:srgbClr val="0055A0"/>
              </a:solidFill>
            </a:endParaRPr>
          </a:p>
        </p:txBody>
      </p:sp>
      <p:sp>
        <p:nvSpPr>
          <p:cNvPr id="32" name="TextBox 31"/>
          <p:cNvSpPr txBox="1"/>
          <p:nvPr/>
        </p:nvSpPr>
        <p:spPr>
          <a:xfrm>
            <a:off x="7136531" y="816152"/>
            <a:ext cx="620745" cy="369332"/>
          </a:xfrm>
          <a:prstGeom prst="rect">
            <a:avLst/>
          </a:prstGeom>
          <a:noFill/>
        </p:spPr>
        <p:txBody>
          <a:bodyPr wrap="none" rtlCol="0">
            <a:spAutoFit/>
          </a:bodyPr>
          <a:lstStyle/>
          <a:p>
            <a:pPr defTabSz="457200"/>
            <a:r>
              <a:rPr lang="en-US" dirty="0" smtClean="0">
                <a:solidFill>
                  <a:srgbClr val="4D4D4D">
                    <a:lumMod val="50000"/>
                  </a:srgbClr>
                </a:solidFill>
              </a:rPr>
              <a:t>time</a:t>
            </a:r>
            <a:endParaRPr lang="en-US" dirty="0">
              <a:solidFill>
                <a:srgbClr val="4D4D4D">
                  <a:lumMod val="50000"/>
                </a:srgbClr>
              </a:solidFill>
            </a:endParaRPr>
          </a:p>
        </p:txBody>
      </p:sp>
      <p:sp>
        <p:nvSpPr>
          <p:cNvPr id="23" name="Oval 22"/>
          <p:cNvSpPr/>
          <p:nvPr/>
        </p:nvSpPr>
        <p:spPr>
          <a:xfrm>
            <a:off x="2919849" y="2232968"/>
            <a:ext cx="254000" cy="1279407"/>
          </a:xfrm>
          <a:prstGeom prst="ellipse">
            <a:avLst/>
          </a:prstGeom>
          <a:solidFill>
            <a:schemeClr val="tx1">
              <a:alpha val="32000"/>
            </a:schemeClr>
          </a:solidFill>
          <a:ln>
            <a:solidFill>
              <a:schemeClr val="accent1">
                <a:shade val="60000"/>
                <a:satMod val="300000"/>
              </a:schemeClr>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6" name="Oval 25"/>
          <p:cNvSpPr/>
          <p:nvPr/>
        </p:nvSpPr>
        <p:spPr>
          <a:xfrm>
            <a:off x="650189" y="4562511"/>
            <a:ext cx="254000" cy="1430008"/>
          </a:xfrm>
          <a:prstGeom prst="ellipse">
            <a:avLst/>
          </a:prstGeom>
          <a:solidFill>
            <a:schemeClr val="tx1">
              <a:alpha val="32000"/>
            </a:schemeClr>
          </a:solidFill>
          <a:ln>
            <a:solidFill>
              <a:schemeClr val="accent1">
                <a:shade val="60000"/>
                <a:satMod val="300000"/>
              </a:schemeClr>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4" name="Rectangle 33"/>
          <p:cNvSpPr/>
          <p:nvPr/>
        </p:nvSpPr>
        <p:spPr>
          <a:xfrm>
            <a:off x="8575073" y="4282866"/>
            <a:ext cx="73152" cy="27432"/>
          </a:xfrm>
          <a:prstGeom prst="rect">
            <a:avLst/>
          </a:prstGeom>
          <a:solidFill>
            <a:srgbClr val="0000FF"/>
          </a:solidFill>
          <a:ln>
            <a:solidFill>
              <a:schemeClr val="tx1"/>
            </a:solidFill>
          </a:ln>
          <a:effectLst>
            <a:glow>
              <a:schemeClr val="tx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5" name="Rectangle 34"/>
          <p:cNvSpPr/>
          <p:nvPr/>
        </p:nvSpPr>
        <p:spPr>
          <a:xfrm>
            <a:off x="3964973" y="4282866"/>
            <a:ext cx="73152" cy="27432"/>
          </a:xfrm>
          <a:prstGeom prst="rect">
            <a:avLst/>
          </a:prstGeom>
          <a:solidFill>
            <a:srgbClr val="0000FF"/>
          </a:solidFill>
          <a:ln>
            <a:solidFill>
              <a:schemeClr val="tx1"/>
            </a:solidFill>
          </a:ln>
          <a:effectLst>
            <a:glow>
              <a:schemeClr val="tx1">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cxnSp>
        <p:nvCxnSpPr>
          <p:cNvPr id="37" name="Straight Arrow Connector 36"/>
          <p:cNvCxnSpPr/>
          <p:nvPr/>
        </p:nvCxnSpPr>
        <p:spPr>
          <a:xfrm flipV="1">
            <a:off x="780143" y="3632118"/>
            <a:ext cx="0" cy="93039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H="1">
            <a:off x="2149442" y="2497450"/>
            <a:ext cx="71200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17898" y="1907808"/>
            <a:ext cx="1841315" cy="1569660"/>
          </a:xfrm>
          <a:prstGeom prst="rect">
            <a:avLst/>
          </a:prstGeom>
          <a:noFill/>
          <a:ln>
            <a:solidFill>
              <a:schemeClr val="tx1"/>
            </a:solidFill>
          </a:ln>
        </p:spPr>
        <p:txBody>
          <a:bodyPr wrap="square" rtlCol="0">
            <a:spAutoFit/>
          </a:bodyPr>
          <a:lstStyle/>
          <a:p>
            <a:pPr algn="ctr" defTabSz="457200"/>
            <a:r>
              <a:rPr lang="en-US" sz="1600" dirty="0" smtClean="0">
                <a:solidFill>
                  <a:srgbClr val="0055A0"/>
                </a:solidFill>
              </a:rPr>
              <a:t>Short time mainly present for 50 ns. Independent on injection time and on chronological distribution</a:t>
            </a:r>
          </a:p>
        </p:txBody>
      </p:sp>
      <p:sp>
        <p:nvSpPr>
          <p:cNvPr id="51" name="TextBox 50"/>
          <p:cNvSpPr txBox="1"/>
          <p:nvPr/>
        </p:nvSpPr>
        <p:spPr>
          <a:xfrm>
            <a:off x="2086426" y="4462458"/>
            <a:ext cx="2068286" cy="1077218"/>
          </a:xfrm>
          <a:prstGeom prst="rect">
            <a:avLst/>
          </a:prstGeom>
          <a:noFill/>
        </p:spPr>
        <p:txBody>
          <a:bodyPr wrap="square" rtlCol="0">
            <a:spAutoFit/>
          </a:bodyPr>
          <a:lstStyle/>
          <a:p>
            <a:pPr algn="ctr" defTabSz="457200"/>
            <a:r>
              <a:rPr lang="en-US" sz="1600" b="1" dirty="0" smtClean="0">
                <a:solidFill>
                  <a:srgbClr val="0000FF"/>
                </a:solidFill>
              </a:rPr>
              <a:t>Turnaround (50 ns) </a:t>
            </a:r>
          </a:p>
          <a:p>
            <a:pPr algn="ctr" defTabSz="457200"/>
            <a:r>
              <a:rPr lang="en-US" sz="1600" b="1" dirty="0" smtClean="0">
                <a:solidFill>
                  <a:srgbClr val="0000FF"/>
                </a:solidFill>
              </a:rPr>
              <a:t>2/4 hours</a:t>
            </a:r>
          </a:p>
          <a:p>
            <a:pPr algn="ctr" defTabSz="457200"/>
            <a:r>
              <a:rPr lang="en-US" sz="1600" b="1" dirty="0" smtClean="0">
                <a:solidFill>
                  <a:srgbClr val="0000FF"/>
                </a:solidFill>
              </a:rPr>
              <a:t>+</a:t>
            </a:r>
          </a:p>
          <a:p>
            <a:pPr algn="ctr" defTabSz="457200"/>
            <a:r>
              <a:rPr lang="en-US" sz="1600" b="1" dirty="0" smtClean="0">
                <a:solidFill>
                  <a:srgbClr val="0000FF"/>
                </a:solidFill>
              </a:rPr>
              <a:t>6/7 hours</a:t>
            </a:r>
            <a:endParaRPr lang="en-US" sz="1600" b="1" dirty="0">
              <a:solidFill>
                <a:srgbClr val="0000FF"/>
              </a:solidFill>
            </a:endParaRPr>
          </a:p>
        </p:txBody>
      </p:sp>
      <p:cxnSp>
        <p:nvCxnSpPr>
          <p:cNvPr id="52" name="Straight Arrow Connector 51"/>
          <p:cNvCxnSpPr/>
          <p:nvPr/>
        </p:nvCxnSpPr>
        <p:spPr>
          <a:xfrm flipV="1">
            <a:off x="807356" y="5079997"/>
            <a:ext cx="1487714" cy="16328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V="1">
            <a:off x="1123043" y="5216069"/>
            <a:ext cx="1126672" cy="71389"/>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086434" y="1919486"/>
            <a:ext cx="2212401" cy="646331"/>
          </a:xfrm>
          <a:prstGeom prst="rect">
            <a:avLst/>
          </a:prstGeom>
          <a:noFill/>
        </p:spPr>
        <p:txBody>
          <a:bodyPr wrap="square" rtlCol="0">
            <a:spAutoFit/>
          </a:bodyPr>
          <a:lstStyle/>
          <a:p>
            <a:pPr algn="ctr" defTabSz="457200"/>
            <a:r>
              <a:rPr lang="en-US" b="1" dirty="0" smtClean="0">
                <a:solidFill>
                  <a:srgbClr val="FF0000"/>
                </a:solidFill>
              </a:rPr>
              <a:t>Turnaround 2015 6/7 hours</a:t>
            </a:r>
            <a:endParaRPr lang="en-US" b="1" dirty="0">
              <a:solidFill>
                <a:srgbClr val="FF0000"/>
              </a:solidFill>
            </a:endParaRPr>
          </a:p>
        </p:txBody>
      </p:sp>
    </p:spTree>
    <p:extLst>
      <p:ext uri="{BB962C8B-B14F-4D97-AF65-F5344CB8AC3E}">
        <p14:creationId xmlns:p14="http://schemas.microsoft.com/office/powerpoint/2010/main" val="425513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dissolv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7" grpId="0" animBg="1"/>
      <p:bldP spid="18" grpId="0"/>
      <p:bldP spid="23" grpId="0" animBg="1"/>
      <p:bldP spid="26" grpId="0" animBg="1"/>
      <p:bldP spid="34" grpId="0" animBg="1"/>
      <p:bldP spid="35" grpId="0" animBg="1"/>
      <p:bldP spid="39" grpId="0" animBg="1"/>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solidFill>
                  <a:srgbClr val="0055A0">
                    <a:tint val="75000"/>
                  </a:srgbClr>
                </a:solidFill>
              </a:rPr>
              <a:pPr/>
              <a:t>23</a:t>
            </a:fld>
            <a:endParaRPr lang="en-US">
              <a:solidFill>
                <a:srgbClr val="0055A0">
                  <a:tint val="75000"/>
                </a:srgbClr>
              </a:solidFill>
            </a:endParaRPr>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solidFill>
                  <a:srgbClr val="0055A0">
                    <a:tint val="75000"/>
                  </a:srgbClr>
                </a:solidFill>
              </a:rPr>
              <a:t>6</a:t>
            </a:r>
            <a:r>
              <a:rPr lang="en-GB" baseline="30000" dirty="0" smtClean="0">
                <a:solidFill>
                  <a:srgbClr val="0055A0">
                    <a:tint val="75000"/>
                  </a:srgbClr>
                </a:solidFill>
              </a:rPr>
              <a:t>th</a:t>
            </a:r>
            <a:r>
              <a:rPr lang="en-GB" dirty="0" smtClean="0">
                <a:solidFill>
                  <a:srgbClr val="0055A0">
                    <a:tint val="75000"/>
                  </a:srgbClr>
                </a:solidFill>
              </a:rPr>
              <a:t> LHC operational workshop Evian 2015 – </a:t>
            </a:r>
            <a:r>
              <a:rPr lang="en-GB" dirty="0" err="1" smtClean="0">
                <a:solidFill>
                  <a:srgbClr val="0055A0">
                    <a:tint val="75000"/>
                  </a:srgbClr>
                </a:solidFill>
              </a:rPr>
              <a:t>M.Solfaroli</a:t>
            </a:r>
            <a:endParaRPr lang="en-US" dirty="0">
              <a:solidFill>
                <a:srgbClr val="0055A0">
                  <a:tint val="75000"/>
                </a:srgbClr>
              </a:solidFill>
            </a:endParaRPr>
          </a:p>
        </p:txBody>
      </p:sp>
      <p:sp>
        <p:nvSpPr>
          <p:cNvPr id="6" name="Title 1"/>
          <p:cNvSpPr>
            <a:spLocks noGrp="1"/>
          </p:cNvSpPr>
          <p:nvPr>
            <p:ph type="title"/>
          </p:nvPr>
        </p:nvSpPr>
        <p:spPr>
          <a:xfrm>
            <a:off x="457200" y="233493"/>
            <a:ext cx="8226854" cy="558988"/>
          </a:xfrm>
        </p:spPr>
        <p:txBody>
          <a:bodyPr>
            <a:normAutofit fontScale="90000"/>
          </a:bodyPr>
          <a:lstStyle/>
          <a:p>
            <a:r>
              <a:rPr lang="en-GB" dirty="0" smtClean="0"/>
              <a:t>2012 </a:t>
            </a:r>
            <a:r>
              <a:rPr lang="en-GB" dirty="0" err="1" smtClean="0"/>
              <a:t>vs</a:t>
            </a:r>
            <a:r>
              <a:rPr lang="en-GB" dirty="0" smtClean="0"/>
              <a:t> 2015</a:t>
            </a:r>
            <a:endParaRPr lang="en-GB" dirty="0"/>
          </a:p>
        </p:txBody>
      </p:sp>
      <p:graphicFrame>
        <p:nvGraphicFramePr>
          <p:cNvPr id="16" name="Table 15"/>
          <p:cNvGraphicFramePr>
            <a:graphicFrameLocks noGrp="1"/>
          </p:cNvGraphicFramePr>
          <p:nvPr>
            <p:extLst/>
          </p:nvPr>
        </p:nvGraphicFramePr>
        <p:xfrm>
          <a:off x="220731" y="893165"/>
          <a:ext cx="8751735" cy="1280160"/>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bl>
          </a:graphicData>
        </a:graphic>
      </p:graphicFrame>
      <p:graphicFrame>
        <p:nvGraphicFramePr>
          <p:cNvPr id="17" name="Table 16"/>
          <p:cNvGraphicFramePr>
            <a:graphicFrameLocks noGrp="1"/>
          </p:cNvGraphicFramePr>
          <p:nvPr>
            <p:extLst/>
          </p:nvPr>
        </p:nvGraphicFramePr>
        <p:xfrm>
          <a:off x="220731" y="893165"/>
          <a:ext cx="8751735" cy="1920240"/>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bl>
          </a:graphicData>
        </a:graphic>
      </p:graphicFrame>
      <p:graphicFrame>
        <p:nvGraphicFramePr>
          <p:cNvPr id="18" name="Table 17"/>
          <p:cNvGraphicFramePr>
            <a:graphicFrameLocks noGrp="1"/>
          </p:cNvGraphicFramePr>
          <p:nvPr>
            <p:extLst/>
          </p:nvPr>
        </p:nvGraphicFramePr>
        <p:xfrm>
          <a:off x="220731" y="893165"/>
          <a:ext cx="8751735" cy="4261171"/>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r h="512131">
                <a:tc>
                  <a:txBody>
                    <a:bodyPr/>
                    <a:lstStyle/>
                    <a:p>
                      <a:r>
                        <a:rPr lang="en-US" b="1" dirty="0" smtClean="0">
                          <a:solidFill>
                            <a:srgbClr val="262626"/>
                          </a:solidFill>
                        </a:rPr>
                        <a:t>RAMP</a:t>
                      </a:r>
                      <a:endParaRPr lang="en-US" b="1" dirty="0">
                        <a:solidFill>
                          <a:srgbClr val="262626"/>
                        </a:solidFill>
                      </a:endParaRPr>
                    </a:p>
                  </a:txBody>
                  <a:tcPr anchor="ctr"/>
                </a:tc>
                <a:tc>
                  <a:txBody>
                    <a:bodyPr/>
                    <a:lstStyle/>
                    <a:p>
                      <a:pPr algn="ctr"/>
                      <a:r>
                        <a:rPr lang="en-US" sz="1600" dirty="0" smtClean="0">
                          <a:solidFill>
                            <a:srgbClr val="262626"/>
                          </a:solidFill>
                        </a:rPr>
                        <a:t>13.5 min</a:t>
                      </a:r>
                      <a:endParaRPr lang="en-US" sz="1600" dirty="0">
                        <a:solidFill>
                          <a:srgbClr val="262626"/>
                        </a:solidFill>
                      </a:endParaRPr>
                    </a:p>
                  </a:txBody>
                  <a:tcPr anchor="ctr"/>
                </a:tc>
                <a:tc>
                  <a:txBody>
                    <a:bodyPr/>
                    <a:lstStyle/>
                    <a:p>
                      <a:pPr algn="ctr"/>
                      <a:r>
                        <a:rPr lang="en-US" sz="1600" dirty="0" smtClean="0">
                          <a:solidFill>
                            <a:srgbClr val="262626"/>
                          </a:solidFill>
                        </a:rPr>
                        <a:t>20 min</a:t>
                      </a:r>
                      <a:endParaRPr lang="en-US" sz="1600" dirty="0">
                        <a:solidFill>
                          <a:srgbClr val="262626"/>
                        </a:solidFill>
                      </a:endParaRPr>
                    </a:p>
                  </a:txBody>
                  <a:tcPr anchor="ctr"/>
                </a:tc>
                <a:tc>
                  <a:txBody>
                    <a:bodyPr/>
                    <a:lstStyle/>
                    <a:p>
                      <a:pPr algn="ctr"/>
                      <a:r>
                        <a:rPr lang="en-US" sz="1600" b="1" dirty="0" smtClean="0">
                          <a:solidFill>
                            <a:srgbClr val="262626"/>
                          </a:solidFill>
                        </a:rPr>
                        <a:t>+6.5 min</a:t>
                      </a:r>
                      <a:endParaRPr lang="en-US" sz="1600" b="1" dirty="0">
                        <a:solidFill>
                          <a:srgbClr val="262626"/>
                        </a:solidFill>
                      </a:endParaRPr>
                    </a:p>
                  </a:txBody>
                  <a:tcPr anchor="ctr"/>
                </a:tc>
                <a:tc>
                  <a:txBody>
                    <a:bodyPr/>
                    <a:lstStyle/>
                    <a:p>
                      <a:r>
                        <a:rPr lang="en-US" dirty="0" smtClean="0">
                          <a:solidFill>
                            <a:srgbClr val="262626"/>
                          </a:solidFill>
                        </a:rPr>
                        <a:t>Higher E = </a:t>
                      </a:r>
                      <a:r>
                        <a:rPr lang="en-US" baseline="0" dirty="0" smtClean="0">
                          <a:solidFill>
                            <a:srgbClr val="262626"/>
                          </a:solidFill>
                        </a:rPr>
                        <a:t>longer ramp (</a:t>
                      </a:r>
                      <a:r>
                        <a:rPr lang="en-US" dirty="0" smtClean="0">
                          <a:solidFill>
                            <a:srgbClr val="262626"/>
                          </a:solidFill>
                        </a:rPr>
                        <a:t>7.4</a:t>
                      </a:r>
                      <a:r>
                        <a:rPr lang="en-US" baseline="0" dirty="0" smtClean="0">
                          <a:solidFill>
                            <a:srgbClr val="262626"/>
                          </a:solidFill>
                        </a:rPr>
                        <a:t> min)</a:t>
                      </a:r>
                      <a:endParaRPr lang="en-US" dirty="0">
                        <a:solidFill>
                          <a:srgbClr val="262626"/>
                        </a:solidFill>
                      </a:endParaRPr>
                    </a:p>
                  </a:txBody>
                  <a:tcPr anchor="ctr"/>
                </a:tc>
              </a:tr>
              <a:tr h="983130">
                <a:tc>
                  <a:txBody>
                    <a:bodyPr/>
                    <a:lstStyle/>
                    <a:p>
                      <a:r>
                        <a:rPr lang="en-US" b="1" dirty="0" smtClean="0">
                          <a:solidFill>
                            <a:srgbClr val="262626"/>
                          </a:solidFill>
                        </a:rPr>
                        <a:t>FLATTOP</a:t>
                      </a:r>
                      <a:endParaRPr lang="en-US" b="1" dirty="0">
                        <a:solidFill>
                          <a:srgbClr val="262626"/>
                        </a:solidFill>
                      </a:endParaRPr>
                    </a:p>
                  </a:txBody>
                  <a:tcPr anchor="ctr"/>
                </a:tc>
                <a:tc>
                  <a:txBody>
                    <a:bodyPr/>
                    <a:lstStyle/>
                    <a:p>
                      <a:pPr algn="ctr"/>
                      <a:r>
                        <a:rPr lang="en-US" sz="1600" dirty="0" smtClean="0">
                          <a:solidFill>
                            <a:srgbClr val="262626"/>
                          </a:solidFill>
                        </a:rPr>
                        <a:t>6.8 min</a:t>
                      </a:r>
                      <a:endParaRPr lang="en-US" sz="1600" dirty="0">
                        <a:solidFill>
                          <a:srgbClr val="262626"/>
                        </a:solidFill>
                      </a:endParaRPr>
                    </a:p>
                  </a:txBody>
                  <a:tcPr anchor="ctr"/>
                </a:tc>
                <a:tc>
                  <a:txBody>
                    <a:bodyPr/>
                    <a:lstStyle/>
                    <a:p>
                      <a:pPr algn="ctr"/>
                      <a:r>
                        <a:rPr lang="en-US" sz="1600" dirty="0" smtClean="0">
                          <a:solidFill>
                            <a:srgbClr val="262626"/>
                          </a:solidFill>
                        </a:rPr>
                        <a:t>5.9 min</a:t>
                      </a:r>
                      <a:endParaRPr lang="en-US" sz="1600" dirty="0">
                        <a:solidFill>
                          <a:srgbClr val="262626"/>
                        </a:solidFill>
                      </a:endParaRPr>
                    </a:p>
                  </a:txBody>
                  <a:tcPr anchor="ctr"/>
                </a:tc>
                <a:tc>
                  <a:txBody>
                    <a:bodyPr/>
                    <a:lstStyle/>
                    <a:p>
                      <a:pPr algn="ctr"/>
                      <a:r>
                        <a:rPr lang="en-US" sz="1600" b="1" dirty="0" smtClean="0">
                          <a:solidFill>
                            <a:schemeClr val="accent6">
                              <a:lumMod val="50000"/>
                            </a:schemeClr>
                          </a:solidFill>
                        </a:rPr>
                        <a:t>-0.9 min</a:t>
                      </a:r>
                      <a:endParaRPr lang="en-US" sz="1600" b="1" dirty="0">
                        <a:solidFill>
                          <a:schemeClr val="accent6">
                            <a:lumMod val="50000"/>
                          </a:schemeClr>
                        </a:solidFill>
                      </a:endParaRPr>
                    </a:p>
                  </a:txBody>
                  <a:tcPr anchor="ctr"/>
                </a:tc>
                <a:tc>
                  <a:txBody>
                    <a:bodyPr/>
                    <a:lstStyle/>
                    <a:p>
                      <a:r>
                        <a:rPr lang="en-US" dirty="0" smtClean="0">
                          <a:solidFill>
                            <a:srgbClr val="262626"/>
                          </a:solidFill>
                        </a:rPr>
                        <a:t>Tune change in 2012 was included in the squeeze, but we did a systematic</a:t>
                      </a:r>
                      <a:r>
                        <a:rPr lang="en-US" baseline="0" dirty="0" smtClean="0">
                          <a:solidFill>
                            <a:srgbClr val="262626"/>
                          </a:solidFill>
                        </a:rPr>
                        <a:t> check of Q with current of correctors</a:t>
                      </a:r>
                      <a:endParaRPr lang="en-US" dirty="0">
                        <a:solidFill>
                          <a:srgbClr val="262626"/>
                        </a:solidFill>
                      </a:endParaRPr>
                    </a:p>
                  </a:txBody>
                  <a:tcPr anchor="ctr"/>
                </a:tc>
              </a:tr>
              <a:tr h="566039">
                <a:tc>
                  <a:txBody>
                    <a:bodyPr/>
                    <a:lstStyle/>
                    <a:p>
                      <a:r>
                        <a:rPr lang="en-US" b="1" dirty="0" smtClean="0">
                          <a:solidFill>
                            <a:srgbClr val="262626"/>
                          </a:solidFill>
                        </a:rPr>
                        <a:t>SQUEEZE</a:t>
                      </a:r>
                      <a:endParaRPr lang="en-US" b="1" dirty="0">
                        <a:solidFill>
                          <a:srgbClr val="262626"/>
                        </a:solidFill>
                      </a:endParaRPr>
                    </a:p>
                  </a:txBody>
                  <a:tcPr anchor="ctr"/>
                </a:tc>
                <a:tc>
                  <a:txBody>
                    <a:bodyPr/>
                    <a:lstStyle/>
                    <a:p>
                      <a:pPr algn="ctr"/>
                      <a:r>
                        <a:rPr lang="en-US" sz="1600" dirty="0" smtClean="0">
                          <a:solidFill>
                            <a:srgbClr val="262626"/>
                          </a:solidFill>
                        </a:rPr>
                        <a:t>17 min</a:t>
                      </a:r>
                      <a:endParaRPr lang="en-US" sz="1600" dirty="0">
                        <a:solidFill>
                          <a:srgbClr val="262626"/>
                        </a:solidFill>
                      </a:endParaRPr>
                    </a:p>
                  </a:txBody>
                  <a:tcPr anchor="ctr"/>
                </a:tc>
                <a:tc>
                  <a:txBody>
                    <a:bodyPr/>
                    <a:lstStyle/>
                    <a:p>
                      <a:pPr algn="ctr"/>
                      <a:r>
                        <a:rPr lang="en-US" sz="1600" dirty="0" smtClean="0">
                          <a:solidFill>
                            <a:srgbClr val="262626"/>
                          </a:solidFill>
                        </a:rPr>
                        <a:t>15.7</a:t>
                      </a:r>
                      <a:r>
                        <a:rPr lang="en-US" sz="1400" dirty="0" smtClean="0">
                          <a:solidFill>
                            <a:srgbClr val="262626"/>
                          </a:solidFill>
                        </a:rPr>
                        <a:t> (14.1) </a:t>
                      </a:r>
                      <a:r>
                        <a:rPr lang="en-US" sz="1600" dirty="0" smtClean="0">
                          <a:solidFill>
                            <a:srgbClr val="262626"/>
                          </a:solidFill>
                        </a:rPr>
                        <a:t>min</a:t>
                      </a:r>
                      <a:endParaRPr lang="en-US" sz="1400" dirty="0">
                        <a:solidFill>
                          <a:srgbClr val="262626"/>
                        </a:solidFill>
                      </a:endParaRPr>
                    </a:p>
                  </a:txBody>
                  <a:tcPr anchor="ctr"/>
                </a:tc>
                <a:tc>
                  <a:txBody>
                    <a:bodyPr/>
                    <a:lstStyle/>
                    <a:p>
                      <a:pPr algn="ctr"/>
                      <a:r>
                        <a:rPr lang="en-US" sz="1600" b="1" dirty="0" smtClean="0">
                          <a:solidFill>
                            <a:schemeClr val="accent6">
                              <a:lumMod val="50000"/>
                            </a:schemeClr>
                          </a:solidFill>
                        </a:rPr>
                        <a:t>-1.3 (2.9) min</a:t>
                      </a:r>
                      <a:endParaRPr lang="en-US" sz="1600" b="1" dirty="0">
                        <a:solidFill>
                          <a:schemeClr val="accent6">
                            <a:lumMod val="50000"/>
                          </a:schemeClr>
                        </a:solidFill>
                      </a:endParaRPr>
                    </a:p>
                  </a:txBody>
                  <a:tcPr anchor="ctr"/>
                </a:tc>
                <a:tc>
                  <a:txBody>
                    <a:bodyPr/>
                    <a:lstStyle/>
                    <a:p>
                      <a:r>
                        <a:rPr lang="en-US" dirty="0" smtClean="0">
                          <a:solidFill>
                            <a:srgbClr val="262626"/>
                          </a:solidFill>
                        </a:rPr>
                        <a:t>Higher E (+ no Q change)</a:t>
                      </a:r>
                      <a:r>
                        <a:rPr lang="en-US" baseline="0" dirty="0" smtClean="0">
                          <a:solidFill>
                            <a:srgbClr val="262626"/>
                          </a:solidFill>
                        </a:rPr>
                        <a:t> </a:t>
                      </a:r>
                      <a:r>
                        <a:rPr lang="en-US" dirty="0" smtClean="0">
                          <a:solidFill>
                            <a:srgbClr val="262626"/>
                          </a:solidFill>
                        </a:rPr>
                        <a:t>=</a:t>
                      </a:r>
                    </a:p>
                    <a:p>
                      <a:r>
                        <a:rPr lang="en-US" dirty="0" smtClean="0">
                          <a:solidFill>
                            <a:srgbClr val="262626"/>
                          </a:solidFill>
                        </a:rPr>
                        <a:t>shorter squeeze (2.9 min)</a:t>
                      </a:r>
                      <a:endParaRPr lang="en-US" dirty="0">
                        <a:solidFill>
                          <a:srgbClr val="262626"/>
                        </a:solidFill>
                      </a:endParaRPr>
                    </a:p>
                  </a:txBody>
                  <a:tcPr anchor="ctr"/>
                </a:tc>
              </a:tr>
            </a:tbl>
          </a:graphicData>
        </a:graphic>
      </p:graphicFrame>
      <p:graphicFrame>
        <p:nvGraphicFramePr>
          <p:cNvPr id="19" name="Table 18"/>
          <p:cNvGraphicFramePr>
            <a:graphicFrameLocks noGrp="1"/>
          </p:cNvGraphicFramePr>
          <p:nvPr>
            <p:extLst/>
          </p:nvPr>
        </p:nvGraphicFramePr>
        <p:xfrm>
          <a:off x="220731" y="893165"/>
          <a:ext cx="8751735" cy="2432371"/>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r h="512131">
                <a:tc>
                  <a:txBody>
                    <a:bodyPr/>
                    <a:lstStyle/>
                    <a:p>
                      <a:r>
                        <a:rPr lang="en-US" b="1" dirty="0" smtClean="0">
                          <a:solidFill>
                            <a:srgbClr val="262626"/>
                          </a:solidFill>
                        </a:rPr>
                        <a:t>RAMP</a:t>
                      </a:r>
                      <a:endParaRPr lang="en-US" b="1" dirty="0">
                        <a:solidFill>
                          <a:srgbClr val="262626"/>
                        </a:solidFill>
                      </a:endParaRPr>
                    </a:p>
                  </a:txBody>
                  <a:tcPr anchor="ctr"/>
                </a:tc>
                <a:tc>
                  <a:txBody>
                    <a:bodyPr/>
                    <a:lstStyle/>
                    <a:p>
                      <a:pPr algn="ctr"/>
                      <a:r>
                        <a:rPr lang="en-US" sz="1600" dirty="0" smtClean="0">
                          <a:solidFill>
                            <a:srgbClr val="262626"/>
                          </a:solidFill>
                        </a:rPr>
                        <a:t>13.5 min</a:t>
                      </a:r>
                      <a:endParaRPr lang="en-US" sz="1600" dirty="0">
                        <a:solidFill>
                          <a:srgbClr val="262626"/>
                        </a:solidFill>
                      </a:endParaRPr>
                    </a:p>
                  </a:txBody>
                  <a:tcPr anchor="ctr"/>
                </a:tc>
                <a:tc>
                  <a:txBody>
                    <a:bodyPr/>
                    <a:lstStyle/>
                    <a:p>
                      <a:pPr algn="ctr"/>
                      <a:r>
                        <a:rPr lang="en-US" sz="1600" dirty="0" smtClean="0">
                          <a:solidFill>
                            <a:srgbClr val="262626"/>
                          </a:solidFill>
                        </a:rPr>
                        <a:t>20 min</a:t>
                      </a:r>
                      <a:endParaRPr lang="en-US" sz="1600" dirty="0">
                        <a:solidFill>
                          <a:srgbClr val="262626"/>
                        </a:solidFill>
                      </a:endParaRPr>
                    </a:p>
                  </a:txBody>
                  <a:tcPr anchor="ctr"/>
                </a:tc>
                <a:tc>
                  <a:txBody>
                    <a:bodyPr/>
                    <a:lstStyle/>
                    <a:p>
                      <a:pPr algn="ctr"/>
                      <a:r>
                        <a:rPr lang="en-US" sz="1600" b="1" dirty="0" smtClean="0">
                          <a:solidFill>
                            <a:srgbClr val="262626"/>
                          </a:solidFill>
                        </a:rPr>
                        <a:t>+6.5 min</a:t>
                      </a:r>
                      <a:endParaRPr lang="en-US" sz="1600" b="1" dirty="0">
                        <a:solidFill>
                          <a:srgbClr val="262626"/>
                        </a:solidFill>
                      </a:endParaRPr>
                    </a:p>
                  </a:txBody>
                  <a:tcPr anchor="ctr"/>
                </a:tc>
                <a:tc>
                  <a:txBody>
                    <a:bodyPr/>
                    <a:lstStyle/>
                    <a:p>
                      <a:r>
                        <a:rPr lang="en-US" dirty="0" smtClean="0">
                          <a:solidFill>
                            <a:srgbClr val="262626"/>
                          </a:solidFill>
                        </a:rPr>
                        <a:t>Higher E = </a:t>
                      </a:r>
                      <a:r>
                        <a:rPr lang="en-US" baseline="0" dirty="0" smtClean="0">
                          <a:solidFill>
                            <a:srgbClr val="262626"/>
                          </a:solidFill>
                        </a:rPr>
                        <a:t>longer ramp (</a:t>
                      </a:r>
                      <a:r>
                        <a:rPr lang="en-US" dirty="0" smtClean="0">
                          <a:solidFill>
                            <a:srgbClr val="262626"/>
                          </a:solidFill>
                        </a:rPr>
                        <a:t>7.4</a:t>
                      </a:r>
                      <a:r>
                        <a:rPr lang="en-US" baseline="0" dirty="0" smtClean="0">
                          <a:solidFill>
                            <a:srgbClr val="262626"/>
                          </a:solidFill>
                        </a:rPr>
                        <a:t> min)</a:t>
                      </a:r>
                      <a:endParaRPr lang="en-US" dirty="0">
                        <a:solidFill>
                          <a:srgbClr val="262626"/>
                        </a:solidFill>
                      </a:endParaRPr>
                    </a:p>
                  </a:txBody>
                  <a:tcPr anchor="ctr"/>
                </a:tc>
              </a:tr>
            </a:tbl>
          </a:graphicData>
        </a:graphic>
      </p:graphicFrame>
      <p:graphicFrame>
        <p:nvGraphicFramePr>
          <p:cNvPr id="20" name="Table 19"/>
          <p:cNvGraphicFramePr>
            <a:graphicFrameLocks noGrp="1"/>
          </p:cNvGraphicFramePr>
          <p:nvPr>
            <p:extLst/>
          </p:nvPr>
        </p:nvGraphicFramePr>
        <p:xfrm>
          <a:off x="220731" y="893165"/>
          <a:ext cx="8751735" cy="3621091"/>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r h="512131">
                <a:tc>
                  <a:txBody>
                    <a:bodyPr/>
                    <a:lstStyle/>
                    <a:p>
                      <a:r>
                        <a:rPr lang="en-US" b="1" dirty="0" smtClean="0">
                          <a:solidFill>
                            <a:srgbClr val="262626"/>
                          </a:solidFill>
                        </a:rPr>
                        <a:t>RAMP</a:t>
                      </a:r>
                      <a:endParaRPr lang="en-US" b="1" dirty="0">
                        <a:solidFill>
                          <a:srgbClr val="262626"/>
                        </a:solidFill>
                      </a:endParaRPr>
                    </a:p>
                  </a:txBody>
                  <a:tcPr anchor="ctr"/>
                </a:tc>
                <a:tc>
                  <a:txBody>
                    <a:bodyPr/>
                    <a:lstStyle/>
                    <a:p>
                      <a:pPr algn="ctr"/>
                      <a:r>
                        <a:rPr lang="en-US" sz="1600" dirty="0" smtClean="0">
                          <a:solidFill>
                            <a:srgbClr val="262626"/>
                          </a:solidFill>
                        </a:rPr>
                        <a:t>13.5 min</a:t>
                      </a:r>
                      <a:endParaRPr lang="en-US" sz="1600" dirty="0">
                        <a:solidFill>
                          <a:srgbClr val="262626"/>
                        </a:solidFill>
                      </a:endParaRPr>
                    </a:p>
                  </a:txBody>
                  <a:tcPr anchor="ctr"/>
                </a:tc>
                <a:tc>
                  <a:txBody>
                    <a:bodyPr/>
                    <a:lstStyle/>
                    <a:p>
                      <a:pPr algn="ctr"/>
                      <a:r>
                        <a:rPr lang="en-US" sz="1600" dirty="0" smtClean="0">
                          <a:solidFill>
                            <a:srgbClr val="262626"/>
                          </a:solidFill>
                        </a:rPr>
                        <a:t>20 min</a:t>
                      </a:r>
                      <a:endParaRPr lang="en-US" sz="1600" dirty="0">
                        <a:solidFill>
                          <a:srgbClr val="262626"/>
                        </a:solidFill>
                      </a:endParaRPr>
                    </a:p>
                  </a:txBody>
                  <a:tcPr anchor="ctr"/>
                </a:tc>
                <a:tc>
                  <a:txBody>
                    <a:bodyPr/>
                    <a:lstStyle/>
                    <a:p>
                      <a:pPr algn="ctr"/>
                      <a:r>
                        <a:rPr lang="en-US" sz="1600" b="1" dirty="0" smtClean="0">
                          <a:solidFill>
                            <a:srgbClr val="262626"/>
                          </a:solidFill>
                        </a:rPr>
                        <a:t>+6.5 min</a:t>
                      </a:r>
                      <a:endParaRPr lang="en-US" sz="1600" b="1" dirty="0">
                        <a:solidFill>
                          <a:srgbClr val="262626"/>
                        </a:solidFill>
                      </a:endParaRPr>
                    </a:p>
                  </a:txBody>
                  <a:tcPr anchor="ctr"/>
                </a:tc>
                <a:tc>
                  <a:txBody>
                    <a:bodyPr/>
                    <a:lstStyle/>
                    <a:p>
                      <a:r>
                        <a:rPr lang="en-US" dirty="0" smtClean="0">
                          <a:solidFill>
                            <a:srgbClr val="262626"/>
                          </a:solidFill>
                        </a:rPr>
                        <a:t>Higher E = </a:t>
                      </a:r>
                      <a:r>
                        <a:rPr lang="en-US" baseline="0" dirty="0" smtClean="0">
                          <a:solidFill>
                            <a:srgbClr val="262626"/>
                          </a:solidFill>
                        </a:rPr>
                        <a:t>longer ramp (</a:t>
                      </a:r>
                      <a:r>
                        <a:rPr lang="en-US" dirty="0" smtClean="0">
                          <a:solidFill>
                            <a:srgbClr val="262626"/>
                          </a:solidFill>
                        </a:rPr>
                        <a:t>7.4</a:t>
                      </a:r>
                      <a:r>
                        <a:rPr lang="en-US" baseline="0" dirty="0" smtClean="0">
                          <a:solidFill>
                            <a:srgbClr val="262626"/>
                          </a:solidFill>
                        </a:rPr>
                        <a:t> min)</a:t>
                      </a:r>
                      <a:endParaRPr lang="en-US" dirty="0">
                        <a:solidFill>
                          <a:srgbClr val="262626"/>
                        </a:solidFill>
                      </a:endParaRPr>
                    </a:p>
                  </a:txBody>
                  <a:tcPr anchor="ctr"/>
                </a:tc>
              </a:tr>
              <a:tr h="983130">
                <a:tc>
                  <a:txBody>
                    <a:bodyPr/>
                    <a:lstStyle/>
                    <a:p>
                      <a:r>
                        <a:rPr lang="en-US" b="1" dirty="0" smtClean="0">
                          <a:solidFill>
                            <a:srgbClr val="262626"/>
                          </a:solidFill>
                        </a:rPr>
                        <a:t>FLATTOP</a:t>
                      </a:r>
                      <a:endParaRPr lang="en-US" b="1" dirty="0">
                        <a:solidFill>
                          <a:srgbClr val="262626"/>
                        </a:solidFill>
                      </a:endParaRPr>
                    </a:p>
                  </a:txBody>
                  <a:tcPr anchor="ctr"/>
                </a:tc>
                <a:tc>
                  <a:txBody>
                    <a:bodyPr/>
                    <a:lstStyle/>
                    <a:p>
                      <a:pPr algn="ctr"/>
                      <a:r>
                        <a:rPr lang="en-US" sz="1600" dirty="0" smtClean="0">
                          <a:solidFill>
                            <a:srgbClr val="262626"/>
                          </a:solidFill>
                        </a:rPr>
                        <a:t>6.8 min</a:t>
                      </a:r>
                      <a:endParaRPr lang="en-US" sz="1600" dirty="0">
                        <a:solidFill>
                          <a:srgbClr val="262626"/>
                        </a:solidFill>
                      </a:endParaRPr>
                    </a:p>
                  </a:txBody>
                  <a:tcPr anchor="ctr"/>
                </a:tc>
                <a:tc>
                  <a:txBody>
                    <a:bodyPr/>
                    <a:lstStyle/>
                    <a:p>
                      <a:pPr algn="ctr"/>
                      <a:r>
                        <a:rPr lang="en-US" sz="1600" dirty="0" smtClean="0">
                          <a:solidFill>
                            <a:srgbClr val="262626"/>
                          </a:solidFill>
                        </a:rPr>
                        <a:t>5.9 min</a:t>
                      </a:r>
                      <a:endParaRPr lang="en-US" sz="1600" dirty="0">
                        <a:solidFill>
                          <a:srgbClr val="262626"/>
                        </a:solidFill>
                      </a:endParaRPr>
                    </a:p>
                  </a:txBody>
                  <a:tcPr anchor="ctr"/>
                </a:tc>
                <a:tc>
                  <a:txBody>
                    <a:bodyPr/>
                    <a:lstStyle/>
                    <a:p>
                      <a:pPr algn="ctr"/>
                      <a:r>
                        <a:rPr lang="en-US" sz="1600" b="1" dirty="0" smtClean="0">
                          <a:solidFill>
                            <a:schemeClr val="accent6">
                              <a:lumMod val="50000"/>
                            </a:schemeClr>
                          </a:solidFill>
                        </a:rPr>
                        <a:t>-0.9 min</a:t>
                      </a:r>
                      <a:endParaRPr lang="en-US" sz="1600" b="1" dirty="0">
                        <a:solidFill>
                          <a:schemeClr val="accent6">
                            <a:lumMod val="50000"/>
                          </a:schemeClr>
                        </a:solidFill>
                      </a:endParaRPr>
                    </a:p>
                  </a:txBody>
                  <a:tcPr anchor="ctr"/>
                </a:tc>
                <a:tc>
                  <a:txBody>
                    <a:bodyPr/>
                    <a:lstStyle/>
                    <a:p>
                      <a:r>
                        <a:rPr lang="en-US" dirty="0" smtClean="0">
                          <a:solidFill>
                            <a:srgbClr val="262626"/>
                          </a:solidFill>
                        </a:rPr>
                        <a:t>Tune change in 2012 was included in the squeeze, but we did a systematic</a:t>
                      </a:r>
                      <a:r>
                        <a:rPr lang="en-US" baseline="0" dirty="0" smtClean="0">
                          <a:solidFill>
                            <a:srgbClr val="262626"/>
                          </a:solidFill>
                        </a:rPr>
                        <a:t> check of Q with current of correctors</a:t>
                      </a:r>
                      <a:endParaRPr lang="en-US" dirty="0">
                        <a:solidFill>
                          <a:srgbClr val="262626"/>
                        </a:solidFill>
                      </a:endParaRPr>
                    </a:p>
                  </a:txBody>
                  <a:tcPr anchor="ctr"/>
                </a:tc>
              </a:tr>
            </a:tbl>
          </a:graphicData>
        </a:graphic>
      </p:graphicFrame>
      <p:graphicFrame>
        <p:nvGraphicFramePr>
          <p:cNvPr id="22" name="Table 21"/>
          <p:cNvGraphicFramePr>
            <a:graphicFrameLocks noGrp="1"/>
          </p:cNvGraphicFramePr>
          <p:nvPr>
            <p:extLst/>
          </p:nvPr>
        </p:nvGraphicFramePr>
        <p:xfrm>
          <a:off x="220731" y="893165"/>
          <a:ext cx="8751735" cy="4773302"/>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r h="512131">
                <a:tc>
                  <a:txBody>
                    <a:bodyPr/>
                    <a:lstStyle/>
                    <a:p>
                      <a:r>
                        <a:rPr lang="en-US" b="1" dirty="0" smtClean="0">
                          <a:solidFill>
                            <a:srgbClr val="262626"/>
                          </a:solidFill>
                        </a:rPr>
                        <a:t>RAMP</a:t>
                      </a:r>
                      <a:endParaRPr lang="en-US" b="1" dirty="0">
                        <a:solidFill>
                          <a:srgbClr val="262626"/>
                        </a:solidFill>
                      </a:endParaRPr>
                    </a:p>
                  </a:txBody>
                  <a:tcPr anchor="ctr"/>
                </a:tc>
                <a:tc>
                  <a:txBody>
                    <a:bodyPr/>
                    <a:lstStyle/>
                    <a:p>
                      <a:pPr algn="ctr"/>
                      <a:r>
                        <a:rPr lang="en-US" sz="1600" dirty="0" smtClean="0">
                          <a:solidFill>
                            <a:srgbClr val="262626"/>
                          </a:solidFill>
                        </a:rPr>
                        <a:t>13.5 min</a:t>
                      </a:r>
                      <a:endParaRPr lang="en-US" sz="1600" dirty="0">
                        <a:solidFill>
                          <a:srgbClr val="262626"/>
                        </a:solidFill>
                      </a:endParaRPr>
                    </a:p>
                  </a:txBody>
                  <a:tcPr anchor="ctr"/>
                </a:tc>
                <a:tc>
                  <a:txBody>
                    <a:bodyPr/>
                    <a:lstStyle/>
                    <a:p>
                      <a:pPr algn="ctr"/>
                      <a:r>
                        <a:rPr lang="en-US" sz="1600" dirty="0" smtClean="0">
                          <a:solidFill>
                            <a:srgbClr val="262626"/>
                          </a:solidFill>
                        </a:rPr>
                        <a:t>20 min</a:t>
                      </a:r>
                      <a:endParaRPr lang="en-US" sz="1600" dirty="0">
                        <a:solidFill>
                          <a:srgbClr val="262626"/>
                        </a:solidFill>
                      </a:endParaRPr>
                    </a:p>
                  </a:txBody>
                  <a:tcPr anchor="ctr"/>
                </a:tc>
                <a:tc>
                  <a:txBody>
                    <a:bodyPr/>
                    <a:lstStyle/>
                    <a:p>
                      <a:pPr algn="ctr"/>
                      <a:r>
                        <a:rPr lang="en-US" sz="1600" b="1" dirty="0" smtClean="0">
                          <a:solidFill>
                            <a:srgbClr val="262626"/>
                          </a:solidFill>
                        </a:rPr>
                        <a:t>+6.5 min</a:t>
                      </a:r>
                      <a:endParaRPr lang="en-US" sz="1600" b="1" dirty="0">
                        <a:solidFill>
                          <a:srgbClr val="262626"/>
                        </a:solidFill>
                      </a:endParaRPr>
                    </a:p>
                  </a:txBody>
                  <a:tcPr anchor="ctr"/>
                </a:tc>
                <a:tc>
                  <a:txBody>
                    <a:bodyPr/>
                    <a:lstStyle/>
                    <a:p>
                      <a:r>
                        <a:rPr lang="en-US" dirty="0" smtClean="0">
                          <a:solidFill>
                            <a:srgbClr val="262626"/>
                          </a:solidFill>
                        </a:rPr>
                        <a:t>Higher E = </a:t>
                      </a:r>
                      <a:r>
                        <a:rPr lang="en-US" baseline="0" dirty="0" smtClean="0">
                          <a:solidFill>
                            <a:srgbClr val="262626"/>
                          </a:solidFill>
                        </a:rPr>
                        <a:t>longer ramp (</a:t>
                      </a:r>
                      <a:r>
                        <a:rPr lang="en-US" dirty="0" smtClean="0">
                          <a:solidFill>
                            <a:srgbClr val="262626"/>
                          </a:solidFill>
                        </a:rPr>
                        <a:t>7.4</a:t>
                      </a:r>
                      <a:r>
                        <a:rPr lang="en-US" baseline="0" dirty="0" smtClean="0">
                          <a:solidFill>
                            <a:srgbClr val="262626"/>
                          </a:solidFill>
                        </a:rPr>
                        <a:t> min)</a:t>
                      </a:r>
                      <a:endParaRPr lang="en-US" dirty="0">
                        <a:solidFill>
                          <a:srgbClr val="262626"/>
                        </a:solidFill>
                      </a:endParaRPr>
                    </a:p>
                  </a:txBody>
                  <a:tcPr anchor="ctr"/>
                </a:tc>
              </a:tr>
              <a:tr h="983130">
                <a:tc>
                  <a:txBody>
                    <a:bodyPr/>
                    <a:lstStyle/>
                    <a:p>
                      <a:r>
                        <a:rPr lang="en-US" b="1" dirty="0" smtClean="0">
                          <a:solidFill>
                            <a:srgbClr val="262626"/>
                          </a:solidFill>
                        </a:rPr>
                        <a:t>FLATTOP</a:t>
                      </a:r>
                      <a:endParaRPr lang="en-US" b="1" dirty="0">
                        <a:solidFill>
                          <a:srgbClr val="262626"/>
                        </a:solidFill>
                      </a:endParaRPr>
                    </a:p>
                  </a:txBody>
                  <a:tcPr anchor="ctr"/>
                </a:tc>
                <a:tc>
                  <a:txBody>
                    <a:bodyPr/>
                    <a:lstStyle/>
                    <a:p>
                      <a:pPr algn="ctr"/>
                      <a:r>
                        <a:rPr lang="en-US" sz="1600" dirty="0" smtClean="0">
                          <a:solidFill>
                            <a:srgbClr val="262626"/>
                          </a:solidFill>
                        </a:rPr>
                        <a:t>6.8 min</a:t>
                      </a:r>
                      <a:endParaRPr lang="en-US" sz="1600" dirty="0">
                        <a:solidFill>
                          <a:srgbClr val="262626"/>
                        </a:solidFill>
                      </a:endParaRPr>
                    </a:p>
                  </a:txBody>
                  <a:tcPr anchor="ctr"/>
                </a:tc>
                <a:tc>
                  <a:txBody>
                    <a:bodyPr/>
                    <a:lstStyle/>
                    <a:p>
                      <a:pPr algn="ctr"/>
                      <a:r>
                        <a:rPr lang="en-US" sz="1600" dirty="0" smtClean="0">
                          <a:solidFill>
                            <a:srgbClr val="262626"/>
                          </a:solidFill>
                        </a:rPr>
                        <a:t>5.9 min</a:t>
                      </a:r>
                      <a:endParaRPr lang="en-US" sz="1600" dirty="0">
                        <a:solidFill>
                          <a:srgbClr val="262626"/>
                        </a:solidFill>
                      </a:endParaRPr>
                    </a:p>
                  </a:txBody>
                  <a:tcPr anchor="ctr"/>
                </a:tc>
                <a:tc>
                  <a:txBody>
                    <a:bodyPr/>
                    <a:lstStyle/>
                    <a:p>
                      <a:pPr algn="ctr"/>
                      <a:r>
                        <a:rPr lang="en-US" sz="1600" b="1" dirty="0" smtClean="0">
                          <a:solidFill>
                            <a:schemeClr val="accent6">
                              <a:lumMod val="50000"/>
                            </a:schemeClr>
                          </a:solidFill>
                        </a:rPr>
                        <a:t>-0.9 min</a:t>
                      </a:r>
                      <a:endParaRPr lang="en-US" sz="1600" b="1" dirty="0">
                        <a:solidFill>
                          <a:schemeClr val="accent6">
                            <a:lumMod val="50000"/>
                          </a:schemeClr>
                        </a:solidFill>
                      </a:endParaRPr>
                    </a:p>
                  </a:txBody>
                  <a:tcPr anchor="ctr"/>
                </a:tc>
                <a:tc>
                  <a:txBody>
                    <a:bodyPr/>
                    <a:lstStyle/>
                    <a:p>
                      <a:r>
                        <a:rPr lang="en-US" dirty="0" smtClean="0">
                          <a:solidFill>
                            <a:srgbClr val="262626"/>
                          </a:solidFill>
                        </a:rPr>
                        <a:t>Tune change in 2012 was included in the squeeze, but we did a systematic</a:t>
                      </a:r>
                      <a:r>
                        <a:rPr lang="en-US" baseline="0" dirty="0" smtClean="0">
                          <a:solidFill>
                            <a:srgbClr val="262626"/>
                          </a:solidFill>
                        </a:rPr>
                        <a:t> check of Q with current of correctors</a:t>
                      </a:r>
                      <a:endParaRPr lang="en-US" dirty="0">
                        <a:solidFill>
                          <a:srgbClr val="262626"/>
                        </a:solidFill>
                      </a:endParaRPr>
                    </a:p>
                  </a:txBody>
                  <a:tcPr anchor="ctr"/>
                </a:tc>
              </a:tr>
              <a:tr h="566039">
                <a:tc>
                  <a:txBody>
                    <a:bodyPr/>
                    <a:lstStyle/>
                    <a:p>
                      <a:r>
                        <a:rPr lang="en-US" b="1" dirty="0" smtClean="0">
                          <a:solidFill>
                            <a:srgbClr val="262626"/>
                          </a:solidFill>
                        </a:rPr>
                        <a:t>SQUEEZE</a:t>
                      </a:r>
                      <a:endParaRPr lang="en-US" b="1" dirty="0">
                        <a:solidFill>
                          <a:srgbClr val="262626"/>
                        </a:solidFill>
                      </a:endParaRPr>
                    </a:p>
                  </a:txBody>
                  <a:tcPr anchor="ctr"/>
                </a:tc>
                <a:tc>
                  <a:txBody>
                    <a:bodyPr/>
                    <a:lstStyle/>
                    <a:p>
                      <a:pPr algn="ctr"/>
                      <a:r>
                        <a:rPr lang="en-US" sz="1600" dirty="0" smtClean="0">
                          <a:solidFill>
                            <a:srgbClr val="262626"/>
                          </a:solidFill>
                        </a:rPr>
                        <a:t>17 min</a:t>
                      </a:r>
                      <a:endParaRPr lang="en-US" sz="1600" dirty="0">
                        <a:solidFill>
                          <a:srgbClr val="262626"/>
                        </a:solidFill>
                      </a:endParaRPr>
                    </a:p>
                  </a:txBody>
                  <a:tcPr anchor="ctr"/>
                </a:tc>
                <a:tc>
                  <a:txBody>
                    <a:bodyPr/>
                    <a:lstStyle/>
                    <a:p>
                      <a:pPr algn="ctr"/>
                      <a:r>
                        <a:rPr lang="en-US" sz="1600" dirty="0" smtClean="0">
                          <a:solidFill>
                            <a:srgbClr val="262626"/>
                          </a:solidFill>
                        </a:rPr>
                        <a:t>15.7</a:t>
                      </a:r>
                      <a:r>
                        <a:rPr lang="en-US" sz="1400" dirty="0" smtClean="0">
                          <a:solidFill>
                            <a:srgbClr val="262626"/>
                          </a:solidFill>
                        </a:rPr>
                        <a:t> (14.1) </a:t>
                      </a:r>
                      <a:r>
                        <a:rPr lang="en-US" sz="1600" dirty="0" smtClean="0">
                          <a:solidFill>
                            <a:srgbClr val="262626"/>
                          </a:solidFill>
                        </a:rPr>
                        <a:t>min</a:t>
                      </a:r>
                      <a:endParaRPr lang="en-US" sz="1400" dirty="0">
                        <a:solidFill>
                          <a:srgbClr val="262626"/>
                        </a:solidFill>
                      </a:endParaRPr>
                    </a:p>
                  </a:txBody>
                  <a:tcPr anchor="ctr"/>
                </a:tc>
                <a:tc>
                  <a:txBody>
                    <a:bodyPr/>
                    <a:lstStyle/>
                    <a:p>
                      <a:pPr algn="ctr"/>
                      <a:r>
                        <a:rPr lang="en-US" sz="1600" b="1" dirty="0" smtClean="0">
                          <a:solidFill>
                            <a:schemeClr val="accent6">
                              <a:lumMod val="50000"/>
                            </a:schemeClr>
                          </a:solidFill>
                        </a:rPr>
                        <a:t>-1.3 (2.9) min</a:t>
                      </a:r>
                      <a:endParaRPr lang="en-US" sz="1600" b="1" dirty="0">
                        <a:solidFill>
                          <a:schemeClr val="accent6">
                            <a:lumMod val="50000"/>
                          </a:schemeClr>
                        </a:solidFill>
                      </a:endParaRPr>
                    </a:p>
                  </a:txBody>
                  <a:tcPr anchor="ctr"/>
                </a:tc>
                <a:tc>
                  <a:txBody>
                    <a:bodyPr/>
                    <a:lstStyle/>
                    <a:p>
                      <a:r>
                        <a:rPr lang="en-US" dirty="0" smtClean="0">
                          <a:solidFill>
                            <a:srgbClr val="262626"/>
                          </a:solidFill>
                        </a:rPr>
                        <a:t>Higher E (+ no Q change)</a:t>
                      </a:r>
                      <a:r>
                        <a:rPr lang="en-US" baseline="0" dirty="0" smtClean="0">
                          <a:solidFill>
                            <a:srgbClr val="262626"/>
                          </a:solidFill>
                        </a:rPr>
                        <a:t> </a:t>
                      </a:r>
                      <a:r>
                        <a:rPr lang="en-US" dirty="0" smtClean="0">
                          <a:solidFill>
                            <a:srgbClr val="262626"/>
                          </a:solidFill>
                        </a:rPr>
                        <a:t>=</a:t>
                      </a:r>
                    </a:p>
                    <a:p>
                      <a:r>
                        <a:rPr lang="en-US" dirty="0" smtClean="0">
                          <a:solidFill>
                            <a:srgbClr val="262626"/>
                          </a:solidFill>
                        </a:rPr>
                        <a:t>shorter squeeze (2.9 min)</a:t>
                      </a:r>
                      <a:endParaRPr lang="en-US" dirty="0">
                        <a:solidFill>
                          <a:srgbClr val="262626"/>
                        </a:solidFill>
                      </a:endParaRPr>
                    </a:p>
                  </a:txBody>
                  <a:tcPr anchor="ctr"/>
                </a:tc>
              </a:tr>
              <a:tr h="512131">
                <a:tc>
                  <a:txBody>
                    <a:bodyPr/>
                    <a:lstStyle/>
                    <a:p>
                      <a:r>
                        <a:rPr lang="en-US" b="1" dirty="0" smtClean="0">
                          <a:solidFill>
                            <a:srgbClr val="262626"/>
                          </a:solidFill>
                        </a:rPr>
                        <a:t>ADJUST</a:t>
                      </a:r>
                      <a:endParaRPr lang="en-US" b="1" dirty="0">
                        <a:solidFill>
                          <a:srgbClr val="262626"/>
                        </a:solidFill>
                      </a:endParaRPr>
                    </a:p>
                  </a:txBody>
                  <a:tcPr anchor="ctr"/>
                </a:tc>
                <a:tc>
                  <a:txBody>
                    <a:bodyPr/>
                    <a:lstStyle/>
                    <a:p>
                      <a:pPr algn="ctr"/>
                      <a:r>
                        <a:rPr lang="en-US" sz="1600" dirty="0" smtClean="0">
                          <a:solidFill>
                            <a:srgbClr val="262626"/>
                          </a:solidFill>
                        </a:rPr>
                        <a:t>9 min</a:t>
                      </a:r>
                      <a:endParaRPr lang="en-US" sz="1600" dirty="0">
                        <a:solidFill>
                          <a:srgbClr val="262626"/>
                        </a:solidFill>
                      </a:endParaRPr>
                    </a:p>
                  </a:txBody>
                  <a:tcPr anchor="ctr"/>
                </a:tc>
                <a:tc>
                  <a:txBody>
                    <a:bodyPr/>
                    <a:lstStyle/>
                    <a:p>
                      <a:pPr algn="ctr"/>
                      <a:r>
                        <a:rPr lang="en-US" sz="1600" dirty="0" smtClean="0">
                          <a:solidFill>
                            <a:srgbClr val="262626"/>
                          </a:solidFill>
                        </a:rPr>
                        <a:t>13.7 min</a:t>
                      </a:r>
                      <a:endParaRPr lang="en-US" sz="1600" dirty="0">
                        <a:solidFill>
                          <a:srgbClr val="262626"/>
                        </a:solidFill>
                      </a:endParaRPr>
                    </a:p>
                  </a:txBody>
                  <a:tcPr anchor="ctr"/>
                </a:tc>
                <a:tc>
                  <a:txBody>
                    <a:bodyPr/>
                    <a:lstStyle/>
                    <a:p>
                      <a:pPr algn="ctr"/>
                      <a:r>
                        <a:rPr lang="en-US" sz="1600" b="1" dirty="0" smtClean="0">
                          <a:solidFill>
                            <a:srgbClr val="FF0000"/>
                          </a:solidFill>
                        </a:rPr>
                        <a:t>+4.7 min</a:t>
                      </a:r>
                      <a:endParaRPr lang="en-US" sz="1600" b="1" dirty="0">
                        <a:solidFill>
                          <a:srgbClr val="FF0000"/>
                        </a:solidFill>
                      </a:endParaRPr>
                    </a:p>
                  </a:txBody>
                  <a:tcPr anchor="ctr"/>
                </a:tc>
                <a:tc>
                  <a:txBody>
                    <a:bodyPr/>
                    <a:lstStyle/>
                    <a:p>
                      <a:r>
                        <a:rPr lang="en-US" dirty="0" smtClean="0">
                          <a:solidFill>
                            <a:srgbClr val="262626"/>
                          </a:solidFill>
                        </a:rPr>
                        <a:t>Settings</a:t>
                      </a:r>
                      <a:r>
                        <a:rPr lang="en-US" baseline="0" dirty="0" smtClean="0">
                          <a:solidFill>
                            <a:srgbClr val="262626"/>
                          </a:solidFill>
                        </a:rPr>
                        <a:t> slightly shorter (70 sec)</a:t>
                      </a:r>
                      <a:endParaRPr lang="en-US" dirty="0">
                        <a:solidFill>
                          <a:srgbClr val="262626"/>
                        </a:solidFill>
                      </a:endParaRPr>
                    </a:p>
                  </a:txBody>
                  <a:tcPr anchor="ctr"/>
                </a:tc>
              </a:tr>
            </a:tbl>
          </a:graphicData>
        </a:graphic>
      </p:graphicFrame>
      <p:graphicFrame>
        <p:nvGraphicFramePr>
          <p:cNvPr id="21" name="Table 20"/>
          <p:cNvGraphicFramePr>
            <a:graphicFrameLocks noGrp="1"/>
          </p:cNvGraphicFramePr>
          <p:nvPr>
            <p:extLst/>
          </p:nvPr>
        </p:nvGraphicFramePr>
        <p:xfrm>
          <a:off x="220731" y="893165"/>
          <a:ext cx="8751735" cy="5352422"/>
        </p:xfrm>
        <a:graphic>
          <a:graphicData uri="http://schemas.openxmlformats.org/drawingml/2006/table">
            <a:tbl>
              <a:tblPr firstRow="1" bandRow="1">
                <a:tableStyleId>{46F890A9-2807-4EBB-B81D-B2AA78EC7F39}</a:tableStyleId>
              </a:tblPr>
              <a:tblGrid>
                <a:gridCol w="1590133"/>
                <a:gridCol w="1064778"/>
                <a:gridCol w="1143000"/>
                <a:gridCol w="1088572"/>
                <a:gridCol w="3865252"/>
              </a:tblGrid>
              <a:tr h="566039">
                <a:tc>
                  <a:txBody>
                    <a:bodyPr/>
                    <a:lstStyle/>
                    <a:p>
                      <a:pPr algn="ctr"/>
                      <a:endParaRPr lang="en-US" sz="1800" dirty="0"/>
                    </a:p>
                  </a:txBody>
                  <a:tcPr anchor="ctr"/>
                </a:tc>
                <a:tc>
                  <a:txBody>
                    <a:bodyPr/>
                    <a:lstStyle/>
                    <a:p>
                      <a:pPr algn="ctr"/>
                      <a:r>
                        <a:rPr lang="en-US" sz="1800" dirty="0" smtClean="0"/>
                        <a:t>AVG 2012</a:t>
                      </a:r>
                      <a:endParaRPr lang="en-US" sz="1800" dirty="0"/>
                    </a:p>
                  </a:txBody>
                  <a:tcPr anchor="ctr"/>
                </a:tc>
                <a:tc>
                  <a:txBody>
                    <a:bodyPr/>
                    <a:lstStyle/>
                    <a:p>
                      <a:pPr algn="ctr"/>
                      <a:r>
                        <a:rPr lang="en-US" sz="1800" dirty="0" smtClean="0"/>
                        <a:t>AVG</a:t>
                      </a:r>
                      <a:r>
                        <a:rPr lang="en-US" sz="1800" baseline="0" dirty="0" smtClean="0"/>
                        <a:t> </a:t>
                      </a:r>
                      <a:r>
                        <a:rPr lang="en-US" sz="1800" dirty="0" smtClean="0"/>
                        <a:t>2015 </a:t>
                      </a:r>
                      <a:endParaRPr lang="en-US" sz="1800" dirty="0"/>
                    </a:p>
                  </a:txBody>
                  <a:tcPr anchor="ctr"/>
                </a:tc>
                <a:tc>
                  <a:txBody>
                    <a:bodyPr/>
                    <a:lstStyle/>
                    <a:p>
                      <a:pPr algn="ctr"/>
                      <a:r>
                        <a:rPr lang="en-US" sz="1800" dirty="0" smtClean="0"/>
                        <a:t>Diff</a:t>
                      </a:r>
                      <a:endParaRPr lang="en-US" sz="1800" dirty="0"/>
                    </a:p>
                  </a:txBody>
                  <a:tcPr anchor="ctr"/>
                </a:tc>
                <a:tc>
                  <a:txBody>
                    <a:bodyPr/>
                    <a:lstStyle/>
                    <a:p>
                      <a:pPr algn="ctr"/>
                      <a:r>
                        <a:rPr lang="en-US" sz="1800" dirty="0" smtClean="0"/>
                        <a:t>Comment</a:t>
                      </a:r>
                      <a:endParaRPr lang="en-US" sz="1800" dirty="0"/>
                    </a:p>
                  </a:txBody>
                  <a:tcPr anchor="ctr"/>
                </a:tc>
              </a:tr>
              <a:tr h="566039">
                <a:tc>
                  <a:txBody>
                    <a:bodyPr/>
                    <a:lstStyle/>
                    <a:p>
                      <a:r>
                        <a:rPr lang="en-US" b="1" dirty="0" smtClean="0">
                          <a:solidFill>
                            <a:srgbClr val="262626"/>
                          </a:solidFill>
                        </a:rPr>
                        <a:t>INJECTION</a:t>
                      </a:r>
                      <a:endParaRPr lang="en-US" b="1" dirty="0">
                        <a:solidFill>
                          <a:srgbClr val="262626"/>
                        </a:solidFill>
                      </a:endParaRPr>
                    </a:p>
                  </a:txBody>
                  <a:tcPr anchor="ctr"/>
                </a:tc>
                <a:tc>
                  <a:txBody>
                    <a:bodyPr/>
                    <a:lstStyle/>
                    <a:p>
                      <a:pPr algn="ctr"/>
                      <a:r>
                        <a:rPr lang="en-US" sz="1600" dirty="0" smtClean="0">
                          <a:solidFill>
                            <a:srgbClr val="262626"/>
                          </a:solidFill>
                        </a:rPr>
                        <a:t>67 min</a:t>
                      </a:r>
                      <a:endParaRPr lang="en-US" sz="1600" dirty="0">
                        <a:solidFill>
                          <a:srgbClr val="262626"/>
                        </a:solidFill>
                      </a:endParaRPr>
                    </a:p>
                  </a:txBody>
                  <a:tcPr anchor="ctr"/>
                </a:tc>
                <a:tc>
                  <a:txBody>
                    <a:bodyPr/>
                    <a:lstStyle/>
                    <a:p>
                      <a:pPr algn="ctr"/>
                      <a:r>
                        <a:rPr lang="en-US" sz="1600" dirty="0" smtClean="0">
                          <a:solidFill>
                            <a:srgbClr val="262626"/>
                          </a:solidFill>
                        </a:rPr>
                        <a:t>72 min</a:t>
                      </a:r>
                      <a:endParaRPr lang="en-US" sz="1600" dirty="0">
                        <a:solidFill>
                          <a:srgbClr val="262626"/>
                        </a:solidFill>
                      </a:endParaRPr>
                    </a:p>
                  </a:txBody>
                  <a:tcPr anchor="ctr"/>
                </a:tc>
                <a:tc>
                  <a:txBody>
                    <a:bodyPr/>
                    <a:lstStyle/>
                    <a:p>
                      <a:pPr algn="ctr"/>
                      <a:r>
                        <a:rPr lang="en-US" sz="1600" b="1" dirty="0" smtClean="0">
                          <a:solidFill>
                            <a:srgbClr val="008000"/>
                          </a:solidFill>
                        </a:rPr>
                        <a:t>+5</a:t>
                      </a:r>
                      <a:r>
                        <a:rPr lang="en-US" sz="1600" b="1" baseline="0" dirty="0" smtClean="0">
                          <a:solidFill>
                            <a:srgbClr val="008000"/>
                          </a:solidFill>
                        </a:rPr>
                        <a:t> min</a:t>
                      </a:r>
                      <a:endParaRPr lang="en-US" sz="1600" b="1" dirty="0">
                        <a:solidFill>
                          <a:srgbClr val="008000"/>
                        </a:solidFill>
                      </a:endParaRPr>
                    </a:p>
                  </a:txBody>
                  <a:tcPr anchor="ctr"/>
                </a:tc>
                <a:tc>
                  <a:txBody>
                    <a:bodyPr/>
                    <a:lstStyle/>
                    <a:p>
                      <a:r>
                        <a:rPr lang="en-US" dirty="0" smtClean="0">
                          <a:solidFill>
                            <a:srgbClr val="262626"/>
                          </a:solidFill>
                        </a:rPr>
                        <a:t>25</a:t>
                      </a:r>
                      <a:r>
                        <a:rPr lang="en-US" baseline="0" dirty="0" smtClean="0">
                          <a:solidFill>
                            <a:srgbClr val="262626"/>
                          </a:solidFill>
                        </a:rPr>
                        <a:t> ns (TDI, </a:t>
                      </a:r>
                      <a:r>
                        <a:rPr lang="en-US" baseline="0" dirty="0" err="1" smtClean="0">
                          <a:solidFill>
                            <a:srgbClr val="262626"/>
                          </a:solidFill>
                        </a:rPr>
                        <a:t>vac</a:t>
                      </a:r>
                      <a:r>
                        <a:rPr lang="en-US" baseline="0" dirty="0" smtClean="0">
                          <a:solidFill>
                            <a:srgbClr val="262626"/>
                          </a:solidFill>
                        </a:rPr>
                        <a:t>), often TL steering during filling</a:t>
                      </a:r>
                      <a:endParaRPr lang="en-US" dirty="0">
                        <a:solidFill>
                          <a:srgbClr val="262626"/>
                        </a:solidFill>
                      </a:endParaRPr>
                    </a:p>
                  </a:txBody>
                  <a:tcPr anchor="ctr"/>
                </a:tc>
              </a:tr>
              <a:tr h="566039">
                <a:tc>
                  <a:txBody>
                    <a:bodyPr/>
                    <a:lstStyle/>
                    <a:p>
                      <a:r>
                        <a:rPr lang="en-US" b="1" dirty="0" smtClean="0">
                          <a:solidFill>
                            <a:srgbClr val="262626"/>
                          </a:solidFill>
                        </a:rPr>
                        <a:t>PREPARE RAMP</a:t>
                      </a:r>
                      <a:endParaRPr lang="en-US" b="1" dirty="0">
                        <a:solidFill>
                          <a:srgbClr val="262626"/>
                        </a:solidFill>
                      </a:endParaRPr>
                    </a:p>
                  </a:txBody>
                  <a:tcPr anchor="ctr"/>
                </a:tc>
                <a:tc>
                  <a:txBody>
                    <a:bodyPr/>
                    <a:lstStyle/>
                    <a:p>
                      <a:pPr algn="ctr"/>
                      <a:r>
                        <a:rPr lang="en-US" sz="1600" dirty="0" smtClean="0">
                          <a:solidFill>
                            <a:srgbClr val="262626"/>
                          </a:solidFill>
                        </a:rPr>
                        <a:t>4.8 min</a:t>
                      </a:r>
                      <a:endParaRPr lang="en-US" sz="1600" dirty="0">
                        <a:solidFill>
                          <a:srgbClr val="262626"/>
                        </a:solidFill>
                      </a:endParaRPr>
                    </a:p>
                  </a:txBody>
                  <a:tcPr anchor="ctr"/>
                </a:tc>
                <a:tc>
                  <a:txBody>
                    <a:bodyPr/>
                    <a:lstStyle/>
                    <a:p>
                      <a:pPr algn="ctr"/>
                      <a:r>
                        <a:rPr lang="en-US" sz="1600" dirty="0" smtClean="0">
                          <a:solidFill>
                            <a:srgbClr val="262626"/>
                          </a:solidFill>
                        </a:rPr>
                        <a:t>10 min</a:t>
                      </a:r>
                      <a:endParaRPr lang="en-US" sz="1600" dirty="0">
                        <a:solidFill>
                          <a:srgbClr val="262626"/>
                        </a:solidFill>
                      </a:endParaRPr>
                    </a:p>
                  </a:txBody>
                  <a:tcPr anchor="ctr"/>
                </a:tc>
                <a:tc>
                  <a:txBody>
                    <a:bodyPr/>
                    <a:lstStyle/>
                    <a:p>
                      <a:pPr algn="ctr"/>
                      <a:r>
                        <a:rPr lang="en-US" sz="1600" b="1" dirty="0" smtClean="0">
                          <a:solidFill>
                            <a:srgbClr val="262626"/>
                          </a:solidFill>
                        </a:rPr>
                        <a:t>+5.2 min</a:t>
                      </a:r>
                      <a:endParaRPr lang="en-US" sz="1600" b="1" dirty="0">
                        <a:solidFill>
                          <a:srgbClr val="262626"/>
                        </a:solidFill>
                      </a:endParaRPr>
                    </a:p>
                  </a:txBody>
                  <a:tcPr anchor="ctr"/>
                </a:tc>
                <a:tc>
                  <a:txBody>
                    <a:bodyPr/>
                    <a:lstStyle/>
                    <a:p>
                      <a:r>
                        <a:rPr lang="en-US" dirty="0" smtClean="0">
                          <a:solidFill>
                            <a:srgbClr val="262626"/>
                          </a:solidFill>
                        </a:rPr>
                        <a:t>Heat load (cryo</a:t>
                      </a:r>
                      <a:r>
                        <a:rPr lang="en-US" baseline="0" dirty="0" smtClean="0">
                          <a:solidFill>
                            <a:srgbClr val="262626"/>
                          </a:solidFill>
                        </a:rPr>
                        <a:t> stabilization)</a:t>
                      </a:r>
                      <a:endParaRPr lang="en-US" dirty="0">
                        <a:solidFill>
                          <a:srgbClr val="262626"/>
                        </a:solidFill>
                      </a:endParaRPr>
                    </a:p>
                  </a:txBody>
                  <a:tcPr anchor="ctr"/>
                </a:tc>
              </a:tr>
              <a:tr h="512131">
                <a:tc>
                  <a:txBody>
                    <a:bodyPr/>
                    <a:lstStyle/>
                    <a:p>
                      <a:r>
                        <a:rPr lang="en-US" b="1" dirty="0" smtClean="0">
                          <a:solidFill>
                            <a:srgbClr val="262626"/>
                          </a:solidFill>
                        </a:rPr>
                        <a:t>RAMP</a:t>
                      </a:r>
                      <a:endParaRPr lang="en-US" b="1" dirty="0">
                        <a:solidFill>
                          <a:srgbClr val="262626"/>
                        </a:solidFill>
                      </a:endParaRPr>
                    </a:p>
                  </a:txBody>
                  <a:tcPr anchor="ctr"/>
                </a:tc>
                <a:tc>
                  <a:txBody>
                    <a:bodyPr/>
                    <a:lstStyle/>
                    <a:p>
                      <a:pPr algn="ctr"/>
                      <a:r>
                        <a:rPr lang="en-US" sz="1600" dirty="0" smtClean="0">
                          <a:solidFill>
                            <a:srgbClr val="262626"/>
                          </a:solidFill>
                        </a:rPr>
                        <a:t>13.5 min</a:t>
                      </a:r>
                      <a:endParaRPr lang="en-US" sz="1600" dirty="0">
                        <a:solidFill>
                          <a:srgbClr val="262626"/>
                        </a:solidFill>
                      </a:endParaRPr>
                    </a:p>
                  </a:txBody>
                  <a:tcPr anchor="ctr"/>
                </a:tc>
                <a:tc>
                  <a:txBody>
                    <a:bodyPr/>
                    <a:lstStyle/>
                    <a:p>
                      <a:pPr algn="ctr"/>
                      <a:r>
                        <a:rPr lang="en-US" sz="1600" dirty="0" smtClean="0">
                          <a:solidFill>
                            <a:srgbClr val="262626"/>
                          </a:solidFill>
                        </a:rPr>
                        <a:t>20 min</a:t>
                      </a:r>
                      <a:endParaRPr lang="en-US" sz="1600" dirty="0">
                        <a:solidFill>
                          <a:srgbClr val="262626"/>
                        </a:solidFill>
                      </a:endParaRPr>
                    </a:p>
                  </a:txBody>
                  <a:tcPr anchor="ctr"/>
                </a:tc>
                <a:tc>
                  <a:txBody>
                    <a:bodyPr/>
                    <a:lstStyle/>
                    <a:p>
                      <a:pPr algn="ctr"/>
                      <a:r>
                        <a:rPr lang="en-US" sz="1600" b="1" dirty="0" smtClean="0">
                          <a:solidFill>
                            <a:srgbClr val="262626"/>
                          </a:solidFill>
                        </a:rPr>
                        <a:t>+6.5 min</a:t>
                      </a:r>
                      <a:endParaRPr lang="en-US" sz="1600" b="1" dirty="0">
                        <a:solidFill>
                          <a:srgbClr val="262626"/>
                        </a:solidFill>
                      </a:endParaRPr>
                    </a:p>
                  </a:txBody>
                  <a:tcPr anchor="ctr"/>
                </a:tc>
                <a:tc>
                  <a:txBody>
                    <a:bodyPr/>
                    <a:lstStyle/>
                    <a:p>
                      <a:r>
                        <a:rPr lang="en-US" dirty="0" smtClean="0">
                          <a:solidFill>
                            <a:srgbClr val="262626"/>
                          </a:solidFill>
                        </a:rPr>
                        <a:t>Higher E = </a:t>
                      </a:r>
                      <a:r>
                        <a:rPr lang="en-US" baseline="0" dirty="0" smtClean="0">
                          <a:solidFill>
                            <a:srgbClr val="262626"/>
                          </a:solidFill>
                        </a:rPr>
                        <a:t>longer ramp (</a:t>
                      </a:r>
                      <a:r>
                        <a:rPr lang="en-US" dirty="0" smtClean="0">
                          <a:solidFill>
                            <a:srgbClr val="262626"/>
                          </a:solidFill>
                        </a:rPr>
                        <a:t>7.4</a:t>
                      </a:r>
                      <a:r>
                        <a:rPr lang="en-US" baseline="0" dirty="0" smtClean="0">
                          <a:solidFill>
                            <a:srgbClr val="262626"/>
                          </a:solidFill>
                        </a:rPr>
                        <a:t> min)</a:t>
                      </a:r>
                      <a:endParaRPr lang="en-US" dirty="0">
                        <a:solidFill>
                          <a:srgbClr val="262626"/>
                        </a:solidFill>
                      </a:endParaRPr>
                    </a:p>
                  </a:txBody>
                  <a:tcPr anchor="ctr"/>
                </a:tc>
              </a:tr>
              <a:tr h="983130">
                <a:tc>
                  <a:txBody>
                    <a:bodyPr/>
                    <a:lstStyle/>
                    <a:p>
                      <a:r>
                        <a:rPr lang="en-US" b="1" dirty="0" smtClean="0">
                          <a:solidFill>
                            <a:srgbClr val="262626"/>
                          </a:solidFill>
                        </a:rPr>
                        <a:t>FLATTOP</a:t>
                      </a:r>
                      <a:endParaRPr lang="en-US" b="1" dirty="0">
                        <a:solidFill>
                          <a:srgbClr val="262626"/>
                        </a:solidFill>
                      </a:endParaRPr>
                    </a:p>
                  </a:txBody>
                  <a:tcPr anchor="ctr"/>
                </a:tc>
                <a:tc>
                  <a:txBody>
                    <a:bodyPr/>
                    <a:lstStyle/>
                    <a:p>
                      <a:pPr algn="ctr"/>
                      <a:r>
                        <a:rPr lang="en-US" sz="1600" dirty="0" smtClean="0">
                          <a:solidFill>
                            <a:srgbClr val="262626"/>
                          </a:solidFill>
                        </a:rPr>
                        <a:t>6.8 min</a:t>
                      </a:r>
                      <a:endParaRPr lang="en-US" sz="1600" dirty="0">
                        <a:solidFill>
                          <a:srgbClr val="262626"/>
                        </a:solidFill>
                      </a:endParaRPr>
                    </a:p>
                  </a:txBody>
                  <a:tcPr anchor="ctr"/>
                </a:tc>
                <a:tc>
                  <a:txBody>
                    <a:bodyPr/>
                    <a:lstStyle/>
                    <a:p>
                      <a:pPr algn="ctr"/>
                      <a:r>
                        <a:rPr lang="en-US" sz="1600" dirty="0" smtClean="0">
                          <a:solidFill>
                            <a:srgbClr val="262626"/>
                          </a:solidFill>
                        </a:rPr>
                        <a:t>5.9 min</a:t>
                      </a:r>
                      <a:endParaRPr lang="en-US" sz="1600" dirty="0">
                        <a:solidFill>
                          <a:srgbClr val="262626"/>
                        </a:solidFill>
                      </a:endParaRPr>
                    </a:p>
                  </a:txBody>
                  <a:tcPr anchor="ctr"/>
                </a:tc>
                <a:tc>
                  <a:txBody>
                    <a:bodyPr/>
                    <a:lstStyle/>
                    <a:p>
                      <a:pPr algn="ctr"/>
                      <a:r>
                        <a:rPr lang="en-US" sz="1600" b="1" dirty="0" smtClean="0">
                          <a:solidFill>
                            <a:schemeClr val="accent6">
                              <a:lumMod val="50000"/>
                            </a:schemeClr>
                          </a:solidFill>
                        </a:rPr>
                        <a:t>-0.9 min</a:t>
                      </a:r>
                      <a:endParaRPr lang="en-US" sz="1600" b="1" dirty="0">
                        <a:solidFill>
                          <a:schemeClr val="accent6">
                            <a:lumMod val="50000"/>
                          </a:schemeClr>
                        </a:solidFill>
                      </a:endParaRPr>
                    </a:p>
                  </a:txBody>
                  <a:tcPr anchor="ctr"/>
                </a:tc>
                <a:tc>
                  <a:txBody>
                    <a:bodyPr/>
                    <a:lstStyle/>
                    <a:p>
                      <a:r>
                        <a:rPr lang="en-US" dirty="0" smtClean="0">
                          <a:solidFill>
                            <a:srgbClr val="262626"/>
                          </a:solidFill>
                        </a:rPr>
                        <a:t>Tune change in 2012 was included in the squeeze, but we did a systematic</a:t>
                      </a:r>
                      <a:r>
                        <a:rPr lang="en-US" baseline="0" dirty="0" smtClean="0">
                          <a:solidFill>
                            <a:srgbClr val="262626"/>
                          </a:solidFill>
                        </a:rPr>
                        <a:t> check of Q with current of correctors</a:t>
                      </a:r>
                      <a:endParaRPr lang="en-US" dirty="0">
                        <a:solidFill>
                          <a:srgbClr val="262626"/>
                        </a:solidFill>
                      </a:endParaRPr>
                    </a:p>
                  </a:txBody>
                  <a:tcPr anchor="ctr"/>
                </a:tc>
              </a:tr>
              <a:tr h="566039">
                <a:tc>
                  <a:txBody>
                    <a:bodyPr/>
                    <a:lstStyle/>
                    <a:p>
                      <a:r>
                        <a:rPr lang="en-US" b="1" dirty="0" smtClean="0">
                          <a:solidFill>
                            <a:srgbClr val="262626"/>
                          </a:solidFill>
                        </a:rPr>
                        <a:t>SQUEEZE</a:t>
                      </a:r>
                      <a:endParaRPr lang="en-US" b="1" dirty="0">
                        <a:solidFill>
                          <a:srgbClr val="262626"/>
                        </a:solidFill>
                      </a:endParaRPr>
                    </a:p>
                  </a:txBody>
                  <a:tcPr anchor="ctr"/>
                </a:tc>
                <a:tc>
                  <a:txBody>
                    <a:bodyPr/>
                    <a:lstStyle/>
                    <a:p>
                      <a:pPr algn="ctr"/>
                      <a:r>
                        <a:rPr lang="en-US" sz="1600" dirty="0" smtClean="0">
                          <a:solidFill>
                            <a:srgbClr val="262626"/>
                          </a:solidFill>
                        </a:rPr>
                        <a:t>17 min</a:t>
                      </a:r>
                      <a:endParaRPr lang="en-US" sz="1600" dirty="0">
                        <a:solidFill>
                          <a:srgbClr val="262626"/>
                        </a:solidFill>
                      </a:endParaRPr>
                    </a:p>
                  </a:txBody>
                  <a:tcPr anchor="ctr"/>
                </a:tc>
                <a:tc>
                  <a:txBody>
                    <a:bodyPr/>
                    <a:lstStyle/>
                    <a:p>
                      <a:pPr algn="ctr"/>
                      <a:r>
                        <a:rPr lang="en-US" sz="1600" dirty="0" smtClean="0">
                          <a:solidFill>
                            <a:srgbClr val="262626"/>
                          </a:solidFill>
                        </a:rPr>
                        <a:t>15.7</a:t>
                      </a:r>
                      <a:r>
                        <a:rPr lang="en-US" sz="1400" dirty="0" smtClean="0">
                          <a:solidFill>
                            <a:srgbClr val="262626"/>
                          </a:solidFill>
                        </a:rPr>
                        <a:t> (14.1) </a:t>
                      </a:r>
                      <a:r>
                        <a:rPr lang="en-US" sz="1600" dirty="0" smtClean="0">
                          <a:solidFill>
                            <a:srgbClr val="262626"/>
                          </a:solidFill>
                        </a:rPr>
                        <a:t>min</a:t>
                      </a:r>
                      <a:endParaRPr lang="en-US" sz="1400" dirty="0">
                        <a:solidFill>
                          <a:srgbClr val="262626"/>
                        </a:solidFill>
                      </a:endParaRPr>
                    </a:p>
                  </a:txBody>
                  <a:tcPr anchor="ctr"/>
                </a:tc>
                <a:tc>
                  <a:txBody>
                    <a:bodyPr/>
                    <a:lstStyle/>
                    <a:p>
                      <a:pPr algn="ctr"/>
                      <a:r>
                        <a:rPr lang="en-US" sz="1600" b="1" dirty="0" smtClean="0">
                          <a:solidFill>
                            <a:schemeClr val="accent6">
                              <a:lumMod val="50000"/>
                            </a:schemeClr>
                          </a:solidFill>
                        </a:rPr>
                        <a:t>-1.3 (2.9) min</a:t>
                      </a:r>
                      <a:endParaRPr lang="en-US" sz="1600" b="1" dirty="0">
                        <a:solidFill>
                          <a:schemeClr val="accent6">
                            <a:lumMod val="50000"/>
                          </a:schemeClr>
                        </a:solidFill>
                      </a:endParaRPr>
                    </a:p>
                  </a:txBody>
                  <a:tcPr anchor="ctr"/>
                </a:tc>
                <a:tc>
                  <a:txBody>
                    <a:bodyPr/>
                    <a:lstStyle/>
                    <a:p>
                      <a:r>
                        <a:rPr lang="en-US" dirty="0" smtClean="0">
                          <a:solidFill>
                            <a:srgbClr val="262626"/>
                          </a:solidFill>
                        </a:rPr>
                        <a:t>Higher E (+ no Q change)</a:t>
                      </a:r>
                      <a:r>
                        <a:rPr lang="en-US" baseline="0" dirty="0" smtClean="0">
                          <a:solidFill>
                            <a:srgbClr val="262626"/>
                          </a:solidFill>
                        </a:rPr>
                        <a:t> </a:t>
                      </a:r>
                      <a:r>
                        <a:rPr lang="en-US" dirty="0" smtClean="0">
                          <a:solidFill>
                            <a:srgbClr val="262626"/>
                          </a:solidFill>
                        </a:rPr>
                        <a:t>=</a:t>
                      </a:r>
                    </a:p>
                    <a:p>
                      <a:r>
                        <a:rPr lang="en-US" dirty="0" smtClean="0">
                          <a:solidFill>
                            <a:srgbClr val="262626"/>
                          </a:solidFill>
                        </a:rPr>
                        <a:t>shorter squeeze (2.9 min)</a:t>
                      </a:r>
                      <a:endParaRPr lang="en-US" dirty="0">
                        <a:solidFill>
                          <a:srgbClr val="262626"/>
                        </a:solidFill>
                      </a:endParaRPr>
                    </a:p>
                  </a:txBody>
                  <a:tcPr anchor="ctr"/>
                </a:tc>
              </a:tr>
              <a:tr h="512131">
                <a:tc>
                  <a:txBody>
                    <a:bodyPr/>
                    <a:lstStyle/>
                    <a:p>
                      <a:r>
                        <a:rPr lang="en-US" b="1" dirty="0" smtClean="0">
                          <a:solidFill>
                            <a:srgbClr val="262626"/>
                          </a:solidFill>
                        </a:rPr>
                        <a:t>ADJUST</a:t>
                      </a:r>
                      <a:endParaRPr lang="en-US" b="1" dirty="0">
                        <a:solidFill>
                          <a:srgbClr val="262626"/>
                        </a:solidFill>
                      </a:endParaRPr>
                    </a:p>
                  </a:txBody>
                  <a:tcPr anchor="ctr"/>
                </a:tc>
                <a:tc>
                  <a:txBody>
                    <a:bodyPr/>
                    <a:lstStyle/>
                    <a:p>
                      <a:pPr algn="ctr"/>
                      <a:r>
                        <a:rPr lang="en-US" sz="1600" dirty="0" smtClean="0">
                          <a:solidFill>
                            <a:srgbClr val="262626"/>
                          </a:solidFill>
                        </a:rPr>
                        <a:t>9 min</a:t>
                      </a:r>
                      <a:endParaRPr lang="en-US" sz="1600" dirty="0">
                        <a:solidFill>
                          <a:srgbClr val="262626"/>
                        </a:solidFill>
                      </a:endParaRPr>
                    </a:p>
                  </a:txBody>
                  <a:tcPr anchor="ctr"/>
                </a:tc>
                <a:tc>
                  <a:txBody>
                    <a:bodyPr/>
                    <a:lstStyle/>
                    <a:p>
                      <a:pPr algn="ctr"/>
                      <a:r>
                        <a:rPr lang="en-US" sz="1600" dirty="0" smtClean="0">
                          <a:solidFill>
                            <a:srgbClr val="262626"/>
                          </a:solidFill>
                        </a:rPr>
                        <a:t>13.7 min</a:t>
                      </a:r>
                      <a:endParaRPr lang="en-US" sz="1600" dirty="0">
                        <a:solidFill>
                          <a:srgbClr val="262626"/>
                        </a:solidFill>
                      </a:endParaRPr>
                    </a:p>
                  </a:txBody>
                  <a:tcPr anchor="ctr"/>
                </a:tc>
                <a:tc>
                  <a:txBody>
                    <a:bodyPr/>
                    <a:lstStyle/>
                    <a:p>
                      <a:pPr algn="ctr"/>
                      <a:r>
                        <a:rPr lang="en-US" sz="1600" b="1" dirty="0" smtClean="0">
                          <a:solidFill>
                            <a:srgbClr val="FF0000"/>
                          </a:solidFill>
                        </a:rPr>
                        <a:t>+4.7 min</a:t>
                      </a:r>
                      <a:endParaRPr lang="en-US" sz="1600" b="1" dirty="0">
                        <a:solidFill>
                          <a:srgbClr val="FF0000"/>
                        </a:solidFill>
                      </a:endParaRPr>
                    </a:p>
                  </a:txBody>
                  <a:tcPr anchor="ctr"/>
                </a:tc>
                <a:tc>
                  <a:txBody>
                    <a:bodyPr/>
                    <a:lstStyle/>
                    <a:p>
                      <a:r>
                        <a:rPr lang="en-US" dirty="0" smtClean="0">
                          <a:solidFill>
                            <a:srgbClr val="262626"/>
                          </a:solidFill>
                        </a:rPr>
                        <a:t>Settings</a:t>
                      </a:r>
                      <a:r>
                        <a:rPr lang="en-US" baseline="0" dirty="0" smtClean="0">
                          <a:solidFill>
                            <a:srgbClr val="262626"/>
                          </a:solidFill>
                        </a:rPr>
                        <a:t> slightly shorter (70 sec)</a:t>
                      </a:r>
                      <a:endParaRPr lang="en-US" dirty="0">
                        <a:solidFill>
                          <a:srgbClr val="262626"/>
                        </a:solidFill>
                      </a:endParaRPr>
                    </a:p>
                  </a:txBody>
                  <a:tcPr anchor="ctr"/>
                </a:tc>
              </a:tr>
              <a:tr h="512131">
                <a:tc>
                  <a:txBody>
                    <a:bodyPr/>
                    <a:lstStyle/>
                    <a:p>
                      <a:r>
                        <a:rPr lang="en-US" b="1" dirty="0" smtClean="0">
                          <a:solidFill>
                            <a:srgbClr val="262626"/>
                          </a:solidFill>
                        </a:rPr>
                        <a:t>STABLE</a:t>
                      </a:r>
                      <a:endParaRPr lang="en-US" b="1" dirty="0">
                        <a:solidFill>
                          <a:srgbClr val="262626"/>
                        </a:solidFill>
                      </a:endParaRPr>
                    </a:p>
                  </a:txBody>
                  <a:tcPr anchor="ctr"/>
                </a:tc>
                <a:tc>
                  <a:txBody>
                    <a:bodyPr/>
                    <a:lstStyle/>
                    <a:p>
                      <a:pPr algn="ctr"/>
                      <a:r>
                        <a:rPr lang="en-US" sz="1600" dirty="0" smtClean="0">
                          <a:solidFill>
                            <a:srgbClr val="262626"/>
                          </a:solidFill>
                        </a:rPr>
                        <a:t>6.5</a:t>
                      </a:r>
                      <a:r>
                        <a:rPr lang="en-US" sz="1600" baseline="0" dirty="0" smtClean="0">
                          <a:solidFill>
                            <a:srgbClr val="262626"/>
                          </a:solidFill>
                        </a:rPr>
                        <a:t> hours</a:t>
                      </a:r>
                      <a:endParaRPr lang="en-US" sz="1600" dirty="0">
                        <a:solidFill>
                          <a:srgbClr val="262626"/>
                        </a:solidFill>
                      </a:endParaRPr>
                    </a:p>
                  </a:txBody>
                  <a:tcPr anchor="ctr"/>
                </a:tc>
                <a:tc>
                  <a:txBody>
                    <a:bodyPr/>
                    <a:lstStyle/>
                    <a:p>
                      <a:pPr algn="ctr"/>
                      <a:r>
                        <a:rPr lang="en-US" sz="1600" dirty="0" smtClean="0">
                          <a:solidFill>
                            <a:srgbClr val="262626"/>
                          </a:solidFill>
                        </a:rPr>
                        <a:t>5.7 hours</a:t>
                      </a:r>
                      <a:endParaRPr lang="en-US" sz="1600" dirty="0">
                        <a:solidFill>
                          <a:srgbClr val="262626"/>
                        </a:solidFill>
                      </a:endParaRPr>
                    </a:p>
                  </a:txBody>
                  <a:tcPr anchor="ctr"/>
                </a:tc>
                <a:tc>
                  <a:txBody>
                    <a:bodyPr/>
                    <a:lstStyle/>
                    <a:p>
                      <a:pPr algn="ctr"/>
                      <a:r>
                        <a:rPr lang="en-US" sz="1600" b="1" dirty="0" smtClean="0">
                          <a:solidFill>
                            <a:srgbClr val="FF0000"/>
                          </a:solidFill>
                        </a:rPr>
                        <a:t>-0.8 hours</a:t>
                      </a:r>
                      <a:endParaRPr lang="en-US" sz="1600" b="1" dirty="0">
                        <a:solidFill>
                          <a:srgbClr val="FF0000"/>
                        </a:solidFill>
                      </a:endParaRPr>
                    </a:p>
                  </a:txBody>
                  <a:tcPr anchor="ctr"/>
                </a:tc>
                <a:tc>
                  <a:txBody>
                    <a:bodyPr/>
                    <a:lstStyle/>
                    <a:p>
                      <a:r>
                        <a:rPr lang="en-US" dirty="0" smtClean="0">
                          <a:solidFill>
                            <a:srgbClr val="262626"/>
                          </a:solidFill>
                        </a:rPr>
                        <a:t>;-((</a:t>
                      </a:r>
                      <a:endParaRPr lang="en-US" dirty="0">
                        <a:solidFill>
                          <a:srgbClr val="262626"/>
                        </a:solidFill>
                      </a:endParaRPr>
                    </a:p>
                  </a:txBody>
                  <a:tcPr anchor="ctr"/>
                </a:tc>
              </a:tr>
            </a:tbl>
          </a:graphicData>
        </a:graphic>
      </p:graphicFrame>
    </p:spTree>
    <p:extLst>
      <p:ext uri="{BB962C8B-B14F-4D97-AF65-F5344CB8AC3E}">
        <p14:creationId xmlns:p14="http://schemas.microsoft.com/office/powerpoint/2010/main" val="248960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744646" y="3431480"/>
            <a:ext cx="2855519" cy="2526458"/>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865409" y="1022957"/>
            <a:ext cx="2707745" cy="2510818"/>
          </a:xfrm>
          <a:prstGeom prst="rect">
            <a:avLst/>
          </a:prstGeom>
        </p:spPr>
      </p:pic>
      <p:sp>
        <p:nvSpPr>
          <p:cNvPr id="2" name="Title 1"/>
          <p:cNvSpPr>
            <a:spLocks noGrp="1"/>
          </p:cNvSpPr>
          <p:nvPr>
            <p:ph type="title"/>
          </p:nvPr>
        </p:nvSpPr>
        <p:spPr>
          <a:xfrm>
            <a:off x="435454" y="37117"/>
            <a:ext cx="7886700" cy="1325563"/>
          </a:xfrm>
        </p:spPr>
        <p:txBody>
          <a:bodyPr>
            <a:normAutofit/>
          </a:bodyPr>
          <a:lstStyle/>
          <a:p>
            <a:r>
              <a:rPr lang="en-GB" sz="4000" b="1" i="1" dirty="0" smtClean="0">
                <a:solidFill>
                  <a:schemeClr val="accent1">
                    <a:lumMod val="75000"/>
                  </a:schemeClr>
                </a:solidFill>
              </a:rPr>
              <a:t>How long do we stay at injection?</a:t>
            </a:r>
            <a:endParaRPr lang="en-GB" sz="4000" b="1" i="1" dirty="0">
              <a:solidFill>
                <a:schemeClr val="accent1">
                  <a:lumMod val="75000"/>
                </a:schemeClr>
              </a:solidFill>
            </a:endParaRPr>
          </a:p>
        </p:txBody>
      </p:sp>
      <p:sp>
        <p:nvSpPr>
          <p:cNvPr id="4" name="TextBox 3"/>
          <p:cNvSpPr txBox="1"/>
          <p:nvPr/>
        </p:nvSpPr>
        <p:spPr>
          <a:xfrm>
            <a:off x="161925" y="6002119"/>
            <a:ext cx="8820150" cy="738664"/>
          </a:xfrm>
          <a:prstGeom prst="rect">
            <a:avLst/>
          </a:prstGeom>
          <a:noFill/>
        </p:spPr>
        <p:txBody>
          <a:bodyPr wrap="square" rtlCol="0">
            <a:spAutoFit/>
          </a:bodyPr>
          <a:lstStyle/>
          <a:p>
            <a:r>
              <a:rPr lang="en-GB" sz="1400" dirty="0" smtClean="0">
                <a:solidFill>
                  <a:prstClr val="black"/>
                </a:solidFill>
              </a:rPr>
              <a:t>Time spent at injection = beam mode INJECTION PROBE BEAM+ INJECTION PHYSICS BEAM +PREPARE RAMP</a:t>
            </a:r>
          </a:p>
          <a:p>
            <a:r>
              <a:rPr lang="en-GB" sz="1400" dirty="0" smtClean="0">
                <a:solidFill>
                  <a:prstClr val="black"/>
                </a:solidFill>
              </a:rPr>
              <a:t>We consider only fills that have reached stable beam (discard all the special run and MDs)</a:t>
            </a:r>
          </a:p>
          <a:p>
            <a:r>
              <a:rPr lang="en-GB" sz="1400" dirty="0">
                <a:solidFill>
                  <a:prstClr val="black"/>
                </a:solidFill>
              </a:rPr>
              <a:t>S</a:t>
            </a:r>
            <a:r>
              <a:rPr lang="en-GB" sz="1400" dirty="0" smtClean="0">
                <a:solidFill>
                  <a:prstClr val="black"/>
                </a:solidFill>
              </a:rPr>
              <a:t>ource is Timber and the accelerator performance and statistic page </a:t>
            </a:r>
            <a:r>
              <a:rPr lang="en-GB" sz="1400" dirty="0">
                <a:solidFill>
                  <a:prstClr val="black"/>
                </a:solidFill>
              </a:rPr>
              <a:t>https://</a:t>
            </a:r>
            <a:r>
              <a:rPr lang="en-GB" sz="1400" dirty="0" smtClean="0">
                <a:solidFill>
                  <a:prstClr val="black"/>
                </a:solidFill>
              </a:rPr>
              <a:t>acc-stats.web.cern.ch</a:t>
            </a:r>
            <a:r>
              <a:rPr lang="en-GB" sz="1200" dirty="0" smtClean="0">
                <a:solidFill>
                  <a:prstClr val="black"/>
                </a:solidFill>
              </a:rPr>
              <a:t>/</a:t>
            </a:r>
            <a:endParaRPr lang="en-GB" sz="1200" dirty="0">
              <a:solidFill>
                <a:prstClr val="black"/>
              </a:solidFill>
            </a:endParaRPr>
          </a:p>
        </p:txBody>
      </p:sp>
      <p:sp>
        <p:nvSpPr>
          <p:cNvPr id="5" name="Rounded Rectangle 4"/>
          <p:cNvSpPr/>
          <p:nvPr/>
        </p:nvSpPr>
        <p:spPr>
          <a:xfrm>
            <a:off x="3269141" y="1955639"/>
            <a:ext cx="2360613" cy="129513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solidFill>
                  <a:prstClr val="black"/>
                </a:solidFill>
              </a:rPr>
              <a:t>Average time really spent at injection</a:t>
            </a:r>
          </a:p>
          <a:p>
            <a:pPr algn="ctr"/>
            <a:r>
              <a:rPr lang="en-GB" dirty="0" smtClean="0">
                <a:solidFill>
                  <a:srgbClr val="FF0000"/>
                </a:solidFill>
              </a:rPr>
              <a:t>~1h30</a:t>
            </a:r>
            <a:endParaRPr lang="en-GB" dirty="0">
              <a:solidFill>
                <a:srgbClr val="FF0000"/>
              </a:solidFill>
            </a:endParaRPr>
          </a:p>
        </p:txBody>
      </p:sp>
      <p:sp>
        <p:nvSpPr>
          <p:cNvPr id="7" name="Rounded Rectangle 6"/>
          <p:cNvSpPr/>
          <p:nvPr/>
        </p:nvSpPr>
        <p:spPr>
          <a:xfrm>
            <a:off x="3269141" y="4218459"/>
            <a:ext cx="2352227" cy="133659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solidFill>
                  <a:prstClr val="black"/>
                </a:solidFill>
              </a:rPr>
              <a:t>Average time really spent at injection </a:t>
            </a:r>
            <a:r>
              <a:rPr lang="en-GB" dirty="0" smtClean="0">
                <a:solidFill>
                  <a:srgbClr val="FF0000"/>
                </a:solidFill>
              </a:rPr>
              <a:t>~1h50</a:t>
            </a:r>
            <a:endParaRPr lang="en-GB" dirty="0">
              <a:solidFill>
                <a:srgbClr val="FF0000"/>
              </a:solidFill>
            </a:endParaRPr>
          </a:p>
        </p:txBody>
      </p:sp>
      <p:sp>
        <p:nvSpPr>
          <p:cNvPr id="9" name="TextBox 8"/>
          <p:cNvSpPr txBox="1"/>
          <p:nvPr/>
        </p:nvSpPr>
        <p:spPr>
          <a:xfrm>
            <a:off x="314325" y="1440418"/>
            <a:ext cx="5315429" cy="369332"/>
          </a:xfrm>
          <a:prstGeom prst="rect">
            <a:avLst/>
          </a:prstGeom>
          <a:noFill/>
          <a:ln>
            <a:solidFill>
              <a:schemeClr val="accent1"/>
            </a:solidFill>
          </a:ln>
        </p:spPr>
        <p:txBody>
          <a:bodyPr wrap="none" rtlCol="0">
            <a:spAutoFit/>
          </a:bodyPr>
          <a:lstStyle/>
          <a:p>
            <a:r>
              <a:rPr lang="en-GB" dirty="0" smtClean="0">
                <a:solidFill>
                  <a:srgbClr val="5B9BD5"/>
                </a:solidFill>
              </a:rPr>
              <a:t>Time at injection for PROTONS PHYSIC stable beam fills</a:t>
            </a:r>
            <a:endParaRPr lang="en-GB" dirty="0">
              <a:solidFill>
                <a:srgbClr val="5B9BD5"/>
              </a:solidFill>
            </a:endParaRPr>
          </a:p>
        </p:txBody>
      </p:sp>
      <p:sp>
        <p:nvSpPr>
          <p:cNvPr id="10" name="TextBox 9"/>
          <p:cNvSpPr txBox="1"/>
          <p:nvPr/>
        </p:nvSpPr>
        <p:spPr>
          <a:xfrm>
            <a:off x="314325" y="3697843"/>
            <a:ext cx="4879990" cy="369332"/>
          </a:xfrm>
          <a:prstGeom prst="rect">
            <a:avLst/>
          </a:prstGeom>
          <a:noFill/>
          <a:ln>
            <a:solidFill>
              <a:schemeClr val="accent1"/>
            </a:solidFill>
          </a:ln>
        </p:spPr>
        <p:txBody>
          <a:bodyPr wrap="none" rtlCol="0">
            <a:spAutoFit/>
          </a:bodyPr>
          <a:lstStyle/>
          <a:p>
            <a:r>
              <a:rPr lang="en-GB" dirty="0">
                <a:solidFill>
                  <a:srgbClr val="5B9BD5"/>
                </a:solidFill>
              </a:rPr>
              <a:t>Time at injection for IONS </a:t>
            </a:r>
            <a:r>
              <a:rPr lang="en-GB" dirty="0" smtClean="0">
                <a:solidFill>
                  <a:srgbClr val="5B9BD5"/>
                </a:solidFill>
              </a:rPr>
              <a:t>PHYSIC stable beam fills</a:t>
            </a:r>
            <a:endParaRPr lang="en-GB" dirty="0">
              <a:solidFill>
                <a:srgbClr val="5B9BD5"/>
              </a:solidFill>
            </a:endParaRPr>
          </a:p>
        </p:txBody>
      </p:sp>
      <p:sp>
        <p:nvSpPr>
          <p:cNvPr id="12" name="TextBox 11"/>
          <p:cNvSpPr txBox="1"/>
          <p:nvPr/>
        </p:nvSpPr>
        <p:spPr>
          <a:xfrm>
            <a:off x="7481218" y="3387299"/>
            <a:ext cx="1681871" cy="430887"/>
          </a:xfrm>
          <a:prstGeom prst="rect">
            <a:avLst/>
          </a:prstGeom>
          <a:noFill/>
        </p:spPr>
        <p:txBody>
          <a:bodyPr wrap="none" rtlCol="0">
            <a:spAutoFit/>
          </a:bodyPr>
          <a:lstStyle/>
          <a:p>
            <a:r>
              <a:rPr lang="en-GB" sz="1100" dirty="0" smtClean="0">
                <a:solidFill>
                  <a:prstClr val="black"/>
                </a:solidFill>
              </a:rPr>
              <a:t>% of time spent for each </a:t>
            </a:r>
          </a:p>
          <a:p>
            <a:r>
              <a:rPr lang="en-GB" sz="1100" dirty="0" smtClean="0">
                <a:solidFill>
                  <a:prstClr val="black"/>
                </a:solidFill>
              </a:rPr>
              <a:t>phase for stable beam fills</a:t>
            </a:r>
            <a:endParaRPr lang="en-GB" sz="1100" dirty="0">
              <a:solidFill>
                <a:prstClr val="black"/>
              </a:solidFill>
            </a:endParaRPr>
          </a:p>
        </p:txBody>
      </p:sp>
      <p:sp>
        <p:nvSpPr>
          <p:cNvPr id="6" name="Rounded Rectangle 5"/>
          <p:cNvSpPr/>
          <p:nvPr/>
        </p:nvSpPr>
        <p:spPr>
          <a:xfrm>
            <a:off x="161922" y="1974685"/>
            <a:ext cx="2767153" cy="12760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smtClean="0">
                <a:solidFill>
                  <a:prstClr val="black"/>
                </a:solidFill>
              </a:rPr>
              <a:t>Average </a:t>
            </a:r>
            <a:r>
              <a:rPr lang="en-GB" sz="1600" dirty="0" err="1" smtClean="0">
                <a:solidFill>
                  <a:prstClr val="black"/>
                </a:solidFill>
              </a:rPr>
              <a:t>nb</a:t>
            </a:r>
            <a:r>
              <a:rPr lang="en-GB" sz="1600" dirty="0" smtClean="0">
                <a:solidFill>
                  <a:prstClr val="black"/>
                </a:solidFill>
              </a:rPr>
              <a:t> of </a:t>
            </a:r>
            <a:r>
              <a:rPr lang="en-GB" sz="1600" dirty="0" err="1" smtClean="0">
                <a:solidFill>
                  <a:prstClr val="black"/>
                </a:solidFill>
              </a:rPr>
              <a:t>inj</a:t>
            </a:r>
            <a:r>
              <a:rPr lang="en-GB" sz="1600" dirty="0" smtClean="0">
                <a:solidFill>
                  <a:prstClr val="black"/>
                </a:solidFill>
              </a:rPr>
              <a:t>/fill: 22</a:t>
            </a:r>
          </a:p>
          <a:p>
            <a:pPr algn="ctr"/>
            <a:r>
              <a:rPr lang="en-GB" sz="1600" dirty="0" smtClean="0">
                <a:solidFill>
                  <a:prstClr val="black"/>
                </a:solidFill>
              </a:rPr>
              <a:t>SPS </a:t>
            </a:r>
            <a:r>
              <a:rPr lang="en-GB" sz="1600" dirty="0" err="1" smtClean="0">
                <a:solidFill>
                  <a:prstClr val="black"/>
                </a:solidFill>
              </a:rPr>
              <a:t>supercycle</a:t>
            </a:r>
            <a:r>
              <a:rPr lang="en-GB" sz="1600" dirty="0" smtClean="0">
                <a:solidFill>
                  <a:prstClr val="black"/>
                </a:solidFill>
              </a:rPr>
              <a:t> length: 59s</a:t>
            </a:r>
          </a:p>
          <a:p>
            <a:pPr algn="ctr"/>
            <a:r>
              <a:rPr lang="en-GB" sz="1600" dirty="0" smtClean="0">
                <a:solidFill>
                  <a:srgbClr val="FF0000"/>
                </a:solidFill>
              </a:rPr>
              <a:t>Time at injection in  a perfect world</a:t>
            </a:r>
            <a:r>
              <a:rPr lang="en-GB" sz="1600" dirty="0" smtClean="0">
                <a:solidFill>
                  <a:prstClr val="black"/>
                </a:solidFill>
              </a:rPr>
              <a:t>: 22 +15 = </a:t>
            </a:r>
            <a:r>
              <a:rPr lang="en-GB" sz="1600" dirty="0" smtClean="0">
                <a:solidFill>
                  <a:srgbClr val="FF0000"/>
                </a:solidFill>
              </a:rPr>
              <a:t>37mins</a:t>
            </a:r>
          </a:p>
        </p:txBody>
      </p:sp>
      <p:sp>
        <p:nvSpPr>
          <p:cNvPr id="14" name="Rounded Rectangle 13"/>
          <p:cNvSpPr/>
          <p:nvPr/>
        </p:nvSpPr>
        <p:spPr>
          <a:xfrm>
            <a:off x="174582" y="4218459"/>
            <a:ext cx="2767153" cy="12760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dirty="0" smtClean="0">
                <a:solidFill>
                  <a:prstClr val="black"/>
                </a:solidFill>
              </a:rPr>
              <a:t>Average </a:t>
            </a:r>
            <a:r>
              <a:rPr lang="en-GB" sz="1600" dirty="0" err="1" smtClean="0">
                <a:solidFill>
                  <a:prstClr val="black"/>
                </a:solidFill>
              </a:rPr>
              <a:t>nb</a:t>
            </a:r>
            <a:r>
              <a:rPr lang="en-GB" sz="1600" dirty="0" smtClean="0">
                <a:solidFill>
                  <a:prstClr val="black"/>
                </a:solidFill>
              </a:rPr>
              <a:t> of </a:t>
            </a:r>
            <a:r>
              <a:rPr lang="en-GB" sz="1600" dirty="0" err="1" smtClean="0">
                <a:solidFill>
                  <a:prstClr val="black"/>
                </a:solidFill>
              </a:rPr>
              <a:t>inj</a:t>
            </a:r>
            <a:r>
              <a:rPr lang="en-GB" sz="1600" dirty="0" smtClean="0">
                <a:solidFill>
                  <a:prstClr val="black"/>
                </a:solidFill>
              </a:rPr>
              <a:t>/fill: 36</a:t>
            </a:r>
          </a:p>
          <a:p>
            <a:pPr algn="ctr"/>
            <a:r>
              <a:rPr lang="en-GB" sz="1600" dirty="0" smtClean="0">
                <a:solidFill>
                  <a:prstClr val="black"/>
                </a:solidFill>
              </a:rPr>
              <a:t>SPS </a:t>
            </a:r>
            <a:r>
              <a:rPr lang="en-GB" sz="1600" dirty="0" err="1" smtClean="0">
                <a:solidFill>
                  <a:prstClr val="black"/>
                </a:solidFill>
              </a:rPr>
              <a:t>supercycle</a:t>
            </a:r>
            <a:r>
              <a:rPr lang="en-GB" sz="1600" dirty="0" smtClean="0">
                <a:solidFill>
                  <a:prstClr val="black"/>
                </a:solidFill>
              </a:rPr>
              <a:t> length: 65 s</a:t>
            </a:r>
          </a:p>
          <a:p>
            <a:pPr algn="ctr"/>
            <a:r>
              <a:rPr lang="en-GB" sz="1600" dirty="0" smtClean="0">
                <a:solidFill>
                  <a:srgbClr val="FF0000"/>
                </a:solidFill>
              </a:rPr>
              <a:t>Time at injection in  a perfect world</a:t>
            </a:r>
            <a:r>
              <a:rPr lang="en-GB" sz="1600" dirty="0" smtClean="0">
                <a:solidFill>
                  <a:prstClr val="black"/>
                </a:solidFill>
              </a:rPr>
              <a:t>: 39+15 = </a:t>
            </a:r>
            <a:r>
              <a:rPr lang="en-GB" sz="1600" dirty="0" smtClean="0">
                <a:solidFill>
                  <a:srgbClr val="FF0000"/>
                </a:solidFill>
              </a:rPr>
              <a:t>54mins</a:t>
            </a:r>
          </a:p>
        </p:txBody>
      </p:sp>
      <p:sp>
        <p:nvSpPr>
          <p:cNvPr id="15" name="TextBox 14"/>
          <p:cNvSpPr txBox="1"/>
          <p:nvPr/>
        </p:nvSpPr>
        <p:spPr>
          <a:xfrm>
            <a:off x="7726099" y="6406587"/>
            <a:ext cx="1306703" cy="369332"/>
          </a:xfrm>
          <a:prstGeom prst="rect">
            <a:avLst/>
          </a:prstGeom>
          <a:noFill/>
        </p:spPr>
        <p:txBody>
          <a:bodyPr wrap="square" rtlCol="0">
            <a:spAutoFit/>
          </a:bodyPr>
          <a:lstStyle/>
          <a:p>
            <a:r>
              <a:rPr lang="en-GB" dirty="0" smtClean="0"/>
              <a:t>D. Jacquet</a:t>
            </a:r>
            <a:endParaRPr lang="en-GB" dirty="0"/>
          </a:p>
        </p:txBody>
      </p:sp>
    </p:spTree>
    <p:extLst>
      <p:ext uri="{BB962C8B-B14F-4D97-AF65-F5344CB8AC3E}">
        <p14:creationId xmlns:p14="http://schemas.microsoft.com/office/powerpoint/2010/main" val="364660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12" grpId="0"/>
      <p:bldP spid="6"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i="1" dirty="0" smtClean="0">
                <a:solidFill>
                  <a:schemeClr val="accent1">
                    <a:lumMod val="75000"/>
                  </a:schemeClr>
                </a:solidFill>
              </a:rPr>
              <a:t>Where is the time lost,</a:t>
            </a:r>
            <a:br>
              <a:rPr lang="en-GB" sz="4000" b="1" i="1" dirty="0" smtClean="0">
                <a:solidFill>
                  <a:schemeClr val="accent1">
                    <a:lumMod val="75000"/>
                  </a:schemeClr>
                </a:solidFill>
              </a:rPr>
            </a:br>
            <a:r>
              <a:rPr lang="en-GB" sz="4000" b="1" i="1" dirty="0" smtClean="0">
                <a:solidFill>
                  <a:schemeClr val="accent1">
                    <a:lumMod val="75000"/>
                  </a:schemeClr>
                </a:solidFill>
              </a:rPr>
              <a:t>Can it be improved?</a:t>
            </a:r>
            <a:endParaRPr lang="en-GB" sz="4000" b="1" i="1" dirty="0">
              <a:solidFill>
                <a:schemeClr val="accent1">
                  <a:lumMod val="75000"/>
                </a:schemeClr>
              </a:solidFill>
            </a:endParaRPr>
          </a:p>
        </p:txBody>
      </p:sp>
      <p:sp>
        <p:nvSpPr>
          <p:cNvPr id="3" name="Content Placeholder 2"/>
          <p:cNvSpPr>
            <a:spLocks noGrp="1"/>
          </p:cNvSpPr>
          <p:nvPr>
            <p:ph idx="1"/>
          </p:nvPr>
        </p:nvSpPr>
        <p:spPr>
          <a:xfrm>
            <a:off x="628650" y="2085975"/>
            <a:ext cx="7886700" cy="4090987"/>
          </a:xfrm>
        </p:spPr>
        <p:txBody>
          <a:bodyPr/>
          <a:lstStyle/>
          <a:p>
            <a:pPr>
              <a:buFont typeface="Wingdings" panose="05000000000000000000" pitchFamily="2" charset="2"/>
              <a:buChar char="Ø"/>
            </a:pPr>
            <a:r>
              <a:rPr lang="en-GB" dirty="0" smtClean="0"/>
              <a:t>Injectors and beam set-up time</a:t>
            </a:r>
          </a:p>
          <a:p>
            <a:pPr>
              <a:buFont typeface="Wingdings" panose="05000000000000000000" pitchFamily="2" charset="2"/>
              <a:buChar char="Ø"/>
            </a:pPr>
            <a:r>
              <a:rPr lang="en-GB" dirty="0" smtClean="0"/>
              <a:t>Filling schemes</a:t>
            </a:r>
          </a:p>
          <a:p>
            <a:pPr>
              <a:buFont typeface="Wingdings" panose="05000000000000000000" pitchFamily="2" charset="2"/>
              <a:buChar char="Ø"/>
            </a:pPr>
            <a:r>
              <a:rPr lang="en-GB" dirty="0" smtClean="0"/>
              <a:t>Transfer line steering</a:t>
            </a:r>
          </a:p>
          <a:p>
            <a:pPr>
              <a:buFont typeface="Wingdings" panose="05000000000000000000" pitchFamily="2" charset="2"/>
              <a:buChar char="Ø"/>
            </a:pPr>
            <a:r>
              <a:rPr lang="en-GB" dirty="0" smtClean="0"/>
              <a:t>Injection quality check</a:t>
            </a:r>
          </a:p>
          <a:p>
            <a:pPr>
              <a:buFont typeface="Wingdings" panose="05000000000000000000" pitchFamily="2" charset="2"/>
              <a:buChar char="Ø"/>
            </a:pPr>
            <a:r>
              <a:rPr lang="en-GB" dirty="0" smtClean="0"/>
              <a:t>Measurements </a:t>
            </a:r>
            <a:r>
              <a:rPr lang="en-GB" dirty="0"/>
              <a:t>at </a:t>
            </a:r>
            <a:r>
              <a:rPr lang="en-GB" dirty="0" smtClean="0"/>
              <a:t>injection</a:t>
            </a:r>
          </a:p>
          <a:p>
            <a:pPr>
              <a:buFont typeface="Wingdings" panose="05000000000000000000" pitchFamily="2" charset="2"/>
              <a:buChar char="Ø"/>
            </a:pPr>
            <a:r>
              <a:rPr lang="en-GB" dirty="0" smtClean="0"/>
              <a:t>Limitations</a:t>
            </a:r>
          </a:p>
          <a:p>
            <a:endParaRPr lang="en-GB" dirty="0" smtClean="0"/>
          </a:p>
          <a:p>
            <a:endParaRPr lang="en-GB" dirty="0" smtClean="0"/>
          </a:p>
          <a:p>
            <a:endParaRPr lang="en-GB" dirty="0"/>
          </a:p>
        </p:txBody>
      </p:sp>
      <p:sp>
        <p:nvSpPr>
          <p:cNvPr id="4" name="TextBox 3"/>
          <p:cNvSpPr txBox="1"/>
          <p:nvPr/>
        </p:nvSpPr>
        <p:spPr>
          <a:xfrm>
            <a:off x="7726099" y="6406587"/>
            <a:ext cx="1306703" cy="369332"/>
          </a:xfrm>
          <a:prstGeom prst="rect">
            <a:avLst/>
          </a:prstGeom>
          <a:noFill/>
        </p:spPr>
        <p:txBody>
          <a:bodyPr wrap="square" rtlCol="0">
            <a:spAutoFit/>
          </a:bodyPr>
          <a:lstStyle/>
          <a:p>
            <a:r>
              <a:rPr lang="en-GB" dirty="0" smtClean="0"/>
              <a:t>D. Jacquet</a:t>
            </a:r>
            <a:endParaRPr lang="en-GB" dirty="0"/>
          </a:p>
        </p:txBody>
      </p:sp>
    </p:spTree>
    <p:extLst>
      <p:ext uri="{BB962C8B-B14F-4D97-AF65-F5344CB8AC3E}">
        <p14:creationId xmlns:p14="http://schemas.microsoft.com/office/powerpoint/2010/main" val="20881537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7361" y="-1"/>
            <a:ext cx="9097701" cy="6844335"/>
          </a:xfrm>
          <a:prstGeom prst="rect">
            <a:avLst/>
          </a:prstGeom>
        </p:spPr>
      </p:pic>
      <p:sp>
        <p:nvSpPr>
          <p:cNvPr id="7" name="TextBox 6"/>
          <p:cNvSpPr txBox="1"/>
          <p:nvPr/>
        </p:nvSpPr>
        <p:spPr>
          <a:xfrm>
            <a:off x="7726099" y="6406587"/>
            <a:ext cx="1306703" cy="369332"/>
          </a:xfrm>
          <a:prstGeom prst="rect">
            <a:avLst/>
          </a:prstGeom>
          <a:noFill/>
        </p:spPr>
        <p:txBody>
          <a:bodyPr wrap="square" rtlCol="0">
            <a:spAutoFit/>
          </a:bodyPr>
          <a:lstStyle/>
          <a:p>
            <a:r>
              <a:rPr lang="en-GB" dirty="0" smtClean="0"/>
              <a:t>L. Ponce</a:t>
            </a:r>
            <a:endParaRPr lang="en-GB" dirty="0"/>
          </a:p>
        </p:txBody>
      </p:sp>
    </p:spTree>
    <p:extLst>
      <p:ext uri="{BB962C8B-B14F-4D97-AF65-F5344CB8AC3E}">
        <p14:creationId xmlns:p14="http://schemas.microsoft.com/office/powerpoint/2010/main" val="12908977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65511"/>
            <a:ext cx="9154297" cy="6894573"/>
          </a:xfrm>
          <a:prstGeom prst="rect">
            <a:avLst/>
          </a:prstGeom>
        </p:spPr>
      </p:pic>
      <p:sp>
        <p:nvSpPr>
          <p:cNvPr id="4" name="TextBox 3"/>
          <p:cNvSpPr txBox="1"/>
          <p:nvPr/>
        </p:nvSpPr>
        <p:spPr>
          <a:xfrm>
            <a:off x="7726099" y="6406587"/>
            <a:ext cx="1306703" cy="369332"/>
          </a:xfrm>
          <a:prstGeom prst="rect">
            <a:avLst/>
          </a:prstGeom>
          <a:noFill/>
        </p:spPr>
        <p:txBody>
          <a:bodyPr wrap="square" rtlCol="0">
            <a:spAutoFit/>
          </a:bodyPr>
          <a:lstStyle/>
          <a:p>
            <a:r>
              <a:rPr lang="en-GB" dirty="0" smtClean="0"/>
              <a:t>L. Ponce</a:t>
            </a:r>
            <a:endParaRPr lang="en-GB" dirty="0"/>
          </a:p>
        </p:txBody>
      </p:sp>
    </p:spTree>
    <p:extLst>
      <p:ext uri="{BB962C8B-B14F-4D97-AF65-F5344CB8AC3E}">
        <p14:creationId xmlns:p14="http://schemas.microsoft.com/office/powerpoint/2010/main" val="19101876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a:xfrm>
            <a:off x="2051720" y="6356350"/>
            <a:ext cx="5040560" cy="365125"/>
          </a:xfrm>
        </p:spPr>
        <p:txBody>
          <a:bodyPr/>
          <a:lstStyle/>
          <a:p>
            <a:r>
              <a:rPr lang="en-US" smtClean="0">
                <a:solidFill>
                  <a:prstClr val="black">
                    <a:tint val="75000"/>
                  </a:prstClr>
                </a:solidFill>
              </a:rPr>
              <a:t>Evian 2015, M. Schaumann - Q and Q': decay and snapback</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28</a:t>
            </a:fld>
            <a:endParaRPr lang="en-US">
              <a:solidFill>
                <a:prstClr val="black">
                  <a:tint val="75000"/>
                </a:prstClr>
              </a:solidFill>
            </a:endParaRPr>
          </a:p>
        </p:txBody>
      </p:sp>
      <p:sp>
        <p:nvSpPr>
          <p:cNvPr id="6" name="Title 1"/>
          <p:cNvSpPr txBox="1">
            <a:spLocks/>
          </p:cNvSpPr>
          <p:nvPr/>
        </p:nvSpPr>
        <p:spPr>
          <a:xfrm>
            <a:off x="0" y="8080"/>
            <a:ext cx="9144000" cy="612608"/>
          </a:xfrm>
          <a:prstGeom prst="rect">
            <a:avLst/>
          </a:prstGeom>
          <a:solidFill>
            <a:srgbClr val="95B3D7"/>
          </a:solidFill>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prstClr val="black"/>
                </a:solidFill>
              </a:rPr>
              <a:t>Q and Q’  Decay - </a:t>
            </a:r>
            <a:r>
              <a:rPr lang="en-US" b="1" dirty="0" smtClean="0">
                <a:solidFill>
                  <a:prstClr val="black"/>
                </a:solidFill>
              </a:rPr>
              <a:t>Origin </a:t>
            </a:r>
            <a:r>
              <a:rPr lang="en-US" b="1" dirty="0" smtClean="0">
                <a:solidFill>
                  <a:prstClr val="black"/>
                </a:solidFill>
              </a:rPr>
              <a:t>of the Effect</a:t>
            </a:r>
            <a:endParaRPr lang="en-US" b="1" dirty="0">
              <a:solidFill>
                <a:prstClr val="black"/>
              </a:solidFill>
            </a:endParaRPr>
          </a:p>
        </p:txBody>
      </p:sp>
      <p:sp>
        <p:nvSpPr>
          <p:cNvPr id="7" name="TextBox 6"/>
          <p:cNvSpPr txBox="1"/>
          <p:nvPr/>
        </p:nvSpPr>
        <p:spPr>
          <a:xfrm>
            <a:off x="323528" y="911617"/>
            <a:ext cx="8568952" cy="4893647"/>
          </a:xfrm>
          <a:prstGeom prst="rect">
            <a:avLst/>
          </a:prstGeom>
          <a:noFill/>
        </p:spPr>
        <p:txBody>
          <a:bodyPr wrap="square" rtlCol="0">
            <a:spAutoFit/>
          </a:bodyPr>
          <a:lstStyle/>
          <a:p>
            <a:pPr defTabSz="457200"/>
            <a:r>
              <a:rPr lang="en-US" sz="2400" b="1" dirty="0" smtClean="0">
                <a:solidFill>
                  <a:prstClr val="black"/>
                </a:solidFill>
              </a:rPr>
              <a:t>During </a:t>
            </a:r>
            <a:r>
              <a:rPr lang="en-US" sz="2400" b="1" dirty="0">
                <a:solidFill>
                  <a:prstClr val="black"/>
                </a:solidFill>
              </a:rPr>
              <a:t>injection </a:t>
            </a:r>
            <a:r>
              <a:rPr lang="en-US" sz="2400" dirty="0" smtClean="0">
                <a:solidFill>
                  <a:prstClr val="black"/>
                </a:solidFill>
              </a:rPr>
              <a:t>the superconducting </a:t>
            </a:r>
            <a:r>
              <a:rPr lang="en-US" sz="2400" dirty="0">
                <a:solidFill>
                  <a:prstClr val="black"/>
                </a:solidFill>
              </a:rPr>
              <a:t>magnets are at constant current.</a:t>
            </a:r>
          </a:p>
          <a:p>
            <a:pPr marL="342900" indent="-342900" defTabSz="457200">
              <a:buFont typeface="Wingdings" charset="0"/>
              <a:buChar char="è"/>
            </a:pPr>
            <a:r>
              <a:rPr lang="en-US" sz="2400" dirty="0">
                <a:solidFill>
                  <a:prstClr val="black"/>
                </a:solidFill>
              </a:rPr>
              <a:t>The </a:t>
            </a:r>
            <a:r>
              <a:rPr lang="en-US" sz="2400" b="1" dirty="0">
                <a:solidFill>
                  <a:srgbClr val="FF0000"/>
                </a:solidFill>
              </a:rPr>
              <a:t>magnetic field </a:t>
            </a:r>
            <a:r>
              <a:rPr lang="en-US" sz="2400" b="1" dirty="0" err="1">
                <a:solidFill>
                  <a:srgbClr val="FF0000"/>
                </a:solidFill>
              </a:rPr>
              <a:t>multipoles</a:t>
            </a:r>
            <a:r>
              <a:rPr lang="en-US" sz="2400" b="1" dirty="0">
                <a:solidFill>
                  <a:srgbClr val="FF0000"/>
                </a:solidFill>
              </a:rPr>
              <a:t> drift</a:t>
            </a:r>
            <a:r>
              <a:rPr lang="en-US" sz="2400" dirty="0">
                <a:solidFill>
                  <a:srgbClr val="FF0000"/>
                </a:solidFill>
              </a:rPr>
              <a:t> </a:t>
            </a:r>
            <a:r>
              <a:rPr lang="en-US" sz="2400" dirty="0">
                <a:solidFill>
                  <a:prstClr val="black"/>
                </a:solidFill>
              </a:rPr>
              <a:t>when the magnets are on a constant current </a:t>
            </a:r>
            <a:r>
              <a:rPr lang="en-US" sz="2400" dirty="0" smtClean="0">
                <a:solidFill>
                  <a:prstClr val="black"/>
                </a:solidFill>
              </a:rPr>
              <a:t>plateau, due to current redistribution on superconducting cables.</a:t>
            </a:r>
            <a:endParaRPr lang="en-US" sz="2400" dirty="0">
              <a:solidFill>
                <a:prstClr val="black"/>
              </a:solidFill>
            </a:endParaRPr>
          </a:p>
          <a:p>
            <a:pPr marL="342900" indent="-342900" defTabSz="457200">
              <a:buFont typeface="Wingdings" charset="0"/>
              <a:buChar char="è"/>
            </a:pPr>
            <a:r>
              <a:rPr lang="en-US" sz="2400" b="1" dirty="0" smtClean="0">
                <a:solidFill>
                  <a:srgbClr val="0000FF"/>
                </a:solidFill>
              </a:rPr>
              <a:t>Decay of tune and chromaticity.</a:t>
            </a:r>
          </a:p>
          <a:p>
            <a:pPr defTabSz="457200"/>
            <a:endParaRPr lang="en-US" sz="2400" dirty="0" smtClean="0">
              <a:solidFill>
                <a:prstClr val="black"/>
              </a:solidFill>
            </a:endParaRPr>
          </a:p>
          <a:p>
            <a:pPr defTabSz="457200"/>
            <a:r>
              <a:rPr lang="en-US" sz="2400" dirty="0" smtClean="0">
                <a:solidFill>
                  <a:prstClr val="black"/>
                </a:solidFill>
              </a:rPr>
              <a:t>In the </a:t>
            </a:r>
            <a:r>
              <a:rPr lang="en-US" sz="2400" b="1" dirty="0" smtClean="0">
                <a:solidFill>
                  <a:prstClr val="black"/>
                </a:solidFill>
              </a:rPr>
              <a:t>first few seconds of the ramp</a:t>
            </a:r>
            <a:r>
              <a:rPr lang="en-US" sz="2400" dirty="0" smtClean="0">
                <a:solidFill>
                  <a:prstClr val="black"/>
                </a:solidFill>
              </a:rPr>
              <a:t>, when the magnetic field is increased, the original hysteresis state is restored: </a:t>
            </a:r>
          </a:p>
          <a:p>
            <a:pPr marL="342900" indent="-342900" defTabSz="457200">
              <a:buFont typeface="Wingdings" charset="0"/>
              <a:buChar char="è"/>
            </a:pPr>
            <a:r>
              <a:rPr lang="en-US" sz="2400" b="1" dirty="0" smtClean="0">
                <a:solidFill>
                  <a:srgbClr val="FF0000"/>
                </a:solidFill>
                <a:sym typeface="Wingdings"/>
              </a:rPr>
              <a:t>snap-back</a:t>
            </a:r>
          </a:p>
          <a:p>
            <a:pPr marL="342900" indent="-342900" defTabSz="457200">
              <a:buFont typeface="Wingdings" charset="0"/>
              <a:buChar char="è"/>
            </a:pPr>
            <a:endParaRPr lang="en-US" sz="2400" b="1" dirty="0">
              <a:solidFill>
                <a:srgbClr val="FF0000"/>
              </a:solidFill>
              <a:sym typeface="Wingdings"/>
            </a:endParaRPr>
          </a:p>
          <a:p>
            <a:pPr defTabSz="457200"/>
            <a:r>
              <a:rPr lang="en-US" sz="2400" dirty="0" smtClean="0">
                <a:solidFill>
                  <a:srgbClr val="000000"/>
                </a:solidFill>
                <a:sym typeface="Wingdings"/>
              </a:rPr>
              <a:t>This dynamic behavior of the magnetic fields has been studied and model with the </a:t>
            </a:r>
            <a:r>
              <a:rPr lang="en-US" sz="2400" b="1" i="1" dirty="0" smtClean="0">
                <a:solidFill>
                  <a:srgbClr val="008000"/>
                </a:solidFill>
                <a:sym typeface="Wingdings"/>
              </a:rPr>
              <a:t>Field Description of the LHC (</a:t>
            </a:r>
            <a:r>
              <a:rPr lang="en-US" sz="2400" b="1" i="1" dirty="0" err="1" smtClean="0">
                <a:solidFill>
                  <a:srgbClr val="008000"/>
                </a:solidFill>
                <a:sym typeface="Wingdings"/>
              </a:rPr>
              <a:t>FiDeL</a:t>
            </a:r>
            <a:r>
              <a:rPr lang="en-US" sz="2400" b="1" i="1" dirty="0" smtClean="0">
                <a:solidFill>
                  <a:srgbClr val="008000"/>
                </a:solidFill>
                <a:sym typeface="Wingdings"/>
              </a:rPr>
              <a:t>) model</a:t>
            </a:r>
            <a:r>
              <a:rPr lang="en-US" sz="2400" dirty="0" smtClean="0">
                <a:solidFill>
                  <a:srgbClr val="000000"/>
                </a:solidFill>
                <a:sym typeface="Wingdings"/>
              </a:rPr>
              <a:t>.</a:t>
            </a:r>
          </a:p>
        </p:txBody>
      </p:sp>
    </p:spTree>
    <p:extLst>
      <p:ext uri="{BB962C8B-B14F-4D97-AF65-F5344CB8AC3E}">
        <p14:creationId xmlns:p14="http://schemas.microsoft.com/office/powerpoint/2010/main" val="1515938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a:xfrm>
            <a:off x="2051720" y="6356350"/>
            <a:ext cx="5040560" cy="365125"/>
          </a:xfrm>
        </p:spPr>
        <p:txBody>
          <a:bodyPr/>
          <a:lstStyle/>
          <a:p>
            <a:r>
              <a:rPr lang="en-US" smtClean="0">
                <a:solidFill>
                  <a:prstClr val="black">
                    <a:tint val="75000"/>
                  </a:prstClr>
                </a:solidFill>
              </a:rPr>
              <a:t>Evian 2015, M. Schaumann - Q and Q': decay and snapback</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29</a:t>
            </a:fld>
            <a:endParaRPr lang="en-US">
              <a:solidFill>
                <a:prstClr val="black">
                  <a:tint val="75000"/>
                </a:prstClr>
              </a:solidFill>
            </a:endParaRPr>
          </a:p>
        </p:txBody>
      </p:sp>
      <p:sp>
        <p:nvSpPr>
          <p:cNvPr id="6" name="Title 1"/>
          <p:cNvSpPr txBox="1">
            <a:spLocks/>
          </p:cNvSpPr>
          <p:nvPr/>
        </p:nvSpPr>
        <p:spPr>
          <a:xfrm>
            <a:off x="0" y="8080"/>
            <a:ext cx="9144000" cy="612608"/>
          </a:xfrm>
          <a:prstGeom prst="rect">
            <a:avLst/>
          </a:prstGeom>
          <a:solidFill>
            <a:srgbClr val="95B3D7"/>
          </a:solidFill>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prstClr val="black"/>
                </a:solidFill>
              </a:rPr>
              <a:t>Tune Decay at Injection</a:t>
            </a:r>
            <a:endParaRPr lang="en-US" b="1" dirty="0">
              <a:solidFill>
                <a:prstClr val="black"/>
              </a:solidFill>
            </a:endParaRPr>
          </a:p>
        </p:txBody>
      </p:sp>
      <p:pic>
        <p:nvPicPr>
          <p:cNvPr id="2" name="Picture 1" descr="BareTuneDecay_IntensityEffect_nonCor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52516" y="1629280"/>
            <a:ext cx="6215828" cy="4320000"/>
          </a:xfrm>
          <a:prstGeom prst="rect">
            <a:avLst/>
          </a:prstGeom>
        </p:spPr>
      </p:pic>
      <p:sp>
        <p:nvSpPr>
          <p:cNvPr id="13" name="TextBox 12"/>
          <p:cNvSpPr txBox="1"/>
          <p:nvPr/>
        </p:nvSpPr>
        <p:spPr>
          <a:xfrm>
            <a:off x="395536" y="764704"/>
            <a:ext cx="8393779" cy="830997"/>
          </a:xfrm>
          <a:prstGeom prst="rect">
            <a:avLst/>
          </a:prstGeom>
          <a:noFill/>
        </p:spPr>
        <p:txBody>
          <a:bodyPr wrap="square" rtlCol="0">
            <a:spAutoFit/>
          </a:bodyPr>
          <a:lstStyle/>
          <a:p>
            <a:pPr defTabSz="457200"/>
            <a:r>
              <a:rPr lang="en-US" sz="2400" dirty="0" smtClean="0">
                <a:solidFill>
                  <a:prstClr val="black"/>
                </a:solidFill>
              </a:rPr>
              <a:t>Example of bare tune decay at injection with corresponding exponential fits.</a:t>
            </a:r>
          </a:p>
        </p:txBody>
      </p:sp>
      <p:sp>
        <p:nvSpPr>
          <p:cNvPr id="7" name="TextBox 6"/>
          <p:cNvSpPr txBox="1"/>
          <p:nvPr/>
        </p:nvSpPr>
        <p:spPr>
          <a:xfrm>
            <a:off x="4932040" y="1732746"/>
            <a:ext cx="3601191" cy="400110"/>
          </a:xfrm>
          <a:prstGeom prst="rect">
            <a:avLst/>
          </a:prstGeom>
          <a:noFill/>
        </p:spPr>
        <p:txBody>
          <a:bodyPr wrap="none" rtlCol="0">
            <a:spAutoFit/>
          </a:bodyPr>
          <a:lstStyle/>
          <a:p>
            <a:pPr defTabSz="457200"/>
            <a:r>
              <a:rPr lang="en-US" sz="2000" dirty="0" smtClean="0">
                <a:solidFill>
                  <a:srgbClr val="FF0000"/>
                </a:solidFill>
              </a:rPr>
              <a:t>Kink related to intensity increase</a:t>
            </a:r>
            <a:endParaRPr lang="en-US" sz="2000" dirty="0">
              <a:solidFill>
                <a:srgbClr val="FF0000"/>
              </a:solidFill>
            </a:endParaRPr>
          </a:p>
        </p:txBody>
      </p:sp>
      <p:sp>
        <p:nvSpPr>
          <p:cNvPr id="11" name="Rectangle 10"/>
          <p:cNvSpPr/>
          <p:nvPr/>
        </p:nvSpPr>
        <p:spPr>
          <a:xfrm>
            <a:off x="4932040" y="2234702"/>
            <a:ext cx="360040" cy="3096344"/>
          </a:xfrm>
          <a:prstGeom prst="rect">
            <a:avLst/>
          </a:prstGeom>
          <a:solidFill>
            <a:srgbClr val="FF0000">
              <a:alpha val="13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4" name="Rectangle 13"/>
          <p:cNvSpPr/>
          <p:nvPr/>
        </p:nvSpPr>
        <p:spPr>
          <a:xfrm>
            <a:off x="5364088" y="2234702"/>
            <a:ext cx="504056" cy="3096344"/>
          </a:xfrm>
          <a:prstGeom prst="rect">
            <a:avLst/>
          </a:prstGeom>
          <a:solidFill>
            <a:srgbClr val="0000FF">
              <a:alpha val="13000"/>
            </a:srgb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5" name="TextBox 14"/>
          <p:cNvSpPr txBox="1"/>
          <p:nvPr/>
        </p:nvSpPr>
        <p:spPr>
          <a:xfrm>
            <a:off x="3419872" y="2338648"/>
            <a:ext cx="967507" cy="400110"/>
          </a:xfrm>
          <a:prstGeom prst="rect">
            <a:avLst/>
          </a:prstGeom>
          <a:noFill/>
        </p:spPr>
        <p:txBody>
          <a:bodyPr wrap="none" rtlCol="0">
            <a:spAutoFit/>
          </a:bodyPr>
          <a:lstStyle/>
          <a:p>
            <a:pPr defTabSz="457200"/>
            <a:r>
              <a:rPr lang="en-US" sz="2000" dirty="0" smtClean="0">
                <a:solidFill>
                  <a:prstClr val="black"/>
                </a:solidFill>
              </a:rPr>
              <a:t>Beam 1</a:t>
            </a:r>
            <a:endParaRPr lang="en-US" sz="2000" dirty="0">
              <a:solidFill>
                <a:prstClr val="black"/>
              </a:solidFill>
            </a:endParaRPr>
          </a:p>
        </p:txBody>
      </p:sp>
      <p:sp>
        <p:nvSpPr>
          <p:cNvPr id="16" name="TextBox 15"/>
          <p:cNvSpPr txBox="1"/>
          <p:nvPr/>
        </p:nvSpPr>
        <p:spPr>
          <a:xfrm>
            <a:off x="323528" y="5517232"/>
            <a:ext cx="1231527" cy="461665"/>
          </a:xfrm>
          <a:prstGeom prst="rect">
            <a:avLst/>
          </a:prstGeom>
          <a:noFill/>
          <a:ln w="12700" cmpd="sng">
            <a:solidFill>
              <a:schemeClr val="tx1"/>
            </a:solidFill>
          </a:ln>
        </p:spPr>
        <p:txBody>
          <a:bodyPr wrap="none" rtlCol="0">
            <a:spAutoFit/>
          </a:bodyPr>
          <a:lstStyle/>
          <a:p>
            <a:pPr defTabSz="457200"/>
            <a:r>
              <a:rPr lang="en-US" sz="2400" dirty="0" smtClean="0">
                <a:solidFill>
                  <a:prstClr val="black"/>
                </a:solidFill>
              </a:rPr>
              <a:t>Fill 4526</a:t>
            </a:r>
            <a:endParaRPr lang="en-US" sz="2400" dirty="0">
              <a:solidFill>
                <a:prstClr val="black"/>
              </a:solidFill>
            </a:endParaRPr>
          </a:p>
        </p:txBody>
      </p:sp>
    </p:spTree>
    <p:extLst>
      <p:ext uri="{BB962C8B-B14F-4D97-AF65-F5344CB8AC3E}">
        <p14:creationId xmlns:p14="http://schemas.microsoft.com/office/powerpoint/2010/main" val="3751634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7841" y="1125268"/>
            <a:ext cx="6757652" cy="2646163"/>
          </a:xfrm>
        </p:spPr>
        <p:txBody>
          <a:bodyPr>
            <a:normAutofit fontScale="92500" lnSpcReduction="10000"/>
          </a:bodyPr>
          <a:lstStyle/>
          <a:p>
            <a:pPr marL="36576" indent="0">
              <a:buNone/>
            </a:pPr>
            <a:r>
              <a:rPr lang="en-GB" sz="2800" dirty="0" smtClean="0"/>
              <a:t>Availability:</a:t>
            </a:r>
          </a:p>
          <a:p>
            <a:r>
              <a:rPr lang="en-GB" sz="2800" dirty="0" smtClean="0"/>
              <a:t>Availability Summary (A. Apollonio)</a:t>
            </a:r>
          </a:p>
          <a:p>
            <a:r>
              <a:rPr lang="en-GB" sz="2800" dirty="0" smtClean="0"/>
              <a:t>QPS – operational aspects (M. Pojer)</a:t>
            </a:r>
          </a:p>
          <a:p>
            <a:r>
              <a:rPr lang="en-GB" sz="2800" dirty="0" smtClean="0"/>
              <a:t>Cryogenics (K. Brodzinski)</a:t>
            </a:r>
          </a:p>
          <a:p>
            <a:r>
              <a:rPr lang="en-GB" sz="2800" dirty="0" smtClean="0"/>
              <a:t>R2E – is it still an issue? (S. Danzeca)</a:t>
            </a:r>
          </a:p>
          <a:p>
            <a:r>
              <a:rPr lang="en-GB" sz="2800" dirty="0" smtClean="0"/>
              <a:t>RF hardware (O. Brunner)</a:t>
            </a:r>
            <a:endParaRPr lang="en-GB" sz="2800" dirty="0"/>
          </a:p>
        </p:txBody>
      </p:sp>
      <p:sp>
        <p:nvSpPr>
          <p:cNvPr id="4" name="Date Placeholder 3"/>
          <p:cNvSpPr>
            <a:spLocks noGrp="1"/>
          </p:cNvSpPr>
          <p:nvPr>
            <p:ph type="dt" sz="half" idx="2"/>
          </p:nvPr>
        </p:nvSpPr>
        <p:spPr/>
        <p:txBody>
          <a:bodyPr/>
          <a:lstStyle/>
          <a:p>
            <a:fld id="{B4BFD808-6B56-4447-9401-2398D08EE3C0}" type="datetime1">
              <a:rPr lang="en-GB" smtClean="0">
                <a:solidFill>
                  <a:srgbClr val="0055A0">
                    <a:tint val="75000"/>
                  </a:srgbClr>
                </a:solidFill>
              </a:rPr>
              <a:pPr/>
              <a:t>07/01/2016</a:t>
            </a:fld>
            <a:endParaRPr lang="en-GB" dirty="0">
              <a:solidFill>
                <a:srgbClr val="0055A0">
                  <a:tint val="75000"/>
                </a:srgbClr>
              </a:solidFill>
            </a:endParaRPr>
          </a:p>
        </p:txBody>
      </p:sp>
      <p:sp>
        <p:nvSpPr>
          <p:cNvPr id="5" name="Slide Number Placeholder 4"/>
          <p:cNvSpPr>
            <a:spLocks noGrp="1"/>
          </p:cNvSpPr>
          <p:nvPr>
            <p:ph type="sldNum" sz="quarter" idx="4"/>
          </p:nvPr>
        </p:nvSpPr>
        <p:spPr/>
        <p:txBody>
          <a:bodyPr/>
          <a:lstStyle/>
          <a:p>
            <a:fld id="{17918391-D411-FE40-AAD7-861AE5233E0E}" type="slidenum">
              <a:rPr lang="en-GB" smtClean="0">
                <a:solidFill>
                  <a:srgbClr val="0055A0">
                    <a:tint val="75000"/>
                  </a:srgbClr>
                </a:solidFill>
              </a:rPr>
              <a:pPr/>
              <a:t>3</a:t>
            </a:fld>
            <a:endParaRPr lang="en-GB" dirty="0">
              <a:solidFill>
                <a:srgbClr val="0055A0">
                  <a:tint val="75000"/>
                </a:srgbClr>
              </a:solidFill>
            </a:endParaRPr>
          </a:p>
        </p:txBody>
      </p:sp>
    </p:spTree>
    <p:extLst>
      <p:ext uri="{BB962C8B-B14F-4D97-AF65-F5344CB8AC3E}">
        <p14:creationId xmlns:p14="http://schemas.microsoft.com/office/powerpoint/2010/main" val="36056938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a:xfrm>
            <a:off x="2051720" y="6356350"/>
            <a:ext cx="5040560" cy="365125"/>
          </a:xfrm>
        </p:spPr>
        <p:txBody>
          <a:bodyPr/>
          <a:lstStyle/>
          <a:p>
            <a:r>
              <a:rPr lang="en-US" smtClean="0">
                <a:solidFill>
                  <a:prstClr val="black">
                    <a:tint val="75000"/>
                  </a:prstClr>
                </a:solidFill>
              </a:rPr>
              <a:t>Evian 2015, M. Schaumann - Q and Q': decay and snapback</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30</a:t>
            </a:fld>
            <a:endParaRPr lang="en-US">
              <a:solidFill>
                <a:prstClr val="black">
                  <a:tint val="75000"/>
                </a:prstClr>
              </a:solidFill>
            </a:endParaRPr>
          </a:p>
        </p:txBody>
      </p:sp>
      <p:sp>
        <p:nvSpPr>
          <p:cNvPr id="6" name="Title 1"/>
          <p:cNvSpPr txBox="1">
            <a:spLocks/>
          </p:cNvSpPr>
          <p:nvPr/>
        </p:nvSpPr>
        <p:spPr>
          <a:xfrm>
            <a:off x="0" y="8080"/>
            <a:ext cx="9144000" cy="612608"/>
          </a:xfrm>
          <a:prstGeom prst="rect">
            <a:avLst/>
          </a:prstGeom>
          <a:solidFill>
            <a:srgbClr val="95B3D7"/>
          </a:solidFill>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prstClr val="black"/>
                </a:solidFill>
              </a:rPr>
              <a:t>Summary of Tune Analysis</a:t>
            </a:r>
            <a:endParaRPr lang="en-US" b="1" dirty="0">
              <a:solidFill>
                <a:prstClr val="black"/>
              </a:solidFill>
            </a:endParaRPr>
          </a:p>
        </p:txBody>
      </p:sp>
      <p:sp>
        <p:nvSpPr>
          <p:cNvPr id="2" name="TextBox 1"/>
          <p:cNvSpPr txBox="1"/>
          <p:nvPr/>
        </p:nvSpPr>
        <p:spPr>
          <a:xfrm>
            <a:off x="427090" y="574805"/>
            <a:ext cx="8316416" cy="5878531"/>
          </a:xfrm>
          <a:prstGeom prst="rect">
            <a:avLst/>
          </a:prstGeom>
          <a:noFill/>
        </p:spPr>
        <p:txBody>
          <a:bodyPr wrap="square" rtlCol="0">
            <a:spAutoFit/>
          </a:bodyPr>
          <a:lstStyle/>
          <a:p>
            <a:pPr defTabSz="457200"/>
            <a:r>
              <a:rPr lang="en-US" sz="2400" u="sng" dirty="0" smtClean="0">
                <a:solidFill>
                  <a:prstClr val="black"/>
                </a:solidFill>
              </a:rPr>
              <a:t>Decay at Injection</a:t>
            </a:r>
            <a:r>
              <a:rPr lang="en-US" sz="2400" dirty="0" smtClean="0">
                <a:solidFill>
                  <a:prstClr val="black"/>
                </a:solidFill>
              </a:rPr>
              <a:t>:</a:t>
            </a:r>
          </a:p>
          <a:p>
            <a:pPr marL="614363" lvl="1" indent="-342900" defTabSz="457200">
              <a:buFont typeface="Wingdings" charset="2"/>
              <a:buChar char="Ø"/>
            </a:pPr>
            <a:r>
              <a:rPr lang="en-US" sz="2400" b="1" dirty="0" smtClean="0">
                <a:solidFill>
                  <a:srgbClr val="008000"/>
                </a:solidFill>
              </a:rPr>
              <a:t>Tunes at injection are under control</a:t>
            </a:r>
            <a:r>
              <a:rPr lang="en-US" sz="2400" dirty="0" smtClean="0">
                <a:solidFill>
                  <a:prstClr val="black"/>
                </a:solidFill>
              </a:rPr>
              <a:t>, although the decay is not fully reproducible and influenced by beam intensity.</a:t>
            </a:r>
            <a:endParaRPr lang="en-US" sz="2400" dirty="0">
              <a:solidFill>
                <a:prstClr val="black"/>
              </a:solidFill>
            </a:endParaRPr>
          </a:p>
          <a:p>
            <a:pPr defTabSz="457200"/>
            <a:r>
              <a:rPr lang="en-US" sz="2400" u="sng" dirty="0" smtClean="0">
                <a:solidFill>
                  <a:prstClr val="black"/>
                </a:solidFill>
              </a:rPr>
              <a:t>Snap-back:</a:t>
            </a:r>
          </a:p>
          <a:p>
            <a:pPr marL="614363" lvl="1" indent="-342900" defTabSz="457200">
              <a:buFont typeface="Wingdings" charset="2"/>
              <a:buChar char="Ø"/>
            </a:pPr>
            <a:r>
              <a:rPr lang="en-US" sz="2400" dirty="0" err="1" smtClean="0">
                <a:solidFill>
                  <a:prstClr val="black"/>
                </a:solidFill>
              </a:rPr>
              <a:t>FiDeL</a:t>
            </a:r>
            <a:r>
              <a:rPr lang="en-US" sz="2400" dirty="0" smtClean="0">
                <a:solidFill>
                  <a:prstClr val="black"/>
                </a:solidFill>
              </a:rPr>
              <a:t> trims are incorporated into the ramp according to the expected shape of the snap-back.</a:t>
            </a:r>
          </a:p>
          <a:p>
            <a:pPr marL="1068388" lvl="2" indent="-342900" defTabSz="457200">
              <a:buFont typeface="Arial"/>
              <a:buChar char="•"/>
            </a:pPr>
            <a:r>
              <a:rPr lang="en-US" sz="2000" dirty="0">
                <a:solidFill>
                  <a:prstClr val="black"/>
                </a:solidFill>
              </a:rPr>
              <a:t>M</a:t>
            </a:r>
            <a:r>
              <a:rPr lang="en-US" sz="2000" dirty="0" smtClean="0">
                <a:solidFill>
                  <a:prstClr val="black"/>
                </a:solidFill>
              </a:rPr>
              <a:t>anual trims are still linearly incorporated, but contain leakage of the </a:t>
            </a:r>
            <a:r>
              <a:rPr lang="en-US" sz="2000" dirty="0" err="1" smtClean="0">
                <a:solidFill>
                  <a:prstClr val="black"/>
                </a:solidFill>
              </a:rPr>
              <a:t>FiDeL</a:t>
            </a:r>
            <a:r>
              <a:rPr lang="en-US" sz="2000" dirty="0" smtClean="0">
                <a:solidFill>
                  <a:prstClr val="black"/>
                </a:solidFill>
              </a:rPr>
              <a:t> model. </a:t>
            </a:r>
            <a:endParaRPr lang="en-US" sz="2000" u="sng" dirty="0" smtClean="0">
              <a:solidFill>
                <a:prstClr val="black"/>
              </a:solidFill>
            </a:endParaRPr>
          </a:p>
          <a:p>
            <a:pPr marL="614363" lvl="1" indent="-342900" defTabSz="457200">
              <a:buFont typeface="Wingdings" charset="2"/>
              <a:buChar char="Ø"/>
            </a:pPr>
            <a:r>
              <a:rPr lang="en-US" sz="2400" dirty="0" smtClean="0">
                <a:solidFill>
                  <a:prstClr val="black"/>
                </a:solidFill>
              </a:rPr>
              <a:t>Increasing beam intensity degrades snap-back correction.</a:t>
            </a:r>
          </a:p>
          <a:p>
            <a:pPr marL="614363" lvl="1" indent="-342900" defTabSz="457200">
              <a:buFont typeface="Wingdings" charset="2"/>
              <a:buChar char="Ø"/>
            </a:pPr>
            <a:r>
              <a:rPr lang="en-US" sz="2400" dirty="0" smtClean="0">
                <a:solidFill>
                  <a:prstClr val="black"/>
                </a:solidFill>
              </a:rPr>
              <a:t>Unexplained drift of time constant (with beam intensity).</a:t>
            </a:r>
          </a:p>
          <a:p>
            <a:pPr marL="614363" lvl="1" indent="-342900" defTabSz="457200">
              <a:buFont typeface="Wingdings" charset="2"/>
              <a:buChar char="Ø"/>
            </a:pPr>
            <a:r>
              <a:rPr lang="en-US" sz="2400" dirty="0" smtClean="0">
                <a:solidFill>
                  <a:prstClr val="black"/>
                </a:solidFill>
              </a:rPr>
              <a:t>With the help of the QFB, the </a:t>
            </a:r>
            <a:r>
              <a:rPr lang="en-US" sz="2400" b="1" dirty="0" smtClean="0">
                <a:solidFill>
                  <a:srgbClr val="008000"/>
                </a:solidFill>
              </a:rPr>
              <a:t>snap-back is well controlled, </a:t>
            </a:r>
            <a:r>
              <a:rPr lang="en-US" sz="2400" dirty="0" smtClean="0">
                <a:solidFill>
                  <a:prstClr val="black"/>
                </a:solidFill>
              </a:rPr>
              <a:t>but it can not do the j</a:t>
            </a:r>
            <a:r>
              <a:rPr lang="en-US" sz="2400" dirty="0" smtClean="0">
                <a:solidFill>
                  <a:srgbClr val="000000"/>
                </a:solidFill>
              </a:rPr>
              <a:t>ob alone. </a:t>
            </a:r>
          </a:p>
          <a:p>
            <a:pPr marL="0" lvl="1" defTabSz="457200"/>
            <a:endParaRPr lang="en-US" sz="2400" dirty="0">
              <a:solidFill>
                <a:srgbClr val="000000"/>
              </a:solidFill>
            </a:endParaRPr>
          </a:p>
          <a:p>
            <a:pPr marL="0" lvl="1" defTabSz="457200"/>
            <a:r>
              <a:rPr lang="en-US" sz="2400" dirty="0" smtClean="0">
                <a:solidFill>
                  <a:srgbClr val="000000"/>
                </a:solidFill>
              </a:rPr>
              <a:t>With a better incorporation of the manual trims and </a:t>
            </a:r>
            <a:r>
              <a:rPr lang="en-US" sz="2400" b="1" dirty="0" smtClean="0">
                <a:solidFill>
                  <a:srgbClr val="000000"/>
                </a:solidFill>
              </a:rPr>
              <a:t>feed-forward of the </a:t>
            </a:r>
            <a:r>
              <a:rPr lang="en-US" sz="2400" b="1" dirty="0" err="1" smtClean="0">
                <a:solidFill>
                  <a:srgbClr val="000000"/>
                </a:solidFill>
              </a:rPr>
              <a:t>Laslett</a:t>
            </a:r>
            <a:r>
              <a:rPr lang="en-US" sz="2400" b="1" dirty="0" smtClean="0">
                <a:solidFill>
                  <a:srgbClr val="000000"/>
                </a:solidFill>
              </a:rPr>
              <a:t> tune shift</a:t>
            </a:r>
            <a:r>
              <a:rPr lang="en-US" sz="2400" dirty="0" smtClean="0">
                <a:solidFill>
                  <a:srgbClr val="000000"/>
                </a:solidFill>
              </a:rPr>
              <a:t>, the feed-forward corrections could  be improved further.</a:t>
            </a:r>
          </a:p>
        </p:txBody>
      </p:sp>
    </p:spTree>
    <p:extLst>
      <p:ext uri="{BB962C8B-B14F-4D97-AF65-F5344CB8AC3E}">
        <p14:creationId xmlns:p14="http://schemas.microsoft.com/office/powerpoint/2010/main" val="1813433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31</a:t>
            </a:fld>
            <a:endParaRPr lang="en-US">
              <a:solidFill>
                <a:prstClr val="black">
                  <a:tint val="75000"/>
                </a:prstClr>
              </a:solidFill>
            </a:endParaRPr>
          </a:p>
        </p:txBody>
      </p:sp>
      <p:pic>
        <p:nvPicPr>
          <p:cNvPr id="6" name="Picture 5"/>
          <p:cNvPicPr>
            <a:picLocks noChangeAspect="1"/>
          </p:cNvPicPr>
          <p:nvPr/>
        </p:nvPicPr>
        <p:blipFill>
          <a:blip r:embed="rId2"/>
          <a:stretch>
            <a:fillRect/>
          </a:stretch>
        </p:blipFill>
        <p:spPr>
          <a:xfrm>
            <a:off x="0" y="-4960"/>
            <a:ext cx="9144000" cy="6868740"/>
          </a:xfrm>
          <a:prstGeom prst="rect">
            <a:avLst/>
          </a:prstGeom>
        </p:spPr>
      </p:pic>
      <p:sp>
        <p:nvSpPr>
          <p:cNvPr id="7" name="TextBox 6"/>
          <p:cNvSpPr txBox="1"/>
          <p:nvPr/>
        </p:nvSpPr>
        <p:spPr>
          <a:xfrm>
            <a:off x="7830270" y="6279266"/>
            <a:ext cx="1306703" cy="369332"/>
          </a:xfrm>
          <a:prstGeom prst="rect">
            <a:avLst/>
          </a:prstGeom>
          <a:noFill/>
        </p:spPr>
        <p:txBody>
          <a:bodyPr wrap="square" rtlCol="0">
            <a:spAutoFit/>
          </a:bodyPr>
          <a:lstStyle/>
          <a:p>
            <a:r>
              <a:rPr lang="en-GB" dirty="0" smtClean="0"/>
              <a:t>A. </a:t>
            </a:r>
            <a:r>
              <a:rPr lang="en-GB" dirty="0" err="1" smtClean="0"/>
              <a:t>Langner</a:t>
            </a:r>
            <a:endParaRPr lang="en-GB" dirty="0"/>
          </a:p>
        </p:txBody>
      </p:sp>
    </p:spTree>
    <p:extLst>
      <p:ext uri="{BB962C8B-B14F-4D97-AF65-F5344CB8AC3E}">
        <p14:creationId xmlns:p14="http://schemas.microsoft.com/office/powerpoint/2010/main" val="11537788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32</a:t>
            </a:fld>
            <a:endParaRPr lang="en-US">
              <a:solidFill>
                <a:prstClr val="black">
                  <a:tint val="75000"/>
                </a:prstClr>
              </a:solidFill>
            </a:endParaRPr>
          </a:p>
        </p:txBody>
      </p:sp>
      <p:pic>
        <p:nvPicPr>
          <p:cNvPr id="2" name="Picture 1"/>
          <p:cNvPicPr>
            <a:picLocks noChangeAspect="1"/>
          </p:cNvPicPr>
          <p:nvPr/>
        </p:nvPicPr>
        <p:blipFill>
          <a:blip r:embed="rId2"/>
          <a:stretch>
            <a:fillRect/>
          </a:stretch>
        </p:blipFill>
        <p:spPr>
          <a:xfrm>
            <a:off x="0" y="18951"/>
            <a:ext cx="9144000" cy="6839049"/>
          </a:xfrm>
          <a:prstGeom prst="rect">
            <a:avLst/>
          </a:prstGeom>
        </p:spPr>
      </p:pic>
      <p:sp>
        <p:nvSpPr>
          <p:cNvPr id="7" name="TextBox 6"/>
          <p:cNvSpPr txBox="1"/>
          <p:nvPr/>
        </p:nvSpPr>
        <p:spPr>
          <a:xfrm>
            <a:off x="7830270" y="6279266"/>
            <a:ext cx="1306703" cy="369332"/>
          </a:xfrm>
          <a:prstGeom prst="rect">
            <a:avLst/>
          </a:prstGeom>
          <a:noFill/>
        </p:spPr>
        <p:txBody>
          <a:bodyPr wrap="square" rtlCol="0">
            <a:spAutoFit/>
          </a:bodyPr>
          <a:lstStyle/>
          <a:p>
            <a:r>
              <a:rPr lang="en-GB" dirty="0" smtClean="0"/>
              <a:t>A. </a:t>
            </a:r>
            <a:r>
              <a:rPr lang="en-GB" dirty="0" err="1" smtClean="0"/>
              <a:t>Langner</a:t>
            </a:r>
            <a:endParaRPr lang="en-GB" dirty="0"/>
          </a:p>
        </p:txBody>
      </p:sp>
    </p:spTree>
    <p:extLst>
      <p:ext uri="{BB962C8B-B14F-4D97-AF65-F5344CB8AC3E}">
        <p14:creationId xmlns:p14="http://schemas.microsoft.com/office/powerpoint/2010/main" val="12434596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4294967295"/>
          </p:nvPr>
        </p:nvSpPr>
        <p:spPr>
          <a:xfrm>
            <a:off x="0" y="6362700"/>
            <a:ext cx="2133600" cy="365125"/>
          </a:xfrm>
        </p:spPr>
        <p:txBody>
          <a:bodyPr/>
          <a:lstStyle/>
          <a:p>
            <a:fld id="{B4BFD808-6B56-4447-9401-2398D08EE3C0}" type="datetime1">
              <a:rPr lang="en-US" smtClean="0"/>
              <a:pPr/>
              <a:t>1/7/2016</a:t>
            </a:fld>
            <a:endParaRPr lang="en-US" dirty="0"/>
          </a:p>
        </p:txBody>
      </p:sp>
      <p:sp>
        <p:nvSpPr>
          <p:cNvPr id="4" name="Footer Placeholder 3"/>
          <p:cNvSpPr>
            <a:spLocks noGrp="1"/>
          </p:cNvSpPr>
          <p:nvPr>
            <p:ph type="ftr" sz="quarter" idx="4294967295"/>
          </p:nvPr>
        </p:nvSpPr>
        <p:spPr>
          <a:xfrm>
            <a:off x="6248400" y="6356350"/>
            <a:ext cx="2895600" cy="365125"/>
          </a:xfrm>
        </p:spPr>
        <p:txBody>
          <a:bodyPr/>
          <a:lstStyle/>
          <a:p>
            <a:r>
              <a:rPr lang="en-US" smtClean="0"/>
              <a:t>Document reference</a:t>
            </a:r>
            <a:endParaRPr lang="en-US" dirty="0"/>
          </a:p>
        </p:txBody>
      </p:sp>
      <p:sp>
        <p:nvSpPr>
          <p:cNvPr id="5" name="Slide Number Placeholder 4"/>
          <p:cNvSpPr>
            <a:spLocks noGrp="1"/>
          </p:cNvSpPr>
          <p:nvPr>
            <p:ph type="sldNum" sz="quarter" idx="4294967295"/>
          </p:nvPr>
        </p:nvSpPr>
        <p:spPr>
          <a:xfrm>
            <a:off x="8642350" y="6356350"/>
            <a:ext cx="501650" cy="365125"/>
          </a:xfrm>
        </p:spPr>
        <p:txBody>
          <a:bodyPr/>
          <a:lstStyle/>
          <a:p>
            <a:fld id="{17918391-D411-FE40-AAD7-861AE5233E0E}" type="slidenum">
              <a:rPr lang="en-US" smtClean="0"/>
              <a:pPr/>
              <a:t>33</a:t>
            </a:fld>
            <a:endParaRPr lang="en-US" dirty="0"/>
          </a:p>
        </p:txBody>
      </p:sp>
      <p:sp>
        <p:nvSpPr>
          <p:cNvPr id="6" name="Title 1"/>
          <p:cNvSpPr txBox="1">
            <a:spLocks/>
          </p:cNvSpPr>
          <p:nvPr/>
        </p:nvSpPr>
        <p:spPr>
          <a:xfrm>
            <a:off x="457200" y="845965"/>
            <a:ext cx="8226854" cy="940443"/>
          </a:xfrm>
          <a:prstGeom prst="rect">
            <a:avLst/>
          </a:prstGeom>
        </p:spPr>
        <p:txBody>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a:r>
              <a:rPr lang="en-GB" dirty="0" smtClean="0"/>
              <a:t>Thanks a lot for your attention!</a:t>
            </a:r>
            <a:endParaRPr lang="en-GB" dirty="0"/>
          </a:p>
        </p:txBody>
      </p:sp>
    </p:spTree>
    <p:extLst>
      <p:ext uri="{BB962C8B-B14F-4D97-AF65-F5344CB8AC3E}">
        <p14:creationId xmlns:p14="http://schemas.microsoft.com/office/powerpoint/2010/main" val="27833404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tint val="75000"/>
                  </a:prstClr>
                </a:solidFill>
              </a:rPr>
              <a:t>15/12/2015</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Evian 2015, M. Schaumann - Q and Q': decay and snapback</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2F105-B294-7946-8E15-A3A642E0F633}" type="slidenum">
              <a:rPr lang="en-US" smtClean="0">
                <a:solidFill>
                  <a:prstClr val="black">
                    <a:tint val="75000"/>
                  </a:prstClr>
                </a:solidFill>
              </a:rPr>
              <a:pPr/>
              <a:t>34</a:t>
            </a:fld>
            <a:endParaRPr lang="en-US">
              <a:solidFill>
                <a:prstClr val="black">
                  <a:tint val="75000"/>
                </a:prstClr>
              </a:solidFill>
            </a:endParaRPr>
          </a:p>
        </p:txBody>
      </p:sp>
      <p:pic>
        <p:nvPicPr>
          <p:cNvPr id="6" name="Picture 5"/>
          <p:cNvPicPr>
            <a:picLocks noChangeAspect="1"/>
          </p:cNvPicPr>
          <p:nvPr/>
        </p:nvPicPr>
        <p:blipFill>
          <a:blip r:embed="rId2"/>
          <a:stretch>
            <a:fillRect/>
          </a:stretch>
        </p:blipFill>
        <p:spPr>
          <a:xfrm>
            <a:off x="0" y="-5065"/>
            <a:ext cx="9149628" cy="6863065"/>
          </a:xfrm>
          <a:prstGeom prst="rect">
            <a:avLst/>
          </a:prstGeom>
        </p:spPr>
      </p:pic>
      <p:sp>
        <p:nvSpPr>
          <p:cNvPr id="7" name="TextBox 6"/>
          <p:cNvSpPr txBox="1"/>
          <p:nvPr/>
        </p:nvSpPr>
        <p:spPr>
          <a:xfrm>
            <a:off x="7830270" y="6279266"/>
            <a:ext cx="1306703" cy="369332"/>
          </a:xfrm>
          <a:prstGeom prst="rect">
            <a:avLst/>
          </a:prstGeom>
          <a:noFill/>
        </p:spPr>
        <p:txBody>
          <a:bodyPr wrap="square" rtlCol="0">
            <a:spAutoFit/>
          </a:bodyPr>
          <a:lstStyle/>
          <a:p>
            <a:r>
              <a:rPr lang="en-GB" dirty="0" smtClean="0"/>
              <a:t>A. </a:t>
            </a:r>
            <a:r>
              <a:rPr lang="en-GB" dirty="0" err="1" smtClean="0"/>
              <a:t>Langner</a:t>
            </a:r>
            <a:endParaRPr lang="en-GB" dirty="0"/>
          </a:p>
        </p:txBody>
      </p:sp>
    </p:spTree>
    <p:extLst>
      <p:ext uri="{BB962C8B-B14F-4D97-AF65-F5344CB8AC3E}">
        <p14:creationId xmlns:p14="http://schemas.microsoft.com/office/powerpoint/2010/main" val="17836848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 TS#2 QPS behaviour</a:t>
            </a:r>
            <a:endParaRPr lang="en-GB" dirty="0"/>
          </a:p>
        </p:txBody>
      </p:sp>
      <p:sp>
        <p:nvSpPr>
          <p:cNvPr id="3" name="Content Placeholder 2"/>
          <p:cNvSpPr>
            <a:spLocks noGrp="1"/>
          </p:cNvSpPr>
          <p:nvPr>
            <p:ph idx="1"/>
          </p:nvPr>
        </p:nvSpPr>
        <p:spPr>
          <a:xfrm>
            <a:off x="318406" y="1066800"/>
            <a:ext cx="6523265" cy="4926227"/>
          </a:xfrm>
        </p:spPr>
        <p:txBody>
          <a:bodyPr>
            <a:normAutofit fontScale="77500" lnSpcReduction="20000"/>
          </a:bodyPr>
          <a:lstStyle/>
          <a:p>
            <a:r>
              <a:rPr lang="en-GB" dirty="0" smtClean="0"/>
              <a:t>SEU almost absent; over the whole year (</a:t>
            </a:r>
            <a:r>
              <a:rPr lang="en-GB" dirty="0" err="1" smtClean="0"/>
              <a:t>mQPS</a:t>
            </a:r>
            <a:r>
              <a:rPr lang="en-GB" dirty="0" smtClean="0"/>
              <a:t> faults not counted)</a:t>
            </a:r>
          </a:p>
          <a:p>
            <a:pPr lvl="1"/>
            <a:r>
              <a:rPr lang="en-GB" dirty="0"/>
              <a:t>DAQ systems: </a:t>
            </a:r>
            <a:r>
              <a:rPr lang="en-GB" b="1" dirty="0"/>
              <a:t>139 transparent </a:t>
            </a:r>
            <a:r>
              <a:rPr lang="en-GB" b="1" dirty="0" smtClean="0"/>
              <a:t>-mitigated- </a:t>
            </a:r>
            <a:r>
              <a:rPr lang="en-GB" b="1" dirty="0"/>
              <a:t>errors </a:t>
            </a:r>
            <a:r>
              <a:rPr lang="en-GB" b="1" dirty="0" smtClean="0"/>
              <a:t>recorded</a:t>
            </a:r>
            <a:r>
              <a:rPr lang="en-GB" dirty="0" smtClean="0"/>
              <a:t> (about 30 with ions), </a:t>
            </a:r>
            <a:r>
              <a:rPr lang="en-GB" b="1" dirty="0"/>
              <a:t>no fault, no downtime, no dump</a:t>
            </a:r>
            <a:r>
              <a:rPr lang="en-GB" dirty="0"/>
              <a:t>, no blocked </a:t>
            </a:r>
            <a:r>
              <a:rPr lang="en-GB" dirty="0" err="1"/>
              <a:t>uFIP</a:t>
            </a:r>
            <a:r>
              <a:rPr lang="en-GB" dirty="0"/>
              <a:t> (automatic recovery is active for 1232 devices so far)</a:t>
            </a:r>
          </a:p>
          <a:p>
            <a:pPr lvl="1"/>
            <a:r>
              <a:rPr lang="en-GB" dirty="0"/>
              <a:t>600 A detection systems: </a:t>
            </a:r>
            <a:r>
              <a:rPr lang="en-GB" b="1" dirty="0"/>
              <a:t>2 cases causing beam dumps </a:t>
            </a:r>
            <a:r>
              <a:rPr lang="en-GB" dirty="0"/>
              <a:t>recorded (RR13 17/10/2015, RR57 31/10/2015). This is less than expected, as the devices have not been updated yet to a radiation tolerant version. </a:t>
            </a:r>
            <a:r>
              <a:rPr lang="en-GB" dirty="0">
                <a:solidFill>
                  <a:srgbClr val="FFC000"/>
                </a:solidFill>
              </a:rPr>
              <a:t>The update for RR13, 17, 53, 57, 73 and 77 will take place during the YETS.</a:t>
            </a:r>
          </a:p>
          <a:p>
            <a:pPr lvl="1"/>
            <a:r>
              <a:rPr lang="en-GB" b="1" dirty="0"/>
              <a:t>Any other detection system including standard DQQBS boards re-installed during TS#2: </a:t>
            </a:r>
            <a:r>
              <a:rPr lang="en-GB" b="1" dirty="0" smtClean="0"/>
              <a:t>once during ion run, at hot spot</a:t>
            </a:r>
            <a:endParaRPr lang="en-GB" b="1" dirty="0"/>
          </a:p>
          <a:p>
            <a:pPr lvl="1"/>
            <a:r>
              <a:rPr lang="en-GB" dirty="0"/>
              <a:t>No R2E problems for any re-located equipment in (UL14, 16, 557)</a:t>
            </a:r>
          </a:p>
          <a:p>
            <a:pPr lvl="1"/>
            <a:r>
              <a:rPr lang="en-GB" dirty="0"/>
              <a:t>No R2E problems for upgraded detection systems type </a:t>
            </a:r>
            <a:r>
              <a:rPr lang="en-GB" dirty="0" err="1"/>
              <a:t>nDQQDI</a:t>
            </a:r>
            <a:r>
              <a:rPr lang="en-GB" dirty="0"/>
              <a:t> (ProASIC3E</a:t>
            </a:r>
            <a:r>
              <a:rPr lang="en-GB" dirty="0" smtClean="0"/>
              <a:t>)</a:t>
            </a:r>
          </a:p>
          <a:p>
            <a:endParaRPr lang="en-GB" dirty="0"/>
          </a:p>
          <a:p>
            <a:r>
              <a:rPr lang="en-GB" dirty="0" smtClean="0"/>
              <a:t>After installation of the old </a:t>
            </a:r>
            <a:r>
              <a:rPr lang="en-GB" dirty="0" err="1" smtClean="0"/>
              <a:t>nQPS</a:t>
            </a:r>
            <a:r>
              <a:rPr lang="en-GB" dirty="0" smtClean="0"/>
              <a:t> boards, an already known communication problem appeared</a:t>
            </a:r>
          </a:p>
          <a:p>
            <a:pPr lvl="1"/>
            <a:r>
              <a:rPr lang="en-GB" dirty="0" smtClean="0"/>
              <a:t>Affecting the DQLPU type S (sitting below the B dipole)</a:t>
            </a:r>
          </a:p>
          <a:p>
            <a:pPr lvl="1"/>
            <a:r>
              <a:rPr lang="en-GB" dirty="0" smtClean="0"/>
              <a:t>Has the consequence of losing </a:t>
            </a:r>
            <a:r>
              <a:rPr lang="en-GB" dirty="0" err="1" smtClean="0"/>
              <a:t>comm</a:t>
            </a:r>
            <a:r>
              <a:rPr lang="en-GB" dirty="0" smtClean="0"/>
              <a:t> with the 	various detectors</a:t>
            </a:r>
          </a:p>
          <a:p>
            <a:pPr lvl="1"/>
            <a:r>
              <a:rPr lang="en-GB" dirty="0" smtClean="0"/>
              <a:t>Appeared in the initial commissioning, then disappeared</a:t>
            </a:r>
          </a:p>
          <a:p>
            <a:pPr lvl="1"/>
            <a:r>
              <a:rPr lang="en-GB" dirty="0" smtClean="0"/>
              <a:t>Not reproducible in the lab</a:t>
            </a:r>
          </a:p>
          <a:p>
            <a:pPr lvl="1"/>
            <a:r>
              <a:rPr lang="en-GB" u="sng" dirty="0" smtClean="0"/>
              <a:t>The protection functionalities are not compromised</a:t>
            </a:r>
            <a:endParaRPr lang="en-GB" u="sng" dirty="0"/>
          </a:p>
        </p:txBody>
      </p:sp>
      <p:sp>
        <p:nvSpPr>
          <p:cNvPr id="5" name="Footer Placeholder 4"/>
          <p:cNvSpPr>
            <a:spLocks noGrp="1"/>
          </p:cNvSpPr>
          <p:nvPr>
            <p:ph type="ftr" sz="quarter" idx="4294967295"/>
          </p:nvPr>
        </p:nvSpPr>
        <p:spPr>
          <a:xfrm>
            <a:off x="5182756" y="6356350"/>
            <a:ext cx="2895600" cy="365125"/>
          </a:xfrm>
          <a:prstGeom prst="rect">
            <a:avLst/>
          </a:prstGeom>
        </p:spPr>
        <p:txBody>
          <a:bodyPr/>
          <a:lstStyle/>
          <a:p>
            <a:r>
              <a:rPr lang="en-US" smtClean="0"/>
              <a:t>Mirko Pojer – BE/OP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7" name="Picture 3"/>
          <p:cNvPicPr>
            <a:picLocks noChangeAspect="1" noChangeArrowheads="1"/>
          </p:cNvPicPr>
          <p:nvPr/>
        </p:nvPicPr>
        <p:blipFill rotWithShape="1">
          <a:blip r:embed="rId2" cstate="print"/>
          <a:srcRect l="3535" t="4746" r="75997" b="1"/>
          <a:stretch/>
        </p:blipFill>
        <p:spPr bwMode="auto">
          <a:xfrm>
            <a:off x="7520956" y="63855"/>
            <a:ext cx="1328840" cy="3284247"/>
          </a:xfrm>
          <a:prstGeom prst="rect">
            <a:avLst/>
          </a:prstGeom>
          <a:noFill/>
          <a:ln w="9525">
            <a:noFill/>
            <a:miter lim="800000"/>
            <a:headEnd/>
            <a:tailEnd/>
          </a:ln>
        </p:spPr>
      </p:pic>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13044" y="5949377"/>
            <a:ext cx="1719884" cy="772098"/>
          </a:xfrm>
          <a:prstGeom prst="rect">
            <a:avLst/>
          </a:prstGeom>
        </p:spPr>
      </p:pic>
      <p:pic>
        <p:nvPicPr>
          <p:cNvPr id="11" name="Picture 1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40456" y="3636056"/>
            <a:ext cx="2542530" cy="3085419"/>
          </a:xfrm>
          <a:prstGeom prst="rect">
            <a:avLst/>
          </a:prstGeom>
        </p:spPr>
      </p:pic>
      <p:cxnSp>
        <p:nvCxnSpPr>
          <p:cNvPr id="13" name="Straight Arrow Connector 12"/>
          <p:cNvCxnSpPr/>
          <p:nvPr/>
        </p:nvCxnSpPr>
        <p:spPr>
          <a:xfrm flipV="1">
            <a:off x="4400550" y="5706837"/>
            <a:ext cx="1967593" cy="4797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6938843" y="2733831"/>
            <a:ext cx="877163" cy="276999"/>
          </a:xfrm>
          <a:prstGeom prst="rect">
            <a:avLst/>
          </a:prstGeom>
          <a:noFill/>
        </p:spPr>
        <p:txBody>
          <a:bodyPr wrap="none" rtlCol="0">
            <a:spAutoFit/>
          </a:bodyPr>
          <a:lstStyle/>
          <a:p>
            <a:r>
              <a:rPr lang="en-GB" sz="1200" b="1" dirty="0" smtClean="0"/>
              <a:t>DQLPU-S</a:t>
            </a:r>
            <a:endParaRPr lang="en-GB" sz="1200" b="1" dirty="0"/>
          </a:p>
        </p:txBody>
      </p:sp>
      <p:sp>
        <p:nvSpPr>
          <p:cNvPr id="8" name="Rounded Rectangle 7"/>
          <p:cNvSpPr/>
          <p:nvPr/>
        </p:nvSpPr>
        <p:spPr>
          <a:xfrm>
            <a:off x="7812580" y="2310493"/>
            <a:ext cx="947699" cy="1123676"/>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Freeform 14"/>
          <p:cNvSpPr/>
          <p:nvPr/>
        </p:nvSpPr>
        <p:spPr>
          <a:xfrm>
            <a:off x="8066314" y="1828800"/>
            <a:ext cx="865415" cy="1722664"/>
          </a:xfrm>
          <a:custGeom>
            <a:avLst/>
            <a:gdLst>
              <a:gd name="connsiteX0" fmla="*/ 0 w 865415"/>
              <a:gd name="connsiteY0" fmla="*/ 1485900 h 1722664"/>
              <a:gd name="connsiteX1" fmla="*/ 0 w 865415"/>
              <a:gd name="connsiteY1" fmla="*/ 1722664 h 1722664"/>
              <a:gd name="connsiteX2" fmla="*/ 857250 w 865415"/>
              <a:gd name="connsiteY2" fmla="*/ 1722664 h 1722664"/>
              <a:gd name="connsiteX3" fmla="*/ 865415 w 865415"/>
              <a:gd name="connsiteY3" fmla="*/ 277586 h 1722664"/>
              <a:gd name="connsiteX4" fmla="*/ 865415 w 865415"/>
              <a:gd name="connsiteY4" fmla="*/ 0 h 1722664"/>
              <a:gd name="connsiteX5" fmla="*/ 726622 w 865415"/>
              <a:gd name="connsiteY5" fmla="*/ 8164 h 1722664"/>
              <a:gd name="connsiteX6" fmla="*/ 726622 w 865415"/>
              <a:gd name="connsiteY6" fmla="*/ 8164 h 1722664"/>
              <a:gd name="connsiteX0" fmla="*/ 0 w 865415"/>
              <a:gd name="connsiteY0" fmla="*/ 1485900 h 1722664"/>
              <a:gd name="connsiteX1" fmla="*/ 0 w 865415"/>
              <a:gd name="connsiteY1" fmla="*/ 1722664 h 1722664"/>
              <a:gd name="connsiteX2" fmla="*/ 857250 w 865415"/>
              <a:gd name="connsiteY2" fmla="*/ 1722664 h 1722664"/>
              <a:gd name="connsiteX3" fmla="*/ 865415 w 865415"/>
              <a:gd name="connsiteY3" fmla="*/ 277586 h 1722664"/>
              <a:gd name="connsiteX4" fmla="*/ 865415 w 865415"/>
              <a:gd name="connsiteY4" fmla="*/ 0 h 1722664"/>
              <a:gd name="connsiteX5" fmla="*/ 726622 w 865415"/>
              <a:gd name="connsiteY5" fmla="*/ 8164 h 1722664"/>
              <a:gd name="connsiteX6" fmla="*/ 726622 w 865415"/>
              <a:gd name="connsiteY6" fmla="*/ 0 h 172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5415" h="1722664">
                <a:moveTo>
                  <a:pt x="0" y="1485900"/>
                </a:moveTo>
                <a:lnTo>
                  <a:pt x="0" y="1722664"/>
                </a:lnTo>
                <a:lnTo>
                  <a:pt x="857250" y="1722664"/>
                </a:lnTo>
                <a:cubicBezTo>
                  <a:pt x="859972" y="1240971"/>
                  <a:pt x="862693" y="759279"/>
                  <a:pt x="865415" y="277586"/>
                </a:cubicBezTo>
                <a:lnTo>
                  <a:pt x="865415" y="0"/>
                </a:lnTo>
                <a:cubicBezTo>
                  <a:pt x="819151" y="2721"/>
                  <a:pt x="749754" y="8164"/>
                  <a:pt x="726622" y="8164"/>
                </a:cubicBezTo>
                <a:cubicBezTo>
                  <a:pt x="703490" y="8164"/>
                  <a:pt x="726622" y="2721"/>
                  <a:pt x="726622" y="0"/>
                </a:cubicBezTo>
              </a:path>
            </a:pathLst>
          </a:cu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Connector 16"/>
          <p:cNvCxnSpPr/>
          <p:nvPr/>
        </p:nvCxnSpPr>
        <p:spPr>
          <a:xfrm>
            <a:off x="7973786" y="2726869"/>
            <a:ext cx="187098" cy="195943"/>
          </a:xfrm>
          <a:prstGeom prst="line">
            <a:avLst/>
          </a:prstGeom>
          <a:ln w="57150">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7979228" y="2732314"/>
            <a:ext cx="187098" cy="195943"/>
          </a:xfrm>
          <a:prstGeom prst="line">
            <a:avLst/>
          </a:prstGeom>
          <a:ln w="57150">
            <a:solidFill>
              <a:schemeClr val="accent6"/>
            </a:solidFill>
          </a:ln>
        </p:spPr>
        <p:style>
          <a:lnRef idx="2">
            <a:schemeClr val="accent1"/>
          </a:lnRef>
          <a:fillRef idx="0">
            <a:schemeClr val="accent1"/>
          </a:fillRef>
          <a:effectRef idx="1">
            <a:schemeClr val="accent1"/>
          </a:effectRef>
          <a:fontRef idx="minor">
            <a:schemeClr val="tx1"/>
          </a:fontRef>
        </p:style>
      </p:cxnSp>
      <p:sp>
        <p:nvSpPr>
          <p:cNvPr id="16" name="Date Placeholder 3"/>
          <p:cNvSpPr>
            <a:spLocks noGrp="1"/>
          </p:cNvSpPr>
          <p:nvPr>
            <p:ph type="dt" sz="half" idx="2"/>
          </p:nvPr>
        </p:nvSpPr>
        <p:spPr>
          <a:xfrm>
            <a:off x="2969335" y="6362377"/>
            <a:ext cx="2133600" cy="365125"/>
          </a:xfrm>
        </p:spPr>
        <p:txBody>
          <a:bodyPr/>
          <a:lstStyle/>
          <a:p>
            <a:r>
              <a:rPr lang="en-US" dirty="0" smtClean="0"/>
              <a:t>15/12/2015</a:t>
            </a:r>
            <a:endParaRPr lang="en-US" dirty="0"/>
          </a:p>
        </p:txBody>
      </p:sp>
    </p:spTree>
    <p:extLst>
      <p:ext uri="{BB962C8B-B14F-4D97-AF65-F5344CB8AC3E}">
        <p14:creationId xmlns:p14="http://schemas.microsoft.com/office/powerpoint/2010/main" val="194751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01892" y="870145"/>
            <a:ext cx="8425619" cy="5061758"/>
          </a:xfrm>
          <a:prstGeom prst="rect">
            <a:avLst/>
          </a:prstGeom>
        </p:spPr>
      </p:pic>
      <p:sp>
        <p:nvSpPr>
          <p:cNvPr id="2" name="Title 1"/>
          <p:cNvSpPr>
            <a:spLocks noGrp="1"/>
          </p:cNvSpPr>
          <p:nvPr>
            <p:ph type="title"/>
          </p:nvPr>
        </p:nvSpPr>
        <p:spPr>
          <a:xfrm>
            <a:off x="457200" y="582"/>
            <a:ext cx="8226854" cy="940443"/>
          </a:xfrm>
        </p:spPr>
        <p:txBody>
          <a:bodyPr/>
          <a:lstStyle/>
          <a:p>
            <a:r>
              <a:rPr lang="en-GB" dirty="0" smtClean="0"/>
              <a:t>2015 Availability</a:t>
            </a:r>
            <a:endParaRPr lang="en-GB" dirty="0"/>
          </a:p>
        </p:txBody>
      </p:sp>
      <p:sp>
        <p:nvSpPr>
          <p:cNvPr id="4" name="Date Placeholder 3"/>
          <p:cNvSpPr>
            <a:spLocks noGrp="1"/>
          </p:cNvSpPr>
          <p:nvPr>
            <p:ph type="dt" sz="half" idx="2"/>
          </p:nvPr>
        </p:nvSpPr>
        <p:spPr/>
        <p:txBody>
          <a:bodyPr/>
          <a:lstStyle/>
          <a:p>
            <a:fld id="{B4BFD808-6B56-4447-9401-2398D08EE3C0}" type="datetime1">
              <a:rPr lang="en-GB" noProof="0" smtClean="0"/>
              <a:pPr/>
              <a:t>07/01/2016</a:t>
            </a:fld>
            <a:endParaRPr lang="en-GB" noProof="0" dirty="0"/>
          </a:p>
        </p:txBody>
      </p:sp>
      <p:sp>
        <p:nvSpPr>
          <p:cNvPr id="6" name="Slide Number Placeholder 5"/>
          <p:cNvSpPr>
            <a:spLocks noGrp="1"/>
          </p:cNvSpPr>
          <p:nvPr>
            <p:ph type="sldNum" sz="quarter" idx="4"/>
          </p:nvPr>
        </p:nvSpPr>
        <p:spPr/>
        <p:txBody>
          <a:bodyPr/>
          <a:lstStyle/>
          <a:p>
            <a:fld id="{17918391-D411-FE40-AAD7-861AE5233E0E}" type="slidenum">
              <a:rPr lang="en-GB" noProof="0" smtClean="0"/>
              <a:pPr/>
              <a:t>4</a:t>
            </a:fld>
            <a:endParaRPr lang="en-GB" noProof="0" dirty="0"/>
          </a:p>
        </p:txBody>
      </p:sp>
      <p:cxnSp>
        <p:nvCxnSpPr>
          <p:cNvPr id="7" name="Straight Connector 6"/>
          <p:cNvCxnSpPr/>
          <p:nvPr/>
        </p:nvCxnSpPr>
        <p:spPr>
          <a:xfrm>
            <a:off x="779584" y="2336523"/>
            <a:ext cx="7582085" cy="0"/>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923547" y="2340143"/>
            <a:ext cx="726393" cy="369332"/>
          </a:xfrm>
          <a:prstGeom prst="rect">
            <a:avLst/>
          </a:prstGeom>
          <a:noFill/>
        </p:spPr>
        <p:txBody>
          <a:bodyPr wrap="square" rtlCol="0">
            <a:spAutoFit/>
          </a:bodyPr>
          <a:lstStyle/>
          <a:p>
            <a:pPr algn="ctr"/>
            <a:r>
              <a:rPr lang="en-GB" b="1" dirty="0" smtClean="0">
                <a:solidFill>
                  <a:srgbClr val="FF0000"/>
                </a:solidFill>
              </a:rPr>
              <a:t>69 %</a:t>
            </a:r>
            <a:endParaRPr lang="en-GB" b="1" dirty="0">
              <a:solidFill>
                <a:srgbClr val="FF0000"/>
              </a:solidFill>
            </a:endParaRPr>
          </a:p>
        </p:txBody>
      </p:sp>
      <p:sp>
        <p:nvSpPr>
          <p:cNvPr id="26" name="TextBox 25"/>
          <p:cNvSpPr txBox="1"/>
          <p:nvPr/>
        </p:nvSpPr>
        <p:spPr>
          <a:xfrm>
            <a:off x="710486" y="3401024"/>
            <a:ext cx="951851" cy="523220"/>
          </a:xfrm>
          <a:prstGeom prst="rect">
            <a:avLst/>
          </a:prstGeom>
          <a:noFill/>
        </p:spPr>
        <p:txBody>
          <a:bodyPr wrap="square" rtlCol="0">
            <a:spAutoFit/>
          </a:bodyPr>
          <a:lstStyle/>
          <a:p>
            <a:pPr algn="ctr"/>
            <a:r>
              <a:rPr lang="en-GB" sz="1400" dirty="0" smtClean="0">
                <a:solidFill>
                  <a:srgbClr val="0C377B"/>
                </a:solidFill>
              </a:rPr>
              <a:t>Linac2 HV Cable</a:t>
            </a:r>
            <a:endParaRPr lang="en-GB" sz="1400" dirty="0">
              <a:solidFill>
                <a:srgbClr val="0C377B"/>
              </a:solidFill>
            </a:endParaRPr>
          </a:p>
        </p:txBody>
      </p:sp>
      <p:sp>
        <p:nvSpPr>
          <p:cNvPr id="27" name="TextBox 26"/>
          <p:cNvSpPr txBox="1"/>
          <p:nvPr/>
        </p:nvSpPr>
        <p:spPr>
          <a:xfrm>
            <a:off x="1716563" y="2987263"/>
            <a:ext cx="1316741" cy="738664"/>
          </a:xfrm>
          <a:prstGeom prst="rect">
            <a:avLst/>
          </a:prstGeom>
          <a:noFill/>
        </p:spPr>
        <p:txBody>
          <a:bodyPr wrap="square" rtlCol="0">
            <a:spAutoFit/>
          </a:bodyPr>
          <a:lstStyle/>
          <a:p>
            <a:pPr algn="ctr"/>
            <a:r>
              <a:rPr lang="en-GB" sz="1400" dirty="0" smtClean="0">
                <a:solidFill>
                  <a:srgbClr val="0C377B"/>
                </a:solidFill>
              </a:rPr>
              <a:t>Cryo CV + SPS magnet replacement</a:t>
            </a:r>
            <a:endParaRPr lang="en-GB" sz="1400" dirty="0">
              <a:solidFill>
                <a:srgbClr val="0C377B"/>
              </a:solidFill>
            </a:endParaRPr>
          </a:p>
        </p:txBody>
      </p:sp>
      <p:sp>
        <p:nvSpPr>
          <p:cNvPr id="29" name="TextBox 28"/>
          <p:cNvSpPr txBox="1"/>
          <p:nvPr/>
        </p:nvSpPr>
        <p:spPr>
          <a:xfrm>
            <a:off x="6190562" y="3483266"/>
            <a:ext cx="1663569" cy="954107"/>
          </a:xfrm>
          <a:prstGeom prst="rect">
            <a:avLst/>
          </a:prstGeom>
          <a:noFill/>
        </p:spPr>
        <p:txBody>
          <a:bodyPr wrap="square" rtlCol="0">
            <a:spAutoFit/>
          </a:bodyPr>
          <a:lstStyle/>
          <a:p>
            <a:pPr algn="ctr"/>
            <a:r>
              <a:rPr lang="en-GB" sz="1400" dirty="0" smtClean="0">
                <a:solidFill>
                  <a:srgbClr val="0C377B"/>
                </a:solidFill>
              </a:rPr>
              <a:t>Earth fault + </a:t>
            </a:r>
            <a:r>
              <a:rPr lang="en-GB" sz="1400" dirty="0" err="1" smtClean="0">
                <a:solidFill>
                  <a:srgbClr val="0C377B"/>
                </a:solidFill>
              </a:rPr>
              <a:t>cryo</a:t>
            </a:r>
            <a:r>
              <a:rPr lang="en-GB" sz="1400" dirty="0" smtClean="0">
                <a:solidFill>
                  <a:srgbClr val="0C377B"/>
                </a:solidFill>
              </a:rPr>
              <a:t> valve replacement + LBDS self trigger + ADT</a:t>
            </a:r>
            <a:endParaRPr lang="en-GB" sz="1400" dirty="0">
              <a:solidFill>
                <a:srgbClr val="0C377B"/>
              </a:solidFill>
            </a:endParaRPr>
          </a:p>
        </p:txBody>
      </p:sp>
      <p:sp>
        <p:nvSpPr>
          <p:cNvPr id="30" name="TextBox 29"/>
          <p:cNvSpPr txBox="1"/>
          <p:nvPr/>
        </p:nvSpPr>
        <p:spPr>
          <a:xfrm>
            <a:off x="3449489" y="3637025"/>
            <a:ext cx="2025452" cy="523220"/>
          </a:xfrm>
          <a:prstGeom prst="rect">
            <a:avLst/>
          </a:prstGeom>
          <a:noFill/>
        </p:spPr>
        <p:txBody>
          <a:bodyPr wrap="square" rtlCol="0">
            <a:spAutoFit/>
          </a:bodyPr>
          <a:lstStyle/>
          <a:p>
            <a:pPr algn="ctr"/>
            <a:r>
              <a:rPr lang="en-GB" sz="1400" dirty="0">
                <a:solidFill>
                  <a:srgbClr val="0C377B"/>
                </a:solidFill>
              </a:rPr>
              <a:t>Earth fault RCS.A78B2 </a:t>
            </a:r>
            <a:r>
              <a:rPr lang="en-GB" sz="1400" dirty="0" smtClean="0">
                <a:solidFill>
                  <a:srgbClr val="0C377B"/>
                </a:solidFill>
              </a:rPr>
              <a:t>+ QPS </a:t>
            </a:r>
            <a:r>
              <a:rPr lang="en-GB" sz="1400" dirty="0" err="1">
                <a:solidFill>
                  <a:srgbClr val="0C377B"/>
                </a:solidFill>
              </a:rPr>
              <a:t>mBS</a:t>
            </a:r>
            <a:r>
              <a:rPr lang="en-GB" sz="1400" dirty="0">
                <a:solidFill>
                  <a:srgbClr val="0C377B"/>
                </a:solidFill>
              </a:rPr>
              <a:t> </a:t>
            </a:r>
            <a:r>
              <a:rPr lang="en-GB" sz="1400" dirty="0" smtClean="0">
                <a:solidFill>
                  <a:srgbClr val="0C377B"/>
                </a:solidFill>
              </a:rPr>
              <a:t>SEUs</a:t>
            </a:r>
            <a:endParaRPr lang="en-GB" sz="1400" dirty="0">
              <a:solidFill>
                <a:srgbClr val="0C377B"/>
              </a:solidFill>
            </a:endParaRPr>
          </a:p>
        </p:txBody>
      </p:sp>
      <p:sp>
        <p:nvSpPr>
          <p:cNvPr id="28" name="Rectangle 27"/>
          <p:cNvSpPr/>
          <p:nvPr/>
        </p:nvSpPr>
        <p:spPr>
          <a:xfrm>
            <a:off x="783772" y="5940637"/>
            <a:ext cx="1724298" cy="329534"/>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Beam Commissioning</a:t>
            </a:r>
            <a:endParaRPr lang="en-GB" sz="1200" dirty="0">
              <a:solidFill>
                <a:schemeClr val="bg2">
                  <a:lumMod val="10000"/>
                </a:schemeClr>
              </a:solidFill>
            </a:endParaRPr>
          </a:p>
        </p:txBody>
      </p:sp>
      <p:sp>
        <p:nvSpPr>
          <p:cNvPr id="31" name="Rectangle 30"/>
          <p:cNvSpPr/>
          <p:nvPr/>
        </p:nvSpPr>
        <p:spPr>
          <a:xfrm>
            <a:off x="2508070" y="5940637"/>
            <a:ext cx="461265" cy="329534"/>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Sp. Ph.</a:t>
            </a:r>
            <a:endParaRPr lang="en-GB" sz="1200" dirty="0">
              <a:solidFill>
                <a:schemeClr val="bg2">
                  <a:lumMod val="10000"/>
                </a:schemeClr>
              </a:solidFill>
            </a:endParaRPr>
          </a:p>
        </p:txBody>
      </p:sp>
      <p:sp>
        <p:nvSpPr>
          <p:cNvPr id="32" name="Rectangle 31"/>
          <p:cNvSpPr/>
          <p:nvPr/>
        </p:nvSpPr>
        <p:spPr>
          <a:xfrm>
            <a:off x="2969047" y="5940637"/>
            <a:ext cx="230773" cy="32953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TS</a:t>
            </a:r>
            <a:endParaRPr lang="en-GB" sz="1200" dirty="0">
              <a:solidFill>
                <a:schemeClr val="bg2">
                  <a:lumMod val="10000"/>
                </a:schemeClr>
              </a:solidFill>
            </a:endParaRPr>
          </a:p>
        </p:txBody>
      </p:sp>
      <p:sp>
        <p:nvSpPr>
          <p:cNvPr id="33" name="Rectangle 32"/>
          <p:cNvSpPr/>
          <p:nvPr/>
        </p:nvSpPr>
        <p:spPr>
          <a:xfrm>
            <a:off x="3199820" y="5940637"/>
            <a:ext cx="461265" cy="329534"/>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Scrub.</a:t>
            </a:r>
            <a:endParaRPr lang="en-GB" sz="1200" dirty="0">
              <a:solidFill>
                <a:schemeClr val="bg2">
                  <a:lumMod val="10000"/>
                </a:schemeClr>
              </a:solidFill>
            </a:endParaRPr>
          </a:p>
        </p:txBody>
      </p:sp>
      <p:sp>
        <p:nvSpPr>
          <p:cNvPr id="34" name="Rectangle 33"/>
          <p:cNvSpPr/>
          <p:nvPr/>
        </p:nvSpPr>
        <p:spPr>
          <a:xfrm>
            <a:off x="3661954" y="5940637"/>
            <a:ext cx="461265" cy="329534"/>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RU</a:t>
            </a:r>
          </a:p>
          <a:p>
            <a:pPr algn="ctr"/>
            <a:r>
              <a:rPr lang="en-GB" sz="1200" dirty="0" smtClean="0">
                <a:solidFill>
                  <a:schemeClr val="bg2">
                    <a:lumMod val="10000"/>
                  </a:schemeClr>
                </a:solidFill>
              </a:rPr>
              <a:t>50 </a:t>
            </a:r>
            <a:endParaRPr lang="en-GB" sz="1200" dirty="0">
              <a:solidFill>
                <a:schemeClr val="bg2">
                  <a:lumMod val="10000"/>
                </a:schemeClr>
              </a:solidFill>
            </a:endParaRPr>
          </a:p>
        </p:txBody>
      </p:sp>
      <p:sp>
        <p:nvSpPr>
          <p:cNvPr id="35" name="Rectangle 34"/>
          <p:cNvSpPr/>
          <p:nvPr/>
        </p:nvSpPr>
        <p:spPr>
          <a:xfrm>
            <a:off x="4079392" y="5940637"/>
            <a:ext cx="230773" cy="329534"/>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MD</a:t>
            </a:r>
            <a:endParaRPr lang="en-GB" sz="1200" dirty="0">
              <a:solidFill>
                <a:schemeClr val="bg2">
                  <a:lumMod val="10000"/>
                </a:schemeClr>
              </a:solidFill>
            </a:endParaRPr>
          </a:p>
        </p:txBody>
      </p:sp>
      <p:sp>
        <p:nvSpPr>
          <p:cNvPr id="36" name="Rectangle 35"/>
          <p:cNvSpPr/>
          <p:nvPr/>
        </p:nvSpPr>
        <p:spPr>
          <a:xfrm>
            <a:off x="4284070" y="5940637"/>
            <a:ext cx="461265" cy="329534"/>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Scrub.</a:t>
            </a:r>
            <a:endParaRPr lang="en-GB" sz="1200" dirty="0">
              <a:solidFill>
                <a:schemeClr val="bg2">
                  <a:lumMod val="10000"/>
                </a:schemeClr>
              </a:solidFill>
            </a:endParaRPr>
          </a:p>
        </p:txBody>
      </p:sp>
      <p:sp>
        <p:nvSpPr>
          <p:cNvPr id="37" name="Rectangle 36"/>
          <p:cNvSpPr/>
          <p:nvPr/>
        </p:nvSpPr>
        <p:spPr>
          <a:xfrm>
            <a:off x="4702853" y="5940637"/>
            <a:ext cx="461265" cy="329534"/>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RU</a:t>
            </a:r>
          </a:p>
          <a:p>
            <a:pPr algn="ctr"/>
            <a:r>
              <a:rPr lang="en-GB" sz="1200" dirty="0" smtClean="0">
                <a:solidFill>
                  <a:schemeClr val="bg2">
                    <a:lumMod val="10000"/>
                  </a:schemeClr>
                </a:solidFill>
              </a:rPr>
              <a:t>25 </a:t>
            </a:r>
            <a:endParaRPr lang="en-GB" sz="1200" dirty="0">
              <a:solidFill>
                <a:schemeClr val="bg2">
                  <a:lumMod val="10000"/>
                </a:schemeClr>
              </a:solidFill>
            </a:endParaRPr>
          </a:p>
        </p:txBody>
      </p:sp>
      <p:sp>
        <p:nvSpPr>
          <p:cNvPr id="38" name="Rectangle 37"/>
          <p:cNvSpPr/>
          <p:nvPr/>
        </p:nvSpPr>
        <p:spPr>
          <a:xfrm>
            <a:off x="5154873" y="5940637"/>
            <a:ext cx="230773" cy="329534"/>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MD</a:t>
            </a:r>
            <a:endParaRPr lang="en-GB" sz="1200" dirty="0">
              <a:solidFill>
                <a:schemeClr val="bg2">
                  <a:lumMod val="10000"/>
                </a:schemeClr>
              </a:solidFill>
            </a:endParaRPr>
          </a:p>
        </p:txBody>
      </p:sp>
      <p:sp>
        <p:nvSpPr>
          <p:cNvPr id="39" name="Rectangle 38"/>
          <p:cNvSpPr/>
          <p:nvPr/>
        </p:nvSpPr>
        <p:spPr>
          <a:xfrm>
            <a:off x="5359555" y="5936276"/>
            <a:ext cx="230773" cy="32953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TS</a:t>
            </a:r>
            <a:endParaRPr lang="en-GB" sz="1200" dirty="0">
              <a:solidFill>
                <a:schemeClr val="bg2">
                  <a:lumMod val="10000"/>
                </a:schemeClr>
              </a:solidFill>
            </a:endParaRPr>
          </a:p>
        </p:txBody>
      </p:sp>
      <p:sp>
        <p:nvSpPr>
          <p:cNvPr id="40" name="Rectangle 39"/>
          <p:cNvSpPr/>
          <p:nvPr/>
        </p:nvSpPr>
        <p:spPr>
          <a:xfrm>
            <a:off x="5581083" y="5936273"/>
            <a:ext cx="1707715" cy="329534"/>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25 ns Run</a:t>
            </a:r>
            <a:endParaRPr lang="en-GB" sz="1200" dirty="0">
              <a:solidFill>
                <a:schemeClr val="bg2">
                  <a:lumMod val="10000"/>
                </a:schemeClr>
              </a:solidFill>
            </a:endParaRPr>
          </a:p>
        </p:txBody>
      </p:sp>
      <p:sp>
        <p:nvSpPr>
          <p:cNvPr id="41" name="Rectangle 40"/>
          <p:cNvSpPr/>
          <p:nvPr/>
        </p:nvSpPr>
        <p:spPr>
          <a:xfrm>
            <a:off x="7288798" y="5936270"/>
            <a:ext cx="230773" cy="329534"/>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MD</a:t>
            </a:r>
            <a:endParaRPr lang="en-GB" sz="1200" dirty="0">
              <a:solidFill>
                <a:schemeClr val="bg2">
                  <a:lumMod val="10000"/>
                </a:schemeClr>
              </a:solidFill>
            </a:endParaRPr>
          </a:p>
        </p:txBody>
      </p:sp>
      <p:sp>
        <p:nvSpPr>
          <p:cNvPr id="42" name="Rectangle 41"/>
          <p:cNvSpPr/>
          <p:nvPr/>
        </p:nvSpPr>
        <p:spPr>
          <a:xfrm>
            <a:off x="7507972" y="5940637"/>
            <a:ext cx="230773" cy="32953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TS</a:t>
            </a:r>
            <a:endParaRPr lang="en-GB" sz="1200" dirty="0">
              <a:solidFill>
                <a:schemeClr val="bg2">
                  <a:lumMod val="10000"/>
                </a:schemeClr>
              </a:solidFill>
            </a:endParaRPr>
          </a:p>
        </p:txBody>
      </p:sp>
      <p:sp>
        <p:nvSpPr>
          <p:cNvPr id="43" name="Rectangle 42"/>
          <p:cNvSpPr/>
          <p:nvPr/>
        </p:nvSpPr>
        <p:spPr>
          <a:xfrm>
            <a:off x="7738745" y="5940637"/>
            <a:ext cx="230773" cy="32953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IS</a:t>
            </a:r>
            <a:endParaRPr lang="en-GB" sz="1200" dirty="0">
              <a:solidFill>
                <a:schemeClr val="bg2">
                  <a:lumMod val="10000"/>
                </a:schemeClr>
              </a:solidFill>
            </a:endParaRPr>
          </a:p>
        </p:txBody>
      </p:sp>
      <p:sp>
        <p:nvSpPr>
          <p:cNvPr id="44" name="Rectangle 43"/>
          <p:cNvSpPr/>
          <p:nvPr/>
        </p:nvSpPr>
        <p:spPr>
          <a:xfrm>
            <a:off x="7970186" y="5936276"/>
            <a:ext cx="598775" cy="329534"/>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bg2">
                    <a:lumMod val="10000"/>
                  </a:schemeClr>
                </a:solidFill>
              </a:rPr>
              <a:t>Ion Run</a:t>
            </a:r>
            <a:endParaRPr lang="en-GB" sz="1200" dirty="0">
              <a:solidFill>
                <a:schemeClr val="bg2">
                  <a:lumMod val="10000"/>
                </a:schemeClr>
              </a:solidFill>
            </a:endParaRPr>
          </a:p>
        </p:txBody>
      </p:sp>
      <p:sp>
        <p:nvSpPr>
          <p:cNvPr id="45" name="TextBox 44"/>
          <p:cNvSpPr txBox="1"/>
          <p:nvPr/>
        </p:nvSpPr>
        <p:spPr>
          <a:xfrm>
            <a:off x="783772" y="4873971"/>
            <a:ext cx="6013413" cy="400110"/>
          </a:xfrm>
          <a:prstGeom prst="rect">
            <a:avLst/>
          </a:prstGeom>
          <a:noFill/>
        </p:spPr>
        <p:txBody>
          <a:bodyPr wrap="square" rtlCol="0">
            <a:spAutoFit/>
          </a:bodyPr>
          <a:lstStyle/>
          <a:p>
            <a:pPr algn="ctr"/>
            <a:r>
              <a:rPr lang="en-GB" sz="2000" dirty="0" smtClean="0">
                <a:solidFill>
                  <a:srgbClr val="0C377B"/>
                </a:solidFill>
              </a:rPr>
              <a:t>Availability = (Total Time – Downtime*) / Total Time</a:t>
            </a:r>
            <a:endParaRPr lang="en-GB" sz="2000" dirty="0">
              <a:solidFill>
                <a:srgbClr val="0C377B"/>
              </a:solidFill>
            </a:endParaRPr>
          </a:p>
        </p:txBody>
      </p:sp>
      <p:sp>
        <p:nvSpPr>
          <p:cNvPr id="46" name="TextBox 45"/>
          <p:cNvSpPr txBox="1"/>
          <p:nvPr/>
        </p:nvSpPr>
        <p:spPr>
          <a:xfrm>
            <a:off x="4535021" y="6368630"/>
            <a:ext cx="3706155" cy="276999"/>
          </a:xfrm>
          <a:prstGeom prst="rect">
            <a:avLst/>
          </a:prstGeom>
          <a:noFill/>
        </p:spPr>
        <p:txBody>
          <a:bodyPr wrap="square" rtlCol="0">
            <a:spAutoFit/>
          </a:bodyPr>
          <a:lstStyle/>
          <a:p>
            <a:pPr algn="ctr"/>
            <a:r>
              <a:rPr lang="en-GB" sz="1200" dirty="0" smtClean="0">
                <a:solidFill>
                  <a:srgbClr val="0C377B"/>
                </a:solidFill>
              </a:rPr>
              <a:t>* Downtime does not include </a:t>
            </a:r>
            <a:r>
              <a:rPr lang="en-GB" sz="1200" dirty="0" err="1" smtClean="0">
                <a:solidFill>
                  <a:srgbClr val="0C377B"/>
                </a:solidFill>
              </a:rPr>
              <a:t>precycles</a:t>
            </a:r>
            <a:r>
              <a:rPr lang="en-GB" sz="1200" dirty="0" smtClean="0">
                <a:solidFill>
                  <a:srgbClr val="0C377B"/>
                </a:solidFill>
              </a:rPr>
              <a:t> due to faults</a:t>
            </a:r>
            <a:endParaRPr lang="en-GB" sz="1200" dirty="0">
              <a:solidFill>
                <a:srgbClr val="0C377B"/>
              </a:solidFill>
            </a:endParaRPr>
          </a:p>
        </p:txBody>
      </p:sp>
    </p:spTree>
    <p:extLst>
      <p:ext uri="{BB962C8B-B14F-4D97-AF65-F5344CB8AC3E}">
        <p14:creationId xmlns:p14="http://schemas.microsoft.com/office/powerpoint/2010/main" val="329531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Availability for Physics – 25 ns Run</a:t>
            </a:r>
            <a:endParaRPr lang="en-GB" dirty="0"/>
          </a:p>
        </p:txBody>
      </p:sp>
      <p:sp>
        <p:nvSpPr>
          <p:cNvPr id="4" name="Date Placeholder 3"/>
          <p:cNvSpPr>
            <a:spLocks noGrp="1"/>
          </p:cNvSpPr>
          <p:nvPr>
            <p:ph type="dt" sz="half" idx="2"/>
          </p:nvPr>
        </p:nvSpPr>
        <p:spPr/>
        <p:txBody>
          <a:bodyPr/>
          <a:lstStyle/>
          <a:p>
            <a:fld id="{B4BFD808-6B56-4447-9401-2398D08EE3C0}" type="datetime1">
              <a:rPr lang="en-GB" noProof="0" smtClean="0"/>
              <a:pPr/>
              <a:t>07/01/2016</a:t>
            </a:fld>
            <a:endParaRPr lang="en-GB" noProof="0" dirty="0"/>
          </a:p>
        </p:txBody>
      </p:sp>
      <p:sp>
        <p:nvSpPr>
          <p:cNvPr id="6" name="Slide Number Placeholder 5"/>
          <p:cNvSpPr>
            <a:spLocks noGrp="1"/>
          </p:cNvSpPr>
          <p:nvPr>
            <p:ph type="sldNum" sz="quarter" idx="4"/>
          </p:nvPr>
        </p:nvSpPr>
        <p:spPr/>
        <p:txBody>
          <a:bodyPr/>
          <a:lstStyle/>
          <a:p>
            <a:fld id="{17918391-D411-FE40-AAD7-861AE5233E0E}" type="slidenum">
              <a:rPr lang="en-GB" noProof="0" smtClean="0"/>
              <a:pPr/>
              <a:t>5</a:t>
            </a:fld>
            <a:endParaRPr lang="en-GB" noProof="0" dirty="0"/>
          </a:p>
        </p:txBody>
      </p:sp>
      <p:pic>
        <p:nvPicPr>
          <p:cNvPr id="5" name="Picture 4"/>
          <p:cNvPicPr>
            <a:picLocks noChangeAspect="1"/>
          </p:cNvPicPr>
          <p:nvPr/>
        </p:nvPicPr>
        <p:blipFill>
          <a:blip r:embed="rId2"/>
          <a:stretch>
            <a:fillRect/>
          </a:stretch>
        </p:blipFill>
        <p:spPr>
          <a:xfrm>
            <a:off x="990500" y="1173935"/>
            <a:ext cx="6830927" cy="3810363"/>
          </a:xfrm>
          <a:prstGeom prst="rect">
            <a:avLst/>
          </a:prstGeom>
        </p:spPr>
      </p:pic>
      <p:sp>
        <p:nvSpPr>
          <p:cNvPr id="8" name="Content Placeholder 7"/>
          <p:cNvSpPr>
            <a:spLocks noGrp="1"/>
          </p:cNvSpPr>
          <p:nvPr>
            <p:ph idx="1"/>
          </p:nvPr>
        </p:nvSpPr>
        <p:spPr>
          <a:xfrm>
            <a:off x="1828134" y="5181384"/>
            <a:ext cx="5155658" cy="1098738"/>
          </a:xfrm>
        </p:spPr>
        <p:txBody>
          <a:bodyPr>
            <a:normAutofit fontScale="85000" lnSpcReduction="20000"/>
          </a:bodyPr>
          <a:lstStyle/>
          <a:p>
            <a:pPr marL="342900" indent="-342900">
              <a:buFont typeface="Wingdings" panose="05000000000000000000" pitchFamily="2" charset="2"/>
              <a:buChar char="q"/>
            </a:pPr>
            <a:r>
              <a:rPr lang="en-GB" dirty="0" smtClean="0">
                <a:sym typeface="Wingdings" panose="05000000000000000000" pitchFamily="2" charset="2"/>
              </a:rPr>
              <a:t>22 End Of Fill, 48 dumped due to faults </a:t>
            </a:r>
          </a:p>
          <a:p>
            <a:pPr marL="342900" indent="-342900">
              <a:buFont typeface="Wingdings" panose="05000000000000000000" pitchFamily="2" charset="2"/>
              <a:buChar char="q"/>
            </a:pPr>
            <a:r>
              <a:rPr lang="en-GB" dirty="0" smtClean="0">
                <a:sym typeface="Wingdings" panose="05000000000000000000" pitchFamily="2" charset="2"/>
              </a:rPr>
              <a:t>Fraction of premature dumps: 48/70 = 68.6 %</a:t>
            </a:r>
            <a:endParaRPr lang="en-GB" dirty="0">
              <a:sym typeface="Wingdings" panose="05000000000000000000" pitchFamily="2" charset="2"/>
            </a:endParaRPr>
          </a:p>
          <a:p>
            <a:pPr marL="342900" indent="-342900">
              <a:buFont typeface="Wingdings" panose="05000000000000000000" pitchFamily="2" charset="2"/>
              <a:buChar char="q"/>
            </a:pPr>
            <a:r>
              <a:rPr lang="en-GB" dirty="0" smtClean="0">
                <a:sym typeface="Wingdings" panose="05000000000000000000" pitchFamily="2" charset="2"/>
              </a:rPr>
              <a:t>Average turnaround (per SB) = 453/70 = 6.5 h </a:t>
            </a:r>
          </a:p>
          <a:p>
            <a:pPr marL="342900" indent="-342900">
              <a:buFont typeface="Wingdings" panose="05000000000000000000" pitchFamily="2" charset="2"/>
              <a:buChar char="q"/>
            </a:pPr>
            <a:r>
              <a:rPr lang="en-GB" dirty="0" smtClean="0">
                <a:sym typeface="Wingdings" panose="05000000000000000000" pitchFamily="2" charset="2"/>
              </a:rPr>
              <a:t>Average Fault time (per SB) = 426/70 = 6 h</a:t>
            </a:r>
            <a:endParaRPr lang="en-GB" dirty="0"/>
          </a:p>
        </p:txBody>
      </p:sp>
      <p:sp>
        <p:nvSpPr>
          <p:cNvPr id="3" name="TextBox 2"/>
          <p:cNvSpPr txBox="1"/>
          <p:nvPr/>
        </p:nvSpPr>
        <p:spPr>
          <a:xfrm>
            <a:off x="2524728" y="2037144"/>
            <a:ext cx="1004102" cy="369332"/>
          </a:xfrm>
          <a:prstGeom prst="rect">
            <a:avLst/>
          </a:prstGeom>
          <a:noFill/>
        </p:spPr>
        <p:txBody>
          <a:bodyPr wrap="square" rtlCol="0">
            <a:spAutoFit/>
          </a:bodyPr>
          <a:lstStyle/>
          <a:p>
            <a:r>
              <a:rPr lang="en-GB" dirty="0" smtClean="0">
                <a:solidFill>
                  <a:srgbClr val="002060"/>
                </a:solidFill>
              </a:rPr>
              <a:t>70 fills</a:t>
            </a:r>
            <a:endParaRPr lang="en-GB" dirty="0">
              <a:solidFill>
                <a:srgbClr val="002060"/>
              </a:solidFill>
            </a:endParaRPr>
          </a:p>
        </p:txBody>
      </p:sp>
    </p:spTree>
    <p:extLst>
      <p:ext uri="{BB962C8B-B14F-4D97-AF65-F5344CB8AC3E}">
        <p14:creationId xmlns:p14="http://schemas.microsoft.com/office/powerpoint/2010/main" val="1423791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752026"/>
            <a:ext cx="9158943" cy="5496308"/>
          </a:xfrm>
          <a:prstGeom prst="rect">
            <a:avLst/>
          </a:prstGeom>
        </p:spPr>
      </p:pic>
      <p:sp>
        <p:nvSpPr>
          <p:cNvPr id="2" name="Title 1"/>
          <p:cNvSpPr>
            <a:spLocks noGrp="1"/>
          </p:cNvSpPr>
          <p:nvPr>
            <p:ph type="title"/>
          </p:nvPr>
        </p:nvSpPr>
        <p:spPr>
          <a:xfrm>
            <a:off x="457200" y="1721"/>
            <a:ext cx="8226854" cy="940443"/>
          </a:xfrm>
        </p:spPr>
        <p:txBody>
          <a:bodyPr>
            <a:normAutofit fontScale="90000"/>
          </a:bodyPr>
          <a:lstStyle/>
          <a:p>
            <a:r>
              <a:rPr lang="en-GB" dirty="0" smtClean="0"/>
              <a:t>…Impact on LHC Operation (25 ns Run)</a:t>
            </a:r>
            <a:endParaRPr lang="en-GB" dirty="0"/>
          </a:p>
        </p:txBody>
      </p:sp>
      <p:sp>
        <p:nvSpPr>
          <p:cNvPr id="4" name="Date Placeholder 3"/>
          <p:cNvSpPr>
            <a:spLocks noGrp="1"/>
          </p:cNvSpPr>
          <p:nvPr>
            <p:ph type="dt" sz="half" idx="2"/>
          </p:nvPr>
        </p:nvSpPr>
        <p:spPr/>
        <p:txBody>
          <a:bodyPr/>
          <a:lstStyle/>
          <a:p>
            <a:fld id="{B4BFD808-6B56-4447-9401-2398D08EE3C0}" type="datetime1">
              <a:rPr lang="en-GB" noProof="0" smtClean="0"/>
              <a:pPr/>
              <a:t>07/01/2016</a:t>
            </a:fld>
            <a:endParaRPr lang="en-GB" noProof="0" dirty="0"/>
          </a:p>
        </p:txBody>
      </p:sp>
      <p:sp>
        <p:nvSpPr>
          <p:cNvPr id="6" name="Slide Number Placeholder 5"/>
          <p:cNvSpPr>
            <a:spLocks noGrp="1"/>
          </p:cNvSpPr>
          <p:nvPr>
            <p:ph type="sldNum" sz="quarter" idx="4"/>
          </p:nvPr>
        </p:nvSpPr>
        <p:spPr/>
        <p:txBody>
          <a:bodyPr/>
          <a:lstStyle/>
          <a:p>
            <a:fld id="{17918391-D411-FE40-AAD7-861AE5233E0E}" type="slidenum">
              <a:rPr lang="en-GB" noProof="0" smtClean="0"/>
              <a:pPr/>
              <a:t>6</a:t>
            </a:fld>
            <a:endParaRPr lang="en-GB" noProof="0" dirty="0"/>
          </a:p>
        </p:txBody>
      </p:sp>
      <p:sp>
        <p:nvSpPr>
          <p:cNvPr id="7" name="TextBox 6"/>
          <p:cNvSpPr txBox="1"/>
          <p:nvPr/>
        </p:nvSpPr>
        <p:spPr>
          <a:xfrm>
            <a:off x="4977113" y="2077654"/>
            <a:ext cx="3651813" cy="1477328"/>
          </a:xfrm>
          <a:prstGeom prst="rect">
            <a:avLst/>
          </a:prstGeom>
          <a:noFill/>
        </p:spPr>
        <p:txBody>
          <a:bodyPr wrap="square" rtlCol="0">
            <a:spAutoFit/>
          </a:bodyPr>
          <a:lstStyle/>
          <a:p>
            <a:pPr algn="ctr"/>
            <a:r>
              <a:rPr lang="en-GB" b="1" dirty="0" smtClean="0">
                <a:solidFill>
                  <a:srgbClr val="002060"/>
                </a:solidFill>
              </a:rPr>
              <a:t>Lost Physics Time: 3 h additional time assigned to each fault dumping while in stable beams (i.e. optimistic turnaround)</a:t>
            </a:r>
            <a:endParaRPr lang="en-GB" b="1" dirty="0">
              <a:solidFill>
                <a:srgbClr val="002060"/>
              </a:solidFill>
            </a:endParaRPr>
          </a:p>
        </p:txBody>
      </p:sp>
    </p:spTree>
    <p:extLst>
      <p:ext uri="{BB962C8B-B14F-4D97-AF65-F5344CB8AC3E}">
        <p14:creationId xmlns:p14="http://schemas.microsoft.com/office/powerpoint/2010/main" val="3434438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Follow-up in view of the Chamonix WS</a:t>
            </a:r>
            <a:endParaRPr lang="en-GB" dirty="0"/>
          </a:p>
        </p:txBody>
      </p:sp>
      <p:sp>
        <p:nvSpPr>
          <p:cNvPr id="4" name="Date Placeholder 3"/>
          <p:cNvSpPr>
            <a:spLocks noGrp="1"/>
          </p:cNvSpPr>
          <p:nvPr>
            <p:ph type="dt" sz="half" idx="2"/>
          </p:nvPr>
        </p:nvSpPr>
        <p:spPr/>
        <p:txBody>
          <a:bodyPr/>
          <a:lstStyle/>
          <a:p>
            <a:fld id="{B4BFD808-6B56-4447-9401-2398D08EE3C0}" type="datetime1">
              <a:rPr lang="en-GB" noProof="0" smtClean="0"/>
              <a:pPr/>
              <a:t>07/01/2016</a:t>
            </a:fld>
            <a:endParaRPr lang="en-GB" noProof="0" dirty="0"/>
          </a:p>
        </p:txBody>
      </p:sp>
      <p:sp>
        <p:nvSpPr>
          <p:cNvPr id="6" name="Slide Number Placeholder 5"/>
          <p:cNvSpPr>
            <a:spLocks noGrp="1"/>
          </p:cNvSpPr>
          <p:nvPr>
            <p:ph type="sldNum" sz="quarter" idx="4"/>
          </p:nvPr>
        </p:nvSpPr>
        <p:spPr/>
        <p:txBody>
          <a:bodyPr/>
          <a:lstStyle/>
          <a:p>
            <a:fld id="{17918391-D411-FE40-AAD7-861AE5233E0E}" type="slidenum">
              <a:rPr lang="en-GB" noProof="0" smtClean="0"/>
              <a:pPr/>
              <a:t>7</a:t>
            </a:fld>
            <a:endParaRPr lang="en-GB" noProof="0" dirty="0"/>
          </a:p>
        </p:txBody>
      </p:sp>
      <p:sp>
        <p:nvSpPr>
          <p:cNvPr id="7" name="Rectangle 3"/>
          <p:cNvSpPr>
            <a:spLocks noGrp="1" noChangeArrowheads="1"/>
          </p:cNvSpPr>
          <p:nvPr>
            <p:ph idx="1"/>
          </p:nvPr>
        </p:nvSpPr>
        <p:spPr bwMode="auto">
          <a:xfrm>
            <a:off x="457200" y="1325606"/>
            <a:ext cx="8399929" cy="368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Lst>
              <a:defRPr>
                <a:solidFill>
                  <a:srgbClr val="000000"/>
                </a:solidFill>
                <a:latin typeface="Arial" panose="020B0604020202020204" pitchFamily="34" charset="0"/>
                <a:ea typeface="Droid Sans Fallback" charset="0"/>
                <a:cs typeface="Droid Sans Fallback" charset="0"/>
              </a:defRPr>
            </a:lvl9pPr>
          </a:lstStyle>
          <a:p>
            <a:pPr eaLnBrk="0">
              <a:lnSpc>
                <a:spcPct val="100000"/>
              </a:lnSpc>
              <a:buFont typeface="Wingdings" panose="05000000000000000000" pitchFamily="2" charset="2"/>
              <a:buChar char="q"/>
            </a:pPr>
            <a:r>
              <a:rPr lang="en-US" altLang="en-US" sz="2200" dirty="0" smtClean="0">
                <a:solidFill>
                  <a:schemeClr val="tx1"/>
                </a:solidFill>
                <a:cs typeface="Arial" panose="020B0604020202020204" pitchFamily="34" charset="0"/>
              </a:rPr>
              <a:t>Compare pre-cycles in 2012 with those performed in 2015</a:t>
            </a: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r>
              <a:rPr lang="en-US" altLang="en-US" sz="2200" dirty="0" smtClean="0">
                <a:solidFill>
                  <a:schemeClr val="tx1"/>
                </a:solidFill>
                <a:cs typeface="Arial" panose="020B0604020202020204" pitchFamily="34" charset="0"/>
              </a:rPr>
              <a:t>Accurate breakdown of turnaround time</a:t>
            </a:r>
          </a:p>
          <a:p>
            <a:pPr eaLnBrk="0">
              <a:lnSpc>
                <a:spcPct val="100000"/>
              </a:lnSpc>
              <a:buFont typeface="Wingdings" panose="05000000000000000000" pitchFamily="2" charset="2"/>
              <a:buChar char="q"/>
            </a:pP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r>
              <a:rPr lang="en-US" altLang="en-US" sz="2200" dirty="0" smtClean="0">
                <a:solidFill>
                  <a:schemeClr val="tx1"/>
                </a:solidFill>
                <a:cs typeface="Arial" panose="020B0604020202020204" pitchFamily="34" charset="0"/>
              </a:rPr>
              <a:t>Enforce the use of availability matrices</a:t>
            </a:r>
          </a:p>
          <a:p>
            <a:pPr eaLnBrk="0">
              <a:lnSpc>
                <a:spcPct val="100000"/>
              </a:lnSpc>
              <a:buFont typeface="Wingdings" panose="05000000000000000000" pitchFamily="2" charset="2"/>
              <a:buChar char="q"/>
            </a:pP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r>
              <a:rPr lang="en-US" altLang="en-US" sz="2200" dirty="0" smtClean="0">
                <a:solidFill>
                  <a:schemeClr val="tx1"/>
                </a:solidFill>
                <a:cs typeface="Arial" panose="020B0604020202020204" pitchFamily="34" charset="0"/>
              </a:rPr>
              <a:t>Find common areas for improvement across different systems</a:t>
            </a: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endParaRPr lang="en-US" altLang="en-US" sz="2200" dirty="0">
              <a:solidFill>
                <a:schemeClr val="tx1"/>
              </a:solidFill>
              <a:cs typeface="Arial" panose="020B0604020202020204" pitchFamily="34" charset="0"/>
            </a:endParaRPr>
          </a:p>
          <a:p>
            <a:pPr eaLnBrk="0">
              <a:lnSpc>
                <a:spcPct val="100000"/>
              </a:lnSpc>
              <a:buFont typeface="Wingdings" panose="05000000000000000000" pitchFamily="2" charset="2"/>
              <a:buChar char="q"/>
            </a:pPr>
            <a:r>
              <a:rPr lang="en-US" altLang="en-US" sz="2200" dirty="0" smtClean="0">
                <a:solidFill>
                  <a:schemeClr val="tx1"/>
                </a:solidFill>
                <a:cs typeface="Arial" panose="020B0604020202020204" pitchFamily="34" charset="0"/>
              </a:rPr>
              <a:t>Identify failure dependencies on energy/intensity/particle type</a:t>
            </a:r>
          </a:p>
        </p:txBody>
      </p:sp>
    </p:spTree>
    <p:extLst>
      <p:ext uri="{BB962C8B-B14F-4D97-AF65-F5344CB8AC3E}">
        <p14:creationId xmlns:p14="http://schemas.microsoft.com/office/powerpoint/2010/main" val="1878817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196"/>
            <a:ext cx="8226854" cy="940443"/>
          </a:xfrm>
        </p:spPr>
        <p:txBody>
          <a:bodyPr/>
          <a:lstStyle/>
          <a:p>
            <a:r>
              <a:rPr lang="en-GB" dirty="0" smtClean="0"/>
              <a:t>Quench Protection </a:t>
            </a:r>
            <a:r>
              <a:rPr lang="en-GB" dirty="0"/>
              <a:t>System (25 ns Run)</a:t>
            </a:r>
          </a:p>
        </p:txBody>
      </p:sp>
      <p:sp>
        <p:nvSpPr>
          <p:cNvPr id="4" name="Date Placeholder 3"/>
          <p:cNvSpPr>
            <a:spLocks noGrp="1"/>
          </p:cNvSpPr>
          <p:nvPr>
            <p:ph type="dt" sz="half" idx="2"/>
          </p:nvPr>
        </p:nvSpPr>
        <p:spPr/>
        <p:txBody>
          <a:bodyPr/>
          <a:lstStyle/>
          <a:p>
            <a:fld id="{B4BFD808-6B56-4447-9401-2398D08EE3C0}" type="datetime1">
              <a:rPr lang="en-GB" noProof="0" smtClean="0"/>
              <a:pPr/>
              <a:t>07/01/2016</a:t>
            </a:fld>
            <a:endParaRPr lang="en-GB" noProof="0" dirty="0"/>
          </a:p>
        </p:txBody>
      </p:sp>
      <p:sp>
        <p:nvSpPr>
          <p:cNvPr id="6" name="Slide Number Placeholder 5"/>
          <p:cNvSpPr>
            <a:spLocks noGrp="1"/>
          </p:cNvSpPr>
          <p:nvPr>
            <p:ph type="sldNum" sz="quarter" idx="4"/>
          </p:nvPr>
        </p:nvSpPr>
        <p:spPr/>
        <p:txBody>
          <a:bodyPr/>
          <a:lstStyle/>
          <a:p>
            <a:fld id="{17918391-D411-FE40-AAD7-861AE5233E0E}" type="slidenum">
              <a:rPr lang="en-GB" noProof="0" smtClean="0"/>
              <a:pPr/>
              <a:t>8</a:t>
            </a:fld>
            <a:endParaRPr lang="en-GB" noProof="0" dirty="0"/>
          </a:p>
        </p:txBody>
      </p:sp>
      <p:sp>
        <p:nvSpPr>
          <p:cNvPr id="8" name="Content Placeholder 10"/>
          <p:cNvSpPr>
            <a:spLocks noGrp="1"/>
          </p:cNvSpPr>
          <p:nvPr>
            <p:ph idx="1"/>
          </p:nvPr>
        </p:nvSpPr>
        <p:spPr>
          <a:xfrm>
            <a:off x="146960" y="1097006"/>
            <a:ext cx="4122964" cy="2078901"/>
          </a:xfrm>
        </p:spPr>
        <p:txBody>
          <a:bodyPr/>
          <a:lstStyle/>
          <a:p>
            <a:pPr>
              <a:buFont typeface="Wingdings" panose="05000000000000000000" pitchFamily="2" charset="2"/>
              <a:buChar char="q"/>
            </a:pPr>
            <a:r>
              <a:rPr lang="en-GB" dirty="0" smtClean="0"/>
              <a:t>Total system downtime: 38 h</a:t>
            </a:r>
          </a:p>
          <a:p>
            <a:pPr>
              <a:buFont typeface="Wingdings" panose="05000000000000000000" pitchFamily="2" charset="2"/>
              <a:buChar char="q"/>
            </a:pPr>
            <a:endParaRPr lang="en-GB" dirty="0"/>
          </a:p>
          <a:p>
            <a:pPr>
              <a:buFont typeface="Wingdings" panose="05000000000000000000" pitchFamily="2" charset="2"/>
              <a:buChar char="q"/>
            </a:pPr>
            <a:r>
              <a:rPr lang="en-GB" dirty="0" smtClean="0"/>
              <a:t>Total LHC downtime: 23 h</a:t>
            </a:r>
          </a:p>
          <a:p>
            <a:pPr>
              <a:buFont typeface="Wingdings" panose="05000000000000000000" pitchFamily="2" charset="2"/>
              <a:buChar char="q"/>
            </a:pPr>
            <a:endParaRPr lang="en-GB" dirty="0"/>
          </a:p>
          <a:p>
            <a:pPr>
              <a:buFont typeface="Wingdings" panose="05000000000000000000" pitchFamily="2" charset="2"/>
              <a:buChar char="q"/>
            </a:pPr>
            <a:r>
              <a:rPr lang="en-GB" dirty="0" smtClean="0"/>
              <a:t>Total time as ‘child’: 5.5 h</a:t>
            </a:r>
          </a:p>
          <a:p>
            <a:pPr>
              <a:buFont typeface="Wingdings" panose="05000000000000000000" pitchFamily="2" charset="2"/>
              <a:buChar char="q"/>
            </a:pPr>
            <a:endParaRPr lang="en-GB" dirty="0"/>
          </a:p>
        </p:txBody>
      </p:sp>
      <p:sp>
        <p:nvSpPr>
          <p:cNvPr id="9" name="TextBox 8"/>
          <p:cNvSpPr txBox="1"/>
          <p:nvPr/>
        </p:nvSpPr>
        <p:spPr>
          <a:xfrm>
            <a:off x="6135340" y="6313813"/>
            <a:ext cx="2300748" cy="369332"/>
          </a:xfrm>
          <a:prstGeom prst="rect">
            <a:avLst/>
          </a:prstGeom>
          <a:noFill/>
        </p:spPr>
        <p:txBody>
          <a:bodyPr wrap="square" rtlCol="0">
            <a:spAutoFit/>
          </a:bodyPr>
          <a:lstStyle/>
          <a:p>
            <a:r>
              <a:rPr lang="en-GB" b="1" dirty="0" smtClean="0"/>
              <a:t>Talk by M. Pojer</a:t>
            </a:r>
            <a:endParaRPr lang="en-GB" b="1" dirty="0"/>
          </a:p>
        </p:txBody>
      </p:sp>
      <p:sp>
        <p:nvSpPr>
          <p:cNvPr id="12" name="Content Placeholder 10"/>
          <p:cNvSpPr txBox="1">
            <a:spLocks/>
          </p:cNvSpPr>
          <p:nvPr/>
        </p:nvSpPr>
        <p:spPr>
          <a:xfrm>
            <a:off x="4226380" y="1077660"/>
            <a:ext cx="4860469" cy="201169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6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4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4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q"/>
            </a:pPr>
            <a:r>
              <a:rPr lang="en-GB" dirty="0" smtClean="0"/>
              <a:t>Total time as ‘parent’: 9 h</a:t>
            </a:r>
          </a:p>
          <a:p>
            <a:pPr>
              <a:buFont typeface="Wingdings" panose="05000000000000000000" pitchFamily="2" charset="2"/>
              <a:buChar char="q"/>
            </a:pPr>
            <a:endParaRPr lang="en-GB" dirty="0" smtClean="0"/>
          </a:p>
          <a:p>
            <a:pPr>
              <a:buFont typeface="Wingdings" panose="05000000000000000000" pitchFamily="2" charset="2"/>
              <a:buChar char="q"/>
            </a:pPr>
            <a:r>
              <a:rPr lang="en-GB" dirty="0" smtClean="0"/>
              <a:t>Number of dumps in stable beams: 7</a:t>
            </a:r>
          </a:p>
          <a:p>
            <a:pPr>
              <a:buFont typeface="Wingdings" panose="05000000000000000000" pitchFamily="2" charset="2"/>
              <a:buChar char="q"/>
            </a:pPr>
            <a:endParaRPr lang="en-GB" dirty="0" smtClean="0"/>
          </a:p>
          <a:p>
            <a:pPr>
              <a:buFont typeface="Wingdings" panose="05000000000000000000" pitchFamily="2" charset="2"/>
              <a:buChar char="q"/>
            </a:pPr>
            <a:r>
              <a:rPr lang="en-GB" dirty="0" smtClean="0"/>
              <a:t>Number of </a:t>
            </a:r>
            <a:r>
              <a:rPr lang="en-GB" dirty="0" err="1" smtClean="0"/>
              <a:t>precycles</a:t>
            </a:r>
            <a:r>
              <a:rPr lang="en-GB" dirty="0" smtClean="0"/>
              <a:t> required: 6 </a:t>
            </a:r>
            <a:endParaRPr lang="en-GB" dirty="0"/>
          </a:p>
        </p:txBody>
      </p:sp>
      <p:graphicFrame>
        <p:nvGraphicFramePr>
          <p:cNvPr id="13" name="Table 12"/>
          <p:cNvGraphicFramePr>
            <a:graphicFrameLocks noGrp="1"/>
          </p:cNvGraphicFramePr>
          <p:nvPr>
            <p:extLst/>
          </p:nvPr>
        </p:nvGraphicFramePr>
        <p:xfrm>
          <a:off x="783644" y="3606082"/>
          <a:ext cx="8128002" cy="2580125"/>
        </p:xfrm>
        <a:graphic>
          <a:graphicData uri="http://schemas.openxmlformats.org/drawingml/2006/table">
            <a:tbl>
              <a:tblPr firstRow="1" bandRow="1"/>
              <a:tblGrid>
                <a:gridCol w="1354667"/>
                <a:gridCol w="1354667"/>
                <a:gridCol w="1354667"/>
                <a:gridCol w="1354667"/>
                <a:gridCol w="1354667"/>
                <a:gridCol w="1354667"/>
              </a:tblGrid>
              <a:tr h="516025">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r>
                        <a:rPr lang="en-GB" sz="2400" dirty="0" smtClean="0"/>
                        <a:t>&lt; 1h</a:t>
                      </a: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4472C4">
                        <a:lumMod val="60000"/>
                        <a:lumOff val="40000"/>
                      </a:srgbClr>
                    </a:solidFill>
                  </a:tcPr>
                </a:tc>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r>
                        <a:rPr lang="en-GB" sz="2400" dirty="0" smtClean="0"/>
                        <a:t>1-4</a:t>
                      </a: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4472C4">
                        <a:lumMod val="60000"/>
                        <a:lumOff val="40000"/>
                      </a:srgbClr>
                    </a:solidFill>
                  </a:tcPr>
                </a:tc>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r>
                        <a:rPr lang="en-GB" sz="2400" dirty="0" smtClean="0"/>
                        <a:t>4-8</a:t>
                      </a: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4472C4">
                        <a:lumMod val="60000"/>
                        <a:lumOff val="40000"/>
                      </a:srgbClr>
                    </a:solidFill>
                  </a:tcPr>
                </a:tc>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r>
                        <a:rPr lang="en-GB" sz="2400" dirty="0" smtClean="0"/>
                        <a:t>8-12</a:t>
                      </a: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4472C4">
                        <a:lumMod val="60000"/>
                        <a:lumOff val="40000"/>
                      </a:srgbClr>
                    </a:solidFill>
                  </a:tcPr>
                </a:tc>
                <a:tc>
                  <a:txBody>
                    <a:bodyPr/>
                    <a:lstStyle>
                      <a:lvl1pPr marL="0" algn="l" rtl="0" eaLnBrk="1" latinLnBrk="0" hangingPunct="1">
                        <a:defRPr kumimoji="0" b="1" kern="1200">
                          <a:solidFill>
                            <a:schemeClr val="dk1"/>
                          </a:solidFill>
                          <a:latin typeface="Calibri" panose="020F0502020204030204"/>
                        </a:defRPr>
                      </a:lvl1pPr>
                      <a:lvl2pPr marL="457200" algn="l" rtl="0" eaLnBrk="1" latinLnBrk="0" hangingPunct="1">
                        <a:defRPr kumimoji="0" b="1" kern="1200">
                          <a:solidFill>
                            <a:schemeClr val="dk1"/>
                          </a:solidFill>
                          <a:latin typeface="Calibri" panose="020F0502020204030204"/>
                        </a:defRPr>
                      </a:lvl2pPr>
                      <a:lvl3pPr marL="914400" algn="l" rtl="0" eaLnBrk="1" latinLnBrk="0" hangingPunct="1">
                        <a:defRPr kumimoji="0" b="1" kern="1200">
                          <a:solidFill>
                            <a:schemeClr val="dk1"/>
                          </a:solidFill>
                          <a:latin typeface="Calibri" panose="020F0502020204030204"/>
                        </a:defRPr>
                      </a:lvl3pPr>
                      <a:lvl4pPr marL="1371600" algn="l" rtl="0" eaLnBrk="1" latinLnBrk="0" hangingPunct="1">
                        <a:defRPr kumimoji="0" b="1" kern="1200">
                          <a:solidFill>
                            <a:schemeClr val="dk1"/>
                          </a:solidFill>
                          <a:latin typeface="Calibri" panose="020F0502020204030204"/>
                        </a:defRPr>
                      </a:lvl4pPr>
                      <a:lvl5pPr marL="1828800" algn="l" rtl="0" eaLnBrk="1" latinLnBrk="0" hangingPunct="1">
                        <a:defRPr kumimoji="0" b="1" kern="1200">
                          <a:solidFill>
                            <a:schemeClr val="dk1"/>
                          </a:solidFill>
                          <a:latin typeface="Calibri" panose="020F0502020204030204"/>
                        </a:defRPr>
                      </a:lvl5pPr>
                      <a:lvl6pPr marL="2286000" algn="l" rtl="0" eaLnBrk="1" latinLnBrk="0" hangingPunct="1">
                        <a:defRPr kumimoji="0" b="1" kern="1200">
                          <a:solidFill>
                            <a:schemeClr val="dk1"/>
                          </a:solidFill>
                          <a:latin typeface="Calibri" panose="020F0502020204030204"/>
                        </a:defRPr>
                      </a:lvl6pPr>
                      <a:lvl7pPr marL="2743200" algn="l" rtl="0" eaLnBrk="1" latinLnBrk="0" hangingPunct="1">
                        <a:defRPr kumimoji="0" b="1" kern="1200">
                          <a:solidFill>
                            <a:schemeClr val="dk1"/>
                          </a:solidFill>
                          <a:latin typeface="Calibri" panose="020F0502020204030204"/>
                        </a:defRPr>
                      </a:lvl7pPr>
                      <a:lvl8pPr marL="3200400" algn="l" rtl="0" eaLnBrk="1" latinLnBrk="0" hangingPunct="1">
                        <a:defRPr kumimoji="0" b="1" kern="1200">
                          <a:solidFill>
                            <a:schemeClr val="dk1"/>
                          </a:solidFill>
                          <a:latin typeface="Calibri" panose="020F0502020204030204"/>
                        </a:defRPr>
                      </a:lvl8pPr>
                      <a:lvl9pPr marL="3657600" algn="l" rtl="0" eaLnBrk="1" latinLnBrk="0" hangingPunct="1">
                        <a:defRPr kumimoji="0" b="1" kern="1200">
                          <a:solidFill>
                            <a:schemeClr val="dk1"/>
                          </a:solidFill>
                          <a:latin typeface="Calibri" panose="020F0502020204030204"/>
                        </a:defRPr>
                      </a:lvl9pPr>
                    </a:lstStyle>
                    <a:p>
                      <a:pPr algn="ctr"/>
                      <a:r>
                        <a:rPr lang="en-GB" sz="2400" dirty="0" smtClean="0"/>
                        <a:t>&gt; 12</a:t>
                      </a: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4472C4">
                        <a:lumMod val="60000"/>
                        <a:lumOff val="40000"/>
                      </a:srgbClr>
                    </a:solidFill>
                  </a:tcPr>
                </a:tc>
              </a:tr>
              <a:tr h="516025">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r>
                        <a:rPr lang="en-GB" sz="2400" b="1" dirty="0" smtClean="0"/>
                        <a:t>1/week</a:t>
                      </a:r>
                      <a:endParaRPr lang="en-GB" sz="2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r h="516025">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r>
                        <a:rPr lang="en-GB" sz="2400" b="1" dirty="0" smtClean="0"/>
                        <a:t>1/month</a:t>
                      </a:r>
                      <a:endParaRPr lang="en-GB" sz="2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r h="516025">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r>
                        <a:rPr lang="en-GB" sz="2400" b="1" dirty="0" smtClean="0"/>
                        <a:t>1/year</a:t>
                      </a:r>
                      <a:endParaRPr lang="en-GB" sz="2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r h="516025">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r>
                        <a:rPr lang="en-GB" sz="2400" b="1" dirty="0" smtClean="0"/>
                        <a:t>&lt; 1/year</a:t>
                      </a:r>
                      <a:endParaRPr lang="en-GB" sz="2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algn="ctr"/>
                      <a:endParaRPr lang="en-GB" sz="24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bl>
          </a:graphicData>
        </a:graphic>
      </p:graphicFrame>
      <p:sp>
        <p:nvSpPr>
          <p:cNvPr id="14" name="TextBox 13"/>
          <p:cNvSpPr txBox="1"/>
          <p:nvPr/>
        </p:nvSpPr>
        <p:spPr>
          <a:xfrm>
            <a:off x="3919989" y="3134893"/>
            <a:ext cx="2345635" cy="523220"/>
          </a:xfrm>
          <a:prstGeom prst="rect">
            <a:avLst/>
          </a:prstGeom>
          <a:noFill/>
        </p:spPr>
        <p:txBody>
          <a:bodyPr wrap="square" rtlCol="0">
            <a:spAutoFit/>
          </a:bodyPr>
          <a:lstStyle/>
          <a:p>
            <a:pPr algn="ctr"/>
            <a:r>
              <a:rPr lang="en-GB" sz="2800" b="1" dirty="0" smtClean="0">
                <a:solidFill>
                  <a:prstClr val="black"/>
                </a:solidFill>
                <a:latin typeface="Calibri" panose="020F0502020204030204"/>
              </a:rPr>
              <a:t>Downtime [h]</a:t>
            </a:r>
            <a:endParaRPr lang="en-GB" sz="2800" b="1" dirty="0">
              <a:solidFill>
                <a:prstClr val="black"/>
              </a:solidFill>
              <a:latin typeface="Calibri" panose="020F0502020204030204"/>
            </a:endParaRPr>
          </a:p>
        </p:txBody>
      </p:sp>
      <p:sp>
        <p:nvSpPr>
          <p:cNvPr id="15" name="TextBox 14"/>
          <p:cNvSpPr txBox="1"/>
          <p:nvPr/>
        </p:nvSpPr>
        <p:spPr>
          <a:xfrm rot="16200000">
            <a:off x="-658642" y="4598211"/>
            <a:ext cx="2345635" cy="523220"/>
          </a:xfrm>
          <a:prstGeom prst="rect">
            <a:avLst/>
          </a:prstGeom>
          <a:noFill/>
        </p:spPr>
        <p:txBody>
          <a:bodyPr wrap="square" rtlCol="0">
            <a:spAutoFit/>
          </a:bodyPr>
          <a:lstStyle/>
          <a:p>
            <a:pPr algn="ctr"/>
            <a:r>
              <a:rPr lang="en-GB" sz="2800" b="1" dirty="0" smtClean="0">
                <a:solidFill>
                  <a:prstClr val="black"/>
                </a:solidFill>
                <a:latin typeface="Calibri" panose="020F0502020204030204"/>
              </a:rPr>
              <a:t>Frequency</a:t>
            </a:r>
            <a:endParaRPr lang="en-GB" sz="2800" b="1" dirty="0">
              <a:solidFill>
                <a:prstClr val="black"/>
              </a:solidFill>
              <a:latin typeface="Calibri" panose="020F0502020204030204"/>
            </a:endParaRPr>
          </a:p>
        </p:txBody>
      </p:sp>
      <p:sp>
        <p:nvSpPr>
          <p:cNvPr id="16" name="Oval 15"/>
          <p:cNvSpPr/>
          <p:nvPr/>
        </p:nvSpPr>
        <p:spPr>
          <a:xfrm>
            <a:off x="3110728" y="4138664"/>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 name="TextBox 16"/>
          <p:cNvSpPr txBox="1"/>
          <p:nvPr/>
        </p:nvSpPr>
        <p:spPr>
          <a:xfrm>
            <a:off x="3443164" y="4115516"/>
            <a:ext cx="2018383" cy="276999"/>
          </a:xfrm>
          <a:prstGeom prst="rect">
            <a:avLst/>
          </a:prstGeom>
          <a:noFill/>
        </p:spPr>
        <p:txBody>
          <a:bodyPr wrap="square" rtlCol="0">
            <a:spAutoFit/>
          </a:bodyPr>
          <a:lstStyle/>
          <a:p>
            <a:r>
              <a:rPr lang="en-GB" sz="1200" b="1" dirty="0" err="1" smtClean="0">
                <a:solidFill>
                  <a:schemeClr val="bg2">
                    <a:lumMod val="10000"/>
                  </a:schemeClr>
                </a:solidFill>
                <a:latin typeface="Calibri" panose="020F0502020204030204"/>
              </a:rPr>
              <a:t>nQPS</a:t>
            </a:r>
            <a:r>
              <a:rPr lang="en-GB" sz="1200" b="1" dirty="0" smtClean="0">
                <a:solidFill>
                  <a:schemeClr val="bg2">
                    <a:lumMod val="10000"/>
                  </a:schemeClr>
                </a:solidFill>
                <a:latin typeface="Calibri" panose="020F0502020204030204"/>
              </a:rPr>
              <a:t> DAQ + COM (after TS2)</a:t>
            </a:r>
            <a:endParaRPr lang="en-GB" sz="1200" b="1" dirty="0">
              <a:solidFill>
                <a:schemeClr val="bg2">
                  <a:lumMod val="10000"/>
                </a:schemeClr>
              </a:solidFill>
              <a:latin typeface="Calibri" panose="020F0502020204030204"/>
            </a:endParaRPr>
          </a:p>
        </p:txBody>
      </p:sp>
      <p:sp>
        <p:nvSpPr>
          <p:cNvPr id="18" name="Oval 17"/>
          <p:cNvSpPr/>
          <p:nvPr/>
        </p:nvSpPr>
        <p:spPr>
          <a:xfrm>
            <a:off x="3031634" y="4360513"/>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9" name="TextBox 18"/>
          <p:cNvSpPr txBox="1"/>
          <p:nvPr/>
        </p:nvSpPr>
        <p:spPr>
          <a:xfrm>
            <a:off x="3306112" y="4349988"/>
            <a:ext cx="2012456"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QPS DAQ + COM (after TS2)</a:t>
            </a:r>
            <a:endParaRPr lang="en-GB" sz="1200" b="1" dirty="0">
              <a:solidFill>
                <a:schemeClr val="bg2">
                  <a:lumMod val="10000"/>
                </a:schemeClr>
              </a:solidFill>
              <a:latin typeface="Calibri" panose="020F0502020204030204"/>
            </a:endParaRPr>
          </a:p>
        </p:txBody>
      </p:sp>
      <p:sp>
        <p:nvSpPr>
          <p:cNvPr id="20" name="Oval 19"/>
          <p:cNvSpPr/>
          <p:nvPr/>
        </p:nvSpPr>
        <p:spPr>
          <a:xfrm>
            <a:off x="3650534" y="4935825"/>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3809163" y="4789912"/>
            <a:ext cx="867106"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QPS HW</a:t>
            </a:r>
            <a:endParaRPr lang="en-GB" sz="1200" b="1" dirty="0">
              <a:solidFill>
                <a:schemeClr val="bg2">
                  <a:lumMod val="10000"/>
                </a:schemeClr>
              </a:solidFill>
              <a:latin typeface="Calibri" panose="020F0502020204030204"/>
            </a:endParaRPr>
          </a:p>
        </p:txBody>
      </p:sp>
      <p:sp>
        <p:nvSpPr>
          <p:cNvPr id="22" name="Oval 21"/>
          <p:cNvSpPr/>
          <p:nvPr/>
        </p:nvSpPr>
        <p:spPr>
          <a:xfrm>
            <a:off x="4887440" y="4982355"/>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3" name="TextBox 22"/>
          <p:cNvSpPr txBox="1"/>
          <p:nvPr/>
        </p:nvSpPr>
        <p:spPr>
          <a:xfrm>
            <a:off x="5127968" y="4876470"/>
            <a:ext cx="984761" cy="276999"/>
          </a:xfrm>
          <a:prstGeom prst="rect">
            <a:avLst/>
          </a:prstGeom>
          <a:noFill/>
        </p:spPr>
        <p:txBody>
          <a:bodyPr wrap="square" rtlCol="0">
            <a:spAutoFit/>
          </a:bodyPr>
          <a:lstStyle/>
          <a:p>
            <a:r>
              <a:rPr lang="en-GB" sz="1200" b="1" dirty="0" err="1" smtClean="0">
                <a:solidFill>
                  <a:schemeClr val="bg2">
                    <a:lumMod val="10000"/>
                  </a:schemeClr>
                </a:solidFill>
                <a:latin typeface="Calibri" panose="020F0502020204030204"/>
              </a:rPr>
              <a:t>nQPS</a:t>
            </a:r>
            <a:r>
              <a:rPr lang="en-GB" sz="1200" b="1" dirty="0" smtClean="0">
                <a:solidFill>
                  <a:schemeClr val="bg2">
                    <a:lumMod val="10000"/>
                  </a:schemeClr>
                </a:solidFill>
                <a:latin typeface="Calibri" panose="020F0502020204030204"/>
              </a:rPr>
              <a:t> HW</a:t>
            </a:r>
            <a:endParaRPr lang="en-GB" sz="1200" b="1" dirty="0">
              <a:solidFill>
                <a:schemeClr val="bg2">
                  <a:lumMod val="10000"/>
                </a:schemeClr>
              </a:solidFill>
              <a:latin typeface="Calibri" panose="020F0502020204030204"/>
            </a:endParaRPr>
          </a:p>
        </p:txBody>
      </p:sp>
      <p:sp>
        <p:nvSpPr>
          <p:cNvPr id="24" name="Oval 23"/>
          <p:cNvSpPr/>
          <p:nvPr/>
        </p:nvSpPr>
        <p:spPr>
          <a:xfrm>
            <a:off x="3417460" y="4659520"/>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5" name="TextBox 24"/>
          <p:cNvSpPr txBox="1"/>
          <p:nvPr/>
        </p:nvSpPr>
        <p:spPr>
          <a:xfrm>
            <a:off x="2748687" y="4624357"/>
            <a:ext cx="772023"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EE 600 A</a:t>
            </a:r>
            <a:endParaRPr lang="en-GB" sz="1200" b="1" dirty="0">
              <a:solidFill>
                <a:schemeClr val="bg2">
                  <a:lumMod val="10000"/>
                </a:schemeClr>
              </a:solidFill>
              <a:latin typeface="Calibri" panose="020F0502020204030204"/>
            </a:endParaRPr>
          </a:p>
        </p:txBody>
      </p:sp>
      <p:sp>
        <p:nvSpPr>
          <p:cNvPr id="26" name="Oval 25"/>
          <p:cNvSpPr/>
          <p:nvPr/>
        </p:nvSpPr>
        <p:spPr>
          <a:xfrm>
            <a:off x="3268919" y="4933454"/>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7" name="TextBox 26"/>
          <p:cNvSpPr txBox="1"/>
          <p:nvPr/>
        </p:nvSpPr>
        <p:spPr>
          <a:xfrm>
            <a:off x="2721531" y="4891643"/>
            <a:ext cx="699200"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QH PS</a:t>
            </a:r>
            <a:endParaRPr lang="en-GB" sz="1200" b="1" dirty="0">
              <a:solidFill>
                <a:schemeClr val="bg2">
                  <a:lumMod val="10000"/>
                </a:schemeClr>
              </a:solidFill>
              <a:latin typeface="Calibri" panose="020F0502020204030204"/>
            </a:endParaRPr>
          </a:p>
        </p:txBody>
      </p:sp>
      <p:sp>
        <p:nvSpPr>
          <p:cNvPr id="28" name="Oval 27"/>
          <p:cNvSpPr/>
          <p:nvPr/>
        </p:nvSpPr>
        <p:spPr>
          <a:xfrm>
            <a:off x="3497639" y="5021847"/>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9" name="TextBox 28"/>
          <p:cNvSpPr txBox="1"/>
          <p:nvPr/>
        </p:nvSpPr>
        <p:spPr>
          <a:xfrm>
            <a:off x="2904016" y="5283447"/>
            <a:ext cx="981595"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DFB cabling</a:t>
            </a:r>
            <a:endParaRPr lang="en-GB" sz="1200" b="1" dirty="0">
              <a:solidFill>
                <a:schemeClr val="bg2">
                  <a:lumMod val="10000"/>
                </a:schemeClr>
              </a:solidFill>
              <a:latin typeface="Calibri" panose="020F0502020204030204"/>
            </a:endParaRPr>
          </a:p>
        </p:txBody>
      </p:sp>
      <p:sp>
        <p:nvSpPr>
          <p:cNvPr id="30" name="Oval 29"/>
          <p:cNvSpPr/>
          <p:nvPr/>
        </p:nvSpPr>
        <p:spPr>
          <a:xfrm>
            <a:off x="3641982" y="5060157"/>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1" name="TextBox 30"/>
          <p:cNvSpPr txBox="1"/>
          <p:nvPr/>
        </p:nvSpPr>
        <p:spPr>
          <a:xfrm>
            <a:off x="3834305" y="5144948"/>
            <a:ext cx="772023"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EE 600 A</a:t>
            </a:r>
            <a:endParaRPr lang="en-GB" sz="1200" b="1" dirty="0">
              <a:solidFill>
                <a:schemeClr val="bg2">
                  <a:lumMod val="10000"/>
                </a:schemeClr>
              </a:solidFill>
              <a:latin typeface="Calibri" panose="020F0502020204030204"/>
            </a:endParaRPr>
          </a:p>
        </p:txBody>
      </p:sp>
      <p:sp>
        <p:nvSpPr>
          <p:cNvPr id="32" name="Oval 31"/>
          <p:cNvSpPr/>
          <p:nvPr/>
        </p:nvSpPr>
        <p:spPr>
          <a:xfrm>
            <a:off x="3211047" y="5095498"/>
            <a:ext cx="251791" cy="246201"/>
          </a:xfrm>
          <a:prstGeom prst="ellipse">
            <a:avLst/>
          </a:prstGeom>
          <a:solidFill>
            <a:schemeClr val="bg2">
              <a:lumMod val="75000"/>
            </a:schemeClr>
          </a:solidFill>
          <a:ln w="12700" cap="flat" cmpd="sng" algn="ctr">
            <a:solidFill>
              <a:schemeClr val="tx1">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 name="TextBox 32"/>
          <p:cNvSpPr txBox="1"/>
          <p:nvPr/>
        </p:nvSpPr>
        <p:spPr>
          <a:xfrm>
            <a:off x="2690855" y="5114834"/>
            <a:ext cx="571788" cy="276999"/>
          </a:xfrm>
          <a:prstGeom prst="rect">
            <a:avLst/>
          </a:prstGeom>
          <a:noFill/>
        </p:spPr>
        <p:txBody>
          <a:bodyPr wrap="square" rtlCol="0">
            <a:spAutoFit/>
          </a:bodyPr>
          <a:lstStyle/>
          <a:p>
            <a:r>
              <a:rPr lang="en-GB" sz="1200" b="1" dirty="0" smtClean="0">
                <a:solidFill>
                  <a:schemeClr val="bg2">
                    <a:lumMod val="10000"/>
                  </a:schemeClr>
                </a:solidFill>
                <a:latin typeface="Calibri" panose="020F0502020204030204"/>
              </a:rPr>
              <a:t>CL HS</a:t>
            </a:r>
            <a:endParaRPr lang="en-GB" sz="1200" b="1" dirty="0">
              <a:solidFill>
                <a:schemeClr val="bg2">
                  <a:lumMod val="10000"/>
                </a:schemeClr>
              </a:solidFill>
              <a:latin typeface="Calibri" panose="020F0502020204030204"/>
            </a:endParaRPr>
          </a:p>
        </p:txBody>
      </p:sp>
      <p:cxnSp>
        <p:nvCxnSpPr>
          <p:cNvPr id="10" name="Straight Arrow Connector 9"/>
          <p:cNvCxnSpPr/>
          <p:nvPr/>
        </p:nvCxnSpPr>
        <p:spPr>
          <a:xfrm>
            <a:off x="6689516" y="5447733"/>
            <a:ext cx="247997" cy="8724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870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ppt_x"/>
                                          </p:val>
                                        </p:tav>
                                        <p:tav tm="100000">
                                          <p:val>
                                            <p:strVal val="#ppt_x"/>
                                          </p:val>
                                        </p:tav>
                                      </p:tavLst>
                                    </p:anim>
                                    <p:anim calcmode="lin" valueType="num">
                                      <p:cBhvr additive="base">
                                        <p:cTn id="59" dur="500" fill="hold"/>
                                        <p:tgtEl>
                                          <p:spTgt spid="27"/>
                                        </p:tgtEl>
                                        <p:attrNameLst>
                                          <p:attrName>ppt_y</p:attrName>
                                        </p:attrNameLst>
                                      </p:cBhvr>
                                      <p:tavLst>
                                        <p:tav tm="0">
                                          <p:val>
                                            <p:strVal val="1+#ppt_h/2"/>
                                          </p:val>
                                        </p:tav>
                                        <p:tav tm="100000">
                                          <p:val>
                                            <p:strVal val="#ppt_y"/>
                                          </p:val>
                                        </p:tav>
                                      </p:tavLst>
                                    </p:anim>
                                  </p:childTnLst>
                                </p:cTn>
                              </p:par>
                            </p:childTnLst>
                          </p:cTn>
                        </p:par>
                        <p:par>
                          <p:cTn id="60" fill="hold">
                            <p:stCondLst>
                              <p:cond delay="2500"/>
                            </p:stCondLst>
                            <p:childTnLst>
                              <p:par>
                                <p:cTn id="61" presetID="2" presetClass="entr" presetSubtype="4"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2" presetClass="entr" presetSubtype="4"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fill="hold"/>
                                        <p:tgtEl>
                                          <p:spTgt spid="30"/>
                                        </p:tgtEl>
                                        <p:attrNameLst>
                                          <p:attrName>ppt_x</p:attrName>
                                        </p:attrNameLst>
                                      </p:cBhvr>
                                      <p:tavLst>
                                        <p:tav tm="0">
                                          <p:val>
                                            <p:strVal val="#ppt_x"/>
                                          </p:val>
                                        </p:tav>
                                        <p:tav tm="100000">
                                          <p:val>
                                            <p:strVal val="#ppt_x"/>
                                          </p:val>
                                        </p:tav>
                                      </p:tavLst>
                                    </p:anim>
                                    <p:anim calcmode="lin" valueType="num">
                                      <p:cBhvr additive="base">
                                        <p:cTn id="73" dur="500" fill="hold"/>
                                        <p:tgtEl>
                                          <p:spTgt spid="3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ppt_x"/>
                                          </p:val>
                                        </p:tav>
                                        <p:tav tm="100000">
                                          <p:val>
                                            <p:strVal val="#ppt_x"/>
                                          </p:val>
                                        </p:tav>
                                      </p:tavLst>
                                    </p:anim>
                                    <p:anim calcmode="lin" valueType="num">
                                      <p:cBhvr additive="base">
                                        <p:cTn id="77" dur="500" fill="hold"/>
                                        <p:tgtEl>
                                          <p:spTgt spid="31"/>
                                        </p:tgtEl>
                                        <p:attrNameLst>
                                          <p:attrName>ppt_y</p:attrName>
                                        </p:attrNameLst>
                                      </p:cBhvr>
                                      <p:tavLst>
                                        <p:tav tm="0">
                                          <p:val>
                                            <p:strVal val="1+#ppt_h/2"/>
                                          </p:val>
                                        </p:tav>
                                        <p:tav tm="100000">
                                          <p:val>
                                            <p:strVal val="#ppt_y"/>
                                          </p:val>
                                        </p:tav>
                                      </p:tavLst>
                                    </p:anim>
                                  </p:childTnLst>
                                </p:cTn>
                              </p:par>
                            </p:childTnLst>
                          </p:cTn>
                        </p:par>
                        <p:par>
                          <p:cTn id="78" fill="hold">
                            <p:stCondLst>
                              <p:cond delay="3500"/>
                            </p:stCondLst>
                            <p:childTnLst>
                              <p:par>
                                <p:cTn id="79" presetID="2" presetClass="entr" presetSubtype="4"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additive="base">
                                        <p:cTn id="81" dur="500" fill="hold"/>
                                        <p:tgtEl>
                                          <p:spTgt spid="32"/>
                                        </p:tgtEl>
                                        <p:attrNameLst>
                                          <p:attrName>ppt_x</p:attrName>
                                        </p:attrNameLst>
                                      </p:cBhvr>
                                      <p:tavLst>
                                        <p:tav tm="0">
                                          <p:val>
                                            <p:strVal val="#ppt_x"/>
                                          </p:val>
                                        </p:tav>
                                        <p:tav tm="100000">
                                          <p:val>
                                            <p:strVal val="#ppt_x"/>
                                          </p:val>
                                        </p:tav>
                                      </p:tavLst>
                                    </p:anim>
                                    <p:anim calcmode="lin" valueType="num">
                                      <p:cBhvr additive="base">
                                        <p:cTn id="82" dur="500" fill="hold"/>
                                        <p:tgtEl>
                                          <p:spTgt spid="3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 calcmode="lin" valueType="num">
                                      <p:cBhvr additive="base">
                                        <p:cTn id="85" dur="500" fill="hold"/>
                                        <p:tgtEl>
                                          <p:spTgt spid="33"/>
                                        </p:tgtEl>
                                        <p:attrNameLst>
                                          <p:attrName>ppt_x</p:attrName>
                                        </p:attrNameLst>
                                      </p:cBhvr>
                                      <p:tavLst>
                                        <p:tav tm="0">
                                          <p:val>
                                            <p:strVal val="#ppt_x"/>
                                          </p:val>
                                        </p:tav>
                                        <p:tav tm="100000">
                                          <p:val>
                                            <p:strVal val="#ppt_x"/>
                                          </p:val>
                                        </p:tav>
                                      </p:tavLst>
                                    </p:anim>
                                    <p:anim calcmode="lin" valueType="num">
                                      <p:cBhvr additive="base">
                                        <p:cTn id="86" dur="500" fill="hold"/>
                                        <p:tgtEl>
                                          <p:spTgt spid="33"/>
                                        </p:tgtEl>
                                        <p:attrNameLst>
                                          <p:attrName>ppt_y</p:attrName>
                                        </p:attrNameLst>
                                      </p:cBhvr>
                                      <p:tavLst>
                                        <p:tav tm="0">
                                          <p:val>
                                            <p:strVal val="1+#ppt_h/2"/>
                                          </p:val>
                                        </p:tav>
                                        <p:tav tm="100000">
                                          <p:val>
                                            <p:strVal val="#ppt_y"/>
                                          </p:val>
                                        </p:tav>
                                      </p:tavLst>
                                    </p:anim>
                                  </p:childTnLst>
                                </p:cTn>
                              </p:par>
                            </p:childTnLst>
                          </p:cTn>
                        </p:par>
                        <p:par>
                          <p:cTn id="87" fill="hold">
                            <p:stCondLst>
                              <p:cond delay="4000"/>
                            </p:stCondLst>
                            <p:childTnLst>
                              <p:par>
                                <p:cTn id="88" presetID="2" presetClass="entr" presetSubtype="4"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fill="hold"/>
                                        <p:tgtEl>
                                          <p:spTgt spid="23"/>
                                        </p:tgtEl>
                                        <p:attrNameLst>
                                          <p:attrName>ppt_x</p:attrName>
                                        </p:attrNameLst>
                                      </p:cBhvr>
                                      <p:tavLst>
                                        <p:tav tm="0">
                                          <p:val>
                                            <p:strVal val="#ppt_x"/>
                                          </p:val>
                                        </p:tav>
                                        <p:tav tm="100000">
                                          <p:val>
                                            <p:strVal val="#ppt_x"/>
                                          </p:val>
                                        </p:tav>
                                      </p:tavLst>
                                    </p:anim>
                                    <p:anim calcmode="lin" valueType="num">
                                      <p:cBhvr additive="base">
                                        <p:cTn id="95" dur="500" fill="hold"/>
                                        <p:tgtEl>
                                          <p:spTgt spid="23"/>
                                        </p:tgtEl>
                                        <p:attrNameLst>
                                          <p:attrName>ppt_y</p:attrName>
                                        </p:attrNameLst>
                                      </p:cBhvr>
                                      <p:tavLst>
                                        <p:tav tm="0">
                                          <p:val>
                                            <p:strVal val="1+#ppt_h/2"/>
                                          </p:val>
                                        </p:tav>
                                        <p:tav tm="100000">
                                          <p:val>
                                            <p:strVal val="#ppt_y"/>
                                          </p:val>
                                        </p:tav>
                                      </p:tavLst>
                                    </p:anim>
                                  </p:childTnLst>
                                </p:cTn>
                              </p:par>
                            </p:childTnLst>
                          </p:cTn>
                        </p:par>
                        <p:par>
                          <p:cTn id="96" fill="hold">
                            <p:stCondLst>
                              <p:cond delay="4500"/>
                            </p:stCondLst>
                            <p:childTnLst>
                              <p:par>
                                <p:cTn id="97" presetID="2" presetClass="entr" presetSubtype="4" fill="hold" nodeType="afterEffect">
                                  <p:stCondLst>
                                    <p:cond delay="0"/>
                                  </p:stCondLst>
                                  <p:childTnLst>
                                    <p:set>
                                      <p:cBhvr>
                                        <p:cTn id="98" dur="1" fill="hold">
                                          <p:stCondLst>
                                            <p:cond delay="0"/>
                                          </p:stCondLst>
                                        </p:cTn>
                                        <p:tgtEl>
                                          <p:spTgt spid="10"/>
                                        </p:tgtEl>
                                        <p:attrNameLst>
                                          <p:attrName>style.visibility</p:attrName>
                                        </p:attrNameLst>
                                      </p:cBhvr>
                                      <p:to>
                                        <p:strVal val="visible"/>
                                      </p:to>
                                    </p:set>
                                    <p:anim calcmode="lin" valueType="num">
                                      <p:cBhvr additive="base">
                                        <p:cTn id="99" dur="500" fill="hold"/>
                                        <p:tgtEl>
                                          <p:spTgt spid="10"/>
                                        </p:tgtEl>
                                        <p:attrNameLst>
                                          <p:attrName>ppt_x</p:attrName>
                                        </p:attrNameLst>
                                      </p:cBhvr>
                                      <p:tavLst>
                                        <p:tav tm="0">
                                          <p:val>
                                            <p:strVal val="#ppt_x"/>
                                          </p:val>
                                        </p:tav>
                                        <p:tav tm="100000">
                                          <p:val>
                                            <p:strVal val="#ppt_x"/>
                                          </p:val>
                                        </p:tav>
                                      </p:tavLst>
                                    </p:anim>
                                    <p:anim calcmode="lin" valueType="num">
                                      <p:cBhvr additive="base">
                                        <p:cTn id="100" dur="500" fill="hold"/>
                                        <p:tgtEl>
                                          <p:spTgt spid="10"/>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
                                        </p:tgtEl>
                                        <p:attrNameLst>
                                          <p:attrName>style.visibility</p:attrName>
                                        </p:attrNameLst>
                                      </p:cBhvr>
                                      <p:to>
                                        <p:strVal val="visible"/>
                                      </p:to>
                                    </p:set>
                                    <p:anim calcmode="lin" valueType="num">
                                      <p:cBhvr additive="base">
                                        <p:cTn id="103" dur="500" fill="hold"/>
                                        <p:tgtEl>
                                          <p:spTgt spid="9"/>
                                        </p:tgtEl>
                                        <p:attrNameLst>
                                          <p:attrName>ppt_x</p:attrName>
                                        </p:attrNameLst>
                                      </p:cBhvr>
                                      <p:tavLst>
                                        <p:tav tm="0">
                                          <p:val>
                                            <p:strVal val="#ppt_x"/>
                                          </p:val>
                                        </p:tav>
                                        <p:tav tm="100000">
                                          <p:val>
                                            <p:strVal val="#ppt_x"/>
                                          </p:val>
                                        </p:tav>
                                      </p:tavLst>
                                    </p:anim>
                                    <p:anim calcmode="lin" valueType="num">
                                      <p:cBhvr additive="base">
                                        <p:cTn id="10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16" grpId="0" animBg="1"/>
      <p:bldP spid="17" grpId="0"/>
      <p:bldP spid="18" grpId="0" animBg="1"/>
      <p:bldP spid="19" grpId="0"/>
      <p:bldP spid="20" grpId="0" animBg="1"/>
      <p:bldP spid="21" grpId="0"/>
      <p:bldP spid="22" grpId="0" animBg="1"/>
      <p:bldP spid="23" grpId="0"/>
      <p:bldP spid="24" grpId="0" animBg="1"/>
      <p:bldP spid="25" grpId="0"/>
      <p:bldP spid="26" grpId="0" animBg="1"/>
      <p:bldP spid="27" grpId="0"/>
      <p:bldP spid="28" grpId="0" animBg="1"/>
      <p:bldP spid="29" grpId="0"/>
      <p:bldP spid="30" grpId="0" animBg="1"/>
      <p:bldP spid="31" grpId="0"/>
      <p:bldP spid="32" grpId="0" animBg="1"/>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QPS in numbers</a:t>
            </a:r>
            <a:endParaRPr lang="en-GB" dirty="0"/>
          </a:p>
        </p:txBody>
      </p:sp>
      <p:sp>
        <p:nvSpPr>
          <p:cNvPr id="3" name="Content Placeholder 2"/>
          <p:cNvSpPr>
            <a:spLocks noGrp="1"/>
          </p:cNvSpPr>
          <p:nvPr>
            <p:ph idx="1"/>
          </p:nvPr>
        </p:nvSpPr>
        <p:spPr>
          <a:xfrm>
            <a:off x="457200" y="1066801"/>
            <a:ext cx="4859785" cy="1251856"/>
          </a:xfrm>
        </p:spPr>
        <p:txBody>
          <a:bodyPr>
            <a:normAutofit fontScale="85000" lnSpcReduction="20000"/>
          </a:bodyPr>
          <a:lstStyle/>
          <a:p>
            <a:r>
              <a:rPr lang="en-GB" dirty="0" smtClean="0"/>
              <a:t>The Quench Protection System is ‘one’ of the most complex and extended systems in the LHC</a:t>
            </a:r>
          </a:p>
          <a:p>
            <a:r>
              <a:rPr lang="en-US" dirty="0" smtClean="0"/>
              <a:t>Reliability</a:t>
            </a:r>
            <a:r>
              <a:rPr lang="en-US" dirty="0"/>
              <a:t>, availability and maintainability are a </a:t>
            </a:r>
            <a:r>
              <a:rPr lang="en-US" b="1" dirty="0"/>
              <a:t>major </a:t>
            </a:r>
            <a:r>
              <a:rPr lang="en-US" b="1" dirty="0" smtClean="0"/>
              <a:t>challenge and concern</a:t>
            </a:r>
            <a:endParaRPr lang="en-GB" dirty="0"/>
          </a:p>
        </p:txBody>
      </p:sp>
      <p:sp>
        <p:nvSpPr>
          <p:cNvPr id="5" name="Footer Placeholder 4"/>
          <p:cNvSpPr>
            <a:spLocks noGrp="1"/>
          </p:cNvSpPr>
          <p:nvPr>
            <p:ph type="ftr" sz="quarter" idx="4294967295"/>
          </p:nvPr>
        </p:nvSpPr>
        <p:spPr>
          <a:xfrm>
            <a:off x="5182756" y="6356350"/>
            <a:ext cx="2895600" cy="365125"/>
          </a:xfrm>
          <a:prstGeom prst="rect">
            <a:avLst/>
          </a:prstGeom>
        </p:spPr>
        <p:txBody>
          <a:bodyPr/>
          <a:lstStyle/>
          <a:p>
            <a:r>
              <a:rPr lang="en-US" smtClean="0"/>
              <a:t>Mirko Pojer – BE/OP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7" name="Table 6"/>
          <p:cNvGraphicFramePr>
            <a:graphicFrameLocks noGrp="1"/>
          </p:cNvGraphicFramePr>
          <p:nvPr>
            <p:extLst/>
          </p:nvPr>
        </p:nvGraphicFramePr>
        <p:xfrm>
          <a:off x="5689135" y="137160"/>
          <a:ext cx="3276600" cy="1859280"/>
        </p:xfrm>
        <a:graphic>
          <a:graphicData uri="http://schemas.openxmlformats.org/drawingml/2006/table">
            <a:tbl>
              <a:tblPr firstRow="1" bandRow="1">
                <a:tableStyleId>{8EC20E35-A176-4012-BC5E-935CFFF8708E}</a:tableStyleId>
              </a:tblPr>
              <a:tblGrid>
                <a:gridCol w="2623330"/>
                <a:gridCol w="653270"/>
              </a:tblGrid>
              <a:tr h="303454">
                <a:tc>
                  <a:txBody>
                    <a:bodyPr/>
                    <a:lstStyle/>
                    <a:p>
                      <a:r>
                        <a:rPr lang="en-US" sz="1600" dirty="0" smtClean="0"/>
                        <a:t>Circuit type</a:t>
                      </a:r>
                      <a:endParaRPr lang="en-US" sz="1600" dirty="0"/>
                    </a:p>
                  </a:txBody>
                  <a:tcPr/>
                </a:tc>
                <a:tc>
                  <a:txBody>
                    <a:bodyPr/>
                    <a:lstStyle/>
                    <a:p>
                      <a:r>
                        <a:rPr lang="en-US" sz="1600" dirty="0" smtClean="0"/>
                        <a:t>#</a:t>
                      </a:r>
                      <a:endParaRPr lang="en-US" sz="1600" dirty="0"/>
                    </a:p>
                  </a:txBody>
                  <a:tcPr/>
                </a:tc>
              </a:tr>
              <a:tr h="298668">
                <a:tc>
                  <a:txBody>
                    <a:bodyPr/>
                    <a:lstStyle/>
                    <a:p>
                      <a:r>
                        <a:rPr lang="en-US" sz="1400" dirty="0" smtClean="0"/>
                        <a:t>Main bends and quads</a:t>
                      </a:r>
                      <a:endParaRPr lang="en-US" sz="1400" dirty="0"/>
                    </a:p>
                  </a:txBody>
                  <a:tcPr/>
                </a:tc>
                <a:tc>
                  <a:txBody>
                    <a:bodyPr/>
                    <a:lstStyle/>
                    <a:p>
                      <a:r>
                        <a:rPr lang="en-US" sz="1400" dirty="0" smtClean="0"/>
                        <a:t>24</a:t>
                      </a:r>
                      <a:endParaRPr lang="en-US" sz="1400" dirty="0"/>
                    </a:p>
                  </a:txBody>
                  <a:tcPr/>
                </a:tc>
              </a:tr>
              <a:tr h="298668">
                <a:tc>
                  <a:txBody>
                    <a:bodyPr/>
                    <a:lstStyle/>
                    <a:p>
                      <a:r>
                        <a:rPr lang="en-US" sz="1400" dirty="0" smtClean="0"/>
                        <a:t>Inner triplets</a:t>
                      </a:r>
                      <a:endParaRPr lang="en-US" sz="1400" dirty="0"/>
                    </a:p>
                  </a:txBody>
                  <a:tcPr/>
                </a:tc>
                <a:tc>
                  <a:txBody>
                    <a:bodyPr/>
                    <a:lstStyle/>
                    <a:p>
                      <a:r>
                        <a:rPr lang="en-US" sz="1400" dirty="0" smtClean="0"/>
                        <a:t>8</a:t>
                      </a:r>
                      <a:endParaRPr lang="en-US" sz="1400" dirty="0"/>
                    </a:p>
                  </a:txBody>
                  <a:tcPr/>
                </a:tc>
              </a:tr>
              <a:tr h="298668">
                <a:tc>
                  <a:txBody>
                    <a:bodyPr/>
                    <a:lstStyle/>
                    <a:p>
                      <a:r>
                        <a:rPr lang="en-US" sz="1400" dirty="0" smtClean="0"/>
                        <a:t>Insertion region magnets</a:t>
                      </a:r>
                      <a:endParaRPr lang="en-US" sz="1400" dirty="0"/>
                    </a:p>
                  </a:txBody>
                  <a:tcPr/>
                </a:tc>
                <a:tc>
                  <a:txBody>
                    <a:bodyPr/>
                    <a:lstStyle/>
                    <a:p>
                      <a:r>
                        <a:rPr lang="en-US" sz="1400" dirty="0" smtClean="0"/>
                        <a:t>94</a:t>
                      </a:r>
                      <a:endParaRPr lang="en-US" sz="1400" dirty="0"/>
                    </a:p>
                  </a:txBody>
                  <a:tcPr/>
                </a:tc>
              </a:tr>
              <a:tr h="298668">
                <a:tc>
                  <a:txBody>
                    <a:bodyPr/>
                    <a:lstStyle/>
                    <a:p>
                      <a:r>
                        <a:rPr lang="en-US" sz="1400" dirty="0" smtClean="0"/>
                        <a:t>Corrector circuits 600 A</a:t>
                      </a:r>
                      <a:endParaRPr lang="en-US" sz="1400" dirty="0"/>
                    </a:p>
                  </a:txBody>
                  <a:tcPr>
                    <a:lnB w="19050" cap="flat" cmpd="sng" algn="ctr">
                      <a:solidFill>
                        <a:schemeClr val="tx1"/>
                      </a:solidFill>
                      <a:prstDash val="solid"/>
                      <a:round/>
                      <a:headEnd type="none" w="med" len="med"/>
                      <a:tailEnd type="none" w="med" len="med"/>
                    </a:lnB>
                  </a:tcPr>
                </a:tc>
                <a:tc>
                  <a:txBody>
                    <a:bodyPr/>
                    <a:lstStyle/>
                    <a:p>
                      <a:r>
                        <a:rPr lang="en-US" sz="1400" dirty="0" smtClean="0"/>
                        <a:t>418</a:t>
                      </a:r>
                      <a:endParaRPr lang="en-US" sz="1400" dirty="0"/>
                    </a:p>
                  </a:txBody>
                  <a:tcPr>
                    <a:lnB w="19050" cap="flat" cmpd="sng" algn="ctr">
                      <a:solidFill>
                        <a:schemeClr val="tx1"/>
                      </a:solidFill>
                      <a:prstDash val="solid"/>
                      <a:round/>
                      <a:headEnd type="none" w="med" len="med"/>
                      <a:tailEnd type="none" w="med" len="med"/>
                    </a:lnB>
                  </a:tcPr>
                </a:tc>
              </a:tr>
              <a:tr h="298668">
                <a:tc>
                  <a:txBody>
                    <a:bodyPr/>
                    <a:lstStyle/>
                    <a:p>
                      <a:r>
                        <a:rPr lang="en-US" sz="1400" dirty="0" smtClean="0"/>
                        <a:t>Total</a:t>
                      </a:r>
                      <a:endParaRPr lang="en-US" sz="1400" dirty="0"/>
                    </a:p>
                  </a:txBody>
                  <a:tcPr>
                    <a:lnT w="19050" cap="flat" cmpd="sng" algn="ctr">
                      <a:solidFill>
                        <a:schemeClr val="tx1"/>
                      </a:solidFill>
                      <a:prstDash val="solid"/>
                      <a:round/>
                      <a:headEnd type="none" w="med" len="med"/>
                      <a:tailEnd type="none" w="med" len="med"/>
                    </a:lnT>
                  </a:tcPr>
                </a:tc>
                <a:tc>
                  <a:txBody>
                    <a:bodyPr/>
                    <a:lstStyle/>
                    <a:p>
                      <a:r>
                        <a:rPr lang="en-US" sz="1400" dirty="0" smtClean="0"/>
                        <a:t>544</a:t>
                      </a:r>
                      <a:endParaRPr lang="en-US" sz="1400" dirty="0"/>
                    </a:p>
                  </a:txBody>
                  <a:tcPr>
                    <a:lnT w="19050" cap="flat" cmpd="sng" algn="ctr">
                      <a:solidFill>
                        <a:schemeClr val="tx1"/>
                      </a:solidFill>
                      <a:prstDash val="solid"/>
                      <a:round/>
                      <a:headEnd type="none" w="med" len="med"/>
                      <a:tailEnd type="none" w="med" len="med"/>
                    </a:lnT>
                  </a:tcPr>
                </a:tc>
              </a:tr>
            </a:tbl>
          </a:graphicData>
        </a:graphic>
      </p:graphicFrame>
      <p:graphicFrame>
        <p:nvGraphicFramePr>
          <p:cNvPr id="8" name="Table 7"/>
          <p:cNvGraphicFramePr>
            <a:graphicFrameLocks noGrp="1"/>
          </p:cNvGraphicFramePr>
          <p:nvPr>
            <p:extLst/>
          </p:nvPr>
        </p:nvGraphicFramePr>
        <p:xfrm>
          <a:off x="1005555" y="2475765"/>
          <a:ext cx="6934200" cy="2743200"/>
        </p:xfrm>
        <a:graphic>
          <a:graphicData uri="http://schemas.openxmlformats.org/drawingml/2006/table">
            <a:tbl>
              <a:tblPr firstRow="1" bandRow="1">
                <a:tableStyleId>{5C22544A-7EE6-4342-B048-85BDC9FD1C3A}</a:tableStyleId>
              </a:tblPr>
              <a:tblGrid>
                <a:gridCol w="4419600"/>
                <a:gridCol w="2514600"/>
              </a:tblGrid>
              <a:tr h="274644">
                <a:tc>
                  <a:txBody>
                    <a:bodyPr/>
                    <a:lstStyle/>
                    <a:p>
                      <a:r>
                        <a:rPr lang="en-US" sz="1400" dirty="0" smtClean="0"/>
                        <a:t>Protection</a:t>
                      </a:r>
                      <a:r>
                        <a:rPr lang="en-US" sz="1400" baseline="0" dirty="0" smtClean="0"/>
                        <a:t> system</a:t>
                      </a:r>
                      <a:r>
                        <a:rPr lang="en-US" sz="1400" dirty="0" smtClean="0"/>
                        <a:t> type</a:t>
                      </a:r>
                      <a:endParaRPr lang="en-US" sz="1400" dirty="0"/>
                    </a:p>
                  </a:txBody>
                  <a:tcPr/>
                </a:tc>
                <a:tc>
                  <a:txBody>
                    <a:bodyPr/>
                    <a:lstStyle/>
                    <a:p>
                      <a:r>
                        <a:rPr lang="en-US" sz="1400" dirty="0" smtClean="0"/>
                        <a:t>Quantity</a:t>
                      </a:r>
                      <a:endParaRPr lang="en-US" sz="1400" dirty="0"/>
                    </a:p>
                  </a:txBody>
                  <a:tcPr/>
                </a:tc>
              </a:tr>
              <a:tr h="274644">
                <a:tc>
                  <a:txBody>
                    <a:bodyPr/>
                    <a:lstStyle/>
                    <a:p>
                      <a:r>
                        <a:rPr lang="en-US" sz="1400" dirty="0" smtClean="0"/>
                        <a:t>Quench detection systems</a:t>
                      </a:r>
                      <a:endParaRPr lang="en-US" sz="1400" dirty="0"/>
                    </a:p>
                  </a:txBody>
                  <a:tcPr/>
                </a:tc>
                <a:tc>
                  <a:txBody>
                    <a:bodyPr/>
                    <a:lstStyle/>
                    <a:p>
                      <a:r>
                        <a:rPr lang="en-US" sz="1400" dirty="0" smtClean="0"/>
                        <a:t>7568</a:t>
                      </a:r>
                      <a:endParaRPr lang="en-US" sz="1400" dirty="0"/>
                    </a:p>
                  </a:txBody>
                  <a:tcPr/>
                </a:tc>
              </a:tr>
              <a:tr h="274644">
                <a:tc>
                  <a:txBody>
                    <a:bodyPr/>
                    <a:lstStyle/>
                    <a:p>
                      <a:r>
                        <a:rPr lang="en-US" sz="1400" dirty="0" smtClean="0"/>
                        <a:t>Quench heater discharge</a:t>
                      </a:r>
                      <a:r>
                        <a:rPr lang="en-US" sz="1400" baseline="0" dirty="0" smtClean="0"/>
                        <a:t> power supplies</a:t>
                      </a:r>
                      <a:endParaRPr lang="en-US" sz="1400" dirty="0"/>
                    </a:p>
                  </a:txBody>
                  <a:tcPr/>
                </a:tc>
                <a:tc>
                  <a:txBody>
                    <a:bodyPr/>
                    <a:lstStyle/>
                    <a:p>
                      <a:r>
                        <a:rPr lang="en-US" sz="1400" dirty="0" smtClean="0"/>
                        <a:t>6076</a:t>
                      </a:r>
                      <a:endParaRPr lang="en-US" sz="1400" dirty="0"/>
                    </a:p>
                  </a:txBody>
                  <a:tcPr/>
                </a:tc>
              </a:tr>
              <a:tr h="274644">
                <a:tc>
                  <a:txBody>
                    <a:bodyPr/>
                    <a:lstStyle/>
                    <a:p>
                      <a:r>
                        <a:rPr lang="en-US" sz="1400" dirty="0" smtClean="0"/>
                        <a:t>Energy extraction systems 13 kA</a:t>
                      </a:r>
                      <a:endParaRPr lang="en-US" sz="1400" dirty="0"/>
                    </a:p>
                  </a:txBody>
                  <a:tcPr/>
                </a:tc>
                <a:tc>
                  <a:txBody>
                    <a:bodyPr/>
                    <a:lstStyle/>
                    <a:p>
                      <a:r>
                        <a:rPr lang="en-US" sz="1400" dirty="0" smtClean="0"/>
                        <a:t>32</a:t>
                      </a:r>
                      <a:endParaRPr lang="en-US" sz="1400" dirty="0"/>
                    </a:p>
                  </a:txBody>
                  <a:tcPr/>
                </a:tc>
              </a:tr>
              <a:tr h="274644">
                <a:tc>
                  <a:txBody>
                    <a:bodyPr/>
                    <a:lstStyle/>
                    <a:p>
                      <a:r>
                        <a:rPr lang="en-US" sz="1400" dirty="0" smtClean="0"/>
                        <a:t>Energy extraction systems 600</a:t>
                      </a:r>
                      <a:r>
                        <a:rPr lang="en-US" sz="1400" baseline="0" dirty="0" smtClean="0"/>
                        <a:t> </a:t>
                      </a:r>
                      <a:r>
                        <a:rPr lang="en-US" sz="1400" dirty="0" smtClean="0"/>
                        <a:t>A</a:t>
                      </a:r>
                      <a:endParaRPr lang="en-US" sz="1400" dirty="0"/>
                    </a:p>
                  </a:txBody>
                  <a:tcPr/>
                </a:tc>
                <a:tc>
                  <a:txBody>
                    <a:bodyPr/>
                    <a:lstStyle/>
                    <a:p>
                      <a:r>
                        <a:rPr lang="en-US" sz="1400" dirty="0" smtClean="0"/>
                        <a:t>202</a:t>
                      </a:r>
                      <a:endParaRPr lang="en-US" sz="1400" dirty="0"/>
                    </a:p>
                  </a:txBody>
                  <a:tcPr/>
                </a:tc>
              </a:tr>
              <a:tr h="274644">
                <a:tc>
                  <a:txBody>
                    <a:bodyPr/>
                    <a:lstStyle/>
                    <a:p>
                      <a:r>
                        <a:rPr lang="en-US" sz="1400" dirty="0" smtClean="0"/>
                        <a:t>Data</a:t>
                      </a:r>
                      <a:r>
                        <a:rPr lang="en-US" sz="1400" baseline="0" dirty="0" smtClean="0"/>
                        <a:t> acquisition systems</a:t>
                      </a:r>
                      <a:endParaRPr lang="en-US" sz="1400" dirty="0"/>
                    </a:p>
                  </a:txBody>
                  <a:tcPr/>
                </a:tc>
                <a:tc>
                  <a:txBody>
                    <a:bodyPr/>
                    <a:lstStyle/>
                    <a:p>
                      <a:r>
                        <a:rPr lang="en-US" sz="1400" dirty="0" smtClean="0"/>
                        <a:t>2516 (~71 TB/year)</a:t>
                      </a:r>
                      <a:endParaRPr lang="en-US" sz="1400" dirty="0"/>
                    </a:p>
                  </a:txBody>
                  <a:tcPr/>
                </a:tc>
              </a:tr>
              <a:tr h="274644">
                <a:tc>
                  <a:txBody>
                    <a:bodyPr/>
                    <a:lstStyle/>
                    <a:p>
                      <a:r>
                        <a:rPr lang="en-US" sz="1400" dirty="0" smtClean="0"/>
                        <a:t>System</a:t>
                      </a:r>
                      <a:r>
                        <a:rPr lang="en-US" sz="1400" baseline="0" dirty="0" smtClean="0"/>
                        <a:t> interlocks (hardwired)</a:t>
                      </a:r>
                      <a:endParaRPr lang="en-US" sz="1400" dirty="0"/>
                    </a:p>
                  </a:txBody>
                  <a:tcPr/>
                </a:tc>
                <a:tc>
                  <a:txBody>
                    <a:bodyPr/>
                    <a:lstStyle/>
                    <a:p>
                      <a:r>
                        <a:rPr lang="en-US" sz="1400" b="1" dirty="0" smtClean="0"/>
                        <a:t>13722</a:t>
                      </a:r>
                      <a:endParaRPr lang="en-US" sz="1400" b="1" dirty="0"/>
                    </a:p>
                  </a:txBody>
                  <a:tcPr/>
                </a:tc>
              </a:tr>
              <a:tr h="274644">
                <a:tc>
                  <a:txBody>
                    <a:bodyPr/>
                    <a:lstStyle/>
                    <a:p>
                      <a:r>
                        <a:rPr lang="en-US" sz="1400" dirty="0" smtClean="0"/>
                        <a:t>Signals (analog)</a:t>
                      </a:r>
                      <a:endParaRPr lang="en-US" sz="1400" dirty="0"/>
                    </a:p>
                  </a:txBody>
                  <a:tcPr/>
                </a:tc>
                <a:tc>
                  <a:txBody>
                    <a:bodyPr/>
                    <a:lstStyle/>
                    <a:p>
                      <a:r>
                        <a:rPr lang="en-US" sz="1400" b="0" dirty="0" smtClean="0"/>
                        <a:t>31924</a:t>
                      </a:r>
                      <a:endParaRPr lang="en-US" sz="1400" b="0" dirty="0"/>
                    </a:p>
                  </a:txBody>
                  <a:tcPr/>
                </a:tc>
              </a:tr>
              <a:tr h="274644">
                <a:tc>
                  <a:txBody>
                    <a:bodyPr/>
                    <a:lstStyle/>
                    <a:p>
                      <a:r>
                        <a:rPr lang="en-US" sz="1400" dirty="0" smtClean="0"/>
                        <a:t>Signals (flags,</a:t>
                      </a:r>
                      <a:r>
                        <a:rPr lang="en-US" sz="1400" baseline="0" dirty="0" smtClean="0"/>
                        <a:t> status)</a:t>
                      </a:r>
                      <a:endParaRPr lang="en-US" sz="1400" dirty="0"/>
                    </a:p>
                  </a:txBody>
                  <a:tcPr/>
                </a:tc>
                <a:tc>
                  <a:txBody>
                    <a:bodyPr/>
                    <a:lstStyle/>
                    <a:p>
                      <a:r>
                        <a:rPr lang="en-US" sz="1400" b="0" dirty="0" smtClean="0"/>
                        <a:t>77792</a:t>
                      </a:r>
                      <a:endParaRPr lang="en-US" sz="1400" b="0" dirty="0"/>
                    </a:p>
                  </a:txBody>
                  <a:tcPr/>
                </a:tc>
              </a:tr>
            </a:tbl>
          </a:graphicData>
        </a:graphic>
      </p:graphicFrame>
      <p:sp>
        <p:nvSpPr>
          <p:cNvPr id="10" name="Rectangle 9"/>
          <p:cNvSpPr/>
          <p:nvPr/>
        </p:nvSpPr>
        <p:spPr>
          <a:xfrm>
            <a:off x="1505869" y="5218965"/>
            <a:ext cx="6806036" cy="1169551"/>
          </a:xfrm>
          <a:prstGeom prst="rect">
            <a:avLst/>
          </a:prstGeom>
        </p:spPr>
        <p:txBody>
          <a:bodyPr wrap="square">
            <a:spAutoFit/>
          </a:bodyPr>
          <a:lstStyle/>
          <a:p>
            <a:r>
              <a:rPr lang="en-GB" sz="1400" dirty="0"/>
              <a:t>90 standard racks in the LHC underground areas and alcoves</a:t>
            </a:r>
          </a:p>
          <a:p>
            <a:r>
              <a:rPr lang="en-GB" sz="1400" b="1" dirty="0"/>
              <a:t>1670 special protection racks in the LHC tunnel</a:t>
            </a:r>
          </a:p>
          <a:p>
            <a:r>
              <a:rPr lang="en-US" sz="1400" dirty="0"/>
              <a:t>2298 protection crates</a:t>
            </a:r>
            <a:endParaRPr lang="en-GB" sz="1400" dirty="0"/>
          </a:p>
          <a:p>
            <a:r>
              <a:rPr lang="en-GB" sz="1400" dirty="0" smtClean="0"/>
              <a:t>Thousands of </a:t>
            </a:r>
            <a:r>
              <a:rPr lang="en-GB" sz="1400" dirty="0"/>
              <a:t>control cables &amp; connectors</a:t>
            </a:r>
          </a:p>
          <a:p>
            <a:r>
              <a:rPr lang="en-GB" sz="1400" dirty="0"/>
              <a:t>88 fieldbus segments (44 gateways)</a:t>
            </a:r>
          </a:p>
        </p:txBody>
      </p:sp>
      <p:sp>
        <p:nvSpPr>
          <p:cNvPr id="11" name="TextBox 10"/>
          <p:cNvSpPr txBox="1"/>
          <p:nvPr/>
        </p:nvSpPr>
        <p:spPr>
          <a:xfrm>
            <a:off x="6734374" y="5618380"/>
            <a:ext cx="2032929" cy="338554"/>
          </a:xfrm>
          <a:prstGeom prst="rect">
            <a:avLst/>
          </a:prstGeom>
          <a:noFill/>
        </p:spPr>
        <p:txBody>
          <a:bodyPr wrap="none" rtlCol="0">
            <a:spAutoFit/>
          </a:bodyPr>
          <a:lstStyle/>
          <a:p>
            <a:r>
              <a:rPr lang="en-GB" sz="1600" i="1" dirty="0" smtClean="0">
                <a:solidFill>
                  <a:srgbClr val="FFC000"/>
                </a:solidFill>
              </a:rPr>
              <a:t>Courtesy of R. Denz</a:t>
            </a:r>
            <a:endParaRPr lang="en-GB" sz="1600" i="1" dirty="0">
              <a:solidFill>
                <a:srgbClr val="FFC000"/>
              </a:solidFill>
            </a:endParaRPr>
          </a:p>
        </p:txBody>
      </p:sp>
      <p:sp>
        <p:nvSpPr>
          <p:cNvPr id="12" name="Date Placeholder 3"/>
          <p:cNvSpPr>
            <a:spLocks noGrp="1"/>
          </p:cNvSpPr>
          <p:nvPr>
            <p:ph type="dt" sz="half" idx="2"/>
          </p:nvPr>
        </p:nvSpPr>
        <p:spPr>
          <a:xfrm>
            <a:off x="2969335" y="6362377"/>
            <a:ext cx="2133600" cy="365125"/>
          </a:xfrm>
        </p:spPr>
        <p:txBody>
          <a:bodyPr/>
          <a:lstStyle/>
          <a:p>
            <a:r>
              <a:rPr lang="en-US" dirty="0" smtClean="0"/>
              <a:t>15/12/2015</a:t>
            </a:r>
            <a:endParaRPr lang="en-US" dirty="0"/>
          </a:p>
        </p:txBody>
      </p:sp>
    </p:spTree>
    <p:extLst>
      <p:ext uri="{BB962C8B-B14F-4D97-AF65-F5344CB8AC3E}">
        <p14:creationId xmlns:p14="http://schemas.microsoft.com/office/powerpoint/2010/main" val="3070253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Cobranding_AMMW2015_4_3">
  <a:themeElements>
    <a:clrScheme name="Custom 1">
      <a:dk1>
        <a:srgbClr val="0055A0"/>
      </a:dk1>
      <a:lt1>
        <a:sysClr val="window" lastClr="FFFFFF"/>
      </a:lt1>
      <a:dk2>
        <a:srgbClr val="0055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20151013_AMMW2015_AndreaApollonio</Template>
  <TotalTime>2625</TotalTime>
  <Words>3032</Words>
  <Application>Microsoft Office PowerPoint</Application>
  <PresentationFormat>On-screen Show (4:3)</PresentationFormat>
  <Paragraphs>674</Paragraphs>
  <Slides>35</Slides>
  <Notes>8</Notes>
  <HiddenSlides>0</HiddenSlides>
  <MMClips>0</MMClips>
  <ScaleCrop>false</ScaleCrop>
  <HeadingPairs>
    <vt:vector size="6" baseType="variant">
      <vt:variant>
        <vt:lpstr>Fonts Used</vt:lpstr>
      </vt:variant>
      <vt:variant>
        <vt:i4>8</vt:i4>
      </vt:variant>
      <vt:variant>
        <vt:lpstr>Theme</vt:lpstr>
      </vt:variant>
      <vt:variant>
        <vt:i4>15</vt:i4>
      </vt:variant>
      <vt:variant>
        <vt:lpstr>Slide Titles</vt:lpstr>
      </vt:variant>
      <vt:variant>
        <vt:i4>35</vt:i4>
      </vt:variant>
    </vt:vector>
  </HeadingPairs>
  <TitlesOfParts>
    <vt:vector size="58" baseType="lpstr">
      <vt:lpstr>ＭＳ Ｐゴシック</vt:lpstr>
      <vt:lpstr>Arial</vt:lpstr>
      <vt:lpstr>Calibri</vt:lpstr>
      <vt:lpstr>Calibri Light</vt:lpstr>
      <vt:lpstr>Droid Sans Fallback</vt:lpstr>
      <vt:lpstr>Ubuntu</vt:lpstr>
      <vt:lpstr>Ubuntu Light</vt:lpstr>
      <vt:lpstr>Wingdings</vt:lpstr>
      <vt:lpstr>CERN_Cobranding_AMMW2015_4_3</vt:lpstr>
      <vt:lpstr>Office Theme</vt:lpstr>
      <vt:lpstr>1_Office Theme</vt:lpstr>
      <vt:lpstr>2_Office Theme</vt:lpstr>
      <vt:lpstr>CERN_ENdept_Presentation_ArialFont copy</vt:lpstr>
      <vt:lpstr>Thème Office</vt:lpstr>
      <vt:lpstr>1_Thème Office</vt:lpstr>
      <vt:lpstr>2_Thème Office</vt:lpstr>
      <vt:lpstr>CERNCorporate4-3</vt:lpstr>
      <vt:lpstr>1_CERNCorporate4-3</vt:lpstr>
      <vt:lpstr>2_CERNCorporate4-3</vt:lpstr>
      <vt:lpstr>3_Office Theme</vt:lpstr>
      <vt:lpstr>4_Office Theme</vt:lpstr>
      <vt:lpstr>5_Office Theme</vt:lpstr>
      <vt:lpstr>6_Office Theme</vt:lpstr>
      <vt:lpstr>PowerPoint Presentation</vt:lpstr>
      <vt:lpstr>2015 Evian Workshop Summary: Sessions 1 and 2 – Availability &amp; Operations</vt:lpstr>
      <vt:lpstr>PowerPoint Presentation</vt:lpstr>
      <vt:lpstr>2015 Availability</vt:lpstr>
      <vt:lpstr>Availability for Physics – 25 ns Run</vt:lpstr>
      <vt:lpstr>…Impact on LHC Operation (25 ns Run)</vt:lpstr>
      <vt:lpstr>Follow-up in view of the Chamonix WS</vt:lpstr>
      <vt:lpstr>Quench Protection System (25 ns Run)</vt:lpstr>
      <vt:lpstr>The QPS in numbers</vt:lpstr>
      <vt:lpstr>SEU on mDQQBS</vt:lpstr>
      <vt:lpstr>Concluding remarks</vt:lpstr>
      <vt:lpstr>Introduction</vt:lpstr>
      <vt:lpstr>BS cooling and high thermal load</vt:lpstr>
      <vt:lpstr>Conclusions</vt:lpstr>
      <vt:lpstr>Radiation Levels – Critical Areas</vt:lpstr>
      <vt:lpstr>Failures Overview</vt:lpstr>
      <vt:lpstr>Critical interlocks</vt:lpstr>
      <vt:lpstr>LHC run 2: all RF trips </vt:lpstr>
      <vt:lpstr>Conclusions</vt:lpstr>
      <vt:lpstr>PowerPoint Presentation</vt:lpstr>
      <vt:lpstr>LHC operational beam modes</vt:lpstr>
      <vt:lpstr>The LHC TURNAROUND</vt:lpstr>
      <vt:lpstr>2012 vs 2015</vt:lpstr>
      <vt:lpstr>How long do we stay at injection?</vt:lpstr>
      <vt:lpstr>Where is the time lost, Can it be improved?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 TS#2 QPS behaviour</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Apollonio</dc:creator>
  <cp:lastModifiedBy>Andrea Apollonio</cp:lastModifiedBy>
  <cp:revision>311</cp:revision>
  <dcterms:created xsi:type="dcterms:W3CDTF">2015-10-05T14:29:31Z</dcterms:created>
  <dcterms:modified xsi:type="dcterms:W3CDTF">2016-01-07T08:39:29Z</dcterms:modified>
</cp:coreProperties>
</file>