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6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7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  <p:sldMasterId id="2147483684" r:id="rId3"/>
    <p:sldMasterId id="2147483694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31"/>
  </p:notesMasterIdLst>
  <p:sldIdLst>
    <p:sldId id="312" r:id="rId9"/>
    <p:sldId id="314" r:id="rId10"/>
    <p:sldId id="315" r:id="rId11"/>
    <p:sldId id="316" r:id="rId12"/>
    <p:sldId id="317" r:id="rId13"/>
    <p:sldId id="318" r:id="rId14"/>
    <p:sldId id="319" r:id="rId15"/>
    <p:sldId id="320" r:id="rId16"/>
    <p:sldId id="321" r:id="rId17"/>
    <p:sldId id="322" r:id="rId18"/>
    <p:sldId id="323" r:id="rId19"/>
    <p:sldId id="324" r:id="rId20"/>
    <p:sldId id="325" r:id="rId21"/>
    <p:sldId id="326" r:id="rId22"/>
    <p:sldId id="329" r:id="rId23"/>
    <p:sldId id="330" r:id="rId24"/>
    <p:sldId id="331" r:id="rId25"/>
    <p:sldId id="327" r:id="rId26"/>
    <p:sldId id="335" r:id="rId27"/>
    <p:sldId id="333" r:id="rId28"/>
    <p:sldId id="334" r:id="rId29"/>
    <p:sldId id="332" r:id="rId30"/>
  </p:sldIdLst>
  <p:sldSz cx="9144000" cy="6858000" type="screen4x3"/>
  <p:notesSz cx="6811963" cy="99425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42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6228" autoAdjust="0"/>
    <p:restoredTop sz="99846" autoAdjust="0"/>
  </p:normalViewPr>
  <p:slideViewPr>
    <p:cSldViewPr snapToObjects="1">
      <p:cViewPr varScale="1">
        <p:scale>
          <a:sx n="86" d="100"/>
          <a:sy n="86" d="100"/>
        </p:scale>
        <p:origin x="792" y="48"/>
      </p:cViewPr>
      <p:guideLst>
        <p:guide orient="horz" pos="4319"/>
        <p:guide pos="4287"/>
      </p:guideLst>
    </p:cSldViewPr>
  </p:slideViewPr>
  <p:outlineViewPr>
    <p:cViewPr>
      <p:scale>
        <a:sx n="33" d="100"/>
        <a:sy n="33" d="100"/>
      </p:scale>
      <p:origin x="34" y="200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F39980-B9EA-4CE7-A049-1B92C1CD8229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D916D9-DCD1-48D3-A4E4-64FBD31872F6}">
      <dgm:prSet custT="1"/>
      <dgm:spPr>
        <a:solidFill>
          <a:srgbClr val="418AB3">
            <a:alpha val="89804"/>
          </a:srgbClr>
        </a:solidFill>
      </dgm:spPr>
      <dgm:t>
        <a:bodyPr/>
        <a:lstStyle/>
        <a:p>
          <a:pPr rtl="0"/>
          <a:r>
            <a:rPr lang="en-US" sz="1600" b="1" dirty="0" smtClean="0"/>
            <a:t>General strategies:</a:t>
          </a:r>
          <a:endParaRPr lang="en-GB" sz="1600" b="1" dirty="0"/>
        </a:p>
      </dgm:t>
    </dgm:pt>
    <dgm:pt modelId="{22A26F67-6238-4E92-8CA7-A25AA6F12957}" type="parTrans" cxnId="{64FF5F17-19A3-4239-B1FC-00E2D9753357}">
      <dgm:prSet/>
      <dgm:spPr/>
      <dgm:t>
        <a:bodyPr/>
        <a:lstStyle/>
        <a:p>
          <a:endParaRPr lang="en-GB"/>
        </a:p>
      </dgm:t>
    </dgm:pt>
    <dgm:pt modelId="{6615E26E-78B3-4682-94F5-72815DBC66BB}" type="sibTrans" cxnId="{64FF5F17-19A3-4239-B1FC-00E2D9753357}">
      <dgm:prSet/>
      <dgm:spPr/>
      <dgm:t>
        <a:bodyPr/>
        <a:lstStyle/>
        <a:p>
          <a:endParaRPr lang="en-GB"/>
        </a:p>
      </dgm:t>
    </dgm:pt>
    <dgm:pt modelId="{8BCB97AC-C5A7-4364-BCA2-C3BA6758D966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Good control of machine is the basis upon which we can hope to maintain control over beam stability</a:t>
          </a:r>
          <a:endParaRPr lang="en-GB" sz="1500" b="1" dirty="0">
            <a:solidFill>
              <a:srgbClr val="C00000"/>
            </a:solidFill>
          </a:endParaRPr>
        </a:p>
      </dgm:t>
    </dgm:pt>
    <dgm:pt modelId="{0B4EA2B4-BBE5-4C10-9EED-E41EDB08259A}" type="parTrans" cxnId="{8DA6EEDB-297E-4B87-89BC-2B83D183A71F}">
      <dgm:prSet/>
      <dgm:spPr/>
      <dgm:t>
        <a:bodyPr/>
        <a:lstStyle/>
        <a:p>
          <a:endParaRPr lang="en-GB"/>
        </a:p>
      </dgm:t>
    </dgm:pt>
    <dgm:pt modelId="{640139AF-63AA-4743-B627-154CE0831135}" type="sibTrans" cxnId="{8DA6EEDB-297E-4B87-89BC-2B83D183A71F}">
      <dgm:prSet/>
      <dgm:spPr/>
      <dgm:t>
        <a:bodyPr/>
        <a:lstStyle/>
        <a:p>
          <a:endParaRPr lang="en-GB"/>
        </a:p>
      </dgm:t>
    </dgm:pt>
    <dgm:pt modelId="{8EAB750C-A990-490C-85F3-A97111145BEC}">
      <dgm:prSet custT="1"/>
      <dgm:spPr/>
      <dgm:t>
        <a:bodyPr/>
        <a:lstStyle/>
        <a:p>
          <a:pPr rtl="0"/>
          <a:r>
            <a:rPr lang="en-US" sz="1500" dirty="0" smtClean="0"/>
            <a:t>In particular, it would be very useful to have </a:t>
          </a:r>
          <a:r>
            <a:rPr lang="en-US" sz="1500" b="1" dirty="0" smtClean="0">
              <a:solidFill>
                <a:srgbClr val="C00000"/>
              </a:solidFill>
            </a:rPr>
            <a:t>good monitoring and control of:</a:t>
          </a:r>
          <a:endParaRPr lang="en-GB" sz="1500" b="1" dirty="0">
            <a:solidFill>
              <a:srgbClr val="C00000"/>
            </a:solidFill>
          </a:endParaRPr>
        </a:p>
      </dgm:t>
    </dgm:pt>
    <dgm:pt modelId="{20BDD3B5-01E1-4047-AFB7-AB21F43EDA3B}" type="parTrans" cxnId="{96BC9074-BA9A-4C5D-A4C9-8B83217639F9}">
      <dgm:prSet/>
      <dgm:spPr/>
      <dgm:t>
        <a:bodyPr/>
        <a:lstStyle/>
        <a:p>
          <a:endParaRPr lang="en-GB"/>
        </a:p>
      </dgm:t>
    </dgm:pt>
    <dgm:pt modelId="{0A398D94-8718-486C-9CED-A220840B64C5}" type="sibTrans" cxnId="{96BC9074-BA9A-4C5D-A4C9-8B83217639F9}">
      <dgm:prSet/>
      <dgm:spPr/>
      <dgm:t>
        <a:bodyPr/>
        <a:lstStyle/>
        <a:p>
          <a:endParaRPr lang="en-GB"/>
        </a:p>
      </dgm:t>
    </dgm:pt>
    <dgm:pt modelId="{F3755CCC-6995-493F-97E0-6211D6295238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Damper kick strength</a:t>
          </a:r>
          <a:endParaRPr lang="en-GB" sz="1300" b="1" dirty="0">
            <a:solidFill>
              <a:srgbClr val="C00000"/>
            </a:solidFill>
          </a:endParaRPr>
        </a:p>
      </dgm:t>
    </dgm:pt>
    <dgm:pt modelId="{F7133112-BBE5-4E70-BBB4-9292810392F0}" type="parTrans" cxnId="{17E81211-802A-4D89-A2BD-B3B82397B953}">
      <dgm:prSet/>
      <dgm:spPr/>
      <dgm:t>
        <a:bodyPr/>
        <a:lstStyle/>
        <a:p>
          <a:endParaRPr lang="en-GB"/>
        </a:p>
      </dgm:t>
    </dgm:pt>
    <dgm:pt modelId="{5F04053B-5D1B-4805-8DD3-E0387840801D}" type="sibTrans" cxnId="{17E81211-802A-4D89-A2BD-B3B82397B953}">
      <dgm:prSet/>
      <dgm:spPr/>
      <dgm:t>
        <a:bodyPr/>
        <a:lstStyle/>
        <a:p>
          <a:endParaRPr lang="en-GB"/>
        </a:p>
      </dgm:t>
    </dgm:pt>
    <dgm:pt modelId="{8ECB2BC6-68B1-4DB1-9F23-FB90D9953653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Chromaticity</a:t>
          </a:r>
          <a:endParaRPr lang="en-GB" sz="1300" b="1" dirty="0">
            <a:solidFill>
              <a:srgbClr val="C00000"/>
            </a:solidFill>
          </a:endParaRPr>
        </a:p>
      </dgm:t>
    </dgm:pt>
    <dgm:pt modelId="{C61F1479-B20C-400E-BD6D-C6C8884BF92B}" type="parTrans" cxnId="{8CB5567A-E7AE-45D3-8183-B887C4772B0E}">
      <dgm:prSet/>
      <dgm:spPr/>
      <dgm:t>
        <a:bodyPr/>
        <a:lstStyle/>
        <a:p>
          <a:endParaRPr lang="en-GB"/>
        </a:p>
      </dgm:t>
    </dgm:pt>
    <dgm:pt modelId="{74C5B46B-4B59-4360-84D3-F2C19610BC91}" type="sibTrans" cxnId="{8CB5567A-E7AE-45D3-8183-B887C4772B0E}">
      <dgm:prSet/>
      <dgm:spPr/>
      <dgm:t>
        <a:bodyPr/>
        <a:lstStyle/>
        <a:p>
          <a:endParaRPr lang="en-GB"/>
        </a:p>
      </dgm:t>
    </dgm:pt>
    <dgm:pt modelId="{8A3D4E04-1302-4E47-AB6E-F836302678B2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Coupling</a:t>
          </a:r>
          <a:endParaRPr lang="en-GB" sz="1300" b="1" dirty="0">
            <a:solidFill>
              <a:srgbClr val="C00000"/>
            </a:solidFill>
          </a:endParaRPr>
        </a:p>
      </dgm:t>
    </dgm:pt>
    <dgm:pt modelId="{F77134CC-5E04-4FF4-8473-B73242B1D301}" type="parTrans" cxnId="{C0CC7646-735E-4148-9768-E0D469185FE7}">
      <dgm:prSet/>
      <dgm:spPr/>
      <dgm:t>
        <a:bodyPr/>
        <a:lstStyle/>
        <a:p>
          <a:endParaRPr lang="en-GB"/>
        </a:p>
      </dgm:t>
    </dgm:pt>
    <dgm:pt modelId="{14482F97-353D-4EC3-9713-E8CE2E94DF28}" type="sibTrans" cxnId="{C0CC7646-735E-4148-9768-E0D469185FE7}">
      <dgm:prSet/>
      <dgm:spPr/>
      <dgm:t>
        <a:bodyPr/>
        <a:lstStyle/>
        <a:p>
          <a:endParaRPr lang="en-GB"/>
        </a:p>
      </dgm:t>
    </dgm:pt>
    <dgm:pt modelId="{C7DED606-3FD3-4263-AEEE-35F1BB43C650}">
      <dgm:prSet custT="1"/>
      <dgm:spPr/>
      <dgm:t>
        <a:bodyPr/>
        <a:lstStyle/>
        <a:p>
          <a:pPr rtl="0"/>
          <a:r>
            <a:rPr lang="en-US" sz="1300" b="1" dirty="0" smtClean="0">
              <a:solidFill>
                <a:srgbClr val="C00000"/>
              </a:solidFill>
            </a:rPr>
            <a:t>Tunes</a:t>
          </a:r>
          <a:endParaRPr lang="en-GB" sz="1300" b="1" dirty="0">
            <a:solidFill>
              <a:srgbClr val="C00000"/>
            </a:solidFill>
          </a:endParaRPr>
        </a:p>
      </dgm:t>
    </dgm:pt>
    <dgm:pt modelId="{16AA5314-3BB0-4F9E-B4BD-A6763DB20984}" type="parTrans" cxnId="{0F96CEE6-DBC2-4F1D-9B3C-2A6E7DC2DC66}">
      <dgm:prSet/>
      <dgm:spPr/>
      <dgm:t>
        <a:bodyPr/>
        <a:lstStyle/>
        <a:p>
          <a:endParaRPr lang="en-GB"/>
        </a:p>
      </dgm:t>
    </dgm:pt>
    <dgm:pt modelId="{199F902C-81FB-438A-AED3-066E6A7D7287}" type="sibTrans" cxnId="{0F96CEE6-DBC2-4F1D-9B3C-2A6E7DC2DC66}">
      <dgm:prSet/>
      <dgm:spPr/>
      <dgm:t>
        <a:bodyPr/>
        <a:lstStyle/>
        <a:p>
          <a:endParaRPr lang="en-GB"/>
        </a:p>
      </dgm:t>
    </dgm:pt>
    <dgm:pt modelId="{56F6B4D2-42D1-46A2-A1D9-097DD3597336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Important diagnostics</a:t>
          </a:r>
          <a:r>
            <a:rPr lang="en-US" sz="1500" b="1" dirty="0" smtClean="0"/>
            <a:t> </a:t>
          </a:r>
          <a:r>
            <a:rPr lang="en-US" sz="1500" dirty="0" smtClean="0"/>
            <a:t>that can help in a better understanding of instabilities:</a:t>
          </a:r>
          <a:endParaRPr lang="en-GB" sz="1500" dirty="0"/>
        </a:p>
      </dgm:t>
    </dgm:pt>
    <dgm:pt modelId="{4FEF9BD1-A010-474B-8ED5-7C46B622619E}" type="parTrans" cxnId="{23F99BF6-7CD1-49AA-9D1E-F73A304C6D72}">
      <dgm:prSet/>
      <dgm:spPr/>
      <dgm:t>
        <a:bodyPr/>
        <a:lstStyle/>
        <a:p>
          <a:endParaRPr lang="en-GB"/>
        </a:p>
      </dgm:t>
    </dgm:pt>
    <dgm:pt modelId="{3B5CD4C6-DA1B-4762-8F08-A6B39C299516}" type="sibTrans" cxnId="{23F99BF6-7CD1-49AA-9D1E-F73A304C6D72}">
      <dgm:prSet/>
      <dgm:spPr/>
      <dgm:t>
        <a:bodyPr/>
        <a:lstStyle/>
        <a:p>
          <a:endParaRPr lang="en-GB"/>
        </a:p>
      </dgm:t>
    </dgm:pt>
    <dgm:pt modelId="{0FCA7AA3-C77F-4A06-AD66-8C36B85F02C3}">
      <dgm:prSet custT="1"/>
      <dgm:spPr/>
      <dgm:t>
        <a:bodyPr/>
        <a:lstStyle/>
        <a:p>
          <a:pPr rtl="0"/>
          <a:r>
            <a:rPr lang="en-US" sz="1300" b="1" dirty="0" err="1" smtClean="0">
              <a:solidFill>
                <a:srgbClr val="C00000"/>
              </a:solidFill>
            </a:rPr>
            <a:t>Headtail</a:t>
          </a:r>
          <a:r>
            <a:rPr lang="en-US" sz="1300" b="1" dirty="0" smtClean="0">
              <a:solidFill>
                <a:srgbClr val="C00000"/>
              </a:solidFill>
            </a:rPr>
            <a:t> Monitor</a:t>
          </a:r>
          <a:endParaRPr lang="en-GB" sz="1300" b="1" dirty="0">
            <a:solidFill>
              <a:srgbClr val="C00000"/>
            </a:solidFill>
          </a:endParaRPr>
        </a:p>
      </dgm:t>
    </dgm:pt>
    <dgm:pt modelId="{7202F121-03D8-48CE-98AC-E056C739F459}" type="parTrans" cxnId="{D53B0C1B-2ED6-47D8-906F-701D31F60DE3}">
      <dgm:prSet/>
      <dgm:spPr/>
      <dgm:t>
        <a:bodyPr/>
        <a:lstStyle/>
        <a:p>
          <a:endParaRPr lang="en-GB"/>
        </a:p>
      </dgm:t>
    </dgm:pt>
    <dgm:pt modelId="{A79CB3D5-A67E-4F47-96B8-6924A2EAD29D}" type="sibTrans" cxnId="{D53B0C1B-2ED6-47D8-906F-701D31F60DE3}">
      <dgm:prSet/>
      <dgm:spPr/>
      <dgm:t>
        <a:bodyPr/>
        <a:lstStyle/>
        <a:p>
          <a:endParaRPr lang="en-GB"/>
        </a:p>
      </dgm:t>
    </dgm:pt>
    <dgm:pt modelId="{4A1231F1-06D7-4731-B997-9FDBCD610D99}">
      <dgm:prSet custT="1"/>
      <dgm:spPr/>
      <dgm:t>
        <a:bodyPr/>
        <a:lstStyle/>
        <a:p>
          <a:pPr rtl="0"/>
          <a:r>
            <a:rPr lang="en-US" sz="1300" b="1" dirty="0" smtClean="0">
              <a:solidFill>
                <a:srgbClr val="C00000"/>
              </a:solidFill>
            </a:rPr>
            <a:t>ADT </a:t>
          </a:r>
          <a:r>
            <a:rPr lang="en-US" sz="1300" b="1" dirty="0" err="1" smtClean="0">
              <a:solidFill>
                <a:srgbClr val="C00000"/>
              </a:solidFill>
            </a:rPr>
            <a:t>ObsBox</a:t>
          </a:r>
          <a:endParaRPr lang="en-GB" sz="1300" b="1" dirty="0">
            <a:solidFill>
              <a:srgbClr val="C00000"/>
            </a:solidFill>
          </a:endParaRPr>
        </a:p>
      </dgm:t>
    </dgm:pt>
    <dgm:pt modelId="{CB7D45DB-CFD3-430F-96B9-83BB56058E8A}" type="parTrans" cxnId="{9A7F6F86-BC25-40F9-A3E0-3F9AD0D81D5C}">
      <dgm:prSet/>
      <dgm:spPr/>
      <dgm:t>
        <a:bodyPr/>
        <a:lstStyle/>
        <a:p>
          <a:endParaRPr lang="en-GB"/>
        </a:p>
      </dgm:t>
    </dgm:pt>
    <dgm:pt modelId="{2E57A424-1AA8-44DA-93D4-61205FB61931}" type="sibTrans" cxnId="{9A7F6F86-BC25-40F9-A3E0-3F9AD0D81D5C}">
      <dgm:prSet/>
      <dgm:spPr/>
      <dgm:t>
        <a:bodyPr/>
        <a:lstStyle/>
        <a:p>
          <a:endParaRPr lang="en-GB"/>
        </a:p>
      </dgm:t>
    </dgm:pt>
    <dgm:pt modelId="{7B3FC797-A957-4070-A8B0-C5CE69E4E8CC}" type="pres">
      <dgm:prSet presAssocID="{60F39980-B9EA-4CE7-A049-1B92C1CD822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F0188C2-6327-4555-A8DD-04E8D684DE2B}" type="pres">
      <dgm:prSet presAssocID="{52D916D9-DCD1-48D3-A4E4-64FBD31872F6}" presName="composite" presStyleCnt="0"/>
      <dgm:spPr/>
      <dgm:t>
        <a:bodyPr/>
        <a:lstStyle/>
        <a:p>
          <a:endParaRPr lang="en-GB"/>
        </a:p>
      </dgm:t>
    </dgm:pt>
    <dgm:pt modelId="{3F1ED153-49AE-4764-88B5-6FC6810DCB43}" type="pres">
      <dgm:prSet presAssocID="{52D916D9-DCD1-48D3-A4E4-64FBD31872F6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7F41AB-9C85-405D-808C-5E1247DD3F75}" type="pres">
      <dgm:prSet presAssocID="{52D916D9-DCD1-48D3-A4E4-64FBD31872F6}" presName="parSh" presStyleLbl="node1" presStyleIdx="0" presStyleCnt="1"/>
      <dgm:spPr/>
      <dgm:t>
        <a:bodyPr/>
        <a:lstStyle/>
        <a:p>
          <a:endParaRPr lang="en-GB"/>
        </a:p>
      </dgm:t>
    </dgm:pt>
    <dgm:pt modelId="{2605CA93-AE5F-4F83-AFA6-0403BC9D3FD8}" type="pres">
      <dgm:prSet presAssocID="{52D916D9-DCD1-48D3-A4E4-64FBD31872F6}" presName="desTx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34FF944-EB68-4513-872D-677DEE2D2484}" type="presOf" srcId="{F3755CCC-6995-493F-97E0-6211D6295238}" destId="{2605CA93-AE5F-4F83-AFA6-0403BC9D3FD8}" srcOrd="0" destOrd="2" presId="urn:microsoft.com/office/officeart/2005/8/layout/process3"/>
    <dgm:cxn modelId="{1CCD3473-2C7D-4C70-94F2-718D4DAAD85A}" type="presOf" srcId="{8A3D4E04-1302-4E47-AB6E-F836302678B2}" destId="{2605CA93-AE5F-4F83-AFA6-0403BC9D3FD8}" srcOrd="0" destOrd="4" presId="urn:microsoft.com/office/officeart/2005/8/layout/process3"/>
    <dgm:cxn modelId="{9A7F6F86-BC25-40F9-A3E0-3F9AD0D81D5C}" srcId="{56F6B4D2-42D1-46A2-A1D9-097DD3597336}" destId="{4A1231F1-06D7-4731-B997-9FDBCD610D99}" srcOrd="1" destOrd="0" parTransId="{CB7D45DB-CFD3-430F-96B9-83BB56058E8A}" sibTransId="{2E57A424-1AA8-44DA-93D4-61205FB61931}"/>
    <dgm:cxn modelId="{EBB2B9FF-5DAE-49BB-B3F3-665ADFD916D6}" type="presOf" srcId="{C7DED606-3FD3-4263-AEEE-35F1BB43C650}" destId="{2605CA93-AE5F-4F83-AFA6-0403BC9D3FD8}" srcOrd="0" destOrd="5" presId="urn:microsoft.com/office/officeart/2005/8/layout/process3"/>
    <dgm:cxn modelId="{23F99BF6-7CD1-49AA-9D1E-F73A304C6D72}" srcId="{52D916D9-DCD1-48D3-A4E4-64FBD31872F6}" destId="{56F6B4D2-42D1-46A2-A1D9-097DD3597336}" srcOrd="2" destOrd="0" parTransId="{4FEF9BD1-A010-474B-8ED5-7C46B622619E}" sibTransId="{3B5CD4C6-DA1B-4762-8F08-A6B39C299516}"/>
    <dgm:cxn modelId="{64FF5F17-19A3-4239-B1FC-00E2D9753357}" srcId="{60F39980-B9EA-4CE7-A049-1B92C1CD8229}" destId="{52D916D9-DCD1-48D3-A4E4-64FBD31872F6}" srcOrd="0" destOrd="0" parTransId="{22A26F67-6238-4E92-8CA7-A25AA6F12957}" sibTransId="{6615E26E-78B3-4682-94F5-72815DBC66BB}"/>
    <dgm:cxn modelId="{8DA6EEDB-297E-4B87-89BC-2B83D183A71F}" srcId="{52D916D9-DCD1-48D3-A4E4-64FBD31872F6}" destId="{8BCB97AC-C5A7-4364-BCA2-C3BA6758D966}" srcOrd="0" destOrd="0" parTransId="{0B4EA2B4-BBE5-4C10-9EED-E41EDB08259A}" sibTransId="{640139AF-63AA-4743-B627-154CE0831135}"/>
    <dgm:cxn modelId="{F00C52F6-4D04-487C-B24D-24449930CFF4}" type="presOf" srcId="{4A1231F1-06D7-4731-B997-9FDBCD610D99}" destId="{2605CA93-AE5F-4F83-AFA6-0403BC9D3FD8}" srcOrd="0" destOrd="8" presId="urn:microsoft.com/office/officeart/2005/8/layout/process3"/>
    <dgm:cxn modelId="{861CBA65-4D68-4338-BDF6-7E2C5CB7A7EC}" type="presOf" srcId="{52D916D9-DCD1-48D3-A4E4-64FBD31872F6}" destId="{BA7F41AB-9C85-405D-808C-5E1247DD3F75}" srcOrd="1" destOrd="0" presId="urn:microsoft.com/office/officeart/2005/8/layout/process3"/>
    <dgm:cxn modelId="{C879AC65-8033-4BB6-AF02-01DFABB75AEC}" type="presOf" srcId="{52D916D9-DCD1-48D3-A4E4-64FBD31872F6}" destId="{3F1ED153-49AE-4764-88B5-6FC6810DCB43}" srcOrd="0" destOrd="0" presId="urn:microsoft.com/office/officeart/2005/8/layout/process3"/>
    <dgm:cxn modelId="{C0CC7646-735E-4148-9768-E0D469185FE7}" srcId="{8EAB750C-A990-490C-85F3-A97111145BEC}" destId="{8A3D4E04-1302-4E47-AB6E-F836302678B2}" srcOrd="2" destOrd="0" parTransId="{F77134CC-5E04-4FF4-8473-B73242B1D301}" sibTransId="{14482F97-353D-4EC3-9713-E8CE2E94DF28}"/>
    <dgm:cxn modelId="{14CD2A32-1D9E-4FE2-81A1-C61C1EC2C2F0}" type="presOf" srcId="{8BCB97AC-C5A7-4364-BCA2-C3BA6758D966}" destId="{2605CA93-AE5F-4F83-AFA6-0403BC9D3FD8}" srcOrd="0" destOrd="0" presId="urn:microsoft.com/office/officeart/2005/8/layout/process3"/>
    <dgm:cxn modelId="{96BC9074-BA9A-4C5D-A4C9-8B83217639F9}" srcId="{52D916D9-DCD1-48D3-A4E4-64FBD31872F6}" destId="{8EAB750C-A990-490C-85F3-A97111145BEC}" srcOrd="1" destOrd="0" parTransId="{20BDD3B5-01E1-4047-AFB7-AB21F43EDA3B}" sibTransId="{0A398D94-8718-486C-9CED-A220840B64C5}"/>
    <dgm:cxn modelId="{B5BE05A5-D1D8-490B-9FA2-97857217902F}" type="presOf" srcId="{56F6B4D2-42D1-46A2-A1D9-097DD3597336}" destId="{2605CA93-AE5F-4F83-AFA6-0403BC9D3FD8}" srcOrd="0" destOrd="6" presId="urn:microsoft.com/office/officeart/2005/8/layout/process3"/>
    <dgm:cxn modelId="{8CB5567A-E7AE-45D3-8183-B887C4772B0E}" srcId="{8EAB750C-A990-490C-85F3-A97111145BEC}" destId="{8ECB2BC6-68B1-4DB1-9F23-FB90D9953653}" srcOrd="1" destOrd="0" parTransId="{C61F1479-B20C-400E-BD6D-C6C8884BF92B}" sibTransId="{74C5B46B-4B59-4360-84D3-F2C19610BC91}"/>
    <dgm:cxn modelId="{C002DE1D-92B4-4644-91E5-0C8F584CD23E}" type="presOf" srcId="{60F39980-B9EA-4CE7-A049-1B92C1CD8229}" destId="{7B3FC797-A957-4070-A8B0-C5CE69E4E8CC}" srcOrd="0" destOrd="0" presId="urn:microsoft.com/office/officeart/2005/8/layout/process3"/>
    <dgm:cxn modelId="{8C7973AB-9BF3-4D7A-992F-CC6B38B02C7E}" type="presOf" srcId="{8ECB2BC6-68B1-4DB1-9F23-FB90D9953653}" destId="{2605CA93-AE5F-4F83-AFA6-0403BC9D3FD8}" srcOrd="0" destOrd="3" presId="urn:microsoft.com/office/officeart/2005/8/layout/process3"/>
    <dgm:cxn modelId="{17E81211-802A-4D89-A2BD-B3B82397B953}" srcId="{8EAB750C-A990-490C-85F3-A97111145BEC}" destId="{F3755CCC-6995-493F-97E0-6211D6295238}" srcOrd="0" destOrd="0" parTransId="{F7133112-BBE5-4E70-BBB4-9292810392F0}" sibTransId="{5F04053B-5D1B-4805-8DD3-E0387840801D}"/>
    <dgm:cxn modelId="{DEDE9DA6-1F9F-4AFF-9937-4AB0C61CF499}" type="presOf" srcId="{8EAB750C-A990-490C-85F3-A97111145BEC}" destId="{2605CA93-AE5F-4F83-AFA6-0403BC9D3FD8}" srcOrd="0" destOrd="1" presId="urn:microsoft.com/office/officeart/2005/8/layout/process3"/>
    <dgm:cxn modelId="{0F96CEE6-DBC2-4F1D-9B3C-2A6E7DC2DC66}" srcId="{8EAB750C-A990-490C-85F3-A97111145BEC}" destId="{C7DED606-3FD3-4263-AEEE-35F1BB43C650}" srcOrd="3" destOrd="0" parTransId="{16AA5314-3BB0-4F9E-B4BD-A6763DB20984}" sibTransId="{199F902C-81FB-438A-AED3-066E6A7D7287}"/>
    <dgm:cxn modelId="{D53B0C1B-2ED6-47D8-906F-701D31F60DE3}" srcId="{56F6B4D2-42D1-46A2-A1D9-097DD3597336}" destId="{0FCA7AA3-C77F-4A06-AD66-8C36B85F02C3}" srcOrd="0" destOrd="0" parTransId="{7202F121-03D8-48CE-98AC-E056C739F459}" sibTransId="{A79CB3D5-A67E-4F47-96B8-6924A2EAD29D}"/>
    <dgm:cxn modelId="{34491C87-4D95-4312-9C18-F321F830DF17}" type="presOf" srcId="{0FCA7AA3-C77F-4A06-AD66-8C36B85F02C3}" destId="{2605CA93-AE5F-4F83-AFA6-0403BC9D3FD8}" srcOrd="0" destOrd="7" presId="urn:microsoft.com/office/officeart/2005/8/layout/process3"/>
    <dgm:cxn modelId="{4D4B915D-FD6B-47E5-A3EF-F964FED98461}" type="presParOf" srcId="{7B3FC797-A957-4070-A8B0-C5CE69E4E8CC}" destId="{7F0188C2-6327-4555-A8DD-04E8D684DE2B}" srcOrd="0" destOrd="0" presId="urn:microsoft.com/office/officeart/2005/8/layout/process3"/>
    <dgm:cxn modelId="{04FD358C-7038-416E-B9CA-75F0B37F4B79}" type="presParOf" srcId="{7F0188C2-6327-4555-A8DD-04E8D684DE2B}" destId="{3F1ED153-49AE-4764-88B5-6FC6810DCB43}" srcOrd="0" destOrd="0" presId="urn:microsoft.com/office/officeart/2005/8/layout/process3"/>
    <dgm:cxn modelId="{694422A9-995B-4359-A982-9E7C944D7DCF}" type="presParOf" srcId="{7F0188C2-6327-4555-A8DD-04E8D684DE2B}" destId="{BA7F41AB-9C85-405D-808C-5E1247DD3F75}" srcOrd="1" destOrd="0" presId="urn:microsoft.com/office/officeart/2005/8/layout/process3"/>
    <dgm:cxn modelId="{CAA0FE6E-44F0-495F-A358-6DBFD33B7030}" type="presParOf" srcId="{7F0188C2-6327-4555-A8DD-04E8D684DE2B}" destId="{2605CA93-AE5F-4F83-AFA6-0403BC9D3FD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0F39980-B9EA-4CE7-A049-1B92C1CD8229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D916D9-DCD1-48D3-A4E4-64FBD31872F6}">
      <dgm:prSet custT="1"/>
      <dgm:spPr>
        <a:solidFill>
          <a:srgbClr val="418AB3">
            <a:alpha val="89804"/>
          </a:srgbClr>
        </a:solidFill>
      </dgm:spPr>
      <dgm:t>
        <a:bodyPr/>
        <a:lstStyle/>
        <a:p>
          <a:pPr rtl="0"/>
          <a:r>
            <a:rPr lang="en-US" sz="1600" b="1" dirty="0" smtClean="0"/>
            <a:t>General strategies:</a:t>
          </a:r>
          <a:endParaRPr lang="en-GB" sz="1600" b="1" dirty="0"/>
        </a:p>
      </dgm:t>
    </dgm:pt>
    <dgm:pt modelId="{22A26F67-6238-4E92-8CA7-A25AA6F12957}" type="parTrans" cxnId="{64FF5F17-19A3-4239-B1FC-00E2D9753357}">
      <dgm:prSet/>
      <dgm:spPr/>
      <dgm:t>
        <a:bodyPr/>
        <a:lstStyle/>
        <a:p>
          <a:endParaRPr lang="en-GB"/>
        </a:p>
      </dgm:t>
    </dgm:pt>
    <dgm:pt modelId="{6615E26E-78B3-4682-94F5-72815DBC66BB}" type="sibTrans" cxnId="{64FF5F17-19A3-4239-B1FC-00E2D9753357}">
      <dgm:prSet/>
      <dgm:spPr/>
      <dgm:t>
        <a:bodyPr/>
        <a:lstStyle/>
        <a:p>
          <a:endParaRPr lang="en-GB"/>
        </a:p>
      </dgm:t>
    </dgm:pt>
    <dgm:pt modelId="{8BCB97AC-C5A7-4364-BCA2-C3BA6758D966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Good control of machine is the basis upon which we can hope to maintain control over beam stability</a:t>
          </a:r>
          <a:endParaRPr lang="en-GB" sz="1500" b="1" dirty="0">
            <a:solidFill>
              <a:srgbClr val="C00000"/>
            </a:solidFill>
          </a:endParaRPr>
        </a:p>
      </dgm:t>
    </dgm:pt>
    <dgm:pt modelId="{0B4EA2B4-BBE5-4C10-9EED-E41EDB08259A}" type="parTrans" cxnId="{8DA6EEDB-297E-4B87-89BC-2B83D183A71F}">
      <dgm:prSet/>
      <dgm:spPr/>
      <dgm:t>
        <a:bodyPr/>
        <a:lstStyle/>
        <a:p>
          <a:endParaRPr lang="en-GB"/>
        </a:p>
      </dgm:t>
    </dgm:pt>
    <dgm:pt modelId="{640139AF-63AA-4743-B627-154CE0831135}" type="sibTrans" cxnId="{8DA6EEDB-297E-4B87-89BC-2B83D183A71F}">
      <dgm:prSet/>
      <dgm:spPr/>
      <dgm:t>
        <a:bodyPr/>
        <a:lstStyle/>
        <a:p>
          <a:endParaRPr lang="en-GB"/>
        </a:p>
      </dgm:t>
    </dgm:pt>
    <dgm:pt modelId="{8EAB750C-A990-490C-85F3-A97111145BEC}">
      <dgm:prSet custT="1"/>
      <dgm:spPr/>
      <dgm:t>
        <a:bodyPr/>
        <a:lstStyle/>
        <a:p>
          <a:pPr rtl="0"/>
          <a:r>
            <a:rPr lang="en-US" sz="1500" dirty="0" smtClean="0"/>
            <a:t>In particular, it would be very useful to have </a:t>
          </a:r>
          <a:r>
            <a:rPr lang="en-US" sz="1500" b="1" dirty="0" smtClean="0">
              <a:solidFill>
                <a:srgbClr val="C00000"/>
              </a:solidFill>
            </a:rPr>
            <a:t>good monitoring and control of:</a:t>
          </a:r>
          <a:endParaRPr lang="en-GB" sz="1500" b="1" dirty="0">
            <a:solidFill>
              <a:srgbClr val="C00000"/>
            </a:solidFill>
          </a:endParaRPr>
        </a:p>
      </dgm:t>
    </dgm:pt>
    <dgm:pt modelId="{20BDD3B5-01E1-4047-AFB7-AB21F43EDA3B}" type="parTrans" cxnId="{96BC9074-BA9A-4C5D-A4C9-8B83217639F9}">
      <dgm:prSet/>
      <dgm:spPr/>
      <dgm:t>
        <a:bodyPr/>
        <a:lstStyle/>
        <a:p>
          <a:endParaRPr lang="en-GB"/>
        </a:p>
      </dgm:t>
    </dgm:pt>
    <dgm:pt modelId="{0A398D94-8718-486C-9CED-A220840B64C5}" type="sibTrans" cxnId="{96BC9074-BA9A-4C5D-A4C9-8B83217639F9}">
      <dgm:prSet/>
      <dgm:spPr/>
      <dgm:t>
        <a:bodyPr/>
        <a:lstStyle/>
        <a:p>
          <a:endParaRPr lang="en-GB"/>
        </a:p>
      </dgm:t>
    </dgm:pt>
    <dgm:pt modelId="{F3755CCC-6995-493F-97E0-6211D6295238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Damper kick strength</a:t>
          </a:r>
          <a:endParaRPr lang="en-GB" sz="1300" b="1" dirty="0">
            <a:solidFill>
              <a:srgbClr val="C00000"/>
            </a:solidFill>
          </a:endParaRPr>
        </a:p>
      </dgm:t>
    </dgm:pt>
    <dgm:pt modelId="{F7133112-BBE5-4E70-BBB4-9292810392F0}" type="parTrans" cxnId="{17E81211-802A-4D89-A2BD-B3B82397B953}">
      <dgm:prSet/>
      <dgm:spPr/>
      <dgm:t>
        <a:bodyPr/>
        <a:lstStyle/>
        <a:p>
          <a:endParaRPr lang="en-GB"/>
        </a:p>
      </dgm:t>
    </dgm:pt>
    <dgm:pt modelId="{5F04053B-5D1B-4805-8DD3-E0387840801D}" type="sibTrans" cxnId="{17E81211-802A-4D89-A2BD-B3B82397B953}">
      <dgm:prSet/>
      <dgm:spPr/>
      <dgm:t>
        <a:bodyPr/>
        <a:lstStyle/>
        <a:p>
          <a:endParaRPr lang="en-GB"/>
        </a:p>
      </dgm:t>
    </dgm:pt>
    <dgm:pt modelId="{8ECB2BC6-68B1-4DB1-9F23-FB90D9953653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Chromaticity</a:t>
          </a:r>
          <a:endParaRPr lang="en-GB" sz="1300" b="1" dirty="0">
            <a:solidFill>
              <a:srgbClr val="C00000"/>
            </a:solidFill>
          </a:endParaRPr>
        </a:p>
      </dgm:t>
    </dgm:pt>
    <dgm:pt modelId="{C61F1479-B20C-400E-BD6D-C6C8884BF92B}" type="parTrans" cxnId="{8CB5567A-E7AE-45D3-8183-B887C4772B0E}">
      <dgm:prSet/>
      <dgm:spPr/>
      <dgm:t>
        <a:bodyPr/>
        <a:lstStyle/>
        <a:p>
          <a:endParaRPr lang="en-GB"/>
        </a:p>
      </dgm:t>
    </dgm:pt>
    <dgm:pt modelId="{74C5B46B-4B59-4360-84D3-F2C19610BC91}" type="sibTrans" cxnId="{8CB5567A-E7AE-45D3-8183-B887C4772B0E}">
      <dgm:prSet/>
      <dgm:spPr/>
      <dgm:t>
        <a:bodyPr/>
        <a:lstStyle/>
        <a:p>
          <a:endParaRPr lang="en-GB"/>
        </a:p>
      </dgm:t>
    </dgm:pt>
    <dgm:pt modelId="{8A3D4E04-1302-4E47-AB6E-F836302678B2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Coupling</a:t>
          </a:r>
          <a:endParaRPr lang="en-GB" sz="1300" b="1" dirty="0">
            <a:solidFill>
              <a:srgbClr val="C00000"/>
            </a:solidFill>
          </a:endParaRPr>
        </a:p>
      </dgm:t>
    </dgm:pt>
    <dgm:pt modelId="{F77134CC-5E04-4FF4-8473-B73242B1D301}" type="parTrans" cxnId="{C0CC7646-735E-4148-9768-E0D469185FE7}">
      <dgm:prSet/>
      <dgm:spPr/>
      <dgm:t>
        <a:bodyPr/>
        <a:lstStyle/>
        <a:p>
          <a:endParaRPr lang="en-GB"/>
        </a:p>
      </dgm:t>
    </dgm:pt>
    <dgm:pt modelId="{14482F97-353D-4EC3-9713-E8CE2E94DF28}" type="sibTrans" cxnId="{C0CC7646-735E-4148-9768-E0D469185FE7}">
      <dgm:prSet/>
      <dgm:spPr/>
      <dgm:t>
        <a:bodyPr/>
        <a:lstStyle/>
        <a:p>
          <a:endParaRPr lang="en-GB"/>
        </a:p>
      </dgm:t>
    </dgm:pt>
    <dgm:pt modelId="{C7DED606-3FD3-4263-AEEE-35F1BB43C650}">
      <dgm:prSet custT="1"/>
      <dgm:spPr/>
      <dgm:t>
        <a:bodyPr/>
        <a:lstStyle/>
        <a:p>
          <a:pPr rtl="0"/>
          <a:r>
            <a:rPr lang="en-US" sz="1300" b="1" dirty="0" smtClean="0">
              <a:solidFill>
                <a:srgbClr val="C00000"/>
              </a:solidFill>
            </a:rPr>
            <a:t>Tunes</a:t>
          </a:r>
          <a:endParaRPr lang="en-GB" sz="1300" b="1" dirty="0">
            <a:solidFill>
              <a:srgbClr val="C00000"/>
            </a:solidFill>
          </a:endParaRPr>
        </a:p>
      </dgm:t>
    </dgm:pt>
    <dgm:pt modelId="{16AA5314-3BB0-4F9E-B4BD-A6763DB20984}" type="parTrans" cxnId="{0F96CEE6-DBC2-4F1D-9B3C-2A6E7DC2DC66}">
      <dgm:prSet/>
      <dgm:spPr/>
      <dgm:t>
        <a:bodyPr/>
        <a:lstStyle/>
        <a:p>
          <a:endParaRPr lang="en-GB"/>
        </a:p>
      </dgm:t>
    </dgm:pt>
    <dgm:pt modelId="{199F902C-81FB-438A-AED3-066E6A7D7287}" type="sibTrans" cxnId="{0F96CEE6-DBC2-4F1D-9B3C-2A6E7DC2DC66}">
      <dgm:prSet/>
      <dgm:spPr/>
      <dgm:t>
        <a:bodyPr/>
        <a:lstStyle/>
        <a:p>
          <a:endParaRPr lang="en-GB"/>
        </a:p>
      </dgm:t>
    </dgm:pt>
    <dgm:pt modelId="{56F6B4D2-42D1-46A2-A1D9-097DD3597336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Important diagnostics</a:t>
          </a:r>
          <a:r>
            <a:rPr lang="en-US" sz="1500" b="1" dirty="0" smtClean="0"/>
            <a:t> </a:t>
          </a:r>
          <a:r>
            <a:rPr lang="en-US" sz="1500" dirty="0" smtClean="0"/>
            <a:t>that can help in a better understanding of instabilities:</a:t>
          </a:r>
          <a:endParaRPr lang="en-GB" sz="1500" dirty="0"/>
        </a:p>
      </dgm:t>
    </dgm:pt>
    <dgm:pt modelId="{4FEF9BD1-A010-474B-8ED5-7C46B622619E}" type="parTrans" cxnId="{23F99BF6-7CD1-49AA-9D1E-F73A304C6D72}">
      <dgm:prSet/>
      <dgm:spPr/>
      <dgm:t>
        <a:bodyPr/>
        <a:lstStyle/>
        <a:p>
          <a:endParaRPr lang="en-GB"/>
        </a:p>
      </dgm:t>
    </dgm:pt>
    <dgm:pt modelId="{3B5CD4C6-DA1B-4762-8F08-A6B39C299516}" type="sibTrans" cxnId="{23F99BF6-7CD1-49AA-9D1E-F73A304C6D72}">
      <dgm:prSet/>
      <dgm:spPr/>
      <dgm:t>
        <a:bodyPr/>
        <a:lstStyle/>
        <a:p>
          <a:endParaRPr lang="en-GB"/>
        </a:p>
      </dgm:t>
    </dgm:pt>
    <dgm:pt modelId="{0FCA7AA3-C77F-4A06-AD66-8C36B85F02C3}">
      <dgm:prSet custT="1"/>
      <dgm:spPr/>
      <dgm:t>
        <a:bodyPr/>
        <a:lstStyle/>
        <a:p>
          <a:pPr rtl="0"/>
          <a:r>
            <a:rPr lang="en-US" sz="1300" b="1" dirty="0" err="1" smtClean="0">
              <a:solidFill>
                <a:srgbClr val="C00000"/>
              </a:solidFill>
            </a:rPr>
            <a:t>Headtail</a:t>
          </a:r>
          <a:r>
            <a:rPr lang="en-US" sz="1300" b="1" dirty="0" smtClean="0">
              <a:solidFill>
                <a:srgbClr val="C00000"/>
              </a:solidFill>
            </a:rPr>
            <a:t> Monitor</a:t>
          </a:r>
          <a:endParaRPr lang="en-GB" sz="1300" b="1" dirty="0">
            <a:solidFill>
              <a:srgbClr val="C00000"/>
            </a:solidFill>
          </a:endParaRPr>
        </a:p>
      </dgm:t>
    </dgm:pt>
    <dgm:pt modelId="{7202F121-03D8-48CE-98AC-E056C739F459}" type="parTrans" cxnId="{D53B0C1B-2ED6-47D8-906F-701D31F60DE3}">
      <dgm:prSet/>
      <dgm:spPr/>
      <dgm:t>
        <a:bodyPr/>
        <a:lstStyle/>
        <a:p>
          <a:endParaRPr lang="en-GB"/>
        </a:p>
      </dgm:t>
    </dgm:pt>
    <dgm:pt modelId="{A79CB3D5-A67E-4F47-96B8-6924A2EAD29D}" type="sibTrans" cxnId="{D53B0C1B-2ED6-47D8-906F-701D31F60DE3}">
      <dgm:prSet/>
      <dgm:spPr/>
      <dgm:t>
        <a:bodyPr/>
        <a:lstStyle/>
        <a:p>
          <a:endParaRPr lang="en-GB"/>
        </a:p>
      </dgm:t>
    </dgm:pt>
    <dgm:pt modelId="{4A1231F1-06D7-4731-B997-9FDBCD610D99}">
      <dgm:prSet custT="1"/>
      <dgm:spPr/>
      <dgm:t>
        <a:bodyPr/>
        <a:lstStyle/>
        <a:p>
          <a:pPr rtl="0"/>
          <a:r>
            <a:rPr lang="en-US" sz="1300" b="1" dirty="0" smtClean="0">
              <a:solidFill>
                <a:srgbClr val="C00000"/>
              </a:solidFill>
            </a:rPr>
            <a:t>ADT </a:t>
          </a:r>
          <a:r>
            <a:rPr lang="en-US" sz="1300" b="1" dirty="0" err="1" smtClean="0">
              <a:solidFill>
                <a:srgbClr val="C00000"/>
              </a:solidFill>
            </a:rPr>
            <a:t>ObsBox</a:t>
          </a:r>
          <a:endParaRPr lang="en-GB" sz="1300" b="1" dirty="0">
            <a:solidFill>
              <a:srgbClr val="C00000"/>
            </a:solidFill>
          </a:endParaRPr>
        </a:p>
      </dgm:t>
    </dgm:pt>
    <dgm:pt modelId="{CB7D45DB-CFD3-430F-96B9-83BB56058E8A}" type="parTrans" cxnId="{9A7F6F86-BC25-40F9-A3E0-3F9AD0D81D5C}">
      <dgm:prSet/>
      <dgm:spPr/>
      <dgm:t>
        <a:bodyPr/>
        <a:lstStyle/>
        <a:p>
          <a:endParaRPr lang="en-GB"/>
        </a:p>
      </dgm:t>
    </dgm:pt>
    <dgm:pt modelId="{2E57A424-1AA8-44DA-93D4-61205FB61931}" type="sibTrans" cxnId="{9A7F6F86-BC25-40F9-A3E0-3F9AD0D81D5C}">
      <dgm:prSet/>
      <dgm:spPr/>
      <dgm:t>
        <a:bodyPr/>
        <a:lstStyle/>
        <a:p>
          <a:endParaRPr lang="en-GB"/>
        </a:p>
      </dgm:t>
    </dgm:pt>
    <dgm:pt modelId="{7B3FC797-A957-4070-A8B0-C5CE69E4E8CC}" type="pres">
      <dgm:prSet presAssocID="{60F39980-B9EA-4CE7-A049-1B92C1CD822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F0188C2-6327-4555-A8DD-04E8D684DE2B}" type="pres">
      <dgm:prSet presAssocID="{52D916D9-DCD1-48D3-A4E4-64FBD31872F6}" presName="composite" presStyleCnt="0"/>
      <dgm:spPr/>
      <dgm:t>
        <a:bodyPr/>
        <a:lstStyle/>
        <a:p>
          <a:endParaRPr lang="en-GB"/>
        </a:p>
      </dgm:t>
    </dgm:pt>
    <dgm:pt modelId="{3F1ED153-49AE-4764-88B5-6FC6810DCB43}" type="pres">
      <dgm:prSet presAssocID="{52D916D9-DCD1-48D3-A4E4-64FBD31872F6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7F41AB-9C85-405D-808C-5E1247DD3F75}" type="pres">
      <dgm:prSet presAssocID="{52D916D9-DCD1-48D3-A4E4-64FBD31872F6}" presName="parSh" presStyleLbl="node1" presStyleIdx="0" presStyleCnt="1"/>
      <dgm:spPr/>
      <dgm:t>
        <a:bodyPr/>
        <a:lstStyle/>
        <a:p>
          <a:endParaRPr lang="en-GB"/>
        </a:p>
      </dgm:t>
    </dgm:pt>
    <dgm:pt modelId="{2605CA93-AE5F-4F83-AFA6-0403BC9D3FD8}" type="pres">
      <dgm:prSet presAssocID="{52D916D9-DCD1-48D3-A4E4-64FBD31872F6}" presName="desTx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A7F6F86-BC25-40F9-A3E0-3F9AD0D81D5C}" srcId="{56F6B4D2-42D1-46A2-A1D9-097DD3597336}" destId="{4A1231F1-06D7-4731-B997-9FDBCD610D99}" srcOrd="1" destOrd="0" parTransId="{CB7D45DB-CFD3-430F-96B9-83BB56058E8A}" sibTransId="{2E57A424-1AA8-44DA-93D4-61205FB61931}"/>
    <dgm:cxn modelId="{23F99BF6-7CD1-49AA-9D1E-F73A304C6D72}" srcId="{52D916D9-DCD1-48D3-A4E4-64FBD31872F6}" destId="{56F6B4D2-42D1-46A2-A1D9-097DD3597336}" srcOrd="2" destOrd="0" parTransId="{4FEF9BD1-A010-474B-8ED5-7C46B622619E}" sibTransId="{3B5CD4C6-DA1B-4762-8F08-A6B39C299516}"/>
    <dgm:cxn modelId="{8DB2D54C-4BE7-42B0-9D02-B4998826779E}" type="presOf" srcId="{8A3D4E04-1302-4E47-AB6E-F836302678B2}" destId="{2605CA93-AE5F-4F83-AFA6-0403BC9D3FD8}" srcOrd="0" destOrd="4" presId="urn:microsoft.com/office/officeart/2005/8/layout/process3"/>
    <dgm:cxn modelId="{70B9ADA6-A5A0-40C3-873E-64C88A4B0475}" type="presOf" srcId="{52D916D9-DCD1-48D3-A4E4-64FBD31872F6}" destId="{BA7F41AB-9C85-405D-808C-5E1247DD3F75}" srcOrd="1" destOrd="0" presId="urn:microsoft.com/office/officeart/2005/8/layout/process3"/>
    <dgm:cxn modelId="{64FF5F17-19A3-4239-B1FC-00E2D9753357}" srcId="{60F39980-B9EA-4CE7-A049-1B92C1CD8229}" destId="{52D916D9-DCD1-48D3-A4E4-64FBD31872F6}" srcOrd="0" destOrd="0" parTransId="{22A26F67-6238-4E92-8CA7-A25AA6F12957}" sibTransId="{6615E26E-78B3-4682-94F5-72815DBC66BB}"/>
    <dgm:cxn modelId="{8DA6EEDB-297E-4B87-89BC-2B83D183A71F}" srcId="{52D916D9-DCD1-48D3-A4E4-64FBD31872F6}" destId="{8BCB97AC-C5A7-4364-BCA2-C3BA6758D966}" srcOrd="0" destOrd="0" parTransId="{0B4EA2B4-BBE5-4C10-9EED-E41EDB08259A}" sibTransId="{640139AF-63AA-4743-B627-154CE0831135}"/>
    <dgm:cxn modelId="{D4CF9463-32C6-4879-B124-73D826D1BFAA}" type="presOf" srcId="{C7DED606-3FD3-4263-AEEE-35F1BB43C650}" destId="{2605CA93-AE5F-4F83-AFA6-0403BC9D3FD8}" srcOrd="0" destOrd="5" presId="urn:microsoft.com/office/officeart/2005/8/layout/process3"/>
    <dgm:cxn modelId="{2DC31D51-2AD0-489C-B02A-3E34A6F9F3C4}" type="presOf" srcId="{60F39980-B9EA-4CE7-A049-1B92C1CD8229}" destId="{7B3FC797-A957-4070-A8B0-C5CE69E4E8CC}" srcOrd="0" destOrd="0" presId="urn:microsoft.com/office/officeart/2005/8/layout/process3"/>
    <dgm:cxn modelId="{C0CC7646-735E-4148-9768-E0D469185FE7}" srcId="{8EAB750C-A990-490C-85F3-A97111145BEC}" destId="{8A3D4E04-1302-4E47-AB6E-F836302678B2}" srcOrd="2" destOrd="0" parTransId="{F77134CC-5E04-4FF4-8473-B73242B1D301}" sibTransId="{14482F97-353D-4EC3-9713-E8CE2E94DF28}"/>
    <dgm:cxn modelId="{D2C9D448-7EB5-4169-8299-408A0FE89B65}" type="presOf" srcId="{0FCA7AA3-C77F-4A06-AD66-8C36B85F02C3}" destId="{2605CA93-AE5F-4F83-AFA6-0403BC9D3FD8}" srcOrd="0" destOrd="7" presId="urn:microsoft.com/office/officeart/2005/8/layout/process3"/>
    <dgm:cxn modelId="{B4AEB156-C448-4F1A-99B4-0CBEBDF41C59}" type="presOf" srcId="{52D916D9-DCD1-48D3-A4E4-64FBD31872F6}" destId="{3F1ED153-49AE-4764-88B5-6FC6810DCB43}" srcOrd="0" destOrd="0" presId="urn:microsoft.com/office/officeart/2005/8/layout/process3"/>
    <dgm:cxn modelId="{FC187D7F-8D36-434B-9D9C-48F6E1504807}" type="presOf" srcId="{8ECB2BC6-68B1-4DB1-9F23-FB90D9953653}" destId="{2605CA93-AE5F-4F83-AFA6-0403BC9D3FD8}" srcOrd="0" destOrd="3" presId="urn:microsoft.com/office/officeart/2005/8/layout/process3"/>
    <dgm:cxn modelId="{B64B07CC-3EFD-476E-9441-842B6031EA67}" type="presOf" srcId="{8EAB750C-A990-490C-85F3-A97111145BEC}" destId="{2605CA93-AE5F-4F83-AFA6-0403BC9D3FD8}" srcOrd="0" destOrd="1" presId="urn:microsoft.com/office/officeart/2005/8/layout/process3"/>
    <dgm:cxn modelId="{96BC9074-BA9A-4C5D-A4C9-8B83217639F9}" srcId="{52D916D9-DCD1-48D3-A4E4-64FBD31872F6}" destId="{8EAB750C-A990-490C-85F3-A97111145BEC}" srcOrd="1" destOrd="0" parTransId="{20BDD3B5-01E1-4047-AFB7-AB21F43EDA3B}" sibTransId="{0A398D94-8718-486C-9CED-A220840B64C5}"/>
    <dgm:cxn modelId="{8CB5567A-E7AE-45D3-8183-B887C4772B0E}" srcId="{8EAB750C-A990-490C-85F3-A97111145BEC}" destId="{8ECB2BC6-68B1-4DB1-9F23-FB90D9953653}" srcOrd="1" destOrd="0" parTransId="{C61F1479-B20C-400E-BD6D-C6C8884BF92B}" sibTransId="{74C5B46B-4B59-4360-84D3-F2C19610BC91}"/>
    <dgm:cxn modelId="{604AA436-E070-470A-92AF-9062989632E1}" type="presOf" srcId="{F3755CCC-6995-493F-97E0-6211D6295238}" destId="{2605CA93-AE5F-4F83-AFA6-0403BC9D3FD8}" srcOrd="0" destOrd="2" presId="urn:microsoft.com/office/officeart/2005/8/layout/process3"/>
    <dgm:cxn modelId="{CF0E27A0-CD72-476A-BEE4-BDE0833D06C9}" type="presOf" srcId="{4A1231F1-06D7-4731-B997-9FDBCD610D99}" destId="{2605CA93-AE5F-4F83-AFA6-0403BC9D3FD8}" srcOrd="0" destOrd="8" presId="urn:microsoft.com/office/officeart/2005/8/layout/process3"/>
    <dgm:cxn modelId="{B9B70466-6C02-4470-86DD-580196AC3A07}" type="presOf" srcId="{8BCB97AC-C5A7-4364-BCA2-C3BA6758D966}" destId="{2605CA93-AE5F-4F83-AFA6-0403BC9D3FD8}" srcOrd="0" destOrd="0" presId="urn:microsoft.com/office/officeart/2005/8/layout/process3"/>
    <dgm:cxn modelId="{C24FABEE-E3E9-4B1C-BDEC-C5178F652418}" type="presOf" srcId="{56F6B4D2-42D1-46A2-A1D9-097DD3597336}" destId="{2605CA93-AE5F-4F83-AFA6-0403BC9D3FD8}" srcOrd="0" destOrd="6" presId="urn:microsoft.com/office/officeart/2005/8/layout/process3"/>
    <dgm:cxn modelId="{17E81211-802A-4D89-A2BD-B3B82397B953}" srcId="{8EAB750C-A990-490C-85F3-A97111145BEC}" destId="{F3755CCC-6995-493F-97E0-6211D6295238}" srcOrd="0" destOrd="0" parTransId="{F7133112-BBE5-4E70-BBB4-9292810392F0}" sibTransId="{5F04053B-5D1B-4805-8DD3-E0387840801D}"/>
    <dgm:cxn modelId="{0F96CEE6-DBC2-4F1D-9B3C-2A6E7DC2DC66}" srcId="{8EAB750C-A990-490C-85F3-A97111145BEC}" destId="{C7DED606-3FD3-4263-AEEE-35F1BB43C650}" srcOrd="3" destOrd="0" parTransId="{16AA5314-3BB0-4F9E-B4BD-A6763DB20984}" sibTransId="{199F902C-81FB-438A-AED3-066E6A7D7287}"/>
    <dgm:cxn modelId="{D53B0C1B-2ED6-47D8-906F-701D31F60DE3}" srcId="{56F6B4D2-42D1-46A2-A1D9-097DD3597336}" destId="{0FCA7AA3-C77F-4A06-AD66-8C36B85F02C3}" srcOrd="0" destOrd="0" parTransId="{7202F121-03D8-48CE-98AC-E056C739F459}" sibTransId="{A79CB3D5-A67E-4F47-96B8-6924A2EAD29D}"/>
    <dgm:cxn modelId="{36DCB48A-2E36-426C-8E51-3E1C9650D9AB}" type="presParOf" srcId="{7B3FC797-A957-4070-A8B0-C5CE69E4E8CC}" destId="{7F0188C2-6327-4555-A8DD-04E8D684DE2B}" srcOrd="0" destOrd="0" presId="urn:microsoft.com/office/officeart/2005/8/layout/process3"/>
    <dgm:cxn modelId="{739F3F4D-390F-468D-9F71-CC9DC7CFA4EF}" type="presParOf" srcId="{7F0188C2-6327-4555-A8DD-04E8D684DE2B}" destId="{3F1ED153-49AE-4764-88B5-6FC6810DCB43}" srcOrd="0" destOrd="0" presId="urn:microsoft.com/office/officeart/2005/8/layout/process3"/>
    <dgm:cxn modelId="{22429D83-5975-4774-B7DE-F17BC9ABA217}" type="presParOf" srcId="{7F0188C2-6327-4555-A8DD-04E8D684DE2B}" destId="{BA7F41AB-9C85-405D-808C-5E1247DD3F75}" srcOrd="1" destOrd="0" presId="urn:microsoft.com/office/officeart/2005/8/layout/process3"/>
    <dgm:cxn modelId="{6EC48ACB-6DEB-42A2-B020-681E4470FFD1}" type="presParOf" srcId="{7F0188C2-6327-4555-A8DD-04E8D684DE2B}" destId="{2605CA93-AE5F-4F83-AFA6-0403BC9D3FD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0F39980-B9EA-4CE7-A049-1B92C1CD8229}" type="doc">
      <dgm:prSet loTypeId="urn:microsoft.com/office/officeart/2005/8/layout/process3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52D916D9-DCD1-48D3-A4E4-64FBD31872F6}">
      <dgm:prSet custT="1"/>
      <dgm:spPr>
        <a:solidFill>
          <a:srgbClr val="A6B727">
            <a:alpha val="89804"/>
          </a:srgbClr>
        </a:solidFill>
      </dgm:spPr>
      <dgm:t>
        <a:bodyPr/>
        <a:lstStyle/>
        <a:p>
          <a:pPr rtl="0"/>
          <a:r>
            <a:rPr lang="en-US" sz="1600" b="1" dirty="0" smtClean="0"/>
            <a:t>Procedure:</a:t>
          </a:r>
          <a:endParaRPr lang="en-GB" sz="1600" b="1" dirty="0"/>
        </a:p>
      </dgm:t>
    </dgm:pt>
    <dgm:pt modelId="{22A26F67-6238-4E92-8CA7-A25AA6F12957}" type="parTrans" cxnId="{64FF5F17-19A3-4239-B1FC-00E2D9753357}">
      <dgm:prSet/>
      <dgm:spPr/>
      <dgm:t>
        <a:bodyPr/>
        <a:lstStyle/>
        <a:p>
          <a:endParaRPr lang="en-GB"/>
        </a:p>
      </dgm:t>
    </dgm:pt>
    <dgm:pt modelId="{6615E26E-78B3-4682-94F5-72815DBC66BB}" type="sibTrans" cxnId="{64FF5F17-19A3-4239-B1FC-00E2D9753357}">
      <dgm:prSet/>
      <dgm:spPr/>
      <dgm:t>
        <a:bodyPr/>
        <a:lstStyle/>
        <a:p>
          <a:endParaRPr lang="en-GB"/>
        </a:p>
      </dgm:t>
    </dgm:pt>
    <dgm:pt modelId="{8BCB97AC-C5A7-4364-BCA2-C3BA6758D966}">
      <dgm:prSet custT="1"/>
      <dgm:spPr/>
      <dgm:t>
        <a:bodyPr/>
        <a:lstStyle/>
        <a:p>
          <a:pPr rtl="0"/>
          <a:r>
            <a:rPr lang="en-GB" sz="1500" dirty="0" smtClean="0"/>
            <a:t>Complete </a:t>
          </a:r>
          <a:r>
            <a:rPr lang="en-GB" sz="1500" b="1" dirty="0" smtClean="0">
              <a:solidFill>
                <a:srgbClr val="C00000"/>
              </a:solidFill>
            </a:rPr>
            <a:t>intensity ramp-up with 25 ns standard beam</a:t>
          </a:r>
          <a:r>
            <a:rPr lang="en-GB" sz="1500" dirty="0" smtClean="0"/>
            <a:t> – then start injecting </a:t>
          </a:r>
          <a:r>
            <a:rPr lang="en-GB" sz="1500" b="1" dirty="0" smtClean="0">
              <a:solidFill>
                <a:srgbClr val="C00000"/>
              </a:solidFill>
            </a:rPr>
            <a:t>BCMS beams</a:t>
          </a:r>
          <a:endParaRPr lang="en-GB" sz="1500" b="1" dirty="0"/>
        </a:p>
      </dgm:t>
    </dgm:pt>
    <dgm:pt modelId="{0B4EA2B4-BBE5-4C10-9EED-E41EDB08259A}" type="parTrans" cxnId="{8DA6EEDB-297E-4B87-89BC-2B83D183A71F}">
      <dgm:prSet/>
      <dgm:spPr/>
      <dgm:t>
        <a:bodyPr/>
        <a:lstStyle/>
        <a:p>
          <a:endParaRPr lang="en-GB"/>
        </a:p>
      </dgm:t>
    </dgm:pt>
    <dgm:pt modelId="{640139AF-63AA-4743-B627-154CE0831135}" type="sibTrans" cxnId="{8DA6EEDB-297E-4B87-89BC-2B83D183A71F}">
      <dgm:prSet/>
      <dgm:spPr/>
      <dgm:t>
        <a:bodyPr/>
        <a:lstStyle/>
        <a:p>
          <a:endParaRPr lang="en-GB"/>
        </a:p>
      </dgm:t>
    </dgm:pt>
    <dgm:pt modelId="{4A1231F1-06D7-4731-B997-9FDBCD610D99}">
      <dgm:prSet custT="1"/>
      <dgm:spPr/>
      <dgm:t>
        <a:bodyPr/>
        <a:lstStyle/>
        <a:p>
          <a:pPr rtl="0"/>
          <a:endParaRPr lang="en-GB" sz="1300" b="1" dirty="0"/>
        </a:p>
      </dgm:t>
    </dgm:pt>
    <dgm:pt modelId="{CB7D45DB-CFD3-430F-96B9-83BB56058E8A}" type="parTrans" cxnId="{9A7F6F86-BC25-40F9-A3E0-3F9AD0D81D5C}">
      <dgm:prSet/>
      <dgm:spPr/>
      <dgm:t>
        <a:bodyPr/>
        <a:lstStyle/>
        <a:p>
          <a:endParaRPr lang="en-GB"/>
        </a:p>
      </dgm:t>
    </dgm:pt>
    <dgm:pt modelId="{2E57A424-1AA8-44DA-93D4-61205FB61931}" type="sibTrans" cxnId="{9A7F6F86-BC25-40F9-A3E0-3F9AD0D81D5C}">
      <dgm:prSet/>
      <dgm:spPr/>
      <dgm:t>
        <a:bodyPr/>
        <a:lstStyle/>
        <a:p>
          <a:endParaRPr lang="en-GB"/>
        </a:p>
      </dgm:t>
    </dgm:pt>
    <dgm:pt modelId="{CEC25D07-69EC-43D0-AA82-F4A4018AAF50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Inject</a:t>
          </a:r>
          <a:r>
            <a:rPr lang="en-US" sz="1500" dirty="0" smtClean="0"/>
            <a:t> with </a:t>
          </a:r>
          <a:r>
            <a:rPr lang="en-US" sz="1500" b="1" dirty="0" smtClean="0">
              <a:solidFill>
                <a:srgbClr val="C00000"/>
              </a:solidFill>
            </a:rPr>
            <a:t>established machine settings:</a:t>
          </a:r>
          <a:endParaRPr lang="en-GB" sz="1500" b="1" dirty="0">
            <a:solidFill>
              <a:srgbClr val="C00000"/>
            </a:solidFill>
          </a:endParaRPr>
        </a:p>
      </dgm:t>
    </dgm:pt>
    <dgm:pt modelId="{EE85F4B1-B919-4F72-9F48-2090FD624FE3}" type="parTrans" cxnId="{0E254AC6-EE66-4D3D-8440-6864A9BEAD11}">
      <dgm:prSet/>
      <dgm:spPr/>
      <dgm:t>
        <a:bodyPr/>
        <a:lstStyle/>
        <a:p>
          <a:endParaRPr lang="en-GB"/>
        </a:p>
      </dgm:t>
    </dgm:pt>
    <dgm:pt modelId="{AEE90037-ADD6-480B-B290-D5D9AF6EF6F2}" type="sibTrans" cxnId="{0E254AC6-EE66-4D3D-8440-6864A9BEAD11}">
      <dgm:prSet/>
      <dgm:spPr/>
      <dgm:t>
        <a:bodyPr/>
        <a:lstStyle/>
        <a:p>
          <a:endParaRPr lang="en-GB"/>
        </a:p>
      </dgm:t>
    </dgm:pt>
    <dgm:pt modelId="{F1D2AF11-1DEE-46BA-A780-F507F9922FE0}">
      <dgm:prSet custT="1"/>
      <dgm:spPr/>
      <dgm:t>
        <a:bodyPr/>
        <a:lstStyle/>
        <a:p>
          <a:pPr rtl="0"/>
          <a:r>
            <a:rPr lang="en-US" sz="1300" b="1" dirty="0" smtClean="0">
              <a:solidFill>
                <a:srgbClr val="C00000"/>
              </a:solidFill>
            </a:rPr>
            <a:t>Chromaticity</a:t>
          </a:r>
          <a:endParaRPr lang="en-GB" sz="1300" b="1" dirty="0">
            <a:solidFill>
              <a:srgbClr val="C00000"/>
            </a:solidFill>
          </a:endParaRPr>
        </a:p>
      </dgm:t>
    </dgm:pt>
    <dgm:pt modelId="{C9A9D67C-9F69-4639-941C-76DDDA9A4B95}" type="parTrans" cxnId="{B890918D-32C9-4AFD-A6C7-8970BC4C64BC}">
      <dgm:prSet/>
      <dgm:spPr/>
      <dgm:t>
        <a:bodyPr/>
        <a:lstStyle/>
        <a:p>
          <a:endParaRPr lang="en-GB"/>
        </a:p>
      </dgm:t>
    </dgm:pt>
    <dgm:pt modelId="{86AF2340-71B0-42A7-91CA-4E5060E7F9C1}" type="sibTrans" cxnId="{B890918D-32C9-4AFD-A6C7-8970BC4C64BC}">
      <dgm:prSet/>
      <dgm:spPr/>
      <dgm:t>
        <a:bodyPr/>
        <a:lstStyle/>
        <a:p>
          <a:endParaRPr lang="en-GB"/>
        </a:p>
      </dgm:t>
    </dgm:pt>
    <dgm:pt modelId="{ADE9DA21-6F7B-44EE-95C6-795814AD148A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Octupoles</a:t>
          </a:r>
          <a:endParaRPr lang="en-GB" sz="1300" b="1" dirty="0">
            <a:solidFill>
              <a:srgbClr val="C00000"/>
            </a:solidFill>
          </a:endParaRPr>
        </a:p>
      </dgm:t>
    </dgm:pt>
    <dgm:pt modelId="{A262BC69-A93D-4EE3-B6A3-31F0B86E85DF}" type="parTrans" cxnId="{1D254833-E778-4443-8AB8-3C5A4330F3C1}">
      <dgm:prSet/>
      <dgm:spPr/>
      <dgm:t>
        <a:bodyPr/>
        <a:lstStyle/>
        <a:p>
          <a:endParaRPr lang="en-GB"/>
        </a:p>
      </dgm:t>
    </dgm:pt>
    <dgm:pt modelId="{57B1CC5E-3A7D-44E8-936E-7200391B31A2}" type="sibTrans" cxnId="{1D254833-E778-4443-8AB8-3C5A4330F3C1}">
      <dgm:prSet/>
      <dgm:spPr/>
      <dgm:t>
        <a:bodyPr/>
        <a:lstStyle/>
        <a:p>
          <a:endParaRPr lang="en-GB"/>
        </a:p>
      </dgm:t>
    </dgm:pt>
    <dgm:pt modelId="{221FFE71-2705-438C-8EA2-CD8494393723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Damper gain</a:t>
          </a:r>
          <a:endParaRPr lang="en-GB" sz="1300" b="1" dirty="0">
            <a:solidFill>
              <a:srgbClr val="C00000"/>
            </a:solidFill>
          </a:endParaRPr>
        </a:p>
      </dgm:t>
    </dgm:pt>
    <dgm:pt modelId="{B7F9F25F-D872-4FD1-8658-2F348220F81A}" type="parTrans" cxnId="{486DF563-16C9-4F7A-975D-9C73331C734E}">
      <dgm:prSet/>
      <dgm:spPr/>
      <dgm:t>
        <a:bodyPr/>
        <a:lstStyle/>
        <a:p>
          <a:endParaRPr lang="en-GB"/>
        </a:p>
      </dgm:t>
    </dgm:pt>
    <dgm:pt modelId="{0BDC32B3-A886-49BE-BF45-57CD8190461A}" type="sibTrans" cxnId="{486DF563-16C9-4F7A-975D-9C73331C734E}">
      <dgm:prSet/>
      <dgm:spPr/>
      <dgm:t>
        <a:bodyPr/>
        <a:lstStyle/>
        <a:p>
          <a:endParaRPr lang="en-GB"/>
        </a:p>
      </dgm:t>
    </dgm:pt>
    <dgm:pt modelId="{E556A6E9-6100-453E-A312-93CFCC2C7B1F}">
      <dgm:prSet custT="1"/>
      <dgm:spPr/>
      <dgm:t>
        <a:bodyPr/>
        <a:lstStyle/>
        <a:p>
          <a:pPr rtl="0"/>
          <a:r>
            <a:rPr lang="en-US" sz="1300" b="1" dirty="0" smtClean="0">
              <a:solidFill>
                <a:srgbClr val="C00000"/>
              </a:solidFill>
            </a:rPr>
            <a:t>Working point (try lowering horizontal tune)</a:t>
          </a:r>
          <a:endParaRPr lang="en-GB" sz="1300" b="1" dirty="0">
            <a:solidFill>
              <a:srgbClr val="C00000"/>
            </a:solidFill>
          </a:endParaRPr>
        </a:p>
      </dgm:t>
    </dgm:pt>
    <dgm:pt modelId="{22148EC1-1CED-4C18-9DE5-BF0D391AC42E}" type="parTrans" cxnId="{1036896E-58ED-4078-8491-A80F8285F8D5}">
      <dgm:prSet/>
      <dgm:spPr/>
      <dgm:t>
        <a:bodyPr/>
        <a:lstStyle/>
        <a:p>
          <a:endParaRPr lang="en-GB"/>
        </a:p>
      </dgm:t>
    </dgm:pt>
    <dgm:pt modelId="{EB22E9C4-4852-464F-A3DB-5067ED935D34}" type="sibTrans" cxnId="{1036896E-58ED-4078-8491-A80F8285F8D5}">
      <dgm:prSet/>
      <dgm:spPr/>
      <dgm:t>
        <a:bodyPr/>
        <a:lstStyle/>
        <a:p>
          <a:endParaRPr lang="en-GB"/>
        </a:p>
      </dgm:t>
    </dgm:pt>
    <dgm:pt modelId="{309EFCCE-A523-402D-AADC-3C77A709FDF2}">
      <dgm:prSet custT="1"/>
      <dgm:spPr/>
      <dgm:t>
        <a:bodyPr/>
        <a:lstStyle/>
        <a:p>
          <a:r>
            <a:rPr lang="en-US" sz="1500" b="1" dirty="0" smtClean="0">
              <a:solidFill>
                <a:srgbClr val="C00000"/>
              </a:solidFill>
            </a:rPr>
            <a:t>Reduce </a:t>
          </a:r>
          <a:r>
            <a:rPr lang="en-US" sz="1500" dirty="0" smtClean="0"/>
            <a:t>non-</a:t>
          </a:r>
          <a:r>
            <a:rPr lang="en-US" sz="1500" dirty="0" err="1" smtClean="0"/>
            <a:t>linearities</a:t>
          </a:r>
          <a:r>
            <a:rPr lang="en-US" sz="1500" dirty="0" smtClean="0"/>
            <a:t> (</a:t>
          </a:r>
          <a:r>
            <a:rPr lang="en-US" sz="1500" b="1" dirty="0" smtClean="0">
              <a:solidFill>
                <a:srgbClr val="C00000"/>
              </a:solidFill>
            </a:rPr>
            <a:t>chromaticity and </a:t>
          </a:r>
          <a:r>
            <a:rPr lang="en-US" sz="1500" b="1" dirty="0" err="1" smtClean="0">
              <a:solidFill>
                <a:srgbClr val="C00000"/>
              </a:solidFill>
            </a:rPr>
            <a:t>octupoles</a:t>
          </a:r>
          <a:r>
            <a:rPr lang="en-US" sz="1500" dirty="0" smtClean="0"/>
            <a:t>) when </a:t>
          </a:r>
          <a:r>
            <a:rPr lang="en-US" sz="1500" b="1" dirty="0" smtClean="0">
              <a:solidFill>
                <a:srgbClr val="C00000"/>
              </a:solidFill>
            </a:rPr>
            <a:t>in collision</a:t>
          </a:r>
          <a:r>
            <a:rPr lang="en-US" sz="1500" dirty="0" smtClean="0"/>
            <a:t> to relax DA</a:t>
          </a:r>
          <a:endParaRPr lang="en-GB" sz="1500" dirty="0"/>
        </a:p>
      </dgm:t>
    </dgm:pt>
    <dgm:pt modelId="{40AE2434-CD01-453C-84F7-4F42709A9B06}" type="parTrans" cxnId="{6700FFA9-3B00-42DF-AB2B-F350AA4372A6}">
      <dgm:prSet/>
      <dgm:spPr/>
      <dgm:t>
        <a:bodyPr/>
        <a:lstStyle/>
        <a:p>
          <a:endParaRPr lang="en-GB"/>
        </a:p>
      </dgm:t>
    </dgm:pt>
    <dgm:pt modelId="{6883CB89-3C48-4132-A69D-C54BE58706B4}" type="sibTrans" cxnId="{6700FFA9-3B00-42DF-AB2B-F350AA4372A6}">
      <dgm:prSet/>
      <dgm:spPr/>
      <dgm:t>
        <a:bodyPr/>
        <a:lstStyle/>
        <a:p>
          <a:endParaRPr lang="en-GB"/>
        </a:p>
      </dgm:t>
    </dgm:pt>
    <dgm:pt modelId="{5CE4A5EE-7D48-48AD-80BF-EEE91EE60305}">
      <dgm:prSet custT="1"/>
      <dgm:spPr/>
      <dgm:t>
        <a:bodyPr/>
        <a:lstStyle/>
        <a:p>
          <a:endParaRPr lang="en-GB" sz="1500" dirty="0"/>
        </a:p>
      </dgm:t>
    </dgm:pt>
    <dgm:pt modelId="{BEDC6575-004C-4E65-9D89-EF181FB38897}" type="parTrans" cxnId="{43002E0A-2C1B-4BED-ADB4-B46D39C38D44}">
      <dgm:prSet/>
      <dgm:spPr/>
      <dgm:t>
        <a:bodyPr/>
        <a:lstStyle/>
        <a:p>
          <a:endParaRPr lang="en-GB"/>
        </a:p>
      </dgm:t>
    </dgm:pt>
    <dgm:pt modelId="{D5C356F8-659C-4D04-93BD-81705BF0C63D}" type="sibTrans" cxnId="{43002E0A-2C1B-4BED-ADB4-B46D39C38D44}">
      <dgm:prSet/>
      <dgm:spPr/>
      <dgm:t>
        <a:bodyPr/>
        <a:lstStyle/>
        <a:p>
          <a:endParaRPr lang="en-GB"/>
        </a:p>
      </dgm:t>
    </dgm:pt>
    <dgm:pt modelId="{7B3FC797-A957-4070-A8B0-C5CE69E4E8CC}" type="pres">
      <dgm:prSet presAssocID="{60F39980-B9EA-4CE7-A049-1B92C1CD822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F0188C2-6327-4555-A8DD-04E8D684DE2B}" type="pres">
      <dgm:prSet presAssocID="{52D916D9-DCD1-48D3-A4E4-64FBD31872F6}" presName="composite" presStyleCnt="0"/>
      <dgm:spPr/>
      <dgm:t>
        <a:bodyPr/>
        <a:lstStyle/>
        <a:p>
          <a:endParaRPr lang="en-GB"/>
        </a:p>
      </dgm:t>
    </dgm:pt>
    <dgm:pt modelId="{3F1ED153-49AE-4764-88B5-6FC6810DCB43}" type="pres">
      <dgm:prSet presAssocID="{52D916D9-DCD1-48D3-A4E4-64FBD31872F6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7F41AB-9C85-405D-808C-5E1247DD3F75}" type="pres">
      <dgm:prSet presAssocID="{52D916D9-DCD1-48D3-A4E4-64FBD31872F6}" presName="parSh" presStyleLbl="node1" presStyleIdx="0" presStyleCnt="1"/>
      <dgm:spPr/>
      <dgm:t>
        <a:bodyPr/>
        <a:lstStyle/>
        <a:p>
          <a:endParaRPr lang="en-GB"/>
        </a:p>
      </dgm:t>
    </dgm:pt>
    <dgm:pt modelId="{2605CA93-AE5F-4F83-AFA6-0403BC9D3FD8}" type="pres">
      <dgm:prSet presAssocID="{52D916D9-DCD1-48D3-A4E4-64FBD31872F6}" presName="desTx" presStyleLbl="fgAcc1" presStyleIdx="0" presStyleCnt="1" custScale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E254AC6-EE66-4D3D-8440-6864A9BEAD11}" srcId="{52D916D9-DCD1-48D3-A4E4-64FBD31872F6}" destId="{CEC25D07-69EC-43D0-AA82-F4A4018AAF50}" srcOrd="1" destOrd="0" parTransId="{EE85F4B1-B919-4F72-9F48-2090FD624FE3}" sibTransId="{AEE90037-ADD6-480B-B290-D5D9AF6EF6F2}"/>
    <dgm:cxn modelId="{1264595E-1536-492A-B37E-7A51EAD3A5D0}" type="presOf" srcId="{ADE9DA21-6F7B-44EE-95C6-795814AD148A}" destId="{2605CA93-AE5F-4F83-AFA6-0403BC9D3FD8}" srcOrd="0" destOrd="3" presId="urn:microsoft.com/office/officeart/2005/8/layout/process3"/>
    <dgm:cxn modelId="{9A7F6F86-BC25-40F9-A3E0-3F9AD0D81D5C}" srcId="{52D916D9-DCD1-48D3-A4E4-64FBD31872F6}" destId="{4A1231F1-06D7-4731-B997-9FDBCD610D99}" srcOrd="4" destOrd="0" parTransId="{CB7D45DB-CFD3-430F-96B9-83BB56058E8A}" sibTransId="{2E57A424-1AA8-44DA-93D4-61205FB61931}"/>
    <dgm:cxn modelId="{64FF5F17-19A3-4239-B1FC-00E2D9753357}" srcId="{60F39980-B9EA-4CE7-A049-1B92C1CD8229}" destId="{52D916D9-DCD1-48D3-A4E4-64FBD31872F6}" srcOrd="0" destOrd="0" parTransId="{22A26F67-6238-4E92-8CA7-A25AA6F12957}" sibTransId="{6615E26E-78B3-4682-94F5-72815DBC66BB}"/>
    <dgm:cxn modelId="{8DA6EEDB-297E-4B87-89BC-2B83D183A71F}" srcId="{52D916D9-DCD1-48D3-A4E4-64FBD31872F6}" destId="{8BCB97AC-C5A7-4364-BCA2-C3BA6758D966}" srcOrd="0" destOrd="0" parTransId="{0B4EA2B4-BBE5-4C10-9EED-E41EDB08259A}" sibTransId="{640139AF-63AA-4743-B627-154CE0831135}"/>
    <dgm:cxn modelId="{1036896E-58ED-4078-8491-A80F8285F8D5}" srcId="{CEC25D07-69EC-43D0-AA82-F4A4018AAF50}" destId="{E556A6E9-6100-453E-A312-93CFCC2C7B1F}" srcOrd="3" destOrd="0" parTransId="{22148EC1-1CED-4C18-9DE5-BF0D391AC42E}" sibTransId="{EB22E9C4-4852-464F-A3DB-5067ED935D34}"/>
    <dgm:cxn modelId="{5978D26D-B464-420E-8B83-39C78433CD5E}" type="presOf" srcId="{E556A6E9-6100-453E-A312-93CFCC2C7B1F}" destId="{2605CA93-AE5F-4F83-AFA6-0403BC9D3FD8}" srcOrd="0" destOrd="5" presId="urn:microsoft.com/office/officeart/2005/8/layout/process3"/>
    <dgm:cxn modelId="{251E8E5C-63FA-4259-AD58-F4C9A82B7991}" type="presOf" srcId="{52D916D9-DCD1-48D3-A4E4-64FBD31872F6}" destId="{BA7F41AB-9C85-405D-808C-5E1247DD3F75}" srcOrd="1" destOrd="0" presId="urn:microsoft.com/office/officeart/2005/8/layout/process3"/>
    <dgm:cxn modelId="{EAFD45C9-5131-4603-8FD4-9FFDFE4D5269}" type="presOf" srcId="{309EFCCE-A523-402D-AADC-3C77A709FDF2}" destId="{2605CA93-AE5F-4F83-AFA6-0403BC9D3FD8}" srcOrd="0" destOrd="6" presId="urn:microsoft.com/office/officeart/2005/8/layout/process3"/>
    <dgm:cxn modelId="{56898C36-9CA6-4415-9950-7EB6E22C8FFE}" type="presOf" srcId="{60F39980-B9EA-4CE7-A049-1B92C1CD8229}" destId="{7B3FC797-A957-4070-A8B0-C5CE69E4E8CC}" srcOrd="0" destOrd="0" presId="urn:microsoft.com/office/officeart/2005/8/layout/process3"/>
    <dgm:cxn modelId="{BD0672C0-E601-4025-BF99-9197FBBBEAF2}" type="presOf" srcId="{8BCB97AC-C5A7-4364-BCA2-C3BA6758D966}" destId="{2605CA93-AE5F-4F83-AFA6-0403BC9D3FD8}" srcOrd="0" destOrd="0" presId="urn:microsoft.com/office/officeart/2005/8/layout/process3"/>
    <dgm:cxn modelId="{46FCD80A-0C76-467A-921C-D8D9996FEED9}" type="presOf" srcId="{52D916D9-DCD1-48D3-A4E4-64FBD31872F6}" destId="{3F1ED153-49AE-4764-88B5-6FC6810DCB43}" srcOrd="0" destOrd="0" presId="urn:microsoft.com/office/officeart/2005/8/layout/process3"/>
    <dgm:cxn modelId="{BF4D5E90-1F3E-476E-86FB-BE2BE608AD63}" type="presOf" srcId="{5CE4A5EE-7D48-48AD-80BF-EEE91EE60305}" destId="{2605CA93-AE5F-4F83-AFA6-0403BC9D3FD8}" srcOrd="0" destOrd="7" presId="urn:microsoft.com/office/officeart/2005/8/layout/process3"/>
    <dgm:cxn modelId="{43002E0A-2C1B-4BED-ADB4-B46D39C38D44}" srcId="{52D916D9-DCD1-48D3-A4E4-64FBD31872F6}" destId="{5CE4A5EE-7D48-48AD-80BF-EEE91EE60305}" srcOrd="3" destOrd="0" parTransId="{BEDC6575-004C-4E65-9D89-EF181FB38897}" sibTransId="{D5C356F8-659C-4D04-93BD-81705BF0C63D}"/>
    <dgm:cxn modelId="{486DF563-16C9-4F7A-975D-9C73331C734E}" srcId="{CEC25D07-69EC-43D0-AA82-F4A4018AAF50}" destId="{221FFE71-2705-438C-8EA2-CD8494393723}" srcOrd="2" destOrd="0" parTransId="{B7F9F25F-D872-4FD1-8658-2F348220F81A}" sibTransId="{0BDC32B3-A886-49BE-BF45-57CD8190461A}"/>
    <dgm:cxn modelId="{B890918D-32C9-4AFD-A6C7-8970BC4C64BC}" srcId="{CEC25D07-69EC-43D0-AA82-F4A4018AAF50}" destId="{F1D2AF11-1DEE-46BA-A780-F507F9922FE0}" srcOrd="0" destOrd="0" parTransId="{C9A9D67C-9F69-4639-941C-76DDDA9A4B95}" sibTransId="{86AF2340-71B0-42A7-91CA-4E5060E7F9C1}"/>
    <dgm:cxn modelId="{A53AB81C-C116-43DC-BB2C-F18B64547214}" type="presOf" srcId="{F1D2AF11-1DEE-46BA-A780-F507F9922FE0}" destId="{2605CA93-AE5F-4F83-AFA6-0403BC9D3FD8}" srcOrd="0" destOrd="2" presId="urn:microsoft.com/office/officeart/2005/8/layout/process3"/>
    <dgm:cxn modelId="{C79F33E9-54EA-4722-80FD-644D57E104E6}" type="presOf" srcId="{4A1231F1-06D7-4731-B997-9FDBCD610D99}" destId="{2605CA93-AE5F-4F83-AFA6-0403BC9D3FD8}" srcOrd="0" destOrd="8" presId="urn:microsoft.com/office/officeart/2005/8/layout/process3"/>
    <dgm:cxn modelId="{3DC0F199-0FC5-4050-9ACE-CF1BD1649D40}" type="presOf" srcId="{CEC25D07-69EC-43D0-AA82-F4A4018AAF50}" destId="{2605CA93-AE5F-4F83-AFA6-0403BC9D3FD8}" srcOrd="0" destOrd="1" presId="urn:microsoft.com/office/officeart/2005/8/layout/process3"/>
    <dgm:cxn modelId="{1D254833-E778-4443-8AB8-3C5A4330F3C1}" srcId="{CEC25D07-69EC-43D0-AA82-F4A4018AAF50}" destId="{ADE9DA21-6F7B-44EE-95C6-795814AD148A}" srcOrd="1" destOrd="0" parTransId="{A262BC69-A93D-4EE3-B6A3-31F0B86E85DF}" sibTransId="{57B1CC5E-3A7D-44E8-936E-7200391B31A2}"/>
    <dgm:cxn modelId="{6700FFA9-3B00-42DF-AB2B-F350AA4372A6}" srcId="{52D916D9-DCD1-48D3-A4E4-64FBD31872F6}" destId="{309EFCCE-A523-402D-AADC-3C77A709FDF2}" srcOrd="2" destOrd="0" parTransId="{40AE2434-CD01-453C-84F7-4F42709A9B06}" sibTransId="{6883CB89-3C48-4132-A69D-C54BE58706B4}"/>
    <dgm:cxn modelId="{B595BA93-6982-4000-8E48-ADEC2B84E610}" type="presOf" srcId="{221FFE71-2705-438C-8EA2-CD8494393723}" destId="{2605CA93-AE5F-4F83-AFA6-0403BC9D3FD8}" srcOrd="0" destOrd="4" presId="urn:microsoft.com/office/officeart/2005/8/layout/process3"/>
    <dgm:cxn modelId="{4A6741ED-83CC-417D-9DFC-BD982E3CBFB8}" type="presParOf" srcId="{7B3FC797-A957-4070-A8B0-C5CE69E4E8CC}" destId="{7F0188C2-6327-4555-A8DD-04E8D684DE2B}" srcOrd="0" destOrd="0" presId="urn:microsoft.com/office/officeart/2005/8/layout/process3"/>
    <dgm:cxn modelId="{0DF9BA43-5568-4065-A869-A1D5CAFDAEDD}" type="presParOf" srcId="{7F0188C2-6327-4555-A8DD-04E8D684DE2B}" destId="{3F1ED153-49AE-4764-88B5-6FC6810DCB43}" srcOrd="0" destOrd="0" presId="urn:microsoft.com/office/officeart/2005/8/layout/process3"/>
    <dgm:cxn modelId="{0D1EC4CB-5D63-4C19-9B7A-54199D09B9DF}" type="presParOf" srcId="{7F0188C2-6327-4555-A8DD-04E8D684DE2B}" destId="{BA7F41AB-9C85-405D-808C-5E1247DD3F75}" srcOrd="1" destOrd="0" presId="urn:microsoft.com/office/officeart/2005/8/layout/process3"/>
    <dgm:cxn modelId="{A7631452-8FA0-4AE6-8E73-EE640AAB4186}" type="presParOf" srcId="{7F0188C2-6327-4555-A8DD-04E8D684DE2B}" destId="{2605CA93-AE5F-4F83-AFA6-0403BC9D3FD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0F39980-B9EA-4CE7-A049-1B92C1CD8229}" type="doc">
      <dgm:prSet loTypeId="urn:microsoft.com/office/officeart/2005/8/layout/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52D916D9-DCD1-48D3-A4E4-64FBD31872F6}">
      <dgm:prSet custT="1"/>
      <dgm:spPr>
        <a:solidFill>
          <a:srgbClr val="418AB3">
            <a:alpha val="89804"/>
          </a:srgbClr>
        </a:solidFill>
      </dgm:spPr>
      <dgm:t>
        <a:bodyPr/>
        <a:lstStyle/>
        <a:p>
          <a:pPr rtl="0"/>
          <a:r>
            <a:rPr lang="en-US" sz="1600" b="1" dirty="0" smtClean="0"/>
            <a:t>General strategies:</a:t>
          </a:r>
          <a:endParaRPr lang="en-GB" sz="1600" b="1" dirty="0"/>
        </a:p>
      </dgm:t>
    </dgm:pt>
    <dgm:pt modelId="{22A26F67-6238-4E92-8CA7-A25AA6F12957}" type="parTrans" cxnId="{64FF5F17-19A3-4239-B1FC-00E2D9753357}">
      <dgm:prSet/>
      <dgm:spPr/>
      <dgm:t>
        <a:bodyPr/>
        <a:lstStyle/>
        <a:p>
          <a:endParaRPr lang="en-GB"/>
        </a:p>
      </dgm:t>
    </dgm:pt>
    <dgm:pt modelId="{6615E26E-78B3-4682-94F5-72815DBC66BB}" type="sibTrans" cxnId="{64FF5F17-19A3-4239-B1FC-00E2D9753357}">
      <dgm:prSet/>
      <dgm:spPr/>
      <dgm:t>
        <a:bodyPr/>
        <a:lstStyle/>
        <a:p>
          <a:endParaRPr lang="en-GB"/>
        </a:p>
      </dgm:t>
    </dgm:pt>
    <dgm:pt modelId="{8BCB97AC-C5A7-4364-BCA2-C3BA6758D966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Good control of machine is the basis upon which we can hope to maintain control over beam stability</a:t>
          </a:r>
          <a:endParaRPr lang="en-GB" sz="1500" b="1" dirty="0">
            <a:solidFill>
              <a:srgbClr val="C00000"/>
            </a:solidFill>
          </a:endParaRPr>
        </a:p>
      </dgm:t>
    </dgm:pt>
    <dgm:pt modelId="{0B4EA2B4-BBE5-4C10-9EED-E41EDB08259A}" type="parTrans" cxnId="{8DA6EEDB-297E-4B87-89BC-2B83D183A71F}">
      <dgm:prSet/>
      <dgm:spPr/>
      <dgm:t>
        <a:bodyPr/>
        <a:lstStyle/>
        <a:p>
          <a:endParaRPr lang="en-GB"/>
        </a:p>
      </dgm:t>
    </dgm:pt>
    <dgm:pt modelId="{640139AF-63AA-4743-B627-154CE0831135}" type="sibTrans" cxnId="{8DA6EEDB-297E-4B87-89BC-2B83D183A71F}">
      <dgm:prSet/>
      <dgm:spPr/>
      <dgm:t>
        <a:bodyPr/>
        <a:lstStyle/>
        <a:p>
          <a:endParaRPr lang="en-GB"/>
        </a:p>
      </dgm:t>
    </dgm:pt>
    <dgm:pt modelId="{8EAB750C-A990-490C-85F3-A97111145BEC}">
      <dgm:prSet custT="1"/>
      <dgm:spPr/>
      <dgm:t>
        <a:bodyPr/>
        <a:lstStyle/>
        <a:p>
          <a:pPr rtl="0"/>
          <a:r>
            <a:rPr lang="en-US" sz="1500" dirty="0" smtClean="0"/>
            <a:t>In particular, it would be very useful to have </a:t>
          </a:r>
          <a:r>
            <a:rPr lang="en-US" sz="1500" b="1" dirty="0" smtClean="0">
              <a:solidFill>
                <a:srgbClr val="C00000"/>
              </a:solidFill>
            </a:rPr>
            <a:t>good monitoring and control of:</a:t>
          </a:r>
          <a:endParaRPr lang="en-GB" sz="1500" b="1" dirty="0">
            <a:solidFill>
              <a:srgbClr val="C00000"/>
            </a:solidFill>
          </a:endParaRPr>
        </a:p>
      </dgm:t>
    </dgm:pt>
    <dgm:pt modelId="{20BDD3B5-01E1-4047-AFB7-AB21F43EDA3B}" type="parTrans" cxnId="{96BC9074-BA9A-4C5D-A4C9-8B83217639F9}">
      <dgm:prSet/>
      <dgm:spPr/>
      <dgm:t>
        <a:bodyPr/>
        <a:lstStyle/>
        <a:p>
          <a:endParaRPr lang="en-GB"/>
        </a:p>
      </dgm:t>
    </dgm:pt>
    <dgm:pt modelId="{0A398D94-8718-486C-9CED-A220840B64C5}" type="sibTrans" cxnId="{96BC9074-BA9A-4C5D-A4C9-8B83217639F9}">
      <dgm:prSet/>
      <dgm:spPr/>
      <dgm:t>
        <a:bodyPr/>
        <a:lstStyle/>
        <a:p>
          <a:endParaRPr lang="en-GB"/>
        </a:p>
      </dgm:t>
    </dgm:pt>
    <dgm:pt modelId="{F3755CCC-6995-493F-97E0-6211D6295238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Damper kick strength</a:t>
          </a:r>
          <a:endParaRPr lang="en-GB" sz="1300" b="1" dirty="0">
            <a:solidFill>
              <a:srgbClr val="C00000"/>
            </a:solidFill>
          </a:endParaRPr>
        </a:p>
      </dgm:t>
    </dgm:pt>
    <dgm:pt modelId="{F7133112-BBE5-4E70-BBB4-9292810392F0}" type="parTrans" cxnId="{17E81211-802A-4D89-A2BD-B3B82397B953}">
      <dgm:prSet/>
      <dgm:spPr/>
      <dgm:t>
        <a:bodyPr/>
        <a:lstStyle/>
        <a:p>
          <a:endParaRPr lang="en-GB"/>
        </a:p>
      </dgm:t>
    </dgm:pt>
    <dgm:pt modelId="{5F04053B-5D1B-4805-8DD3-E0387840801D}" type="sibTrans" cxnId="{17E81211-802A-4D89-A2BD-B3B82397B953}">
      <dgm:prSet/>
      <dgm:spPr/>
      <dgm:t>
        <a:bodyPr/>
        <a:lstStyle/>
        <a:p>
          <a:endParaRPr lang="en-GB"/>
        </a:p>
      </dgm:t>
    </dgm:pt>
    <dgm:pt modelId="{8ECB2BC6-68B1-4DB1-9F23-FB90D9953653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Chromaticity</a:t>
          </a:r>
          <a:endParaRPr lang="en-GB" sz="1300" b="1" dirty="0">
            <a:solidFill>
              <a:srgbClr val="C00000"/>
            </a:solidFill>
          </a:endParaRPr>
        </a:p>
      </dgm:t>
    </dgm:pt>
    <dgm:pt modelId="{C61F1479-B20C-400E-BD6D-C6C8884BF92B}" type="parTrans" cxnId="{8CB5567A-E7AE-45D3-8183-B887C4772B0E}">
      <dgm:prSet/>
      <dgm:spPr/>
      <dgm:t>
        <a:bodyPr/>
        <a:lstStyle/>
        <a:p>
          <a:endParaRPr lang="en-GB"/>
        </a:p>
      </dgm:t>
    </dgm:pt>
    <dgm:pt modelId="{74C5B46B-4B59-4360-84D3-F2C19610BC91}" type="sibTrans" cxnId="{8CB5567A-E7AE-45D3-8183-B887C4772B0E}">
      <dgm:prSet/>
      <dgm:spPr/>
      <dgm:t>
        <a:bodyPr/>
        <a:lstStyle/>
        <a:p>
          <a:endParaRPr lang="en-GB"/>
        </a:p>
      </dgm:t>
    </dgm:pt>
    <dgm:pt modelId="{8A3D4E04-1302-4E47-AB6E-F836302678B2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Coupling</a:t>
          </a:r>
          <a:endParaRPr lang="en-GB" sz="1300" b="1" dirty="0">
            <a:solidFill>
              <a:srgbClr val="C00000"/>
            </a:solidFill>
          </a:endParaRPr>
        </a:p>
      </dgm:t>
    </dgm:pt>
    <dgm:pt modelId="{F77134CC-5E04-4FF4-8473-B73242B1D301}" type="parTrans" cxnId="{C0CC7646-735E-4148-9768-E0D469185FE7}">
      <dgm:prSet/>
      <dgm:spPr/>
      <dgm:t>
        <a:bodyPr/>
        <a:lstStyle/>
        <a:p>
          <a:endParaRPr lang="en-GB"/>
        </a:p>
      </dgm:t>
    </dgm:pt>
    <dgm:pt modelId="{14482F97-353D-4EC3-9713-E8CE2E94DF28}" type="sibTrans" cxnId="{C0CC7646-735E-4148-9768-E0D469185FE7}">
      <dgm:prSet/>
      <dgm:spPr/>
      <dgm:t>
        <a:bodyPr/>
        <a:lstStyle/>
        <a:p>
          <a:endParaRPr lang="en-GB"/>
        </a:p>
      </dgm:t>
    </dgm:pt>
    <dgm:pt modelId="{C7DED606-3FD3-4263-AEEE-35F1BB43C650}">
      <dgm:prSet custT="1"/>
      <dgm:spPr/>
      <dgm:t>
        <a:bodyPr/>
        <a:lstStyle/>
        <a:p>
          <a:pPr rtl="0"/>
          <a:r>
            <a:rPr lang="en-US" sz="1300" b="1" dirty="0" smtClean="0">
              <a:solidFill>
                <a:srgbClr val="C00000"/>
              </a:solidFill>
            </a:rPr>
            <a:t>Tunes</a:t>
          </a:r>
          <a:endParaRPr lang="en-GB" sz="1300" b="1" dirty="0">
            <a:solidFill>
              <a:srgbClr val="C00000"/>
            </a:solidFill>
          </a:endParaRPr>
        </a:p>
      </dgm:t>
    </dgm:pt>
    <dgm:pt modelId="{16AA5314-3BB0-4F9E-B4BD-A6763DB20984}" type="parTrans" cxnId="{0F96CEE6-DBC2-4F1D-9B3C-2A6E7DC2DC66}">
      <dgm:prSet/>
      <dgm:spPr/>
      <dgm:t>
        <a:bodyPr/>
        <a:lstStyle/>
        <a:p>
          <a:endParaRPr lang="en-GB"/>
        </a:p>
      </dgm:t>
    </dgm:pt>
    <dgm:pt modelId="{199F902C-81FB-438A-AED3-066E6A7D7287}" type="sibTrans" cxnId="{0F96CEE6-DBC2-4F1D-9B3C-2A6E7DC2DC66}">
      <dgm:prSet/>
      <dgm:spPr/>
      <dgm:t>
        <a:bodyPr/>
        <a:lstStyle/>
        <a:p>
          <a:endParaRPr lang="en-GB"/>
        </a:p>
      </dgm:t>
    </dgm:pt>
    <dgm:pt modelId="{56F6B4D2-42D1-46A2-A1D9-097DD3597336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Important diagnostics</a:t>
          </a:r>
          <a:r>
            <a:rPr lang="en-US" sz="1500" b="1" dirty="0" smtClean="0"/>
            <a:t> </a:t>
          </a:r>
          <a:r>
            <a:rPr lang="en-US" sz="1500" dirty="0" smtClean="0"/>
            <a:t>that can help in a better understanding of instabilities:</a:t>
          </a:r>
          <a:endParaRPr lang="en-GB" sz="1500" dirty="0"/>
        </a:p>
      </dgm:t>
    </dgm:pt>
    <dgm:pt modelId="{4FEF9BD1-A010-474B-8ED5-7C46B622619E}" type="parTrans" cxnId="{23F99BF6-7CD1-49AA-9D1E-F73A304C6D72}">
      <dgm:prSet/>
      <dgm:spPr/>
      <dgm:t>
        <a:bodyPr/>
        <a:lstStyle/>
        <a:p>
          <a:endParaRPr lang="en-GB"/>
        </a:p>
      </dgm:t>
    </dgm:pt>
    <dgm:pt modelId="{3B5CD4C6-DA1B-4762-8F08-A6B39C299516}" type="sibTrans" cxnId="{23F99BF6-7CD1-49AA-9D1E-F73A304C6D72}">
      <dgm:prSet/>
      <dgm:spPr/>
      <dgm:t>
        <a:bodyPr/>
        <a:lstStyle/>
        <a:p>
          <a:endParaRPr lang="en-GB"/>
        </a:p>
      </dgm:t>
    </dgm:pt>
    <dgm:pt modelId="{0FCA7AA3-C77F-4A06-AD66-8C36B85F02C3}">
      <dgm:prSet custT="1"/>
      <dgm:spPr/>
      <dgm:t>
        <a:bodyPr/>
        <a:lstStyle/>
        <a:p>
          <a:pPr rtl="0"/>
          <a:r>
            <a:rPr lang="en-US" sz="1300" b="1" dirty="0" err="1" smtClean="0">
              <a:solidFill>
                <a:srgbClr val="C00000"/>
              </a:solidFill>
            </a:rPr>
            <a:t>Headtail</a:t>
          </a:r>
          <a:r>
            <a:rPr lang="en-US" sz="1300" b="1" dirty="0" smtClean="0">
              <a:solidFill>
                <a:srgbClr val="C00000"/>
              </a:solidFill>
            </a:rPr>
            <a:t> Monitor</a:t>
          </a:r>
          <a:endParaRPr lang="en-GB" sz="1300" b="1" dirty="0">
            <a:solidFill>
              <a:srgbClr val="C00000"/>
            </a:solidFill>
          </a:endParaRPr>
        </a:p>
      </dgm:t>
    </dgm:pt>
    <dgm:pt modelId="{7202F121-03D8-48CE-98AC-E056C739F459}" type="parTrans" cxnId="{D53B0C1B-2ED6-47D8-906F-701D31F60DE3}">
      <dgm:prSet/>
      <dgm:spPr/>
      <dgm:t>
        <a:bodyPr/>
        <a:lstStyle/>
        <a:p>
          <a:endParaRPr lang="en-GB"/>
        </a:p>
      </dgm:t>
    </dgm:pt>
    <dgm:pt modelId="{A79CB3D5-A67E-4F47-96B8-6924A2EAD29D}" type="sibTrans" cxnId="{D53B0C1B-2ED6-47D8-906F-701D31F60DE3}">
      <dgm:prSet/>
      <dgm:spPr/>
      <dgm:t>
        <a:bodyPr/>
        <a:lstStyle/>
        <a:p>
          <a:endParaRPr lang="en-GB"/>
        </a:p>
      </dgm:t>
    </dgm:pt>
    <dgm:pt modelId="{4A1231F1-06D7-4731-B997-9FDBCD610D99}">
      <dgm:prSet custT="1"/>
      <dgm:spPr/>
      <dgm:t>
        <a:bodyPr/>
        <a:lstStyle/>
        <a:p>
          <a:pPr rtl="0"/>
          <a:r>
            <a:rPr lang="en-US" sz="1300" b="1" dirty="0" smtClean="0">
              <a:solidFill>
                <a:srgbClr val="C00000"/>
              </a:solidFill>
            </a:rPr>
            <a:t>ADT </a:t>
          </a:r>
          <a:r>
            <a:rPr lang="en-US" sz="1300" b="1" dirty="0" err="1" smtClean="0">
              <a:solidFill>
                <a:srgbClr val="C00000"/>
              </a:solidFill>
            </a:rPr>
            <a:t>ObsBox</a:t>
          </a:r>
          <a:endParaRPr lang="en-GB" sz="1300" b="1" dirty="0">
            <a:solidFill>
              <a:srgbClr val="C00000"/>
            </a:solidFill>
          </a:endParaRPr>
        </a:p>
      </dgm:t>
    </dgm:pt>
    <dgm:pt modelId="{CB7D45DB-CFD3-430F-96B9-83BB56058E8A}" type="parTrans" cxnId="{9A7F6F86-BC25-40F9-A3E0-3F9AD0D81D5C}">
      <dgm:prSet/>
      <dgm:spPr/>
      <dgm:t>
        <a:bodyPr/>
        <a:lstStyle/>
        <a:p>
          <a:endParaRPr lang="en-GB"/>
        </a:p>
      </dgm:t>
    </dgm:pt>
    <dgm:pt modelId="{2E57A424-1AA8-44DA-93D4-61205FB61931}" type="sibTrans" cxnId="{9A7F6F86-BC25-40F9-A3E0-3F9AD0D81D5C}">
      <dgm:prSet/>
      <dgm:spPr/>
      <dgm:t>
        <a:bodyPr/>
        <a:lstStyle/>
        <a:p>
          <a:endParaRPr lang="en-GB"/>
        </a:p>
      </dgm:t>
    </dgm:pt>
    <dgm:pt modelId="{7B3FC797-A957-4070-A8B0-C5CE69E4E8CC}" type="pres">
      <dgm:prSet presAssocID="{60F39980-B9EA-4CE7-A049-1B92C1CD822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F0188C2-6327-4555-A8DD-04E8D684DE2B}" type="pres">
      <dgm:prSet presAssocID="{52D916D9-DCD1-48D3-A4E4-64FBD31872F6}" presName="composite" presStyleCnt="0"/>
      <dgm:spPr/>
      <dgm:t>
        <a:bodyPr/>
        <a:lstStyle/>
        <a:p>
          <a:endParaRPr lang="en-GB"/>
        </a:p>
      </dgm:t>
    </dgm:pt>
    <dgm:pt modelId="{3F1ED153-49AE-4764-88B5-6FC6810DCB43}" type="pres">
      <dgm:prSet presAssocID="{52D916D9-DCD1-48D3-A4E4-64FBD31872F6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7F41AB-9C85-405D-808C-5E1247DD3F75}" type="pres">
      <dgm:prSet presAssocID="{52D916D9-DCD1-48D3-A4E4-64FBD31872F6}" presName="parSh" presStyleLbl="node1" presStyleIdx="0" presStyleCnt="1"/>
      <dgm:spPr/>
      <dgm:t>
        <a:bodyPr/>
        <a:lstStyle/>
        <a:p>
          <a:endParaRPr lang="en-GB"/>
        </a:p>
      </dgm:t>
    </dgm:pt>
    <dgm:pt modelId="{2605CA93-AE5F-4F83-AFA6-0403BC9D3FD8}" type="pres">
      <dgm:prSet presAssocID="{52D916D9-DCD1-48D3-A4E4-64FBD31872F6}" presName="desTx" presStyleLbl="fgAcc1" presStyleIdx="0" presStyleCnt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8DA6EEDB-297E-4B87-89BC-2B83D183A71F}" srcId="{52D916D9-DCD1-48D3-A4E4-64FBD31872F6}" destId="{8BCB97AC-C5A7-4364-BCA2-C3BA6758D966}" srcOrd="0" destOrd="0" parTransId="{0B4EA2B4-BBE5-4C10-9EED-E41EDB08259A}" sibTransId="{640139AF-63AA-4743-B627-154CE0831135}"/>
    <dgm:cxn modelId="{3C4569FA-B4D9-4C6F-A4A7-6E1C0A5B77C0}" type="presOf" srcId="{60F39980-B9EA-4CE7-A049-1B92C1CD8229}" destId="{7B3FC797-A957-4070-A8B0-C5CE69E4E8CC}" srcOrd="0" destOrd="0" presId="urn:microsoft.com/office/officeart/2005/8/layout/process3"/>
    <dgm:cxn modelId="{160BCC51-B041-4B76-ACE1-46DDFDFA91D4}" type="presOf" srcId="{52D916D9-DCD1-48D3-A4E4-64FBD31872F6}" destId="{3F1ED153-49AE-4764-88B5-6FC6810DCB43}" srcOrd="0" destOrd="0" presId="urn:microsoft.com/office/officeart/2005/8/layout/process3"/>
    <dgm:cxn modelId="{C0CC7646-735E-4148-9768-E0D469185FE7}" srcId="{8EAB750C-A990-490C-85F3-A97111145BEC}" destId="{8A3D4E04-1302-4E47-AB6E-F836302678B2}" srcOrd="2" destOrd="0" parTransId="{F77134CC-5E04-4FF4-8473-B73242B1D301}" sibTransId="{14482F97-353D-4EC3-9713-E8CE2E94DF28}"/>
    <dgm:cxn modelId="{0F96CEE6-DBC2-4F1D-9B3C-2A6E7DC2DC66}" srcId="{8EAB750C-A990-490C-85F3-A97111145BEC}" destId="{C7DED606-3FD3-4263-AEEE-35F1BB43C650}" srcOrd="3" destOrd="0" parTransId="{16AA5314-3BB0-4F9E-B4BD-A6763DB20984}" sibTransId="{199F902C-81FB-438A-AED3-066E6A7D7287}"/>
    <dgm:cxn modelId="{23F99BF6-7CD1-49AA-9D1E-F73A304C6D72}" srcId="{52D916D9-DCD1-48D3-A4E4-64FBD31872F6}" destId="{56F6B4D2-42D1-46A2-A1D9-097DD3597336}" srcOrd="2" destOrd="0" parTransId="{4FEF9BD1-A010-474B-8ED5-7C46B622619E}" sibTransId="{3B5CD4C6-DA1B-4762-8F08-A6B39C299516}"/>
    <dgm:cxn modelId="{17E81211-802A-4D89-A2BD-B3B82397B953}" srcId="{8EAB750C-A990-490C-85F3-A97111145BEC}" destId="{F3755CCC-6995-493F-97E0-6211D6295238}" srcOrd="0" destOrd="0" parTransId="{F7133112-BBE5-4E70-BBB4-9292810392F0}" sibTransId="{5F04053B-5D1B-4805-8DD3-E0387840801D}"/>
    <dgm:cxn modelId="{57F6F597-BB58-4B0E-B06E-4EF8EF37B0CA}" type="presOf" srcId="{F3755CCC-6995-493F-97E0-6211D6295238}" destId="{2605CA93-AE5F-4F83-AFA6-0403BC9D3FD8}" srcOrd="0" destOrd="2" presId="urn:microsoft.com/office/officeart/2005/8/layout/process3"/>
    <dgm:cxn modelId="{64FF5F17-19A3-4239-B1FC-00E2D9753357}" srcId="{60F39980-B9EA-4CE7-A049-1B92C1CD8229}" destId="{52D916D9-DCD1-48D3-A4E4-64FBD31872F6}" srcOrd="0" destOrd="0" parTransId="{22A26F67-6238-4E92-8CA7-A25AA6F12957}" sibTransId="{6615E26E-78B3-4682-94F5-72815DBC66BB}"/>
    <dgm:cxn modelId="{9A7F6F86-BC25-40F9-A3E0-3F9AD0D81D5C}" srcId="{56F6B4D2-42D1-46A2-A1D9-097DD3597336}" destId="{4A1231F1-06D7-4731-B997-9FDBCD610D99}" srcOrd="1" destOrd="0" parTransId="{CB7D45DB-CFD3-430F-96B9-83BB56058E8A}" sibTransId="{2E57A424-1AA8-44DA-93D4-61205FB61931}"/>
    <dgm:cxn modelId="{245BA915-75A0-41E8-8F12-42AF6D958067}" type="presOf" srcId="{8BCB97AC-C5A7-4364-BCA2-C3BA6758D966}" destId="{2605CA93-AE5F-4F83-AFA6-0403BC9D3FD8}" srcOrd="0" destOrd="0" presId="urn:microsoft.com/office/officeart/2005/8/layout/process3"/>
    <dgm:cxn modelId="{5B9FC456-AF1D-4E4C-A285-4B0D7B7298BD}" type="presOf" srcId="{56F6B4D2-42D1-46A2-A1D9-097DD3597336}" destId="{2605CA93-AE5F-4F83-AFA6-0403BC9D3FD8}" srcOrd="0" destOrd="6" presId="urn:microsoft.com/office/officeart/2005/8/layout/process3"/>
    <dgm:cxn modelId="{8CB5567A-E7AE-45D3-8183-B887C4772B0E}" srcId="{8EAB750C-A990-490C-85F3-A97111145BEC}" destId="{8ECB2BC6-68B1-4DB1-9F23-FB90D9953653}" srcOrd="1" destOrd="0" parTransId="{C61F1479-B20C-400E-BD6D-C6C8884BF92B}" sibTransId="{74C5B46B-4B59-4360-84D3-F2C19610BC91}"/>
    <dgm:cxn modelId="{190FBE33-FA0D-4EB3-B2A2-F79C68132B9D}" type="presOf" srcId="{8EAB750C-A990-490C-85F3-A97111145BEC}" destId="{2605CA93-AE5F-4F83-AFA6-0403BC9D3FD8}" srcOrd="0" destOrd="1" presId="urn:microsoft.com/office/officeart/2005/8/layout/process3"/>
    <dgm:cxn modelId="{B0A4BA53-2998-44C3-BDE8-4C3B06318E20}" type="presOf" srcId="{52D916D9-DCD1-48D3-A4E4-64FBD31872F6}" destId="{BA7F41AB-9C85-405D-808C-5E1247DD3F75}" srcOrd="1" destOrd="0" presId="urn:microsoft.com/office/officeart/2005/8/layout/process3"/>
    <dgm:cxn modelId="{087684D1-A319-4227-A823-68B3C74E97EB}" type="presOf" srcId="{0FCA7AA3-C77F-4A06-AD66-8C36B85F02C3}" destId="{2605CA93-AE5F-4F83-AFA6-0403BC9D3FD8}" srcOrd="0" destOrd="7" presId="urn:microsoft.com/office/officeart/2005/8/layout/process3"/>
    <dgm:cxn modelId="{41E0015B-97DB-4162-8B16-464723D407EE}" type="presOf" srcId="{8A3D4E04-1302-4E47-AB6E-F836302678B2}" destId="{2605CA93-AE5F-4F83-AFA6-0403BC9D3FD8}" srcOrd="0" destOrd="4" presId="urn:microsoft.com/office/officeart/2005/8/layout/process3"/>
    <dgm:cxn modelId="{43AF75CA-73BE-4D05-B44F-2E748AFE91A0}" type="presOf" srcId="{C7DED606-3FD3-4263-AEEE-35F1BB43C650}" destId="{2605CA93-AE5F-4F83-AFA6-0403BC9D3FD8}" srcOrd="0" destOrd="5" presId="urn:microsoft.com/office/officeart/2005/8/layout/process3"/>
    <dgm:cxn modelId="{96BC9074-BA9A-4C5D-A4C9-8B83217639F9}" srcId="{52D916D9-DCD1-48D3-A4E4-64FBD31872F6}" destId="{8EAB750C-A990-490C-85F3-A97111145BEC}" srcOrd="1" destOrd="0" parTransId="{20BDD3B5-01E1-4047-AFB7-AB21F43EDA3B}" sibTransId="{0A398D94-8718-486C-9CED-A220840B64C5}"/>
    <dgm:cxn modelId="{541E0B44-CE2D-43C6-A35C-E8852DA6FE06}" type="presOf" srcId="{4A1231F1-06D7-4731-B997-9FDBCD610D99}" destId="{2605CA93-AE5F-4F83-AFA6-0403BC9D3FD8}" srcOrd="0" destOrd="8" presId="urn:microsoft.com/office/officeart/2005/8/layout/process3"/>
    <dgm:cxn modelId="{D53B0C1B-2ED6-47D8-906F-701D31F60DE3}" srcId="{56F6B4D2-42D1-46A2-A1D9-097DD3597336}" destId="{0FCA7AA3-C77F-4A06-AD66-8C36B85F02C3}" srcOrd="0" destOrd="0" parTransId="{7202F121-03D8-48CE-98AC-E056C739F459}" sibTransId="{A79CB3D5-A67E-4F47-96B8-6924A2EAD29D}"/>
    <dgm:cxn modelId="{709C1EA5-5129-4930-BFEC-E0453F3A9B62}" type="presOf" srcId="{8ECB2BC6-68B1-4DB1-9F23-FB90D9953653}" destId="{2605CA93-AE5F-4F83-AFA6-0403BC9D3FD8}" srcOrd="0" destOrd="3" presId="urn:microsoft.com/office/officeart/2005/8/layout/process3"/>
    <dgm:cxn modelId="{FD6743A4-130F-4AFC-A193-6DA521D64A06}" type="presParOf" srcId="{7B3FC797-A957-4070-A8B0-C5CE69E4E8CC}" destId="{7F0188C2-6327-4555-A8DD-04E8D684DE2B}" srcOrd="0" destOrd="0" presId="urn:microsoft.com/office/officeart/2005/8/layout/process3"/>
    <dgm:cxn modelId="{AB1B9572-73C5-4D38-ABFE-8121CFE93043}" type="presParOf" srcId="{7F0188C2-6327-4555-A8DD-04E8D684DE2B}" destId="{3F1ED153-49AE-4764-88B5-6FC6810DCB43}" srcOrd="0" destOrd="0" presId="urn:microsoft.com/office/officeart/2005/8/layout/process3"/>
    <dgm:cxn modelId="{1ADC54E5-8D39-414C-97E3-46A49562BB70}" type="presParOf" srcId="{7F0188C2-6327-4555-A8DD-04E8D684DE2B}" destId="{BA7F41AB-9C85-405D-808C-5E1247DD3F75}" srcOrd="1" destOrd="0" presId="urn:microsoft.com/office/officeart/2005/8/layout/process3"/>
    <dgm:cxn modelId="{AD6C37AF-7270-4F5E-B0F1-8E3D1EFEAD10}" type="presParOf" srcId="{7F0188C2-6327-4555-A8DD-04E8D684DE2B}" destId="{2605CA93-AE5F-4F83-AFA6-0403BC9D3FD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0F39980-B9EA-4CE7-A049-1B92C1CD8229}" type="doc">
      <dgm:prSet loTypeId="urn:microsoft.com/office/officeart/2005/8/layout/process3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52D916D9-DCD1-48D3-A4E4-64FBD31872F6}">
      <dgm:prSet custT="1"/>
      <dgm:spPr>
        <a:solidFill>
          <a:srgbClr val="A6B727">
            <a:alpha val="89804"/>
          </a:srgbClr>
        </a:solidFill>
      </dgm:spPr>
      <dgm:t>
        <a:bodyPr/>
        <a:lstStyle/>
        <a:p>
          <a:pPr rtl="0"/>
          <a:r>
            <a:rPr lang="en-US" sz="1600" b="1" dirty="0" smtClean="0"/>
            <a:t>Procedure:</a:t>
          </a:r>
          <a:endParaRPr lang="en-GB" sz="1600" b="1" dirty="0"/>
        </a:p>
      </dgm:t>
    </dgm:pt>
    <dgm:pt modelId="{22A26F67-6238-4E92-8CA7-A25AA6F12957}" type="parTrans" cxnId="{64FF5F17-19A3-4239-B1FC-00E2D9753357}">
      <dgm:prSet/>
      <dgm:spPr/>
      <dgm:t>
        <a:bodyPr/>
        <a:lstStyle/>
        <a:p>
          <a:endParaRPr lang="en-GB"/>
        </a:p>
      </dgm:t>
    </dgm:pt>
    <dgm:pt modelId="{6615E26E-78B3-4682-94F5-72815DBC66BB}" type="sibTrans" cxnId="{64FF5F17-19A3-4239-B1FC-00E2D9753357}">
      <dgm:prSet/>
      <dgm:spPr/>
      <dgm:t>
        <a:bodyPr/>
        <a:lstStyle/>
        <a:p>
          <a:endParaRPr lang="en-GB"/>
        </a:p>
      </dgm:t>
    </dgm:pt>
    <dgm:pt modelId="{8BCB97AC-C5A7-4364-BCA2-C3BA6758D966}">
      <dgm:prSet custT="1"/>
      <dgm:spPr/>
      <dgm:t>
        <a:bodyPr/>
        <a:lstStyle/>
        <a:p>
          <a:pPr rtl="0"/>
          <a:r>
            <a:rPr lang="en-GB" sz="1500" dirty="0" smtClean="0"/>
            <a:t>Complete </a:t>
          </a:r>
          <a:r>
            <a:rPr lang="en-GB" sz="1500" b="1" dirty="0" smtClean="0">
              <a:solidFill>
                <a:srgbClr val="C00000"/>
              </a:solidFill>
            </a:rPr>
            <a:t>intensity ramp-up with 25 ns standard beam</a:t>
          </a:r>
          <a:r>
            <a:rPr lang="en-GB" sz="1500" dirty="0" smtClean="0"/>
            <a:t> – then start injecting </a:t>
          </a:r>
          <a:r>
            <a:rPr lang="en-GB" sz="1500" b="1" dirty="0" smtClean="0">
              <a:solidFill>
                <a:srgbClr val="C00000"/>
              </a:solidFill>
            </a:rPr>
            <a:t>BCMS beams</a:t>
          </a:r>
          <a:endParaRPr lang="en-GB" sz="1500" b="1" dirty="0"/>
        </a:p>
      </dgm:t>
    </dgm:pt>
    <dgm:pt modelId="{0B4EA2B4-BBE5-4C10-9EED-E41EDB08259A}" type="parTrans" cxnId="{8DA6EEDB-297E-4B87-89BC-2B83D183A71F}">
      <dgm:prSet/>
      <dgm:spPr/>
      <dgm:t>
        <a:bodyPr/>
        <a:lstStyle/>
        <a:p>
          <a:endParaRPr lang="en-GB"/>
        </a:p>
      </dgm:t>
    </dgm:pt>
    <dgm:pt modelId="{640139AF-63AA-4743-B627-154CE0831135}" type="sibTrans" cxnId="{8DA6EEDB-297E-4B87-89BC-2B83D183A71F}">
      <dgm:prSet/>
      <dgm:spPr/>
      <dgm:t>
        <a:bodyPr/>
        <a:lstStyle/>
        <a:p>
          <a:endParaRPr lang="en-GB"/>
        </a:p>
      </dgm:t>
    </dgm:pt>
    <dgm:pt modelId="{4A1231F1-06D7-4731-B997-9FDBCD610D99}">
      <dgm:prSet custT="1"/>
      <dgm:spPr/>
      <dgm:t>
        <a:bodyPr/>
        <a:lstStyle/>
        <a:p>
          <a:pPr rtl="0"/>
          <a:endParaRPr lang="en-GB" sz="1300" b="1" dirty="0"/>
        </a:p>
      </dgm:t>
    </dgm:pt>
    <dgm:pt modelId="{CB7D45DB-CFD3-430F-96B9-83BB56058E8A}" type="parTrans" cxnId="{9A7F6F86-BC25-40F9-A3E0-3F9AD0D81D5C}">
      <dgm:prSet/>
      <dgm:spPr/>
      <dgm:t>
        <a:bodyPr/>
        <a:lstStyle/>
        <a:p>
          <a:endParaRPr lang="en-GB"/>
        </a:p>
      </dgm:t>
    </dgm:pt>
    <dgm:pt modelId="{2E57A424-1AA8-44DA-93D4-61205FB61931}" type="sibTrans" cxnId="{9A7F6F86-BC25-40F9-A3E0-3F9AD0D81D5C}">
      <dgm:prSet/>
      <dgm:spPr/>
      <dgm:t>
        <a:bodyPr/>
        <a:lstStyle/>
        <a:p>
          <a:endParaRPr lang="en-GB"/>
        </a:p>
      </dgm:t>
    </dgm:pt>
    <dgm:pt modelId="{CEC25D07-69EC-43D0-AA82-F4A4018AAF50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Inject</a:t>
          </a:r>
          <a:r>
            <a:rPr lang="en-US" sz="1500" dirty="0" smtClean="0"/>
            <a:t> with </a:t>
          </a:r>
          <a:r>
            <a:rPr lang="en-US" sz="1500" b="1" dirty="0" smtClean="0">
              <a:solidFill>
                <a:srgbClr val="C00000"/>
              </a:solidFill>
            </a:rPr>
            <a:t>established machine settings:</a:t>
          </a:r>
          <a:endParaRPr lang="en-GB" sz="1500" b="1" dirty="0">
            <a:solidFill>
              <a:srgbClr val="C00000"/>
            </a:solidFill>
          </a:endParaRPr>
        </a:p>
      </dgm:t>
    </dgm:pt>
    <dgm:pt modelId="{EE85F4B1-B919-4F72-9F48-2090FD624FE3}" type="parTrans" cxnId="{0E254AC6-EE66-4D3D-8440-6864A9BEAD11}">
      <dgm:prSet/>
      <dgm:spPr/>
      <dgm:t>
        <a:bodyPr/>
        <a:lstStyle/>
        <a:p>
          <a:endParaRPr lang="en-GB"/>
        </a:p>
      </dgm:t>
    </dgm:pt>
    <dgm:pt modelId="{AEE90037-ADD6-480B-B290-D5D9AF6EF6F2}" type="sibTrans" cxnId="{0E254AC6-EE66-4D3D-8440-6864A9BEAD11}">
      <dgm:prSet/>
      <dgm:spPr/>
      <dgm:t>
        <a:bodyPr/>
        <a:lstStyle/>
        <a:p>
          <a:endParaRPr lang="en-GB"/>
        </a:p>
      </dgm:t>
    </dgm:pt>
    <dgm:pt modelId="{F1D2AF11-1DEE-46BA-A780-F507F9922FE0}">
      <dgm:prSet custT="1"/>
      <dgm:spPr/>
      <dgm:t>
        <a:bodyPr/>
        <a:lstStyle/>
        <a:p>
          <a:pPr rtl="0"/>
          <a:r>
            <a:rPr lang="en-US" sz="1300" b="1" dirty="0" smtClean="0">
              <a:solidFill>
                <a:srgbClr val="C00000"/>
              </a:solidFill>
            </a:rPr>
            <a:t>Chromaticity</a:t>
          </a:r>
          <a:endParaRPr lang="en-GB" sz="1300" b="1" dirty="0">
            <a:solidFill>
              <a:srgbClr val="C00000"/>
            </a:solidFill>
          </a:endParaRPr>
        </a:p>
      </dgm:t>
    </dgm:pt>
    <dgm:pt modelId="{C9A9D67C-9F69-4639-941C-76DDDA9A4B95}" type="parTrans" cxnId="{B890918D-32C9-4AFD-A6C7-8970BC4C64BC}">
      <dgm:prSet/>
      <dgm:spPr/>
      <dgm:t>
        <a:bodyPr/>
        <a:lstStyle/>
        <a:p>
          <a:endParaRPr lang="en-GB"/>
        </a:p>
      </dgm:t>
    </dgm:pt>
    <dgm:pt modelId="{86AF2340-71B0-42A7-91CA-4E5060E7F9C1}" type="sibTrans" cxnId="{B890918D-32C9-4AFD-A6C7-8970BC4C64BC}">
      <dgm:prSet/>
      <dgm:spPr/>
      <dgm:t>
        <a:bodyPr/>
        <a:lstStyle/>
        <a:p>
          <a:endParaRPr lang="en-GB"/>
        </a:p>
      </dgm:t>
    </dgm:pt>
    <dgm:pt modelId="{ADE9DA21-6F7B-44EE-95C6-795814AD148A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Octupoles</a:t>
          </a:r>
          <a:endParaRPr lang="en-GB" sz="1300" b="1" dirty="0">
            <a:solidFill>
              <a:srgbClr val="C00000"/>
            </a:solidFill>
          </a:endParaRPr>
        </a:p>
      </dgm:t>
    </dgm:pt>
    <dgm:pt modelId="{A262BC69-A93D-4EE3-B6A3-31F0B86E85DF}" type="parTrans" cxnId="{1D254833-E778-4443-8AB8-3C5A4330F3C1}">
      <dgm:prSet/>
      <dgm:spPr/>
      <dgm:t>
        <a:bodyPr/>
        <a:lstStyle/>
        <a:p>
          <a:endParaRPr lang="en-GB"/>
        </a:p>
      </dgm:t>
    </dgm:pt>
    <dgm:pt modelId="{57B1CC5E-3A7D-44E8-936E-7200391B31A2}" type="sibTrans" cxnId="{1D254833-E778-4443-8AB8-3C5A4330F3C1}">
      <dgm:prSet/>
      <dgm:spPr/>
      <dgm:t>
        <a:bodyPr/>
        <a:lstStyle/>
        <a:p>
          <a:endParaRPr lang="en-GB"/>
        </a:p>
      </dgm:t>
    </dgm:pt>
    <dgm:pt modelId="{221FFE71-2705-438C-8EA2-CD8494393723}">
      <dgm:prSet custT="1"/>
      <dgm:spPr/>
      <dgm:t>
        <a:bodyPr/>
        <a:lstStyle/>
        <a:p>
          <a:pPr rtl="0"/>
          <a:r>
            <a:rPr lang="en-US" sz="1300" b="1" smtClean="0">
              <a:solidFill>
                <a:srgbClr val="C00000"/>
              </a:solidFill>
            </a:rPr>
            <a:t>Damper gain</a:t>
          </a:r>
          <a:endParaRPr lang="en-GB" sz="1300" b="1" dirty="0">
            <a:solidFill>
              <a:srgbClr val="C00000"/>
            </a:solidFill>
          </a:endParaRPr>
        </a:p>
      </dgm:t>
    </dgm:pt>
    <dgm:pt modelId="{B7F9F25F-D872-4FD1-8658-2F348220F81A}" type="parTrans" cxnId="{486DF563-16C9-4F7A-975D-9C73331C734E}">
      <dgm:prSet/>
      <dgm:spPr/>
      <dgm:t>
        <a:bodyPr/>
        <a:lstStyle/>
        <a:p>
          <a:endParaRPr lang="en-GB"/>
        </a:p>
      </dgm:t>
    </dgm:pt>
    <dgm:pt modelId="{0BDC32B3-A886-49BE-BF45-57CD8190461A}" type="sibTrans" cxnId="{486DF563-16C9-4F7A-975D-9C73331C734E}">
      <dgm:prSet/>
      <dgm:spPr/>
      <dgm:t>
        <a:bodyPr/>
        <a:lstStyle/>
        <a:p>
          <a:endParaRPr lang="en-GB"/>
        </a:p>
      </dgm:t>
    </dgm:pt>
    <dgm:pt modelId="{E556A6E9-6100-453E-A312-93CFCC2C7B1F}">
      <dgm:prSet custT="1"/>
      <dgm:spPr/>
      <dgm:t>
        <a:bodyPr/>
        <a:lstStyle/>
        <a:p>
          <a:pPr rtl="0"/>
          <a:r>
            <a:rPr lang="en-US" sz="1300" b="1" dirty="0" smtClean="0">
              <a:solidFill>
                <a:srgbClr val="C00000"/>
              </a:solidFill>
            </a:rPr>
            <a:t>Working point (try lowering horizontal tune)</a:t>
          </a:r>
          <a:endParaRPr lang="en-GB" sz="1300" b="1" dirty="0">
            <a:solidFill>
              <a:srgbClr val="C00000"/>
            </a:solidFill>
          </a:endParaRPr>
        </a:p>
      </dgm:t>
    </dgm:pt>
    <dgm:pt modelId="{22148EC1-1CED-4C18-9DE5-BF0D391AC42E}" type="parTrans" cxnId="{1036896E-58ED-4078-8491-A80F8285F8D5}">
      <dgm:prSet/>
      <dgm:spPr/>
      <dgm:t>
        <a:bodyPr/>
        <a:lstStyle/>
        <a:p>
          <a:endParaRPr lang="en-GB"/>
        </a:p>
      </dgm:t>
    </dgm:pt>
    <dgm:pt modelId="{EB22E9C4-4852-464F-A3DB-5067ED935D34}" type="sibTrans" cxnId="{1036896E-58ED-4078-8491-A80F8285F8D5}">
      <dgm:prSet/>
      <dgm:spPr/>
      <dgm:t>
        <a:bodyPr/>
        <a:lstStyle/>
        <a:p>
          <a:endParaRPr lang="en-GB"/>
        </a:p>
      </dgm:t>
    </dgm:pt>
    <dgm:pt modelId="{309EFCCE-A523-402D-AADC-3C77A709FDF2}">
      <dgm:prSet custT="1"/>
      <dgm:spPr/>
      <dgm:t>
        <a:bodyPr/>
        <a:lstStyle/>
        <a:p>
          <a:r>
            <a:rPr lang="en-US" sz="1500" b="1" dirty="0" smtClean="0">
              <a:solidFill>
                <a:srgbClr val="C00000"/>
              </a:solidFill>
            </a:rPr>
            <a:t>Reduce </a:t>
          </a:r>
          <a:r>
            <a:rPr lang="en-US" sz="1500" dirty="0" smtClean="0"/>
            <a:t>non-</a:t>
          </a:r>
          <a:r>
            <a:rPr lang="en-US" sz="1500" dirty="0" err="1" smtClean="0"/>
            <a:t>linearities</a:t>
          </a:r>
          <a:r>
            <a:rPr lang="en-US" sz="1500" dirty="0" smtClean="0"/>
            <a:t> (</a:t>
          </a:r>
          <a:r>
            <a:rPr lang="en-US" sz="1500" b="1" dirty="0" smtClean="0">
              <a:solidFill>
                <a:srgbClr val="C00000"/>
              </a:solidFill>
            </a:rPr>
            <a:t>chromaticity and </a:t>
          </a:r>
          <a:r>
            <a:rPr lang="en-US" sz="1500" b="1" dirty="0" err="1" smtClean="0">
              <a:solidFill>
                <a:srgbClr val="C00000"/>
              </a:solidFill>
            </a:rPr>
            <a:t>octupoles</a:t>
          </a:r>
          <a:r>
            <a:rPr lang="en-US" sz="1500" dirty="0" smtClean="0"/>
            <a:t>) when </a:t>
          </a:r>
          <a:r>
            <a:rPr lang="en-US" sz="1500" b="1" dirty="0" smtClean="0">
              <a:solidFill>
                <a:srgbClr val="C00000"/>
              </a:solidFill>
            </a:rPr>
            <a:t>in collision</a:t>
          </a:r>
          <a:r>
            <a:rPr lang="en-US" sz="1500" dirty="0" smtClean="0"/>
            <a:t> to relax DA</a:t>
          </a:r>
          <a:endParaRPr lang="en-GB" sz="1500" dirty="0"/>
        </a:p>
      </dgm:t>
    </dgm:pt>
    <dgm:pt modelId="{40AE2434-CD01-453C-84F7-4F42709A9B06}" type="parTrans" cxnId="{6700FFA9-3B00-42DF-AB2B-F350AA4372A6}">
      <dgm:prSet/>
      <dgm:spPr/>
      <dgm:t>
        <a:bodyPr/>
        <a:lstStyle/>
        <a:p>
          <a:endParaRPr lang="en-GB"/>
        </a:p>
      </dgm:t>
    </dgm:pt>
    <dgm:pt modelId="{6883CB89-3C48-4132-A69D-C54BE58706B4}" type="sibTrans" cxnId="{6700FFA9-3B00-42DF-AB2B-F350AA4372A6}">
      <dgm:prSet/>
      <dgm:spPr/>
      <dgm:t>
        <a:bodyPr/>
        <a:lstStyle/>
        <a:p>
          <a:endParaRPr lang="en-GB"/>
        </a:p>
      </dgm:t>
    </dgm:pt>
    <dgm:pt modelId="{5CE4A5EE-7D48-48AD-80BF-EEE91EE60305}">
      <dgm:prSet custT="1"/>
      <dgm:spPr/>
      <dgm:t>
        <a:bodyPr/>
        <a:lstStyle/>
        <a:p>
          <a:endParaRPr lang="en-GB" sz="1500" dirty="0"/>
        </a:p>
      </dgm:t>
    </dgm:pt>
    <dgm:pt modelId="{BEDC6575-004C-4E65-9D89-EF181FB38897}" type="parTrans" cxnId="{43002E0A-2C1B-4BED-ADB4-B46D39C38D44}">
      <dgm:prSet/>
      <dgm:spPr/>
      <dgm:t>
        <a:bodyPr/>
        <a:lstStyle/>
        <a:p>
          <a:endParaRPr lang="en-GB"/>
        </a:p>
      </dgm:t>
    </dgm:pt>
    <dgm:pt modelId="{D5C356F8-659C-4D04-93BD-81705BF0C63D}" type="sibTrans" cxnId="{43002E0A-2C1B-4BED-ADB4-B46D39C38D44}">
      <dgm:prSet/>
      <dgm:spPr/>
      <dgm:t>
        <a:bodyPr/>
        <a:lstStyle/>
        <a:p>
          <a:endParaRPr lang="en-GB"/>
        </a:p>
      </dgm:t>
    </dgm:pt>
    <dgm:pt modelId="{7B3FC797-A957-4070-A8B0-C5CE69E4E8CC}" type="pres">
      <dgm:prSet presAssocID="{60F39980-B9EA-4CE7-A049-1B92C1CD822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F0188C2-6327-4555-A8DD-04E8D684DE2B}" type="pres">
      <dgm:prSet presAssocID="{52D916D9-DCD1-48D3-A4E4-64FBD31872F6}" presName="composite" presStyleCnt="0"/>
      <dgm:spPr/>
      <dgm:t>
        <a:bodyPr/>
        <a:lstStyle/>
        <a:p>
          <a:endParaRPr lang="en-GB"/>
        </a:p>
      </dgm:t>
    </dgm:pt>
    <dgm:pt modelId="{3F1ED153-49AE-4764-88B5-6FC6810DCB43}" type="pres">
      <dgm:prSet presAssocID="{52D916D9-DCD1-48D3-A4E4-64FBD31872F6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7F41AB-9C85-405D-808C-5E1247DD3F75}" type="pres">
      <dgm:prSet presAssocID="{52D916D9-DCD1-48D3-A4E4-64FBD31872F6}" presName="parSh" presStyleLbl="node1" presStyleIdx="0" presStyleCnt="1"/>
      <dgm:spPr/>
      <dgm:t>
        <a:bodyPr/>
        <a:lstStyle/>
        <a:p>
          <a:endParaRPr lang="en-GB"/>
        </a:p>
      </dgm:t>
    </dgm:pt>
    <dgm:pt modelId="{2605CA93-AE5F-4F83-AFA6-0403BC9D3FD8}" type="pres">
      <dgm:prSet presAssocID="{52D916D9-DCD1-48D3-A4E4-64FBD31872F6}" presName="desTx" presStyleLbl="fgAcc1" presStyleIdx="0" presStyleCnt="1" custScale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E254AC6-EE66-4D3D-8440-6864A9BEAD11}" srcId="{52D916D9-DCD1-48D3-A4E4-64FBD31872F6}" destId="{CEC25D07-69EC-43D0-AA82-F4A4018AAF50}" srcOrd="1" destOrd="0" parTransId="{EE85F4B1-B919-4F72-9F48-2090FD624FE3}" sibTransId="{AEE90037-ADD6-480B-B290-D5D9AF6EF6F2}"/>
    <dgm:cxn modelId="{F87A7DCA-30F0-42A9-93C8-FAC2B80F79C5}" type="presOf" srcId="{4A1231F1-06D7-4731-B997-9FDBCD610D99}" destId="{2605CA93-AE5F-4F83-AFA6-0403BC9D3FD8}" srcOrd="0" destOrd="8" presId="urn:microsoft.com/office/officeart/2005/8/layout/process3"/>
    <dgm:cxn modelId="{8B7DF5A0-C681-49FB-8FDF-E13FBF67837E}" type="presOf" srcId="{E556A6E9-6100-453E-A312-93CFCC2C7B1F}" destId="{2605CA93-AE5F-4F83-AFA6-0403BC9D3FD8}" srcOrd="0" destOrd="5" presId="urn:microsoft.com/office/officeart/2005/8/layout/process3"/>
    <dgm:cxn modelId="{9A7F6F86-BC25-40F9-A3E0-3F9AD0D81D5C}" srcId="{52D916D9-DCD1-48D3-A4E4-64FBD31872F6}" destId="{4A1231F1-06D7-4731-B997-9FDBCD610D99}" srcOrd="4" destOrd="0" parTransId="{CB7D45DB-CFD3-430F-96B9-83BB56058E8A}" sibTransId="{2E57A424-1AA8-44DA-93D4-61205FB61931}"/>
    <dgm:cxn modelId="{2D2AF503-D053-4338-A220-ADA60A105236}" type="presOf" srcId="{ADE9DA21-6F7B-44EE-95C6-795814AD148A}" destId="{2605CA93-AE5F-4F83-AFA6-0403BC9D3FD8}" srcOrd="0" destOrd="3" presId="urn:microsoft.com/office/officeart/2005/8/layout/process3"/>
    <dgm:cxn modelId="{64FF5F17-19A3-4239-B1FC-00E2D9753357}" srcId="{60F39980-B9EA-4CE7-A049-1B92C1CD8229}" destId="{52D916D9-DCD1-48D3-A4E4-64FBD31872F6}" srcOrd="0" destOrd="0" parTransId="{22A26F67-6238-4E92-8CA7-A25AA6F12957}" sibTransId="{6615E26E-78B3-4682-94F5-72815DBC66BB}"/>
    <dgm:cxn modelId="{8DA6EEDB-297E-4B87-89BC-2B83D183A71F}" srcId="{52D916D9-DCD1-48D3-A4E4-64FBD31872F6}" destId="{8BCB97AC-C5A7-4364-BCA2-C3BA6758D966}" srcOrd="0" destOrd="0" parTransId="{0B4EA2B4-BBE5-4C10-9EED-E41EDB08259A}" sibTransId="{640139AF-63AA-4743-B627-154CE0831135}"/>
    <dgm:cxn modelId="{1036896E-58ED-4078-8491-A80F8285F8D5}" srcId="{CEC25D07-69EC-43D0-AA82-F4A4018AAF50}" destId="{E556A6E9-6100-453E-A312-93CFCC2C7B1F}" srcOrd="3" destOrd="0" parTransId="{22148EC1-1CED-4C18-9DE5-BF0D391AC42E}" sibTransId="{EB22E9C4-4852-464F-A3DB-5067ED935D34}"/>
    <dgm:cxn modelId="{588EF5A3-008F-4155-9012-94AEA9B11D98}" type="presOf" srcId="{8BCB97AC-C5A7-4364-BCA2-C3BA6758D966}" destId="{2605CA93-AE5F-4F83-AFA6-0403BC9D3FD8}" srcOrd="0" destOrd="0" presId="urn:microsoft.com/office/officeart/2005/8/layout/process3"/>
    <dgm:cxn modelId="{A71D0700-8144-4AD4-B8BA-22696EB9C6C0}" type="presOf" srcId="{5CE4A5EE-7D48-48AD-80BF-EEE91EE60305}" destId="{2605CA93-AE5F-4F83-AFA6-0403BC9D3FD8}" srcOrd="0" destOrd="7" presId="urn:microsoft.com/office/officeart/2005/8/layout/process3"/>
    <dgm:cxn modelId="{FC16DB65-C770-49C0-BB5F-C9280B4F256E}" type="presOf" srcId="{F1D2AF11-1DEE-46BA-A780-F507F9922FE0}" destId="{2605CA93-AE5F-4F83-AFA6-0403BC9D3FD8}" srcOrd="0" destOrd="2" presId="urn:microsoft.com/office/officeart/2005/8/layout/process3"/>
    <dgm:cxn modelId="{43002E0A-2C1B-4BED-ADB4-B46D39C38D44}" srcId="{52D916D9-DCD1-48D3-A4E4-64FBD31872F6}" destId="{5CE4A5EE-7D48-48AD-80BF-EEE91EE60305}" srcOrd="3" destOrd="0" parTransId="{BEDC6575-004C-4E65-9D89-EF181FB38897}" sibTransId="{D5C356F8-659C-4D04-93BD-81705BF0C63D}"/>
    <dgm:cxn modelId="{E3B9A3E2-7D13-4E2C-BE85-2B261E7FC064}" type="presOf" srcId="{221FFE71-2705-438C-8EA2-CD8494393723}" destId="{2605CA93-AE5F-4F83-AFA6-0403BC9D3FD8}" srcOrd="0" destOrd="4" presId="urn:microsoft.com/office/officeart/2005/8/layout/process3"/>
    <dgm:cxn modelId="{486DF563-16C9-4F7A-975D-9C73331C734E}" srcId="{CEC25D07-69EC-43D0-AA82-F4A4018AAF50}" destId="{221FFE71-2705-438C-8EA2-CD8494393723}" srcOrd="2" destOrd="0" parTransId="{B7F9F25F-D872-4FD1-8658-2F348220F81A}" sibTransId="{0BDC32B3-A886-49BE-BF45-57CD8190461A}"/>
    <dgm:cxn modelId="{B890918D-32C9-4AFD-A6C7-8970BC4C64BC}" srcId="{CEC25D07-69EC-43D0-AA82-F4A4018AAF50}" destId="{F1D2AF11-1DEE-46BA-A780-F507F9922FE0}" srcOrd="0" destOrd="0" parTransId="{C9A9D67C-9F69-4639-941C-76DDDA9A4B95}" sibTransId="{86AF2340-71B0-42A7-91CA-4E5060E7F9C1}"/>
    <dgm:cxn modelId="{BBFDD881-5D47-415D-A2D8-0538B62FC84D}" type="presOf" srcId="{309EFCCE-A523-402D-AADC-3C77A709FDF2}" destId="{2605CA93-AE5F-4F83-AFA6-0403BC9D3FD8}" srcOrd="0" destOrd="6" presId="urn:microsoft.com/office/officeart/2005/8/layout/process3"/>
    <dgm:cxn modelId="{66E14428-3666-46AA-8472-69674CE7E741}" type="presOf" srcId="{52D916D9-DCD1-48D3-A4E4-64FBD31872F6}" destId="{BA7F41AB-9C85-405D-808C-5E1247DD3F75}" srcOrd="1" destOrd="0" presId="urn:microsoft.com/office/officeart/2005/8/layout/process3"/>
    <dgm:cxn modelId="{BB37DBCB-A23C-4990-A55C-43D14B17828E}" type="presOf" srcId="{60F39980-B9EA-4CE7-A049-1B92C1CD8229}" destId="{7B3FC797-A957-4070-A8B0-C5CE69E4E8CC}" srcOrd="0" destOrd="0" presId="urn:microsoft.com/office/officeart/2005/8/layout/process3"/>
    <dgm:cxn modelId="{1D254833-E778-4443-8AB8-3C5A4330F3C1}" srcId="{CEC25D07-69EC-43D0-AA82-F4A4018AAF50}" destId="{ADE9DA21-6F7B-44EE-95C6-795814AD148A}" srcOrd="1" destOrd="0" parTransId="{A262BC69-A93D-4EE3-B6A3-31F0B86E85DF}" sibTransId="{57B1CC5E-3A7D-44E8-936E-7200391B31A2}"/>
    <dgm:cxn modelId="{E4D41CA7-EA00-4E40-AAAF-0558E1C960B5}" type="presOf" srcId="{52D916D9-DCD1-48D3-A4E4-64FBD31872F6}" destId="{3F1ED153-49AE-4764-88B5-6FC6810DCB43}" srcOrd="0" destOrd="0" presId="urn:microsoft.com/office/officeart/2005/8/layout/process3"/>
    <dgm:cxn modelId="{AD066A69-C8AE-4EF4-9E12-7B1E0E2C96B0}" type="presOf" srcId="{CEC25D07-69EC-43D0-AA82-F4A4018AAF50}" destId="{2605CA93-AE5F-4F83-AFA6-0403BC9D3FD8}" srcOrd="0" destOrd="1" presId="urn:microsoft.com/office/officeart/2005/8/layout/process3"/>
    <dgm:cxn modelId="{6700FFA9-3B00-42DF-AB2B-F350AA4372A6}" srcId="{52D916D9-DCD1-48D3-A4E4-64FBD31872F6}" destId="{309EFCCE-A523-402D-AADC-3C77A709FDF2}" srcOrd="2" destOrd="0" parTransId="{40AE2434-CD01-453C-84F7-4F42709A9B06}" sibTransId="{6883CB89-3C48-4132-A69D-C54BE58706B4}"/>
    <dgm:cxn modelId="{C2185ECC-36EE-471A-85C4-BBD552AE3517}" type="presParOf" srcId="{7B3FC797-A957-4070-A8B0-C5CE69E4E8CC}" destId="{7F0188C2-6327-4555-A8DD-04E8D684DE2B}" srcOrd="0" destOrd="0" presId="urn:microsoft.com/office/officeart/2005/8/layout/process3"/>
    <dgm:cxn modelId="{2CC7B6B7-37AF-4E4B-87A2-0FC2FF8AACA3}" type="presParOf" srcId="{7F0188C2-6327-4555-A8DD-04E8D684DE2B}" destId="{3F1ED153-49AE-4764-88B5-6FC6810DCB43}" srcOrd="0" destOrd="0" presId="urn:microsoft.com/office/officeart/2005/8/layout/process3"/>
    <dgm:cxn modelId="{9226D008-8CF5-49DC-BBE7-B7C9AB360F6E}" type="presParOf" srcId="{7F0188C2-6327-4555-A8DD-04E8D684DE2B}" destId="{BA7F41AB-9C85-405D-808C-5E1247DD3F75}" srcOrd="1" destOrd="0" presId="urn:microsoft.com/office/officeart/2005/8/layout/process3"/>
    <dgm:cxn modelId="{0CAD0337-14CF-4339-961B-ACA72EF3FD72}" type="presParOf" srcId="{7F0188C2-6327-4555-A8DD-04E8D684DE2B}" destId="{2605CA93-AE5F-4F83-AFA6-0403BC9D3FD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0F39980-B9EA-4CE7-A049-1B92C1CD8229}" type="doc">
      <dgm:prSet loTypeId="urn:microsoft.com/office/officeart/2005/8/layout/process3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en-GB"/>
        </a:p>
      </dgm:t>
    </dgm:pt>
    <dgm:pt modelId="{52D916D9-DCD1-48D3-A4E4-64FBD31872F6}">
      <dgm:prSet custT="1"/>
      <dgm:spPr>
        <a:solidFill>
          <a:srgbClr val="F69200">
            <a:alpha val="89804"/>
          </a:srgbClr>
        </a:solidFill>
      </dgm:spPr>
      <dgm:t>
        <a:bodyPr/>
        <a:lstStyle/>
        <a:p>
          <a:pPr rtl="0"/>
          <a:r>
            <a:rPr lang="en-US" sz="1600" b="1" dirty="0" smtClean="0"/>
            <a:t>Measures and </a:t>
          </a:r>
          <a:r>
            <a:rPr lang="en-US" sz="1600" b="1" dirty="0" err="1" smtClean="0"/>
            <a:t>fall-back</a:t>
          </a:r>
          <a:r>
            <a:rPr lang="en-US" sz="1600" b="1" dirty="0" smtClean="0"/>
            <a:t> solutions:</a:t>
          </a:r>
          <a:endParaRPr lang="en-GB" sz="1600" b="1" dirty="0"/>
        </a:p>
      </dgm:t>
    </dgm:pt>
    <dgm:pt modelId="{22A26F67-6238-4E92-8CA7-A25AA6F12957}" type="parTrans" cxnId="{64FF5F17-19A3-4239-B1FC-00E2D9753357}">
      <dgm:prSet/>
      <dgm:spPr/>
      <dgm:t>
        <a:bodyPr/>
        <a:lstStyle/>
        <a:p>
          <a:endParaRPr lang="en-GB"/>
        </a:p>
      </dgm:t>
    </dgm:pt>
    <dgm:pt modelId="{6615E26E-78B3-4682-94F5-72815DBC66BB}" type="sibTrans" cxnId="{64FF5F17-19A3-4239-B1FC-00E2D9753357}">
      <dgm:prSet/>
      <dgm:spPr/>
      <dgm:t>
        <a:bodyPr/>
        <a:lstStyle/>
        <a:p>
          <a:endParaRPr lang="en-GB"/>
        </a:p>
      </dgm:t>
    </dgm:pt>
    <dgm:pt modelId="{8BCB97AC-C5A7-4364-BCA2-C3BA6758D966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Raise chromaticity</a:t>
          </a:r>
          <a:r>
            <a:rPr lang="en-US" sz="1500" b="1" dirty="0" smtClean="0"/>
            <a:t> </a:t>
          </a:r>
          <a:r>
            <a:rPr lang="en-US" sz="1500" dirty="0" smtClean="0"/>
            <a:t>(beyond 15 and only during the squeeze)</a:t>
          </a:r>
          <a:endParaRPr lang="en-GB" sz="1500" b="1" dirty="0"/>
        </a:p>
      </dgm:t>
    </dgm:pt>
    <dgm:pt modelId="{0B4EA2B4-BBE5-4C10-9EED-E41EDB08259A}" type="parTrans" cxnId="{8DA6EEDB-297E-4B87-89BC-2B83D183A71F}">
      <dgm:prSet/>
      <dgm:spPr/>
      <dgm:t>
        <a:bodyPr/>
        <a:lstStyle/>
        <a:p>
          <a:endParaRPr lang="en-GB"/>
        </a:p>
      </dgm:t>
    </dgm:pt>
    <dgm:pt modelId="{640139AF-63AA-4743-B627-154CE0831135}" type="sibTrans" cxnId="{8DA6EEDB-297E-4B87-89BC-2B83D183A71F}">
      <dgm:prSet/>
      <dgm:spPr/>
      <dgm:t>
        <a:bodyPr/>
        <a:lstStyle/>
        <a:p>
          <a:endParaRPr lang="en-GB"/>
        </a:p>
      </dgm:t>
    </dgm:pt>
    <dgm:pt modelId="{4A1231F1-06D7-4731-B997-9FDBCD610D99}">
      <dgm:prSet custT="1"/>
      <dgm:spPr/>
      <dgm:t>
        <a:bodyPr/>
        <a:lstStyle/>
        <a:p>
          <a:pPr rtl="0"/>
          <a:endParaRPr lang="en-GB" sz="1500" b="1" dirty="0"/>
        </a:p>
      </dgm:t>
    </dgm:pt>
    <dgm:pt modelId="{CB7D45DB-CFD3-430F-96B9-83BB56058E8A}" type="parTrans" cxnId="{9A7F6F86-BC25-40F9-A3E0-3F9AD0D81D5C}">
      <dgm:prSet/>
      <dgm:spPr/>
      <dgm:t>
        <a:bodyPr/>
        <a:lstStyle/>
        <a:p>
          <a:endParaRPr lang="en-GB"/>
        </a:p>
      </dgm:t>
    </dgm:pt>
    <dgm:pt modelId="{2E57A424-1AA8-44DA-93D4-61205FB61931}" type="sibTrans" cxnId="{9A7F6F86-BC25-40F9-A3E0-3F9AD0D81D5C}">
      <dgm:prSet/>
      <dgm:spPr/>
      <dgm:t>
        <a:bodyPr/>
        <a:lstStyle/>
        <a:p>
          <a:endParaRPr lang="en-GB"/>
        </a:p>
      </dgm:t>
    </dgm:pt>
    <dgm:pt modelId="{648414E1-CB01-4880-BCDA-2623E27863A6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Controlled emittance blow-up</a:t>
          </a:r>
          <a:r>
            <a:rPr lang="en-US" sz="1500" b="1" dirty="0" smtClean="0"/>
            <a:t> </a:t>
          </a:r>
          <a:r>
            <a:rPr lang="en-US" sz="1500" dirty="0" smtClean="0"/>
            <a:t>(BCMS beam)</a:t>
          </a:r>
          <a:endParaRPr lang="en-GB" sz="1500" dirty="0"/>
        </a:p>
      </dgm:t>
    </dgm:pt>
    <dgm:pt modelId="{9CFAACA1-B082-425D-87A8-00DD7C3362A7}" type="parTrans" cxnId="{D67C8895-1EE6-49F9-9268-4CAB6D6EF429}">
      <dgm:prSet/>
      <dgm:spPr/>
      <dgm:t>
        <a:bodyPr/>
        <a:lstStyle/>
        <a:p>
          <a:endParaRPr lang="en-GB"/>
        </a:p>
      </dgm:t>
    </dgm:pt>
    <dgm:pt modelId="{BC79A6EB-B103-4E09-B9DF-9624B6DE5F29}" type="sibTrans" cxnId="{D67C8895-1EE6-49F9-9268-4CAB6D6EF429}">
      <dgm:prSet/>
      <dgm:spPr/>
      <dgm:t>
        <a:bodyPr/>
        <a:lstStyle/>
        <a:p>
          <a:endParaRPr lang="en-GB"/>
        </a:p>
      </dgm:t>
    </dgm:pt>
    <dgm:pt modelId="{3337CCB8-AF9E-40F7-A7D9-238BEC6AFA22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Longer bunches</a:t>
          </a:r>
          <a:r>
            <a:rPr lang="en-US" sz="1500" dirty="0" smtClean="0"/>
            <a:t> (via controlled emittance blow-up)</a:t>
          </a:r>
          <a:endParaRPr lang="en-GB" sz="1500" dirty="0"/>
        </a:p>
      </dgm:t>
    </dgm:pt>
    <dgm:pt modelId="{B95EA577-040E-4F1C-BC51-411F2C5BECF1}" type="parTrans" cxnId="{2F832B4A-A66D-4C5D-9E6A-9F2019B79E93}">
      <dgm:prSet/>
      <dgm:spPr/>
      <dgm:t>
        <a:bodyPr/>
        <a:lstStyle/>
        <a:p>
          <a:endParaRPr lang="en-GB"/>
        </a:p>
      </dgm:t>
    </dgm:pt>
    <dgm:pt modelId="{814586D8-90F8-4AFF-898C-2E729F47138B}" type="sibTrans" cxnId="{2F832B4A-A66D-4C5D-9E6A-9F2019B79E93}">
      <dgm:prSet/>
      <dgm:spPr/>
      <dgm:t>
        <a:bodyPr/>
        <a:lstStyle/>
        <a:p>
          <a:endParaRPr lang="en-GB"/>
        </a:p>
      </dgm:t>
    </dgm:pt>
    <dgm:pt modelId="{42FBAA5B-C847-439C-B932-6F6B15284092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Collide and squeeze</a:t>
          </a:r>
          <a:endParaRPr lang="en-GB" sz="1500" b="1" dirty="0">
            <a:solidFill>
              <a:srgbClr val="C00000"/>
            </a:solidFill>
          </a:endParaRPr>
        </a:p>
      </dgm:t>
    </dgm:pt>
    <dgm:pt modelId="{0F61626E-F98E-4963-B721-1746F1DFAF94}" type="parTrans" cxnId="{72B53B54-48AC-46AB-9CF3-61DE7854EB38}">
      <dgm:prSet/>
      <dgm:spPr/>
      <dgm:t>
        <a:bodyPr/>
        <a:lstStyle/>
        <a:p>
          <a:endParaRPr lang="en-GB"/>
        </a:p>
      </dgm:t>
    </dgm:pt>
    <dgm:pt modelId="{9E7B63E0-D661-4784-B889-79BD28D44359}" type="sibTrans" cxnId="{72B53B54-48AC-46AB-9CF3-61DE7854EB38}">
      <dgm:prSet/>
      <dgm:spPr/>
      <dgm:t>
        <a:bodyPr/>
        <a:lstStyle/>
        <a:p>
          <a:endParaRPr lang="en-GB"/>
        </a:p>
      </dgm:t>
    </dgm:pt>
    <dgm:pt modelId="{F67F264F-7BB2-4DF9-A1A8-AECF37CC3BBA}">
      <dgm:prSet custT="1"/>
      <dgm:spPr/>
      <dgm:t>
        <a:bodyPr/>
        <a:lstStyle/>
        <a:p>
          <a:pPr rtl="0"/>
          <a:r>
            <a:rPr lang="en-US" sz="1500" b="1" dirty="0" smtClean="0">
              <a:solidFill>
                <a:srgbClr val="C00000"/>
              </a:solidFill>
            </a:rPr>
            <a:t>Wideband settings</a:t>
          </a:r>
          <a:r>
            <a:rPr lang="en-US" sz="1500" dirty="0" smtClean="0"/>
            <a:t> (test at beginning of the run)</a:t>
          </a:r>
          <a:endParaRPr lang="en-GB" sz="1500" dirty="0"/>
        </a:p>
      </dgm:t>
    </dgm:pt>
    <dgm:pt modelId="{1347991D-48D2-4204-968B-CB3EBD581AB9}" type="parTrans" cxnId="{F865AE98-DFCB-4A83-B592-8F375B56BFDC}">
      <dgm:prSet/>
      <dgm:spPr/>
      <dgm:t>
        <a:bodyPr/>
        <a:lstStyle/>
        <a:p>
          <a:endParaRPr lang="en-GB"/>
        </a:p>
      </dgm:t>
    </dgm:pt>
    <dgm:pt modelId="{673DD5FA-555F-4D1A-9B3B-FD2292103194}" type="sibTrans" cxnId="{F865AE98-DFCB-4A83-B592-8F375B56BFDC}">
      <dgm:prSet/>
      <dgm:spPr/>
      <dgm:t>
        <a:bodyPr/>
        <a:lstStyle/>
        <a:p>
          <a:endParaRPr lang="en-GB"/>
        </a:p>
      </dgm:t>
    </dgm:pt>
    <dgm:pt modelId="{1B7B9A59-A835-466D-9498-583BD6CE07F1}">
      <dgm:prSet custT="1"/>
      <dgm:spPr/>
      <dgm:t>
        <a:bodyPr/>
        <a:lstStyle/>
        <a:p>
          <a:r>
            <a:rPr lang="en-US" sz="1500" b="1" dirty="0" smtClean="0">
              <a:solidFill>
                <a:srgbClr val="C00000"/>
              </a:solidFill>
            </a:rPr>
            <a:t>Study Q’’</a:t>
          </a:r>
          <a:r>
            <a:rPr lang="en-US" sz="1500" dirty="0" smtClean="0"/>
            <a:t> as new potential knob for additional Landau damping</a:t>
          </a:r>
          <a:endParaRPr lang="en-GB" sz="1500" dirty="0"/>
        </a:p>
      </dgm:t>
    </dgm:pt>
    <dgm:pt modelId="{E4222E48-118D-45EE-869B-B3215A8A7AB9}" type="parTrans" cxnId="{BABFBD5B-4E41-48B8-8E30-1F49D7BF7027}">
      <dgm:prSet/>
      <dgm:spPr/>
      <dgm:t>
        <a:bodyPr/>
        <a:lstStyle/>
        <a:p>
          <a:endParaRPr lang="en-GB"/>
        </a:p>
      </dgm:t>
    </dgm:pt>
    <dgm:pt modelId="{46E24291-B955-4384-9677-DE718A197D96}" type="sibTrans" cxnId="{BABFBD5B-4E41-48B8-8E30-1F49D7BF7027}">
      <dgm:prSet/>
      <dgm:spPr/>
      <dgm:t>
        <a:bodyPr/>
        <a:lstStyle/>
        <a:p>
          <a:endParaRPr lang="en-GB"/>
        </a:p>
      </dgm:t>
    </dgm:pt>
    <dgm:pt modelId="{38E58F63-07B7-4348-987D-4C099F9820FA}">
      <dgm:prSet custT="1"/>
      <dgm:spPr/>
      <dgm:t>
        <a:bodyPr/>
        <a:lstStyle/>
        <a:p>
          <a:endParaRPr lang="en-GB" sz="1100" dirty="0"/>
        </a:p>
      </dgm:t>
    </dgm:pt>
    <dgm:pt modelId="{16D9B461-5CF1-42BE-8791-CE84D66EF126}" type="parTrans" cxnId="{86B4073A-96CE-4E64-9D85-F11FBE41D5DE}">
      <dgm:prSet/>
      <dgm:spPr/>
      <dgm:t>
        <a:bodyPr/>
        <a:lstStyle/>
        <a:p>
          <a:endParaRPr lang="en-GB"/>
        </a:p>
      </dgm:t>
    </dgm:pt>
    <dgm:pt modelId="{B29726B2-C107-4C64-B2AB-64D2E11DB30E}" type="sibTrans" cxnId="{86B4073A-96CE-4E64-9D85-F11FBE41D5DE}">
      <dgm:prSet/>
      <dgm:spPr/>
      <dgm:t>
        <a:bodyPr/>
        <a:lstStyle/>
        <a:p>
          <a:endParaRPr lang="en-GB"/>
        </a:p>
      </dgm:t>
    </dgm:pt>
    <dgm:pt modelId="{4BDAD896-41D3-4AE6-ADE8-EE1DBBB7D2DC}">
      <dgm:prSet custT="1"/>
      <dgm:spPr/>
      <dgm:t>
        <a:bodyPr/>
        <a:lstStyle/>
        <a:p>
          <a:endParaRPr lang="en-GB" sz="1100" dirty="0"/>
        </a:p>
      </dgm:t>
    </dgm:pt>
    <dgm:pt modelId="{B7D2CC33-D3D3-493E-A1F0-0870B2EEF0EA}" type="parTrans" cxnId="{B32B7676-84E2-417E-8691-F1556679654A}">
      <dgm:prSet/>
      <dgm:spPr/>
      <dgm:t>
        <a:bodyPr/>
        <a:lstStyle/>
        <a:p>
          <a:endParaRPr lang="en-GB"/>
        </a:p>
      </dgm:t>
    </dgm:pt>
    <dgm:pt modelId="{DBE3B12B-A362-492C-92B8-2BB37426B996}" type="sibTrans" cxnId="{B32B7676-84E2-417E-8691-F1556679654A}">
      <dgm:prSet/>
      <dgm:spPr/>
      <dgm:t>
        <a:bodyPr/>
        <a:lstStyle/>
        <a:p>
          <a:endParaRPr lang="en-GB"/>
        </a:p>
      </dgm:t>
    </dgm:pt>
    <dgm:pt modelId="{7B3FC797-A957-4070-A8B0-C5CE69E4E8CC}" type="pres">
      <dgm:prSet presAssocID="{60F39980-B9EA-4CE7-A049-1B92C1CD822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F0188C2-6327-4555-A8DD-04E8D684DE2B}" type="pres">
      <dgm:prSet presAssocID="{52D916D9-DCD1-48D3-A4E4-64FBD31872F6}" presName="composite" presStyleCnt="0"/>
      <dgm:spPr/>
      <dgm:t>
        <a:bodyPr/>
        <a:lstStyle/>
        <a:p>
          <a:endParaRPr lang="en-GB"/>
        </a:p>
      </dgm:t>
    </dgm:pt>
    <dgm:pt modelId="{3F1ED153-49AE-4764-88B5-6FC6810DCB43}" type="pres">
      <dgm:prSet presAssocID="{52D916D9-DCD1-48D3-A4E4-64FBD31872F6}" presName="parTx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A7F41AB-9C85-405D-808C-5E1247DD3F75}" type="pres">
      <dgm:prSet presAssocID="{52D916D9-DCD1-48D3-A4E4-64FBD31872F6}" presName="parSh" presStyleLbl="node1" presStyleIdx="0" presStyleCnt="1"/>
      <dgm:spPr/>
      <dgm:t>
        <a:bodyPr/>
        <a:lstStyle/>
        <a:p>
          <a:endParaRPr lang="en-GB"/>
        </a:p>
      </dgm:t>
    </dgm:pt>
    <dgm:pt modelId="{2605CA93-AE5F-4F83-AFA6-0403BC9D3FD8}" type="pres">
      <dgm:prSet presAssocID="{52D916D9-DCD1-48D3-A4E4-64FBD31872F6}" presName="desTx" presStyleLbl="fgAcc1" presStyleIdx="0" presStyleCnt="1" custScaleY="10000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0372873-37D7-46C4-925E-BAEAC13C50A3}" type="presOf" srcId="{52D916D9-DCD1-48D3-A4E4-64FBD31872F6}" destId="{3F1ED153-49AE-4764-88B5-6FC6810DCB43}" srcOrd="0" destOrd="0" presId="urn:microsoft.com/office/officeart/2005/8/layout/process3"/>
    <dgm:cxn modelId="{5A79AD99-CD27-48C0-A4CA-654625E1FB1F}" type="presOf" srcId="{4BDAD896-41D3-4AE6-ADE8-EE1DBBB7D2DC}" destId="{2605CA93-AE5F-4F83-AFA6-0403BC9D3FD8}" srcOrd="0" destOrd="6" presId="urn:microsoft.com/office/officeart/2005/8/layout/process3"/>
    <dgm:cxn modelId="{68D5161B-EE9E-41C8-9575-B18ECC0859A5}" type="presOf" srcId="{8BCB97AC-C5A7-4364-BCA2-C3BA6758D966}" destId="{2605CA93-AE5F-4F83-AFA6-0403BC9D3FD8}" srcOrd="0" destOrd="0" presId="urn:microsoft.com/office/officeart/2005/8/layout/process3"/>
    <dgm:cxn modelId="{441A10DA-0BF3-4A0A-BC9C-BABE7E505DE4}" type="presOf" srcId="{1B7B9A59-A835-466D-9498-583BD6CE07F1}" destId="{2605CA93-AE5F-4F83-AFA6-0403BC9D3FD8}" srcOrd="0" destOrd="5" presId="urn:microsoft.com/office/officeart/2005/8/layout/process3"/>
    <dgm:cxn modelId="{9A7F6F86-BC25-40F9-A3E0-3F9AD0D81D5C}" srcId="{52D916D9-DCD1-48D3-A4E4-64FBD31872F6}" destId="{4A1231F1-06D7-4731-B997-9FDBCD610D99}" srcOrd="8" destOrd="0" parTransId="{CB7D45DB-CFD3-430F-96B9-83BB56058E8A}" sibTransId="{2E57A424-1AA8-44DA-93D4-61205FB61931}"/>
    <dgm:cxn modelId="{2F832B4A-A66D-4C5D-9E6A-9F2019B79E93}" srcId="{52D916D9-DCD1-48D3-A4E4-64FBD31872F6}" destId="{3337CCB8-AF9E-40F7-A7D9-238BEC6AFA22}" srcOrd="2" destOrd="0" parTransId="{B95EA577-040E-4F1C-BC51-411F2C5BECF1}" sibTransId="{814586D8-90F8-4AFF-898C-2E729F47138B}"/>
    <dgm:cxn modelId="{73428CD5-38F1-4CB9-A9A5-88921E193C5B}" type="presOf" srcId="{F67F264F-7BB2-4DF9-A1A8-AECF37CC3BBA}" destId="{2605CA93-AE5F-4F83-AFA6-0403BC9D3FD8}" srcOrd="0" destOrd="4" presId="urn:microsoft.com/office/officeart/2005/8/layout/process3"/>
    <dgm:cxn modelId="{64FF5F17-19A3-4239-B1FC-00E2D9753357}" srcId="{60F39980-B9EA-4CE7-A049-1B92C1CD8229}" destId="{52D916D9-DCD1-48D3-A4E4-64FBD31872F6}" srcOrd="0" destOrd="0" parTransId="{22A26F67-6238-4E92-8CA7-A25AA6F12957}" sibTransId="{6615E26E-78B3-4682-94F5-72815DBC66BB}"/>
    <dgm:cxn modelId="{8DA6EEDB-297E-4B87-89BC-2B83D183A71F}" srcId="{52D916D9-DCD1-48D3-A4E4-64FBD31872F6}" destId="{8BCB97AC-C5A7-4364-BCA2-C3BA6758D966}" srcOrd="0" destOrd="0" parTransId="{0B4EA2B4-BBE5-4C10-9EED-E41EDB08259A}" sibTransId="{640139AF-63AA-4743-B627-154CE0831135}"/>
    <dgm:cxn modelId="{AD0F62F7-3725-4EDE-8EF6-FB16320ABC23}" type="presOf" srcId="{60F39980-B9EA-4CE7-A049-1B92C1CD8229}" destId="{7B3FC797-A957-4070-A8B0-C5CE69E4E8CC}" srcOrd="0" destOrd="0" presId="urn:microsoft.com/office/officeart/2005/8/layout/process3"/>
    <dgm:cxn modelId="{68DF9805-361A-42FF-8F86-D1A12BE1FBCB}" type="presOf" srcId="{648414E1-CB01-4880-BCDA-2623E27863A6}" destId="{2605CA93-AE5F-4F83-AFA6-0403BC9D3FD8}" srcOrd="0" destOrd="1" presId="urn:microsoft.com/office/officeart/2005/8/layout/process3"/>
    <dgm:cxn modelId="{02B7DC83-F891-4742-B5F7-2A9E5FE32886}" type="presOf" srcId="{3337CCB8-AF9E-40F7-A7D9-238BEC6AFA22}" destId="{2605CA93-AE5F-4F83-AFA6-0403BC9D3FD8}" srcOrd="0" destOrd="2" presId="urn:microsoft.com/office/officeart/2005/8/layout/process3"/>
    <dgm:cxn modelId="{F014CDFA-DE72-486C-A916-3C6793169941}" type="presOf" srcId="{52D916D9-DCD1-48D3-A4E4-64FBD31872F6}" destId="{BA7F41AB-9C85-405D-808C-5E1247DD3F75}" srcOrd="1" destOrd="0" presId="urn:microsoft.com/office/officeart/2005/8/layout/process3"/>
    <dgm:cxn modelId="{BABFBD5B-4E41-48B8-8E30-1F49D7BF7027}" srcId="{52D916D9-DCD1-48D3-A4E4-64FBD31872F6}" destId="{1B7B9A59-A835-466D-9498-583BD6CE07F1}" srcOrd="5" destOrd="0" parTransId="{E4222E48-118D-45EE-869B-B3215A8A7AB9}" sibTransId="{46E24291-B955-4384-9677-DE718A197D96}"/>
    <dgm:cxn modelId="{955965F5-FDB8-4A3B-8E8A-9293CB53608D}" type="presOf" srcId="{4A1231F1-06D7-4731-B997-9FDBCD610D99}" destId="{2605CA93-AE5F-4F83-AFA6-0403BC9D3FD8}" srcOrd="0" destOrd="8" presId="urn:microsoft.com/office/officeart/2005/8/layout/process3"/>
    <dgm:cxn modelId="{A0B4D0BD-B527-4B39-B407-F863C2429EDF}" type="presOf" srcId="{38E58F63-07B7-4348-987D-4C099F9820FA}" destId="{2605CA93-AE5F-4F83-AFA6-0403BC9D3FD8}" srcOrd="0" destOrd="7" presId="urn:microsoft.com/office/officeart/2005/8/layout/process3"/>
    <dgm:cxn modelId="{F865AE98-DFCB-4A83-B592-8F375B56BFDC}" srcId="{52D916D9-DCD1-48D3-A4E4-64FBD31872F6}" destId="{F67F264F-7BB2-4DF9-A1A8-AECF37CC3BBA}" srcOrd="4" destOrd="0" parTransId="{1347991D-48D2-4204-968B-CB3EBD581AB9}" sibTransId="{673DD5FA-555F-4D1A-9B3B-FD2292103194}"/>
    <dgm:cxn modelId="{72B53B54-48AC-46AB-9CF3-61DE7854EB38}" srcId="{52D916D9-DCD1-48D3-A4E4-64FBD31872F6}" destId="{42FBAA5B-C847-439C-B932-6F6B15284092}" srcOrd="3" destOrd="0" parTransId="{0F61626E-F98E-4963-B721-1746F1DFAF94}" sibTransId="{9E7B63E0-D661-4784-B889-79BD28D44359}"/>
    <dgm:cxn modelId="{86B4073A-96CE-4E64-9D85-F11FBE41D5DE}" srcId="{52D916D9-DCD1-48D3-A4E4-64FBD31872F6}" destId="{38E58F63-07B7-4348-987D-4C099F9820FA}" srcOrd="7" destOrd="0" parTransId="{16D9B461-5CF1-42BE-8791-CE84D66EF126}" sibTransId="{B29726B2-C107-4C64-B2AB-64D2E11DB30E}"/>
    <dgm:cxn modelId="{D67C8895-1EE6-49F9-9268-4CAB6D6EF429}" srcId="{52D916D9-DCD1-48D3-A4E4-64FBD31872F6}" destId="{648414E1-CB01-4880-BCDA-2623E27863A6}" srcOrd="1" destOrd="0" parTransId="{9CFAACA1-B082-425D-87A8-00DD7C3362A7}" sibTransId="{BC79A6EB-B103-4E09-B9DF-9624B6DE5F29}"/>
    <dgm:cxn modelId="{B32B7676-84E2-417E-8691-F1556679654A}" srcId="{52D916D9-DCD1-48D3-A4E4-64FBD31872F6}" destId="{4BDAD896-41D3-4AE6-ADE8-EE1DBBB7D2DC}" srcOrd="6" destOrd="0" parTransId="{B7D2CC33-D3D3-493E-A1F0-0870B2EEF0EA}" sibTransId="{DBE3B12B-A362-492C-92B8-2BB37426B996}"/>
    <dgm:cxn modelId="{02096CC3-063C-43F5-8EED-02A4D92A21EE}" type="presOf" srcId="{42FBAA5B-C847-439C-B932-6F6B15284092}" destId="{2605CA93-AE5F-4F83-AFA6-0403BC9D3FD8}" srcOrd="0" destOrd="3" presId="urn:microsoft.com/office/officeart/2005/8/layout/process3"/>
    <dgm:cxn modelId="{442F4166-8929-42EF-8ACD-AB768A81B019}" type="presParOf" srcId="{7B3FC797-A957-4070-A8B0-C5CE69E4E8CC}" destId="{7F0188C2-6327-4555-A8DD-04E8D684DE2B}" srcOrd="0" destOrd="0" presId="urn:microsoft.com/office/officeart/2005/8/layout/process3"/>
    <dgm:cxn modelId="{5AD48329-7438-46D9-9BA2-2BA3994E5A32}" type="presParOf" srcId="{7F0188C2-6327-4555-A8DD-04E8D684DE2B}" destId="{3F1ED153-49AE-4764-88B5-6FC6810DCB43}" srcOrd="0" destOrd="0" presId="urn:microsoft.com/office/officeart/2005/8/layout/process3"/>
    <dgm:cxn modelId="{A3482F0C-35B8-4A03-872F-A197E8D7CF2E}" type="presParOf" srcId="{7F0188C2-6327-4555-A8DD-04E8D684DE2B}" destId="{BA7F41AB-9C85-405D-808C-5E1247DD3F75}" srcOrd="1" destOrd="0" presId="urn:microsoft.com/office/officeart/2005/8/layout/process3"/>
    <dgm:cxn modelId="{23C787B3-5436-4E55-BDAA-3B70C732BF2E}" type="presParOf" srcId="{7F0188C2-6327-4555-A8DD-04E8D684DE2B}" destId="{2605CA93-AE5F-4F83-AFA6-0403BC9D3FD8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F41AB-9C85-405D-808C-5E1247DD3F75}">
      <dsp:nvSpPr>
        <dsp:cNvPr id="0" name=""/>
        <dsp:cNvSpPr/>
      </dsp:nvSpPr>
      <dsp:spPr>
        <a:xfrm>
          <a:off x="0" y="114660"/>
          <a:ext cx="2689200" cy="2808000"/>
        </a:xfrm>
        <a:prstGeom prst="roundRect">
          <a:avLst>
            <a:gd name="adj" fmla="val 10000"/>
          </a:avLst>
        </a:prstGeom>
        <a:solidFill>
          <a:srgbClr val="418AB3">
            <a:alpha val="89804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General strategies:</a:t>
          </a:r>
          <a:endParaRPr lang="en-GB" sz="1600" b="1" kern="1200" dirty="0"/>
        </a:p>
      </dsp:txBody>
      <dsp:txXfrm>
        <a:off x="0" y="114660"/>
        <a:ext cx="2689200" cy="1075680"/>
      </dsp:txXfrm>
    </dsp:sp>
    <dsp:sp modelId="{2605CA93-AE5F-4F83-AFA6-0403BC9D3FD8}">
      <dsp:nvSpPr>
        <dsp:cNvPr id="0" name=""/>
        <dsp:cNvSpPr/>
      </dsp:nvSpPr>
      <dsp:spPr>
        <a:xfrm>
          <a:off x="550800" y="1190339"/>
          <a:ext cx="2689200" cy="409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Good control of machine is the basis upon which we can hope to maintain control over beam stability</a:t>
          </a:r>
          <a:endParaRPr lang="en-GB" sz="1500" b="1" kern="1200" dirty="0">
            <a:solidFill>
              <a:srgbClr val="C00000"/>
            </a:solidFill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In particular, it would be very useful to have </a:t>
          </a:r>
          <a:r>
            <a:rPr lang="en-US" sz="1500" b="1" kern="1200" dirty="0" smtClean="0">
              <a:solidFill>
                <a:srgbClr val="C00000"/>
              </a:solidFill>
            </a:rPr>
            <a:t>good monitoring and control of:</a:t>
          </a:r>
          <a:endParaRPr lang="en-GB" sz="15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Damper kick strength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Chromaticity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Coupling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smtClean="0">
              <a:solidFill>
                <a:srgbClr val="C00000"/>
              </a:solidFill>
            </a:rPr>
            <a:t>Tunes</a:t>
          </a:r>
          <a:endParaRPr lang="en-GB" sz="1300" b="1" kern="1200" dirty="0">
            <a:solidFill>
              <a:srgbClr val="C00000"/>
            </a:solidFill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Important diagnostics</a:t>
          </a:r>
          <a:r>
            <a:rPr lang="en-US" sz="1500" b="1" kern="1200" dirty="0" smtClean="0"/>
            <a:t> </a:t>
          </a:r>
          <a:r>
            <a:rPr lang="en-US" sz="1500" kern="1200" dirty="0" smtClean="0"/>
            <a:t>that can help in a better understanding of instabilities:</a:t>
          </a:r>
          <a:endParaRPr lang="en-GB" sz="1500" kern="1200" dirty="0"/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err="1" smtClean="0">
              <a:solidFill>
                <a:srgbClr val="C00000"/>
              </a:solidFill>
            </a:rPr>
            <a:t>Headtail</a:t>
          </a:r>
          <a:r>
            <a:rPr lang="en-US" sz="1300" b="1" kern="1200" dirty="0" smtClean="0">
              <a:solidFill>
                <a:srgbClr val="C00000"/>
              </a:solidFill>
            </a:rPr>
            <a:t> Monitor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smtClean="0">
              <a:solidFill>
                <a:srgbClr val="C00000"/>
              </a:solidFill>
            </a:rPr>
            <a:t>ADT </a:t>
          </a:r>
          <a:r>
            <a:rPr lang="en-US" sz="1300" b="1" kern="1200" dirty="0" err="1" smtClean="0">
              <a:solidFill>
                <a:srgbClr val="C00000"/>
              </a:solidFill>
            </a:rPr>
            <a:t>ObsBox</a:t>
          </a:r>
          <a:endParaRPr lang="en-GB" sz="1300" b="1" kern="1200" dirty="0">
            <a:solidFill>
              <a:srgbClr val="C00000"/>
            </a:solidFill>
          </a:endParaRPr>
        </a:p>
      </dsp:txBody>
      <dsp:txXfrm>
        <a:off x="629564" y="1269103"/>
        <a:ext cx="2531672" cy="39374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F41AB-9C85-405D-808C-5E1247DD3F75}">
      <dsp:nvSpPr>
        <dsp:cNvPr id="0" name=""/>
        <dsp:cNvSpPr/>
      </dsp:nvSpPr>
      <dsp:spPr>
        <a:xfrm>
          <a:off x="0" y="114660"/>
          <a:ext cx="2689200" cy="2808000"/>
        </a:xfrm>
        <a:prstGeom prst="roundRect">
          <a:avLst>
            <a:gd name="adj" fmla="val 10000"/>
          </a:avLst>
        </a:prstGeom>
        <a:solidFill>
          <a:srgbClr val="418AB3">
            <a:alpha val="89804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General strategies:</a:t>
          </a:r>
          <a:endParaRPr lang="en-GB" sz="1600" b="1" kern="1200" dirty="0"/>
        </a:p>
      </dsp:txBody>
      <dsp:txXfrm>
        <a:off x="0" y="114660"/>
        <a:ext cx="2689200" cy="1075680"/>
      </dsp:txXfrm>
    </dsp:sp>
    <dsp:sp modelId="{2605CA93-AE5F-4F83-AFA6-0403BC9D3FD8}">
      <dsp:nvSpPr>
        <dsp:cNvPr id="0" name=""/>
        <dsp:cNvSpPr/>
      </dsp:nvSpPr>
      <dsp:spPr>
        <a:xfrm>
          <a:off x="550800" y="1190339"/>
          <a:ext cx="2689200" cy="409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Good control of machine is the basis upon which we can hope to maintain control over beam stability</a:t>
          </a:r>
          <a:endParaRPr lang="en-GB" sz="1500" b="1" kern="1200" dirty="0">
            <a:solidFill>
              <a:srgbClr val="C00000"/>
            </a:solidFill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In particular, it would be very useful to have </a:t>
          </a:r>
          <a:r>
            <a:rPr lang="en-US" sz="1500" b="1" kern="1200" dirty="0" smtClean="0">
              <a:solidFill>
                <a:srgbClr val="C00000"/>
              </a:solidFill>
            </a:rPr>
            <a:t>good monitoring and control of:</a:t>
          </a:r>
          <a:endParaRPr lang="en-GB" sz="15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Damper kick strength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Chromaticity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Coupling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smtClean="0">
              <a:solidFill>
                <a:srgbClr val="C00000"/>
              </a:solidFill>
            </a:rPr>
            <a:t>Tunes</a:t>
          </a:r>
          <a:endParaRPr lang="en-GB" sz="1300" b="1" kern="1200" dirty="0">
            <a:solidFill>
              <a:srgbClr val="C00000"/>
            </a:solidFill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Important diagnostics</a:t>
          </a:r>
          <a:r>
            <a:rPr lang="en-US" sz="1500" b="1" kern="1200" dirty="0" smtClean="0"/>
            <a:t> </a:t>
          </a:r>
          <a:r>
            <a:rPr lang="en-US" sz="1500" kern="1200" dirty="0" smtClean="0"/>
            <a:t>that can help in a better understanding of instabilities:</a:t>
          </a:r>
          <a:endParaRPr lang="en-GB" sz="1500" kern="1200" dirty="0"/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err="1" smtClean="0">
              <a:solidFill>
                <a:srgbClr val="C00000"/>
              </a:solidFill>
            </a:rPr>
            <a:t>Headtail</a:t>
          </a:r>
          <a:r>
            <a:rPr lang="en-US" sz="1300" b="1" kern="1200" dirty="0" smtClean="0">
              <a:solidFill>
                <a:srgbClr val="C00000"/>
              </a:solidFill>
            </a:rPr>
            <a:t> Monitor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smtClean="0">
              <a:solidFill>
                <a:srgbClr val="C00000"/>
              </a:solidFill>
            </a:rPr>
            <a:t>ADT </a:t>
          </a:r>
          <a:r>
            <a:rPr lang="en-US" sz="1300" b="1" kern="1200" dirty="0" err="1" smtClean="0">
              <a:solidFill>
                <a:srgbClr val="C00000"/>
              </a:solidFill>
            </a:rPr>
            <a:t>ObsBox</a:t>
          </a:r>
          <a:endParaRPr lang="en-GB" sz="1300" b="1" kern="1200" dirty="0">
            <a:solidFill>
              <a:srgbClr val="C00000"/>
            </a:solidFill>
          </a:endParaRPr>
        </a:p>
      </dsp:txBody>
      <dsp:txXfrm>
        <a:off x="629564" y="1269103"/>
        <a:ext cx="2531672" cy="393747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F41AB-9C85-405D-808C-5E1247DD3F75}">
      <dsp:nvSpPr>
        <dsp:cNvPr id="0" name=""/>
        <dsp:cNvSpPr/>
      </dsp:nvSpPr>
      <dsp:spPr>
        <a:xfrm>
          <a:off x="0" y="114660"/>
          <a:ext cx="2689200" cy="2808000"/>
        </a:xfrm>
        <a:prstGeom prst="roundRect">
          <a:avLst>
            <a:gd name="adj" fmla="val 10000"/>
          </a:avLst>
        </a:prstGeom>
        <a:solidFill>
          <a:srgbClr val="A6B727">
            <a:alpha val="89804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Procedure:</a:t>
          </a:r>
          <a:endParaRPr lang="en-GB" sz="1600" b="1" kern="1200" dirty="0"/>
        </a:p>
      </dsp:txBody>
      <dsp:txXfrm>
        <a:off x="0" y="114660"/>
        <a:ext cx="2689200" cy="1075680"/>
      </dsp:txXfrm>
    </dsp:sp>
    <dsp:sp modelId="{2605CA93-AE5F-4F83-AFA6-0403BC9D3FD8}">
      <dsp:nvSpPr>
        <dsp:cNvPr id="0" name=""/>
        <dsp:cNvSpPr/>
      </dsp:nvSpPr>
      <dsp:spPr>
        <a:xfrm>
          <a:off x="550800" y="1190339"/>
          <a:ext cx="2689200" cy="409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Complete </a:t>
          </a:r>
          <a:r>
            <a:rPr lang="en-GB" sz="1500" b="1" kern="1200" dirty="0" smtClean="0">
              <a:solidFill>
                <a:srgbClr val="C00000"/>
              </a:solidFill>
            </a:rPr>
            <a:t>intensity ramp-up with 25 ns standard beam</a:t>
          </a:r>
          <a:r>
            <a:rPr lang="en-GB" sz="1500" kern="1200" dirty="0" smtClean="0"/>
            <a:t> – then start injecting </a:t>
          </a:r>
          <a:r>
            <a:rPr lang="en-GB" sz="1500" b="1" kern="1200" dirty="0" smtClean="0">
              <a:solidFill>
                <a:srgbClr val="C00000"/>
              </a:solidFill>
            </a:rPr>
            <a:t>BCMS beams</a:t>
          </a:r>
          <a:endParaRPr lang="en-GB" sz="1500" b="1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Inject</a:t>
          </a:r>
          <a:r>
            <a:rPr lang="en-US" sz="1500" kern="1200" dirty="0" smtClean="0"/>
            <a:t> with </a:t>
          </a:r>
          <a:r>
            <a:rPr lang="en-US" sz="1500" b="1" kern="1200" dirty="0" smtClean="0">
              <a:solidFill>
                <a:srgbClr val="C00000"/>
              </a:solidFill>
            </a:rPr>
            <a:t>established machine settings:</a:t>
          </a:r>
          <a:endParaRPr lang="en-GB" sz="15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smtClean="0">
              <a:solidFill>
                <a:srgbClr val="C00000"/>
              </a:solidFill>
            </a:rPr>
            <a:t>Chromaticity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Octupoles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Damper gain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smtClean="0">
              <a:solidFill>
                <a:srgbClr val="C00000"/>
              </a:solidFill>
            </a:rPr>
            <a:t>Working point (try lowering horizontal tune)</a:t>
          </a:r>
          <a:endParaRPr lang="en-GB" sz="1300" b="1" kern="1200" dirty="0">
            <a:solidFill>
              <a:srgbClr val="C0000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Reduce </a:t>
          </a:r>
          <a:r>
            <a:rPr lang="en-US" sz="1500" kern="1200" dirty="0" smtClean="0"/>
            <a:t>non-</a:t>
          </a:r>
          <a:r>
            <a:rPr lang="en-US" sz="1500" kern="1200" dirty="0" err="1" smtClean="0"/>
            <a:t>linearities</a:t>
          </a:r>
          <a:r>
            <a:rPr lang="en-US" sz="1500" kern="1200" dirty="0" smtClean="0"/>
            <a:t> (</a:t>
          </a:r>
          <a:r>
            <a:rPr lang="en-US" sz="1500" b="1" kern="1200" dirty="0" smtClean="0">
              <a:solidFill>
                <a:srgbClr val="C00000"/>
              </a:solidFill>
            </a:rPr>
            <a:t>chromaticity and </a:t>
          </a:r>
          <a:r>
            <a:rPr lang="en-US" sz="1500" b="1" kern="1200" dirty="0" err="1" smtClean="0">
              <a:solidFill>
                <a:srgbClr val="C00000"/>
              </a:solidFill>
            </a:rPr>
            <a:t>octupoles</a:t>
          </a:r>
          <a:r>
            <a:rPr lang="en-US" sz="1500" kern="1200" dirty="0" smtClean="0"/>
            <a:t>) when </a:t>
          </a:r>
          <a:r>
            <a:rPr lang="en-US" sz="1500" b="1" kern="1200" dirty="0" smtClean="0">
              <a:solidFill>
                <a:srgbClr val="C00000"/>
              </a:solidFill>
            </a:rPr>
            <a:t>in collision</a:t>
          </a:r>
          <a:r>
            <a:rPr lang="en-US" sz="1500" kern="1200" dirty="0" smtClean="0"/>
            <a:t> to relax DA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300" b="1" kern="1200" dirty="0"/>
        </a:p>
      </dsp:txBody>
      <dsp:txXfrm>
        <a:off x="629564" y="1269103"/>
        <a:ext cx="2531672" cy="39374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F41AB-9C85-405D-808C-5E1247DD3F75}">
      <dsp:nvSpPr>
        <dsp:cNvPr id="0" name=""/>
        <dsp:cNvSpPr/>
      </dsp:nvSpPr>
      <dsp:spPr>
        <a:xfrm>
          <a:off x="0" y="114660"/>
          <a:ext cx="2689200" cy="2808000"/>
        </a:xfrm>
        <a:prstGeom prst="roundRect">
          <a:avLst>
            <a:gd name="adj" fmla="val 10000"/>
          </a:avLst>
        </a:prstGeom>
        <a:solidFill>
          <a:srgbClr val="418AB3">
            <a:alpha val="89804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General strategies:</a:t>
          </a:r>
          <a:endParaRPr lang="en-GB" sz="1600" b="1" kern="1200" dirty="0"/>
        </a:p>
      </dsp:txBody>
      <dsp:txXfrm>
        <a:off x="0" y="114660"/>
        <a:ext cx="2689200" cy="1075680"/>
      </dsp:txXfrm>
    </dsp:sp>
    <dsp:sp modelId="{2605CA93-AE5F-4F83-AFA6-0403BC9D3FD8}">
      <dsp:nvSpPr>
        <dsp:cNvPr id="0" name=""/>
        <dsp:cNvSpPr/>
      </dsp:nvSpPr>
      <dsp:spPr>
        <a:xfrm>
          <a:off x="550800" y="1190339"/>
          <a:ext cx="2689200" cy="409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Good control of machine is the basis upon which we can hope to maintain control over beam stability</a:t>
          </a:r>
          <a:endParaRPr lang="en-GB" sz="1500" b="1" kern="1200" dirty="0">
            <a:solidFill>
              <a:srgbClr val="C00000"/>
            </a:solidFill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kern="1200" dirty="0" smtClean="0"/>
            <a:t>In particular, it would be very useful to have </a:t>
          </a:r>
          <a:r>
            <a:rPr lang="en-US" sz="1500" b="1" kern="1200" dirty="0" smtClean="0">
              <a:solidFill>
                <a:srgbClr val="C00000"/>
              </a:solidFill>
            </a:rPr>
            <a:t>good monitoring and control of:</a:t>
          </a:r>
          <a:endParaRPr lang="en-GB" sz="15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Damper kick strength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Chromaticity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Coupling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smtClean="0">
              <a:solidFill>
                <a:srgbClr val="C00000"/>
              </a:solidFill>
            </a:rPr>
            <a:t>Tunes</a:t>
          </a:r>
          <a:endParaRPr lang="en-GB" sz="1300" b="1" kern="1200" dirty="0">
            <a:solidFill>
              <a:srgbClr val="C00000"/>
            </a:solidFill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Important diagnostics</a:t>
          </a:r>
          <a:r>
            <a:rPr lang="en-US" sz="1500" b="1" kern="1200" dirty="0" smtClean="0"/>
            <a:t> </a:t>
          </a:r>
          <a:r>
            <a:rPr lang="en-US" sz="1500" kern="1200" dirty="0" smtClean="0"/>
            <a:t>that can help in a better understanding of instabilities:</a:t>
          </a:r>
          <a:endParaRPr lang="en-GB" sz="1500" kern="1200" dirty="0"/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err="1" smtClean="0">
              <a:solidFill>
                <a:srgbClr val="C00000"/>
              </a:solidFill>
            </a:rPr>
            <a:t>Headtail</a:t>
          </a:r>
          <a:r>
            <a:rPr lang="en-US" sz="1300" b="1" kern="1200" dirty="0" smtClean="0">
              <a:solidFill>
                <a:srgbClr val="C00000"/>
              </a:solidFill>
            </a:rPr>
            <a:t> Monitor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smtClean="0">
              <a:solidFill>
                <a:srgbClr val="C00000"/>
              </a:solidFill>
            </a:rPr>
            <a:t>ADT </a:t>
          </a:r>
          <a:r>
            <a:rPr lang="en-US" sz="1300" b="1" kern="1200" dirty="0" err="1" smtClean="0">
              <a:solidFill>
                <a:srgbClr val="C00000"/>
              </a:solidFill>
            </a:rPr>
            <a:t>ObsBox</a:t>
          </a:r>
          <a:endParaRPr lang="en-GB" sz="1300" b="1" kern="1200" dirty="0">
            <a:solidFill>
              <a:srgbClr val="C00000"/>
            </a:solidFill>
          </a:endParaRPr>
        </a:p>
      </dsp:txBody>
      <dsp:txXfrm>
        <a:off x="629564" y="1269103"/>
        <a:ext cx="2531672" cy="393747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F41AB-9C85-405D-808C-5E1247DD3F75}">
      <dsp:nvSpPr>
        <dsp:cNvPr id="0" name=""/>
        <dsp:cNvSpPr/>
      </dsp:nvSpPr>
      <dsp:spPr>
        <a:xfrm>
          <a:off x="0" y="114660"/>
          <a:ext cx="2689200" cy="2808000"/>
        </a:xfrm>
        <a:prstGeom prst="roundRect">
          <a:avLst>
            <a:gd name="adj" fmla="val 10000"/>
          </a:avLst>
        </a:prstGeom>
        <a:solidFill>
          <a:srgbClr val="A6B727">
            <a:alpha val="89804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Procedure:</a:t>
          </a:r>
          <a:endParaRPr lang="en-GB" sz="1600" b="1" kern="1200" dirty="0"/>
        </a:p>
      </dsp:txBody>
      <dsp:txXfrm>
        <a:off x="0" y="114660"/>
        <a:ext cx="2689200" cy="1075680"/>
      </dsp:txXfrm>
    </dsp:sp>
    <dsp:sp modelId="{2605CA93-AE5F-4F83-AFA6-0403BC9D3FD8}">
      <dsp:nvSpPr>
        <dsp:cNvPr id="0" name=""/>
        <dsp:cNvSpPr/>
      </dsp:nvSpPr>
      <dsp:spPr>
        <a:xfrm>
          <a:off x="550800" y="1190339"/>
          <a:ext cx="2689200" cy="409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500" kern="1200" dirty="0" smtClean="0"/>
            <a:t>Complete </a:t>
          </a:r>
          <a:r>
            <a:rPr lang="en-GB" sz="1500" b="1" kern="1200" dirty="0" smtClean="0">
              <a:solidFill>
                <a:srgbClr val="C00000"/>
              </a:solidFill>
            </a:rPr>
            <a:t>intensity ramp-up with 25 ns standard beam</a:t>
          </a:r>
          <a:r>
            <a:rPr lang="en-GB" sz="1500" kern="1200" dirty="0" smtClean="0"/>
            <a:t> – then start injecting </a:t>
          </a:r>
          <a:r>
            <a:rPr lang="en-GB" sz="1500" b="1" kern="1200" dirty="0" smtClean="0">
              <a:solidFill>
                <a:srgbClr val="C00000"/>
              </a:solidFill>
            </a:rPr>
            <a:t>BCMS beams</a:t>
          </a:r>
          <a:endParaRPr lang="en-GB" sz="1500" b="1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Inject</a:t>
          </a:r>
          <a:r>
            <a:rPr lang="en-US" sz="1500" kern="1200" dirty="0" smtClean="0"/>
            <a:t> with </a:t>
          </a:r>
          <a:r>
            <a:rPr lang="en-US" sz="1500" b="1" kern="1200" dirty="0" smtClean="0">
              <a:solidFill>
                <a:srgbClr val="C00000"/>
              </a:solidFill>
            </a:rPr>
            <a:t>established machine settings:</a:t>
          </a:r>
          <a:endParaRPr lang="en-GB" sz="15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smtClean="0">
              <a:solidFill>
                <a:srgbClr val="C00000"/>
              </a:solidFill>
            </a:rPr>
            <a:t>Chromaticity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Octupoles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smtClean="0">
              <a:solidFill>
                <a:srgbClr val="C00000"/>
              </a:solidFill>
            </a:rPr>
            <a:t>Damper gain</a:t>
          </a:r>
          <a:endParaRPr lang="en-GB" sz="1300" b="1" kern="1200" dirty="0">
            <a:solidFill>
              <a:srgbClr val="C00000"/>
            </a:solidFill>
          </a:endParaRPr>
        </a:p>
        <a:p>
          <a:pPr marL="228600" lvl="2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300" b="1" kern="1200" dirty="0" smtClean="0">
              <a:solidFill>
                <a:srgbClr val="C00000"/>
              </a:solidFill>
            </a:rPr>
            <a:t>Working point (try lowering horizontal tune)</a:t>
          </a:r>
          <a:endParaRPr lang="en-GB" sz="1300" b="1" kern="1200" dirty="0">
            <a:solidFill>
              <a:srgbClr val="C00000"/>
            </a:solidFill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Reduce </a:t>
          </a:r>
          <a:r>
            <a:rPr lang="en-US" sz="1500" kern="1200" dirty="0" smtClean="0"/>
            <a:t>non-</a:t>
          </a:r>
          <a:r>
            <a:rPr lang="en-US" sz="1500" kern="1200" dirty="0" err="1" smtClean="0"/>
            <a:t>linearities</a:t>
          </a:r>
          <a:r>
            <a:rPr lang="en-US" sz="1500" kern="1200" dirty="0" smtClean="0"/>
            <a:t> (</a:t>
          </a:r>
          <a:r>
            <a:rPr lang="en-US" sz="1500" b="1" kern="1200" dirty="0" smtClean="0">
              <a:solidFill>
                <a:srgbClr val="C00000"/>
              </a:solidFill>
            </a:rPr>
            <a:t>chromaticity and </a:t>
          </a:r>
          <a:r>
            <a:rPr lang="en-US" sz="1500" b="1" kern="1200" dirty="0" err="1" smtClean="0">
              <a:solidFill>
                <a:srgbClr val="C00000"/>
              </a:solidFill>
            </a:rPr>
            <a:t>octupoles</a:t>
          </a:r>
          <a:r>
            <a:rPr lang="en-US" sz="1500" kern="1200" dirty="0" smtClean="0"/>
            <a:t>) when </a:t>
          </a:r>
          <a:r>
            <a:rPr lang="en-US" sz="1500" b="1" kern="1200" dirty="0" smtClean="0">
              <a:solidFill>
                <a:srgbClr val="C00000"/>
              </a:solidFill>
            </a:rPr>
            <a:t>in collision</a:t>
          </a:r>
          <a:r>
            <a:rPr lang="en-US" sz="1500" kern="1200" dirty="0" smtClean="0"/>
            <a:t> to relax DA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300" b="1" kern="1200" dirty="0"/>
        </a:p>
      </dsp:txBody>
      <dsp:txXfrm>
        <a:off x="629564" y="1269103"/>
        <a:ext cx="2531672" cy="393747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7F41AB-9C85-405D-808C-5E1247DD3F75}">
      <dsp:nvSpPr>
        <dsp:cNvPr id="0" name=""/>
        <dsp:cNvSpPr/>
      </dsp:nvSpPr>
      <dsp:spPr>
        <a:xfrm>
          <a:off x="0" y="114660"/>
          <a:ext cx="2689200" cy="2808000"/>
        </a:xfrm>
        <a:prstGeom prst="roundRect">
          <a:avLst>
            <a:gd name="adj" fmla="val 10000"/>
          </a:avLst>
        </a:prstGeom>
        <a:solidFill>
          <a:srgbClr val="F69200">
            <a:alpha val="89804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60960" numCol="1" spcCol="1270" anchor="t" anchorCtr="0">
          <a:noAutofit/>
        </a:bodyPr>
        <a:lstStyle/>
        <a:p>
          <a:pPr lvl="0" algn="l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Measures and </a:t>
          </a:r>
          <a:r>
            <a:rPr lang="en-US" sz="1600" b="1" kern="1200" dirty="0" err="1" smtClean="0"/>
            <a:t>fall-back</a:t>
          </a:r>
          <a:r>
            <a:rPr lang="en-US" sz="1600" b="1" kern="1200" dirty="0" smtClean="0"/>
            <a:t> solutions:</a:t>
          </a:r>
          <a:endParaRPr lang="en-GB" sz="1600" b="1" kern="1200" dirty="0"/>
        </a:p>
      </dsp:txBody>
      <dsp:txXfrm>
        <a:off x="0" y="114660"/>
        <a:ext cx="2689200" cy="1075680"/>
      </dsp:txXfrm>
    </dsp:sp>
    <dsp:sp modelId="{2605CA93-AE5F-4F83-AFA6-0403BC9D3FD8}">
      <dsp:nvSpPr>
        <dsp:cNvPr id="0" name=""/>
        <dsp:cNvSpPr/>
      </dsp:nvSpPr>
      <dsp:spPr>
        <a:xfrm>
          <a:off x="550800" y="1190339"/>
          <a:ext cx="2689200" cy="409500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Raise chromaticity</a:t>
          </a:r>
          <a:r>
            <a:rPr lang="en-US" sz="1500" b="1" kern="1200" dirty="0" smtClean="0"/>
            <a:t> </a:t>
          </a:r>
          <a:r>
            <a:rPr lang="en-US" sz="1500" kern="1200" dirty="0" smtClean="0"/>
            <a:t>(beyond 15 and only during the squeeze)</a:t>
          </a:r>
          <a:endParaRPr lang="en-GB" sz="1500" b="1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Controlled emittance blow-up</a:t>
          </a:r>
          <a:r>
            <a:rPr lang="en-US" sz="1500" b="1" kern="1200" dirty="0" smtClean="0"/>
            <a:t> </a:t>
          </a:r>
          <a:r>
            <a:rPr lang="en-US" sz="1500" kern="1200" dirty="0" smtClean="0"/>
            <a:t>(BCMS beam)</a:t>
          </a:r>
          <a:endParaRPr lang="en-GB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Longer bunches</a:t>
          </a:r>
          <a:r>
            <a:rPr lang="en-US" sz="1500" kern="1200" dirty="0" smtClean="0"/>
            <a:t> (via controlled emittance blow-up)</a:t>
          </a:r>
          <a:endParaRPr lang="en-GB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Collide and squeeze</a:t>
          </a:r>
          <a:endParaRPr lang="en-GB" sz="1500" b="1" kern="1200" dirty="0">
            <a:solidFill>
              <a:srgbClr val="C00000"/>
            </a:solidFill>
          </a:endParaRPr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Wideband settings</a:t>
          </a:r>
          <a:r>
            <a:rPr lang="en-US" sz="1500" kern="1200" dirty="0" smtClean="0"/>
            <a:t> (test at beginning of the run)</a:t>
          </a:r>
          <a:endParaRPr lang="en-GB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500" b="1" kern="1200" dirty="0" smtClean="0">
              <a:solidFill>
                <a:srgbClr val="C00000"/>
              </a:solidFill>
            </a:rPr>
            <a:t>Study Q’’</a:t>
          </a:r>
          <a:r>
            <a:rPr lang="en-US" sz="1500" kern="1200" dirty="0" smtClean="0"/>
            <a:t> as new potential knob for additional Landau damping</a:t>
          </a:r>
          <a:endParaRPr lang="en-GB" sz="15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1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GB" sz="1500" b="1" kern="1200" dirty="0"/>
        </a:p>
      </dsp:txBody>
      <dsp:txXfrm>
        <a:off x="629564" y="1269103"/>
        <a:ext cx="2531672" cy="393747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FB86BD-1550-F44E-9E05-08836B1497E6}" type="datetimeFigureOut">
              <a:rPr lang="en-US" smtClean="0"/>
              <a:t>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A28A49-EDEB-BE45-BF36-D82D27FD0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217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MDs, </a:t>
            </a:r>
            <a:r>
              <a:rPr lang="en-US" dirty="0" err="1" smtClean="0"/>
              <a:t>scrbbing</a:t>
            </a:r>
            <a:r>
              <a:rPr lang="en-US" dirty="0" smtClean="0"/>
              <a:t> and heat load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F6BFAB-519A-48AA-87CA-1CC1C8AC7428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973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89068250"/>
      </p:ext>
    </p:extLst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5410030"/>
      </p:ext>
    </p:extLst>
  </p:cSld>
  <p:clrMapOvr>
    <a:masterClrMapping/>
  </p:clrMapOvr>
  <p:transition spd="med">
    <p:fade thruBlk="1"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 rot="10800000">
            <a:off x="1066800" y="0"/>
            <a:ext cx="7010400" cy="76200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50000">
                <a:srgbClr val="94B9F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 defTabSz="914400">
              <a:buSzPct val="100000"/>
              <a:defRPr/>
            </a:pPr>
            <a:endParaRPr lang="en-US" altLang="x-none" sz="3200" b="1" dirty="0">
              <a:solidFill>
                <a:srgbClr val="00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0509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04912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ambria Math" pitchFamily="18" charset="0"/>
                <a:ea typeface="Cambria Math" pitchFamily="18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ambria Math" pitchFamily="18" charset="0"/>
                <a:ea typeface="Cambria Math" pitchFamily="18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ambria Math" pitchFamily="18" charset="0"/>
                <a:ea typeface="Cambria Math" pitchFamily="18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ambria Math" pitchFamily="18" charset="0"/>
                <a:ea typeface="Cambria Math" pitchFamily="18" charset="0"/>
                <a:cs typeface="Arial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ambria Math" pitchFamily="18" charset="0"/>
                <a:ea typeface="Cambria Math" pitchFamily="18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 smtClean="0">
                <a:latin typeface="Cambria" pitchFamily="18" charset="0"/>
              </a:defRPr>
            </a:lvl1pPr>
          </a:lstStyle>
          <a:p>
            <a:pPr>
              <a:defRPr/>
            </a:pPr>
            <a:fld id="{37B00EE1-9772-BF42-A631-09066A85F86C}" type="datetime3">
              <a:rPr lang="en-US" altLang="x-non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 January 2016</a:t>
            </a:fld>
            <a:endParaRPr lang="en-US" altLang="x-non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 algn="r">
              <a:defRPr smtClean="0">
                <a:latin typeface="Cambria" pitchFamily="18" charset="0"/>
              </a:defRPr>
            </a:lvl1pPr>
          </a:lstStyle>
          <a:p>
            <a:pPr>
              <a:defRPr/>
            </a:pPr>
            <a:fld id="{F4D996D1-F0EF-4C15-8E19-59D891AD643E}" type="slidenum">
              <a:rPr lang="en-US" altLang="x-non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307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5150" y="0"/>
            <a:ext cx="22288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0"/>
            <a:ext cx="65341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3171124"/>
      </p:ext>
    </p:extLst>
  </p:cSld>
  <p:clrMapOvr>
    <a:masterClrMapping/>
  </p:clrMapOvr>
  <p:transition spd="med"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</a:t>
            </a:r>
            <a:r>
              <a:rPr lang="en-US" altLang="x-none" dirty="0" smtClean="0">
                <a:solidFill>
                  <a:srgbClr val="000000"/>
                </a:solidFill>
              </a:rPr>
              <a:t>2015.12.17</a:t>
            </a:r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DE914-F7B0-46C7-92AC-1C5844EDE809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722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</a:t>
            </a:r>
            <a:r>
              <a:rPr lang="en-US" altLang="x-none" dirty="0" smtClean="0">
                <a:solidFill>
                  <a:srgbClr val="000000"/>
                </a:solidFill>
              </a:rPr>
              <a:t>2015.12.17</a:t>
            </a:r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A07BE2-CD9C-4218-81CB-9E7A0AB756ED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2106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</a:t>
            </a:r>
            <a:r>
              <a:rPr lang="en-US" altLang="x-none" dirty="0" smtClean="0">
                <a:solidFill>
                  <a:srgbClr val="000000"/>
                </a:solidFill>
              </a:rPr>
              <a:t>2015.12.17</a:t>
            </a:r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1C36B2-9E66-450B-8D15-D9F29CA74D4A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428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4335463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263" y="1143000"/>
            <a:ext cx="4335462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</a:t>
            </a:r>
            <a:r>
              <a:rPr lang="en-US" altLang="x-none" dirty="0" smtClean="0">
                <a:solidFill>
                  <a:srgbClr val="000000"/>
                </a:solidFill>
              </a:rPr>
              <a:t>2015.12.17</a:t>
            </a:r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BCCF1A-3C02-44DA-88E4-B450D8AB7ADB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11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</a:t>
            </a:r>
            <a:r>
              <a:rPr lang="en-US" altLang="x-none" dirty="0" smtClean="0">
                <a:solidFill>
                  <a:srgbClr val="000000"/>
                </a:solidFill>
              </a:rPr>
              <a:t>2015.12.17</a:t>
            </a:r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FC6A4E-517B-4A89-9603-0EDADB4B7041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810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43000"/>
            <a:ext cx="8763000" cy="4967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</a:t>
            </a:r>
            <a:r>
              <a:rPr lang="en-US" altLang="x-none" dirty="0" smtClean="0">
                <a:solidFill>
                  <a:srgbClr val="000000"/>
                </a:solidFill>
              </a:rPr>
              <a:t>2015.12.17</a:t>
            </a:r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ADCBF7-9E35-4637-B8D2-D3A3CDEC8376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313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 rot="10800000">
            <a:off x="1066800" y="0"/>
            <a:ext cx="7010400" cy="76200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50000">
                <a:srgbClr val="94B9F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SzPct val="100000"/>
              <a:defRPr/>
            </a:pPr>
            <a:endParaRPr lang="en-US" altLang="x-none" sz="32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0509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04912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ambria Math" pitchFamily="18" charset="0"/>
                <a:ea typeface="Cambria Math" pitchFamily="18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ambria Math" pitchFamily="18" charset="0"/>
                <a:ea typeface="Cambria Math" pitchFamily="18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ambria Math" pitchFamily="18" charset="0"/>
                <a:ea typeface="Cambria Math" pitchFamily="18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ambria Math" pitchFamily="18" charset="0"/>
                <a:ea typeface="Cambria Math" pitchFamily="18" charset="0"/>
                <a:cs typeface="Arial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ambria Math" pitchFamily="18" charset="0"/>
                <a:ea typeface="Cambria Math" pitchFamily="18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 smtClean="0">
                <a:latin typeface="Cambria" pitchFamily="18" charset="0"/>
              </a:defRPr>
            </a:lvl1pPr>
          </a:lstStyle>
          <a:p>
            <a:pPr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2015.12.17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 algn="r">
              <a:defRPr smtClean="0">
                <a:latin typeface="Cambria" pitchFamily="18" charset="0"/>
              </a:defRPr>
            </a:lvl1pPr>
          </a:lstStyle>
          <a:p>
            <a:pPr>
              <a:defRPr/>
            </a:pPr>
            <a:fld id="{F4D996D1-F0EF-4C15-8E19-59D891AD643E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41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</a:t>
            </a:r>
            <a:r>
              <a:rPr lang="en-US" altLang="x-none" dirty="0" smtClean="0">
                <a:solidFill>
                  <a:srgbClr val="000000"/>
                </a:solidFill>
              </a:rPr>
              <a:t>2015.12.17</a:t>
            </a:r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60C920-4882-4A9D-960E-B0386117EE34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81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993032"/>
      </p:ext>
    </p:extLst>
  </p:cSld>
  <p:clrMapOvr>
    <a:masterClrMapping/>
  </p:clrMapOvr>
  <p:transition spd="med"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</a:t>
            </a:r>
            <a:r>
              <a:rPr lang="en-US" altLang="x-none" dirty="0" smtClean="0">
                <a:solidFill>
                  <a:srgbClr val="000000"/>
                </a:solidFill>
              </a:rPr>
              <a:t>2015.12.17</a:t>
            </a:r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46ACDF-3493-4E69-AB6A-6CA69C5738AE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5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</a:t>
            </a:r>
            <a:r>
              <a:rPr lang="en-US" altLang="x-none" dirty="0" smtClean="0">
                <a:solidFill>
                  <a:srgbClr val="000000"/>
                </a:solidFill>
              </a:rPr>
              <a:t>2015.12.17</a:t>
            </a:r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45077-3BA7-4E06-842D-50F88A18742E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424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0688" y="0"/>
            <a:ext cx="2205037" cy="61102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65888" cy="61102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</a:t>
            </a:r>
            <a:r>
              <a:rPr lang="en-US" altLang="x-none" dirty="0" smtClean="0">
                <a:solidFill>
                  <a:srgbClr val="000000"/>
                </a:solidFill>
              </a:rPr>
              <a:t>2015.12.17</a:t>
            </a:r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64F064-0F2D-4B38-91EA-1BFA2B6CBBB3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84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16/12/2015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</a:rPr>
              <a:t>6th Evian Workshop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F352-7E5B-4405-B321-5CADD5206161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80643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16/12/2015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</a:rPr>
              <a:t>6th Evian Workshop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F352-7E5B-4405-B321-5CADD5206161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r>
              <a:rPr lang="en-GB" dirty="0" smtClean="0">
                <a:solidFill>
                  <a:srgbClr val="000000">
                    <a:tint val="75000"/>
                  </a:srgbClr>
                </a:solidFill>
              </a:rPr>
              <a:t>/25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6850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16/12/2015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</a:rPr>
              <a:t>6th Evian Workshop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F352-7E5B-4405-B321-5CADD5206161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4018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16/12/2015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</a:rPr>
              <a:t>6th Evian Workshop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F352-7E5B-4405-B321-5CADD5206161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74755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352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9865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2134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6783192"/>
      </p:ext>
    </p:extLst>
  </p:cSld>
  <p:clrMapOvr>
    <a:masterClrMapping/>
  </p:clrMapOvr>
  <p:transition spd="med">
    <p:fade thruBlk="1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7846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358043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5840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5462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0084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2168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1/7/2016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Mirko Pojer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59242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18711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80382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66800"/>
            <a:ext cx="8226854" cy="492622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15/12/2015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Mirko Pojer – BE/OP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720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1/7/2016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8641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2672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5094713"/>
      </p:ext>
    </p:extLst>
  </p:cSld>
  <p:clrMapOvr>
    <a:masterClrMapping/>
  </p:clrMapOvr>
  <p:transition spd="med">
    <p:fade thruBlk="1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1/7/2016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5296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1/7/2016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70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  <a:prstGeom prst="rect">
            <a:avLst/>
          </a:prstGeo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1/7/2016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0772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1/7/2016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170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6600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04/06/2011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>
                <a:solidFill>
                  <a:srgbClr val="000000"/>
                </a:solidFill>
              </a:rPr>
              <a:t>LHC 9:00 meeting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42402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116540"/>
            <a:ext cx="8229600" cy="5238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3E7D3-E8A8-4E1B-881E-DBC7929F1526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915770" y="6632575"/>
            <a:ext cx="4032560" cy="252413"/>
          </a:xfrm>
        </p:spPr>
        <p:txBody>
          <a:bodyPr/>
          <a:lstStyle/>
          <a:p>
            <a:r>
              <a:rPr lang="en-US" dirty="0" smtClean="0">
                <a:solidFill>
                  <a:srgbClr val="00007D"/>
                </a:solidFill>
              </a:rPr>
              <a:t>Machine Development, Jan Uythoven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4" y="6616700"/>
            <a:ext cx="3456926" cy="268288"/>
          </a:xfrm>
        </p:spPr>
        <p:txBody>
          <a:bodyPr/>
          <a:lstStyle/>
          <a:p>
            <a:r>
              <a:rPr lang="en-US" dirty="0" smtClean="0">
                <a:solidFill>
                  <a:srgbClr val="00007D"/>
                </a:solidFill>
              </a:rPr>
              <a:t>Evian Workshop, 15 – 17 December 2015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678436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65879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62016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657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6295865"/>
      </p:ext>
    </p:extLst>
  </p:cSld>
  <p:clrMapOvr>
    <a:masterClrMapping/>
  </p:clrMapOvr>
  <p:transition spd="med">
    <p:fade thruBlk="1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 dirty="0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2595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160042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56501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74140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75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2999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12668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>
                <a:solidFill>
                  <a:srgbClr val="00007D"/>
                </a:solidFill>
              </a:rPr>
              <a:pPr/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>
              <a:solidFill>
                <a:srgbClr val="0000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29594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04/06/2011</a:t>
            </a:r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>
                    <a:tint val="75000"/>
                  </a:srgbClr>
                </a:solidFill>
              </a:rPr>
              <a:t>LHC 9:00 meeting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004177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3BA-4FBA-264A-A4C1-85915E6689C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36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9001984"/>
      </p:ext>
    </p:extLst>
  </p:cSld>
  <p:clrMapOvr>
    <a:masterClrMapping/>
  </p:clrMapOvr>
  <p:transition spd="med">
    <p:fade thruBlk="1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2B09-32A5-7D4B-A421-E23AE03F288A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817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CA6F-FE51-6748-9699-4668F2A96B2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72524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D03-F337-2E4E-B1A6-18AEB1E53BF3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985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FAB9-866D-7B4F-AF2B-942B411008BA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3988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7AB4-D549-1F49-A64F-0E5A92254FB9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2579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8FB-CEC8-4E40-92BC-22D57668628F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06860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6605-BDDF-A248-9B7B-5E903F9FB48A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15464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AB186-5D3B-4F47-9D72-0BE39E3179FB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45688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A2ED-DA3F-054D-A6CA-E86E2E638712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706950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F43D-D59F-D344-AFFF-2FD8D0DC564D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2212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468434"/>
      </p:ext>
    </p:extLst>
  </p:cSld>
  <p:clrMapOvr>
    <a:masterClrMapping/>
  </p:clrMapOvr>
  <p:transition spd="med">
    <p:fade thruBlk="1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23944319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fld id="{5B8EBDC8-DD0A-7E4C-A74A-851BFF2A7CF6}" type="datetime3">
              <a:rPr lang="en-US" smtClean="0">
                <a:solidFill>
                  <a:prstClr val="black"/>
                </a:solidFill>
              </a:rPr>
              <a:pPr/>
              <a:t>7 January 2016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589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 rot="10800000">
            <a:off x="1066800" y="0"/>
            <a:ext cx="7010400" cy="76200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50000">
                <a:srgbClr val="94B9F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 defTabSz="914400">
              <a:buSzPct val="100000"/>
              <a:defRPr/>
            </a:pPr>
            <a:endParaRPr lang="en-US" altLang="x-none" sz="3200" b="1" dirty="0">
              <a:solidFill>
                <a:srgbClr val="00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0509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04912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ambria Math" pitchFamily="18" charset="0"/>
                <a:ea typeface="Cambria Math" pitchFamily="18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ambria Math" pitchFamily="18" charset="0"/>
                <a:ea typeface="Cambria Math" pitchFamily="18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ambria Math" pitchFamily="18" charset="0"/>
                <a:ea typeface="Cambria Math" pitchFamily="18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ambria Math" pitchFamily="18" charset="0"/>
                <a:ea typeface="Cambria Math" pitchFamily="18" charset="0"/>
                <a:cs typeface="Arial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ambria Math" pitchFamily="18" charset="0"/>
                <a:ea typeface="Cambria Math" pitchFamily="18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 smtClean="0">
                <a:latin typeface="Cambria" pitchFamily="18" charset="0"/>
              </a:defRPr>
            </a:lvl1pPr>
          </a:lstStyle>
          <a:p>
            <a:pPr>
              <a:defRPr/>
            </a:pPr>
            <a:fld id="{37B00EE1-9772-BF42-A631-09066A85F86C}" type="datetime3">
              <a:rPr lang="en-US" altLang="x-non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 January 2016</a:t>
            </a:fld>
            <a:endParaRPr lang="en-US" altLang="x-non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 algn="r">
              <a:defRPr smtClean="0">
                <a:latin typeface="Cambria" pitchFamily="18" charset="0"/>
              </a:defRPr>
            </a:lvl1pPr>
          </a:lstStyle>
          <a:p>
            <a:pPr>
              <a:defRPr/>
            </a:pPr>
            <a:fld id="{F4D996D1-F0EF-4C15-8E19-59D891AD643E}" type="slidenum">
              <a:rPr lang="en-US" altLang="x-non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159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3BA-4FBA-264A-A4C1-85915E6689C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5551803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2B09-32A5-7D4B-A421-E23AE03F288A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1838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CA6F-FE51-6748-9699-4668F2A96B2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9145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D03-F337-2E4E-B1A6-18AEB1E53BF3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4651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FAB9-866D-7B4F-AF2B-942B411008BA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65339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7AB4-D549-1F49-A64F-0E5A92254FB9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35297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8FB-CEC8-4E40-92BC-22D57668628F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777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7180612"/>
      </p:ext>
    </p:extLst>
  </p:cSld>
  <p:clrMapOvr>
    <a:masterClrMapping/>
  </p:clrMapOvr>
  <p:transition spd="med">
    <p:fade thruBlk="1"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6605-BDDF-A248-9B7B-5E903F9FB48A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66830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AB186-5D3B-4F47-9D72-0BE39E3179FB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557082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A2ED-DA3F-054D-A6CA-E86E2E638712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436288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F43D-D59F-D344-AFFF-2FD8D0DC564D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64427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52116056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fld id="{5B8EBDC8-DD0A-7E4C-A74A-851BFF2A7CF6}" type="datetime3">
              <a:rPr lang="en-US" smtClean="0">
                <a:solidFill>
                  <a:prstClr val="black"/>
                </a:solidFill>
              </a:rPr>
              <a:pPr/>
              <a:t>7 January 2016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638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 rot="10800000">
            <a:off x="1066800" y="0"/>
            <a:ext cx="7010400" cy="762000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50000">
                <a:srgbClr val="94B9F0"/>
              </a:gs>
              <a:gs pos="100000">
                <a:srgbClr val="FFFFFF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  <a:effectLst/>
          <a:extLst/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  <a:latin typeface="Arial" pitchFamily="34" charset="0"/>
                <a:ea typeface="MS PGothic" pitchFamily="2" charset="-128"/>
              </a:defRPr>
            </a:lvl9pPr>
          </a:lstStyle>
          <a:p>
            <a:pPr algn="ctr" defTabSz="914400">
              <a:buSzPct val="100000"/>
              <a:defRPr/>
            </a:pPr>
            <a:endParaRPr lang="en-US" altLang="x-none" sz="3200" b="1" dirty="0">
              <a:solidFill>
                <a:srgbClr val="00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152400"/>
            <a:ext cx="9144000" cy="1050925"/>
          </a:xfrm>
        </p:spPr>
        <p:txBody>
          <a:bodyPr/>
          <a:lstStyle>
            <a:lvl1pPr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ea typeface="Cambria Math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204912"/>
            <a:ext cx="8763000" cy="4967288"/>
          </a:xfrm>
        </p:spPr>
        <p:txBody>
          <a:bodyPr/>
          <a:lstStyle>
            <a:lvl1pPr marL="457200" indent="-457200">
              <a:buFont typeface="Arial" pitchFamily="34" charset="0"/>
              <a:buChar char="•"/>
              <a:defRPr sz="2400" b="0">
                <a:latin typeface="Cambria Math" pitchFamily="18" charset="0"/>
                <a:ea typeface="Cambria Math" pitchFamily="18" charset="0"/>
                <a:cs typeface="Arial" pitchFamily="34" charset="0"/>
              </a:defRPr>
            </a:lvl1pPr>
            <a:lvl2pPr marL="800100" indent="-342900">
              <a:buFont typeface="Arial" pitchFamily="34" charset="0"/>
              <a:buChar char="–"/>
              <a:defRPr sz="2000">
                <a:latin typeface="Cambria Math" pitchFamily="18" charset="0"/>
                <a:ea typeface="Cambria Math" pitchFamily="18" charset="0"/>
                <a:cs typeface="Arial" pitchFamily="34" charset="0"/>
              </a:defRPr>
            </a:lvl2pPr>
            <a:lvl3pPr marL="1257300" indent="-342900">
              <a:buFont typeface="Arial" pitchFamily="34" charset="0"/>
              <a:buChar char="•"/>
              <a:defRPr sz="2000">
                <a:latin typeface="Cambria Math" pitchFamily="18" charset="0"/>
                <a:ea typeface="Cambria Math" pitchFamily="18" charset="0"/>
                <a:cs typeface="Arial" pitchFamily="34" charset="0"/>
              </a:defRPr>
            </a:lvl3pPr>
            <a:lvl4pPr marL="1657350" indent="-285750">
              <a:buFont typeface="Arial" pitchFamily="34" charset="0"/>
              <a:buChar char="–"/>
              <a:defRPr sz="1600">
                <a:latin typeface="Cambria Math" pitchFamily="18" charset="0"/>
                <a:ea typeface="Cambria Math" pitchFamily="18" charset="0"/>
                <a:cs typeface="Arial" pitchFamily="34" charset="0"/>
              </a:defRPr>
            </a:lvl4pPr>
            <a:lvl5pPr marL="2114550" indent="-285750">
              <a:buFont typeface="Arial" pitchFamily="34" charset="0"/>
              <a:buChar char="•"/>
              <a:defRPr sz="1600">
                <a:latin typeface="Cambria Math" pitchFamily="18" charset="0"/>
                <a:ea typeface="Cambria Math" pitchFamily="18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 smtClean="0">
                <a:latin typeface="Cambria" pitchFamily="18" charset="0"/>
              </a:defRPr>
            </a:lvl1pPr>
          </a:lstStyle>
          <a:p>
            <a:pPr>
              <a:defRPr/>
            </a:pPr>
            <a:fld id="{37B00EE1-9772-BF42-A631-09066A85F86C}" type="datetime3">
              <a:rPr lang="en-US" altLang="x-non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 January 2016</a:t>
            </a:fld>
            <a:endParaRPr lang="en-US" altLang="x-non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 algn="r">
              <a:defRPr smtClean="0">
                <a:latin typeface="Cambria" pitchFamily="18" charset="0"/>
              </a:defRPr>
            </a:lvl1pPr>
          </a:lstStyle>
          <a:p>
            <a:pPr>
              <a:defRPr/>
            </a:pPr>
            <a:fld id="{F4D996D1-F0EF-4C15-8E19-59D891AD643E}" type="slidenum">
              <a:rPr lang="en-US" altLang="x-non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x-non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680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653BA-4FBA-264A-A4C1-85915E6689C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6533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02B09-32A5-7D4B-A421-E23AE03F288A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4992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CA6F-FE51-6748-9699-4668F2A96B2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561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377686"/>
      </p:ext>
    </p:extLst>
  </p:cSld>
  <p:clrMapOvr>
    <a:masterClrMapping/>
  </p:clrMapOvr>
  <p:transition spd="med">
    <p:fade thruBlk="1"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D5D03-F337-2E4E-B1A6-18AEB1E53BF3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13333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2FAB9-866D-7B4F-AF2B-942B411008BA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453984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67AB4-D549-1F49-A64F-0E5A92254FB9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88942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5D8FB-CEC8-4E40-92BC-22D57668628F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100621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16605-BDDF-A248-9B7B-5E903F9FB48A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369918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AB186-5D3B-4F47-9D72-0BE39E3179FB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58566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1A2ED-DA3F-054D-A6CA-E86E2E638712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87914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8F43D-D59F-D344-AFFF-2FD8D0DC564D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60678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1504988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fld id="{5B8EBDC8-DD0A-7E4C-A74A-851BFF2A7CF6}" type="datetime3">
              <a:rPr lang="en-US" smtClean="0">
                <a:solidFill>
                  <a:prstClr val="black"/>
                </a:solidFill>
              </a:rPr>
              <a:pPr/>
              <a:t>7 January 2016</a:t>
            </a:fld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Evian Summary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818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5" Type="http://schemas.openxmlformats.org/officeDocument/2006/relationships/image" Target="../media/image9.emf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6" Type="http://schemas.openxmlformats.org/officeDocument/2006/relationships/image" Target="../media/image10.jpeg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3" Type="http://schemas.openxmlformats.org/officeDocument/2006/relationships/slideLayout" Target="../slideLayouts/slideLayout89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2" Type="http://schemas.openxmlformats.org/officeDocument/2006/relationships/slideLayout" Target="../slideLayouts/slideLayout88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1.xml"/><Relationship Id="rId15" Type="http://schemas.openxmlformats.org/officeDocument/2006/relationships/theme" Target="../theme/theme8.xml"/><Relationship Id="rId10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5" name="Rectangle 47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062F67">
              <a:alpha val="85000"/>
            </a:srgbClr>
          </a:solidFill>
          <a:ln w="19050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FFFFFF"/>
              </a:solidFill>
              <a:latin typeface="Calibri" pitchFamily="34" charset="0"/>
            </a:endParaRPr>
          </a:p>
        </p:txBody>
      </p:sp>
      <p:pic>
        <p:nvPicPr>
          <p:cNvPr id="138244" name="Picture 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13" y="92075"/>
            <a:ext cx="633412" cy="63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8245" name="Picture 2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00" y="160338"/>
            <a:ext cx="490538" cy="46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-9525" y="187325"/>
            <a:ext cx="609600" cy="261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dirty="0">
                <a:solidFill>
                  <a:srgbClr val="FFFFFF"/>
                </a:solidFill>
                <a:effectLst>
                  <a:outerShdw blurRad="165100" dist="635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CERN</a:t>
            </a:r>
            <a:endParaRPr lang="en-GB" sz="1100" dirty="0">
              <a:solidFill>
                <a:srgbClr val="FFFFFF"/>
              </a:solidFill>
              <a:effectLst>
                <a:outerShdw blurRad="165100" dist="635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34"/>
          <p:cNvSpPr>
            <a:spLocks noChangeArrowheads="1"/>
          </p:cNvSpPr>
          <p:nvPr/>
        </p:nvSpPr>
        <p:spPr bwMode="auto">
          <a:xfrm>
            <a:off x="0" y="6629400"/>
            <a:ext cx="8991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FFFFFF"/>
                </a:solidFill>
                <a:latin typeface="Calibri" pitchFamily="34" charset="0"/>
              </a:rPr>
              <a:t>        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Rüdiger </a:t>
            </a:r>
            <a:r>
              <a:rPr lang="en-US" sz="1200" dirty="0">
                <a:solidFill>
                  <a:srgbClr val="FFFFFF"/>
                </a:solidFill>
                <a:latin typeface="Calibri" pitchFamily="34" charset="0"/>
              </a:rPr>
              <a:t>Schmidt                    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MPE-PE</a:t>
            </a:r>
            <a:r>
              <a:rPr lang="en-US" sz="1200" baseline="0" dirty="0" smtClean="0">
                <a:solidFill>
                  <a:srgbClr val="FFFFFF"/>
                </a:solidFill>
                <a:latin typeface="Calibri" pitchFamily="34" charset="0"/>
              </a:rPr>
              <a:t> 7</a:t>
            </a:r>
            <a:r>
              <a:rPr lang="en-US" sz="1200" dirty="0" smtClean="0">
                <a:solidFill>
                  <a:srgbClr val="FFFFFF"/>
                </a:solidFill>
                <a:latin typeface="Calibri" pitchFamily="34" charset="0"/>
              </a:rPr>
              <a:t>/1/2015		page </a:t>
            </a:r>
            <a:fld id="{20038FFA-3A97-494A-BECD-4DC9B4D1BD4C}" type="slidenum">
              <a:rPr lang="en-US" sz="1200">
                <a:solidFill>
                  <a:srgbClr val="FFFFFF"/>
                </a:solidFill>
                <a:latin typeface="Calibri" pitchFamily="34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sz="1200" dirty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0" name="Rectangle 34"/>
          <p:cNvSpPr>
            <a:spLocks noChangeArrowheads="1"/>
          </p:cNvSpPr>
          <p:nvPr/>
        </p:nvSpPr>
        <p:spPr bwMode="auto">
          <a:xfrm>
            <a:off x="0" y="6642100"/>
            <a:ext cx="7315200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de-DE" sz="120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3824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5334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3825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0"/>
            <a:ext cx="838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0253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fade thruBlk="1"/>
  </p:transition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5pPr>
      <a:lvl6pPr marL="4572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6pPr>
      <a:lvl7pPr marL="9144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7pPr>
      <a:lvl8pPr marL="13716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8pPr>
      <a:lvl9pPr marL="1828800" algn="r" rtl="0" eaLnBrk="0" fontAlgn="base" hangingPunct="0">
        <a:spcBef>
          <a:spcPct val="0"/>
        </a:spcBef>
        <a:spcAft>
          <a:spcPct val="0"/>
        </a:spcAft>
        <a:defRPr sz="38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80000"/>
        <a:buFont typeface="Arial Unicode MS" pitchFamily="34" charset="-128"/>
        <a:buChar char="●"/>
        <a:defRPr sz="2400">
          <a:solidFill>
            <a:srgbClr val="062F67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SzPct val="80000"/>
        <a:buFont typeface="+mj-lt"/>
        <a:defRPr sz="2000">
          <a:solidFill>
            <a:srgbClr val="008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defRPr sz="2000">
          <a:solidFill>
            <a:srgbClr val="6666F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rgbClr val="6699FF"/>
        </a:buClr>
        <a:buFont typeface="Franklin Gothic Medium" pitchFamily="34" charset="0"/>
        <a:buChar char="–"/>
        <a:defRPr sz="2000">
          <a:solidFill>
            <a:srgbClr val="6666FF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ChangeArrowheads="1"/>
          </p:cNvSpPr>
          <p:nvPr/>
        </p:nvSpPr>
        <p:spPr bwMode="auto">
          <a:xfrm>
            <a:off x="0" y="6477000"/>
            <a:ext cx="9144000" cy="381000"/>
          </a:xfrm>
          <a:prstGeom prst="rect">
            <a:avLst/>
          </a:prstGeom>
          <a:gradFill rotWithShape="1">
            <a:gsLst>
              <a:gs pos="0">
                <a:srgbClr val="94B9F0"/>
              </a:gs>
              <a:gs pos="100000">
                <a:schemeClr val="bg1"/>
              </a:gs>
            </a:gsLst>
            <a:lin ang="162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24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158875" y="0"/>
            <a:ext cx="6994525" cy="1050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1143000"/>
            <a:ext cx="8823325" cy="496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/>
          </p:nvPr>
        </p:nvSpPr>
        <p:spPr bwMode="auto">
          <a:xfrm>
            <a:off x="76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tx1"/>
                </a:solidFill>
                <a:latin typeface="DejaVu Serif Condensed" pitchFamily="18" charset="0"/>
                <a:ea typeface="DejaVu Serif Condensed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x-none" dirty="0">
                <a:solidFill>
                  <a:srgbClr val="000000"/>
                </a:solidFill>
              </a:rPr>
              <a:t>R. Bruce, 2015.12.17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3124200" y="65373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24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6934200" y="6537325"/>
            <a:ext cx="2117725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 smtClean="0">
                <a:solidFill>
                  <a:schemeClr val="tx1"/>
                </a:solidFill>
                <a:latin typeface="DejaVu Serif Condensed" pitchFamily="18" charset="0"/>
                <a:ea typeface="DejaVu Serif Condensed" pitchFamily="18" charset="0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9F30245-818E-4651-8A69-C30D4377874C}" type="slidenum">
              <a:rPr lang="en-US" altLang="x-none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x-non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6245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Arial" pitchFamily="34" charset="0"/>
          <a:ea typeface="MS PGothic" pitchFamily="2" charset="-128"/>
        </a:defRPr>
      </a:lvl9pPr>
    </p:titleStyle>
    <p:bodyStyle>
      <a:lvl1pPr marL="342900" indent="-342900" algn="l" defTabSz="457200" rtl="0" eaLnBrk="0" fontAlgn="base" hangingPunct="0">
        <a:lnSpc>
          <a:spcPct val="105000"/>
        </a:lnSpc>
        <a:spcBef>
          <a:spcPts val="10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b="1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1pPr>
      <a:lvl2pPr marL="742950" indent="-285750" algn="l" defTabSz="457200" rtl="0" eaLnBrk="0" fontAlgn="base" hangingPunct="0">
        <a:lnSpc>
          <a:spcPct val="105000"/>
        </a:lnSpc>
        <a:spcBef>
          <a:spcPts val="1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2pPr>
      <a:lvl3pPr marL="1143000" indent="-228600" algn="l" defTabSz="457200" rtl="0" eaLnBrk="0" fontAlgn="base" hangingPunct="0">
        <a:lnSpc>
          <a:spcPct val="105000"/>
        </a:lnSpc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6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3pPr>
      <a:lvl4pPr marL="1600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4pPr>
      <a:lvl5pPr marL="20574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DejaVu Serif Condensed" pitchFamily="18" charset="0"/>
          <a:ea typeface="DejaVu Serif Condensed" pitchFamily="18" charset="0"/>
          <a:cs typeface="DejaVu Serif Condensed" pitchFamily="18" charset="0"/>
        </a:defRPr>
      </a:lvl5pPr>
      <a:lvl6pPr marL="25146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lnSpc>
          <a:spcPct val="105000"/>
        </a:lnSpc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4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000" y="72000"/>
            <a:ext cx="7812000" cy="540000"/>
          </a:xfrm>
          <a:prstGeom prst="rect">
            <a:avLst/>
          </a:prstGeom>
          <a:ln w="12700"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2000" y="1080000"/>
            <a:ext cx="8280000" cy="52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2000" y="6498000"/>
            <a:ext cx="20574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16/12/2015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98000"/>
            <a:ext cx="30861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GB" smtClean="0">
                <a:solidFill>
                  <a:srgbClr val="000000">
                    <a:tint val="75000"/>
                  </a:srgbClr>
                </a:solidFill>
              </a:rPr>
              <a:t>6th Evian Workshop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54600" y="6498000"/>
            <a:ext cx="2057400" cy="360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DCFCF352-7E5B-4405-B321-5CADD5206161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 defTabSz="914400"/>
              <a:t>‹#›</a:t>
            </a:fld>
            <a:r>
              <a:rPr lang="en-GB" dirty="0" smtClean="0">
                <a:solidFill>
                  <a:srgbClr val="000000">
                    <a:tint val="75000"/>
                  </a:srgbClr>
                </a:solidFill>
              </a:rPr>
              <a:t>/25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238"/>
          <a:stretch/>
        </p:blipFill>
        <p:spPr>
          <a:xfrm>
            <a:off x="72000" y="72000"/>
            <a:ext cx="8640200" cy="828000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>
            <a:off x="8712000" y="90000"/>
            <a:ext cx="0" cy="216000"/>
          </a:xfrm>
          <a:prstGeom prst="line">
            <a:avLst/>
          </a:prstGeom>
          <a:ln w="12700">
            <a:solidFill>
              <a:srgbClr val="0053A1"/>
            </a:solidFill>
            <a:head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475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</p:sldLayoutIdLst>
  <p:timing>
    <p:tnLst>
      <p:par>
        <p:cTn id="1" dur="indefinite" restart="never" nodeType="tmRoot"/>
      </p:par>
    </p:tnLst>
  </p:timing>
  <p:hf hdr="0"/>
  <p:txStyles>
    <p:titleStyle>
      <a:lvl1pPr algn="r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rgbClr val="282828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rgbClr val="282828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282828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rgbClr val="282828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282828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282828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4BFD808-6B56-4447-9401-2398D08EE3C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914400"/>
              <a:t>1/7/2016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dirty="0" smtClean="0">
                <a:solidFill>
                  <a:srgbClr val="0055A0">
                    <a:tint val="75000"/>
                  </a:srgbClr>
                </a:solidFill>
              </a:rPr>
              <a:t>Document reference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91440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12466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15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050758"/>
            <a:ext cx="8226854" cy="510004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16905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120000"/>
        <a:buFont typeface="Wingdings" panose="05000000000000000000" pitchFamily="2" charset="2"/>
        <a:buChar char="§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20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Courier New" panose="02070309020205020404" pitchFamily="49" charset="0"/>
        <a:buChar char="o"/>
        <a:defRPr kumimoji="0"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Courier New" panose="02070309020205020404" pitchFamily="49" charset="0"/>
        <a:buChar char="o"/>
        <a:defRPr kumimoji="0"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pPr algn="ctr" defTabSz="914400" fontAlgn="base">
              <a:spcAft>
                <a:spcPct val="0"/>
              </a:spcAft>
            </a:pPr>
            <a:r>
              <a:rPr lang="en-US" smtClean="0">
                <a:solidFill>
                  <a:srgbClr val="00007D"/>
                </a:solidFill>
              </a:rPr>
              <a:t>LHC 9:00 meeting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defTabSz="914400" fontAlgn="base">
              <a:spcAft>
                <a:spcPct val="0"/>
              </a:spcAft>
            </a:pPr>
            <a:fld id="{212BBE4B-11BF-433F-B4D5-C48334632EB9}" type="slidenum">
              <a:rPr lang="en-US">
                <a:solidFill>
                  <a:srgbClr val="00007D"/>
                </a:solidFill>
              </a:rPr>
              <a:pPr defTabSz="914400" fontAlgn="base">
                <a:spcAft>
                  <a:spcPct val="0"/>
                </a:spcAft>
              </a:pPr>
              <a:t>‹#›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03559" y="25400"/>
            <a:ext cx="75102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pPr defTabSz="914400" fontAlgn="base">
              <a:spcAft>
                <a:spcPct val="0"/>
              </a:spcAft>
            </a:pPr>
            <a:r>
              <a:rPr lang="en-US" smtClean="0">
                <a:solidFill>
                  <a:srgbClr val="00007D"/>
                </a:solidFill>
              </a:rPr>
              <a:t>04/06/2011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000">
              <a:solidFill>
                <a:srgbClr val="00007D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" y="1"/>
            <a:ext cx="1224169" cy="590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2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74360FC-3DC3-B249-8D26-360E1171178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38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74360FC-3DC3-B249-8D26-360E1171178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686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C74360FC-3DC3-B249-8D26-360E1171178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7 January 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Evian Summary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127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space.cern.ch/en-dep-mef-lpc/YETS2015-2016/Global%20Schedules/LHC_YETS2015_16_LinearSchedule_20151130.pdf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13" Type="http://schemas.openxmlformats.org/officeDocument/2006/relationships/diagramLayout" Target="../diagrams/layout6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12" Type="http://schemas.openxmlformats.org/officeDocument/2006/relationships/diagramData" Target="../diagrams/data6.xml"/><Relationship Id="rId2" Type="http://schemas.openxmlformats.org/officeDocument/2006/relationships/diagramData" Target="../diagrams/data4.xml"/><Relationship Id="rId16" Type="http://schemas.microsoft.com/office/2007/relationships/diagramDrawing" Target="../diagrams/drawing6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5" Type="http://schemas.openxmlformats.org/officeDocument/2006/relationships/diagramColors" Target="../diagrams/colors6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Relationship Id="rId14" Type="http://schemas.openxmlformats.org/officeDocument/2006/relationships/diagramQuickStyle" Target="../diagrams/quickStyl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Knud: warm </a:t>
            </a:r>
            <a:r>
              <a:rPr lang="en-GB" sz="2400" dirty="0" err="1" smtClean="0"/>
              <a:t>busbar</a:t>
            </a:r>
            <a:r>
              <a:rPr lang="en-GB" sz="2400" dirty="0" smtClean="0"/>
              <a:t> measurements</a:t>
            </a:r>
            <a:endParaRPr lang="en-US" sz="2400" dirty="0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52" y="1"/>
            <a:ext cx="9147552" cy="652534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5352" y="2205397"/>
            <a:ext cx="3048000" cy="1438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484353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present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70446"/>
            <a:ext cx="8226854" cy="1943051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Key dates:</a:t>
            </a:r>
          </a:p>
          <a:p>
            <a:pPr lvl="1"/>
            <a:r>
              <a:rPr lang="en-GB" dirty="0" smtClean="0"/>
              <a:t>DSO tests (machine in general mode before)</a:t>
            </a:r>
            <a:endParaRPr lang="en-GB" dirty="0"/>
          </a:p>
          <a:p>
            <a:pPr lvl="2"/>
            <a:r>
              <a:rPr lang="en-GB" dirty="0"/>
              <a:t>Patrol scheduled on W8 for the DSO tests</a:t>
            </a:r>
          </a:p>
          <a:p>
            <a:pPr lvl="2"/>
            <a:r>
              <a:rPr lang="en-GB" dirty="0"/>
              <a:t>DSO tests on February 26 (and 27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March, 1 – beginning of UPS tests (could be integrated in the general AUG tests?)</a:t>
            </a:r>
          </a:p>
          <a:p>
            <a:pPr lvl="1"/>
            <a:r>
              <a:rPr lang="en-GB" dirty="0" smtClean="0"/>
              <a:t>March, 4 – LHC </a:t>
            </a:r>
            <a:r>
              <a:rPr lang="en-GB" dirty="0" smtClean="0">
                <a:solidFill>
                  <a:srgbClr val="FF0000"/>
                </a:solidFill>
              </a:rPr>
              <a:t>tunnel closed</a:t>
            </a:r>
            <a:r>
              <a:rPr lang="en-GB" dirty="0" smtClean="0"/>
              <a:t> and </a:t>
            </a:r>
            <a:r>
              <a:rPr lang="en-GB" b="1" dirty="0" smtClean="0"/>
              <a:t>beginning of powering tests</a:t>
            </a:r>
          </a:p>
          <a:p>
            <a:pPr lvl="1"/>
            <a:r>
              <a:rPr lang="en-GB" dirty="0" smtClean="0"/>
              <a:t>March, 16 – end of powering tests, </a:t>
            </a:r>
            <a:r>
              <a:rPr lang="en-GB" dirty="0" smtClean="0">
                <a:solidFill>
                  <a:srgbClr val="FF0000"/>
                </a:solidFill>
              </a:rPr>
              <a:t>experiments closed</a:t>
            </a:r>
            <a:r>
              <a:rPr lang="en-GB" dirty="0" smtClean="0"/>
              <a:t> and (official) </a:t>
            </a:r>
            <a:r>
              <a:rPr lang="en-GB" b="1" dirty="0" smtClean="0"/>
              <a:t>beginning of machine check-out</a:t>
            </a:r>
          </a:p>
          <a:p>
            <a:pPr lvl="1"/>
            <a:r>
              <a:rPr lang="en-GB" dirty="0" smtClean="0"/>
              <a:t>March, 21 – beginning of beam commissioning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15/12/2015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Mirko Pojer – BE/OP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12" y="813883"/>
            <a:ext cx="8998476" cy="349940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140741" y="4256142"/>
            <a:ext cx="687804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GB" sz="900" i="1" dirty="0">
                <a:solidFill>
                  <a:srgbClr val="0055A0"/>
                </a:solidFill>
                <a:hlinkClick r:id="rId3"/>
              </a:rPr>
              <a:t>https://</a:t>
            </a:r>
            <a:r>
              <a:rPr lang="en-GB" sz="900" i="1" dirty="0" smtClean="0">
                <a:solidFill>
                  <a:srgbClr val="0055A0"/>
                </a:solidFill>
                <a:hlinkClick r:id="rId3"/>
              </a:rPr>
              <a:t>espace.cern.ch/en-dep-mef-lpc/YETS2015-2016/Global%20Schedules/LHC_YETS2015_16_LinearSchedule_20151130.pdf</a:t>
            </a:r>
            <a:endParaRPr lang="en-GB" sz="900" i="1" dirty="0" smtClean="0">
              <a:solidFill>
                <a:srgbClr val="0055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00249" y="6401537"/>
            <a:ext cx="6833507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914400"/>
            <a:r>
              <a:rPr lang="en-GB" sz="1400" dirty="0" smtClean="0">
                <a:solidFill>
                  <a:srgbClr val="0055A0"/>
                </a:solidFill>
              </a:rPr>
              <a:t>It would be important to close the experiments already from Mon.14 during night time</a:t>
            </a:r>
            <a:endParaRPr lang="en-GB" sz="1400" dirty="0">
              <a:solidFill>
                <a:srgbClr val="0055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9751127">
            <a:off x="-105671" y="287233"/>
            <a:ext cx="163487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Mirko Pojer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74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MPE - QPS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Installation &amp; commissioning of radiation tolerant detection systems for 600 A </a:t>
            </a:r>
            <a:r>
              <a:rPr lang="en-GB" dirty="0" smtClean="0"/>
              <a:t>circuits</a:t>
            </a:r>
          </a:p>
          <a:p>
            <a:pPr lvl="1"/>
            <a:r>
              <a:rPr lang="en-GB" dirty="0" smtClean="0"/>
              <a:t>RR13, 17, 53, 57, 73 </a:t>
            </a:r>
            <a:r>
              <a:rPr lang="en-GB" dirty="0"/>
              <a:t>and 77</a:t>
            </a:r>
          </a:p>
          <a:p>
            <a:r>
              <a:rPr lang="en-GB" dirty="0"/>
              <a:t>Installation &amp; commissioning of new detection systems for circuits RU.L4 and RU.R4 (‘</a:t>
            </a:r>
            <a:r>
              <a:rPr lang="en-GB" dirty="0" err="1"/>
              <a:t>undulator</a:t>
            </a:r>
            <a:r>
              <a:rPr lang="en-GB" dirty="0"/>
              <a:t>’). Activity in conjunction with the upgrade of the corresponding current sensors performed by EE </a:t>
            </a:r>
            <a:r>
              <a:rPr lang="en-GB" dirty="0" smtClean="0"/>
              <a:t>team</a:t>
            </a:r>
          </a:p>
          <a:p>
            <a:r>
              <a:rPr lang="en-GB" dirty="0"/>
              <a:t>U</a:t>
            </a:r>
            <a:r>
              <a:rPr lang="en-GB" dirty="0" smtClean="0"/>
              <a:t>pgrade of the firmware for the </a:t>
            </a:r>
            <a:r>
              <a:rPr lang="en-GB" dirty="0" err="1" smtClean="0"/>
              <a:t>nQPS</a:t>
            </a:r>
            <a:r>
              <a:rPr lang="en-GB" dirty="0" smtClean="0"/>
              <a:t> DAQ systems allowing easier recovery from local bus errors (436 units concerned).</a:t>
            </a:r>
          </a:p>
          <a:p>
            <a:pPr lvl="1"/>
            <a:r>
              <a:rPr lang="en-GB" dirty="0" smtClean="0"/>
              <a:t>Locations</a:t>
            </a:r>
            <a:r>
              <a:rPr lang="en-GB" dirty="0"/>
              <a:t>: 8 sectors</a:t>
            </a:r>
          </a:p>
          <a:p>
            <a:r>
              <a:rPr lang="en-GB" dirty="0"/>
              <a:t>Installation of a test system for the measurement of conical joints in the warm 13 kA </a:t>
            </a:r>
            <a:r>
              <a:rPr lang="en-GB" dirty="0" smtClean="0"/>
              <a:t>circuits.</a:t>
            </a:r>
          </a:p>
          <a:p>
            <a:pPr lvl="1"/>
            <a:r>
              <a:rPr lang="en-GB" dirty="0" smtClean="0"/>
              <a:t>Location</a:t>
            </a:r>
            <a:r>
              <a:rPr lang="en-GB" dirty="0"/>
              <a:t>: UA23 (</a:t>
            </a:r>
            <a:r>
              <a:rPr lang="en-GB" dirty="0" err="1"/>
              <a:t>t.b.c</a:t>
            </a:r>
            <a:r>
              <a:rPr lang="en-GB" dirty="0" smtClean="0"/>
              <a:t>.)</a:t>
            </a:r>
          </a:p>
          <a:p>
            <a:pPr lvl="1"/>
            <a:r>
              <a:rPr lang="en-GB" dirty="0" smtClean="0"/>
              <a:t>Requires </a:t>
            </a:r>
            <a:r>
              <a:rPr lang="en-GB" dirty="0"/>
              <a:t>lock-out and grounding of the associated power converter.</a:t>
            </a:r>
          </a:p>
          <a:p>
            <a:r>
              <a:rPr lang="en-GB" dirty="0"/>
              <a:t>All DQHDS will be switched off during the YETS. Locations: 8 </a:t>
            </a:r>
            <a:r>
              <a:rPr lang="en-GB" dirty="0" smtClean="0"/>
              <a:t>sectors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he </a:t>
            </a:r>
            <a:r>
              <a:rPr lang="en-GB" dirty="0"/>
              <a:t>QPS team foresees as well a test of the QPS </a:t>
            </a:r>
            <a:r>
              <a:rPr lang="en-GB" dirty="0" smtClean="0"/>
              <a:t>interlocks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881745" y="1053190"/>
            <a:ext cx="7535635" cy="93889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981939" y="700191"/>
            <a:ext cx="5480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Could strongly impact the commissioning time!!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81745" y="2895262"/>
            <a:ext cx="7535635" cy="889874"/>
          </a:xfrm>
          <a:prstGeom prst="roundRect">
            <a:avLst/>
          </a:prstGeom>
          <a:noFill/>
          <a:ln w="28575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592318" y="3429413"/>
            <a:ext cx="2710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</a:rPr>
              <a:t>Impact to be assessed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96128" y="5638170"/>
            <a:ext cx="4852610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All </a:t>
            </a:r>
            <a:r>
              <a:rPr lang="en-GB" b="1" dirty="0" smtClean="0">
                <a:solidFill>
                  <a:srgbClr val="FF0000"/>
                </a:solidFill>
              </a:rPr>
              <a:t>must</a:t>
            </a:r>
            <a:r>
              <a:rPr lang="en-GB" dirty="0" smtClean="0">
                <a:solidFill>
                  <a:srgbClr val="FF0000"/>
                </a:solidFill>
              </a:rPr>
              <a:t> be up and running for the UPS tests!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636882" y="1429259"/>
            <a:ext cx="3922035" cy="584775"/>
          </a:xfrm>
          <a:prstGeom prst="rect">
            <a:avLst/>
          </a:prstGeom>
          <a:solidFill>
            <a:srgbClr val="FFFF00"/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rgbClr val="FF0000"/>
                </a:solidFill>
              </a:rPr>
              <a:t>Important to get a sector ASAP!</a:t>
            </a:r>
          </a:p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Test bench for HW and SW is needed!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884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MPE - EE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General and specific overhaul of the 32 installations of energy extraction in the LHC main dipole and quadrupole circuits. </a:t>
            </a:r>
          </a:p>
          <a:p>
            <a:pPr lvl="1"/>
            <a:r>
              <a:rPr lang="en-GB" dirty="0" smtClean="0"/>
              <a:t>Locations</a:t>
            </a:r>
            <a:r>
              <a:rPr lang="en-GB" dirty="0"/>
              <a:t>: UAs (even points), RRs (13,17,53,57,73,7) &amp; R34, R37</a:t>
            </a:r>
          </a:p>
          <a:p>
            <a:pPr lvl="1"/>
            <a:r>
              <a:rPr lang="en-GB" dirty="0" smtClean="0"/>
              <a:t>Requires </a:t>
            </a:r>
            <a:r>
              <a:rPr lang="en-GB" dirty="0"/>
              <a:t>lock-out and grounding of the associated power </a:t>
            </a:r>
            <a:r>
              <a:rPr lang="en-GB" dirty="0" smtClean="0"/>
              <a:t>converters</a:t>
            </a:r>
            <a:endParaRPr lang="en-GB" dirty="0"/>
          </a:p>
          <a:p>
            <a:endParaRPr lang="en-GB" dirty="0"/>
          </a:p>
          <a:p>
            <a:r>
              <a:rPr lang="en-GB" dirty="0"/>
              <a:t>Supervision of a general overhaul of the energy extraction breakers of the ‘Atlas’ powering circuits for the superconducting Solenoid and Toroid. </a:t>
            </a:r>
          </a:p>
          <a:p>
            <a:pPr lvl="1"/>
            <a:r>
              <a:rPr lang="en-GB" dirty="0" smtClean="0"/>
              <a:t>This </a:t>
            </a:r>
            <a:r>
              <a:rPr lang="en-GB" dirty="0"/>
              <a:t>task will be performed by an IHEP team of specialists.</a:t>
            </a:r>
          </a:p>
          <a:p>
            <a:pPr lvl="1"/>
            <a:r>
              <a:rPr lang="en-GB" dirty="0" smtClean="0"/>
              <a:t>Location</a:t>
            </a:r>
            <a:r>
              <a:rPr lang="en-GB" dirty="0"/>
              <a:t>: Atlas (“power cavern”)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32766" y="4377276"/>
            <a:ext cx="4852610" cy="369332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All </a:t>
            </a:r>
            <a:r>
              <a:rPr lang="en-GB" b="1" dirty="0" smtClean="0">
                <a:solidFill>
                  <a:srgbClr val="FF0000"/>
                </a:solidFill>
              </a:rPr>
              <a:t>must</a:t>
            </a:r>
            <a:r>
              <a:rPr lang="en-GB" dirty="0" smtClean="0">
                <a:solidFill>
                  <a:srgbClr val="FF0000"/>
                </a:solidFill>
              </a:rPr>
              <a:t> be up and running for the UPS tests!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908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MPE - </a:t>
            </a:r>
            <a:r>
              <a:rPr lang="en-GB" dirty="0" err="1" smtClean="0"/>
              <a:t>ElQA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Study of a possible relocation in point 6 of the CL heater sources and the Proximity Equipment related to a possible displacement of the RQ5.L6 </a:t>
            </a:r>
            <a:r>
              <a:rPr lang="en-GB" dirty="0" smtClean="0"/>
              <a:t>quad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Checking </a:t>
            </a:r>
            <a:r>
              <a:rPr lang="en-GB" dirty="0"/>
              <a:t>and re-making, if required, the signal transmission line from the DQLCT of B23.L7, heater #</a:t>
            </a:r>
            <a:r>
              <a:rPr lang="en-GB" dirty="0" smtClean="0"/>
              <a:t>1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ELQA </a:t>
            </a:r>
            <a:r>
              <a:rPr lang="en-GB" dirty="0"/>
              <a:t>investigations of the earth fault on the circuit RCS.A78B2 (near DFB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Decision taken </a:t>
            </a:r>
            <a:r>
              <a:rPr lang="en-GB" dirty="0"/>
              <a:t>by LMC </a:t>
            </a:r>
            <a:r>
              <a:rPr lang="en-GB" dirty="0" smtClean="0"/>
              <a:t>to do the type test</a:t>
            </a:r>
          </a:p>
          <a:p>
            <a:pPr lvl="1"/>
            <a:r>
              <a:rPr lang="en-GB" dirty="0" smtClean="0"/>
              <a:t>Final test to be discussed later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 </a:t>
            </a:r>
            <a:r>
              <a:rPr lang="en-GB" dirty="0"/>
              <a:t>ELQA integrity verifications at the end of </a:t>
            </a:r>
            <a:r>
              <a:rPr lang="en-GB" dirty="0" smtClean="0"/>
              <a:t>YETS</a:t>
            </a:r>
          </a:p>
          <a:p>
            <a:pPr lvl="1"/>
            <a:r>
              <a:rPr lang="en-GB" dirty="0" smtClean="0"/>
              <a:t>Depending </a:t>
            </a:r>
            <a:r>
              <a:rPr lang="en-GB" dirty="0"/>
              <a:t>on the temperature variations and the interventions on the circuits.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15/12/2015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930725" y="1079492"/>
            <a:ext cx="7552327" cy="875681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410711" y="746757"/>
            <a:ext cx="3647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Check is part of the </a:t>
            </a:r>
            <a:r>
              <a:rPr lang="en-GB" b="1" dirty="0" err="1" smtClean="0">
                <a:solidFill>
                  <a:srgbClr val="00B050"/>
                </a:solidFill>
              </a:rPr>
              <a:t>cryo</a:t>
            </a:r>
            <a:r>
              <a:rPr lang="en-GB" b="1" dirty="0" smtClean="0">
                <a:solidFill>
                  <a:srgbClr val="00B050"/>
                </a:solidFill>
              </a:rPr>
              <a:t> tuning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930725" y="2283606"/>
            <a:ext cx="7552327" cy="63769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331566" y="1962677"/>
            <a:ext cx="4104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To be verified before powering (IST)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30726" y="3259525"/>
            <a:ext cx="7552326" cy="1163337"/>
          </a:xfrm>
          <a:prstGeom prst="roundRect">
            <a:avLst/>
          </a:prstGeom>
          <a:noFill/>
          <a:ln w="28575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504551" y="2950762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C000"/>
                </a:solidFill>
              </a:rPr>
              <a:t>Additional verification to be done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22614" y="5737243"/>
            <a:ext cx="711347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Impact on re-commissioning depends on the list of </a:t>
            </a:r>
            <a:r>
              <a:rPr lang="en-GB" dirty="0" err="1" smtClean="0">
                <a:solidFill>
                  <a:srgbClr val="FF0000"/>
                </a:solidFill>
              </a:rPr>
              <a:t>ElQA</a:t>
            </a:r>
            <a:r>
              <a:rPr lang="en-GB" dirty="0" smtClean="0">
                <a:solidFill>
                  <a:srgbClr val="FF0000"/>
                </a:solidFill>
              </a:rPr>
              <a:t> tests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930725" y="4771200"/>
            <a:ext cx="7552326" cy="60767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504550" y="4462436"/>
            <a:ext cx="4079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Would require more extensive test!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87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 animBg="1"/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Concluding 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boundary conditions for the YETS are well defined; however</a:t>
            </a:r>
          </a:p>
          <a:p>
            <a:pPr lvl="1"/>
            <a:r>
              <a:rPr lang="en-GB" dirty="0" smtClean="0"/>
              <a:t>Few critical activities could have an impact</a:t>
            </a:r>
          </a:p>
          <a:p>
            <a:pPr lvl="1"/>
            <a:r>
              <a:rPr lang="en-GB" dirty="0" smtClean="0"/>
              <a:t>7000 tests have to be done in 12 days</a:t>
            </a:r>
          </a:p>
          <a:p>
            <a:endParaRPr lang="en-GB" dirty="0" smtClean="0"/>
          </a:p>
          <a:p>
            <a:r>
              <a:rPr lang="en-GB" dirty="0" smtClean="0"/>
              <a:t>As usual good coordination between PT and machine check-out will be fundamental for a smooth transition to the operational mode</a:t>
            </a:r>
          </a:p>
          <a:p>
            <a:pPr lvl="1"/>
            <a:r>
              <a:rPr lang="en-GB" dirty="0" smtClean="0"/>
              <a:t>A lot of tests and verifications to be done</a:t>
            </a:r>
          </a:p>
          <a:p>
            <a:pPr lvl="1"/>
            <a:r>
              <a:rPr lang="en-GB" dirty="0" smtClean="0"/>
              <a:t>All the systems finally connected together</a:t>
            </a:r>
          </a:p>
          <a:p>
            <a:endParaRPr lang="en-GB" dirty="0" smtClean="0"/>
          </a:p>
          <a:p>
            <a:r>
              <a:rPr lang="en-GB" dirty="0" smtClean="0"/>
              <a:t>We’ll have to work hard to prepare the machine in a coordinated and efficient way…also improving the communication in the LHC island…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1/7/2016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Mirko Pojer – BE/OP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06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685641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9583398">
            <a:off x="-81693" y="490217"/>
            <a:ext cx="2269761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Belen Salvachua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0707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23757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"/>
            <a:ext cx="9144000" cy="685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92590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66" y="1394222"/>
            <a:ext cx="3850994" cy="40482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Distribution concerning Focus of MD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6020" y="1196975"/>
            <a:ext cx="4176580" cy="5111750"/>
          </a:xfrm>
        </p:spPr>
        <p:txBody>
          <a:bodyPr/>
          <a:lstStyle/>
          <a:p>
            <a:r>
              <a:rPr lang="en-GB" sz="2000" dirty="0" smtClean="0"/>
              <a:t>18 % related to direct operation 2015. Ideally should be less</a:t>
            </a:r>
          </a:p>
          <a:p>
            <a:pPr lvl="1"/>
            <a:r>
              <a:rPr lang="en-GB" sz="1800" dirty="0" smtClean="0"/>
              <a:t>Beam Instrumentation</a:t>
            </a:r>
          </a:p>
          <a:p>
            <a:pPr lvl="1"/>
            <a:r>
              <a:rPr lang="en-GB" sz="1800" dirty="0" smtClean="0"/>
              <a:t>Collimation</a:t>
            </a:r>
          </a:p>
          <a:p>
            <a:r>
              <a:rPr lang="en-GB" sz="2000" dirty="0" smtClean="0"/>
              <a:t>Most of it concerning operation 2016 </a:t>
            </a:r>
            <a:r>
              <a:rPr lang="en-GB" sz="2000" b="1" dirty="0" smtClean="0">
                <a:solidFill>
                  <a:srgbClr val="FF0000"/>
                </a:solidFill>
              </a:rPr>
              <a:t>and beyond</a:t>
            </a:r>
          </a:p>
          <a:p>
            <a:pPr lvl="1"/>
            <a:r>
              <a:rPr lang="en-GB" sz="1800" dirty="0" smtClean="0">
                <a:sym typeface="Symbol" panose="05050102010706020507" pitchFamily="18" charset="2"/>
              </a:rPr>
              <a:t>* = 40 cm related</a:t>
            </a:r>
          </a:p>
          <a:p>
            <a:pPr lvl="1"/>
            <a:r>
              <a:rPr lang="en-GB" sz="1800" dirty="0" smtClean="0">
                <a:sym typeface="Symbol" panose="05050102010706020507" pitchFamily="18" charset="2"/>
              </a:rPr>
              <a:t>Instabilities, impedance</a:t>
            </a:r>
          </a:p>
          <a:p>
            <a:pPr lvl="1"/>
            <a:r>
              <a:rPr lang="en-GB" sz="1800" dirty="0" smtClean="0">
                <a:sym typeface="Symbol" panose="05050102010706020507" pitchFamily="18" charset="2"/>
              </a:rPr>
              <a:t>Beam Instrumentation</a:t>
            </a:r>
          </a:p>
          <a:p>
            <a:r>
              <a:rPr lang="en-GB" sz="2000" dirty="0" smtClean="0">
                <a:sym typeface="Symbol" panose="05050102010706020507" pitchFamily="18" charset="2"/>
              </a:rPr>
              <a:t>Some longer time line, HL-LHC</a:t>
            </a:r>
          </a:p>
          <a:p>
            <a:pPr lvl="1"/>
            <a:r>
              <a:rPr lang="en-GB" sz="1800" dirty="0" smtClean="0">
                <a:sym typeface="Symbol" panose="05050102010706020507" pitchFamily="18" charset="2"/>
              </a:rPr>
              <a:t>Many related to collimation</a:t>
            </a:r>
          </a:p>
          <a:p>
            <a:pPr lvl="1"/>
            <a:r>
              <a:rPr lang="en-GB" sz="1800" dirty="0" smtClean="0">
                <a:sym typeface="Symbol" panose="05050102010706020507" pitchFamily="18" charset="2"/>
              </a:rPr>
              <a:t>Quenches</a:t>
            </a:r>
          </a:p>
          <a:p>
            <a:pPr lvl="1"/>
            <a:r>
              <a:rPr lang="en-GB" sz="1800" dirty="0" smtClean="0">
                <a:sym typeface="Symbol" panose="05050102010706020507" pitchFamily="18" charset="2"/>
              </a:rPr>
              <a:t>Vibrations</a:t>
            </a:r>
          </a:p>
          <a:p>
            <a:r>
              <a:rPr lang="en-GB" dirty="0">
                <a:sym typeface="Symbol" panose="05050102010706020507" pitchFamily="18" charset="2"/>
              </a:rPr>
              <a:t>I</a:t>
            </a:r>
            <a:r>
              <a:rPr lang="en-GB" dirty="0" smtClean="0">
                <a:sym typeface="Symbol" panose="05050102010706020507" pitchFamily="18" charset="2"/>
              </a:rPr>
              <a:t>ons are put separately</a:t>
            </a:r>
          </a:p>
          <a:p>
            <a:pPr lvl="1"/>
            <a:endParaRPr lang="en-GB" dirty="0" smtClean="0">
              <a:sym typeface="Symbol" panose="05050102010706020507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>
                <a:solidFill>
                  <a:srgbClr val="00007D"/>
                </a:solidFill>
              </a:rPr>
              <a:pPr/>
              <a:t>18</a:t>
            </a:fld>
            <a:endParaRPr lang="en-US">
              <a:solidFill>
                <a:srgbClr val="0000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Machine Development, Jan Uythoven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00007D"/>
                </a:solidFill>
              </a:rPr>
              <a:t>Evian Workshop, 15 – 17 December 2015</a:t>
            </a:r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930296">
            <a:off x="683460" y="5445280"/>
            <a:ext cx="3600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GB" sz="2000" i="1" dirty="0" smtClean="0">
                <a:solidFill>
                  <a:srgbClr val="FF0000"/>
                </a:solidFill>
              </a:rPr>
              <a:t>Classification can be a bit arbitrary …</a:t>
            </a:r>
            <a:endParaRPr lang="en-GB" sz="2000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9212379">
            <a:off x="83653" y="1224716"/>
            <a:ext cx="2103186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Jan Uythoven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520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2-17 at 5.33.02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9635799">
            <a:off x="-55946" y="431079"/>
            <a:ext cx="181652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Mike Lamont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12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28"/>
          <a:stretch/>
        </p:blipFill>
        <p:spPr bwMode="auto">
          <a:xfrm>
            <a:off x="152400" y="2781300"/>
            <a:ext cx="5014823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Pushing luminosity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>
                <a:solidFill>
                  <a:srgbClr val="000000"/>
                </a:solidFill>
              </a:rPr>
              <a:t>R. Bruce, 2015.12.17</a:t>
            </a:r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altLang="x-none" dirty="0">
              <a:solidFill>
                <a:srgbClr val="000000"/>
              </a:solidFill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84936" y="1079437"/>
            <a:ext cx="1524000" cy="144780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Increase bunch intensity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3595777" y="914400"/>
            <a:ext cx="1738223" cy="137160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Increase number of bunches</a:t>
            </a:r>
          </a:p>
        </p:txBody>
      </p:sp>
      <p:sp>
        <p:nvSpPr>
          <p:cNvPr id="9" name="Rounded Rectangle 8"/>
          <p:cNvSpPr/>
          <p:nvPr/>
        </p:nvSpPr>
        <p:spPr bwMode="auto">
          <a:xfrm>
            <a:off x="6096000" y="1905000"/>
            <a:ext cx="3048000" cy="312420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Increase F: shorter bunches, smaller crossing angle</a:t>
            </a:r>
          </a:p>
        </p:txBody>
      </p:sp>
      <p:cxnSp>
        <p:nvCxnSpPr>
          <p:cNvPr id="10" name="Straight Connector 9"/>
          <p:cNvCxnSpPr>
            <a:stCxn id="6" idx="2"/>
          </p:cNvCxnSpPr>
          <p:nvPr/>
        </p:nvCxnSpPr>
        <p:spPr bwMode="auto">
          <a:xfrm>
            <a:off x="1146936" y="2527237"/>
            <a:ext cx="1219200" cy="609599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>
            <a:endCxn id="8" idx="2"/>
          </p:cNvCxnSpPr>
          <p:nvPr/>
        </p:nvCxnSpPr>
        <p:spPr bwMode="auto">
          <a:xfrm flipH="1" flipV="1">
            <a:off x="4464889" y="2286000"/>
            <a:ext cx="136944" cy="68580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816" y="3352800"/>
            <a:ext cx="2250384" cy="1394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023"/>
          <a:stretch/>
        </p:blipFill>
        <p:spPr bwMode="auto">
          <a:xfrm>
            <a:off x="5105400" y="2781300"/>
            <a:ext cx="564311" cy="209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9" name="Straight Connector 18"/>
          <p:cNvCxnSpPr>
            <a:stCxn id="21" idx="3"/>
          </p:cNvCxnSpPr>
          <p:nvPr/>
        </p:nvCxnSpPr>
        <p:spPr bwMode="auto">
          <a:xfrm flipV="1">
            <a:off x="5669711" y="3467100"/>
            <a:ext cx="350089" cy="3619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Rounded Rectangle 23"/>
          <p:cNvSpPr/>
          <p:nvPr/>
        </p:nvSpPr>
        <p:spPr bwMode="auto">
          <a:xfrm>
            <a:off x="1295400" y="5562600"/>
            <a:ext cx="1828800" cy="60960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Smaller </a:t>
            </a:r>
            <a:r>
              <a:rPr lang="el-GR" sz="2400" dirty="0" smtClean="0">
                <a:solidFill>
                  <a:srgbClr val="FFFFFF"/>
                </a:solidFill>
              </a:rPr>
              <a:t>β</a:t>
            </a:r>
            <a:r>
              <a:rPr lang="en-US" sz="2400" dirty="0" smtClean="0">
                <a:solidFill>
                  <a:srgbClr val="FFFFFF"/>
                </a:solidFill>
              </a:rPr>
              <a:t>*</a:t>
            </a:r>
          </a:p>
        </p:txBody>
      </p:sp>
      <p:sp>
        <p:nvSpPr>
          <p:cNvPr id="28" name="Rounded Rectangle 27"/>
          <p:cNvSpPr/>
          <p:nvPr/>
        </p:nvSpPr>
        <p:spPr bwMode="auto">
          <a:xfrm>
            <a:off x="4724400" y="5334000"/>
            <a:ext cx="1828800" cy="1066800"/>
          </a:xfrm>
          <a:prstGeom prst="roundRect">
            <a:avLst/>
          </a:prstGeom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  <a:extLst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400" dirty="0" smtClean="0">
                <a:solidFill>
                  <a:srgbClr val="FFFFFF"/>
                </a:solidFill>
              </a:rPr>
              <a:t>Smaller </a:t>
            </a:r>
            <a:r>
              <a:rPr lang="en-US" sz="2400" dirty="0" err="1" smtClean="0">
                <a:solidFill>
                  <a:srgbClr val="FFFFFF"/>
                </a:solidFill>
              </a:rPr>
              <a:t>emittance</a:t>
            </a:r>
            <a:endParaRPr lang="en-US" sz="2400" dirty="0" smtClean="0">
              <a:solidFill>
                <a:srgbClr val="FFFFFF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>
            <a:off x="4533361" y="4747404"/>
            <a:ext cx="633862" cy="5865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Connector 28"/>
          <p:cNvCxnSpPr>
            <a:stCxn id="24" idx="0"/>
          </p:cNvCxnSpPr>
          <p:nvPr/>
        </p:nvCxnSpPr>
        <p:spPr bwMode="auto">
          <a:xfrm flipV="1">
            <a:off x="2209800" y="4747404"/>
            <a:ext cx="762000" cy="815196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0" name="TextBox 19"/>
          <p:cNvSpPr txBox="1"/>
          <p:nvPr/>
        </p:nvSpPr>
        <p:spPr>
          <a:xfrm rot="19983397">
            <a:off x="67229" y="411937"/>
            <a:ext cx="1928861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Roderik Bruce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476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24" grpId="0" animBg="1"/>
      <p:bldP spid="2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5-12-16 at 11.23.12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24000"/>
            <a:ext cx="9144000" cy="432070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823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2016 Q3/Q4 (v1.0) 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143" y="1143000"/>
            <a:ext cx="889251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2017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version 1.0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533400" y="1447800"/>
          <a:ext cx="8077200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8782"/>
                <a:gridCol w="187841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Phase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Days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Initial Commissioning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28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Scrubbing</a:t>
                      </a:r>
                      <a:r>
                        <a:rPr lang="en-US" sz="1800" baseline="0" dirty="0" smtClean="0"/>
                        <a:t>: 4 days initially and then as required during ramp-up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Proton physics</a:t>
                      </a:r>
                      <a:r>
                        <a:rPr lang="en-US" sz="1800" b="1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25 ns</a:t>
                      </a:r>
                      <a:endParaRPr 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152</a:t>
                      </a:r>
                      <a:endParaRPr 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Special physics</a:t>
                      </a:r>
                      <a:r>
                        <a:rPr lang="en-US" sz="1800" baseline="0" dirty="0" smtClean="0"/>
                        <a:t> runs (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high beta*; 90 m; </a:t>
                      </a:r>
                      <a:r>
                        <a:rPr lang="en-US" sz="1800" b="1" baseline="0" dirty="0" err="1" smtClean="0">
                          <a:solidFill>
                            <a:srgbClr val="FF0000"/>
                          </a:solidFill>
                        </a:rPr>
                        <a:t>VdM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 (19 m)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 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Machine</a:t>
                      </a:r>
                      <a:r>
                        <a:rPr lang="en-US" sz="1800" baseline="0" dirty="0" smtClean="0"/>
                        <a:t> development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22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Technical stops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Technical stop recovery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Ion setup/proton-lead</a:t>
                      </a:r>
                      <a:r>
                        <a:rPr lang="en-US" sz="1800" baseline="0" dirty="0" smtClean="0"/>
                        <a:t> run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  + 24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266 days </a:t>
                      </a:r>
                    </a:p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(38 weeks)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470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Collimation hierarchy and aperture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6705600" cy="4967288"/>
          </a:xfrm>
        </p:spPr>
        <p:txBody>
          <a:bodyPr/>
          <a:lstStyle/>
          <a:p>
            <a:r>
              <a:rPr lang="en-US" dirty="0" smtClean="0"/>
              <a:t>Collimators ordered in hierarchy, must protect aperture</a:t>
            </a:r>
          </a:p>
          <a:p>
            <a:r>
              <a:rPr lang="en-US" dirty="0" smtClean="0"/>
              <a:t>Normalized aperture becomes smaller when </a:t>
            </a:r>
            <a:r>
              <a:rPr lang="el-GR" dirty="0" smtClean="0"/>
              <a:t>β</a:t>
            </a:r>
            <a:r>
              <a:rPr lang="en-US" dirty="0" smtClean="0"/>
              <a:t>* is decreased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Need to significantly reduce collimation margins to accommodate small </a:t>
            </a:r>
            <a:r>
              <a:rPr lang="el-GR" dirty="0">
                <a:solidFill>
                  <a:schemeClr val="accent2"/>
                </a:solidFill>
              </a:rPr>
              <a:t>β</a:t>
            </a:r>
            <a:r>
              <a:rPr lang="en-US" dirty="0">
                <a:solidFill>
                  <a:schemeClr val="accent2"/>
                </a:solidFill>
              </a:rPr>
              <a:t>* 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Series of MDs carried out:</a:t>
            </a:r>
          </a:p>
          <a:p>
            <a:pPr lvl="1"/>
            <a:r>
              <a:rPr lang="en-US" dirty="0" smtClean="0"/>
              <a:t>MD 307: 40 cm aperture measured in excellent agreement with predictions. </a:t>
            </a:r>
          </a:p>
          <a:p>
            <a:pPr lvl="2"/>
            <a:r>
              <a:rPr lang="en-US" dirty="0" smtClean="0"/>
              <a:t>But aperture measurements with ions worse!</a:t>
            </a:r>
          </a:p>
          <a:p>
            <a:pPr lvl="1"/>
            <a:r>
              <a:rPr lang="en-US" dirty="0" smtClean="0"/>
              <a:t>MD 310: Are tighter collimator settings possible without </a:t>
            </a:r>
            <a:r>
              <a:rPr lang="en-US" dirty="0"/>
              <a:t>jeopardizing cleaning and </a:t>
            </a:r>
            <a:r>
              <a:rPr lang="en-US" dirty="0" smtClean="0"/>
              <a:t>protection?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2015.12.17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3</a:t>
            </a:fld>
            <a:endParaRPr lang="en-US" altLang="x-none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502"/>
          <a:stretch/>
        </p:blipFill>
        <p:spPr>
          <a:xfrm>
            <a:off x="6978346" y="1066800"/>
            <a:ext cx="1574546" cy="54857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12973" y="558225"/>
            <a:ext cx="6976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2015,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80cm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490" b="51408"/>
          <a:stretch/>
        </p:blipFill>
        <p:spPr>
          <a:xfrm>
            <a:off x="8690506" y="1068171"/>
            <a:ext cx="376081" cy="26656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533794" y="805132"/>
            <a:ext cx="6864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/>
                </a:solidFill>
              </a:rPr>
              <a:t>40cm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58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38200"/>
            <a:ext cx="8915400" cy="4967288"/>
          </a:xfrm>
        </p:spPr>
        <p:txBody>
          <a:bodyPr/>
          <a:lstStyle/>
          <a:p>
            <a:r>
              <a:rPr lang="en-US" dirty="0" smtClean="0"/>
              <a:t>2015 : commissioning year, 2016: production year</a:t>
            </a:r>
          </a:p>
          <a:p>
            <a:r>
              <a:rPr lang="en-US" dirty="0" smtClean="0"/>
              <a:t>2016 goal: </a:t>
            </a:r>
            <a:r>
              <a:rPr lang="en-US" dirty="0" smtClean="0">
                <a:solidFill>
                  <a:schemeClr val="accent2"/>
                </a:solidFill>
              </a:rPr>
              <a:t>increase performance as much as possible within limits of machine safety</a:t>
            </a:r>
          </a:p>
          <a:p>
            <a:pPr lvl="1"/>
            <a:r>
              <a:rPr lang="en-US" dirty="0" smtClean="0"/>
              <a:t>Try to maximize number of bunches and bunch intensity. Reduce </a:t>
            </a:r>
            <a:r>
              <a:rPr lang="en-US" dirty="0" err="1" smtClean="0"/>
              <a:t>emittance</a:t>
            </a:r>
            <a:r>
              <a:rPr lang="en-US" dirty="0" smtClean="0"/>
              <a:t>, bunch length, crossing angle, </a:t>
            </a:r>
            <a:r>
              <a:rPr lang="el-GR" dirty="0" smtClean="0"/>
              <a:t>β</a:t>
            </a:r>
            <a:r>
              <a:rPr lang="en-US" dirty="0" smtClean="0"/>
              <a:t>*</a:t>
            </a:r>
          </a:p>
          <a:p>
            <a:r>
              <a:rPr lang="en-US" dirty="0" smtClean="0"/>
              <a:t>Several </a:t>
            </a:r>
            <a:r>
              <a:rPr lang="en-US" dirty="0" smtClean="0">
                <a:solidFill>
                  <a:schemeClr val="accent2"/>
                </a:solidFill>
              </a:rPr>
              <a:t>MDs carried out </a:t>
            </a:r>
            <a:r>
              <a:rPr lang="en-US" dirty="0" smtClean="0"/>
              <a:t>to study ways to increase performance</a:t>
            </a:r>
          </a:p>
          <a:p>
            <a:r>
              <a:rPr lang="en-US" dirty="0" smtClean="0"/>
              <a:t>Based on MDs and OP experience, presented scenarios for </a:t>
            </a:r>
            <a:br>
              <a:rPr lang="en-US" dirty="0" smtClean="0"/>
            </a:br>
            <a:r>
              <a:rPr lang="en-US" dirty="0" smtClean="0"/>
              <a:t>65 cm, 50 cm and 40 cm.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We could reach </a:t>
            </a:r>
            <a:r>
              <a:rPr lang="el-GR" dirty="0" smtClean="0">
                <a:solidFill>
                  <a:srgbClr val="FF0000"/>
                </a:solidFill>
              </a:rPr>
              <a:t>β</a:t>
            </a:r>
            <a:r>
              <a:rPr lang="en-US" dirty="0" smtClean="0">
                <a:solidFill>
                  <a:srgbClr val="FF0000"/>
                </a:solidFill>
              </a:rPr>
              <a:t>*=40 cm</a:t>
            </a:r>
          </a:p>
          <a:p>
            <a:pPr lvl="1"/>
            <a:r>
              <a:rPr lang="en-US" dirty="0" smtClean="0"/>
              <a:t>Use tighter collimation hierarchy, optics with re-matched phase advance dump kicker-TCT, 10 </a:t>
            </a:r>
            <a:r>
              <a:rPr lang="el-GR" dirty="0" smtClean="0"/>
              <a:t>σ</a:t>
            </a:r>
            <a:r>
              <a:rPr lang="en-US" dirty="0" smtClean="0"/>
              <a:t> beam-beam separation</a:t>
            </a:r>
          </a:p>
          <a:p>
            <a:pPr lvl="1"/>
            <a:r>
              <a:rPr lang="en-US" dirty="0" smtClean="0"/>
              <a:t>Assuming proton aperture is reproducible. If aperture is worse as in ion run, be prepared to step back to </a:t>
            </a:r>
            <a:r>
              <a:rPr lang="el-GR" dirty="0"/>
              <a:t>β</a:t>
            </a:r>
            <a:r>
              <a:rPr lang="en-US" dirty="0" smtClean="0"/>
              <a:t>*=50 </a:t>
            </a:r>
            <a:r>
              <a:rPr lang="en-US" dirty="0"/>
              <a:t>cm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x-none" smtClean="0"/>
              <a:t>R. Bruce, 2015.12.17</a:t>
            </a:r>
            <a:endParaRPr lang="en-US" altLang="x-non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1"/>
          </p:nvPr>
        </p:nvSpPr>
        <p:spPr/>
        <p:txBody>
          <a:bodyPr/>
          <a:lstStyle/>
          <a:p>
            <a:pPr>
              <a:defRPr/>
            </a:pPr>
            <a:fld id="{F4D996D1-F0EF-4C15-8E19-59D891AD643E}" type="slidenum">
              <a:rPr lang="en-US" altLang="x-none" smtClean="0"/>
              <a:pPr>
                <a:defRPr/>
              </a:pPr>
              <a:t>4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1975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9" t="55048" r="7963" b="825"/>
          <a:stretch/>
        </p:blipFill>
        <p:spPr>
          <a:xfrm>
            <a:off x="306000" y="4033905"/>
            <a:ext cx="4500000" cy="16518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Instabilities &amp; mitigation measures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000" y="1080000"/>
            <a:ext cx="4248000" cy="5220000"/>
          </a:xfrm>
        </p:spPr>
        <p:txBody>
          <a:bodyPr>
            <a:normAutofit/>
          </a:bodyPr>
          <a:lstStyle/>
          <a:p>
            <a:r>
              <a:rPr lang="en-US" sz="1600" dirty="0" smtClean="0"/>
              <a:t>Instabilities are </a:t>
            </a:r>
            <a:r>
              <a:rPr lang="en-US" sz="1600" dirty="0" smtClean="0">
                <a:solidFill>
                  <a:srgbClr val="C00000"/>
                </a:solidFill>
              </a:rPr>
              <a:t>self-amplified excitations</a:t>
            </a:r>
            <a:r>
              <a:rPr lang="en-US" sz="1600" dirty="0" smtClean="0"/>
              <a:t> of </a:t>
            </a:r>
            <a:r>
              <a:rPr lang="en-US" sz="1600" dirty="0" smtClean="0">
                <a:solidFill>
                  <a:srgbClr val="C00000"/>
                </a:solidFill>
              </a:rPr>
              <a:t>particle motion</a:t>
            </a:r>
            <a:r>
              <a:rPr lang="en-US" sz="1600" dirty="0" smtClean="0"/>
              <a:t> by electromagnetic interaction of the beam with its environment</a:t>
            </a:r>
          </a:p>
          <a:p>
            <a:r>
              <a:rPr lang="en-US" sz="1600" dirty="0" smtClean="0"/>
              <a:t>Instabilities can lead to </a:t>
            </a:r>
            <a:r>
              <a:rPr lang="en-US" sz="1600" dirty="0" smtClean="0">
                <a:solidFill>
                  <a:srgbClr val="C00000"/>
                </a:solidFill>
              </a:rPr>
              <a:t>beam quality degradation</a:t>
            </a:r>
            <a:r>
              <a:rPr lang="en-US" sz="1600" dirty="0" smtClean="0"/>
              <a:t> or </a:t>
            </a:r>
            <a:r>
              <a:rPr lang="en-US" sz="1600" dirty="0" smtClean="0">
                <a:solidFill>
                  <a:srgbClr val="C00000"/>
                </a:solidFill>
              </a:rPr>
              <a:t>beam loss</a:t>
            </a:r>
          </a:p>
          <a:p>
            <a:r>
              <a:rPr lang="en-US" sz="1600" dirty="0" smtClean="0"/>
              <a:t>We tend to describe instabilities as </a:t>
            </a:r>
            <a:r>
              <a:rPr lang="en-US" sz="1600" dirty="0" smtClean="0">
                <a:solidFill>
                  <a:srgbClr val="C00000"/>
                </a:solidFill>
              </a:rPr>
              <a:t>distinct </a:t>
            </a:r>
            <a:r>
              <a:rPr lang="en-US" sz="1600" dirty="0" err="1" smtClean="0">
                <a:solidFill>
                  <a:srgbClr val="C00000"/>
                </a:solidFill>
              </a:rPr>
              <a:t>eigenmodes</a:t>
            </a:r>
            <a:r>
              <a:rPr lang="en-US" sz="1600" dirty="0" smtClean="0"/>
              <a:t> of the </a:t>
            </a:r>
            <a:r>
              <a:rPr lang="en-US" sz="1600" dirty="0" smtClean="0">
                <a:solidFill>
                  <a:srgbClr val="C00000"/>
                </a:solidFill>
              </a:rPr>
              <a:t>coupled accelerator-beam system</a:t>
            </a:r>
            <a:r>
              <a:rPr lang="en-US" sz="1600" dirty="0" smtClean="0"/>
              <a:t> characterized by the </a:t>
            </a:r>
            <a:r>
              <a:rPr lang="en-US" sz="1600" dirty="0" smtClean="0">
                <a:solidFill>
                  <a:srgbClr val="C00000"/>
                </a:solidFill>
              </a:rPr>
              <a:t>complex tune shift</a:t>
            </a:r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600" dirty="0" smtClean="0">
                <a:sym typeface="Wingdings" panose="05000000000000000000" pitchFamily="2" charset="2"/>
              </a:rPr>
              <a:t> mode numbers (radial and azimuthal) with rise times and real tune shift</a:t>
            </a:r>
            <a:endParaRPr lang="en-GB" sz="16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680000" y="1080000"/>
            <a:ext cx="4140000" cy="5400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282828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Mitigation measures for instabilities include</a:t>
            </a:r>
          </a:p>
          <a:p>
            <a:pPr lvl="1"/>
            <a:r>
              <a:rPr lang="en-US" sz="1300" dirty="0" smtClean="0"/>
              <a:t>Active mitigation </a:t>
            </a:r>
            <a:r>
              <a:rPr lang="en-US" sz="1300" dirty="0" smtClean="0">
                <a:sym typeface="Wingdings" panose="05000000000000000000" pitchFamily="2" charset="2"/>
              </a:rPr>
              <a:t> </a:t>
            </a:r>
            <a:r>
              <a:rPr lang="en-US" sz="1300" dirty="0" smtClean="0">
                <a:solidFill>
                  <a:srgbClr val="C00000"/>
                </a:solidFill>
                <a:sym typeface="Wingdings" panose="05000000000000000000" pitchFamily="2" charset="2"/>
              </a:rPr>
              <a:t>Feedback systems</a:t>
            </a:r>
            <a:endParaRPr lang="en-US" sz="1300" dirty="0" smtClean="0">
              <a:solidFill>
                <a:srgbClr val="C00000"/>
              </a:solidFill>
            </a:endParaRPr>
          </a:p>
          <a:p>
            <a:pPr lvl="1"/>
            <a:endParaRPr lang="en-US" sz="1300" dirty="0" smtClean="0"/>
          </a:p>
          <a:p>
            <a:pPr lvl="1"/>
            <a:endParaRPr lang="en-US" sz="1300" dirty="0"/>
          </a:p>
          <a:p>
            <a:pPr lvl="1"/>
            <a:endParaRPr lang="en-US" sz="1300" dirty="0" smtClean="0"/>
          </a:p>
          <a:p>
            <a:pPr lvl="1"/>
            <a:endParaRPr lang="en-US" sz="1300" dirty="0" smtClean="0"/>
          </a:p>
          <a:p>
            <a:pPr lvl="1"/>
            <a:endParaRPr lang="en-US" sz="1300" dirty="0"/>
          </a:p>
          <a:p>
            <a:pPr marL="342900" lvl="1" indent="0">
              <a:buFont typeface="Arial" panose="020B0604020202020204" pitchFamily="34" charset="0"/>
              <a:buNone/>
            </a:pPr>
            <a:endParaRPr lang="en-US" sz="1300" dirty="0"/>
          </a:p>
          <a:p>
            <a:pPr lvl="1"/>
            <a:endParaRPr lang="en-US" sz="1300" dirty="0" smtClean="0"/>
          </a:p>
          <a:p>
            <a:pPr lvl="1"/>
            <a:r>
              <a:rPr lang="en-US" sz="1300" dirty="0" smtClean="0"/>
              <a:t>Passive mitigation </a:t>
            </a:r>
            <a:r>
              <a:rPr lang="en-US" sz="1300" dirty="0" smtClean="0">
                <a:sym typeface="Wingdings" panose="05000000000000000000" pitchFamily="2" charset="2"/>
              </a:rPr>
              <a:t> </a:t>
            </a:r>
            <a:r>
              <a:rPr lang="en-US" sz="1300" dirty="0" smtClean="0">
                <a:solidFill>
                  <a:srgbClr val="C00000"/>
                </a:solidFill>
                <a:sym typeface="Wingdings" panose="05000000000000000000" pitchFamily="2" charset="2"/>
              </a:rPr>
              <a:t>Chromaticity &amp; Landau damping</a:t>
            </a:r>
            <a:endParaRPr lang="en-US" sz="1000" dirty="0" smtClean="0">
              <a:solidFill>
                <a:srgbClr val="C00000"/>
              </a:solidFill>
            </a:endParaRPr>
          </a:p>
          <a:p>
            <a:pPr lvl="1"/>
            <a:endParaRPr lang="en-US" sz="1300" dirty="0" smtClean="0"/>
          </a:p>
          <a:p>
            <a:pPr lvl="1"/>
            <a:endParaRPr lang="en-US" sz="1300" dirty="0"/>
          </a:p>
          <a:p>
            <a:pPr lvl="1"/>
            <a:endParaRPr lang="en-US" sz="1300" dirty="0" smtClean="0"/>
          </a:p>
          <a:p>
            <a:pPr lvl="1"/>
            <a:endParaRPr lang="en-US" sz="1300" dirty="0"/>
          </a:p>
          <a:p>
            <a:pPr lvl="1"/>
            <a:endParaRPr lang="en-US" sz="1300" dirty="0" smtClean="0"/>
          </a:p>
          <a:p>
            <a:pPr lvl="1"/>
            <a:endParaRPr lang="en-US" sz="1300" dirty="0" smtClean="0"/>
          </a:p>
          <a:p>
            <a:pPr lvl="1"/>
            <a:endParaRPr lang="en-US" sz="1300" dirty="0"/>
          </a:p>
          <a:p>
            <a:pPr lvl="1"/>
            <a:endParaRPr lang="en-US" sz="1300" dirty="0" smtClean="0"/>
          </a:p>
          <a:p>
            <a:pPr lvl="1"/>
            <a:endParaRPr lang="en-US" sz="1300" dirty="0" smtClean="0"/>
          </a:p>
          <a:p>
            <a:pPr lvl="1"/>
            <a:endParaRPr lang="en-US" sz="1300" dirty="0"/>
          </a:p>
          <a:p>
            <a:pPr lvl="1"/>
            <a:endParaRPr lang="en-US" sz="1300" dirty="0" smtClean="0"/>
          </a:p>
          <a:p>
            <a:pPr lvl="1"/>
            <a:endParaRPr lang="en-US" sz="1300" dirty="0"/>
          </a:p>
          <a:p>
            <a:pPr lvl="1"/>
            <a:r>
              <a:rPr lang="en-US" sz="1300" dirty="0" smtClean="0"/>
              <a:t>Source suppression </a:t>
            </a:r>
            <a:r>
              <a:rPr lang="en-US" sz="1300" dirty="0" smtClean="0">
                <a:sym typeface="Wingdings" panose="05000000000000000000" pitchFamily="2" charset="2"/>
              </a:rPr>
              <a:t> </a:t>
            </a:r>
            <a:r>
              <a:rPr lang="en-US" sz="1300" dirty="0" smtClean="0">
                <a:solidFill>
                  <a:srgbClr val="C00000"/>
                </a:solidFill>
                <a:sym typeface="Wingdings" panose="05000000000000000000" pitchFamily="2" charset="2"/>
              </a:rPr>
              <a:t>Impedance reduction</a:t>
            </a:r>
            <a:r>
              <a:rPr lang="en-US" sz="1300" dirty="0" smtClean="0">
                <a:sym typeface="Wingdings" panose="05000000000000000000" pitchFamily="2" charset="2"/>
              </a:rPr>
              <a:t> and </a:t>
            </a:r>
            <a:r>
              <a:rPr lang="en-US" sz="1300" dirty="0" smtClean="0">
                <a:solidFill>
                  <a:srgbClr val="C00000"/>
                </a:solidFill>
                <a:sym typeface="Wingdings" panose="05000000000000000000" pitchFamily="2" charset="2"/>
              </a:rPr>
              <a:t>scrubbing/coating</a:t>
            </a:r>
            <a:r>
              <a:rPr lang="en-US" sz="1300" dirty="0" smtClean="0">
                <a:sym typeface="Wingdings" panose="05000000000000000000" pitchFamily="2" charset="2"/>
              </a:rPr>
              <a:t> etc.</a:t>
            </a:r>
            <a:endParaRPr lang="en-GB" sz="10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000" y="3456000"/>
            <a:ext cx="2678400" cy="2232000"/>
          </a:xfrm>
          <a:prstGeom prst="rect">
            <a:avLst/>
          </a:prstGeom>
          <a:ln>
            <a:noFill/>
          </a:ln>
          <a:effectLst/>
        </p:spPr>
      </p:pic>
      <p:grpSp>
        <p:nvGrpSpPr>
          <p:cNvPr id="14" name="Group 13"/>
          <p:cNvGrpSpPr/>
          <p:nvPr/>
        </p:nvGrpSpPr>
        <p:grpSpPr>
          <a:xfrm>
            <a:off x="4068000" y="1728000"/>
            <a:ext cx="4797294" cy="1728000"/>
            <a:chOff x="4068000" y="1728000"/>
            <a:chExt cx="4797294" cy="1728000"/>
          </a:xfrm>
        </p:grpSpPr>
        <p:grpSp>
          <p:nvGrpSpPr>
            <p:cNvPr id="13" name="Group 12"/>
            <p:cNvGrpSpPr>
              <a:grpSpLocks noChangeAspect="1"/>
            </p:cNvGrpSpPr>
            <p:nvPr/>
          </p:nvGrpSpPr>
          <p:grpSpPr>
            <a:xfrm>
              <a:off x="4068000" y="1728000"/>
              <a:ext cx="4797294" cy="1728000"/>
              <a:chOff x="3492000" y="1692000"/>
              <a:chExt cx="5297014" cy="1908000"/>
            </a:xfrm>
          </p:grpSpPr>
          <p:pic>
            <p:nvPicPr>
              <p:cNvPr id="2050" name="Picture 2" descr="http://vignette1.wikia.nocookie.net/mario/images/5/5a/Mario_%26_Luigi_Hammer.jpg/revision/latest?cb=20120701212655&amp;path-prefix=de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488000" y="1692000"/>
                <a:ext cx="1301014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" name="Arc 10"/>
              <p:cNvSpPr/>
              <p:nvPr/>
            </p:nvSpPr>
            <p:spPr>
              <a:xfrm>
                <a:off x="3492000" y="1980000"/>
                <a:ext cx="3780000" cy="1620000"/>
              </a:xfrm>
              <a:prstGeom prst="arc">
                <a:avLst>
                  <a:gd name="adj1" fmla="val 14373765"/>
                  <a:gd name="adj2" fmla="val 0"/>
                </a:avLst>
              </a:prstGeom>
              <a:ln w="12700">
                <a:solidFill>
                  <a:schemeClr val="accent2">
                    <a:lumMod val="50000"/>
                  </a:schemeClr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defTabSz="914400"/>
                <a:endParaRPr lang="en-GB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 rot="300000">
                <a:off x="6372000" y="2052000"/>
                <a:ext cx="648000" cy="144000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 w="63500" h="63500"/>
              </a:sp3d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GB">
                  <a:solidFill>
                    <a:prstClr val="white"/>
                  </a:solidFill>
                </a:endParaRPr>
              </a:p>
            </p:txBody>
          </p:sp>
        </p:grpSp>
        <p:cxnSp>
          <p:nvCxnSpPr>
            <p:cNvPr id="15" name="Straight Connector 14"/>
            <p:cNvCxnSpPr/>
            <p:nvPr/>
          </p:nvCxnSpPr>
          <p:spPr>
            <a:xfrm>
              <a:off x="6479071" y="1988830"/>
              <a:ext cx="177800" cy="0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301271" y="2090430"/>
              <a:ext cx="177800" cy="0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436736" y="2149675"/>
              <a:ext cx="177800" cy="0"/>
            </a:xfrm>
            <a:prstGeom prst="line">
              <a:avLst/>
            </a:prstGeom>
            <a:ln w="9525"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16/12/2015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>
                    <a:tint val="75000"/>
                  </a:srgbClr>
                </a:solidFill>
              </a:rPr>
              <a:t>6th Evian Workshop</a:t>
            </a:r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F352-7E5B-4405-B321-5CADD5206161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5</a:t>
            </a:fld>
            <a:r>
              <a:rPr lang="en-GB" smtClean="0">
                <a:solidFill>
                  <a:srgbClr val="000000">
                    <a:tint val="75000"/>
                  </a:srgbClr>
                </a:solidFill>
              </a:rPr>
              <a:t>/25</a:t>
            </a:r>
            <a:endParaRPr lang="en-GB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rot="20164673">
            <a:off x="44937" y="471168"/>
            <a:ext cx="113300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CH" sz="2400" dirty="0" smtClean="0">
                <a:solidFill>
                  <a:srgbClr val="FF0000"/>
                </a:solidFill>
              </a:rPr>
              <a:t>Kevin Li</a:t>
            </a:r>
            <a:endParaRPr lang="en-GB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722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Main observations for instabilities in 2015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Flat-top:</a:t>
            </a:r>
          </a:p>
          <a:p>
            <a:pPr lvl="1"/>
            <a:r>
              <a:rPr lang="en-US" dirty="0" smtClean="0"/>
              <a:t>MD block before and after physics run (s. talk by L. Carver):</a:t>
            </a:r>
          </a:p>
          <a:p>
            <a:pPr lvl="1">
              <a:buFont typeface="Calibri" panose="020F0502020204030204" pitchFamily="34" charset="0"/>
              <a:buChar char="→"/>
            </a:pP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A fair amount of conditioning takes place parasitically at flat-top during physics</a:t>
            </a:r>
            <a:endParaRPr lang="en-US" dirty="0" smtClean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0" y="2196000"/>
            <a:ext cx="9144000" cy="1497615"/>
            <a:chOff x="-1830600" y="1721372"/>
            <a:chExt cx="16323808" cy="2673533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48020" b="30769"/>
            <a:stretch/>
          </p:blipFill>
          <p:spPr>
            <a:xfrm>
              <a:off x="-1830600" y="1721372"/>
              <a:ext cx="8640000" cy="267353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7284" t="69645" b="10755"/>
            <a:stretch/>
          </p:blipFill>
          <p:spPr>
            <a:xfrm>
              <a:off x="6496749" y="1840369"/>
              <a:ext cx="7996459" cy="2466000"/>
            </a:xfrm>
            <a:prstGeom prst="rect">
              <a:avLst/>
            </a:prstGeom>
          </p:spPr>
        </p:pic>
      </p:grpSp>
      <p:sp>
        <p:nvSpPr>
          <p:cNvPr id="13" name="Rectangle 12"/>
          <p:cNvSpPr/>
          <p:nvPr/>
        </p:nvSpPr>
        <p:spPr>
          <a:xfrm>
            <a:off x="3674534" y="2561667"/>
            <a:ext cx="2664000" cy="1008000"/>
          </a:xfrm>
          <a:prstGeom prst="rect">
            <a:avLst/>
          </a:prstGeom>
          <a:solidFill>
            <a:srgbClr val="418AB3">
              <a:alpha val="40000"/>
            </a:srgbClr>
          </a:solidFill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3024000" y="2914154"/>
            <a:ext cx="324000" cy="648000"/>
          </a:xfrm>
          <a:prstGeom prst="rect">
            <a:avLst/>
          </a:prstGeom>
          <a:solidFill>
            <a:schemeClr val="accent5">
              <a:lumMod val="75000"/>
              <a:alpha val="40000"/>
            </a:schemeClr>
          </a:solidFill>
          <a:ln>
            <a:solidFill>
              <a:schemeClr val="accent5">
                <a:lumMod val="75000"/>
              </a:schemeClr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336000" y="2916000"/>
            <a:ext cx="324000" cy="648000"/>
          </a:xfrm>
          <a:prstGeom prst="rect">
            <a:avLst/>
          </a:prstGeom>
          <a:solidFill>
            <a:schemeClr val="accent6">
              <a:lumMod val="75000"/>
              <a:alpha val="40000"/>
            </a:schemeClr>
          </a:solidFill>
          <a:ln>
            <a:solidFill>
              <a:schemeClr val="accent6"/>
            </a:solidFill>
          </a:ln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4" name="Group 23"/>
          <p:cNvGrpSpPr/>
          <p:nvPr/>
        </p:nvGrpSpPr>
        <p:grpSpPr>
          <a:xfrm>
            <a:off x="1080000" y="3636000"/>
            <a:ext cx="7920000" cy="2996032"/>
            <a:chOff x="1224000" y="2556000"/>
            <a:chExt cx="7920000" cy="2996032"/>
          </a:xfrm>
        </p:grpSpPr>
        <p:grpSp>
          <p:nvGrpSpPr>
            <p:cNvPr id="25" name="Group 24"/>
            <p:cNvGrpSpPr>
              <a:grpSpLocks noChangeAspect="1"/>
            </p:cNvGrpSpPr>
            <p:nvPr/>
          </p:nvGrpSpPr>
          <p:grpSpPr>
            <a:xfrm>
              <a:off x="1224000" y="2556000"/>
              <a:ext cx="7920000" cy="2996032"/>
              <a:chOff x="344676" y="1686658"/>
              <a:chExt cx="6804000" cy="2573867"/>
            </a:xfrm>
            <a:effectLst>
              <a:glow rad="101600">
                <a:schemeClr val="accent1">
                  <a:satMod val="175000"/>
                  <a:alpha val="40000"/>
                </a:schemeClr>
              </a:glow>
            </a:effectLst>
          </p:grpSpPr>
          <p:pic>
            <p:nvPicPr>
              <p:cNvPr id="28" name="Picture 27"/>
              <p:cNvPicPr>
                <a:picLocks noChangeAspect="1"/>
              </p:cNvPicPr>
              <p:nvPr/>
            </p:nvPicPr>
            <p:blipFill rotWithShape="1">
              <a:blip r:embed="rId4"/>
              <a:srcRect t="56913" r="21250" b="11485"/>
              <a:stretch/>
            </p:blipFill>
            <p:spPr>
              <a:xfrm>
                <a:off x="344676" y="2804258"/>
                <a:ext cx="6804000" cy="1456267"/>
              </a:xfrm>
              <a:prstGeom prst="rect">
                <a:avLst/>
              </a:prstGeom>
            </p:spPr>
          </p:pic>
          <p:pic>
            <p:nvPicPr>
              <p:cNvPr id="29" name="Picture 28"/>
              <p:cNvPicPr>
                <a:picLocks noChangeAspect="1"/>
              </p:cNvPicPr>
              <p:nvPr/>
            </p:nvPicPr>
            <p:blipFill rotWithShape="1">
              <a:blip r:embed="rId4"/>
              <a:srcRect t="9876" r="21249" b="65871"/>
              <a:stretch/>
            </p:blipFill>
            <p:spPr>
              <a:xfrm>
                <a:off x="344676" y="1686658"/>
                <a:ext cx="6804000" cy="1117600"/>
              </a:xfrm>
              <a:prstGeom prst="rect">
                <a:avLst/>
              </a:prstGeom>
            </p:spPr>
          </p:pic>
        </p:grpSp>
        <p:cxnSp>
          <p:nvCxnSpPr>
            <p:cNvPr id="26" name="Straight Connector 25"/>
            <p:cNvCxnSpPr/>
            <p:nvPr/>
          </p:nvCxnSpPr>
          <p:spPr>
            <a:xfrm>
              <a:off x="2565400" y="4359113"/>
              <a:ext cx="6146600" cy="466887"/>
            </a:xfrm>
            <a:prstGeom prst="line">
              <a:avLst/>
            </a:prstGeom>
            <a:ln w="15875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2565400" y="2803561"/>
              <a:ext cx="6146600" cy="719935"/>
            </a:xfrm>
            <a:prstGeom prst="line">
              <a:avLst/>
            </a:prstGeom>
            <a:ln w="15875"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Rectangle 29"/>
          <p:cNvSpPr/>
          <p:nvPr/>
        </p:nvSpPr>
        <p:spPr>
          <a:xfrm>
            <a:off x="1728000" y="3780000"/>
            <a:ext cx="144000" cy="2376000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8856000" y="3780000"/>
            <a:ext cx="144000" cy="2376000"/>
          </a:xfrm>
          <a:prstGeom prst="rect">
            <a:avLst/>
          </a:prstGeom>
          <a:effectLst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>
            <a:stCxn id="14" idx="2"/>
            <a:endCxn id="30" idx="0"/>
          </p:cNvCxnSpPr>
          <p:nvPr/>
        </p:nvCxnSpPr>
        <p:spPr>
          <a:xfrm flipH="1">
            <a:off x="1800000" y="3562154"/>
            <a:ext cx="1386000" cy="217846"/>
          </a:xfrm>
          <a:prstGeom prst="straightConnector1">
            <a:avLst/>
          </a:prstGeom>
          <a:ln w="1270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31" idx="0"/>
          </p:cNvCxnSpPr>
          <p:nvPr/>
        </p:nvCxnSpPr>
        <p:spPr>
          <a:xfrm>
            <a:off x="6504878" y="3569667"/>
            <a:ext cx="2423122" cy="210333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6th Evian Workshop</a:t>
            </a:r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F352-7E5B-4405-B321-5CADD5206161}" type="slidenum">
              <a:rPr lang="en-GB" smtClean="0"/>
              <a:pPr/>
              <a:t>6</a:t>
            </a:fld>
            <a:r>
              <a:rPr lang="en-GB" smtClean="0"/>
              <a:t>/25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0775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30" grpId="0" animBg="1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key ingredients for operation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/>
          </p:nvPr>
        </p:nvGraphicFramePr>
        <p:xfrm>
          <a:off x="252000" y="900000"/>
          <a:ext cx="324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32000" y="6336000"/>
            <a:ext cx="5303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See </a:t>
            </a:r>
            <a:r>
              <a:rPr lang="en-US" sz="1200" dirty="0" smtClean="0">
                <a:solidFill>
                  <a:schemeClr val="accent1"/>
                </a:solidFill>
              </a:rPr>
              <a:t>M. </a:t>
            </a:r>
            <a:r>
              <a:rPr lang="en-US" sz="1200" dirty="0" err="1" smtClean="0">
                <a:solidFill>
                  <a:schemeClr val="accent1"/>
                </a:solidFill>
              </a:rPr>
              <a:t>Solfaroli</a:t>
            </a:r>
            <a:r>
              <a:rPr lang="en-US" sz="1200" dirty="0" smtClean="0">
                <a:solidFill>
                  <a:schemeClr val="accent1"/>
                </a:solidFill>
              </a:rPr>
              <a:t>, LBOC No 45 e.g. for improved chromaticity measurement in 2015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6th Evian Workshop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F352-7E5B-4405-B321-5CADD5206161}" type="slidenum">
              <a:rPr lang="en-GB" smtClean="0"/>
              <a:pPr/>
              <a:t>7</a:t>
            </a:fld>
            <a:r>
              <a:rPr lang="en-GB" smtClean="0"/>
              <a:t>/25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63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key ingredients for operation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/>
          </p:nvPr>
        </p:nvGraphicFramePr>
        <p:xfrm>
          <a:off x="252000" y="900000"/>
          <a:ext cx="324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32000" y="6336000"/>
            <a:ext cx="5303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See </a:t>
            </a:r>
            <a:r>
              <a:rPr lang="en-US" sz="1200" dirty="0" smtClean="0">
                <a:solidFill>
                  <a:schemeClr val="accent1"/>
                </a:solidFill>
              </a:rPr>
              <a:t>M. </a:t>
            </a:r>
            <a:r>
              <a:rPr lang="en-US" sz="1200" dirty="0" err="1" smtClean="0">
                <a:solidFill>
                  <a:schemeClr val="accent1"/>
                </a:solidFill>
              </a:rPr>
              <a:t>Solfaroli</a:t>
            </a:r>
            <a:r>
              <a:rPr lang="en-US" sz="1200" dirty="0" smtClean="0">
                <a:solidFill>
                  <a:schemeClr val="accent1"/>
                </a:solidFill>
              </a:rPr>
              <a:t>, LBOC No 45 e.g. for improved chromaticity measurement in 2015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6th Evian Workshop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F352-7E5B-4405-B321-5CADD5206161}" type="slidenum">
              <a:rPr lang="en-GB" smtClean="0"/>
              <a:pPr/>
              <a:t>8</a:t>
            </a:fld>
            <a:r>
              <a:rPr lang="en-GB" smtClean="0"/>
              <a:t>/25</a:t>
            </a:r>
            <a:endParaRPr lang="en-GB" dirty="0"/>
          </a:p>
        </p:txBody>
      </p:sp>
      <p:graphicFrame>
        <p:nvGraphicFramePr>
          <p:cNvPr id="12" name="Content Placeholder 10"/>
          <p:cNvGraphicFramePr>
            <a:graphicFrameLocks/>
          </p:cNvGraphicFramePr>
          <p:nvPr>
            <p:extLst/>
          </p:nvPr>
        </p:nvGraphicFramePr>
        <p:xfrm>
          <a:off x="2952000" y="900000"/>
          <a:ext cx="324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Curved Down Arrow 2"/>
          <p:cNvSpPr/>
          <p:nvPr/>
        </p:nvSpPr>
        <p:spPr>
          <a:xfrm>
            <a:off x="2339546" y="612000"/>
            <a:ext cx="1152454" cy="360000"/>
          </a:xfrm>
          <a:prstGeom prst="curvedDownArrow">
            <a:avLst>
              <a:gd name="adj1" fmla="val 50000"/>
              <a:gd name="adj2" fmla="val 50000"/>
              <a:gd name="adj3" fmla="val 25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79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key ingredients for operation</a:t>
            </a:r>
            <a:endParaRPr lang="en-GB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/>
          </p:nvPr>
        </p:nvGraphicFramePr>
        <p:xfrm>
          <a:off x="252000" y="900000"/>
          <a:ext cx="324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32000" y="6336000"/>
            <a:ext cx="5303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See </a:t>
            </a:r>
            <a:r>
              <a:rPr lang="en-US" sz="1200" dirty="0" smtClean="0">
                <a:solidFill>
                  <a:schemeClr val="accent1"/>
                </a:solidFill>
              </a:rPr>
              <a:t>M. </a:t>
            </a:r>
            <a:r>
              <a:rPr lang="en-US" sz="1200" dirty="0" err="1" smtClean="0">
                <a:solidFill>
                  <a:schemeClr val="accent1"/>
                </a:solidFill>
              </a:rPr>
              <a:t>Solfaroli</a:t>
            </a:r>
            <a:r>
              <a:rPr lang="en-US" sz="1200" dirty="0" smtClean="0">
                <a:solidFill>
                  <a:schemeClr val="accent1"/>
                </a:solidFill>
              </a:rPr>
              <a:t>, LBOC No 45 e.g. for improved chromaticity measurement in 2015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16/12/2015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6th Evian Workshop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CF352-7E5B-4405-B321-5CADD5206161}" type="slidenum">
              <a:rPr lang="en-GB" smtClean="0"/>
              <a:pPr/>
              <a:t>9</a:t>
            </a:fld>
            <a:r>
              <a:rPr lang="en-GB" smtClean="0"/>
              <a:t>/25</a:t>
            </a:r>
            <a:endParaRPr lang="en-GB" dirty="0"/>
          </a:p>
        </p:txBody>
      </p:sp>
      <p:graphicFrame>
        <p:nvGraphicFramePr>
          <p:cNvPr id="12" name="Content Placeholder 10"/>
          <p:cNvGraphicFramePr>
            <a:graphicFrameLocks/>
          </p:cNvGraphicFramePr>
          <p:nvPr>
            <p:extLst/>
          </p:nvPr>
        </p:nvGraphicFramePr>
        <p:xfrm>
          <a:off x="2952000" y="900000"/>
          <a:ext cx="324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3" name="Content Placeholder 10"/>
          <p:cNvGraphicFramePr>
            <a:graphicFrameLocks/>
          </p:cNvGraphicFramePr>
          <p:nvPr>
            <p:extLst/>
          </p:nvPr>
        </p:nvGraphicFramePr>
        <p:xfrm>
          <a:off x="5652000" y="900000"/>
          <a:ext cx="3240000" cy="5400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3" name="Curved Down Arrow 2"/>
          <p:cNvSpPr/>
          <p:nvPr/>
        </p:nvSpPr>
        <p:spPr>
          <a:xfrm>
            <a:off x="2339546" y="612000"/>
            <a:ext cx="1152454" cy="360000"/>
          </a:xfrm>
          <a:prstGeom prst="curvedDownArrow">
            <a:avLst>
              <a:gd name="adj1" fmla="val 50000"/>
              <a:gd name="adj2" fmla="val 50000"/>
              <a:gd name="adj3" fmla="val 25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Curved Down Arrow 13"/>
          <p:cNvSpPr/>
          <p:nvPr/>
        </p:nvSpPr>
        <p:spPr>
          <a:xfrm>
            <a:off x="5076000" y="612000"/>
            <a:ext cx="1152454" cy="360000"/>
          </a:xfrm>
          <a:prstGeom prst="curvedDownArrow">
            <a:avLst>
              <a:gd name="adj1" fmla="val 50000"/>
              <a:gd name="adj2" fmla="val 50000"/>
              <a:gd name="adj3" fmla="val 2500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27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BTODD primary master">
  <a:themeElements>
    <a:clrScheme name="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339966"/>
      </a:accent1>
      <a:accent2>
        <a:srgbClr val="FF0000"/>
      </a:accent2>
      <a:accent3>
        <a:srgbClr val="FFFFFF"/>
      </a:accent3>
      <a:accent4>
        <a:srgbClr val="DADADA"/>
      </a:accent4>
      <a:accent5>
        <a:srgbClr val="ADCAB8"/>
      </a:accent5>
      <a:accent6>
        <a:srgbClr val="E70000"/>
      </a:accent6>
      <a:hlink>
        <a:srgbClr val="1717FF"/>
      </a:hlink>
      <a:folHlink>
        <a:srgbClr val="0000CC"/>
      </a:folHlink>
    </a:clrScheme>
    <a:fontScheme name="4_BTODD primary master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TODD primary master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BTODD primary master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BTODD primary master 13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CC00CC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PGothic"/>
        <a:cs typeface=""/>
      </a:majorFont>
      <a:minorFont>
        <a:latin typeface="Arial"/>
        <a:ea typeface="MS P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x-none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itchFamily="34" charset="0"/>
            <a:ea typeface="MS PGothic" pitchFamily="2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Marquee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7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20567</TotalTime>
  <Words>1516</Words>
  <Application>Microsoft Office PowerPoint</Application>
  <PresentationFormat>On-screen Show (4:3)</PresentationFormat>
  <Paragraphs>264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22</vt:i4>
      </vt:variant>
    </vt:vector>
  </HeadingPairs>
  <TitlesOfParts>
    <vt:vector size="45" baseType="lpstr">
      <vt:lpstr>Arial Unicode MS</vt:lpstr>
      <vt:lpstr>MS PGothic</vt:lpstr>
      <vt:lpstr>Arial</vt:lpstr>
      <vt:lpstr>Arial Black</vt:lpstr>
      <vt:lpstr>Calibri</vt:lpstr>
      <vt:lpstr>Calibri Light</vt:lpstr>
      <vt:lpstr>Cambria</vt:lpstr>
      <vt:lpstr>Cambria Math</vt:lpstr>
      <vt:lpstr>Courier New</vt:lpstr>
      <vt:lpstr>DejaVu Serif Condensed</vt:lpstr>
      <vt:lpstr>Franklin Gothic Heavy</vt:lpstr>
      <vt:lpstr>Franklin Gothic Medium</vt:lpstr>
      <vt:lpstr>Symbol</vt:lpstr>
      <vt:lpstr>Times New Roman</vt:lpstr>
      <vt:lpstr>Wingdings</vt:lpstr>
      <vt:lpstr>4_BTODD primary master</vt:lpstr>
      <vt:lpstr>Office Theme</vt:lpstr>
      <vt:lpstr>1_Office Theme</vt:lpstr>
      <vt:lpstr>CERNCorporate4-3</vt:lpstr>
      <vt:lpstr>Pixel</vt:lpstr>
      <vt:lpstr>2_Office Theme</vt:lpstr>
      <vt:lpstr>3_Office Theme</vt:lpstr>
      <vt:lpstr>4_Office Theme</vt:lpstr>
      <vt:lpstr>Knud: warm busbar measurements</vt:lpstr>
      <vt:lpstr>Pushing luminosity</vt:lpstr>
      <vt:lpstr>Collimation hierarchy and aperture</vt:lpstr>
      <vt:lpstr>Summary</vt:lpstr>
      <vt:lpstr>Instabilities &amp; mitigation measures</vt:lpstr>
      <vt:lpstr>Main observations for instabilities in 2015</vt:lpstr>
      <vt:lpstr>Some key ingredients for operation</vt:lpstr>
      <vt:lpstr>Some key ingredients for operation</vt:lpstr>
      <vt:lpstr>Some key ingredients for operation</vt:lpstr>
      <vt:lpstr>The present schedule</vt:lpstr>
      <vt:lpstr>MPE - QPS </vt:lpstr>
      <vt:lpstr>MPE - EE</vt:lpstr>
      <vt:lpstr>MPE - ElQA</vt:lpstr>
      <vt:lpstr>Concluding remarks</vt:lpstr>
      <vt:lpstr>PowerPoint Presentation</vt:lpstr>
      <vt:lpstr>PowerPoint Presentation</vt:lpstr>
      <vt:lpstr>PowerPoint Presentation</vt:lpstr>
      <vt:lpstr>Distribution concerning Focus of MD</vt:lpstr>
      <vt:lpstr>PowerPoint Presentation</vt:lpstr>
      <vt:lpstr>2016</vt:lpstr>
      <vt:lpstr>2016 Q3/Q4 (v1.0) </vt:lpstr>
      <vt:lpstr>2016 version 1.0</vt:lpstr>
    </vt:vector>
  </TitlesOfParts>
  <Company>European Spallation Source ESS AB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</dc:title>
  <dc:creator>ESS User</dc:creator>
  <cp:lastModifiedBy>Rudiger Schmidt</cp:lastModifiedBy>
  <cp:revision>436</cp:revision>
  <cp:lastPrinted>2014-07-30T16:04:23Z</cp:lastPrinted>
  <dcterms:created xsi:type="dcterms:W3CDTF">2013-04-03T07:52:28Z</dcterms:created>
  <dcterms:modified xsi:type="dcterms:W3CDTF">2016-01-07T08:20:12Z</dcterms:modified>
</cp:coreProperties>
</file>