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rels" ContentType="application/vnd.openxmlformats-package.relationships+xml"/>
  <Default Extension="emf" ContentType="image/x-emf"/>
  <Default Extension="tif" ContentType="image/tif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handoutMasterIdLst>
    <p:handoutMasterId r:id="rId19"/>
  </p:handoutMasterIdLst>
  <p:sldIdLst>
    <p:sldId id="256" r:id="rId2"/>
    <p:sldId id="355" r:id="rId3"/>
    <p:sldId id="356" r:id="rId4"/>
    <p:sldId id="357" r:id="rId5"/>
    <p:sldId id="358" r:id="rId6"/>
    <p:sldId id="359" r:id="rId7"/>
    <p:sldId id="360" r:id="rId8"/>
    <p:sldId id="362" r:id="rId9"/>
    <p:sldId id="361" r:id="rId10"/>
    <p:sldId id="363" r:id="rId11"/>
    <p:sldId id="364" r:id="rId12"/>
    <p:sldId id="365" r:id="rId13"/>
    <p:sldId id="366" r:id="rId14"/>
    <p:sldId id="370" r:id="rId15"/>
    <p:sldId id="367" r:id="rId16"/>
    <p:sldId id="369" r:id="rId17"/>
    <p:sldId id="323" r:id="rId18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9C8A"/>
    <a:srgbClr val="FFEE8E"/>
    <a:srgbClr val="169FEC"/>
    <a:srgbClr val="663300"/>
    <a:srgbClr val="CC99FF"/>
    <a:srgbClr val="CCFFCC"/>
    <a:srgbClr val="FFCC99"/>
    <a:srgbClr val="66FF66"/>
    <a:srgbClr val="92D050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279" autoAdjust="0"/>
    <p:restoredTop sz="96524" autoAdjust="0"/>
  </p:normalViewPr>
  <p:slideViewPr>
    <p:cSldViewPr snapToGrid="0" snapToObjects="1">
      <p:cViewPr varScale="1">
        <p:scale>
          <a:sx n="108" d="100"/>
          <a:sy n="108" d="100"/>
        </p:scale>
        <p:origin x="-108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F8A38A-0088-427C-8108-ECD4C4A86FF8}" type="datetimeFigureOut">
              <a:rPr lang="en-GB" smtClean="0"/>
              <a:t>07/01/16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AFB59B-8C4B-4196-AB57-C4597C5A7C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16361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417558-A5B4-E842-B1DF-677745561FCD}" type="datetime1">
              <a:rPr lang="en-US" smtClean="0"/>
              <a:t>07/01/16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5C63EC-9147-6E43-B1C5-595DF9CCBB2A}" type="datetime1">
              <a:rPr lang="en-US" smtClean="0"/>
              <a:t>07/01/16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F5549-2B01-B242-8802-82B8589C809D}" type="datetime1">
              <a:rPr lang="en-US" smtClean="0"/>
              <a:t>07/01/16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A0D1B-B268-524A-8345-D1626C161D9C}" type="datetime1">
              <a:rPr lang="en-US" smtClean="0"/>
              <a:t>07/01/16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5C2D24-40FC-7D40-8933-20B3F8593012}" type="datetime1">
              <a:rPr lang="en-US" smtClean="0"/>
              <a:t>07/01/16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913908-4EF1-FE48-AD15-A61E23EBC998}" type="datetime1">
              <a:rPr lang="en-US" smtClean="0"/>
              <a:t>07/01/16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353D12-6D71-EA48-94D4-F90E3FF291D2}" type="datetime1">
              <a:rPr lang="en-US" smtClean="0"/>
              <a:t>07/01/16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2FC4CC-83A5-5945-BB56-0701AF6952BE}" type="datetime1">
              <a:rPr lang="en-US" smtClean="0"/>
              <a:t>07/01/16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A1CA52-547C-E34D-BE14-8174050EC035}" type="datetime1">
              <a:rPr lang="en-US" smtClean="0"/>
              <a:t>07/01/16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D00418-891E-6547-86F4-9C60FA69BAAC}" type="datetime1">
              <a:rPr lang="en-US" smtClean="0"/>
              <a:t>07/01/16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t>07/01/16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36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tif"/><Relationship Id="rId4" Type="http://schemas.openxmlformats.org/officeDocument/2006/relationships/image" Target="../media/image39.tif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42.png"/><Relationship Id="rId5" Type="http://schemas.openxmlformats.org/officeDocument/2006/relationships/image" Target="../media/image43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4" Type="http://schemas.openxmlformats.org/officeDocument/2006/relationships/image" Target="../media/image46.png"/><Relationship Id="rId5" Type="http://schemas.openxmlformats.org/officeDocument/2006/relationships/image" Target="../media/image47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4" Type="http://schemas.openxmlformats.org/officeDocument/2006/relationships/image" Target="../media/image50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1.png"/><Relationship Id="rId3" Type="http://schemas.openxmlformats.org/officeDocument/2006/relationships/image" Target="../media/image5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6" Type="http://schemas.openxmlformats.org/officeDocument/2006/relationships/image" Target="../media/image15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6" Type="http://schemas.openxmlformats.org/officeDocument/2006/relationships/image" Target="../media/image24.png"/><Relationship Id="rId7" Type="http://schemas.openxmlformats.org/officeDocument/2006/relationships/image" Target="../media/image25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1.png"/><Relationship Id="rId5" Type="http://schemas.openxmlformats.org/officeDocument/2006/relationships/image" Target="../media/image32.png"/><Relationship Id="rId6" Type="http://schemas.openxmlformats.org/officeDocument/2006/relationships/image" Target="../media/image33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56281"/>
            <a:ext cx="8226854" cy="354421"/>
          </a:xfrm>
        </p:spPr>
        <p:txBody>
          <a:bodyPr>
            <a:noAutofit/>
          </a:bodyPr>
          <a:lstStyle/>
          <a:p>
            <a:r>
              <a:rPr lang="en-US" sz="3200" dirty="0" smtClean="0"/>
              <a:t>How to obtain clean injections? – F </a:t>
            </a:r>
            <a:r>
              <a:rPr lang="en-US" sz="3200" dirty="0" err="1" smtClean="0"/>
              <a:t>Burkart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07/01/16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7" name="Picture 6" descr="Screen Shot 2016-01-07 at 09.53.4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54" y="634944"/>
            <a:ext cx="4705333" cy="3198246"/>
          </a:xfrm>
          <a:prstGeom prst="rect">
            <a:avLst/>
          </a:prstGeom>
        </p:spPr>
      </p:pic>
      <p:pic>
        <p:nvPicPr>
          <p:cNvPr id="8" name="Picture 7" descr="Screen Shot 2016-01-07 at 09.53.5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6418" y="679707"/>
            <a:ext cx="4290241" cy="2912197"/>
          </a:xfrm>
          <a:prstGeom prst="rect">
            <a:avLst/>
          </a:prstGeom>
        </p:spPr>
      </p:pic>
      <p:pic>
        <p:nvPicPr>
          <p:cNvPr id="9" name="Picture 8" descr="Screen Shot 2016-01-07 at 09.54.16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569" y="3986962"/>
            <a:ext cx="2104840" cy="2053967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0475" y="3842135"/>
            <a:ext cx="5276593" cy="2198794"/>
          </a:xfrm>
          <a:noFill/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Losses during injection dominated in 2015 by re-captured beam in SPS</a:t>
            </a:r>
          </a:p>
          <a:p>
            <a:r>
              <a:rPr lang="en-US" dirty="0" smtClean="0"/>
              <a:t>Diamond detectors are key instrument for detection.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79163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1370" y="10085"/>
            <a:ext cx="8226854" cy="448487"/>
          </a:xfrm>
        </p:spPr>
        <p:txBody>
          <a:bodyPr>
            <a:noAutofit/>
          </a:bodyPr>
          <a:lstStyle/>
          <a:p>
            <a:r>
              <a:rPr lang="en-US" sz="2000" dirty="0"/>
              <a:t>BLM thresholds evolution and 2106 </a:t>
            </a:r>
            <a:r>
              <a:rPr lang="en-US" sz="2000" dirty="0" smtClean="0"/>
              <a:t>proposal – M. </a:t>
            </a:r>
            <a:r>
              <a:rPr lang="en-US" sz="2000" dirty="0" err="1" smtClean="0"/>
              <a:t>Kalliokoski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197696"/>
            <a:ext cx="8226854" cy="1795331"/>
          </a:xfrm>
        </p:spPr>
        <p:txBody>
          <a:bodyPr/>
          <a:lstStyle/>
          <a:p>
            <a:r>
              <a:rPr lang="en-US" dirty="0" smtClean="0"/>
              <a:t>xxx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07/01/16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8" name="Picture 7" descr="Screen Shot 2016-01-07 at 10.05.3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4241"/>
            <a:ext cx="4632999" cy="31789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4" r="5154"/>
          <a:stretch/>
        </p:blipFill>
        <p:spPr>
          <a:xfrm>
            <a:off x="-80672" y="3633297"/>
            <a:ext cx="4623154" cy="260462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11" r="5258"/>
          <a:stretch/>
        </p:blipFill>
        <p:spPr>
          <a:xfrm>
            <a:off x="4286236" y="3633298"/>
            <a:ext cx="4971660" cy="2604628"/>
          </a:xfrm>
          <a:prstGeom prst="rect">
            <a:avLst/>
          </a:prstGeom>
        </p:spPr>
      </p:pic>
      <p:sp>
        <p:nvSpPr>
          <p:cNvPr id="11" name="Content Placeholder 7"/>
          <p:cNvSpPr txBox="1">
            <a:spLocks/>
          </p:cNvSpPr>
          <p:nvPr/>
        </p:nvSpPr>
        <p:spPr>
          <a:xfrm>
            <a:off x="4668276" y="714178"/>
            <a:ext cx="4636795" cy="2683958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9875" indent="-233363"/>
            <a:r>
              <a:rPr lang="en-GB" sz="1600" dirty="0" smtClean="0"/>
              <a:t>Over 5700 modifications to the thresholds were made during 2015</a:t>
            </a:r>
          </a:p>
          <a:p>
            <a:pPr marL="269875" indent="-233363"/>
            <a:r>
              <a:rPr lang="en-GB" sz="1600" dirty="0" smtClean="0"/>
              <a:t>New tools allow faster changes to threshold values with improved safety</a:t>
            </a:r>
          </a:p>
          <a:p>
            <a:pPr marL="269875" indent="-233363"/>
            <a:r>
              <a:rPr lang="en-GB" sz="1600" dirty="0" smtClean="0"/>
              <a:t>Main changes in 2016 will be made to collimators (A. </a:t>
            </a:r>
            <a:r>
              <a:rPr lang="en-GB" sz="1600" dirty="0" err="1" smtClean="0"/>
              <a:t>Mereghetti’s</a:t>
            </a:r>
            <a:r>
              <a:rPr lang="en-GB" sz="1600" dirty="0" smtClean="0"/>
              <a:t> talk)</a:t>
            </a:r>
          </a:p>
          <a:p>
            <a:pPr marL="269875" indent="-233363"/>
            <a:r>
              <a:rPr lang="en-GB" sz="1600" dirty="0" smtClean="0"/>
              <a:t>For other families, mainly ad-hoc adjustments to current values are foreseen</a:t>
            </a:r>
          </a:p>
          <a:p>
            <a:pPr marL="269875" indent="-233363"/>
            <a:r>
              <a:rPr lang="en-GB" sz="1600" dirty="0" smtClean="0"/>
              <a:t>New thresholds for monitors at experiments (ALICE, AFP etc.)</a:t>
            </a:r>
            <a:endParaRPr lang="en-GB" sz="1600" dirty="0" smtClean="0"/>
          </a:p>
        </p:txBody>
      </p:sp>
    </p:spTree>
    <p:extLst>
      <p:ext uri="{BB962C8B-B14F-4D97-AF65-F5344CB8AC3E}">
        <p14:creationId xmlns:p14="http://schemas.microsoft.com/office/powerpoint/2010/main" val="31047624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92393"/>
            <a:ext cx="9144000" cy="671893"/>
          </a:xfrm>
        </p:spPr>
        <p:txBody>
          <a:bodyPr>
            <a:noAutofit/>
          </a:bodyPr>
          <a:lstStyle/>
          <a:p>
            <a:r>
              <a:rPr lang="en-US" sz="2400" dirty="0"/>
              <a:t>BLM thresholds and damage limits for </a:t>
            </a:r>
            <a:r>
              <a:rPr lang="en-US" sz="2400" dirty="0" smtClean="0"/>
              <a:t>collimators – A. </a:t>
            </a:r>
            <a:r>
              <a:rPr lang="en-US" sz="2400" dirty="0" err="1" smtClean="0"/>
              <a:t>Mereghetti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07/01/16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7" name="Picture 6" descr="Screen Shot 2016-01-07 at 10.10.5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764286"/>
            <a:ext cx="3927466" cy="2101150"/>
          </a:xfrm>
          <a:prstGeom prst="rect">
            <a:avLst/>
          </a:prstGeom>
        </p:spPr>
      </p:pic>
      <p:pic>
        <p:nvPicPr>
          <p:cNvPr id="8" name="Picture 7" descr="Screen Shot 2016-01-07 at 10.11.4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1851" y="891169"/>
            <a:ext cx="5162149" cy="1915477"/>
          </a:xfrm>
          <a:prstGeom prst="rect">
            <a:avLst/>
          </a:prstGeom>
        </p:spPr>
      </p:pic>
      <p:pic>
        <p:nvPicPr>
          <p:cNvPr id="9" name="Picture 8" descr="Screen Shot 2016-01-07 at 10.13.05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775" y="3835748"/>
            <a:ext cx="6502661" cy="2891754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865436"/>
            <a:ext cx="9049929" cy="565732"/>
          </a:xfrm>
          <a:solidFill>
            <a:schemeClr val="tx1"/>
          </a:solidFill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en-US" sz="2000" dirty="0" smtClean="0">
                <a:solidFill>
                  <a:schemeClr val="bg1"/>
                </a:solidFill>
              </a:rPr>
              <a:t>2015 scaling thresholds from loss maps to 200kW, respectively 500kW losses.</a:t>
            </a:r>
            <a:endParaRPr lang="en-US" sz="2000" dirty="0">
              <a:solidFill>
                <a:schemeClr val="bg1"/>
              </a:solidFill>
            </a:endParaRPr>
          </a:p>
        </p:txBody>
      </p:sp>
      <p:pic>
        <p:nvPicPr>
          <p:cNvPr id="10" name="Picture 9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661080" y="3415253"/>
            <a:ext cx="2303726" cy="266211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1757" y="3454684"/>
            <a:ext cx="17285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2016 plans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14753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233492"/>
            <a:ext cx="8226854" cy="366179"/>
          </a:xfrm>
        </p:spPr>
        <p:txBody>
          <a:bodyPr>
            <a:noAutofit/>
          </a:bodyPr>
          <a:lstStyle/>
          <a:p>
            <a:r>
              <a:rPr lang="en-US" sz="3200" dirty="0" smtClean="0"/>
              <a:t>BI for machine protection – T. </a:t>
            </a:r>
            <a:r>
              <a:rPr lang="en-US" sz="3200" dirty="0" err="1" smtClean="0"/>
              <a:t>Lefrevre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07/01/16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Content Placeholder 4"/>
          <p:cNvSpPr txBox="1">
            <a:spLocks/>
          </p:cNvSpPr>
          <p:nvPr/>
        </p:nvSpPr>
        <p:spPr>
          <a:xfrm>
            <a:off x="123855" y="612804"/>
            <a:ext cx="4609481" cy="939285"/>
          </a:xfrm>
          <a:prstGeom prst="rect">
            <a:avLst/>
          </a:prstGeom>
          <a:ln>
            <a:solidFill>
              <a:srgbClr val="FF0000"/>
            </a:solidFill>
            <a:miter lim="800000"/>
            <a:headEnd/>
            <a:tailEnd/>
          </a:ln>
        </p:spPr>
        <p:txBody>
          <a:bodyPr vert="horz">
            <a:normAutofit fontScale="925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>
                <a:latin typeface="Calibri" charset="0"/>
              </a:rPr>
              <a:t>Interlock BPMs (IP6): doublet were main challenge</a:t>
            </a:r>
          </a:p>
          <a:p>
            <a:r>
              <a:rPr lang="en-US" sz="1600" dirty="0" smtClean="0">
                <a:latin typeface="Calibri" charset="0"/>
              </a:rPr>
              <a:t>Abort Gap Monitoring</a:t>
            </a:r>
          </a:p>
          <a:p>
            <a:r>
              <a:rPr lang="en-US" sz="1600" dirty="0" smtClean="0">
                <a:latin typeface="Calibri" charset="0"/>
              </a:rPr>
              <a:t>Beam Current Change Monitor : </a:t>
            </a:r>
            <a:r>
              <a:rPr lang="en-US" sz="1600" dirty="0" err="1" smtClean="0">
                <a:latin typeface="Calibri" charset="0"/>
              </a:rPr>
              <a:t>dI</a:t>
            </a:r>
            <a:r>
              <a:rPr lang="en-US" sz="1600" dirty="0" smtClean="0">
                <a:latin typeface="Calibri" charset="0"/>
              </a:rPr>
              <a:t>/</a:t>
            </a:r>
            <a:r>
              <a:rPr lang="en-US" sz="1600" dirty="0" err="1" smtClean="0">
                <a:latin typeface="Calibri" charset="0"/>
              </a:rPr>
              <a:t>dt</a:t>
            </a:r>
            <a:endParaRPr lang="en-US" sz="1600" dirty="0">
              <a:latin typeface="Calibri" charset="0"/>
            </a:endParaRPr>
          </a:p>
        </p:txBody>
      </p:sp>
      <p:pic>
        <p:nvPicPr>
          <p:cNvPr id="8" name="Picture 7" descr="Screen Shot 2016-01-07 at 10.19.2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2935" y="612804"/>
            <a:ext cx="3452040" cy="2265611"/>
          </a:xfrm>
          <a:prstGeom prst="rect">
            <a:avLst/>
          </a:prstGeom>
        </p:spPr>
      </p:pic>
      <p:pic>
        <p:nvPicPr>
          <p:cNvPr id="9" name="Picture 8" descr="Screen Shot 2016-01-07 at 10.22.0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55" y="2063606"/>
            <a:ext cx="4433098" cy="2794948"/>
          </a:xfrm>
          <a:prstGeom prst="rect">
            <a:avLst/>
          </a:prstGeom>
        </p:spPr>
      </p:pic>
      <p:pic>
        <p:nvPicPr>
          <p:cNvPr id="11" name="Picture 10" descr="Screen Shot 2016-01-07 at 10.22.59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503" y="5114369"/>
            <a:ext cx="2229390" cy="791907"/>
          </a:xfrm>
          <a:prstGeom prst="rect">
            <a:avLst/>
          </a:prstGeom>
        </p:spPr>
      </p:pic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4824548" y="2891031"/>
            <a:ext cx="4319452" cy="1538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buClr>
                <a:schemeClr val="accent1"/>
              </a:buClr>
            </a:pPr>
            <a:r>
              <a:rPr lang="en-US" sz="1200" b="1" dirty="0" smtClean="0"/>
              <a:t>BCCM 2015</a:t>
            </a:r>
          </a:p>
          <a:p>
            <a:pPr marL="342900" indent="-342900">
              <a:buClr>
                <a:schemeClr val="accent1"/>
              </a:buClr>
              <a:buFont typeface="Arial" charset="0"/>
              <a:buChar char="•"/>
            </a:pPr>
            <a:r>
              <a:rPr lang="en-US" sz="1200" dirty="0" smtClean="0"/>
              <a:t>9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 </a:t>
            </a:r>
            <a:r>
              <a:rPr lang="en-US" sz="1200" dirty="0"/>
              <a:t>of October – False dump</a:t>
            </a:r>
          </a:p>
          <a:p>
            <a:pPr marL="800100" lvl="1" indent="-342900">
              <a:buClr>
                <a:schemeClr val="accent1"/>
              </a:buClr>
              <a:buFont typeface="Arial" charset="0"/>
              <a:buChar char="•"/>
            </a:pPr>
            <a:r>
              <a:rPr lang="en-US" sz="1100" dirty="0">
                <a:solidFill>
                  <a:srgbClr val="FF0000"/>
                </a:solidFill>
              </a:rPr>
              <a:t>Operational BCCMs disabled </a:t>
            </a:r>
          </a:p>
          <a:p>
            <a:pPr marL="800100" lvl="1" indent="-342900">
              <a:buClr>
                <a:schemeClr val="accent1"/>
              </a:buClr>
              <a:buFont typeface="Arial" charset="0"/>
              <a:buChar char="•"/>
            </a:pPr>
            <a:r>
              <a:rPr lang="en-US" sz="1100" dirty="0">
                <a:solidFill>
                  <a:srgbClr val="FF0000"/>
                </a:solidFill>
              </a:rPr>
              <a:t>Understood later as a timing issue in the </a:t>
            </a:r>
            <a:r>
              <a:rPr lang="en-US" sz="1100" dirty="0" smtClean="0">
                <a:solidFill>
                  <a:srgbClr val="FF0000"/>
                </a:solidFill>
              </a:rPr>
              <a:t>FPGA</a:t>
            </a:r>
            <a:endParaRPr lang="en-US" sz="1200" dirty="0"/>
          </a:p>
          <a:p>
            <a:pPr marL="342900" indent="-342900">
              <a:buClr>
                <a:schemeClr val="accent1"/>
              </a:buClr>
              <a:buFont typeface="Arial" charset="0"/>
              <a:buChar char="•"/>
            </a:pPr>
            <a:r>
              <a:rPr lang="en-US" sz="1200" dirty="0"/>
              <a:t>New firmware uploaded into operational systems on 30th </a:t>
            </a:r>
            <a:r>
              <a:rPr lang="en-US" sz="1200" dirty="0" smtClean="0"/>
              <a:t>October</a:t>
            </a:r>
            <a:endParaRPr lang="en-US" sz="1200" dirty="0"/>
          </a:p>
          <a:p>
            <a:pPr marL="342900" indent="-342900">
              <a:buClr>
                <a:schemeClr val="accent1"/>
              </a:buClr>
              <a:buFont typeface="Arial" charset="0"/>
              <a:buChar char="•"/>
            </a:pPr>
            <a:r>
              <a:rPr lang="en-US" sz="1200" dirty="0"/>
              <a:t>Investigations still on-going on the impact of a phase dependency in I/Q demodulation</a:t>
            </a:r>
          </a:p>
        </p:txBody>
      </p:sp>
      <p:pic>
        <p:nvPicPr>
          <p:cNvPr id="14" name="Picture 13" descr="Screen Shot 2016-01-07 at 10.24.36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1018" y="4496120"/>
            <a:ext cx="3515648" cy="2348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19726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5824"/>
            <a:ext cx="8226854" cy="482089"/>
          </a:xfrm>
        </p:spPr>
        <p:txBody>
          <a:bodyPr>
            <a:noAutofit/>
          </a:bodyPr>
          <a:lstStyle/>
          <a:p>
            <a:r>
              <a:rPr lang="en-US" sz="2800" dirty="0" smtClean="0"/>
              <a:t>Evian Summary III (16.12. 14:00-20:00)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39960" y="1536281"/>
            <a:ext cx="4404040" cy="2402734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Systems part 2</a:t>
            </a:r>
          </a:p>
          <a:p>
            <a:r>
              <a:rPr lang="en-US" dirty="0" smtClean="0"/>
              <a:t>Machine Protection</a:t>
            </a:r>
          </a:p>
          <a:p>
            <a:r>
              <a:rPr lang="en-US" b="1" dirty="0" smtClean="0"/>
              <a:t>Some Physics results from the run 2015.</a:t>
            </a:r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07/01/16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7" name="Picture 6" descr="Screen Shot 2016-01-07 at 08.40.0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279" y="587913"/>
            <a:ext cx="4460936" cy="5520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5220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263" y="127669"/>
            <a:ext cx="8226854" cy="413212"/>
          </a:xfrm>
        </p:spPr>
        <p:txBody>
          <a:bodyPr>
            <a:noAutofit/>
          </a:bodyPr>
          <a:lstStyle/>
          <a:p>
            <a:r>
              <a:rPr lang="en-US" sz="2800" dirty="0"/>
              <a:t>ATLAS / CMS First Run-2 Results </a:t>
            </a:r>
            <a:r>
              <a:rPr lang="en-US" sz="2800" dirty="0" smtClean="0"/>
              <a:t>– J. Boyd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07/01/16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7" name="Picture 6" descr="Screen Shot 2016-01-07 at 10.28.0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469784"/>
            <a:ext cx="4417292" cy="3308705"/>
          </a:xfrm>
          <a:prstGeom prst="rect">
            <a:avLst/>
          </a:prstGeom>
        </p:spPr>
      </p:pic>
      <p:pic>
        <p:nvPicPr>
          <p:cNvPr id="8" name="Picture 7" descr="Screen Shot 2016-01-07 at 10.28.4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1596" y="1450288"/>
            <a:ext cx="4422404" cy="3328201"/>
          </a:xfrm>
          <a:prstGeom prst="rect">
            <a:avLst/>
          </a:prstGeom>
        </p:spPr>
      </p:pic>
      <p:pic>
        <p:nvPicPr>
          <p:cNvPr id="10" name="Picture 9" descr="Screen Shot 2016-01-07 at 10.30.5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5143" y="4778489"/>
            <a:ext cx="3848425" cy="1065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56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9383BC4-7417-BE4E-A542-7DA75F8C5E4D}" type="slidenum">
              <a:rPr lang="en-US" smtClean="0"/>
              <a:t>16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3437030"/>
            <a:ext cx="4572000" cy="3420969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0"/>
            <a:ext cx="4577316" cy="342900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4930589" y="1524914"/>
            <a:ext cx="4122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“New (small) excess in </a:t>
            </a:r>
            <a:r>
              <a:rPr lang="en-US" dirty="0" err="1" smtClean="0"/>
              <a:t>diphoton</a:t>
            </a:r>
            <a:r>
              <a:rPr lang="en-US" dirty="0" smtClean="0"/>
              <a:t> spectrum, looking forward to more data”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930589" y="4123764"/>
            <a:ext cx="38735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“Modest excess begging for more data”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900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0376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5824"/>
            <a:ext cx="8226854" cy="482089"/>
          </a:xfrm>
        </p:spPr>
        <p:txBody>
          <a:bodyPr>
            <a:noAutofit/>
          </a:bodyPr>
          <a:lstStyle/>
          <a:p>
            <a:r>
              <a:rPr lang="en-US" sz="2800" dirty="0" smtClean="0"/>
              <a:t>Evian Summary III (16.12. 14:00-20:00)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39960" y="1536280"/>
            <a:ext cx="4113427" cy="2745435"/>
          </a:xfrm>
        </p:spPr>
        <p:txBody>
          <a:bodyPr/>
          <a:lstStyle/>
          <a:p>
            <a:r>
              <a:rPr lang="en-US" dirty="0" smtClean="0"/>
              <a:t>Systems part 2</a:t>
            </a:r>
          </a:p>
          <a:p>
            <a:r>
              <a:rPr lang="en-US" dirty="0" smtClean="0"/>
              <a:t>Machine Protection</a:t>
            </a:r>
          </a:p>
          <a:p>
            <a:r>
              <a:rPr lang="en-US" dirty="0" smtClean="0"/>
              <a:t>Some Physics results from the run 2015.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07/01/16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6" descr="Screen Shot 2016-01-07 at 08.40.0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279" y="587913"/>
            <a:ext cx="4460936" cy="5520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26654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220063"/>
            <a:ext cx="8226854" cy="401453"/>
          </a:xfrm>
        </p:spPr>
        <p:txBody>
          <a:bodyPr>
            <a:noAutofit/>
          </a:bodyPr>
          <a:lstStyle/>
          <a:p>
            <a:r>
              <a:rPr lang="en-US" sz="3200" dirty="0" smtClean="0"/>
              <a:t>Collimation Performance 2015 – G. Valentino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61410" y="885633"/>
            <a:ext cx="4175933" cy="703614"/>
          </a:xfrm>
        </p:spPr>
        <p:txBody>
          <a:bodyPr>
            <a:normAutofit/>
          </a:bodyPr>
          <a:lstStyle/>
          <a:p>
            <a:pPr marL="176213" indent="-139700"/>
            <a:r>
              <a:rPr lang="en-US" sz="1200" dirty="0" smtClean="0"/>
              <a:t>MP tests: 1548 tests executed within 2 days</a:t>
            </a:r>
          </a:p>
          <a:p>
            <a:pPr marL="176213" indent="-139700"/>
            <a:r>
              <a:rPr lang="en-US" sz="1200" dirty="0"/>
              <a:t>Alignment time for all 86 collimators now down to 4 hours from ~20 hours in 2010.</a:t>
            </a:r>
            <a:endParaRPr lang="en-US" sz="1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07/01/16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9" name="Picture 8" descr="Screen Shot 2016-01-07 at 08.48.5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7267"/>
            <a:ext cx="3348705" cy="2490867"/>
          </a:xfrm>
          <a:prstGeom prst="rect">
            <a:avLst/>
          </a:prstGeom>
        </p:spPr>
      </p:pic>
      <p:pic>
        <p:nvPicPr>
          <p:cNvPr id="10" name="Picture 9" descr="Screen Shot 2016-01-07 at 08.52.2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1410" y="1589247"/>
            <a:ext cx="5032801" cy="1709339"/>
          </a:xfrm>
          <a:prstGeom prst="rect">
            <a:avLst/>
          </a:prstGeom>
        </p:spPr>
      </p:pic>
      <p:pic>
        <p:nvPicPr>
          <p:cNvPr id="11" name="Picture 10" descr="Screen Shot 2016-01-07 at 08.53.58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98586"/>
            <a:ext cx="4456616" cy="3339611"/>
          </a:xfrm>
          <a:prstGeom prst="rect">
            <a:avLst/>
          </a:prstGeom>
        </p:spPr>
      </p:pic>
      <p:pic>
        <p:nvPicPr>
          <p:cNvPr id="12" name="Picture 11" descr="Screen Shot 2016-01-07 at 08.56.37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6616" y="3314422"/>
            <a:ext cx="4451959" cy="3323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54917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21844"/>
            <a:ext cx="8226854" cy="424970"/>
          </a:xfrm>
        </p:spPr>
        <p:txBody>
          <a:bodyPr>
            <a:noAutofit/>
          </a:bodyPr>
          <a:lstStyle/>
          <a:p>
            <a:r>
              <a:rPr lang="en-US" sz="3200" dirty="0" smtClean="0"/>
              <a:t>Beam instrumentation after LS1 – E. </a:t>
            </a:r>
            <a:r>
              <a:rPr lang="en-US" sz="3200" dirty="0" err="1" smtClean="0"/>
              <a:t>Bravin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07/01/16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222023" y="446814"/>
            <a:ext cx="3166159" cy="3731356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t"/>
          <a:lstStyle/>
          <a:p>
            <a:pPr marL="457200" indent="-457200">
              <a:lnSpc>
                <a:spcPct val="110000"/>
              </a:lnSpc>
              <a:buFont typeface="Arial"/>
              <a:buChar char="•"/>
            </a:pPr>
            <a:r>
              <a:rPr lang="en-US" sz="2800" dirty="0" smtClean="0"/>
              <a:t>BPMs</a:t>
            </a:r>
            <a:endParaRPr lang="en-US" sz="2800" dirty="0"/>
          </a:p>
          <a:p>
            <a:pPr marL="457200" indent="-457200">
              <a:lnSpc>
                <a:spcPct val="110000"/>
              </a:lnSpc>
              <a:buFont typeface="Arial"/>
              <a:buChar char="•"/>
            </a:pPr>
            <a:r>
              <a:rPr lang="en-US" sz="2800" dirty="0" smtClean="0"/>
              <a:t>Transformers</a:t>
            </a:r>
          </a:p>
          <a:p>
            <a:pPr marL="457200" indent="-457200">
              <a:lnSpc>
                <a:spcPct val="110000"/>
              </a:lnSpc>
              <a:buFont typeface="Arial"/>
              <a:buChar char="•"/>
            </a:pPr>
            <a:r>
              <a:rPr lang="en-US" sz="2800" dirty="0" smtClean="0"/>
              <a:t>BBQ</a:t>
            </a:r>
            <a:endParaRPr lang="en-US" sz="2800" dirty="0"/>
          </a:p>
          <a:p>
            <a:pPr marL="457200" indent="-457200">
              <a:lnSpc>
                <a:spcPct val="110000"/>
              </a:lnSpc>
              <a:buFont typeface="Arial"/>
              <a:buChar char="•"/>
            </a:pPr>
            <a:r>
              <a:rPr lang="en-US" sz="2800" dirty="0" smtClean="0"/>
              <a:t>BTV</a:t>
            </a:r>
            <a:endParaRPr lang="en-US" sz="2800" dirty="0"/>
          </a:p>
          <a:p>
            <a:pPr marL="457200" indent="-457200">
              <a:lnSpc>
                <a:spcPct val="110000"/>
              </a:lnSpc>
              <a:buFont typeface="Arial"/>
              <a:buChar char="•"/>
            </a:pPr>
            <a:r>
              <a:rPr lang="en-US" sz="2800" dirty="0"/>
              <a:t>BRAN</a:t>
            </a:r>
          </a:p>
          <a:p>
            <a:pPr marL="457200" indent="-457200">
              <a:lnSpc>
                <a:spcPct val="110000"/>
              </a:lnSpc>
              <a:buFont typeface="Arial"/>
              <a:buChar char="•"/>
            </a:pPr>
            <a:r>
              <a:rPr lang="en-US" sz="2800" dirty="0" err="1"/>
              <a:t>Schottky</a:t>
            </a:r>
            <a:endParaRPr lang="en-US" sz="2800" dirty="0"/>
          </a:p>
          <a:p>
            <a:pPr marL="457200" indent="-457200">
              <a:lnSpc>
                <a:spcPct val="110000"/>
              </a:lnSpc>
              <a:buFont typeface="Arial"/>
              <a:buChar char="•"/>
            </a:pPr>
            <a:r>
              <a:rPr lang="en-US" sz="2800" dirty="0"/>
              <a:t>BSRL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7027" y="1047942"/>
            <a:ext cx="2678012" cy="1160855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3596161" y="473319"/>
            <a:ext cx="5209171" cy="574623"/>
          </a:xfrm>
          <a:prstGeom prst="rect">
            <a:avLst/>
          </a:prstGeom>
        </p:spPr>
        <p:txBody>
          <a:bodyPr vert="horz" lIns="45720" rIns="45720" anchor="ctr">
            <a:normAutofit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85750" indent="-285750">
              <a:buFont typeface="Arial"/>
              <a:buChar char="•"/>
            </a:pPr>
            <a:r>
              <a:rPr lang="en-US" sz="1600" dirty="0" smtClean="0"/>
              <a:t>BPM temperature stabilized racks installed during LS1 </a:t>
            </a:r>
            <a:r>
              <a:rPr lang="en-US" sz="1600" dirty="0" smtClean="0">
                <a:sym typeface="Wingdings"/>
              </a:rPr>
              <a:t> temperature stability during fill ~0.5K</a:t>
            </a:r>
            <a:endParaRPr lang="en-US" sz="16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0165" y="1047942"/>
            <a:ext cx="2105167" cy="134256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96161" y="2806452"/>
            <a:ext cx="2225959" cy="144637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46626" y="2806452"/>
            <a:ext cx="2333046" cy="1500191"/>
          </a:xfrm>
          <a:prstGeom prst="rect">
            <a:avLst/>
          </a:prstGeom>
        </p:spPr>
      </p:pic>
      <p:sp>
        <p:nvSpPr>
          <p:cNvPr id="13" name="Title 1"/>
          <p:cNvSpPr txBox="1">
            <a:spLocks/>
          </p:cNvSpPr>
          <p:nvPr/>
        </p:nvSpPr>
        <p:spPr>
          <a:xfrm>
            <a:off x="3596161" y="2235769"/>
            <a:ext cx="4023839" cy="570683"/>
          </a:xfrm>
          <a:prstGeom prst="rect">
            <a:avLst/>
          </a:prstGeom>
        </p:spPr>
        <p:txBody>
          <a:bodyPr vert="horz" lIns="45720" rIns="45720" anchor="ctr">
            <a:normAutofit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85750" indent="-285750">
              <a:buFont typeface="Arial"/>
              <a:buChar char="•"/>
            </a:pPr>
            <a:r>
              <a:rPr lang="en-US" sz="1600" dirty="0" smtClean="0"/>
              <a:t>BCTs work well with some hick ups (SBF flickering, </a:t>
            </a:r>
            <a:r>
              <a:rPr lang="is-IS" sz="1600" dirty="0" smtClean="0"/>
              <a:t>… ); new HW under test</a:t>
            </a:r>
            <a:endParaRPr lang="en-US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0" y="4309872"/>
            <a:ext cx="5589426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BBQ operating stably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BRAN: New Cherenkov detectors developed and installed in IP2 and IP8 (replace </a:t>
            </a:r>
            <a:r>
              <a:rPr lang="en-US" dirty="0" err="1"/>
              <a:t>CdTe</a:t>
            </a:r>
            <a:r>
              <a:rPr lang="en-US" dirty="0" smtClean="0"/>
              <a:t>), regularly used for measurement of overlap when putting beams in collision.</a:t>
            </a:r>
          </a:p>
          <a:p>
            <a:pPr marL="285750" indent="-285750">
              <a:buFont typeface="Arial"/>
              <a:buChar char="•"/>
            </a:pPr>
            <a:r>
              <a:rPr lang="en-US" dirty="0" err="1" smtClean="0"/>
              <a:t>Schottky</a:t>
            </a:r>
            <a:r>
              <a:rPr lang="en-US" dirty="0" smtClean="0"/>
              <a:t> worked well with ions</a:t>
            </a:r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64564" y="4306643"/>
            <a:ext cx="2623236" cy="192667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3044" y="6221975"/>
            <a:ext cx="8226854" cy="576154"/>
          </a:xfrm>
          <a:solidFill>
            <a:schemeClr val="tx1"/>
          </a:solidFill>
        </p:spPr>
        <p:txBody>
          <a:bodyPr/>
          <a:lstStyle/>
          <a:p>
            <a:pPr marL="36576" indent="0" algn="ctr">
              <a:buNone/>
            </a:pPr>
            <a:r>
              <a:rPr lang="en-US" dirty="0">
                <a:solidFill>
                  <a:srgbClr val="FF0000"/>
                </a:solidFill>
              </a:rPr>
              <a:t>BI can now focus toward HL-LHC</a:t>
            </a:r>
          </a:p>
        </p:txBody>
      </p:sp>
    </p:spTree>
    <p:extLst>
      <p:ext uri="{BB962C8B-B14F-4D97-AF65-F5344CB8AC3E}">
        <p14:creationId xmlns:p14="http://schemas.microsoft.com/office/powerpoint/2010/main" val="15588182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4224" y="0"/>
            <a:ext cx="8229600" cy="448487"/>
          </a:xfrm>
        </p:spPr>
        <p:txBody>
          <a:bodyPr>
            <a:noAutofit/>
          </a:bodyPr>
          <a:lstStyle/>
          <a:p>
            <a:r>
              <a:rPr lang="en-US" sz="2000" dirty="0"/>
              <a:t>Status of the </a:t>
            </a:r>
            <a:r>
              <a:rPr lang="en-US" sz="2000" dirty="0" smtClean="0"/>
              <a:t>Beam </a:t>
            </a:r>
            <a:r>
              <a:rPr lang="en-US" sz="2000" dirty="0"/>
              <a:t>Profile Measurements </a:t>
            </a:r>
            <a:r>
              <a:rPr lang="en-US" sz="2000" dirty="0" smtClean="0"/>
              <a:t>- G. </a:t>
            </a:r>
            <a:r>
              <a:rPr lang="en-US" sz="2000" dirty="0" err="1" smtClean="0"/>
              <a:t>Trad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48487"/>
            <a:ext cx="3445351" cy="1860552"/>
          </a:xfrm>
        </p:spPr>
        <p:txBody>
          <a:bodyPr>
            <a:noAutofit/>
          </a:bodyPr>
          <a:lstStyle/>
          <a:p>
            <a:pPr marL="269875" indent="-233363">
              <a:lnSpc>
                <a:spcPct val="120000"/>
              </a:lnSpc>
            </a:pPr>
            <a:r>
              <a:rPr lang="en-US" sz="1600" b="1" dirty="0" smtClean="0"/>
              <a:t>BGI (Beam Gas Ionization)</a:t>
            </a:r>
          </a:p>
          <a:p>
            <a:pPr marL="269875" indent="-233363">
              <a:lnSpc>
                <a:spcPct val="120000"/>
              </a:lnSpc>
            </a:pPr>
            <a:r>
              <a:rPr lang="en-US" sz="1600" b="1" dirty="0" smtClean="0"/>
              <a:t>WS (wire scanners)</a:t>
            </a:r>
          </a:p>
          <a:p>
            <a:pPr marL="269875" indent="-233363">
              <a:lnSpc>
                <a:spcPct val="120000"/>
              </a:lnSpc>
            </a:pPr>
            <a:r>
              <a:rPr lang="en-US" sz="1600" b="1" dirty="0" smtClean="0"/>
              <a:t>BSRT (Beam Synchrotron Radiation Telescope)</a:t>
            </a:r>
          </a:p>
          <a:p>
            <a:pPr marL="269875" indent="-233363">
              <a:lnSpc>
                <a:spcPct val="120000"/>
              </a:lnSpc>
            </a:pPr>
            <a:r>
              <a:rPr lang="en-US" sz="1600" b="1" dirty="0" smtClean="0"/>
              <a:t>BGV (Beam Gas Vertex)</a:t>
            </a:r>
            <a:endParaRPr lang="en-US" sz="16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07/01/16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44" name="Picture 43" descr="Screen Shot 2016-01-07 at 09.19.3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8930" y="0"/>
            <a:ext cx="2675070" cy="2004480"/>
          </a:xfrm>
          <a:prstGeom prst="rect">
            <a:avLst/>
          </a:prstGeom>
        </p:spPr>
      </p:pic>
      <p:pic>
        <p:nvPicPr>
          <p:cNvPr id="45" name="Picture 44" descr="Screen Shot 2016-01-07 at 09.22.4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546147"/>
            <a:ext cx="3311596" cy="2458883"/>
          </a:xfrm>
          <a:prstGeom prst="rect">
            <a:avLst/>
          </a:prstGeom>
        </p:spPr>
      </p:pic>
      <p:sp>
        <p:nvSpPr>
          <p:cNvPr id="46" name="TextBox 45"/>
          <p:cNvSpPr txBox="1"/>
          <p:nvPr/>
        </p:nvSpPr>
        <p:spPr>
          <a:xfrm>
            <a:off x="1" y="5005030"/>
            <a:ext cx="88984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/>
              <a:t>BSRT is reliably operational for bunch-by-bunch measurements in 2015</a:t>
            </a:r>
            <a:r>
              <a:rPr lang="en-US" dirty="0" smtClean="0"/>
              <a:t>. Has </a:t>
            </a:r>
            <a:r>
              <a:rPr lang="en-US" dirty="0"/>
              <a:t>been crucial for several studies (beam-beam, instabilities and EC studies</a:t>
            </a:r>
            <a:r>
              <a:rPr lang="en-US" dirty="0" smtClean="0"/>
              <a:t>) Crosschecked </a:t>
            </a:r>
            <a:r>
              <a:rPr lang="en-US" dirty="0"/>
              <a:t>with independent measurement (op scans</a:t>
            </a:r>
            <a:r>
              <a:rPr lang="en-US" dirty="0" smtClean="0"/>
              <a:t>). </a:t>
            </a:r>
            <a:r>
              <a:rPr lang="en-US" b="1" dirty="0" smtClean="0"/>
              <a:t>Accuracy </a:t>
            </a:r>
            <a:r>
              <a:rPr lang="en-US" b="1" dirty="0"/>
              <a:t>on beam size at the level of 5%</a:t>
            </a:r>
          </a:p>
          <a:p>
            <a:endParaRPr lang="en-US" dirty="0"/>
          </a:p>
        </p:txBody>
      </p:sp>
      <p:pic>
        <p:nvPicPr>
          <p:cNvPr id="47" name="Picture 46" descr="Screen Shot 2016-01-07 at 09.25.56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1597" y="2546147"/>
            <a:ext cx="3282989" cy="2458883"/>
          </a:xfrm>
          <a:prstGeom prst="rect">
            <a:avLst/>
          </a:prstGeom>
        </p:spPr>
      </p:pic>
      <p:pic>
        <p:nvPicPr>
          <p:cNvPr id="48" name="Picture 2" descr="http://cdn.antarcticglaciers.org/wp-content/uploads/2013/11/precision_accuracy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5485" y="448487"/>
            <a:ext cx="2784685" cy="1860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47827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852" y="104152"/>
            <a:ext cx="8226854" cy="460245"/>
          </a:xfrm>
        </p:spPr>
        <p:txBody>
          <a:bodyPr>
            <a:noAutofit/>
          </a:bodyPr>
          <a:lstStyle/>
          <a:p>
            <a:r>
              <a:rPr lang="en-US" sz="2400" dirty="0" smtClean="0"/>
              <a:t>Controls – OP perspective – K. </a:t>
            </a:r>
            <a:r>
              <a:rPr lang="en-US" sz="2400" dirty="0" err="1" smtClean="0"/>
              <a:t>Fuchsberger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29636" y="5140476"/>
            <a:ext cx="4805507" cy="1023861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Good control system, but many wishes to improve</a:t>
            </a:r>
          </a:p>
          <a:p>
            <a:r>
              <a:rPr lang="en-US" dirty="0" smtClean="0"/>
              <a:t>Maintainability of code is an issue.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07/01/16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Shape 155"/>
          <p:cNvPicPr preferRelativeResize="0"/>
          <p:nvPr/>
        </p:nvPicPr>
        <p:blipFill>
          <a:blip r:embed="rId2"/>
          <a:stretch>
            <a:fillRect/>
          </a:stretch>
        </p:blipFill>
        <p:spPr>
          <a:xfrm>
            <a:off x="86998" y="729011"/>
            <a:ext cx="3178111" cy="2245827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 descr="Screen Shot 2016-01-07 at 09.30.48.png"/>
          <p:cNvPicPr>
            <a:picLocks noChangeAspect="1"/>
          </p:cNvPicPr>
          <p:nvPr/>
        </p:nvPicPr>
        <p:blipFill>
          <a:blip r:embed="rId3">
            <a:alphaModFix amt="7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08680"/>
            <a:ext cx="3265109" cy="1066158"/>
          </a:xfrm>
          <a:prstGeom prst="rect">
            <a:avLst/>
          </a:prstGeom>
        </p:spPr>
      </p:pic>
      <p:pic>
        <p:nvPicPr>
          <p:cNvPr id="10" name="Picture 9" descr="Screen Shot 2016-01-07 at 09.32.00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8317" y="564397"/>
            <a:ext cx="5380841" cy="2982484"/>
          </a:xfrm>
          <a:prstGeom prst="rect">
            <a:avLst/>
          </a:prstGeom>
        </p:spPr>
      </p:pic>
      <p:pic>
        <p:nvPicPr>
          <p:cNvPr id="11" name="Picture 10" descr="Screen Shot 2016-01-07 at 09.33.48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46881"/>
            <a:ext cx="4229636" cy="2460218"/>
          </a:xfrm>
          <a:prstGeom prst="rect">
            <a:avLst/>
          </a:prstGeom>
        </p:spPr>
      </p:pic>
      <p:pic>
        <p:nvPicPr>
          <p:cNvPr id="12" name="Picture 11" descr="Screen Shot 2016-01-07 at 09.35.08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1118" y="3546881"/>
            <a:ext cx="2697238" cy="1525746"/>
          </a:xfrm>
          <a:prstGeom prst="rect">
            <a:avLst/>
          </a:prstGeom>
        </p:spPr>
      </p:pic>
      <p:pic>
        <p:nvPicPr>
          <p:cNvPr id="13" name="Picture 12" descr="Screen Shot 2016-01-07 at 09.35.52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832" y="1715712"/>
            <a:ext cx="5679540" cy="3191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1866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6093" y="0"/>
            <a:ext cx="8226854" cy="295629"/>
          </a:xfrm>
        </p:spPr>
        <p:txBody>
          <a:bodyPr>
            <a:noAutofit/>
          </a:bodyPr>
          <a:lstStyle/>
          <a:p>
            <a:r>
              <a:rPr lang="en-US" sz="2400" dirty="0"/>
              <a:t>Feedback on Controls from 2015 Operation </a:t>
            </a:r>
            <a:r>
              <a:rPr lang="en-US" sz="2400" dirty="0" smtClean="0"/>
              <a:t>– M. Pace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07/01/16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9" name="Picture 8" descr="Screen Shot 2016-01-07 at 09.38.3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5421"/>
            <a:ext cx="4471243" cy="2486559"/>
          </a:xfrm>
          <a:prstGeom prst="rect">
            <a:avLst/>
          </a:prstGeom>
        </p:spPr>
      </p:pic>
      <p:pic>
        <p:nvPicPr>
          <p:cNvPr id="10" name="Picture 9" descr="Screen Shot 2016-01-07 at 09.40.0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9183" y="335421"/>
            <a:ext cx="4774817" cy="3121505"/>
          </a:xfrm>
          <a:prstGeom prst="rect">
            <a:avLst/>
          </a:prstGeom>
        </p:spPr>
      </p:pic>
      <p:pic>
        <p:nvPicPr>
          <p:cNvPr id="11" name="Picture 10" descr="Screen Shot 2016-01-07 at 09.40.1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12" y="2986596"/>
            <a:ext cx="4580912" cy="2901445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312" y="5882066"/>
            <a:ext cx="8955857" cy="975934"/>
          </a:xfrm>
          <a:solidFill>
            <a:schemeClr val="tx1"/>
          </a:solidFill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en-US" sz="2000" dirty="0">
                <a:solidFill>
                  <a:schemeClr val="bg1"/>
                </a:solidFill>
              </a:rPr>
              <a:t>From lessons learnt during LS1 and outcome of the LS1 CO review, CO will take actions to put in </a:t>
            </a:r>
            <a:r>
              <a:rPr lang="en-US" sz="2000" b="1" dirty="0">
                <a:solidFill>
                  <a:schemeClr val="bg1"/>
                </a:solidFill>
              </a:rPr>
              <a:t>place a more efficient coordination with our users</a:t>
            </a:r>
            <a:r>
              <a:rPr lang="en-US" sz="2000" dirty="0">
                <a:solidFill>
                  <a:schemeClr val="bg1"/>
                </a:solidFill>
              </a:rPr>
              <a:t>. </a:t>
            </a:r>
            <a:endParaRPr 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86514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5824"/>
            <a:ext cx="8226854" cy="482089"/>
          </a:xfrm>
        </p:spPr>
        <p:txBody>
          <a:bodyPr>
            <a:noAutofit/>
          </a:bodyPr>
          <a:lstStyle/>
          <a:p>
            <a:r>
              <a:rPr lang="en-US" sz="2800" dirty="0" smtClean="0"/>
              <a:t>Evian Summary III (16.12. 14:00-20:00)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39960" y="1536281"/>
            <a:ext cx="4404040" cy="2402734"/>
          </a:xfrm>
        </p:spPr>
        <p:txBody>
          <a:bodyPr>
            <a:normAutofit/>
          </a:bodyPr>
          <a:lstStyle/>
          <a:p>
            <a:r>
              <a:rPr lang="en-US" dirty="0" smtClean="0"/>
              <a:t>Systems part 2</a:t>
            </a:r>
          </a:p>
          <a:p>
            <a:r>
              <a:rPr lang="en-US" b="1" dirty="0" smtClean="0"/>
              <a:t>Machine Protection</a:t>
            </a:r>
          </a:p>
          <a:p>
            <a:r>
              <a:rPr lang="en-US" dirty="0" smtClean="0"/>
              <a:t>Some Physics results from the run 2015.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07/01/16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6" descr="Screen Shot 2016-01-07 at 08.40.0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279" y="587913"/>
            <a:ext cx="4460936" cy="5520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06204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07/01/16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6" descr="article-0-0E4C346600000578-106_634x392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09" b="17349"/>
          <a:stretch/>
        </p:blipFill>
        <p:spPr>
          <a:xfrm>
            <a:off x="6134381" y="38644"/>
            <a:ext cx="3009619" cy="1312695"/>
          </a:xfrm>
          <a:prstGeom prst="rect">
            <a:avLst/>
          </a:prstGeom>
        </p:spPr>
      </p:pic>
      <p:pic>
        <p:nvPicPr>
          <p:cNvPr id="8" name="Picture 7" descr="Screen Shot 2016-01-07 at 09.47.1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339"/>
            <a:ext cx="4433098" cy="2927623"/>
          </a:xfrm>
          <a:prstGeom prst="rect">
            <a:avLst/>
          </a:prstGeom>
        </p:spPr>
      </p:pic>
      <p:pic>
        <p:nvPicPr>
          <p:cNvPr id="9" name="Picture 8" descr="Screen Shot 2016-01-07 at 09.47.59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2356" y="1351339"/>
            <a:ext cx="4231644" cy="2844665"/>
          </a:xfrm>
          <a:prstGeom prst="rect">
            <a:avLst/>
          </a:prstGeom>
        </p:spPr>
      </p:pic>
      <p:pic>
        <p:nvPicPr>
          <p:cNvPr id="11" name="Picture 10" descr="Screen Shot 2016-01-07 at 09.48.07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68388"/>
            <a:ext cx="4433098" cy="3329114"/>
          </a:xfrm>
          <a:prstGeom prst="rect">
            <a:avLst/>
          </a:prstGeom>
        </p:spPr>
      </p:pic>
      <p:pic>
        <p:nvPicPr>
          <p:cNvPr id="12" name="Picture 11" descr="Screen Shot 2016-01-07 at 09.48.25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2356" y="4196004"/>
            <a:ext cx="3538673" cy="26619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644"/>
            <a:ext cx="8226854" cy="389695"/>
          </a:xfrm>
        </p:spPr>
        <p:txBody>
          <a:bodyPr>
            <a:noAutofit/>
          </a:bodyPr>
          <a:lstStyle/>
          <a:p>
            <a:r>
              <a:rPr lang="en-GB" sz="2000" dirty="0"/>
              <a:t>Have we been operating </a:t>
            </a:r>
            <a:r>
              <a:rPr lang="en-GB" sz="2000" dirty="0" smtClean="0"/>
              <a:t>safely in </a:t>
            </a:r>
            <a:r>
              <a:rPr lang="en-GB" sz="2000" dirty="0"/>
              <a:t>2015</a:t>
            </a:r>
            <a:r>
              <a:rPr lang="en-GB" sz="2000" dirty="0" smtClean="0"/>
              <a:t>? - D. Wollmann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65141978"/>
      </p:ext>
    </p:extLst>
  </p:cSld>
  <p:clrMapOvr>
    <a:masterClrMapping/>
  </p:clrMapOvr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23154</TotalTime>
  <Words>663</Words>
  <Application>Microsoft Macintosh PowerPoint</Application>
  <PresentationFormat>On-screen Show (4:3)</PresentationFormat>
  <Paragraphs>110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CERN(4-3)</vt:lpstr>
      <vt:lpstr>PowerPoint Presentation</vt:lpstr>
      <vt:lpstr>Evian Summary III (16.12. 14:00-20:00)</vt:lpstr>
      <vt:lpstr>Collimation Performance 2015 – G. Valentino</vt:lpstr>
      <vt:lpstr>Beam instrumentation after LS1 – E. Bravin</vt:lpstr>
      <vt:lpstr>Status of the Beam Profile Measurements - G. Trad</vt:lpstr>
      <vt:lpstr>Controls – OP perspective – K. Fuchsberger</vt:lpstr>
      <vt:lpstr>Feedback on Controls from 2015 Operation – M. Pace</vt:lpstr>
      <vt:lpstr>Evian Summary III (16.12. 14:00-20:00)</vt:lpstr>
      <vt:lpstr>Have we been operating safely in 2015? - D. Wollmann</vt:lpstr>
      <vt:lpstr>How to obtain clean injections? – F Burkart</vt:lpstr>
      <vt:lpstr>BLM thresholds evolution and 2106 proposal – M. Kalliokoski</vt:lpstr>
      <vt:lpstr>BLM thresholds and damage limits for collimators – A. Mereghetti</vt:lpstr>
      <vt:lpstr>BI for machine protection – T. Lefrevre</vt:lpstr>
      <vt:lpstr>Evian Summary III (16.12. 14:00-20:00)</vt:lpstr>
      <vt:lpstr>ATLAS / CMS First Run-2 Results – J. Boyd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Daniel Wollmann</cp:lastModifiedBy>
  <cp:revision>353</cp:revision>
  <cp:lastPrinted>2015-12-14T18:19:16Z</cp:lastPrinted>
  <dcterms:created xsi:type="dcterms:W3CDTF">2012-11-30T11:04:26Z</dcterms:created>
  <dcterms:modified xsi:type="dcterms:W3CDTF">2016-01-07T09:47:45Z</dcterms:modified>
</cp:coreProperties>
</file>