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tiff" ContentType="image/tiff"/>
  <Default Extension="vml" ContentType="application/vnd.openxmlformats-officedocument.vmlDrawing"/>
  <Default Extension="ti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sldIdLst>
    <p:sldId id="256" r:id="rId2"/>
    <p:sldId id="305" r:id="rId3"/>
    <p:sldId id="345" r:id="rId4"/>
    <p:sldId id="396" r:id="rId5"/>
    <p:sldId id="356" r:id="rId6"/>
    <p:sldId id="384" r:id="rId7"/>
    <p:sldId id="422" r:id="rId8"/>
    <p:sldId id="423" r:id="rId9"/>
    <p:sldId id="427" r:id="rId10"/>
    <p:sldId id="348" r:id="rId11"/>
    <p:sldId id="316" r:id="rId12"/>
    <p:sldId id="386" r:id="rId13"/>
    <p:sldId id="385" r:id="rId14"/>
    <p:sldId id="421" r:id="rId15"/>
    <p:sldId id="418" r:id="rId16"/>
    <p:sldId id="420" r:id="rId17"/>
    <p:sldId id="411" r:id="rId18"/>
    <p:sldId id="389" r:id="rId19"/>
    <p:sldId id="424" r:id="rId20"/>
    <p:sldId id="434" r:id="rId21"/>
    <p:sldId id="436" r:id="rId22"/>
    <p:sldId id="437" r:id="rId23"/>
    <p:sldId id="429" r:id="rId24"/>
    <p:sldId id="431" r:id="rId25"/>
    <p:sldId id="430" r:id="rId26"/>
    <p:sldId id="432" r:id="rId27"/>
    <p:sldId id="392" r:id="rId28"/>
    <p:sldId id="419" r:id="rId29"/>
    <p:sldId id="351" r:id="rId30"/>
    <p:sldId id="383" r:id="rId31"/>
    <p:sldId id="428" r:id="rId32"/>
    <p:sldId id="433" r:id="rId33"/>
    <p:sldId id="375" r:id="rId34"/>
    <p:sldId id="349" r:id="rId35"/>
    <p:sldId id="43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o Manuel Fernandez Navarro" initials="AMFN" lastIdx="0" clrIdx="0">
    <p:extLst>
      <p:ext uri="{19B8F6BF-5375-455C-9EA6-DF929625EA0E}">
        <p15:presenceInfo xmlns:p15="http://schemas.microsoft.com/office/powerpoint/2012/main" userId="S-1-5-21-1526224874-1540688658-1361462980-33575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105"/>
    <a:srgbClr val="3425F7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73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18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BF77B-C69E-4E0A-A054-E3229B841C94}" type="datetimeFigureOut">
              <a:rPr lang="en-GB" smtClean="0"/>
              <a:t>12/02/2016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D26F-1805-4D96-8ABF-D7B05CA394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13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589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23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32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27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91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228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673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2422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27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34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205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35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67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52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94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16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96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695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18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8002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19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87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20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50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111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2016-02-12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The new old TE-MPE-PE website   Michał Maciejewski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7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7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2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4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jpeg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9.tif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Relationship Id="rId9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gif"/><Relationship Id="rId4" Type="http://schemas.openxmlformats.org/officeDocument/2006/relationships/image" Target="../media/image4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6.jpeg"/><Relationship Id="rId7" Type="http://schemas.openxmlformats.org/officeDocument/2006/relationships/image" Target="../media/image45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tiff"/><Relationship Id="rId5" Type="http://schemas.openxmlformats.org/officeDocument/2006/relationships/image" Target="../media/image43.tif"/><Relationship Id="rId4" Type="http://schemas.openxmlformats.org/officeDocument/2006/relationships/image" Target="../media/image42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7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6.jpeg"/><Relationship Id="rId7" Type="http://schemas.openxmlformats.org/officeDocument/2006/relationships/image" Target="../media/image50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tiff"/><Relationship Id="rId5" Type="http://schemas.openxmlformats.org/officeDocument/2006/relationships/image" Target="../media/image48.tif"/><Relationship Id="rId4" Type="http://schemas.openxmlformats.org/officeDocument/2006/relationships/image" Target="../media/image42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42.png"/><Relationship Id="rId4" Type="http://schemas.openxmlformats.org/officeDocument/2006/relationships/image" Target="../media/image54.tif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3" Type="http://schemas.openxmlformats.org/officeDocument/2006/relationships/image" Target="../media/image6.jpeg"/><Relationship Id="rId7" Type="http://schemas.openxmlformats.org/officeDocument/2006/relationships/image" Target="../media/image6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10" Type="http://schemas.openxmlformats.org/officeDocument/2006/relationships/image" Target="../media/image57.emf"/><Relationship Id="rId4" Type="http://schemas.openxmlformats.org/officeDocument/2006/relationships/image" Target="../media/image58.png"/><Relationship Id="rId9" Type="http://schemas.openxmlformats.org/officeDocument/2006/relationships/package" Target="../embeddings/Microsoft_Word_Document3.docx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package" Target="../embeddings/Microsoft_Word_Document4.docx"/><Relationship Id="rId7" Type="http://schemas.openxmlformats.org/officeDocument/2006/relationships/image" Target="../media/image6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4.png"/><Relationship Id="rId5" Type="http://schemas.openxmlformats.org/officeDocument/2006/relationships/image" Target="../media/image6.jpeg"/><Relationship Id="rId4" Type="http://schemas.openxmlformats.org/officeDocument/2006/relationships/image" Target="../media/image63.emf"/><Relationship Id="rId9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600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7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90041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CLIQ connection schemes: D1, D2 in independent electrical circuits</a:t>
            </a:r>
            <a:endParaRPr lang="en-GB" sz="3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7293" y="2683206"/>
            <a:ext cx="2633907" cy="2284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cern.ch\dfs\Users\f\fernanda\Documents\D2\D2_1CLIQ_schematic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323" y="1853450"/>
            <a:ext cx="4571633" cy="1901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3324" y="4348845"/>
            <a:ext cx="4571631" cy="177802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ounded Rectangle 16"/>
          <p:cNvSpPr/>
          <p:nvPr/>
        </p:nvSpPr>
        <p:spPr>
          <a:xfrm>
            <a:off x="1389916" y="1877076"/>
            <a:ext cx="1509080" cy="6957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D1</a:t>
            </a:r>
          </a:p>
          <a:p>
            <a:pPr algn="ctr"/>
            <a:r>
              <a:rPr lang="en-GB" dirty="0" smtClean="0">
                <a:solidFill>
                  <a:srgbClr val="0055A0"/>
                </a:solidFill>
                <a:cs typeface="Times New Roman" pitchFamily="18" charset="0"/>
              </a:rPr>
              <a:t>1 CLIQ unit</a:t>
            </a:r>
            <a:endParaRPr lang="en-US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5582867" y="1120004"/>
            <a:ext cx="1482239" cy="6957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 smtClean="0">
                <a:solidFill>
                  <a:srgbClr val="0055A0"/>
                </a:solidFill>
                <a:cs typeface="Times New Roman" pitchFamily="18" charset="0"/>
              </a:rPr>
              <a:t>D2</a:t>
            </a:r>
          </a:p>
          <a:p>
            <a:pPr algn="ctr"/>
            <a:r>
              <a:rPr lang="en-GB" dirty="0" smtClean="0">
                <a:solidFill>
                  <a:srgbClr val="0055A0"/>
                </a:solidFill>
                <a:cs typeface="Times New Roman" pitchFamily="18" charset="0"/>
              </a:rPr>
              <a:t>1 CLIQ unit</a:t>
            </a:r>
            <a:endParaRPr lang="en-US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582868" y="3904640"/>
            <a:ext cx="1482238" cy="41740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dirty="0" smtClean="0">
                <a:solidFill>
                  <a:srgbClr val="0055A0"/>
                </a:solidFill>
                <a:cs typeface="Times New Roman" pitchFamily="18" charset="0"/>
              </a:rPr>
              <a:t>2 CLIQ units</a:t>
            </a:r>
            <a:endParaRPr lang="en-US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23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818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524" y="1620701"/>
            <a:ext cx="4798647" cy="35999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3619" y="1544843"/>
            <a:ext cx="4899765" cy="367584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-6441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 independent circuit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741314" y="3656558"/>
            <a:ext cx="217454" cy="214232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5207841" y="1117604"/>
            <a:ext cx="3424746" cy="4667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Simulations at 12 kA</a:t>
            </a:r>
            <a:endParaRPr lang="en-GB" sz="2000" dirty="0"/>
          </a:p>
        </p:txBody>
      </p:sp>
      <p:sp>
        <p:nvSpPr>
          <p:cNvPr id="19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552099" y="4085022"/>
            <a:ext cx="217454" cy="214232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456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63617" y="1615372"/>
            <a:ext cx="4853354" cy="364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82936" y="1570232"/>
            <a:ext cx="4878165" cy="36596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48290" y="-33190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D2 independent circuit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414588" y="3483202"/>
            <a:ext cx="267921" cy="265281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5313046" y="1184811"/>
            <a:ext cx="3424746" cy="4667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Simulations at 12 kA</a:t>
            </a:r>
            <a:endParaRPr lang="en-GB" sz="2000" dirty="0"/>
          </a:p>
        </p:txBody>
      </p:sp>
      <p:sp>
        <p:nvSpPr>
          <p:cNvPr id="18" name="Title 8"/>
          <p:cNvSpPr txBox="1">
            <a:spLocks/>
          </p:cNvSpPr>
          <p:nvPr/>
        </p:nvSpPr>
        <p:spPr>
          <a:xfrm>
            <a:off x="5198" y="5510231"/>
            <a:ext cx="9255903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At </a:t>
            </a:r>
            <a:r>
              <a:rPr lang="en-GB" sz="2000" dirty="0"/>
              <a:t>2 kA the magnet quenches for every CLIQ configuration </a:t>
            </a:r>
            <a:r>
              <a:rPr lang="en-GB" sz="2000" dirty="0">
                <a:ea typeface="Calibri" panose="020F0502020204030204" pitchFamily="34" charset="0"/>
                <a:cs typeface="Times New Roman" panose="02020603050405020304" pitchFamily="18" charset="0"/>
              </a:rPr>
              <a:t>except in the cases 500 V, 20 mF and 600 V, 20 mF</a:t>
            </a:r>
            <a:endParaRPr lang="en-GB" sz="2000" dirty="0"/>
          </a:p>
        </p:txBody>
      </p:sp>
      <p:sp>
        <p:nvSpPr>
          <p:cNvPr id="12" name="Oval 11"/>
          <p:cNvSpPr/>
          <p:nvPr/>
        </p:nvSpPr>
        <p:spPr>
          <a:xfrm>
            <a:off x="6500462" y="3303243"/>
            <a:ext cx="267921" cy="265281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01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18" grpId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113844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/>
              <a:t>CLIQ connection schemes: </a:t>
            </a:r>
            <a:br>
              <a:rPr lang="en-US" sz="3600" dirty="0" smtClean="0"/>
            </a:br>
            <a:r>
              <a:rPr lang="en-US" sz="3600" dirty="0" smtClean="0"/>
              <a:t>D1-D2 chain circuit</a:t>
            </a:r>
            <a:endParaRPr lang="en-GB" sz="3600" dirty="0"/>
          </a:p>
        </p:txBody>
      </p:sp>
      <p:pic>
        <p:nvPicPr>
          <p:cNvPr id="15" name="Picture 14" descr="\\cern.ch\dfs\Users\f\fernanda\Documents\D2\D1D2_2CLIQ_schematic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8030" y="1648159"/>
            <a:ext cx="7314924" cy="1987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99993" y="4171051"/>
            <a:ext cx="7390996" cy="1887209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ounded Rectangle 17"/>
          <p:cNvSpPr/>
          <p:nvPr/>
        </p:nvSpPr>
        <p:spPr>
          <a:xfrm>
            <a:off x="4036135" y="1142522"/>
            <a:ext cx="1482238" cy="41740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dirty="0" smtClean="0">
                <a:solidFill>
                  <a:srgbClr val="0055A0"/>
                </a:solidFill>
                <a:cs typeface="Times New Roman" pitchFamily="18" charset="0"/>
              </a:rPr>
              <a:t>2 CLIQ units</a:t>
            </a:r>
            <a:endParaRPr lang="en-US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036135" y="3617895"/>
            <a:ext cx="1482238" cy="417402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dirty="0">
                <a:solidFill>
                  <a:srgbClr val="0055A0"/>
                </a:solidFill>
                <a:cs typeface="Times New Roman" pitchFamily="18" charset="0"/>
              </a:rPr>
              <a:t>3</a:t>
            </a:r>
            <a:r>
              <a:rPr lang="en-GB" dirty="0" smtClean="0">
                <a:solidFill>
                  <a:srgbClr val="0055A0"/>
                </a:solidFill>
                <a:cs typeface="Times New Roman" pitchFamily="18" charset="0"/>
              </a:rPr>
              <a:t> CLIQ units</a:t>
            </a:r>
            <a:endParaRPr lang="en-US" dirty="0">
              <a:solidFill>
                <a:srgbClr val="0055A0"/>
              </a:solidFill>
              <a:cs typeface="Times New Roman" pitchFamily="18" charset="0"/>
            </a:endParaRPr>
          </a:p>
        </p:txBody>
      </p:sp>
      <p:sp>
        <p:nvSpPr>
          <p:cNvPr id="2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0863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164" y="179988"/>
            <a:ext cx="9506465" cy="1012597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3200" dirty="0" smtClean="0"/>
              <a:t>D1-D2 chain</a:t>
            </a:r>
            <a:br>
              <a:rPr lang="en-US" sz="3200" dirty="0" smtClean="0"/>
            </a:br>
            <a:r>
              <a:rPr lang="en-US" sz="3200" dirty="0"/>
              <a:t>F</a:t>
            </a:r>
            <a:r>
              <a:rPr lang="en-US" sz="3200" dirty="0" smtClean="0"/>
              <a:t>ailure scenarios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1726" y="1266332"/>
            <a:ext cx="550012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CLIQ unit not firing</a:t>
            </a:r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capacitor in a CLIQ unit in open-circuit</a:t>
            </a:r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capacitor in a CLIQ unit in short-circuit</a:t>
            </a:r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One CLIQ unit triggered with a 1 </a:t>
            </a:r>
            <a:r>
              <a:rPr lang="en-GB" sz="2000" dirty="0" err="1" smtClean="0"/>
              <a:t>ms</a:t>
            </a:r>
            <a:r>
              <a:rPr lang="en-GB" sz="2000" dirty="0" smtClean="0"/>
              <a:t> delay</a:t>
            </a:r>
          </a:p>
          <a:p>
            <a:endParaRPr lang="en-GB" sz="1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Spurious triggering of a CLIQ unit</a:t>
            </a:r>
          </a:p>
          <a:p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66163" y="3662422"/>
            <a:ext cx="9506465" cy="101259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/>
              <a:t>Considered full redundancy in the capacitor bank of CLIQ</a:t>
            </a:r>
          </a:p>
          <a:p>
            <a:pPr algn="ctr"/>
            <a:r>
              <a:rPr lang="en-US" sz="2000" dirty="0" smtClean="0"/>
              <a:t>(Risk analysis in progress to assess the optimal redundancy level)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536" y="4517292"/>
            <a:ext cx="3367064" cy="1566852"/>
          </a:xfrm>
          <a:prstGeom prst="rect">
            <a:avLst/>
          </a:prstGeom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54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163" y="-7581"/>
            <a:ext cx="9506465" cy="1012597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D1-D2 chain</a:t>
            </a:r>
            <a:br>
              <a:rPr lang="en-US" sz="2600" dirty="0" smtClean="0"/>
            </a:br>
            <a:r>
              <a:rPr lang="en-US" sz="2600" dirty="0" smtClean="0"/>
              <a:t>Summary of the failure scenarios for several CLIQ systems</a:t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569" y="4753636"/>
            <a:ext cx="8704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</a:t>
            </a:r>
            <a:r>
              <a:rPr lang="en-GB" sz="1400" dirty="0" smtClean="0"/>
              <a:t>All the hot spot temperatures are reached in D1 at maximum current, 12 kA</a:t>
            </a:r>
          </a:p>
          <a:p>
            <a:r>
              <a:rPr lang="en-GB" sz="1400" dirty="0" smtClean="0"/>
              <a:t>** </a:t>
            </a:r>
            <a:r>
              <a:rPr lang="en-GB" sz="1200" dirty="0" smtClean="0"/>
              <a:t>The voltage to ground peaks are the same for low and high currents in most of the cases</a:t>
            </a:r>
          </a:p>
          <a:p>
            <a:endParaRPr lang="en-GB" sz="12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908110"/>
              </p:ext>
            </p:extLst>
          </p:nvPr>
        </p:nvGraphicFramePr>
        <p:xfrm>
          <a:off x="320675" y="1425575"/>
          <a:ext cx="8378825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Document" r:id="rId3" imgW="8909893" imgH="3300028" progId="Word.Document.12">
                  <p:embed/>
                </p:oleObj>
              </mc:Choice>
              <mc:Fallback>
                <p:oleObj name="Document" r:id="rId3" imgW="8909893" imgH="33000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675" y="1425575"/>
                        <a:ext cx="8378825" cy="310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1031631" y="2196316"/>
            <a:ext cx="6986954" cy="531446"/>
          </a:xfrm>
          <a:prstGeom prst="roundRect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20431" y="-106711"/>
            <a:ext cx="8362748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D1-D2 chain. Current and coil resistance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957" y="3661654"/>
            <a:ext cx="3248071" cy="2436729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794462" y="617873"/>
            <a:ext cx="7552330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Nominal conditions</a:t>
            </a:r>
            <a:endParaRPr lang="en-GB" sz="3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884" y="3661655"/>
            <a:ext cx="3248070" cy="24367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121" y="1084598"/>
            <a:ext cx="3492044" cy="2619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8114" y="1019719"/>
            <a:ext cx="3436825" cy="2578335"/>
          </a:xfrm>
          <a:prstGeom prst="rect">
            <a:avLst/>
          </a:prstGeom>
        </p:spPr>
      </p:pic>
      <p:sp>
        <p:nvSpPr>
          <p:cNvPr id="16" name="Title 8"/>
          <p:cNvSpPr txBox="1">
            <a:spLocks/>
          </p:cNvSpPr>
          <p:nvPr/>
        </p:nvSpPr>
        <p:spPr>
          <a:xfrm>
            <a:off x="2908214" y="3160305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D1</a:t>
            </a:r>
            <a:endParaRPr lang="en-GB" sz="3600" dirty="0"/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7327785" y="3093692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D2</a:t>
            </a:r>
            <a:endParaRPr lang="en-GB" sz="3600" dirty="0"/>
          </a:p>
        </p:txBody>
      </p:sp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039815" y="5236308"/>
                <a:ext cx="121920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=8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9815" y="5236308"/>
                <a:ext cx="1219200" cy="390748"/>
              </a:xfrm>
              <a:prstGeom prst="rect">
                <a:avLst/>
              </a:prstGeom>
              <a:blipFill rotWithShape="0">
                <a:blip r:embed="rId8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588188" y="4818208"/>
                <a:ext cx="121920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=9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ms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188" y="4818208"/>
                <a:ext cx="1219200" cy="390748"/>
              </a:xfrm>
              <a:prstGeom prst="rect">
                <a:avLst/>
              </a:prstGeom>
              <a:blipFill rotWithShape="0">
                <a:blip r:embed="rId9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1994620" y="5236308"/>
            <a:ext cx="1309589" cy="418122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542993" y="4837726"/>
            <a:ext cx="1309589" cy="398582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3" idx="2"/>
          </p:cNvCxnSpPr>
          <p:nvPr/>
        </p:nvCxnSpPr>
        <p:spPr>
          <a:xfrm flipH="1">
            <a:off x="1469292" y="5445369"/>
            <a:ext cx="525328" cy="361462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5892816" y="5157557"/>
            <a:ext cx="804787" cy="649274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80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3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427" y="367499"/>
            <a:ext cx="5897434" cy="5891543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106711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D1-D2 chain. Temperature profile (GIF)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8" y="1802190"/>
            <a:ext cx="3248071" cy="3244827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794462" y="617873"/>
            <a:ext cx="7552330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Nominal conditions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1235592" y="1243942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6" name="Title 8"/>
          <p:cNvSpPr txBox="1">
            <a:spLocks/>
          </p:cNvSpPr>
          <p:nvPr/>
        </p:nvSpPr>
        <p:spPr>
          <a:xfrm>
            <a:off x="5621724" y="1243941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5088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04535" y="1492005"/>
            <a:ext cx="5932181" cy="44503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-145997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D1-D2 chain. Voltages to ground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794461" y="821910"/>
            <a:ext cx="7552330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Nominal conditions</a:t>
            </a:r>
            <a:endParaRPr lang="en-GB" sz="3600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 txBox="1">
            <a:spLocks/>
          </p:cNvSpPr>
          <p:nvPr/>
        </p:nvSpPr>
        <p:spPr>
          <a:xfrm>
            <a:off x="2737020" y="4599473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5086414" y="4599473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1412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415" y="880384"/>
            <a:ext cx="5342585" cy="533724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64668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D1-D2 chain </a:t>
            </a:r>
            <a:br>
              <a:rPr lang="en-GB" sz="3600" dirty="0" smtClean="0"/>
            </a:br>
            <a:r>
              <a:rPr lang="en-GB" sz="3600" dirty="0" smtClean="0"/>
              <a:t>Voltage to ground distribution (GIF)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8" y="1802190"/>
            <a:ext cx="3248071" cy="3244826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794462" y="1036722"/>
            <a:ext cx="7552330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Nominal conditions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1235592" y="1303854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6" name="Title 8"/>
          <p:cNvSpPr txBox="1">
            <a:spLocks/>
          </p:cNvSpPr>
          <p:nvPr/>
        </p:nvSpPr>
        <p:spPr>
          <a:xfrm>
            <a:off x="5796652" y="1310846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9611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262334"/>
            <a:ext cx="7935686" cy="2109516"/>
          </a:xfrm>
        </p:spPr>
        <p:txBody>
          <a:bodyPr>
            <a:noAutofit/>
          </a:bodyPr>
          <a:lstStyle/>
          <a:p>
            <a:r>
              <a:rPr lang="en-GB" sz="4050" dirty="0" smtClean="0"/>
              <a:t>CLIQ-based protection of the D1-D2 chain</a:t>
            </a:r>
            <a:r>
              <a:rPr lang="en-GB" sz="4050" dirty="0"/>
              <a:t/>
            </a:r>
            <a:br>
              <a:rPr lang="en-GB" sz="4050" dirty="0"/>
            </a:br>
            <a:endParaRPr lang="en-US" sz="40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295403"/>
            <a:ext cx="9144000" cy="2333501"/>
          </a:xfrm>
        </p:spPr>
        <p:txBody>
          <a:bodyPr>
            <a:no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Alejandro Fernandez, Emmanuele Ravaioli (LBNL), Bernhard Auchmann</a:t>
            </a:r>
          </a:p>
          <a:p>
            <a:pPr algn="r"/>
            <a:endParaRPr lang="en-GB" sz="1400" dirty="0" smtClean="0"/>
          </a:p>
          <a:p>
            <a:pPr algn="r"/>
            <a:endParaRPr lang="en-GB" sz="1400" dirty="0"/>
          </a:p>
          <a:p>
            <a:pPr algn="r"/>
            <a:endParaRPr lang="en-GB" sz="1400" dirty="0" smtClean="0"/>
          </a:p>
          <a:p>
            <a:r>
              <a:rPr lang="pl-PL" sz="1400" dirty="0" smtClean="0"/>
              <a:t>TE-MPE-PE</a:t>
            </a:r>
          </a:p>
          <a:p>
            <a:r>
              <a:rPr lang="en-GB" sz="1400" dirty="0" smtClean="0"/>
              <a:t>14.01</a:t>
            </a:r>
            <a:r>
              <a:rPr lang="pl-PL" sz="1400" dirty="0" smtClean="0"/>
              <a:t>.201</a:t>
            </a:r>
            <a:r>
              <a:rPr lang="en-GB" sz="1400" dirty="0"/>
              <a:t>6</a:t>
            </a:r>
            <a:endParaRPr lang="pl-PL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1061752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3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415" y="880384"/>
            <a:ext cx="5342583" cy="5337246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66068" y="96279"/>
            <a:ext cx="889841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D1-D2 chain </a:t>
            </a:r>
            <a:br>
              <a:rPr lang="en-GB" sz="3600" dirty="0" smtClean="0"/>
            </a:br>
            <a:r>
              <a:rPr lang="en-GB" sz="3600" dirty="0" smtClean="0"/>
              <a:t>Inter-Filament Coupling Loss distribution (GIF)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68" y="1802190"/>
            <a:ext cx="3248070" cy="3244825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794462" y="1036722"/>
            <a:ext cx="7552330" cy="46672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Nominal conditions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1235592" y="1303854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6" name="Title 8"/>
          <p:cNvSpPr txBox="1">
            <a:spLocks/>
          </p:cNvSpPr>
          <p:nvPr/>
        </p:nvSpPr>
        <p:spPr>
          <a:xfrm>
            <a:off x="5796652" y="1310846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5774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6325" y="-106711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D1-D2 chain. Temperature profile (GIF)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456325" y="606606"/>
            <a:ext cx="8390690" cy="423190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</a:t>
            </a:r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1235592" y="1243942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6" name="Title 8"/>
          <p:cNvSpPr txBox="1">
            <a:spLocks/>
          </p:cNvSpPr>
          <p:nvPr/>
        </p:nvSpPr>
        <p:spPr>
          <a:xfrm>
            <a:off x="5621724" y="1243941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007" y="1386292"/>
            <a:ext cx="4776063" cy="47712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3244"/>
            <a:ext cx="4622005" cy="4617388"/>
          </a:xfrm>
          <a:prstGeom prst="rect">
            <a:avLst/>
          </a:prstGeom>
        </p:spPr>
      </p:pic>
      <p:sp>
        <p:nvSpPr>
          <p:cNvPr id="17" name="Title 8"/>
          <p:cNvSpPr txBox="1">
            <a:spLocks/>
          </p:cNvSpPr>
          <p:nvPr/>
        </p:nvSpPr>
        <p:spPr>
          <a:xfrm>
            <a:off x="3979109" y="975011"/>
            <a:ext cx="5127767" cy="976465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Worst considered failure scenario: CLIQ(D2) not triggered</a:t>
            </a:r>
            <a:endParaRPr lang="en-GB" sz="3600" dirty="0"/>
          </a:p>
        </p:txBody>
      </p:sp>
      <p:sp>
        <p:nvSpPr>
          <p:cNvPr id="18" name="Title 8"/>
          <p:cNvSpPr txBox="1">
            <a:spLocks/>
          </p:cNvSpPr>
          <p:nvPr/>
        </p:nvSpPr>
        <p:spPr>
          <a:xfrm>
            <a:off x="274105" y="1443896"/>
            <a:ext cx="3762030" cy="447427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Nominal conditions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679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85" y="1487412"/>
            <a:ext cx="6225168" cy="4670172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-194422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D1-D2 chain. Voltages to ground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794461" y="681233"/>
            <a:ext cx="7552330" cy="1022521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</a:t>
            </a:r>
            <a:r>
              <a:rPr lang="en-GB" sz="3600" dirty="0"/>
              <a:t>Worst considered failure scenario: CLIQ(D2) not triggered</a:t>
            </a:r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 txBox="1">
            <a:spLocks/>
          </p:cNvSpPr>
          <p:nvPr/>
        </p:nvSpPr>
        <p:spPr>
          <a:xfrm>
            <a:off x="2407072" y="4903299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D1</a:t>
            </a:r>
            <a:endParaRPr lang="en-GB" sz="3200" dirty="0"/>
          </a:p>
        </p:txBody>
      </p:sp>
      <p:sp>
        <p:nvSpPr>
          <p:cNvPr id="15" name="Title 8"/>
          <p:cNvSpPr txBox="1">
            <a:spLocks/>
          </p:cNvSpPr>
          <p:nvPr/>
        </p:nvSpPr>
        <p:spPr>
          <a:xfrm>
            <a:off x="4684014" y="4897272"/>
            <a:ext cx="1124526" cy="996671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D2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4183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96279"/>
            <a:ext cx="9064487" cy="940443"/>
          </a:xfrm>
        </p:spPr>
        <p:txBody>
          <a:bodyPr>
            <a:noAutofit/>
          </a:bodyPr>
          <a:lstStyle/>
          <a:p>
            <a:pPr algn="ctr"/>
            <a:r>
              <a:rPr lang="en-GB" sz="3100" dirty="0" smtClean="0"/>
              <a:t>D1-D2 chain </a:t>
            </a:r>
            <a:br>
              <a:rPr lang="en-GB" sz="3100" dirty="0" smtClean="0"/>
            </a:br>
            <a:r>
              <a:rPr lang="en-GB" sz="3100" dirty="0" smtClean="0"/>
              <a:t>Study of the impact of CLIQ(D2) oscillations on D1</a:t>
            </a:r>
            <a:endParaRPr lang="en-GB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23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586154" y="1029729"/>
            <a:ext cx="8100646" cy="466725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</a:t>
            </a:r>
            <a:r>
              <a:rPr lang="en-GB" sz="3600" dirty="0"/>
              <a:t>Failure case: CLIQ(D1) not </a:t>
            </a:r>
            <a:r>
              <a:rPr lang="en-GB" sz="3600" dirty="0" smtClean="0"/>
              <a:t>fired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\\cern.ch\dfs\Users\f\fernanda\Documents\D2\D1D2_2CLIQ_schematic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18" y="1564029"/>
            <a:ext cx="3308527" cy="8987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Connector 4"/>
          <p:cNvCxnSpPr/>
          <p:nvPr/>
        </p:nvCxnSpPr>
        <p:spPr>
          <a:xfrm>
            <a:off x="469745" y="1782458"/>
            <a:ext cx="410400" cy="32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19345" y="1782458"/>
            <a:ext cx="410400" cy="32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52" y="3250090"/>
            <a:ext cx="3875583" cy="2907494"/>
          </a:xfrm>
          <a:prstGeom prst="rect">
            <a:avLst/>
          </a:prstGeom>
        </p:spPr>
      </p:pic>
      <p:sp>
        <p:nvSpPr>
          <p:cNvPr id="18" name="Title 8"/>
          <p:cNvSpPr txBox="1">
            <a:spLocks/>
          </p:cNvSpPr>
          <p:nvPr/>
        </p:nvSpPr>
        <p:spPr>
          <a:xfrm>
            <a:off x="264419" y="2477700"/>
            <a:ext cx="3587582" cy="902963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3600" dirty="0" smtClean="0"/>
              <a:t>Modelled the same current discharge (but without CLIQ oscillations) by quenching every turn in D2 as if CLIQ(D2) were triggered.</a:t>
            </a:r>
            <a:endParaRPr lang="en-GB" sz="3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868" y="1414247"/>
            <a:ext cx="3306528" cy="24805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096" y="3722399"/>
            <a:ext cx="3244904" cy="24343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127903" y="3957972"/>
                <a:ext cx="4163896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3425F7"/>
                    </a:solidFill>
                  </a:rPr>
                  <a:t>(</a:t>
                </a:r>
                <a:r>
                  <a:rPr lang="en-GB" sz="1600" dirty="0" err="1" smtClean="0">
                    <a:solidFill>
                      <a:srgbClr val="3425F7"/>
                    </a:solidFill>
                  </a:rPr>
                  <a:t>oscill</a:t>
                </a:r>
                <a:r>
                  <a:rPr lang="en-GB" sz="1600" dirty="0" smtClean="0">
                    <a:solidFill>
                      <a:srgbClr val="3425F7"/>
                    </a:solidFill>
                  </a:rPr>
                  <a:t>)</a:t>
                </a:r>
                <a:r>
                  <a:rPr lang="en-GB" dirty="0" smtClean="0">
                    <a:solidFill>
                      <a:srgbClr val="3425F7"/>
                    </a:solidFill>
                  </a:rPr>
                  <a:t>= 30 </a:t>
                </a:r>
                <a:r>
                  <a:rPr lang="en-GB" dirty="0" err="1" smtClean="0">
                    <a:solidFill>
                      <a:srgbClr val="3425F7"/>
                    </a:solidFill>
                  </a:rPr>
                  <a:t>ms</a:t>
                </a:r>
                <a:r>
                  <a:rPr lang="en-GB" dirty="0" smtClean="0">
                    <a:solidFill>
                      <a:srgbClr val="3425F7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160 </a:t>
                </a:r>
                <a:r>
                  <a:rPr lang="en-GB" dirty="0" err="1" smtClean="0">
                    <a:solidFill>
                      <a:srgbClr val="FF0000"/>
                    </a:solidFill>
                  </a:rPr>
                  <a:t>ms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FF0000"/>
                    </a:solidFill>
                  </a:rPr>
                  <a:t>(No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oscill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903" y="3957972"/>
                <a:ext cx="4163896" cy="390748"/>
              </a:xfrm>
              <a:prstGeom prst="rect">
                <a:avLst/>
              </a:prstGeom>
              <a:blipFill rotWithShape="0">
                <a:blip r:embed="rId8"/>
                <a:stretch>
                  <a:fillRect t="-7813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/>
          <p:cNvSpPr/>
          <p:nvPr/>
        </p:nvSpPr>
        <p:spPr>
          <a:xfrm>
            <a:off x="1961802" y="3926791"/>
            <a:ext cx="4496097" cy="482400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V="1">
            <a:off x="4209851" y="3643200"/>
            <a:ext cx="377290" cy="283591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3" idx="0"/>
          </p:cNvCxnSpPr>
          <p:nvPr/>
        </p:nvCxnSpPr>
        <p:spPr>
          <a:xfrm flipV="1">
            <a:off x="4209851" y="3643200"/>
            <a:ext cx="693349" cy="283591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29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648" y="1442104"/>
            <a:ext cx="4774601" cy="4769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98" y="1399146"/>
            <a:ext cx="4823302" cy="48184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772144" y="1442104"/>
            <a:ext cx="2751015" cy="597982"/>
          </a:xfrm>
          <a:prstGeom prst="rect">
            <a:avLst/>
          </a:prstGeom>
        </p:spPr>
        <p:txBody>
          <a:bodyPr vert="horz" lIns="45720" rIns="4572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/>
              <a:t>W</a:t>
            </a:r>
            <a:r>
              <a:rPr lang="en-GB" sz="3200" dirty="0" smtClean="0"/>
              <a:t>ith CLIQ oscillations</a:t>
            </a:r>
            <a:endParaRPr lang="en-GB" sz="3200" dirty="0"/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0" y="96279"/>
            <a:ext cx="9064487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smtClean="0"/>
              <a:t>D1-D2 chain </a:t>
            </a:r>
            <a:br>
              <a:rPr lang="en-GB" sz="3100" smtClean="0"/>
            </a:br>
            <a:r>
              <a:rPr lang="en-GB" sz="3100" smtClean="0"/>
              <a:t>Study of the impact of CLIQ(D2) oscillations on D1</a:t>
            </a:r>
            <a:endParaRPr lang="en-GB" sz="3100" dirty="0"/>
          </a:p>
        </p:txBody>
      </p:sp>
      <p:sp>
        <p:nvSpPr>
          <p:cNvPr id="18" name="Title 8"/>
          <p:cNvSpPr txBox="1">
            <a:spLocks/>
          </p:cNvSpPr>
          <p:nvPr/>
        </p:nvSpPr>
        <p:spPr>
          <a:xfrm>
            <a:off x="561600" y="1029729"/>
            <a:ext cx="8125200" cy="466725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</a:t>
            </a:r>
            <a:r>
              <a:rPr lang="en-GB" sz="3600" dirty="0"/>
              <a:t>Failure case: CLIQ(D1) not </a:t>
            </a:r>
            <a:r>
              <a:rPr lang="en-GB" sz="3600" dirty="0" smtClean="0"/>
              <a:t>fired</a:t>
            </a:r>
            <a:endParaRPr lang="en-GB" sz="3600" dirty="0"/>
          </a:p>
        </p:txBody>
      </p:sp>
      <p:sp>
        <p:nvSpPr>
          <p:cNvPr id="20" name="Title 8"/>
          <p:cNvSpPr txBox="1">
            <a:spLocks/>
          </p:cNvSpPr>
          <p:nvPr/>
        </p:nvSpPr>
        <p:spPr>
          <a:xfrm>
            <a:off x="4745497" y="1442104"/>
            <a:ext cx="3387311" cy="597982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Without CLIQ oscillations</a:t>
            </a:r>
            <a:endParaRPr lang="en-GB" sz="3200" dirty="0"/>
          </a:p>
        </p:txBody>
      </p:sp>
      <p:sp>
        <p:nvSpPr>
          <p:cNvPr id="21" name="Oval 20"/>
          <p:cNvSpPr/>
          <p:nvPr/>
        </p:nvSpPr>
        <p:spPr>
          <a:xfrm>
            <a:off x="3825272" y="1989520"/>
            <a:ext cx="495426" cy="238401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8372937" y="1970172"/>
            <a:ext cx="495426" cy="238401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14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96279"/>
            <a:ext cx="9064487" cy="940443"/>
          </a:xfrm>
        </p:spPr>
        <p:txBody>
          <a:bodyPr>
            <a:noAutofit/>
          </a:bodyPr>
          <a:lstStyle/>
          <a:p>
            <a:pPr algn="ctr"/>
            <a:r>
              <a:rPr lang="en-GB" sz="3100" dirty="0" smtClean="0"/>
              <a:t>D1-D2 chain </a:t>
            </a:r>
            <a:br>
              <a:rPr lang="en-GB" sz="3100" dirty="0" smtClean="0"/>
            </a:br>
            <a:r>
              <a:rPr lang="en-GB" sz="3100" dirty="0" smtClean="0"/>
              <a:t>Study of the impact of CLIQ(D1) oscillations on D2</a:t>
            </a:r>
            <a:endParaRPr lang="en-GB" sz="31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561600" y="1029729"/>
            <a:ext cx="8125200" cy="466725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</a:t>
            </a:r>
            <a:r>
              <a:rPr lang="en-GB" sz="3600" dirty="0"/>
              <a:t>Failure case: </a:t>
            </a:r>
            <a:r>
              <a:rPr lang="en-GB" sz="3600" dirty="0" smtClean="0"/>
              <a:t>CLIQ(D2) </a:t>
            </a:r>
            <a:r>
              <a:rPr lang="en-GB" sz="3600" dirty="0"/>
              <a:t>not </a:t>
            </a:r>
            <a:r>
              <a:rPr lang="en-GB" sz="3600" dirty="0" smtClean="0"/>
              <a:t>fired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\\cern.ch\dfs\Users\f\fernanda\Documents\D2\D1D2_2CLIQ_schematic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418" y="1564029"/>
            <a:ext cx="3308527" cy="89873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Connector 4"/>
          <p:cNvCxnSpPr/>
          <p:nvPr/>
        </p:nvCxnSpPr>
        <p:spPr>
          <a:xfrm>
            <a:off x="2392330" y="1782458"/>
            <a:ext cx="410400" cy="32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2341930" y="1782458"/>
            <a:ext cx="410400" cy="324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52" y="3250090"/>
            <a:ext cx="3875583" cy="2907493"/>
          </a:xfrm>
          <a:prstGeom prst="rect">
            <a:avLst/>
          </a:prstGeom>
        </p:spPr>
      </p:pic>
      <p:sp>
        <p:nvSpPr>
          <p:cNvPr id="18" name="Title 8"/>
          <p:cNvSpPr txBox="1">
            <a:spLocks/>
          </p:cNvSpPr>
          <p:nvPr/>
        </p:nvSpPr>
        <p:spPr>
          <a:xfrm>
            <a:off x="264419" y="2477700"/>
            <a:ext cx="3587582" cy="902963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3600" dirty="0" smtClean="0"/>
              <a:t>Modelled the same current discharge (but without CLIQ oscillations) by quenching every turn in D1 as if CLIQ(D1) were triggered.</a:t>
            </a:r>
            <a:endParaRPr lang="en-GB" sz="3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868" y="1414247"/>
            <a:ext cx="3306528" cy="24805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9096" y="3722399"/>
            <a:ext cx="3244903" cy="24343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165963" y="5247149"/>
                <a:ext cx="4377030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3425F7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3425F7"/>
                    </a:solidFill>
                  </a:rPr>
                  <a:t>(</a:t>
                </a:r>
                <a:r>
                  <a:rPr lang="en-GB" sz="1600" dirty="0" err="1" smtClean="0">
                    <a:solidFill>
                      <a:srgbClr val="3425F7"/>
                    </a:solidFill>
                  </a:rPr>
                  <a:t>oscill</a:t>
                </a:r>
                <a:r>
                  <a:rPr lang="en-GB" sz="1600" dirty="0" smtClean="0">
                    <a:solidFill>
                      <a:srgbClr val="3425F7"/>
                    </a:solidFill>
                  </a:rPr>
                  <a:t>)</a:t>
                </a:r>
                <a:r>
                  <a:rPr lang="en-GB" dirty="0" smtClean="0">
                    <a:solidFill>
                      <a:srgbClr val="3425F7"/>
                    </a:solidFill>
                  </a:rPr>
                  <a:t>= 155 </a:t>
                </a:r>
                <a:r>
                  <a:rPr lang="en-GB" dirty="0" err="1" smtClean="0">
                    <a:solidFill>
                      <a:srgbClr val="3425F7"/>
                    </a:solidFill>
                  </a:rPr>
                  <a:t>ms</a:t>
                </a:r>
                <a:r>
                  <a:rPr lang="en-GB" dirty="0" smtClean="0">
                    <a:solidFill>
                      <a:srgbClr val="3425F7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196 </a:t>
                </a:r>
                <a:r>
                  <a:rPr lang="en-GB" dirty="0" err="1" smtClean="0">
                    <a:solidFill>
                      <a:srgbClr val="FF0000"/>
                    </a:solidFill>
                  </a:rPr>
                  <a:t>ms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rgbClr val="FF0000"/>
                    </a:solidFill>
                  </a:rPr>
                  <a:t>(No </a:t>
                </a:r>
                <a:r>
                  <a:rPr lang="en-GB" sz="1600" dirty="0" err="1" smtClean="0">
                    <a:solidFill>
                      <a:srgbClr val="FF0000"/>
                    </a:solidFill>
                  </a:rPr>
                  <a:t>oscill</a:t>
                </a:r>
                <a:r>
                  <a:rPr lang="en-GB" sz="1600" dirty="0" smtClean="0">
                    <a:solidFill>
                      <a:srgbClr val="FF0000"/>
                    </a:solidFill>
                  </a:rPr>
                  <a:t>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5963" y="5247149"/>
                <a:ext cx="4377030" cy="390748"/>
              </a:xfrm>
              <a:prstGeom prst="rect">
                <a:avLst/>
              </a:prstGeom>
              <a:blipFill rotWithShape="0">
                <a:blip r:embed="rId8"/>
                <a:stretch>
                  <a:fillRect t="-9375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/>
          <p:cNvSpPr/>
          <p:nvPr/>
        </p:nvSpPr>
        <p:spPr>
          <a:xfrm>
            <a:off x="2096348" y="5215968"/>
            <a:ext cx="4358694" cy="482400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416040" y="5516880"/>
            <a:ext cx="477422" cy="343829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16040" y="5516880"/>
            <a:ext cx="359898" cy="343829"/>
          </a:xfrm>
          <a:prstGeom prst="straightConnector1">
            <a:avLst/>
          </a:prstGeom>
          <a:ln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18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647" y="1442104"/>
            <a:ext cx="4774599" cy="47698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698" y="1399146"/>
            <a:ext cx="4823301" cy="48184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8"/>
          <p:cNvSpPr txBox="1">
            <a:spLocks/>
          </p:cNvSpPr>
          <p:nvPr/>
        </p:nvSpPr>
        <p:spPr>
          <a:xfrm>
            <a:off x="772144" y="1442104"/>
            <a:ext cx="2751015" cy="597982"/>
          </a:xfrm>
          <a:prstGeom prst="rect">
            <a:avLst/>
          </a:prstGeom>
        </p:spPr>
        <p:txBody>
          <a:bodyPr vert="horz" lIns="45720" rIns="4572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/>
              <a:t>W</a:t>
            </a:r>
            <a:r>
              <a:rPr lang="en-GB" sz="3200" dirty="0" smtClean="0"/>
              <a:t>ith CLIQ oscillations</a:t>
            </a:r>
            <a:endParaRPr lang="en-GB" sz="3200" dirty="0"/>
          </a:p>
        </p:txBody>
      </p:sp>
      <p:sp>
        <p:nvSpPr>
          <p:cNvPr id="17" name="Title 8"/>
          <p:cNvSpPr txBox="1">
            <a:spLocks/>
          </p:cNvSpPr>
          <p:nvPr/>
        </p:nvSpPr>
        <p:spPr>
          <a:xfrm>
            <a:off x="0" y="96279"/>
            <a:ext cx="9064487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 smtClean="0"/>
              <a:t>D1-D2 chain </a:t>
            </a:r>
            <a:br>
              <a:rPr lang="en-GB" sz="3100" dirty="0" smtClean="0"/>
            </a:br>
            <a:r>
              <a:rPr lang="en-GB" sz="3100" dirty="0" smtClean="0"/>
              <a:t>Study of the impact of CLIQ(D1) oscillations on D2</a:t>
            </a:r>
            <a:endParaRPr lang="en-GB" sz="3100" dirty="0"/>
          </a:p>
        </p:txBody>
      </p:sp>
      <p:sp>
        <p:nvSpPr>
          <p:cNvPr id="18" name="Title 8"/>
          <p:cNvSpPr txBox="1">
            <a:spLocks/>
          </p:cNvSpPr>
          <p:nvPr/>
        </p:nvSpPr>
        <p:spPr>
          <a:xfrm>
            <a:off x="561600" y="1029729"/>
            <a:ext cx="8125200" cy="466725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mF. </a:t>
            </a:r>
            <a:r>
              <a:rPr lang="en-GB" sz="3600" dirty="0"/>
              <a:t>Failure case: </a:t>
            </a:r>
            <a:r>
              <a:rPr lang="en-GB" sz="3600" dirty="0" smtClean="0"/>
              <a:t>CLIQ(D2) </a:t>
            </a:r>
            <a:r>
              <a:rPr lang="en-GB" sz="3600" dirty="0"/>
              <a:t>not </a:t>
            </a:r>
            <a:r>
              <a:rPr lang="en-GB" sz="3600" dirty="0" smtClean="0"/>
              <a:t>fired</a:t>
            </a:r>
            <a:endParaRPr lang="en-GB" sz="3600" dirty="0"/>
          </a:p>
        </p:txBody>
      </p:sp>
      <p:sp>
        <p:nvSpPr>
          <p:cNvPr id="20" name="Title 8"/>
          <p:cNvSpPr txBox="1">
            <a:spLocks/>
          </p:cNvSpPr>
          <p:nvPr/>
        </p:nvSpPr>
        <p:spPr>
          <a:xfrm>
            <a:off x="4745497" y="1442104"/>
            <a:ext cx="3387311" cy="597982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Without CLIQ oscillations</a:t>
            </a:r>
            <a:endParaRPr lang="en-GB" sz="3200" dirty="0"/>
          </a:p>
        </p:txBody>
      </p:sp>
      <p:sp>
        <p:nvSpPr>
          <p:cNvPr id="21" name="Oval 20"/>
          <p:cNvSpPr/>
          <p:nvPr/>
        </p:nvSpPr>
        <p:spPr>
          <a:xfrm>
            <a:off x="3825272" y="1989520"/>
            <a:ext cx="495426" cy="238401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8372937" y="1970172"/>
            <a:ext cx="495426" cy="238401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92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2389287"/>
            <a:ext cx="2848316" cy="28956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181766"/>
            <a:ext cx="8226854" cy="1224028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QH-based protection system for the 2 m long model of D1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8"/>
          <p:cNvSpPr txBox="1">
            <a:spLocks/>
          </p:cNvSpPr>
          <p:nvPr/>
        </p:nvSpPr>
        <p:spPr>
          <a:xfrm>
            <a:off x="974952" y="1478400"/>
            <a:ext cx="7371880" cy="49775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/>
              <a:t>(QH configuration designed by </a:t>
            </a:r>
            <a:r>
              <a:rPr lang="en-GB" sz="2400" dirty="0" err="1" smtClean="0"/>
              <a:t>Tatsushi</a:t>
            </a:r>
            <a:r>
              <a:rPr lang="en-GB" sz="2400" dirty="0" smtClean="0"/>
              <a:t> Nakamoto)</a:t>
            </a:r>
            <a:endParaRPr lang="en-GB" sz="2400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9446" y="2756349"/>
            <a:ext cx="534963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                       </a:t>
            </a:r>
            <a:r>
              <a:rPr lang="en-GB" sz="2000" u="sng" dirty="0" smtClean="0"/>
              <a:t>QH Characteristics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 heater strips in the low-field region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15 mm wide, 0.025 mm thick, 2000 mm long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Without copper plating (just at the ends for the solder joint)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Connected to 2 LHC heater power supplies of 900 V, 7.05 mF</a:t>
            </a:r>
            <a:endParaRPr lang="en-GB" sz="1400" dirty="0"/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731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9910" y="2911397"/>
            <a:ext cx="3249434" cy="32461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910636"/>
            <a:ext cx="3250193" cy="3246947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8983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2800" dirty="0" smtClean="0"/>
              <a:t>Protection of the 2 m long model of D1</a:t>
            </a:r>
            <a:br>
              <a:rPr lang="en-GB" sz="2800" dirty="0" smtClean="0"/>
            </a:br>
            <a:r>
              <a:rPr lang="en-GB" sz="2800" dirty="0" smtClean="0"/>
              <a:t>QH compared to CLIQ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itle 8"/>
              <p:cNvSpPr txBox="1">
                <a:spLocks/>
              </p:cNvSpPr>
              <p:nvPr/>
            </p:nvSpPr>
            <p:spPr>
              <a:xfrm>
                <a:off x="593969" y="805009"/>
                <a:ext cx="3442166" cy="2549275"/>
              </a:xfrm>
              <a:prstGeom prst="rect">
                <a:avLst/>
              </a:prstGeom>
            </p:spPr>
            <p:txBody>
              <a:bodyPr vert="horz" lIns="45720" rIns="45720" anchor="ctr">
                <a:normAutofit fontScale="40000" lnSpcReduction="20000"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endParaRPr lang="en-GB" sz="3600" dirty="0" smtClean="0"/>
              </a:p>
              <a:p>
                <a:pPr algn="ctr"/>
                <a:r>
                  <a:rPr lang="en-GB" sz="5000" u="sng" dirty="0" smtClean="0"/>
                  <a:t>LF-QH</a:t>
                </a:r>
              </a:p>
              <a:p>
                <a:pPr algn="ctr"/>
                <a:endParaRPr lang="en-GB" sz="3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HotSpot</m:t>
                        </m:r>
                      </m:sub>
                    </m:sSub>
                  </m:oMath>
                </a14:m>
                <a:r>
                  <a:rPr lang="en-GB" sz="4000" dirty="0" smtClean="0"/>
                  <a:t>= 320 K</a:t>
                </a:r>
              </a:p>
              <a:p>
                <a:pPr algn="ctr"/>
                <a:endParaRPr lang="en-GB" sz="3000" dirty="0" smtClean="0"/>
              </a:p>
              <a:p>
                <a:pPr algn="ctr"/>
                <a:r>
                  <a:rPr lang="el-GR" sz="4000" dirty="0" smtClean="0"/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windings</m:t>
                        </m:r>
                      </m:sub>
                    </m:sSub>
                  </m:oMath>
                </a14:m>
                <a:r>
                  <a:rPr lang="en-GB" sz="4000" dirty="0" smtClean="0"/>
                  <a:t>= 200 K</a:t>
                </a:r>
              </a:p>
              <a:p>
                <a:pPr algn="ctr"/>
                <a:endParaRPr lang="en-GB" sz="3000" dirty="0" smtClean="0"/>
              </a:p>
              <a:p>
                <a:pPr algn="ctr"/>
                <a:r>
                  <a:rPr lang="en-GB" sz="3500" dirty="0" smtClean="0"/>
                  <a:t>Standard deviation of 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5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5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4000" dirty="0" smtClean="0"/>
                  <a:t>= 67 K</a:t>
                </a:r>
              </a:p>
              <a:p>
                <a:pPr algn="ctr"/>
                <a:endParaRPr lang="en-GB" sz="30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quench</m:t>
                        </m:r>
                      </m:sub>
                    </m:sSub>
                  </m:oMath>
                </a14:m>
                <a:r>
                  <a:rPr lang="en-GB" sz="4000" dirty="0"/>
                  <a:t>= 6</a:t>
                </a:r>
                <a:r>
                  <a:rPr lang="en-GB" sz="4000" dirty="0" smtClean="0"/>
                  <a:t> </a:t>
                </a:r>
                <a:r>
                  <a:rPr lang="en-GB" sz="4000" dirty="0" err="1" smtClean="0"/>
                  <a:t>ms</a:t>
                </a:r>
                <a:endParaRPr lang="en-GB" sz="4000" dirty="0" smtClean="0"/>
              </a:p>
              <a:p>
                <a:pPr algn="ctr"/>
                <a:endParaRPr lang="en-GB" sz="30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ground</m:t>
                        </m:r>
                      </m:sub>
                    </m:sSub>
                  </m:oMath>
                </a14:m>
                <a:r>
                  <a:rPr lang="en-GB" sz="4000" dirty="0" smtClean="0"/>
                  <a:t>= 90 V;</a:t>
                </a:r>
                <a:r>
                  <a:rPr lang="en-GB" sz="4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coil</m:t>
                        </m:r>
                        <m:r>
                          <a:rPr lang="en-GB" sz="40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QH</m:t>
                        </m:r>
                      </m:sub>
                    </m:sSub>
                  </m:oMath>
                </a14:m>
                <a:r>
                  <a:rPr lang="en-GB" sz="4000" dirty="0"/>
                  <a:t>= </a:t>
                </a:r>
                <a:r>
                  <a:rPr lang="en-GB" sz="4000" dirty="0" smtClean="0"/>
                  <a:t>420 </a:t>
                </a:r>
                <a:r>
                  <a:rPr lang="en-GB" sz="4000" dirty="0"/>
                  <a:t>V</a:t>
                </a:r>
                <a:r>
                  <a:rPr lang="en-GB" sz="4000" dirty="0" smtClean="0"/>
                  <a:t> </a:t>
                </a:r>
                <a:endParaRPr lang="en-GB" sz="4000" dirty="0"/>
              </a:p>
              <a:p>
                <a:pPr algn="ctr"/>
                <a:endParaRPr lang="en-GB" sz="3600" dirty="0"/>
              </a:p>
            </p:txBody>
          </p:sp>
        </mc:Choice>
        <mc:Fallback xmlns="">
          <p:sp>
            <p:nvSpPr>
              <p:cNvPr id="10" name="Tit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969" y="805009"/>
                <a:ext cx="3442166" cy="254927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itle 8"/>
              <p:cNvSpPr txBox="1">
                <a:spLocks/>
              </p:cNvSpPr>
              <p:nvPr/>
            </p:nvSpPr>
            <p:spPr>
              <a:xfrm>
                <a:off x="4540738" y="1044967"/>
                <a:ext cx="4280199" cy="2309317"/>
              </a:xfrm>
              <a:prstGeom prst="rect">
                <a:avLst/>
              </a:prstGeom>
            </p:spPr>
            <p:txBody>
              <a:bodyPr vert="horz" lIns="45720" rIns="45720" anchor="ctr">
                <a:normAutofit fontScale="40000" lnSpcReduction="20000"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5000" u="sng" dirty="0" smtClean="0"/>
                  <a:t>1 CLIQ unit of 500 V / 20 mF</a:t>
                </a:r>
              </a:p>
              <a:p>
                <a:pPr algn="ctr"/>
                <a:endParaRPr lang="en-GB" sz="3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HotSpot</m:t>
                        </m:r>
                      </m:sub>
                    </m:sSub>
                  </m:oMath>
                </a14:m>
                <a:r>
                  <a:rPr lang="en-GB" sz="4000" dirty="0" smtClean="0"/>
                  <a:t>= 230 K</a:t>
                </a:r>
              </a:p>
              <a:p>
                <a:pPr algn="ctr"/>
                <a:endParaRPr lang="en-GB" sz="3000" dirty="0"/>
              </a:p>
              <a:p>
                <a:pPr algn="ctr"/>
                <a:r>
                  <a:rPr lang="el-GR" sz="4000" dirty="0"/>
                  <a:t>Δ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windings</m:t>
                        </m:r>
                      </m:sub>
                    </m:sSub>
                  </m:oMath>
                </a14:m>
                <a:r>
                  <a:rPr lang="en-GB" sz="4000" dirty="0" smtClean="0"/>
                  <a:t>= 140 K</a:t>
                </a:r>
              </a:p>
              <a:p>
                <a:pPr algn="ctr"/>
                <a:endParaRPr lang="en-GB" sz="3000" dirty="0"/>
              </a:p>
              <a:p>
                <a:pPr algn="ctr"/>
                <a:r>
                  <a:rPr lang="en-GB" sz="3500" dirty="0"/>
                  <a:t>Standard deviation of 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4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4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4000" dirty="0"/>
                  <a:t>= </a:t>
                </a:r>
                <a:r>
                  <a:rPr lang="en-GB" sz="4000" dirty="0" smtClean="0"/>
                  <a:t>40 </a:t>
                </a:r>
                <a:r>
                  <a:rPr lang="en-GB" sz="4000" dirty="0"/>
                  <a:t>K</a:t>
                </a:r>
              </a:p>
              <a:p>
                <a:pPr algn="ctr"/>
                <a:endParaRPr lang="en-GB" sz="300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 b="0" i="0" smtClean="0">
                            <a:latin typeface="Cambria Math" panose="02040503050406030204" pitchFamily="18" charset="0"/>
                          </a:rPr>
                          <m:t>quench</m:t>
                        </m:r>
                      </m:sub>
                    </m:sSub>
                  </m:oMath>
                </a14:m>
                <a:r>
                  <a:rPr lang="en-GB" sz="4000" dirty="0" smtClean="0"/>
                  <a:t>= 5 </a:t>
                </a:r>
                <a:r>
                  <a:rPr lang="en-GB" sz="4000" dirty="0" err="1" smtClean="0"/>
                  <a:t>ms</a:t>
                </a:r>
                <a:endParaRPr lang="en-GB" sz="4000" dirty="0" smtClean="0"/>
              </a:p>
              <a:p>
                <a:pPr algn="ctr"/>
                <a:endParaRPr lang="en-GB" sz="30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4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4000">
                            <a:latin typeface="Cambria Math" panose="02040503050406030204" pitchFamily="18" charset="0"/>
                          </a:rPr>
                          <m:t>ground</m:t>
                        </m:r>
                      </m:sub>
                    </m:sSub>
                  </m:oMath>
                </a14:m>
                <a:r>
                  <a:rPr lang="en-GB" sz="4000" dirty="0"/>
                  <a:t>= </a:t>
                </a:r>
                <a:r>
                  <a:rPr lang="en-GB" sz="4000" dirty="0" smtClean="0"/>
                  <a:t>500 V</a:t>
                </a:r>
                <a:endParaRPr lang="en-GB" sz="4000" dirty="0"/>
              </a:p>
              <a:p>
                <a:pPr algn="ctr"/>
                <a:endParaRPr lang="en-GB" sz="4000" dirty="0"/>
              </a:p>
            </p:txBody>
          </p:sp>
        </mc:Choice>
        <mc:Fallback xmlns="">
          <p:sp>
            <p:nvSpPr>
              <p:cNvPr id="12" name="Titl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0738" y="1044967"/>
                <a:ext cx="4280199" cy="2309317"/>
              </a:xfrm>
              <a:prstGeom prst="rect">
                <a:avLst/>
              </a:prstGeom>
              <a:blipFill rotWithShape="0">
                <a:blip r:embed="rId6"/>
                <a:stretch>
                  <a:fillRect t="-4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3615251" y="3255158"/>
            <a:ext cx="381158" cy="198252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7946256" y="3255158"/>
            <a:ext cx="381158" cy="198252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51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21" y="1618611"/>
            <a:ext cx="4554606" cy="4550055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9946" y="12573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/>
              <a:t>Protection of the 2 m long model of D1</a:t>
            </a:r>
            <a:br>
              <a:rPr lang="en-GB" sz="3600" dirty="0" smtClean="0"/>
            </a:br>
            <a:r>
              <a:rPr lang="en-GB" sz="3600" dirty="0" smtClean="0"/>
              <a:t>Temperature profile (GIF)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29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1863855" y="1424677"/>
            <a:ext cx="1056684" cy="388739"/>
          </a:xfrm>
          <a:prstGeom prst="rect">
            <a:avLst/>
          </a:prstGeom>
        </p:spPr>
        <p:txBody>
          <a:bodyPr vert="horz" lIns="45720" rIns="4572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QH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373" y="1462640"/>
            <a:ext cx="4710732" cy="4706026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Title 8"/>
          <p:cNvSpPr txBox="1">
            <a:spLocks/>
          </p:cNvSpPr>
          <p:nvPr/>
        </p:nvSpPr>
        <p:spPr>
          <a:xfrm>
            <a:off x="4765627" y="1421228"/>
            <a:ext cx="4055310" cy="388739"/>
          </a:xfrm>
          <a:prstGeom prst="rect">
            <a:avLst/>
          </a:prstGeom>
        </p:spPr>
        <p:txBody>
          <a:bodyPr vert="horz" lIns="45720" rIns="4572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1 CLIQ unit of 500 V / 80 mF</a:t>
            </a:r>
            <a:endParaRPr lang="en-GB" sz="3600" dirty="0"/>
          </a:p>
        </p:txBody>
      </p:sp>
      <p:pic>
        <p:nvPicPr>
          <p:cNvPr id="14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627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69"/>
            <a:ext cx="8226854" cy="94044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77" y="1042412"/>
            <a:ext cx="8589108" cy="5201424"/>
          </a:xfrm>
        </p:spPr>
        <p:txBody>
          <a:bodyPr wrap="square"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HL-LHC insertion region and D1/D2 characteristics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CLIQ-based protection system design criteria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CLIQ description and operating principle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Simulation results for the independent magnet circuits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Failure scenarios and results for the D1-D2 chain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Results for the CLIQ system: 2 CLIQ units at 750 V / 60 mF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Study of the impact of CLIQ oscillations on a magnet chain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Comparison of the QH protection to CLIQ for the 2 m long D1 model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Ongoing studies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Conclusions</a:t>
            </a:r>
          </a:p>
          <a:p>
            <a:pPr marL="92075" indent="0">
              <a:buNone/>
            </a:pPr>
            <a:endParaRPr lang="en-US" sz="6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Times New Roman" pitchFamily="18" charset="0"/>
              </a:rPr>
              <a:t>Annex</a:t>
            </a:r>
            <a:endParaRPr lang="en-GB" sz="2000" dirty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605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388" y="779777"/>
            <a:ext cx="8226854" cy="2400657"/>
          </a:xfrm>
        </p:spPr>
        <p:txBody>
          <a:bodyPr>
            <a:spAutoFit/>
          </a:bodyPr>
          <a:lstStyle/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Times New Roman" pitchFamily="18" charset="0"/>
              </a:rPr>
              <a:t>Looking for a failure-proof CLIQ system for D1-D2 by simulating nested CLIQ configurations. Studying the design of universal CLIQ units of 40 mF valid also for the 11T and MQXF magnets.</a:t>
            </a:r>
          </a:p>
          <a:p>
            <a:pPr marL="434975" indent="-342900">
              <a:buFont typeface="Arial" panose="020B0604020202020204" pitchFamily="34" charset="0"/>
              <a:buChar char="•"/>
            </a:pPr>
            <a:endParaRPr lang="en-US" sz="1800" dirty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endParaRPr lang="en-US" sz="18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endParaRPr lang="en-US" sz="1800" dirty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endParaRPr lang="en-US" sz="18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endParaRPr lang="en-US" sz="800" dirty="0" smtClean="0"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14/01/2016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Ongoing studies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616" y="3840479"/>
            <a:ext cx="3484004" cy="23117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276" y="3584927"/>
            <a:ext cx="2045251" cy="25786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183" y="3840479"/>
            <a:ext cx="3034264" cy="21531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062" y="4305432"/>
            <a:ext cx="1124930" cy="15039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15" y="1652146"/>
            <a:ext cx="3966500" cy="1345242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7922457"/>
              </p:ext>
            </p:extLst>
          </p:nvPr>
        </p:nvGraphicFramePr>
        <p:xfrm>
          <a:off x="5127823" y="1734390"/>
          <a:ext cx="3748088" cy="134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Document" r:id="rId9" imgW="4375887" imgH="1567612" progId="Word.Document.12">
                  <p:embed/>
                </p:oleObj>
              </mc:Choice>
              <mc:Fallback>
                <p:oleObj name="Document" r:id="rId9" imgW="4375887" imgH="156761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27823" y="1734390"/>
                        <a:ext cx="3748088" cy="1343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ontent Placeholder 2"/>
          <p:cNvSpPr txBox="1">
            <a:spLocks/>
          </p:cNvSpPr>
          <p:nvPr/>
        </p:nvSpPr>
        <p:spPr>
          <a:xfrm>
            <a:off x="457622" y="2707356"/>
            <a:ext cx="8226854" cy="1545038"/>
          </a:xfrm>
          <a:prstGeom prst="rect">
            <a:avLst/>
          </a:prstGeom>
        </p:spPr>
        <p:txBody>
          <a:bodyPr vert="horz">
            <a:sp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4975" indent="-342900">
              <a:buFont typeface="Arial" panose="020B0604020202020204" pitchFamily="34" charset="0"/>
              <a:buChar char="•"/>
            </a:pPr>
            <a:endParaRPr lang="en-US" sz="800" dirty="0" smtClean="0">
              <a:cs typeface="Times New Roman" pitchFamily="18" charset="0"/>
            </a:endParaRPr>
          </a:p>
          <a:p>
            <a:pPr marL="434975" indent="-342900">
              <a:buFont typeface="Arial" panose="020B0604020202020204" pitchFamily="34" charset="0"/>
              <a:buChar char="•"/>
            </a:pPr>
            <a:r>
              <a:rPr lang="en-US" sz="1800" dirty="0" smtClean="0">
                <a:cs typeface="Times New Roman" pitchFamily="18" charset="0"/>
              </a:rPr>
              <a:t>Failure Modes and Effects Analysis in progress, in order to calculate failure probabilities and to assess the optimal level of redundancy in the capacitor bank of CLIQ. </a:t>
            </a:r>
          </a:p>
          <a:p>
            <a:pPr marL="92075" indent="0">
              <a:buFont typeface="Arial"/>
              <a:buNone/>
            </a:pPr>
            <a:endParaRPr lang="en-US" sz="2400" dirty="0" smtClean="0"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17288" y="2398122"/>
            <a:ext cx="1002808" cy="482400"/>
          </a:xfrm>
          <a:prstGeom prst="ellipse">
            <a:avLst/>
          </a:prstGeom>
          <a:noFill/>
          <a:ln w="19050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72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163" y="11197"/>
            <a:ext cx="9506465" cy="1012597"/>
          </a:xfrm>
        </p:spPr>
        <p:txBody>
          <a:bodyPr>
            <a:noAutofit/>
          </a:bodyPr>
          <a:lstStyle/>
          <a:p>
            <a:pPr algn="ctr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400" dirty="0" smtClean="0"/>
              <a:t>D1-D2 chain. Two CLIQ units at 750 V / 60 mF</a:t>
            </a:r>
            <a:br>
              <a:rPr lang="en-US" sz="2400" dirty="0" smtClean="0"/>
            </a:br>
            <a:r>
              <a:rPr lang="en-US" sz="2300" dirty="0"/>
              <a:t>F</a:t>
            </a:r>
            <a:r>
              <a:rPr lang="en-US" sz="2300" dirty="0" smtClean="0"/>
              <a:t>ailure scenarios for different redundancy levels in the capacitor bank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GB" sz="2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222482"/>
              </p:ext>
            </p:extLst>
          </p:nvPr>
        </p:nvGraphicFramePr>
        <p:xfrm>
          <a:off x="330200" y="996950"/>
          <a:ext cx="8212138" cy="514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Document" r:id="rId3" imgW="11045524" imgH="6921581" progId="Word.Document.12">
                  <p:embed/>
                </p:oleObj>
              </mc:Choice>
              <mc:Fallback>
                <p:oleObj name="Document" r:id="rId3" imgW="11045524" imgH="692158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0200" y="996950"/>
                        <a:ext cx="8212138" cy="5148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210" y="1368980"/>
            <a:ext cx="1083536" cy="636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0918" y="1417834"/>
            <a:ext cx="1220064" cy="53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704" y="1334962"/>
            <a:ext cx="1334447" cy="6065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323" y="1368980"/>
            <a:ext cx="1731439" cy="60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1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9946" y="1070697"/>
                <a:ext cx="8226854" cy="5566139"/>
              </a:xfrm>
            </p:spPr>
            <p:txBody>
              <a:bodyPr>
                <a:spAutoFit/>
              </a:bodyPr>
              <a:lstStyle/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cs typeface="Times New Roman" pitchFamily="18" charset="0"/>
                  </a:rPr>
                  <a:t>CLIQ can effectively protect the chain D1-D2 with one CLIQ unit per magnet, even in the worst considered failure scenario.</a:t>
                </a: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endParaRPr lang="en-US" sz="8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cs typeface="Times New Roman" pitchFamily="18" charset="0"/>
                  </a:rPr>
                  <a:t>A CLIQ-based protection has a more simple and robust design than QH, it is easier to install and repair and less likely to fail.</a:t>
                </a:r>
              </a:p>
              <a:p>
                <a:pPr marL="92075" indent="0">
                  <a:buNone/>
                </a:pPr>
                <a:endParaRPr lang="en-US" sz="8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cs typeface="Times New Roman" pitchFamily="18" charset="0"/>
                  </a:rPr>
                  <a:t> </a:t>
                </a:r>
                <a:r>
                  <a:rPr lang="en-US" sz="1800" dirty="0" smtClean="0">
                    <a:cs typeface="Times New Roman" pitchFamily="18" charset="0"/>
                  </a:rPr>
                  <a:t>The CLIQ system composed of two CLIQ units at 750 V </a:t>
                </a:r>
                <a:r>
                  <a:rPr lang="en-US" sz="1800" dirty="0">
                    <a:cs typeface="Times New Roman" pitchFamily="18" charset="0"/>
                  </a:rPr>
                  <a:t>/</a:t>
                </a:r>
                <a:r>
                  <a:rPr lang="en-US" sz="1800" dirty="0" smtClean="0">
                    <a:cs typeface="Times New Roman" pitchFamily="18" charset="0"/>
                  </a:rPr>
                  <a:t> 60 mF keeps the hot spot temperature under 220 K and voltages to ground under 750 V in nominal conditions. In the worst considered failure scenario (CLIQ in D2 not fired) the magnet is still protected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HotSpot</m:t>
                        </m:r>
                      </m:sub>
                    </m:sSub>
                  </m:oMath>
                </a14:m>
                <a:r>
                  <a:rPr lang="en-US" sz="1800" dirty="0" smtClean="0">
                    <a:cs typeface="Times New Roman" pitchFamily="18" charset="0"/>
                  </a:rPr>
                  <a:t>= 400 K,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800" b="0" i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ground</m:t>
                        </m:r>
                      </m:sub>
                    </m:sSub>
                    <m:r>
                      <a:rPr lang="en-US" sz="180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≤</m:t>
                    </m:r>
                  </m:oMath>
                </a14:m>
                <a:r>
                  <a:rPr lang="en-US" sz="1800" dirty="0" smtClean="0">
                    <a:cs typeface="Times New Roman" pitchFamily="18" charset="0"/>
                  </a:rPr>
                  <a:t> 1200 V).</a:t>
                </a:r>
              </a:p>
              <a:p>
                <a:pPr marL="92075" indent="0">
                  <a:buNone/>
                </a:pPr>
                <a:endParaRPr lang="en-US" sz="8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cs typeface="Times New Roman" pitchFamily="18" charset="0"/>
                  </a:rPr>
                  <a:t>Simulations for the 2 m long D1 model show that a CLIQ-based protection system can significantly reduce the hot spot temperature, with a much more homogeneous distribution of temperature, but introducing higher voltages to ground.</a:t>
                </a:r>
              </a:p>
              <a:p>
                <a:pPr marL="92075" indent="0">
                  <a:buNone/>
                </a:pPr>
                <a:endParaRPr lang="en-US" sz="800" dirty="0" smtClean="0">
                  <a:cs typeface="Times New Roman" pitchFamily="18" charset="0"/>
                </a:endParaRPr>
              </a:p>
              <a:p>
                <a:pPr marL="434975" indent="-342900">
                  <a:buFont typeface="Arial" panose="020B0604020202020204" pitchFamily="34" charset="0"/>
                  <a:buChar char="•"/>
                </a:pPr>
                <a:r>
                  <a:rPr lang="en-US" sz="1800" dirty="0" smtClean="0">
                    <a:cs typeface="Times New Roman" pitchFamily="18" charset="0"/>
                  </a:rPr>
                  <a:t>Full redundancy for the CLIQ-based protection of D1-D2 will be ensured either at the CLIQ components level or at the CLIQ units level (ongoing studies).</a:t>
                </a:r>
              </a:p>
              <a:p>
                <a:pPr marL="92075" indent="0">
                  <a:buNone/>
                </a:pPr>
                <a:endParaRPr lang="en-US" sz="2400" dirty="0" smtClean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9946" y="1070697"/>
                <a:ext cx="8226854" cy="5566139"/>
              </a:xfrm>
              <a:blipFill rotWithShape="0">
                <a:blip r:embed="rId2"/>
                <a:stretch>
                  <a:fillRect t="-657" r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923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36576" indent="0" algn="ctr">
              <a:buNone/>
            </a:pPr>
            <a:r>
              <a:rPr lang="en-US" sz="6000" dirty="0" smtClean="0"/>
              <a:t>Annex</a:t>
            </a:r>
            <a:endParaRPr lang="en-GB" sz="6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1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CLIQ behaviour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34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366019" y="3986607"/>
            <a:ext cx="6012229" cy="1377595"/>
            <a:chOff x="1043608" y="5540533"/>
            <a:chExt cx="6012229" cy="91069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 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1800044" cy="9106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𝜋</m:t>
                            </m:r>
                            <m:rad>
                              <m:radPr>
                                <m:degHide m:val="on"/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𝑒𝑞</m:t>
                                    </m:r>
                                  </m:sub>
                                </m:s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𝐶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1654106" cy="729046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f>
                              <m:f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𝑑𝐼</m:t>
                                </m:r>
                              </m:num>
                              <m:den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𝑑𝑡</m:t>
                                </m:r>
                              </m:den>
                            </m:f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𝑚𝑎𝑥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𝑒𝑞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0112" y="5672556"/>
                  <a:ext cx="1475725" cy="69551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Group 14"/>
          <p:cNvGrpSpPr/>
          <p:nvPr/>
        </p:nvGrpSpPr>
        <p:grpSpPr>
          <a:xfrm>
            <a:off x="1339625" y="2102713"/>
            <a:ext cx="6375919" cy="797065"/>
            <a:chOff x="1043608" y="5540533"/>
            <a:chExt cx="4373220" cy="5269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𝑖𝑓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′′′</m:t>
                            </m:r>
                          </m:sup>
                        </m:sSubSup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𝑑𝐼</m:t>
                                    </m:r>
                                  </m:num>
                                  <m:den>
                                    <m:r>
                                      <a:rPr lang="en-GB" i="1" kern="0" smtClea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𝑑𝑡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kern="0">
                            <a:solidFill>
                              <a:prstClr val="black"/>
                            </a:solidFill>
                            <a:latin typeface="Cambria Math"/>
                          </a:rPr>
                          <m:t>∝</m:t>
                        </m:r>
                        <m:sSup>
                          <m:sSupPr>
                            <m:ctrlP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i="1" ker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 kern="0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𝑈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b>
                                        <m:r>
                                          <a:rPr lang="en-GB" i="1" kern="0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𝑒𝑞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i="1" ker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608" y="5540533"/>
                  <a:ext cx="2469650" cy="511968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𝐶𝐿𝐼𝑄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f>
                          <m:f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en-GB" i="1" kern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sSubSup>
                          <m:sSubSupPr>
                            <m:ctrlP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i="1" kern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en-GB" kern="0" dirty="0" smtClean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96403" y="5663579"/>
                  <a:ext cx="2020425" cy="40387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5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8"/>
          <p:cNvSpPr txBox="1">
            <a:spLocks/>
          </p:cNvSpPr>
          <p:nvPr/>
        </p:nvSpPr>
        <p:spPr>
          <a:xfrm>
            <a:off x="0" y="96279"/>
            <a:ext cx="9064487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 smtClean="0"/>
              <a:t>D1-D2 chain </a:t>
            </a:r>
            <a:br>
              <a:rPr lang="en-GB" sz="3100" dirty="0" smtClean="0"/>
            </a:br>
            <a:r>
              <a:rPr lang="en-GB" sz="3100" dirty="0" smtClean="0"/>
              <a:t>Single capacitor case. Short-circuit in CLIQ(D1)</a:t>
            </a:r>
            <a:endParaRPr lang="en-GB" sz="3100" dirty="0"/>
          </a:p>
        </p:txBody>
      </p:sp>
      <p:sp>
        <p:nvSpPr>
          <p:cNvPr id="22" name="Title 8"/>
          <p:cNvSpPr txBox="1">
            <a:spLocks/>
          </p:cNvSpPr>
          <p:nvPr/>
        </p:nvSpPr>
        <p:spPr>
          <a:xfrm>
            <a:off x="561600" y="1029729"/>
            <a:ext cx="8125200" cy="369701"/>
          </a:xfrm>
          <a:prstGeom prst="rect">
            <a:avLst/>
          </a:prstGeom>
        </p:spPr>
        <p:txBody>
          <a:bodyPr vert="horz" lIns="45720" rIns="45720" anchor="ctr">
            <a:normAutofit fontScale="5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smtClean="0"/>
              <a:t>2 CLIQ units at 750 V / 60 mF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4534" y="1530502"/>
            <a:ext cx="5720036" cy="429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1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774" y="4046192"/>
            <a:ext cx="2790672" cy="2093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Layout of the Insertion Region of </a:t>
            </a:r>
            <a:br>
              <a:rPr lang="en-US" sz="3600" dirty="0" smtClean="0"/>
            </a:br>
            <a:r>
              <a:rPr lang="en-US" sz="3600" dirty="0" smtClean="0"/>
              <a:t>HL-LHC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120" y="1750525"/>
            <a:ext cx="7634756" cy="2349155"/>
          </a:xfrm>
        </p:spPr>
      </p:pic>
      <p:sp>
        <p:nvSpPr>
          <p:cNvPr id="3" name="TextBox 2"/>
          <p:cNvSpPr txBox="1"/>
          <p:nvPr/>
        </p:nvSpPr>
        <p:spPr>
          <a:xfrm>
            <a:off x="5205802" y="1335187"/>
            <a:ext cx="2441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Recombination Dipole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6610449" y="1638579"/>
            <a:ext cx="0" cy="984859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792311" y="1638578"/>
            <a:ext cx="1" cy="98486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880494" y="1335187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Separation Dipole</a:t>
            </a:r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6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906" y="4099679"/>
            <a:ext cx="4199486" cy="198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67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0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D1 and D2 characteristics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966585"/>
              </p:ext>
            </p:extLst>
          </p:nvPr>
        </p:nvGraphicFramePr>
        <p:xfrm>
          <a:off x="1257300" y="885703"/>
          <a:ext cx="6629400" cy="530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" name="Document" r:id="rId3" imgW="6629729" imgH="5306234" progId="Word.Document.12">
                  <p:embed/>
                </p:oleObj>
              </mc:Choice>
              <mc:Fallback>
                <p:oleObj name="Document" r:id="rId3" imgW="6629729" imgH="53062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7300" y="885703"/>
                        <a:ext cx="6629400" cy="530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56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423" y="171025"/>
            <a:ext cx="9283337" cy="940443"/>
          </a:xfrm>
        </p:spPr>
        <p:txBody>
          <a:bodyPr>
            <a:noAutofit/>
          </a:bodyPr>
          <a:lstStyle/>
          <a:p>
            <a:r>
              <a:rPr lang="en-US" sz="3400" dirty="0" smtClean="0"/>
              <a:t>CLIQ-based protection system design criteria</a:t>
            </a:r>
            <a:endParaRPr lang="en-GB" sz="3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6422" y="1097028"/>
                <a:ext cx="8917577" cy="5268750"/>
              </a:xfrm>
            </p:spPr>
            <p:txBody>
              <a:bodyPr wrap="square">
                <a:spAutoFit/>
              </a:bodyPr>
              <a:lstStyle/>
              <a:p>
                <a:pPr marL="549275" lvl="0" algn="just">
                  <a:buSzPct val="100000"/>
                  <a:buFont typeface="+mj-lt"/>
                  <a:buAutoNum type="arabicPeriod"/>
                </a:pPr>
                <a:r>
                  <a:rPr lang="en-GB" sz="2100" dirty="0" smtClean="0"/>
                  <a:t>To ensure an efficient </a:t>
                </a:r>
                <a:r>
                  <a:rPr lang="en-GB" sz="2100" dirty="0"/>
                  <a:t>protection of the </a:t>
                </a:r>
                <a:r>
                  <a:rPr lang="en-GB" sz="2100" dirty="0" smtClean="0"/>
                  <a:t>magnet reducing the hot-spot                 temperature and widen the security margins:</a:t>
                </a:r>
              </a:p>
              <a:p>
                <a:pPr marL="92075" lvl="0" indent="0">
                  <a:buNone/>
                </a:pPr>
                <a:r>
                  <a:rPr lang="en-GB" sz="2000" dirty="0"/>
                  <a:t> </a:t>
                </a:r>
                <a:r>
                  <a:rPr lang="en-GB" sz="2000" dirty="0" smtClean="0"/>
                  <a:t>  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HotSpot</m:t>
                        </m:r>
                      </m:sub>
                    </m:sSub>
                  </m:oMath>
                </a14:m>
                <a:r>
                  <a:rPr lang="en-GB" sz="2000" dirty="0" smtClean="0"/>
                  <a:t>&lt; 300 </a:t>
                </a:r>
                <a:r>
                  <a:rPr lang="en-GB" sz="2000" dirty="0"/>
                  <a:t>K at 12 </a:t>
                </a:r>
                <a:r>
                  <a:rPr lang="en-GB" sz="2000" dirty="0" smtClean="0"/>
                  <a:t>kA (nominal conditions)</a:t>
                </a:r>
              </a:p>
              <a:p>
                <a:pPr marL="92075" indent="0">
                  <a:buNone/>
                </a:pPr>
                <a:r>
                  <a:rPr lang="en-GB" sz="2000" dirty="0"/>
                  <a:t> </a:t>
                </a:r>
                <a:r>
                  <a:rPr lang="en-GB" sz="2000" dirty="0" smtClean="0"/>
                  <a:t>          </a:t>
                </a:r>
                <a:r>
                  <a:rPr lang="en-GB" sz="2000" dirty="0"/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HotSpot</m:t>
                        </m:r>
                      </m:sub>
                    </m:sSub>
                  </m:oMath>
                </a14:m>
                <a:r>
                  <a:rPr lang="en-GB" sz="2000" dirty="0"/>
                  <a:t>&lt; </a:t>
                </a:r>
                <a:r>
                  <a:rPr lang="en-GB" sz="2000" dirty="0" smtClean="0"/>
                  <a:t>450 </a:t>
                </a:r>
                <a:r>
                  <a:rPr lang="en-GB" sz="2000" dirty="0"/>
                  <a:t>K at 12 kA </a:t>
                </a:r>
                <a:r>
                  <a:rPr lang="en-GB" sz="2000" dirty="0" smtClean="0"/>
                  <a:t>(worst considered failure scenario)</a:t>
                </a:r>
                <a:endParaRPr lang="en-GB" sz="2000" dirty="0"/>
              </a:p>
              <a:p>
                <a:pPr marL="92075" lvl="0" indent="0">
                  <a:buNone/>
                </a:pPr>
                <a:r>
                  <a:rPr lang="en-GB" sz="2000" dirty="0" smtClean="0"/>
                  <a:t>           - The magnet has to be quenched by CLIQ </a:t>
                </a:r>
                <a:r>
                  <a:rPr lang="en-GB" sz="2000" dirty="0"/>
                  <a:t>at </a:t>
                </a:r>
                <a:r>
                  <a:rPr lang="en-GB" sz="2000" dirty="0" smtClean="0"/>
                  <a:t>1 kA</a:t>
                </a:r>
              </a:p>
              <a:p>
                <a:pPr algn="just">
                  <a:buSzPct val="100000"/>
                  <a:buFont typeface="+mj-lt"/>
                  <a:buAutoNum type="arabicPeriod" startAt="2"/>
                </a:pPr>
                <a:r>
                  <a:rPr lang="en-GB" sz="2100" dirty="0" smtClean="0"/>
                  <a:t>To </a:t>
                </a:r>
                <a:r>
                  <a:rPr lang="en-GB" sz="2100" dirty="0"/>
                  <a:t>minimize </a:t>
                </a:r>
                <a:r>
                  <a:rPr lang="en-GB" sz="2100" dirty="0" smtClean="0"/>
                  <a:t>the voltages </a:t>
                </a:r>
                <a:r>
                  <a:rPr lang="en-GB" sz="2100" dirty="0"/>
                  <a:t>to ground in the </a:t>
                </a:r>
                <a:r>
                  <a:rPr lang="en-GB" sz="2100" dirty="0" smtClean="0"/>
                  <a:t>magnet:</a:t>
                </a:r>
              </a:p>
              <a:p>
                <a:pPr marL="36576" indent="0">
                  <a:buNone/>
                </a:pPr>
                <a:r>
                  <a:rPr lang="en-GB" sz="2000" dirty="0" smtClean="0"/>
                  <a:t>     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ground</m:t>
                        </m:r>
                      </m:sub>
                    </m:sSub>
                  </m:oMath>
                </a14:m>
                <a:r>
                  <a:rPr lang="en-GB" sz="2000" dirty="0" smtClean="0"/>
                  <a:t>&lt; 1 kV (nominal conditions)</a:t>
                </a:r>
              </a:p>
              <a:p>
                <a:pPr marL="36576" indent="0">
                  <a:buNone/>
                </a:pPr>
                <a:r>
                  <a:rPr lang="en-GB" sz="2000" dirty="0" smtClean="0"/>
                  <a:t>            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2000">
                            <a:latin typeface="Cambria Math" panose="02040503050406030204" pitchFamily="18" charset="0"/>
                          </a:rPr>
                          <m:t>ground</m:t>
                        </m:r>
                      </m:sub>
                    </m:sSub>
                  </m:oMath>
                </a14:m>
                <a:r>
                  <a:rPr lang="en-GB" sz="2000" dirty="0"/>
                  <a:t>&lt; </a:t>
                </a:r>
                <a:r>
                  <a:rPr lang="en-GB" sz="2000" dirty="0" smtClean="0"/>
                  <a:t>1.5 </a:t>
                </a:r>
                <a:r>
                  <a:rPr lang="en-GB" sz="2000" dirty="0"/>
                  <a:t>kV </a:t>
                </a:r>
                <a:r>
                  <a:rPr lang="en-GB" sz="2000" dirty="0" smtClean="0"/>
                  <a:t>(worst considered failure scenario)</a:t>
                </a:r>
              </a:p>
              <a:p>
                <a:pPr marL="36576" indent="0">
                  <a:buNone/>
                </a:pPr>
                <a:endParaRPr lang="en-GB" sz="800" dirty="0"/>
              </a:p>
              <a:p>
                <a:pPr lvl="0">
                  <a:buSzPct val="100000"/>
                  <a:buFont typeface="+mj-lt"/>
                  <a:buAutoNum type="arabicPeriod" startAt="3"/>
                </a:pPr>
                <a:r>
                  <a:rPr lang="en-GB" sz="2100" dirty="0" smtClean="0"/>
                  <a:t>To </a:t>
                </a:r>
                <a:r>
                  <a:rPr lang="en-GB" sz="2100" dirty="0"/>
                  <a:t>minimize the CLIQ capacitance (in order to minimize the volume and cost of the system</a:t>
                </a:r>
                <a:r>
                  <a:rPr lang="en-GB" sz="2100" dirty="0" smtClean="0"/>
                  <a:t>).</a:t>
                </a:r>
              </a:p>
              <a:p>
                <a:pPr marL="36576" lvl="0" indent="0">
                  <a:buNone/>
                </a:pPr>
                <a:endParaRPr lang="en-GB" sz="800" dirty="0" smtClean="0"/>
              </a:p>
              <a:p>
                <a:pPr lvl="0">
                  <a:buSzPct val="100000"/>
                  <a:buFont typeface="+mj-lt"/>
                  <a:buAutoNum type="arabicPeriod" startAt="4"/>
                </a:pPr>
                <a:r>
                  <a:rPr lang="en-GB" sz="2100" dirty="0" smtClean="0"/>
                  <a:t>To simplify the system if possible (the less CLIQ units the better, to assess the minimum redundancy needed in the capacitor bank).</a:t>
                </a:r>
                <a:endParaRPr lang="en-GB" sz="2100" dirty="0"/>
              </a:p>
              <a:p>
                <a:pPr lvl="0"/>
                <a:endParaRPr lang="en-US" sz="2400" dirty="0" smtClean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422" y="1097028"/>
                <a:ext cx="8917577" cy="5268750"/>
              </a:xfrm>
              <a:blipFill rotWithShape="0">
                <a:blip r:embed="rId2"/>
                <a:stretch>
                  <a:fillRect l="-273" t="-694" r="-8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6071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5208430" y="6362377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14/01/2016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93500"/>
            <a:ext cx="8226854" cy="767047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CLIQ (Coupling-Loss Induced Quench)</a:t>
            </a:r>
            <a:endParaRPr lang="en-GB" sz="3600" dirty="0"/>
          </a:p>
        </p:txBody>
      </p:sp>
      <p:sp>
        <p:nvSpPr>
          <p:cNvPr id="12" name="Content Placeholder 6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Pentagon 12"/>
          <p:cNvSpPr/>
          <p:nvPr/>
        </p:nvSpPr>
        <p:spPr>
          <a:xfrm rot="5400000">
            <a:off x="6799869" y="43058"/>
            <a:ext cx="1047208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Pentagon 13"/>
          <p:cNvSpPr/>
          <p:nvPr/>
        </p:nvSpPr>
        <p:spPr>
          <a:xfrm rot="5400000">
            <a:off x="6717868" y="1209855"/>
            <a:ext cx="1211202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field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Pentagon 14"/>
          <p:cNvSpPr/>
          <p:nvPr/>
        </p:nvSpPr>
        <p:spPr>
          <a:xfrm rot="5400000">
            <a:off x="6759299" y="2417214"/>
            <a:ext cx="1128335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915747" y="5467698"/>
            <a:ext cx="2856435" cy="680075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Pentagon 16"/>
          <p:cNvSpPr/>
          <p:nvPr/>
        </p:nvSpPr>
        <p:spPr>
          <a:xfrm rot="5400000">
            <a:off x="6822954" y="3519486"/>
            <a:ext cx="100102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70527"/>
            <a:ext cx="4896544" cy="558130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 flipV="1">
            <a:off x="2882544" y="5949280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95536" y="5932150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ghtning Bolt 20"/>
          <p:cNvSpPr/>
          <p:nvPr/>
        </p:nvSpPr>
        <p:spPr>
          <a:xfrm flipH="1">
            <a:off x="1494389" y="5382419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22" name="Lightning Bolt 21"/>
          <p:cNvSpPr/>
          <p:nvPr/>
        </p:nvSpPr>
        <p:spPr>
          <a:xfrm flipH="1">
            <a:off x="4302701" y="5454427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28" y="5380579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39014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 flipH="1">
            <a:off x="2299810" y="2933690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ircular Arrow 25"/>
          <p:cNvSpPr/>
          <p:nvPr/>
        </p:nvSpPr>
        <p:spPr>
          <a:xfrm flipH="1">
            <a:off x="56230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7" name="Circular Arrow 26"/>
          <p:cNvSpPr/>
          <p:nvPr/>
        </p:nvSpPr>
        <p:spPr>
          <a:xfrm flipH="1">
            <a:off x="936056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8" name="Circular Arrow 27"/>
          <p:cNvSpPr/>
          <p:nvPr/>
        </p:nvSpPr>
        <p:spPr>
          <a:xfrm flipH="1">
            <a:off x="128781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9" name="Circular Arrow 28"/>
          <p:cNvSpPr/>
          <p:nvPr/>
        </p:nvSpPr>
        <p:spPr>
          <a:xfrm>
            <a:off x="301057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Circular Arrow 29"/>
          <p:cNvSpPr/>
          <p:nvPr/>
        </p:nvSpPr>
        <p:spPr>
          <a:xfrm>
            <a:off x="3384328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Circular Arrow 30"/>
          <p:cNvSpPr/>
          <p:nvPr/>
        </p:nvSpPr>
        <p:spPr>
          <a:xfrm>
            <a:off x="373608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368913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97" y="5295976"/>
            <a:ext cx="555452" cy="13518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297" y="5308723"/>
            <a:ext cx="555452" cy="135187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508" y="5308723"/>
            <a:ext cx="555452" cy="135187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2266" y="5308723"/>
            <a:ext cx="555452" cy="13518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8250" y="5308723"/>
            <a:ext cx="555452" cy="135187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4234" y="5308723"/>
            <a:ext cx="555452" cy="13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1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0" y="1611731"/>
            <a:ext cx="4822300" cy="36177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731" y="188339"/>
            <a:ext cx="8393946" cy="940443"/>
          </a:xfrm>
        </p:spPr>
        <p:txBody>
          <a:bodyPr>
            <a:noAutofit/>
          </a:bodyPr>
          <a:lstStyle/>
          <a:p>
            <a:r>
              <a:rPr lang="en-US" sz="3400" dirty="0" smtClean="0"/>
              <a:t>Typical magnet discharge induced by CLIQ</a:t>
            </a:r>
            <a:endParaRPr lang="en-GB" sz="3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473" y="1602026"/>
            <a:ext cx="4835235" cy="362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4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>
          <a:xfrm>
            <a:off x="4994031" y="6356350"/>
            <a:ext cx="309792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CLIQ-based protection of the D1-D2 chain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11/02/2016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\\cern.ch\dfs\Users\f\fernanda\Documents\MB\MB_pictures\IMG_20150820_10180735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124" y="1103960"/>
            <a:ext cx="4585907" cy="25763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34462" y="69810"/>
            <a:ext cx="8706338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400" dirty="0" smtClean="0"/>
              <a:t>CLIQ units manufactured at CERN in 2015</a:t>
            </a:r>
            <a:endParaRPr lang="en-GB" sz="3400" dirty="0"/>
          </a:p>
        </p:txBody>
      </p:sp>
      <p:pic>
        <p:nvPicPr>
          <p:cNvPr id="11" name="Picture 10" descr="\\cern.ch\dfs\Users\f\fernanda\Documents\MB\MB_pictures\IMG_20150827_1008574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861" y="3122441"/>
            <a:ext cx="4819650" cy="2707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3865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29246</TotalTime>
  <Words>1298</Words>
  <Application>Microsoft Office PowerPoint</Application>
  <PresentationFormat>On-screen Show (4:3)</PresentationFormat>
  <Paragraphs>351</Paragraphs>
  <Slides>35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Cambria Math</vt:lpstr>
      <vt:lpstr>Times New Roman</vt:lpstr>
      <vt:lpstr>CERNCorporate4-3</vt:lpstr>
      <vt:lpstr>Document</vt:lpstr>
      <vt:lpstr>PowerPoint Presentation</vt:lpstr>
      <vt:lpstr>CLIQ-based protection of the D1-D2 chain </vt:lpstr>
      <vt:lpstr>Outline</vt:lpstr>
      <vt:lpstr>Layout of the Insertion Region of  HL-LHC</vt:lpstr>
      <vt:lpstr>D1 and D2 characteristics</vt:lpstr>
      <vt:lpstr>CLIQ-based protection system design criteria</vt:lpstr>
      <vt:lpstr>CLIQ (Coupling-Loss Induced Quench)</vt:lpstr>
      <vt:lpstr>Typical magnet discharge induced by CLIQ</vt:lpstr>
      <vt:lpstr>PowerPoint Presentation</vt:lpstr>
      <vt:lpstr>CLIQ connection schemes: D1, D2 in independent electrical circuits</vt:lpstr>
      <vt:lpstr>D1 independent circuit</vt:lpstr>
      <vt:lpstr>D2 independent circuit</vt:lpstr>
      <vt:lpstr>CLIQ connection schemes:  D1-D2 chain circuit</vt:lpstr>
      <vt:lpstr> D1-D2 chain Failure scenarios </vt:lpstr>
      <vt:lpstr> D1-D2 chain Summary of the failure scenarios for several CLIQ systems </vt:lpstr>
      <vt:lpstr>D1-D2 chain. Current and coil resistance</vt:lpstr>
      <vt:lpstr>D1-D2 chain. Temperature profile (GIF)</vt:lpstr>
      <vt:lpstr>D1-D2 chain. Voltages to ground</vt:lpstr>
      <vt:lpstr>D1-D2 chain  Voltage to ground distribution (GIF)</vt:lpstr>
      <vt:lpstr>D1-D2 chain  Inter-Filament Coupling Loss distribution (GIF)</vt:lpstr>
      <vt:lpstr>D1-D2 chain. Temperature profile (GIF)</vt:lpstr>
      <vt:lpstr>D1-D2 chain. Voltages to ground</vt:lpstr>
      <vt:lpstr>D1-D2 chain  Study of the impact of CLIQ(D2) oscillations on D1</vt:lpstr>
      <vt:lpstr>PowerPoint Presentation</vt:lpstr>
      <vt:lpstr>D1-D2 chain  Study of the impact of CLIQ(D1) oscillations on D2</vt:lpstr>
      <vt:lpstr>PowerPoint Presentation</vt:lpstr>
      <vt:lpstr>QH-based protection system for the 2 m long model of D1</vt:lpstr>
      <vt:lpstr>Protection of the 2 m long model of D1 QH compared to CLIQ</vt:lpstr>
      <vt:lpstr>Protection of the 2 m long model of D1 Temperature profile (GIF)</vt:lpstr>
      <vt:lpstr>Ongoing studies</vt:lpstr>
      <vt:lpstr> D1-D2 chain. Two CLIQ units at 750 V / 60 mF Failure scenarios for different redundancy levels in the capacitor bank </vt:lpstr>
      <vt:lpstr>Conclusions</vt:lpstr>
      <vt:lpstr>PowerPoint Presentation</vt:lpstr>
      <vt:lpstr>CLIQ behaviour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Alejandro Manuel Fernandez Navarro</cp:lastModifiedBy>
  <cp:revision>507</cp:revision>
  <dcterms:created xsi:type="dcterms:W3CDTF">2015-09-15T10:10:55Z</dcterms:created>
  <dcterms:modified xsi:type="dcterms:W3CDTF">2016-02-12T16:06:37Z</dcterms:modified>
</cp:coreProperties>
</file>