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00" r:id="rId3"/>
    <p:sldId id="325" r:id="rId4"/>
    <p:sldId id="327" r:id="rId5"/>
    <p:sldId id="326" r:id="rId6"/>
    <p:sldId id="328" r:id="rId7"/>
    <p:sldId id="329" r:id="rId8"/>
    <p:sldId id="322" r:id="rId9"/>
    <p:sldId id="323" r:id="rId10"/>
    <p:sldId id="324" r:id="rId11"/>
    <p:sldId id="301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B3DA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1908" y="17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FE699-7992-3B43-82F5-80F63DD62A0E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4E45C-11D1-AF42-89D0-7A39DF9C2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414B5-3A6B-C642-9864-DF8AB2F91B47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8AF6B-700B-254C-9E8E-858384F2CFB1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1A333-D1C3-684F-BB30-72395C356468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83D05-706C-E545-A57D-774167FDA958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D9B24-EE38-CD4E-AE4D-1E06203FD5C4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EE29-628E-7543-BB58-8D9E437B67AF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98258-8644-0247-80E1-B7C2726DC02D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B09F8-FC02-CB4C-B313-38D01B515246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CF7-756E-1448-B36A-59924ECE2C26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</a:t>
            </a:r>
            <a:fld id="{0C1AAB20-FF25-404E-A24F-F8AA9921429D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9E722-60BC-A641-85BA-2708BF78AA2A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Others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7474"/>
            <a:ext cx="8226854" cy="391549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Machine Protection </a:t>
            </a:r>
            <a:r>
              <a:rPr lang="en-US" sz="3200" dirty="0" err="1" smtClean="0">
                <a:sym typeface="Wingdings"/>
              </a:rPr>
              <a:t>Pannel</a:t>
            </a:r>
            <a:r>
              <a:rPr lang="en-US" sz="3200" dirty="0" smtClean="0">
                <a:sym typeface="Wingdings"/>
              </a:rPr>
              <a:t> secretary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Taking the Minutes and broadcast them</a:t>
            </a:r>
          </a:p>
          <a:p>
            <a:pPr lvl="1">
              <a:lnSpc>
                <a:spcPct val="110000"/>
              </a:lnSpc>
            </a:pPr>
            <a:r>
              <a:rPr lang="en-US" sz="2800" dirty="0" err="1" smtClean="0">
                <a:sym typeface="Wingdings"/>
              </a:rPr>
              <a:t>Updatinging</a:t>
            </a:r>
            <a:r>
              <a:rPr lang="en-US" sz="2800" dirty="0" smtClean="0">
                <a:sym typeface="Wingdings"/>
              </a:rPr>
              <a:t> the MPP website</a:t>
            </a: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Supervise a Technical student supporting one of the topics =&gt; PhD student ?</a:t>
            </a:r>
            <a:endParaRPr lang="en-US" sz="32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06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6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552089"/>
            <a:ext cx="8265984" cy="1277637"/>
          </a:xfrm>
        </p:spPr>
        <p:txBody>
          <a:bodyPr>
            <a:normAutofit/>
          </a:bodyPr>
          <a:lstStyle/>
          <a:p>
            <a:pPr algn="ctr"/>
            <a:r>
              <a:rPr lang="en-US" sz="3600" b="0" dirty="0" smtClean="0"/>
              <a:t>First results &amp; Projects</a:t>
            </a:r>
            <a:br>
              <a:rPr lang="en-US" sz="3600" b="0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683" y="4068636"/>
            <a:ext cx="6629400" cy="48194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M. Valette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D291B9-7998-4C44-AF1C-CA66E83EA3BE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Three main projects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6854" cy="431237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HL LHC Machine Protection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Crab Cavities Failure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Other Magnets Failure (D1, D2, Triplet)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Setup for detection of ultrafast losses in IP7</a:t>
            </a:r>
            <a:endParaRPr lang="en-US" sz="2800" dirty="0" smtClean="0">
              <a:sym typeface="Wingdings"/>
            </a:endParaRPr>
          </a:p>
          <a:p>
            <a:pPr>
              <a:lnSpc>
                <a:spcPct val="110000"/>
              </a:lnSpc>
            </a:pPr>
            <a:endParaRPr lang="en-US" sz="32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LHC Machine protection</a:t>
            </a:r>
          </a:p>
          <a:p>
            <a:pPr lvl="1">
              <a:lnSpc>
                <a:spcPct val="110000"/>
              </a:lnSpc>
              <a:buClr>
                <a:srgbClr val="DDDDDD"/>
              </a:buClr>
            </a:pPr>
            <a:r>
              <a:rPr lang="en-US" sz="2800" dirty="0" smtClean="0">
                <a:solidFill>
                  <a:srgbClr val="0055A0"/>
                </a:solidFill>
                <a:sym typeface="Wingdings"/>
              </a:rPr>
              <a:t>Follow up on high energy dumps and MP systems </a:t>
            </a:r>
            <a:r>
              <a:rPr lang="en-US" sz="2800" dirty="0" err="1" smtClean="0">
                <a:solidFill>
                  <a:srgbClr val="0055A0"/>
                </a:solidFill>
                <a:sym typeface="Wingdings"/>
              </a:rPr>
              <a:t>functionnement</a:t>
            </a:r>
            <a:endParaRPr lang="en-US" sz="2800" dirty="0" smtClean="0">
              <a:solidFill>
                <a:srgbClr val="0055A0"/>
              </a:solidFill>
              <a:sym typeface="Wingdings"/>
            </a:endParaRPr>
          </a:p>
          <a:p>
            <a:pPr lvl="1">
              <a:lnSpc>
                <a:spcPct val="110000"/>
              </a:lnSpc>
              <a:buClr>
                <a:srgbClr val="DDDDDD"/>
              </a:buClr>
            </a:pPr>
            <a:r>
              <a:rPr lang="en-US" sz="2800" dirty="0" smtClean="0">
                <a:solidFill>
                  <a:srgbClr val="0055A0"/>
                </a:solidFill>
                <a:sym typeface="Wingdings"/>
              </a:rPr>
              <a:t>Study losses during dump (patterns, abort gap population </a:t>
            </a:r>
            <a:r>
              <a:rPr lang="en-US" sz="2800" dirty="0" err="1" smtClean="0">
                <a:solidFill>
                  <a:srgbClr val="0055A0"/>
                </a:solidFill>
                <a:sym typeface="Wingdings"/>
              </a:rPr>
              <a:t>dyanmics</a:t>
            </a:r>
            <a:r>
              <a:rPr lang="en-US" sz="2800" dirty="0" smtClean="0">
                <a:solidFill>
                  <a:srgbClr val="0055A0"/>
                </a:solidFill>
                <a:sym typeface="Wingdings"/>
              </a:rPr>
              <a:t>, …)</a:t>
            </a:r>
            <a:endParaRPr lang="en-US" sz="20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4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Implementation of Diamond Detectors in IP 6 &amp; 7 into CCC automated </a:t>
            </a:r>
            <a:r>
              <a:rPr lang="en-US" sz="3200" dirty="0" err="1" smtClean="0">
                <a:sym typeface="Wingdings"/>
              </a:rPr>
              <a:t>applictions</a:t>
            </a:r>
            <a:endParaRPr lang="en-US" sz="32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57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Hi </a:t>
            </a:r>
            <a:r>
              <a:rPr lang="en-US" sz="3600" dirty="0" err="1" smtClean="0"/>
              <a:t>Lumi</a:t>
            </a:r>
            <a:r>
              <a:rPr lang="en-US" sz="3600" dirty="0" smtClean="0"/>
              <a:t> </a:t>
            </a:r>
            <a:r>
              <a:rPr lang="en-US" sz="3600" dirty="0" smtClean="0"/>
              <a:t>LHC Machine Protection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6854" cy="431237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Study the effect of Crab Cavities Failure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CCFM meetings every other week</a:t>
            </a: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555" y="2646681"/>
            <a:ext cx="6498144" cy="293467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20828" y="2158123"/>
            <a:ext cx="4283402" cy="3990074"/>
            <a:chOff x="506287" y="2158122"/>
            <a:chExt cx="5387163" cy="501824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287" y="2158122"/>
              <a:ext cx="5367732" cy="261399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6288" y="4775913"/>
              <a:ext cx="5387162" cy="2400458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397" y="2144422"/>
            <a:ext cx="5063519" cy="400377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603994" y="2158123"/>
            <a:ext cx="3116013" cy="3881316"/>
            <a:chOff x="-1088571" y="2090518"/>
            <a:chExt cx="4847771" cy="60384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/>
            <a:srcRect l="49537"/>
            <a:stretch/>
          </p:blipFill>
          <p:spPr>
            <a:xfrm>
              <a:off x="-1088571" y="5109718"/>
              <a:ext cx="4847771" cy="30192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/>
            <a:srcRect r="50271"/>
            <a:stretch/>
          </p:blipFill>
          <p:spPr>
            <a:xfrm>
              <a:off x="-1018113" y="2090518"/>
              <a:ext cx="4777313" cy="3019200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>
          <a:xfrm>
            <a:off x="167640" y="2144423"/>
            <a:ext cx="8892540" cy="4003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37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LHC operation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6300"/>
            <a:ext cx="8226854" cy="52197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Follow up on high energy dump using </a:t>
            </a:r>
            <a:r>
              <a:rPr lang="en-US" sz="3200" dirty="0" err="1" smtClean="0">
                <a:sym typeface="Wingdings"/>
              </a:rPr>
              <a:t>PostMortem</a:t>
            </a:r>
            <a:endParaRPr lang="en-US" sz="32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As a training analysis of the 2015 </a:t>
            </a:r>
            <a:r>
              <a:rPr lang="en-US" sz="2800" dirty="0" err="1" smtClean="0">
                <a:sym typeface="Wingdings"/>
              </a:rPr>
              <a:t>Pb</a:t>
            </a:r>
            <a:r>
              <a:rPr lang="en-US" sz="2800" dirty="0" smtClean="0">
                <a:sym typeface="Wingdings"/>
              </a:rPr>
              <a:t> run</a:t>
            </a: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Soon:</a:t>
            </a:r>
            <a:endParaRPr lang="en-US" sz="3200" dirty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B channel BLM data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Automatic </a:t>
            </a:r>
            <a:r>
              <a:rPr lang="en-US" sz="2800" dirty="0" err="1" smtClean="0">
                <a:sym typeface="Wingdings"/>
              </a:rPr>
              <a:t>PostMortem</a:t>
            </a:r>
            <a:r>
              <a:rPr lang="en-US" sz="2800" dirty="0" smtClean="0">
                <a:sym typeface="Wingdings"/>
              </a:rPr>
              <a:t> Data retrieval </a:t>
            </a: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70206"/>
            <a:ext cx="7735380" cy="33437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84495"/>
            <a:ext cx="7687748" cy="33151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83426"/>
            <a:ext cx="7687748" cy="32484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914" y="3055620"/>
            <a:ext cx="3223878" cy="296936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7640" y="4995992"/>
            <a:ext cx="5538274" cy="1100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07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LHC operation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6300"/>
            <a:ext cx="8226854" cy="52197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Abort gap population dynamics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Using Timber Data from Fill 4671</a:t>
            </a: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9687"/>
            <a:ext cx="9144000" cy="35758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" y="3628326"/>
            <a:ext cx="6212565" cy="2476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89" y="3608096"/>
            <a:ext cx="6213937" cy="24879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17" y="3608096"/>
            <a:ext cx="6212564" cy="2476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451" y="3605937"/>
            <a:ext cx="6113265" cy="24765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35" y="3609609"/>
            <a:ext cx="6190999" cy="24863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862" y="3644855"/>
            <a:ext cx="6113265" cy="24750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914" y="3634579"/>
            <a:ext cx="6173697" cy="24702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327" y="3625751"/>
            <a:ext cx="6149060" cy="2487904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V="1">
            <a:off x="167640" y="2758440"/>
            <a:ext cx="1257300" cy="8474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35742" y="2747036"/>
            <a:ext cx="1005609" cy="8732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933812" y="2747036"/>
            <a:ext cx="712738" cy="8746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379878" y="2758440"/>
            <a:ext cx="352480" cy="8474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899265" y="2141220"/>
            <a:ext cx="404086" cy="14647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945295" y="2459131"/>
            <a:ext cx="724335" cy="11383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372101" y="2459131"/>
            <a:ext cx="620890" cy="11317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8131379" y="2460219"/>
            <a:ext cx="7479" cy="11306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7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Longitudinal Dynamics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876300"/>
            <a:ext cx="8226854" cy="5219700"/>
          </a:xfrm>
        </p:spPr>
        <p:txBody>
          <a:bodyPr>
            <a:normAutofit/>
          </a:bodyPr>
          <a:lstStyle/>
          <a:p>
            <a:pPr marL="448056" lvl="1" indent="0">
              <a:lnSpc>
                <a:spcPct val="110000"/>
              </a:lnSpc>
              <a:buNone/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pic>
        <p:nvPicPr>
          <p:cNvPr id="29" name="Picture 28" descr="separatrix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778" y="1469702"/>
            <a:ext cx="4467793" cy="4533496"/>
          </a:xfrm>
          <a:prstGeom prst="rect">
            <a:avLst/>
          </a:prstGeom>
          <a:solidFill>
            <a:srgbClr val="FFCCFF"/>
          </a:solidFill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0" name="Picture 29" descr="captur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571" y="838229"/>
            <a:ext cx="4319905" cy="251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fastturn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540000">
            <a:off x="4667853" y="3396852"/>
            <a:ext cx="4455926" cy="2706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438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Diamond </a:t>
            </a:r>
            <a:r>
              <a:rPr lang="en-US" sz="3600" dirty="0" smtClean="0"/>
              <a:t>detectors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1540"/>
            <a:ext cx="8226854" cy="493014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Implementation in Control Room </a:t>
            </a:r>
            <a:r>
              <a:rPr lang="en-US" sz="3200" dirty="0">
                <a:sym typeface="Wingdings"/>
              </a:rPr>
              <a:t>A</a:t>
            </a:r>
            <a:r>
              <a:rPr lang="en-US" sz="3200" dirty="0" smtClean="0">
                <a:sym typeface="Wingdings"/>
              </a:rPr>
              <a:t>pplication</a:t>
            </a:r>
          </a:p>
          <a:p>
            <a:pPr>
              <a:lnSpc>
                <a:spcPct val="110000"/>
              </a:lnSpc>
            </a:pPr>
            <a:endParaRPr lang="en-US" sz="32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Diamonds in IP4 (RF)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2 per beam around beam-gas interaction chamber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Abort gap population measurement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Investigation of low count rate and time spread with Oliver</a:t>
            </a:r>
            <a:endParaRPr lang="en-US" sz="2800" dirty="0" smtClean="0">
              <a:sym typeface="Wingdings"/>
            </a:endParaRPr>
          </a:p>
          <a:p>
            <a:pPr marL="36576" indent="0">
              <a:lnSpc>
                <a:spcPct val="110000"/>
              </a:lnSpc>
              <a:buNone/>
            </a:pPr>
            <a:endParaRPr lang="en-US" sz="3200" dirty="0" smtClean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>
                <a:sym typeface="Wingdings"/>
              </a:rPr>
              <a:t>Diamonds in IP7 (Halo </a:t>
            </a:r>
            <a:r>
              <a:rPr lang="en-US" sz="3200" dirty="0" smtClean="0">
                <a:sym typeface="Wingdings"/>
              </a:rPr>
              <a:t>Collimation)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Next to the primary collimators</a:t>
            </a: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dirty="0">
                <a:sym typeface="Wingdings"/>
              </a:rPr>
              <a:t>Fast UFO buster ?</a:t>
            </a:r>
          </a:p>
          <a:p>
            <a:pPr marL="36576" indent="0">
              <a:lnSpc>
                <a:spcPct val="110000"/>
              </a:lnSpc>
              <a:buNone/>
            </a:pPr>
            <a:endParaRPr lang="en-US" sz="32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Diamonds in IP6 (Dump)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Next to the TCDQ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IC BLM supposedly saturated during an asynchronous beam dump</a:t>
            </a: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Precise measurements of particles and energy deposition with diamond detectors to assess damage</a:t>
            </a:r>
            <a:endParaRPr lang="en-US" sz="2800" dirty="0" smtClean="0"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260" y="709667"/>
            <a:ext cx="3253740" cy="11449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698" y="1756695"/>
            <a:ext cx="2196301" cy="1085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699" y="2895055"/>
            <a:ext cx="2196301" cy="156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35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Experiments &amp; MDs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640"/>
            <a:ext cx="8226854" cy="52197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0000"/>
              </a:lnSpc>
            </a:pPr>
            <a:endParaRPr lang="en-US" sz="3200" dirty="0" smtClean="0"/>
          </a:p>
          <a:p>
            <a:pPr>
              <a:lnSpc>
                <a:spcPct val="110000"/>
              </a:lnSpc>
            </a:pPr>
            <a:r>
              <a:rPr lang="en-US" sz="3200" dirty="0" smtClean="0"/>
              <a:t>Calibration </a:t>
            </a:r>
            <a:r>
              <a:rPr lang="en-US" sz="3200" dirty="0"/>
              <a:t>of diamond particle detectors in </a:t>
            </a:r>
            <a:r>
              <a:rPr lang="en-US" sz="3200" dirty="0" smtClean="0"/>
              <a:t>IP6 (MD1182)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Asynchronous beam dump test with controlled abort gap population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Study Abort Gap population dynamics</a:t>
            </a:r>
          </a:p>
          <a:p>
            <a:pPr marL="36576" indent="0">
              <a:lnSpc>
                <a:spcPct val="110000"/>
              </a:lnSpc>
              <a:buNone/>
            </a:pPr>
            <a:endParaRPr lang="en-US" sz="3200" dirty="0" smtClean="0"/>
          </a:p>
          <a:p>
            <a:pPr>
              <a:lnSpc>
                <a:spcPct val="110000"/>
              </a:lnSpc>
            </a:pPr>
            <a:r>
              <a:rPr lang="en-US" sz="3200" dirty="0" smtClean="0"/>
              <a:t>New </a:t>
            </a:r>
            <a:r>
              <a:rPr lang="en-US" sz="3200" dirty="0"/>
              <a:t>method for validation of aperture margins in the LHC </a:t>
            </a:r>
            <a:r>
              <a:rPr lang="en-US" sz="3200" dirty="0" smtClean="0"/>
              <a:t>triplet (MD1179)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~90 </a:t>
            </a:r>
            <a:r>
              <a:rPr lang="en-US" sz="2800" dirty="0" err="1" smtClean="0"/>
              <a:t>deg</a:t>
            </a:r>
            <a:r>
              <a:rPr lang="en-US" sz="2800" dirty="0" smtClean="0"/>
              <a:t> phase advance between IP6-&gt;1 and IP6-&gt;8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Simulate a MKD misfire with closed orbit bump with increasing amplitude (follow up on Vera’s studies)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Open collimation system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/>
              <a:t>Move in the collimators to</a:t>
            </a:r>
          </a:p>
          <a:p>
            <a:pPr marL="448056" lvl="1" indent="0">
              <a:lnSpc>
                <a:spcPct val="110000"/>
              </a:lnSpc>
              <a:buNone/>
            </a:pPr>
            <a:r>
              <a:rPr lang="en-US" sz="2800" dirty="0" smtClean="0"/>
              <a:t> verify aperture margins</a:t>
            </a:r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>
              <a:lnSpc>
                <a:spcPct val="110000"/>
              </a:lnSpc>
            </a:pPr>
            <a:endParaRPr lang="en-US" sz="3200" dirty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>
              <a:lnSpc>
                <a:spcPct val="110000"/>
              </a:lnSpc>
            </a:pPr>
            <a:r>
              <a:rPr lang="en-US" sz="3200" dirty="0" smtClean="0"/>
              <a:t>Measure </a:t>
            </a:r>
            <a:r>
              <a:rPr lang="en-US" sz="3200" dirty="0"/>
              <a:t>effect of D1 powering failure on </a:t>
            </a:r>
            <a:r>
              <a:rPr lang="en-US" sz="3200" dirty="0" smtClean="0"/>
              <a:t>the beam</a:t>
            </a:r>
          </a:p>
          <a:p>
            <a:pPr marL="36576" indent="0">
              <a:lnSpc>
                <a:spcPct val="110000"/>
              </a:lnSpc>
              <a:buNone/>
            </a:pPr>
            <a:r>
              <a:rPr lang="en-US" sz="3200" dirty="0" smtClean="0"/>
              <a:t>(MD1184)</a:t>
            </a:r>
          </a:p>
          <a:p>
            <a:pPr lvl="1">
              <a:lnSpc>
                <a:spcPct val="110000"/>
              </a:lnSpc>
              <a:buClr>
                <a:srgbClr val="DDDDDD"/>
              </a:buClr>
            </a:pPr>
            <a:r>
              <a:rPr lang="en-US" sz="2900" dirty="0">
                <a:solidFill>
                  <a:srgbClr val="0055A0"/>
                </a:solidFill>
              </a:rPr>
              <a:t>Move in the collimators to verify aperture margins</a:t>
            </a:r>
          </a:p>
          <a:p>
            <a:pPr lvl="1">
              <a:lnSpc>
                <a:spcPct val="110000"/>
              </a:lnSpc>
            </a:pPr>
            <a:endParaRPr lang="en-US" sz="2000" dirty="0" smtClean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24 February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726180" y="2894291"/>
            <a:ext cx="5262295" cy="1794708"/>
            <a:chOff x="768989" y="2102183"/>
            <a:chExt cx="7584843" cy="2586815"/>
          </a:xfrm>
        </p:grpSpPr>
        <p:pic>
          <p:nvPicPr>
            <p:cNvPr id="8" name="Picture 7" descr="Aperture+Orbit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989" y="2102183"/>
              <a:ext cx="4016371" cy="2586815"/>
            </a:xfrm>
            <a:prstGeom prst="rect">
              <a:avLst/>
            </a:prstGeom>
          </p:spPr>
        </p:pic>
        <p:pic>
          <p:nvPicPr>
            <p:cNvPr id="9" name="Picture 8" descr="Delta-MKD-vs-OBump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5360" y="2102183"/>
              <a:ext cx="3568472" cy="2332925"/>
            </a:xfrm>
            <a:prstGeom prst="rect">
              <a:avLst/>
            </a:prstGeom>
          </p:spPr>
        </p:pic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3533631"/>
            <a:ext cx="3540175" cy="2615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15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43475</TotalTime>
  <Words>384</Words>
  <Application>Microsoft Office PowerPoint</Application>
  <PresentationFormat>On-screen Show (4:3)</PresentationFormat>
  <Paragraphs>149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CERN(4-3)</vt:lpstr>
      <vt:lpstr>PowerPoint Presentation</vt:lpstr>
      <vt:lpstr>First results &amp; Projects </vt:lpstr>
      <vt:lpstr>Three main projects</vt:lpstr>
      <vt:lpstr>Hi Lumi LHC Machine Protection</vt:lpstr>
      <vt:lpstr>LHC operation</vt:lpstr>
      <vt:lpstr>LHC operation</vt:lpstr>
      <vt:lpstr>Longitudinal Dynamics</vt:lpstr>
      <vt:lpstr>Diamond detectors</vt:lpstr>
      <vt:lpstr>Experiments &amp; MDs</vt:lpstr>
      <vt:lpstr>Others 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Matthieu Valette</cp:lastModifiedBy>
  <cp:revision>367</cp:revision>
  <cp:lastPrinted>2014-05-15T12:44:47Z</cp:lastPrinted>
  <dcterms:created xsi:type="dcterms:W3CDTF">2012-11-30T11:04:26Z</dcterms:created>
  <dcterms:modified xsi:type="dcterms:W3CDTF">2016-02-24T18:47:16Z</dcterms:modified>
</cp:coreProperties>
</file>