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72" r:id="rId6"/>
    <p:sldId id="273" r:id="rId7"/>
    <p:sldId id="261" r:id="rId8"/>
    <p:sldId id="271" r:id="rId9"/>
    <p:sldId id="274" r:id="rId10"/>
    <p:sldId id="263" r:id="rId11"/>
    <p:sldId id="267" r:id="rId12"/>
    <p:sldId id="268" r:id="rId13"/>
    <p:sldId id="269" r:id="rId14"/>
    <p:sldId id="270" r:id="rId15"/>
    <p:sldId id="266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0055A0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70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EJ   –   RF Upgrade Paths   –   Chamonix '16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43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microsoft.com/office/2007/relationships/media" Target="../media/media2.mp4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video" Target="../media/media2.mp4"/><Relationship Id="rId9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40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22" y="394639"/>
            <a:ext cx="8955536" cy="4154984"/>
          </a:xfrm>
        </p:spPr>
        <p:txBody>
          <a:bodyPr wrap="square">
            <a:spAutoFit/>
          </a:bodyPr>
          <a:lstStyle/>
          <a:p>
            <a:pPr algn="ctr">
              <a:spcBef>
                <a:spcPts val="2400"/>
              </a:spcBef>
            </a:pPr>
            <a:r>
              <a:rPr lang="en-GB" sz="4000" dirty="0" smtClean="0"/>
              <a:t>Brief summary of the 2016 LHC performance workshop </a:t>
            </a:r>
            <a:br>
              <a:rPr lang="en-GB" sz="4000" dirty="0" smtClean="0"/>
            </a:br>
            <a:r>
              <a:rPr lang="en-GB" sz="4000" dirty="0" smtClean="0"/>
              <a:t>(aka Chamonix) </a:t>
            </a:r>
            <a:br>
              <a:rPr lang="en-GB" sz="40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Andrea, Arjan, Bernhard, Daniel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err="1" smtClean="0"/>
              <a:t>Indico</a:t>
            </a:r>
            <a:r>
              <a:rPr lang="en-GB" sz="2400" dirty="0" smtClean="0"/>
              <a:t> 448109 for all presentations</a:t>
            </a:r>
            <a:br>
              <a:rPr lang="en-GB" sz="2400" dirty="0" smtClean="0"/>
            </a:br>
            <a:r>
              <a:rPr lang="en-GB" sz="2400" dirty="0" smtClean="0"/>
              <a:t>Summing up session on 3/3/2016 PM in Main Auditorium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83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965" y="79988"/>
            <a:ext cx="6675798" cy="31308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965" y="3441215"/>
            <a:ext cx="6725232" cy="338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2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96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Summary Session 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330199" y="1198605"/>
            <a:ext cx="8692267" cy="4820229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AFT &amp; AWG (B. Todd):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AFT operational in 2015 </a:t>
            </a:r>
            <a:r>
              <a:rPr lang="en-GB" dirty="0" smtClean="0">
                <a:sym typeface="Wingdings" panose="05000000000000000000" pitchFamily="2" charset="2"/>
              </a:rPr>
              <a:t> consolidated capture of availability data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Future, 2 directions: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Extension of AFT to capture equipment data (up to AMMS)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Extension of AFT to injectors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/>
              <a:t>A lot of feedback and interest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a lot of work in </a:t>
            </a:r>
            <a:r>
              <a:rPr lang="en-GB" dirty="0" smtClean="0"/>
              <a:t>2016!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Enforce the role of AWG beyond development of AFT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LHC Availability – Status and Prospects (A. Apollonio)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Good availability during 25 ns Run (70 %), Excellent during Ion Run (80 %)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Ion Run sets a reference for the LHC hardware system performance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Predictions for integrated </a:t>
            </a:r>
            <a:r>
              <a:rPr lang="en-GB" dirty="0" err="1" smtClean="0"/>
              <a:t>lumi</a:t>
            </a:r>
            <a:r>
              <a:rPr lang="en-GB" dirty="0" smtClean="0"/>
              <a:t> in 2016: ~30 fb-1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Significant efforts required to meet HL targets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Cryogenics (G. Ferlin)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Run2 configuration: two 4.5 K cold boxes + one 1.9 K pumping unit, lower failure rate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Problems with BS cooling due to high heat loads in 2015, feed-forward system in 2016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endParaRPr lang="en-GB" dirty="0" smtClean="0"/>
          </a:p>
          <a:p>
            <a:pPr lvl="2">
              <a:buFont typeface="Wingdings" panose="05000000000000000000" pitchFamily="2" charset="2"/>
              <a:buChar char="q"/>
            </a:pP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6770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96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Summary Session 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330199" y="1198605"/>
            <a:ext cx="8692267" cy="4820229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Quench Detection System (R. Denz):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Availability before TS2 limited by SEUs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Very good availability after </a:t>
            </a:r>
            <a:r>
              <a:rPr lang="en-GB" dirty="0" smtClean="0"/>
              <a:t>TS2, following replacement of </a:t>
            </a:r>
            <a:r>
              <a:rPr lang="en-GB" dirty="0" err="1" smtClean="0"/>
              <a:t>mBS</a:t>
            </a:r>
            <a:r>
              <a:rPr lang="en-GB" dirty="0" smtClean="0"/>
              <a:t> boards </a:t>
            </a:r>
            <a:r>
              <a:rPr lang="en-GB" dirty="0"/>
              <a:t>(98 </a:t>
            </a:r>
            <a:r>
              <a:rPr lang="en-GB" dirty="0" smtClean="0"/>
              <a:t>%)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Firmware upgrade for </a:t>
            </a:r>
            <a:r>
              <a:rPr lang="en-GB" dirty="0" err="1" smtClean="0"/>
              <a:t>nQPS</a:t>
            </a:r>
            <a:r>
              <a:rPr lang="en-GB" dirty="0" smtClean="0"/>
              <a:t> DAQ and rad-</a:t>
            </a:r>
            <a:r>
              <a:rPr lang="en-GB" dirty="0" err="1" smtClean="0"/>
              <a:t>tol</a:t>
            </a:r>
            <a:r>
              <a:rPr lang="en-GB" dirty="0" smtClean="0"/>
              <a:t> QDS for 600 A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Expected performance in 2016: same as after TS2 in 2015, even with higher R2E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Electrical Performance of LHC Magnet Circuits (F. Rodriguez Mateos)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Overall behaviour in good shape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Improve understanding of earth faults (procedures + diagnostics)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Many activities for consolidation and preventive maintenance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Power Converters (V. Montabonnet)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LS1 activities very effective – known faults mitigated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No reduction of availability even with higher power @6.5 </a:t>
            </a:r>
            <a:r>
              <a:rPr lang="en-GB" dirty="0" err="1" smtClean="0"/>
              <a:t>TeV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Main worry related to R2E (FGC in 2016-17 EYETS + new Power Part in LS2)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endParaRPr lang="en-GB" dirty="0" smtClean="0"/>
          </a:p>
          <a:p>
            <a:pPr lvl="2">
              <a:buFont typeface="Wingdings" panose="05000000000000000000" pitchFamily="2" charset="2"/>
              <a:buChar char="q"/>
            </a:pP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719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96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Summary Session 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330199" y="1198605"/>
            <a:ext cx="8692267" cy="4820229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LBDS and Injection System (C. Bracco):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LS1 activities </a:t>
            </a:r>
            <a:r>
              <a:rPr lang="en-GB" dirty="0" smtClean="0"/>
              <a:t>effective (MKI HV, heating and UFO rate, TCDQ, etc.)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…but non conformities observed (TDI, MKD switches)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RF and ADT (A. Butterworth)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LS1 activities </a:t>
            </a:r>
            <a:r>
              <a:rPr lang="en-GB" dirty="0" smtClean="0"/>
              <a:t>effective (HV and klystron failures mitigated)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Beam intensity related issues with peak klystron power: condition to nominal 300kW for 2016 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Arc </a:t>
            </a:r>
            <a:r>
              <a:rPr lang="en-GB" dirty="0"/>
              <a:t>detector trips not </a:t>
            </a:r>
            <a:r>
              <a:rPr lang="en-GB" dirty="0" smtClean="0"/>
              <a:t>understood</a:t>
            </a:r>
            <a:r>
              <a:rPr lang="en-GB" dirty="0"/>
              <a:t> </a:t>
            </a:r>
            <a:r>
              <a:rPr lang="en-GB" dirty="0" smtClean="0"/>
              <a:t>(R2E?)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LLRF </a:t>
            </a:r>
            <a:r>
              <a:rPr lang="en-GB" dirty="0"/>
              <a:t>spares start to become </a:t>
            </a:r>
            <a:r>
              <a:rPr lang="en-GB" dirty="0" smtClean="0"/>
              <a:t>important</a:t>
            </a:r>
          </a:p>
          <a:p>
            <a:pPr marL="448056" lvl="1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Beam Instrumentation (W. Vigano)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Distinction safety-critical/non safety-critical systems, implication on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Fault categories (external, system, design and installation, human factor)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BI faults mainly due to BLMs (biggest and most distributed system)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endParaRPr lang="en-GB" dirty="0" smtClean="0"/>
          </a:p>
          <a:p>
            <a:pPr lvl="2">
              <a:buFont typeface="Wingdings" panose="05000000000000000000" pitchFamily="2" charset="2"/>
              <a:buChar char="q"/>
            </a:pP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7897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96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Summary Session 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5" name="Content Placeholder 10"/>
          <p:cNvSpPr>
            <a:spLocks noGrp="1"/>
          </p:cNvSpPr>
          <p:nvPr>
            <p:ph idx="1"/>
          </p:nvPr>
        </p:nvSpPr>
        <p:spPr>
          <a:xfrm>
            <a:off x="330199" y="1198605"/>
            <a:ext cx="8692267" cy="4820229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Technical Infrastructure (J. Nielsen - ?):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LS1 activities </a:t>
            </a:r>
            <a:r>
              <a:rPr lang="en-GB" dirty="0" smtClean="0"/>
              <a:t>effective </a:t>
            </a:r>
            <a:r>
              <a:rPr lang="en-GB" dirty="0" smtClean="0">
                <a:sym typeface="Wingdings" panose="05000000000000000000" pitchFamily="2" charset="2"/>
              </a:rPr>
              <a:t> fewer major events due to electrical perturbations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Established process to analyse major events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Radiation to Electronics – R2E (S. Danzeca)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Around 1-2 R2E dumps/fb-1 are foreseen in 2016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err="1" smtClean="0"/>
              <a:t>FGClite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 0.5 dumps/fb-1 (in 2017)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Long term TID will become an issue (rotation of exposed equipment)</a:t>
            </a:r>
          </a:p>
          <a:p>
            <a:pPr marL="448056" lvl="1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Availability in View of Operation at 7 </a:t>
            </a:r>
            <a:r>
              <a:rPr lang="en-GB" b="1" dirty="0" err="1" smtClean="0"/>
              <a:t>TeV</a:t>
            </a:r>
            <a:r>
              <a:rPr lang="en-GB" b="1" dirty="0" smtClean="0"/>
              <a:t> (R. Schmidt)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LHC ‘young machine’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smtClean="0">
                <a:sym typeface="Wingdings" panose="05000000000000000000" pitchFamily="2" charset="2"/>
              </a:rPr>
              <a:t>benefit from more </a:t>
            </a:r>
            <a:r>
              <a:rPr lang="en-GB" dirty="0" smtClean="0">
                <a:sym typeface="Wingdings" panose="05000000000000000000" pitchFamily="2" charset="2"/>
              </a:rPr>
              <a:t>experience over the years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Optimization of Run schedule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Revise MPS strategy, optimizing for availability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Magnet training for 7 </a:t>
            </a:r>
            <a:r>
              <a:rPr lang="en-GB" dirty="0" err="1" smtClean="0"/>
              <a:t>TeV</a:t>
            </a:r>
            <a:r>
              <a:rPr lang="en-GB" dirty="0" smtClean="0"/>
              <a:t> takes time, evaluate risk/benefit in the long term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Explore new ideas (e.g. faster ramps, reduce </a:t>
            </a:r>
            <a:r>
              <a:rPr lang="en-GB" dirty="0" err="1" smtClean="0"/>
              <a:t>precycles</a:t>
            </a:r>
            <a:r>
              <a:rPr lang="en-GB" dirty="0" smtClean="0"/>
              <a:t>,…)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HL game changer (FCC even more…)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Proposal for additional working group on availability/reliability modelling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5730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4140"/>
            <a:ext cx="9044763" cy="45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62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83429"/>
            <a:ext cx="8226854" cy="434928"/>
          </a:xfrm>
        </p:spPr>
        <p:txBody>
          <a:bodyPr>
            <a:noAutofit/>
          </a:bodyPr>
          <a:lstStyle/>
          <a:p>
            <a:r>
              <a:rPr lang="en-US" sz="2000" dirty="0"/>
              <a:t>Performance Limitations in LHC after LIU </a:t>
            </a:r>
            <a:r>
              <a:rPr lang="en-US" sz="2000" dirty="0" smtClean="0"/>
              <a:t>Upgrade – G. </a:t>
            </a:r>
            <a:r>
              <a:rPr lang="en-US" sz="2000" dirty="0" err="1" smtClean="0"/>
              <a:t>Arduini</a:t>
            </a:r>
            <a:r>
              <a:rPr lang="en-US" sz="2000" dirty="0" smtClean="0"/>
              <a:t> 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41" y="603236"/>
            <a:ext cx="8470159" cy="4307356"/>
          </a:xfrm>
        </p:spPr>
        <p:txBody>
          <a:bodyPr>
            <a:noAutofit/>
          </a:bodyPr>
          <a:lstStyle/>
          <a:p>
            <a:pPr marL="266700" indent="-230188">
              <a:lnSpc>
                <a:spcPct val="120000"/>
              </a:lnSpc>
            </a:pPr>
            <a:r>
              <a:rPr lang="en-US" sz="1800" dirty="0" smtClean="0"/>
              <a:t>The </a:t>
            </a:r>
            <a:r>
              <a:rPr lang="en-US" sz="1800" dirty="0"/>
              <a:t>availability </a:t>
            </a:r>
            <a:r>
              <a:rPr lang="en-US" sz="1800" b="1" dirty="0"/>
              <a:t>of LIU beams</a:t>
            </a:r>
            <a:r>
              <a:rPr lang="en-US" sz="1800" dirty="0"/>
              <a:t> during Run 3 will </a:t>
            </a:r>
            <a:r>
              <a:rPr lang="en-US" sz="1800" b="1" dirty="0"/>
              <a:t>allow validating important design choices</a:t>
            </a:r>
            <a:r>
              <a:rPr lang="en-US" sz="1800" dirty="0"/>
              <a:t> for HL-LHC </a:t>
            </a:r>
            <a:r>
              <a:rPr lang="en-US" sz="1800" dirty="0" err="1"/>
              <a:t>w.r.t</a:t>
            </a:r>
            <a:r>
              <a:rPr lang="en-US" sz="1800" dirty="0"/>
              <a:t>.</a:t>
            </a:r>
            <a:r>
              <a:rPr lang="en-US" sz="1800" dirty="0" smtClean="0"/>
              <a:t>:</a:t>
            </a:r>
          </a:p>
          <a:p>
            <a:pPr marL="559308" lvl="3" indent="-230188">
              <a:lnSpc>
                <a:spcPct val="120000"/>
              </a:lnSpc>
            </a:pPr>
            <a:r>
              <a:rPr lang="en-US" sz="1200" dirty="0" smtClean="0"/>
              <a:t>Electron </a:t>
            </a:r>
            <a:r>
              <a:rPr lang="en-US" sz="1200" dirty="0"/>
              <a:t>cloud build-</a:t>
            </a:r>
            <a:r>
              <a:rPr lang="en-US" sz="1200" dirty="0" smtClean="0"/>
              <a:t>up</a:t>
            </a:r>
            <a:endParaRPr lang="en-US" sz="1200" dirty="0"/>
          </a:p>
          <a:p>
            <a:pPr marL="559308" lvl="3" indent="-230188">
              <a:lnSpc>
                <a:spcPct val="120000"/>
              </a:lnSpc>
            </a:pPr>
            <a:r>
              <a:rPr lang="en-US" sz="1200" dirty="0" smtClean="0"/>
              <a:t>Longitudinal </a:t>
            </a:r>
            <a:r>
              <a:rPr lang="en-US" sz="1200" dirty="0"/>
              <a:t>and transverse beam stability </a:t>
            </a:r>
            <a:endParaRPr lang="en-US" sz="1200" dirty="0" smtClean="0"/>
          </a:p>
          <a:p>
            <a:pPr marL="559308" lvl="3" indent="-230188">
              <a:lnSpc>
                <a:spcPct val="120000"/>
              </a:lnSpc>
            </a:pPr>
            <a:r>
              <a:rPr lang="en-US" sz="1200" dirty="0" smtClean="0"/>
              <a:t>Beam</a:t>
            </a:r>
            <a:r>
              <a:rPr lang="en-US" sz="1200" dirty="0"/>
              <a:t>-beam parameters </a:t>
            </a:r>
          </a:p>
          <a:p>
            <a:pPr marL="266700" indent="-230188">
              <a:lnSpc>
                <a:spcPct val="120000"/>
              </a:lnSpc>
            </a:pPr>
            <a:r>
              <a:rPr lang="en-US" sz="1800" dirty="0" smtClean="0"/>
              <a:t>Triplets </a:t>
            </a:r>
            <a:r>
              <a:rPr lang="en-US" sz="1800" dirty="0"/>
              <a:t>in IR1 and IR5 will </a:t>
            </a:r>
            <a:r>
              <a:rPr lang="en-US" sz="1800" b="1" dirty="0"/>
              <a:t>limit maximum luminosity</a:t>
            </a:r>
            <a:r>
              <a:rPr lang="en-US" sz="1800" dirty="0"/>
              <a:t> </a:t>
            </a:r>
            <a:r>
              <a:rPr lang="en-US" sz="1800" dirty="0" smtClean="0"/>
              <a:t>(1.7e34cm</a:t>
            </a:r>
            <a:r>
              <a:rPr lang="en-US" sz="1800" baseline="30000" dirty="0" smtClean="0"/>
              <a:t>-2</a:t>
            </a:r>
            <a:r>
              <a:rPr lang="en-US" sz="1800" dirty="0" smtClean="0"/>
              <a:t>s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) and </a:t>
            </a:r>
            <a:r>
              <a:rPr lang="en-US" sz="1800" b="1" dirty="0"/>
              <a:t>maximum total intensity </a:t>
            </a:r>
            <a:r>
              <a:rPr lang="en-US" sz="1800" dirty="0"/>
              <a:t>(provided that impedance reduction campaign starts in LS2) in collision (not at injection). Modifications of the </a:t>
            </a:r>
            <a:r>
              <a:rPr lang="en-US" sz="1800" dirty="0" err="1"/>
              <a:t>cryo</a:t>
            </a:r>
            <a:r>
              <a:rPr lang="en-US" sz="1800" dirty="0"/>
              <a:t>- valves are proposed (EYETS?) to mitigate the intensity </a:t>
            </a:r>
            <a:r>
              <a:rPr lang="en-US" sz="1800" dirty="0" smtClean="0"/>
              <a:t>limitation.</a:t>
            </a:r>
          </a:p>
          <a:p>
            <a:pPr marL="266700" indent="-230188">
              <a:lnSpc>
                <a:spcPct val="120000"/>
              </a:lnSpc>
            </a:pPr>
            <a:r>
              <a:rPr lang="en-US" sz="1800" dirty="0" smtClean="0"/>
              <a:t>Luminosity </a:t>
            </a:r>
            <a:r>
              <a:rPr lang="en-US" sz="1800" dirty="0"/>
              <a:t>production will profit of the higher brightness and allow exploring operation with </a:t>
            </a:r>
            <a:r>
              <a:rPr lang="en-US" sz="1800" b="1" dirty="0"/>
              <a:t>higher brightness/intensity beams</a:t>
            </a:r>
            <a:r>
              <a:rPr lang="en-US" sz="1800" dirty="0"/>
              <a:t> (UFO, losses, radiation..). It will require b* </a:t>
            </a:r>
            <a:r>
              <a:rPr lang="en-US" sz="1800" dirty="0" smtClean="0"/>
              <a:t>leveling.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550731" y="4758218"/>
          <a:ext cx="6518370" cy="199283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376791"/>
                <a:gridCol w="1483895"/>
                <a:gridCol w="1657684"/>
              </a:tblGrid>
              <a:tr h="248028">
                <a:tc>
                  <a:txBody>
                    <a:bodyPr/>
                    <a:lstStyle/>
                    <a:p>
                      <a:pPr indent="118745"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Parameter</a:t>
                      </a:r>
                      <a:endParaRPr lang="en-GB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Before LIU (2016)</a:t>
                      </a:r>
                      <a:endParaRPr lang="en-GB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After</a:t>
                      </a:r>
                      <a:r>
                        <a:rPr lang="en-GB" sz="1400" kern="800" baseline="0" dirty="0" smtClean="0">
                          <a:effectLst/>
                        </a:rPr>
                        <a:t> LIU</a:t>
                      </a:r>
                      <a:endParaRPr lang="en-GB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348962">
                <a:tc>
                  <a:txBody>
                    <a:bodyPr/>
                    <a:lstStyle/>
                    <a:p>
                      <a:pPr indent="118745"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Bunch population </a:t>
                      </a:r>
                      <a:r>
                        <a:rPr lang="en-GB" sz="1400" kern="800" dirty="0" err="1">
                          <a:effectLst/>
                        </a:rPr>
                        <a:t>N</a:t>
                      </a:r>
                      <a:r>
                        <a:rPr lang="en-GB" sz="1400" kern="800" baseline="-25000" dirty="0" err="1">
                          <a:effectLst/>
                        </a:rPr>
                        <a:t>b</a:t>
                      </a:r>
                      <a:r>
                        <a:rPr lang="en-GB" sz="1400" kern="800" dirty="0">
                          <a:effectLst/>
                        </a:rPr>
                        <a:t> [10</a:t>
                      </a:r>
                      <a:r>
                        <a:rPr lang="en-GB" sz="1400" kern="800" baseline="30000" dirty="0">
                          <a:effectLst/>
                        </a:rPr>
                        <a:t>11</a:t>
                      </a:r>
                      <a:r>
                        <a:rPr lang="en-GB" sz="1400" kern="800" dirty="0">
                          <a:effectLst/>
                        </a:rPr>
                        <a:t>] </a:t>
                      </a:r>
                      <a:endParaRPr lang="en-GB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1.3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2.3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348962">
                <a:tc>
                  <a:txBody>
                    <a:bodyPr/>
                    <a:lstStyle/>
                    <a:p>
                      <a:pPr indent="118745"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Max.</a:t>
                      </a:r>
                      <a:r>
                        <a:rPr lang="en-GB" sz="1400" baseline="0" dirty="0" smtClean="0">
                          <a:effectLst/>
                        </a:rPr>
                        <a:t> number of bunches per SPS ext.</a:t>
                      </a:r>
                      <a:endParaRPr lang="en-GB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288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288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348962">
                <a:tc>
                  <a:txBody>
                    <a:bodyPr/>
                    <a:lstStyle/>
                    <a:p>
                      <a:pPr indent="118745"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Normalized </a:t>
                      </a:r>
                      <a:r>
                        <a:rPr lang="en-GB" sz="1400" kern="800" dirty="0" err="1">
                          <a:effectLst/>
                        </a:rPr>
                        <a:t>emittance</a:t>
                      </a:r>
                      <a:r>
                        <a:rPr lang="en-GB" sz="1400" kern="800" dirty="0">
                          <a:effectLst/>
                        </a:rPr>
                        <a:t> e</a:t>
                      </a:r>
                      <a:r>
                        <a:rPr lang="en-GB" sz="1400" kern="800" baseline="-25000" dirty="0">
                          <a:effectLst/>
                        </a:rPr>
                        <a:t>n</a:t>
                      </a:r>
                      <a:r>
                        <a:rPr lang="en-GB" sz="1400" kern="800" dirty="0">
                          <a:effectLst/>
                        </a:rPr>
                        <a:t> [mm]</a:t>
                      </a:r>
                      <a:endParaRPr lang="en-GB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2.7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2.0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348962">
                <a:tc>
                  <a:txBody>
                    <a:bodyPr/>
                    <a:lstStyle/>
                    <a:p>
                      <a:pPr indent="118745"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 err="1">
                          <a:effectLst/>
                        </a:rPr>
                        <a:t>e</a:t>
                      </a:r>
                      <a:r>
                        <a:rPr lang="en-GB" sz="1400" kern="800" baseline="-25000" dirty="0" err="1">
                          <a:effectLst/>
                        </a:rPr>
                        <a:t>L</a:t>
                      </a:r>
                      <a:r>
                        <a:rPr lang="en-GB" sz="1400" kern="800" dirty="0">
                          <a:effectLst/>
                        </a:rPr>
                        <a:t> [</a:t>
                      </a:r>
                      <a:r>
                        <a:rPr lang="en-GB" sz="1400" kern="800" dirty="0" err="1">
                          <a:effectLst/>
                        </a:rPr>
                        <a:t>eVs</a:t>
                      </a:r>
                      <a:r>
                        <a:rPr lang="en-GB" sz="1400" kern="800" dirty="0">
                          <a:effectLst/>
                        </a:rPr>
                        <a:t>]</a:t>
                      </a:r>
                      <a:endParaRPr lang="en-GB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0.66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0.66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</a:tr>
              <a:tr h="348962">
                <a:tc>
                  <a:txBody>
                    <a:bodyPr/>
                    <a:lstStyle/>
                    <a:p>
                      <a:pPr indent="118745"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 err="1">
                          <a:effectLst/>
                        </a:rPr>
                        <a:t>r.m.s</a:t>
                      </a:r>
                      <a:r>
                        <a:rPr lang="en-GB" sz="1400" kern="800" dirty="0">
                          <a:effectLst/>
                        </a:rPr>
                        <a:t>. bunch length </a:t>
                      </a:r>
                      <a:r>
                        <a:rPr lang="en-GB" sz="1400" kern="800" dirty="0" smtClean="0">
                          <a:effectLst/>
                        </a:rPr>
                        <a:t>[cm</a:t>
                      </a:r>
                      <a:r>
                        <a:rPr lang="en-GB" sz="1400" kern="800" dirty="0">
                          <a:effectLst/>
                        </a:rPr>
                        <a:t>]</a:t>
                      </a:r>
                      <a:endParaRPr lang="en-GB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12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12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0736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750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RF upgrade paths – E. Jensen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411" y="895684"/>
            <a:ext cx="8226854" cy="5097344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 smtClean="0"/>
              <a:t>RF baseline is valid:</a:t>
            </a:r>
          </a:p>
          <a:p>
            <a:r>
              <a:rPr lang="en-US" dirty="0" smtClean="0"/>
              <a:t>ACS400: actual 400MHz acceleration cavities (8 cavities per beam) </a:t>
            </a:r>
            <a:r>
              <a:rPr lang="en-US" dirty="0" smtClean="0">
                <a:sym typeface="Wingdings"/>
              </a:rPr>
              <a:t> one spare module [recovered from tunnel and reconditioned], production of second spare module ongoing  available ~2020/21</a:t>
            </a:r>
            <a:endParaRPr lang="en-US" dirty="0" smtClean="0"/>
          </a:p>
          <a:p>
            <a:r>
              <a:rPr lang="en-US" dirty="0" smtClean="0"/>
              <a:t>Crab Cavities</a:t>
            </a:r>
          </a:p>
          <a:p>
            <a:r>
              <a:rPr lang="en-US" dirty="0" smtClean="0"/>
              <a:t>ADT (damper)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But </a:t>
            </a:r>
            <a:r>
              <a:rPr lang="is-IS" dirty="0" smtClean="0"/>
              <a:t>…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355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1926848" y="774276"/>
            <a:ext cx="6775302" cy="5309448"/>
            <a:chOff x="1926848" y="774276"/>
            <a:chExt cx="6775302" cy="5309448"/>
          </a:xfrm>
        </p:grpSpPr>
        <p:sp>
          <p:nvSpPr>
            <p:cNvPr id="90" name="Arc 89"/>
            <p:cNvSpPr/>
            <p:nvPr/>
          </p:nvSpPr>
          <p:spPr>
            <a:xfrm>
              <a:off x="1926848" y="774276"/>
              <a:ext cx="5309448" cy="5309448"/>
            </a:xfrm>
            <a:prstGeom prst="arc">
              <a:avLst>
                <a:gd name="adj1" fmla="val 20279516"/>
                <a:gd name="adj2" fmla="val 1310132"/>
              </a:avLst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/>
                <p:cNvSpPr txBox="1"/>
                <p:nvPr/>
              </p:nvSpPr>
              <p:spPr>
                <a:xfrm>
                  <a:off x="7524328" y="3068960"/>
                  <a:ext cx="11778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0 </m:t>
                        </m:r>
                        <m:r>
                          <m:rPr>
                            <m:sty m:val="p"/>
                          </m:rPr>
                          <a:rPr lang="en-GB" b="0" i="0" dirty="0" smtClean="0">
                            <a:latin typeface="Cambria Math" panose="02040503050406030204" pitchFamily="18" charset="0"/>
                          </a:rPr>
                          <m:t>μrad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1" name="TextBox 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24328" y="3068960"/>
                  <a:ext cx="1177822" cy="369332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of Crab Cavity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307666">
            <a:off x="564024" y="3005413"/>
            <a:ext cx="8047082" cy="837224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971600" y="1230968"/>
            <a:ext cx="0" cy="424847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172450" y="1412776"/>
            <a:ext cx="0" cy="424847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281266">
            <a:off x="548460" y="3000331"/>
            <a:ext cx="8047082" cy="837224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269969" y="1698386"/>
            <a:ext cx="8604063" cy="34408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69970" y="1690750"/>
            <a:ext cx="8623205" cy="34485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809982" y="1945842"/>
            <a:ext cx="730297" cy="72306"/>
            <a:chOff x="8174447" y="1794448"/>
            <a:chExt cx="730297" cy="72306"/>
          </a:xfrm>
        </p:grpSpPr>
        <p:sp>
          <p:nvSpPr>
            <p:cNvPr id="41" name="Oval 40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 rot="2541410">
            <a:off x="600294" y="1935008"/>
            <a:ext cx="730297" cy="72306"/>
            <a:chOff x="8174447" y="1794448"/>
            <a:chExt cx="730297" cy="72306"/>
          </a:xfrm>
        </p:grpSpPr>
        <p:sp>
          <p:nvSpPr>
            <p:cNvPr id="15" name="Oval 14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 rot="360110">
            <a:off x="7086576" y="2234213"/>
            <a:ext cx="730297" cy="72306"/>
            <a:chOff x="8174447" y="1794448"/>
            <a:chExt cx="730297" cy="72306"/>
          </a:xfrm>
        </p:grpSpPr>
        <p:sp>
          <p:nvSpPr>
            <p:cNvPr id="18" name="Oval 17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 rot="2101093">
            <a:off x="1327126" y="2231062"/>
            <a:ext cx="730297" cy="72306"/>
            <a:chOff x="8174447" y="1794448"/>
            <a:chExt cx="730297" cy="72306"/>
          </a:xfrm>
        </p:grpSpPr>
        <p:sp>
          <p:nvSpPr>
            <p:cNvPr id="21" name="Oval 20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 rot="2026902">
            <a:off x="2047798" y="2512922"/>
            <a:ext cx="730297" cy="72306"/>
            <a:chOff x="8174447" y="1794448"/>
            <a:chExt cx="730297" cy="72306"/>
          </a:xfrm>
        </p:grpSpPr>
        <p:sp>
          <p:nvSpPr>
            <p:cNvPr id="24" name="Oval 23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 rot="1824574">
            <a:off x="2766990" y="2807809"/>
            <a:ext cx="730297" cy="72306"/>
            <a:chOff x="8174447" y="1794448"/>
            <a:chExt cx="730297" cy="72306"/>
          </a:xfrm>
        </p:grpSpPr>
        <p:sp>
          <p:nvSpPr>
            <p:cNvPr id="31" name="Oval 30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 rot="1768810">
            <a:off x="3486127" y="3097731"/>
            <a:ext cx="730297" cy="72306"/>
            <a:chOff x="8174447" y="1794448"/>
            <a:chExt cx="730297" cy="72306"/>
          </a:xfrm>
        </p:grpSpPr>
        <p:sp>
          <p:nvSpPr>
            <p:cNvPr id="35" name="Oval 34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 rot="1373789">
            <a:off x="4206852" y="3388085"/>
            <a:ext cx="730297" cy="72306"/>
            <a:chOff x="8174447" y="1794448"/>
            <a:chExt cx="730297" cy="72306"/>
          </a:xfrm>
        </p:grpSpPr>
        <p:sp>
          <p:nvSpPr>
            <p:cNvPr id="38" name="Oval 37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 rot="1734987">
            <a:off x="4927576" y="3671889"/>
            <a:ext cx="730297" cy="72306"/>
            <a:chOff x="8174447" y="1794448"/>
            <a:chExt cx="730297" cy="72306"/>
          </a:xfrm>
        </p:grpSpPr>
        <p:sp>
          <p:nvSpPr>
            <p:cNvPr id="43" name="Oval 42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 rot="1815515">
            <a:off x="5649442" y="3959921"/>
            <a:ext cx="730297" cy="72306"/>
            <a:chOff x="8174447" y="1794448"/>
            <a:chExt cx="730297" cy="72306"/>
          </a:xfrm>
        </p:grpSpPr>
        <p:sp>
          <p:nvSpPr>
            <p:cNvPr id="46" name="Oval 45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/>
          <p:cNvGrpSpPr/>
          <p:nvPr/>
        </p:nvGrpSpPr>
        <p:grpSpPr>
          <a:xfrm rot="2017227">
            <a:off x="6367440" y="4247953"/>
            <a:ext cx="730297" cy="72306"/>
            <a:chOff x="8174447" y="1794448"/>
            <a:chExt cx="730297" cy="72306"/>
          </a:xfrm>
        </p:grpSpPr>
        <p:sp>
          <p:nvSpPr>
            <p:cNvPr id="49" name="Oval 48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/>
          <p:cNvGrpSpPr/>
          <p:nvPr/>
        </p:nvGrpSpPr>
        <p:grpSpPr>
          <a:xfrm rot="2299987">
            <a:off x="7086576" y="4542059"/>
            <a:ext cx="730297" cy="72306"/>
            <a:chOff x="8174447" y="1794448"/>
            <a:chExt cx="730297" cy="72306"/>
          </a:xfrm>
        </p:grpSpPr>
        <p:sp>
          <p:nvSpPr>
            <p:cNvPr id="52" name="Oval 51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 rot="2591544">
            <a:off x="7814572" y="4826398"/>
            <a:ext cx="730297" cy="72306"/>
            <a:chOff x="8174447" y="1794448"/>
            <a:chExt cx="730297" cy="72306"/>
          </a:xfrm>
        </p:grpSpPr>
        <p:sp>
          <p:nvSpPr>
            <p:cNvPr id="55" name="Oval 54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7" name="Group 56"/>
          <p:cNvGrpSpPr/>
          <p:nvPr/>
        </p:nvGrpSpPr>
        <p:grpSpPr>
          <a:xfrm rot="815930">
            <a:off x="6369613" y="2519063"/>
            <a:ext cx="730297" cy="72306"/>
            <a:chOff x="8174447" y="1794448"/>
            <a:chExt cx="730297" cy="72306"/>
          </a:xfrm>
        </p:grpSpPr>
        <p:sp>
          <p:nvSpPr>
            <p:cNvPr id="58" name="Oval 57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 rot="978548">
            <a:off x="5652446" y="2807808"/>
            <a:ext cx="730297" cy="72306"/>
            <a:chOff x="8174447" y="1794448"/>
            <a:chExt cx="730297" cy="72306"/>
          </a:xfrm>
        </p:grpSpPr>
        <p:sp>
          <p:nvSpPr>
            <p:cNvPr id="61" name="Oval 60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3" name="Group 62"/>
          <p:cNvGrpSpPr/>
          <p:nvPr/>
        </p:nvGrpSpPr>
        <p:grpSpPr>
          <a:xfrm rot="1112592">
            <a:off x="4929164" y="3098206"/>
            <a:ext cx="730297" cy="72306"/>
            <a:chOff x="8174447" y="1794448"/>
            <a:chExt cx="730297" cy="72306"/>
          </a:xfrm>
        </p:grpSpPr>
        <p:sp>
          <p:nvSpPr>
            <p:cNvPr id="64" name="Oval 63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/>
          <p:cNvGrpSpPr/>
          <p:nvPr/>
        </p:nvGrpSpPr>
        <p:grpSpPr>
          <a:xfrm rot="1360053">
            <a:off x="4206877" y="3386590"/>
            <a:ext cx="730297" cy="72306"/>
            <a:chOff x="8174447" y="1794448"/>
            <a:chExt cx="730297" cy="72306"/>
          </a:xfrm>
        </p:grpSpPr>
        <p:sp>
          <p:nvSpPr>
            <p:cNvPr id="67" name="Oval 66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9" name="Group 68"/>
          <p:cNvGrpSpPr/>
          <p:nvPr/>
        </p:nvGrpSpPr>
        <p:grpSpPr>
          <a:xfrm rot="1193043">
            <a:off x="3486125" y="3671887"/>
            <a:ext cx="730297" cy="72306"/>
            <a:chOff x="8174447" y="1794448"/>
            <a:chExt cx="730297" cy="72306"/>
          </a:xfrm>
        </p:grpSpPr>
        <p:sp>
          <p:nvSpPr>
            <p:cNvPr id="70" name="Oval 69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2" name="Group 71"/>
          <p:cNvGrpSpPr/>
          <p:nvPr/>
        </p:nvGrpSpPr>
        <p:grpSpPr>
          <a:xfrm rot="701242">
            <a:off x="2766988" y="3959919"/>
            <a:ext cx="730297" cy="72306"/>
            <a:chOff x="8174447" y="1794448"/>
            <a:chExt cx="730297" cy="72306"/>
          </a:xfrm>
        </p:grpSpPr>
        <p:sp>
          <p:nvSpPr>
            <p:cNvPr id="73" name="Oval 72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5" name="Group 74"/>
          <p:cNvGrpSpPr/>
          <p:nvPr/>
        </p:nvGrpSpPr>
        <p:grpSpPr>
          <a:xfrm rot="427316">
            <a:off x="2046265" y="4245680"/>
            <a:ext cx="730297" cy="72306"/>
            <a:chOff x="8174447" y="1794448"/>
            <a:chExt cx="730297" cy="72306"/>
          </a:xfrm>
        </p:grpSpPr>
        <p:sp>
          <p:nvSpPr>
            <p:cNvPr id="76" name="Oval 75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8" name="Group 77"/>
          <p:cNvGrpSpPr/>
          <p:nvPr/>
        </p:nvGrpSpPr>
        <p:grpSpPr>
          <a:xfrm rot="423046">
            <a:off x="1328490" y="4542057"/>
            <a:ext cx="730297" cy="72306"/>
            <a:chOff x="8174447" y="1794448"/>
            <a:chExt cx="730297" cy="72306"/>
          </a:xfrm>
        </p:grpSpPr>
        <p:sp>
          <p:nvSpPr>
            <p:cNvPr id="79" name="Oval 78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12924" y="4826395"/>
            <a:ext cx="730297" cy="72306"/>
            <a:chOff x="8174447" y="1794448"/>
            <a:chExt cx="730297" cy="72306"/>
          </a:xfrm>
        </p:grpSpPr>
        <p:sp>
          <p:nvSpPr>
            <p:cNvPr id="82" name="Oval 81"/>
            <p:cNvSpPr/>
            <p:nvPr/>
          </p:nvSpPr>
          <p:spPr>
            <a:xfrm rot="20306347">
              <a:off x="8174447" y="1794448"/>
              <a:ext cx="730297" cy="723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/>
            <p:cNvSpPr/>
            <p:nvPr/>
          </p:nvSpPr>
          <p:spPr>
            <a:xfrm>
              <a:off x="8516735" y="180774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451511" y="1122772"/>
            <a:ext cx="123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Crab Cavity</a:t>
            </a:r>
            <a:endParaRPr lang="en-GB" dirty="0"/>
          </a:p>
        </p:txBody>
      </p:sp>
      <p:sp>
        <p:nvSpPr>
          <p:cNvPr id="85" name="TextBox 84"/>
          <p:cNvSpPr txBox="1"/>
          <p:nvPr/>
        </p:nvSpPr>
        <p:spPr>
          <a:xfrm>
            <a:off x="7553819" y="1122772"/>
            <a:ext cx="123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Crab Cavity</a:t>
            </a:r>
            <a:endParaRPr lang="en-GB" dirty="0"/>
          </a:p>
        </p:txBody>
      </p:sp>
      <p:sp>
        <p:nvSpPr>
          <p:cNvPr id="86" name="TextBox 85"/>
          <p:cNvSpPr txBox="1"/>
          <p:nvPr/>
        </p:nvSpPr>
        <p:spPr>
          <a:xfrm>
            <a:off x="451511" y="5117744"/>
            <a:ext cx="123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Crab Cavity</a:t>
            </a:r>
            <a:endParaRPr lang="en-GB" dirty="0"/>
          </a:p>
        </p:txBody>
      </p:sp>
      <p:sp>
        <p:nvSpPr>
          <p:cNvPr id="87" name="TextBox 86"/>
          <p:cNvSpPr txBox="1"/>
          <p:nvPr/>
        </p:nvSpPr>
        <p:spPr>
          <a:xfrm>
            <a:off x="7553819" y="5117744"/>
            <a:ext cx="123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Crab Cavity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4407067" y="2493551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EJ   –   RF Upgrade Paths   –   Chamonix '16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6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750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RF upgrade paths – E. Jensen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411" y="708527"/>
            <a:ext cx="8226854" cy="5414210"/>
          </a:xfrm>
        </p:spPr>
        <p:txBody>
          <a:bodyPr>
            <a:normAutofit fontScale="62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 smtClean="0"/>
              <a:t>But: </a:t>
            </a:r>
            <a:endParaRPr lang="en-US" dirty="0"/>
          </a:p>
          <a:p>
            <a:pPr marL="722313" lvl="1" indent="-274638">
              <a:lnSpc>
                <a:spcPct val="120000"/>
              </a:lnSpc>
            </a:pPr>
            <a:r>
              <a:rPr lang="en-US" dirty="0" smtClean="0"/>
              <a:t>Higher beam intensities will require to go from half to full detuning to reduce beam loading power </a:t>
            </a:r>
            <a:r>
              <a:rPr lang="en-US" dirty="0" smtClean="0">
                <a:sym typeface="Wingdings"/>
              </a:rPr>
              <a:t> variation of bunch arrival time +-50ps  </a:t>
            </a:r>
            <a:r>
              <a:rPr lang="en-US" dirty="0" smtClean="0"/>
              <a:t>not </a:t>
            </a:r>
            <a:r>
              <a:rPr lang="en-US" dirty="0"/>
              <a:t>yet fully validated in physics run! 2016!</a:t>
            </a:r>
          </a:p>
          <a:p>
            <a:pPr marL="722313" lvl="1" indent="-274638">
              <a:lnSpc>
                <a:spcPct val="120000"/>
              </a:lnSpc>
            </a:pPr>
            <a:r>
              <a:rPr lang="en-US" dirty="0" smtClean="0"/>
              <a:t>Limit of single bunch stability is in reach especially for shorter bunches (&lt;1ns), and will come closer with increasing LHC impedance (crab cavities, IT, </a:t>
            </a:r>
            <a:r>
              <a:rPr lang="is-IS" dirty="0" smtClean="0"/>
              <a:t>… )</a:t>
            </a:r>
            <a:r>
              <a:rPr lang="en-US" dirty="0" smtClean="0"/>
              <a:t>  </a:t>
            </a:r>
            <a:endParaRPr lang="en-US" dirty="0"/>
          </a:p>
          <a:p>
            <a:pPr marL="722313" lvl="1" indent="-274638">
              <a:lnSpc>
                <a:spcPct val="120000"/>
              </a:lnSpc>
            </a:pPr>
            <a:r>
              <a:rPr lang="en-US" dirty="0" smtClean="0"/>
              <a:t>Controlled </a:t>
            </a:r>
            <a:r>
              <a:rPr lang="en-US" dirty="0" err="1"/>
              <a:t>emittance</a:t>
            </a:r>
            <a:r>
              <a:rPr lang="en-US" dirty="0"/>
              <a:t> </a:t>
            </a:r>
            <a:r>
              <a:rPr lang="en-US" dirty="0" smtClean="0"/>
              <a:t>blow-up </a:t>
            </a:r>
            <a:r>
              <a:rPr lang="en-US" dirty="0"/>
              <a:t>with single harmonic RF is touchy.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Therefore alternative options with harmonic systems: 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A </a:t>
            </a:r>
            <a:r>
              <a:rPr lang="en-US" dirty="0"/>
              <a:t>wideband (3 GHz BW) feedback seems in reach – its potential is tremendous – the study should be continued!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 descr="Screen Shot 2016-02-18 at 09.08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40" y="3061368"/>
            <a:ext cx="6910179" cy="191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784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321" y="278986"/>
            <a:ext cx="7053986" cy="557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87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 descr="Screen Shot 2016-02-18 at 09.13.5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" y="0"/>
            <a:ext cx="9161008" cy="6840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742" y="-1"/>
            <a:ext cx="9185478" cy="73526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Collimation upgrade path for HL-LHC – S. </a:t>
            </a:r>
            <a:r>
              <a:rPr lang="en-US" sz="2800" dirty="0" err="1" smtClean="0"/>
              <a:t>Redaelli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pictures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3199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6-02-18 at 09.16.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92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-14742" y="-1"/>
            <a:ext cx="9185478" cy="73526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Collimation upgrade path for HL-LHC – S. </a:t>
            </a:r>
            <a:r>
              <a:rPr lang="en-US" sz="2800" dirty="0" err="1" smtClean="0"/>
              <a:t>Redaelli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words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07605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750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Crab cavity test installation in SPS </a:t>
            </a:r>
            <a:r>
              <a:rPr lang="en-US" sz="2800" dirty="0" smtClean="0"/>
              <a:t>– G. </a:t>
            </a:r>
            <a:r>
              <a:rPr lang="en-US" sz="2800" dirty="0" err="1" smtClean="0"/>
              <a:t>Vandoni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1" descr="image00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7"/>
          <a:stretch/>
        </p:blipFill>
        <p:spPr bwMode="auto">
          <a:xfrm>
            <a:off x="0" y="2179054"/>
            <a:ext cx="6198005" cy="390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1268" y="701061"/>
            <a:ext cx="4525532" cy="295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2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13177"/>
            <a:ext cx="8226854" cy="4750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Crab cavity test installation in SPS </a:t>
            </a:r>
            <a:r>
              <a:rPr lang="en-US" sz="2800" dirty="0" smtClean="0"/>
              <a:t>– G. </a:t>
            </a:r>
            <a:r>
              <a:rPr lang="en-US" sz="2800" dirty="0" err="1" smtClean="0"/>
              <a:t>Vandoni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959" r="5699"/>
          <a:stretch/>
        </p:blipFill>
        <p:spPr>
          <a:xfrm>
            <a:off x="827584" y="615026"/>
            <a:ext cx="7144652" cy="563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727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750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Crab cavity test installation in SPS </a:t>
            </a:r>
            <a:r>
              <a:rPr lang="en-US" sz="2800" dirty="0" smtClean="0"/>
              <a:t>– G. </a:t>
            </a:r>
            <a:r>
              <a:rPr lang="en-US" sz="2800" dirty="0" err="1" smtClean="0"/>
              <a:t>Vandoni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Picture 2" descr="Screen Shot 2016-02-18 at 09.23.0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2" y="1018793"/>
            <a:ext cx="5952393" cy="428719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708317" y="3251985"/>
            <a:ext cx="3435684" cy="2689194"/>
            <a:chOff x="1586877" y="2721295"/>
            <a:chExt cx="4976725" cy="3895405"/>
          </a:xfrm>
        </p:grpSpPr>
        <p:pic>
          <p:nvPicPr>
            <p:cNvPr id="8" name="Picture 7" descr="lss6_extr_crab_cavity.pdf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9" r="5372"/>
            <a:stretch/>
          </p:blipFill>
          <p:spPr>
            <a:xfrm>
              <a:off x="1586877" y="2721295"/>
              <a:ext cx="4976725" cy="3895405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205956" y="4041080"/>
              <a:ext cx="45719" cy="530904"/>
            </a:xfrm>
            <a:prstGeom prst="rect">
              <a:avLst/>
            </a:prstGeom>
            <a:solidFill>
              <a:srgbClr val="23FF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205956" y="5409953"/>
              <a:ext cx="45719" cy="530904"/>
            </a:xfrm>
            <a:prstGeom prst="rect">
              <a:avLst/>
            </a:prstGeom>
            <a:solidFill>
              <a:srgbClr val="23FF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932323" y="4162421"/>
              <a:ext cx="638704" cy="634945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711005" y="3447551"/>
              <a:ext cx="963755" cy="41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CCCM</a:t>
              </a:r>
              <a:endParaRPr lang="en-US" sz="1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053519" y="3059902"/>
            <a:ext cx="4156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LHC beam extraction in </a:t>
            </a:r>
            <a:r>
              <a:rPr lang="en-US" dirty="0" smtClean="0">
                <a:solidFill>
                  <a:schemeClr val="accent5"/>
                </a:solidFill>
              </a:rPr>
              <a:t>LSS6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21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750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Coating options for IR2 and IR8 – P. Costa Pinto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 descr="Screen Shot 2016-02-18 at 09.28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9144000" cy="526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45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6230"/>
            <a:ext cx="8226854" cy="4750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Coating options for IR2 and IR8 – P. Costa Pinto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054" y="4959684"/>
            <a:ext cx="8809788" cy="1033344"/>
          </a:xfrm>
        </p:spPr>
        <p:txBody>
          <a:bodyPr>
            <a:normAutofit fontScale="70000" lnSpcReduction="20000"/>
          </a:bodyPr>
          <a:lstStyle/>
          <a:p>
            <a:r>
              <a:rPr lang="en-GB" sz="3200" b="1" dirty="0">
                <a:latin typeface="Calibri" panose="020F0502020204030204" pitchFamily="34" charset="0"/>
              </a:rPr>
              <a:t>COLDEX</a:t>
            </a:r>
            <a:r>
              <a:rPr lang="en-GB" sz="3200" dirty="0">
                <a:latin typeface="Calibri" panose="020F0502020204030204" pitchFamily="34" charset="0"/>
              </a:rPr>
              <a:t> results are very </a:t>
            </a:r>
            <a:r>
              <a:rPr lang="en-GB" sz="3200" b="1" dirty="0">
                <a:latin typeface="Calibri" panose="020F0502020204030204" pitchFamily="34" charset="0"/>
              </a:rPr>
              <a:t>encouraging</a:t>
            </a:r>
            <a:r>
              <a:rPr lang="en-GB" sz="3200" dirty="0">
                <a:latin typeface="Calibri" panose="020F0502020204030204" pitchFamily="34" charset="0"/>
              </a:rPr>
              <a:t> for a-C @cryogenic temperature.</a:t>
            </a:r>
          </a:p>
          <a:p>
            <a:r>
              <a:rPr lang="en-GB" sz="3200" b="1" dirty="0">
                <a:solidFill>
                  <a:schemeClr val="tx2"/>
                </a:solidFill>
                <a:latin typeface="Calibri" panose="020F0502020204030204" pitchFamily="34" charset="0"/>
              </a:rPr>
              <a:t>LESS</a:t>
            </a:r>
            <a:r>
              <a:rPr lang="en-GB" sz="3200" dirty="0">
                <a:solidFill>
                  <a:schemeClr val="tx2"/>
                </a:solidFill>
                <a:latin typeface="Calibri" panose="020F0502020204030204" pitchFamily="34" charset="0"/>
              </a:rPr>
              <a:t> is promising: </a:t>
            </a:r>
            <a:r>
              <a:rPr lang="en-GB" sz="3200" b="1" dirty="0">
                <a:solidFill>
                  <a:schemeClr val="tx2"/>
                </a:solidFill>
                <a:latin typeface="Calibri" panose="020F0502020204030204" pitchFamily="34" charset="0"/>
              </a:rPr>
              <a:t>very low SEY </a:t>
            </a:r>
            <a:r>
              <a:rPr lang="en-GB" sz="3200" dirty="0">
                <a:solidFill>
                  <a:schemeClr val="tx2"/>
                </a:solidFill>
                <a:latin typeface="Calibri" panose="020F0502020204030204" pitchFamily="34" charset="0"/>
              </a:rPr>
              <a:t>and robustness against air exposure.</a:t>
            </a:r>
          </a:p>
          <a:p>
            <a:r>
              <a:rPr lang="en-GB" sz="3200" b="1" dirty="0">
                <a:latin typeface="Calibri" panose="020F0502020204030204" pitchFamily="34" charset="0"/>
              </a:rPr>
              <a:t>Both techniques potentially applicable to LHC arcs in case of </a:t>
            </a:r>
            <a:r>
              <a:rPr lang="en-GB" sz="3200" b="1" dirty="0" smtClean="0">
                <a:latin typeface="Calibri" panose="020F0502020204030204" pitchFamily="34" charset="0"/>
              </a:rPr>
              <a:t>need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 descr="Screen Shot 2016-02-18 at 09.28.2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8"/>
          <a:stretch/>
        </p:blipFill>
        <p:spPr>
          <a:xfrm>
            <a:off x="0" y="668416"/>
            <a:ext cx="9144000" cy="386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664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316"/>
            <a:ext cx="8226854" cy="77536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dirty="0"/>
              <a:t>Lessons Learned from the Civil Engineering Test Drilling and Earthquakes on LHC Vibration </a:t>
            </a:r>
            <a:r>
              <a:rPr lang="en-GB" sz="2400" dirty="0" smtClean="0"/>
              <a:t>Tolerances – J. </a:t>
            </a:r>
            <a:r>
              <a:rPr lang="en-GB" sz="2400" dirty="0" err="1" smtClean="0"/>
              <a:t>Wenninger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40"/>
          <a:stretch/>
        </p:blipFill>
        <p:spPr>
          <a:xfrm>
            <a:off x="680495" y="1194570"/>
            <a:ext cx="8363545" cy="30847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/>
          <a:srcRect l="5956" r="17220"/>
          <a:stretch/>
        </p:blipFill>
        <p:spPr>
          <a:xfrm>
            <a:off x="6799059" y="895684"/>
            <a:ext cx="2344941" cy="17170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/>
          <a:srcRect r="48497"/>
          <a:stretch/>
        </p:blipFill>
        <p:spPr>
          <a:xfrm>
            <a:off x="5825255" y="4732653"/>
            <a:ext cx="2161724" cy="13554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" t="5886" r="3319" b="8590"/>
          <a:stretch/>
        </p:blipFill>
        <p:spPr>
          <a:xfrm>
            <a:off x="7986979" y="4587689"/>
            <a:ext cx="1157021" cy="150044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3040" y="1083211"/>
            <a:ext cx="44373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Motivation: </a:t>
            </a:r>
          </a:p>
          <a:p>
            <a:pPr algn="ctr"/>
            <a:r>
              <a:rPr lang="en-US" dirty="0" smtClean="0"/>
              <a:t>Study effects of </a:t>
            </a:r>
            <a:r>
              <a:rPr lang="en-US" b="1" dirty="0" smtClean="0"/>
              <a:t>civil engineering</a:t>
            </a:r>
            <a:r>
              <a:rPr lang="en-US" dirty="0" smtClean="0"/>
              <a:t> &amp; </a:t>
            </a:r>
            <a:r>
              <a:rPr lang="en-US" b="1" dirty="0" err="1" smtClean="0"/>
              <a:t>Geothermie</a:t>
            </a:r>
            <a:r>
              <a:rPr lang="en-US" b="1" dirty="0" smtClean="0"/>
              <a:t> 2020</a:t>
            </a:r>
            <a:r>
              <a:rPr lang="en-US" dirty="0" smtClean="0"/>
              <a:t> project on LHC operation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40" y="4587689"/>
            <a:ext cx="443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Experiments drills, hammer, and truck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52755" y="4587689"/>
            <a:ext cx="1369017" cy="912678"/>
          </a:xfrm>
          <a:prstGeom prst="rect">
            <a:avLst/>
          </a:prstGeom>
        </p:spPr>
      </p:pic>
      <p:pic>
        <p:nvPicPr>
          <p:cNvPr id="14" name="CERN_SM18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l="32778" r="33132"/>
          <a:stretch/>
        </p:blipFill>
        <p:spPr>
          <a:xfrm>
            <a:off x="152442" y="5117032"/>
            <a:ext cx="1056105" cy="1740968"/>
          </a:xfrm>
          <a:prstGeom prst="rect">
            <a:avLst/>
          </a:prstGeom>
        </p:spPr>
      </p:pic>
      <p:pic>
        <p:nvPicPr>
          <p:cNvPr id="15" name="Picture 14" descr="Capture d’écran 2015-04-01 à 07.08.17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48174" y="5869893"/>
            <a:ext cx="1256991" cy="719223"/>
          </a:xfrm>
          <a:prstGeom prst="rect">
            <a:avLst/>
          </a:prstGeom>
        </p:spPr>
      </p:pic>
      <p:pic>
        <p:nvPicPr>
          <p:cNvPr id="16" name="Shaker truck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459788" y="5573823"/>
            <a:ext cx="2282981" cy="128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52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316"/>
            <a:ext cx="8226854" cy="77536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dirty="0"/>
              <a:t>Lessons Learned from the Civil Engineering Test Drilling and Earthquakes on LHC Vibration </a:t>
            </a:r>
            <a:r>
              <a:rPr lang="en-GB" sz="2400" dirty="0" smtClean="0"/>
              <a:t>Tolerances – J. </a:t>
            </a:r>
            <a:r>
              <a:rPr lang="en-GB" sz="2400" dirty="0" err="1" smtClean="0"/>
              <a:t>Wenninger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6" name="Picture 15" descr="Screen Shot 2016-02-18 at 09.39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13" y="989263"/>
            <a:ext cx="8667207" cy="471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1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316"/>
            <a:ext cx="8226854" cy="77536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dirty="0"/>
              <a:t>Lessons Learned from the Civil Engineering Test Drilling and Earthquakes on LHC Vibration </a:t>
            </a:r>
            <a:r>
              <a:rPr lang="en-GB" sz="2400" dirty="0" smtClean="0"/>
              <a:t>Tolerances – J. </a:t>
            </a:r>
            <a:r>
              <a:rPr lang="en-GB" sz="2400" dirty="0" err="1" smtClean="0"/>
              <a:t>Wenninger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7" name="Picture 16" descr="Screen Shot 2016-02-18 at 09.39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1288"/>
            <a:ext cx="6430855" cy="4122849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6134407" y="1131288"/>
            <a:ext cx="3014276" cy="2362279"/>
            <a:chOff x="501070" y="817460"/>
            <a:chExt cx="4481017" cy="303885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070" y="817460"/>
              <a:ext cx="4481017" cy="30388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484443" y="1124700"/>
              <a:ext cx="1793792" cy="356333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200" i="1" kern="0" dirty="0" smtClean="0">
                  <a:latin typeface="+mn-lt"/>
                </a:rPr>
                <a:t>Radial change</a:t>
              </a:r>
              <a:endParaRPr lang="fr-FR" sz="1200" i="1" kern="0" dirty="0" smtClean="0">
                <a:latin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082634" y="3682054"/>
            <a:ext cx="3052680" cy="2406784"/>
            <a:chOff x="462665" y="3793105"/>
            <a:chExt cx="4519422" cy="3064896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665" y="3793105"/>
              <a:ext cx="4519422" cy="3064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536536" y="4081886"/>
              <a:ext cx="2279996" cy="35274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200" i="1" kern="0" dirty="0" smtClean="0">
                  <a:latin typeface="+mn-lt"/>
                </a:rPr>
                <a:t>Transverse change</a:t>
              </a:r>
              <a:endParaRPr lang="fr-FR" sz="1200" i="1" kern="0" dirty="0" smtClean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940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5" y="992371"/>
            <a:ext cx="9086215" cy="413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9946" y="173790"/>
            <a:ext cx="8226854" cy="57484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smtClean="0"/>
              <a:t>Heavy Ion Operation after LS2 - J. Jowett</a:t>
            </a:r>
            <a:endParaRPr lang="en-US" sz="2800" dirty="0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0858" y="1096211"/>
            <a:ext cx="9103142" cy="2352842"/>
          </a:xfrm>
        </p:spPr>
        <p:txBody>
          <a:bodyPr>
            <a:normAutofit fontScale="77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GB" dirty="0" smtClean="0"/>
              <a:t>We learned a lot in the </a:t>
            </a:r>
            <a:r>
              <a:rPr lang="en-GB" dirty="0" err="1" smtClean="0"/>
              <a:t>Pb-Pb</a:t>
            </a:r>
            <a:r>
              <a:rPr lang="en-GB" dirty="0" smtClean="0"/>
              <a:t> run at the end of 2015 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Resolved long-standing uncertainty on steady-state quench limit</a:t>
            </a:r>
          </a:p>
          <a:p>
            <a:pPr lvl="1">
              <a:lnSpc>
                <a:spcPct val="120000"/>
              </a:lnSpc>
            </a:pPr>
            <a:r>
              <a:rPr lang="en-GB" dirty="0" err="1" smtClean="0"/>
              <a:t>Pb-Pb</a:t>
            </a:r>
            <a:r>
              <a:rPr lang="en-GB" dirty="0" smtClean="0"/>
              <a:t> operation well predicted by luminosity model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New collimators needed in connection cryostats around ALICE, must be installed in </a:t>
            </a:r>
            <a:r>
              <a:rPr lang="en-GB" dirty="0" smtClean="0"/>
              <a:t>LS2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Very strong case for (collimators + 11 T dipoles) in IR7</a:t>
            </a:r>
          </a:p>
          <a:p>
            <a:pPr>
              <a:lnSpc>
                <a:spcPct val="120000"/>
              </a:lnSpc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35318" b="39103"/>
          <a:stretch/>
        </p:blipFill>
        <p:spPr>
          <a:xfrm>
            <a:off x="596928" y="6029158"/>
            <a:ext cx="4744814" cy="8288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6158" t="14673" r="34308" b="15988"/>
          <a:stretch/>
        </p:blipFill>
        <p:spPr>
          <a:xfrm>
            <a:off x="40858" y="3823368"/>
            <a:ext cx="1684421" cy="2312737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1984632" y="3462421"/>
          <a:ext cx="4078248" cy="2070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Acrobat Document" r:id="rId5" imgW="3771884" imgH="1914369" progId="Acrobat.Document.11">
                  <p:embed/>
                </p:oleObj>
              </mc:Choice>
              <mc:Fallback>
                <p:oleObj name="Acrobat Document" r:id="rId5" imgW="3771884" imgH="1914369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84632" y="3462421"/>
                        <a:ext cx="4078248" cy="20700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6400800" y="3981450"/>
          <a:ext cx="274320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7" imgW="2743139" imgH="2876412" progId="Acrobat.Document.11">
                  <p:embed/>
                </p:oleObj>
              </mc:Choice>
              <mc:Fallback>
                <p:oleObj name="Acrobat Document" r:id="rId7" imgW="2743139" imgH="2876412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00800" y="3981450"/>
                        <a:ext cx="2743200" cy="2876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908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4103" b="685"/>
          <a:stretch/>
        </p:blipFill>
        <p:spPr>
          <a:xfrm>
            <a:off x="77676" y="413000"/>
            <a:ext cx="5331343" cy="29160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/>
        </p:nvSpPr>
        <p:spPr>
          <a:xfrm>
            <a:off x="5556202" y="780332"/>
            <a:ext cx="3587797" cy="292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/>
              <a:t>6.5 </a:t>
            </a:r>
            <a:r>
              <a:rPr lang="en-US" sz="1600" b="1" dirty="0" err="1" smtClean="0"/>
              <a:t>TeV</a:t>
            </a:r>
            <a:r>
              <a:rPr lang="en-US" sz="1600" dirty="0" smtClean="0"/>
              <a:t>, </a:t>
            </a:r>
            <a:r>
              <a:rPr lang="en-US" sz="1600" b="1" dirty="0" smtClean="0"/>
              <a:t>25 ns</a:t>
            </a:r>
            <a:r>
              <a:rPr lang="en-US" sz="1600" dirty="0" smtClean="0"/>
              <a:t>, 2244 bunches in physics, 80 cm 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dirty="0" smtClean="0"/>
              <a:t>*</a:t>
            </a:r>
          </a:p>
          <a:p>
            <a:r>
              <a:rPr lang="en-US" sz="1600" dirty="0" smtClean="0"/>
              <a:t>abundant </a:t>
            </a:r>
            <a:r>
              <a:rPr lang="en-US" sz="1600" dirty="0" smtClean="0"/>
              <a:t>e-cloud and heat-load for </a:t>
            </a:r>
            <a:r>
              <a:rPr lang="en-US" sz="1600" dirty="0" err="1" smtClean="0"/>
              <a:t>cryo</a:t>
            </a:r>
            <a:r>
              <a:rPr lang="en-US" sz="1600" dirty="0" smtClean="0"/>
              <a:t> (2016!)</a:t>
            </a:r>
          </a:p>
          <a:p>
            <a:r>
              <a:rPr lang="en-US" sz="1600" dirty="0" smtClean="0"/>
              <a:t>much improvement gained in the </a:t>
            </a:r>
            <a:r>
              <a:rPr lang="en-US" sz="1600" dirty="0" smtClean="0"/>
              <a:t>understanding </a:t>
            </a:r>
          </a:p>
          <a:p>
            <a:r>
              <a:rPr lang="en-US" sz="1600" dirty="0" smtClean="0"/>
              <a:t>excellent </a:t>
            </a:r>
            <a:r>
              <a:rPr lang="en-US" sz="1600" dirty="0" smtClean="0"/>
              <a:t>performance from all </a:t>
            </a:r>
            <a:r>
              <a:rPr lang="en-US" sz="1600" dirty="0" smtClean="0"/>
              <a:t>systems</a:t>
            </a:r>
          </a:p>
          <a:p>
            <a:r>
              <a:rPr lang="en-US" sz="1600" dirty="0" smtClean="0"/>
              <a:t>excellent </a:t>
            </a:r>
            <a:r>
              <a:rPr lang="en-US" sz="1600" dirty="0" smtClean="0"/>
              <a:t>luminosity </a:t>
            </a:r>
            <a:r>
              <a:rPr lang="en-US" sz="1600" dirty="0" smtClean="0"/>
              <a:t>lifetime</a:t>
            </a:r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04676" y="3598090"/>
            <a:ext cx="5989781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Matteo Solfaroli C.: LHC operation and efficiency in 2015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/>
        </p:nvSpPr>
        <p:spPr>
          <a:xfrm>
            <a:off x="143965" y="4883526"/>
            <a:ext cx="9000034" cy="138043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Review the </a:t>
            </a:r>
            <a:r>
              <a:rPr lang="en-US" sz="1800" b="1" dirty="0"/>
              <a:t>injection</a:t>
            </a:r>
            <a:r>
              <a:rPr lang="en-US" sz="1800" dirty="0"/>
              <a:t> process - </a:t>
            </a:r>
            <a:r>
              <a:rPr lang="en-US" sz="1800" dirty="0">
                <a:solidFill>
                  <a:srgbClr val="800000"/>
                </a:solidFill>
              </a:rPr>
              <a:t>large </a:t>
            </a:r>
            <a:r>
              <a:rPr lang="en-US" sz="1800" dirty="0" smtClean="0">
                <a:solidFill>
                  <a:srgbClr val="800000"/>
                </a:solidFill>
              </a:rPr>
              <a:t>gain (optimum: 37 min, actually spent: 90 min)</a:t>
            </a:r>
            <a:endParaRPr lang="en-US" sz="1800" dirty="0">
              <a:solidFill>
                <a:srgbClr val="8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Strategy </a:t>
            </a:r>
            <a:r>
              <a:rPr lang="en-US" sz="1800" dirty="0"/>
              <a:t>for </a:t>
            </a:r>
            <a:r>
              <a:rPr lang="en-US" sz="1800" b="1" dirty="0"/>
              <a:t>SB declaration </a:t>
            </a:r>
            <a:r>
              <a:rPr lang="en-US" sz="1800" dirty="0"/>
              <a:t>- </a:t>
            </a:r>
            <a:r>
              <a:rPr lang="en-US" sz="1800" dirty="0">
                <a:solidFill>
                  <a:srgbClr val="800000"/>
                </a:solidFill>
              </a:rPr>
              <a:t>(~8 hours)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Use </a:t>
            </a:r>
            <a:r>
              <a:rPr lang="en-US" sz="1800" b="1" dirty="0" smtClean="0"/>
              <a:t>Combined Ramp &amp; Squeeze</a:t>
            </a:r>
            <a:r>
              <a:rPr lang="en-US" sz="1800" dirty="0" smtClean="0"/>
              <a:t> </a:t>
            </a:r>
            <a:r>
              <a:rPr lang="en-US" sz="1800" dirty="0"/>
              <a:t>as baseline for 2016 – </a:t>
            </a:r>
            <a:r>
              <a:rPr lang="en-US" sz="1800" dirty="0">
                <a:solidFill>
                  <a:srgbClr val="800000"/>
                </a:solidFill>
              </a:rPr>
              <a:t>(up to 33 hours)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Review </a:t>
            </a:r>
            <a:r>
              <a:rPr lang="en-US" sz="1800" b="1" dirty="0" err="1"/>
              <a:t>precycle</a:t>
            </a:r>
            <a:r>
              <a:rPr lang="en-US" sz="1800" b="1" dirty="0"/>
              <a:t> strategy </a:t>
            </a:r>
            <a:r>
              <a:rPr lang="en-US" sz="1800" dirty="0"/>
              <a:t>-</a:t>
            </a:r>
            <a:r>
              <a:rPr lang="en-US" sz="1800" b="1" dirty="0"/>
              <a:t> </a:t>
            </a:r>
            <a:r>
              <a:rPr lang="en-US" sz="1800" dirty="0">
                <a:solidFill>
                  <a:srgbClr val="800000"/>
                </a:solidFill>
              </a:rPr>
              <a:t>(~5 days)</a:t>
            </a:r>
          </a:p>
          <a:p>
            <a:pPr marL="0">
              <a:spcBef>
                <a:spcPts val="0"/>
              </a:spcBef>
            </a:pPr>
            <a:endParaRPr lang="en-US" sz="1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04676" y="77397"/>
            <a:ext cx="5442516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Giulia Papotti: Lessons from LHC operation in 2015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65" y="4016702"/>
            <a:ext cx="5397775" cy="74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5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4676" y="77397"/>
            <a:ext cx="4771563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Jan Uythoven: Machine protection at 6.5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/>
        </p:nvSpPr>
        <p:spPr bwMode="auto">
          <a:xfrm>
            <a:off x="132623" y="568265"/>
            <a:ext cx="8812442" cy="32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None/>
            </a:pPr>
            <a:r>
              <a:rPr lang="en-GB" sz="1600" b="1" dirty="0" err="1" smtClean="0">
                <a:solidFill>
                  <a:schemeClr val="accent6">
                    <a:lumMod val="50000"/>
                  </a:schemeClr>
                </a:solidFill>
              </a:rPr>
              <a:t>AccTesting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is the way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forward.</a:t>
            </a:r>
          </a:p>
          <a:p>
            <a:pPr marL="0" lvl="1" indent="0">
              <a:buNone/>
            </a:pP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Points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which need constant attention and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surveillance: QPS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interlocked BPMs, asynchronous dumps, new TDI,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changes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of BLM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thresholds</a:t>
            </a:r>
          </a:p>
          <a:p>
            <a:pPr marL="0" lvl="1" indent="0">
              <a:buNone/>
            </a:pPr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Improve </a:t>
            </a:r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our safety net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Beam Current Change Monitor to be put in operation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CIBDS full automatic check after each dump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Check again full procedures in case of a non-working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dump</a:t>
            </a:r>
          </a:p>
          <a:p>
            <a:pPr marL="0" lvl="1" indent="0">
              <a:buNone/>
            </a:pPr>
            <a:r>
              <a:rPr lang="en-GB" sz="1600" b="1" dirty="0" smtClean="0">
                <a:solidFill>
                  <a:srgbClr val="0070C0"/>
                </a:solidFill>
              </a:rPr>
              <a:t>In </a:t>
            </a:r>
            <a:r>
              <a:rPr lang="en-GB" sz="1600" b="1" dirty="0">
                <a:solidFill>
                  <a:srgbClr val="0070C0"/>
                </a:solidFill>
              </a:rPr>
              <a:t>2016 we will have an increased safety </a:t>
            </a:r>
            <a:r>
              <a:rPr lang="en-GB" sz="1600" b="1" dirty="0" smtClean="0">
                <a:solidFill>
                  <a:srgbClr val="0070C0"/>
                </a:solidFill>
              </a:rPr>
              <a:t>risk: </a:t>
            </a:r>
            <a:endParaRPr lang="en-GB" sz="1600" b="1" dirty="0">
              <a:solidFill>
                <a:srgbClr val="0070C0"/>
              </a:solidFill>
            </a:endParaRPr>
          </a:p>
          <a:p>
            <a:pPr lvl="1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Most likely smaller beta*</a:t>
            </a:r>
          </a:p>
          <a:p>
            <a:pPr lvl="1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Less aperture margin and less margin in collimator hierarchy</a:t>
            </a:r>
          </a:p>
          <a:p>
            <a:pPr lvl="1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Beam-Beam and other instabilities can kick in again</a:t>
            </a:r>
          </a:p>
          <a:p>
            <a:pPr marL="457200" lvl="1" indent="0">
              <a:buNone/>
            </a:pPr>
            <a:endParaRPr lang="en-GB" sz="1600" dirty="0" smtClean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lvl="1"/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4676" y="3938959"/>
            <a:ext cx="5583644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Belen Salvachua F.: Collimation system performance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/>
        </p:nvSpPr>
        <p:spPr bwMode="auto">
          <a:xfrm>
            <a:off x="132624" y="4308291"/>
            <a:ext cx="8812441" cy="176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None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System in good shape for Run 2 after important changes in LS1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Excellent performance: good cleaning/stability and availability (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System with 2</a:t>
            </a:r>
            <a:r>
              <a:rPr lang="en-GB" sz="1600" baseline="30000" dirty="0">
                <a:solidFill>
                  <a:schemeClr val="accent6">
                    <a:lumMod val="50000"/>
                  </a:schemeClr>
                </a:solidFill>
              </a:rPr>
              <a:t>nd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least contribution to LHC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downtime).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Embedded BPM collimators operational from July 2015.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Detailed collimator orbit monitoring since TS2.</a:t>
            </a:r>
            <a:endParaRPr lang="en-GB" sz="1600" dirty="0" smtClean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0" lvl="1"/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39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4676" y="77397"/>
            <a:ext cx="6430030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Philippe Baudrenghien: RF and Transverse Damper Systems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/>
        </p:nvSpPr>
        <p:spPr bwMode="auto">
          <a:xfrm>
            <a:off x="127000" y="441265"/>
            <a:ext cx="8945065" cy="92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None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Interesting fact: In physics, 2 MW RF power for &lt;3 kW passed to the beam…. But no fundamental need for power, besides compensation for the synchrotron radiation.</a:t>
            </a:r>
          </a:p>
          <a:p>
            <a:pPr marL="0" lvl="1" indent="0">
              <a:buNone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For the rest: see the slides on </a:t>
            </a:r>
            <a:r>
              <a:rPr lang="en-GB" sz="1600" dirty="0" err="1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indico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if you are interested in RF.</a:t>
            </a:r>
          </a:p>
          <a:p>
            <a:pPr marL="0" lvl="1" indent="0">
              <a:buNone/>
            </a:pPr>
            <a:endParaRPr lang="en-GB" sz="1600" dirty="0" smtClean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0" lvl="1"/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4676" y="1473428"/>
            <a:ext cx="7054303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Arjan Verweij: Magnet circuit performance at 6.5 </a:t>
            </a:r>
            <a:r>
              <a:rPr lang="en-GB" dirty="0" err="1" smtClean="0"/>
              <a:t>TeV</a:t>
            </a:r>
            <a:r>
              <a:rPr lang="en-GB" dirty="0" smtClean="0"/>
              <a:t>… and beyond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/>
        </p:nvSpPr>
        <p:spPr bwMode="auto">
          <a:xfrm>
            <a:off x="5443871" y="2343184"/>
            <a:ext cx="3565450" cy="273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None/>
            </a:pPr>
            <a:endParaRPr lang="en-GB" sz="1600" dirty="0" smtClean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0" lvl="1"/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77" y="2216185"/>
            <a:ext cx="5758166" cy="28636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4676" y="1836111"/>
            <a:ext cx="4859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Training quenches during various HWC campaigns: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060558" y="2063411"/>
            <a:ext cx="294876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Significant training in many circuits after LS1.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Some circuits seem to degrade…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MQM magnets working at 4.5 K seem to quench much more than those working at 1.9 K (although forces are much smaller)…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90623" y="5153247"/>
            <a:ext cx="8598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showstopper to go to 7 </a:t>
            </a:r>
            <a:r>
              <a:rPr lang="en-GB" dirty="0" err="1" smtClean="0"/>
              <a:t>TeV</a:t>
            </a:r>
            <a:r>
              <a:rPr lang="en-GB" dirty="0" smtClean="0"/>
              <a:t>. However, training the main dipoles is expected to be a long exercise: 3-4 weeks with about 400 quenches.</a:t>
            </a:r>
          </a:p>
          <a:p>
            <a:r>
              <a:rPr lang="en-GB" dirty="0" smtClean="0"/>
              <a:t>To improve this estimate, 1 or 2 sectors might be trained before the next EYETS.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64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6929"/>
            <a:ext cx="9085390" cy="428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82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33982" y="100870"/>
            <a:ext cx="8226854" cy="611106"/>
          </a:xfrm>
        </p:spPr>
        <p:txBody>
          <a:bodyPr>
            <a:noAutofit/>
          </a:bodyPr>
          <a:lstStyle/>
          <a:p>
            <a:r>
              <a:rPr lang="en-US" sz="3200" dirty="0" smtClean="0"/>
              <a:t>Session II: Key Challenges for Operation</a:t>
            </a:r>
            <a:endParaRPr 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0741" y="1060359"/>
            <a:ext cx="8913655" cy="466742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mtClean="0"/>
              <a:t>UFO, ULO</a:t>
            </a:r>
          </a:p>
          <a:p>
            <a:pPr lvl="1"/>
            <a:r>
              <a:rPr lang="en-US" sz="1600" smtClean="0"/>
              <a:t>The ULO was not removed in YETS. It changes shape vertically on occasion. The orbit bump can be increased x2 before reaching an aperture limitation.</a:t>
            </a:r>
          </a:p>
          <a:p>
            <a:pPr lvl="1">
              <a:spcBef>
                <a:spcPts val="1200"/>
              </a:spcBef>
            </a:pPr>
            <a:r>
              <a:rPr lang="en-US" sz="1600" smtClean="0"/>
              <a:t>Experience of the last months shows that UFO rates are low enough to make magnet-quenches a rare event. In this light, the best BLM-threshold strategy is to avoid dumping on UFOs.</a:t>
            </a:r>
          </a:p>
          <a:p>
            <a:pPr lvl="1">
              <a:spcBef>
                <a:spcPts val="1200"/>
              </a:spcBef>
            </a:pPr>
            <a:r>
              <a:rPr lang="en-US" sz="1600" smtClean="0"/>
              <a:t>We have learned more about the ms-time-range quench levels (about where we expected them after 2013 quench test, i.e., 4x above QP3 model), as well as steady-state quench levels (3x lower than one-sided cooling observed in 10-stack experiment).</a:t>
            </a:r>
          </a:p>
          <a:p>
            <a:pPr>
              <a:spcBef>
                <a:spcPts val="1200"/>
              </a:spcBef>
            </a:pPr>
            <a:r>
              <a:rPr lang="en-US" sz="1600" b="1" smtClean="0"/>
              <a:t>e-Cloud</a:t>
            </a:r>
          </a:p>
          <a:p>
            <a:pPr lvl="1"/>
            <a:r>
              <a:rPr lang="en-US" sz="1600" smtClean="0"/>
              <a:t>Initial scrubbing at 450 GeV is very effective. After that, evolution is slow, i.e., scrubbing is best done parasitically to physics runs, with heat-load defining the max. possible intensity.</a:t>
            </a:r>
          </a:p>
          <a:p>
            <a:pPr lvl="1">
              <a:spcBef>
                <a:spcPts val="1200"/>
              </a:spcBef>
            </a:pPr>
            <a:r>
              <a:rPr lang="en-US" sz="1600" smtClean="0"/>
              <a:t>After YETS only a few “re-fresh” scrubbing fills, then continued intensity ram—up. When secondary-emission yield is sufficiently low, one could try scrubbing with doublet-beams (currently they are so effective that beam gets immediately unstable).</a:t>
            </a:r>
          </a:p>
          <a:p>
            <a:pPr lvl="1"/>
            <a:endParaRPr lang="en-US" sz="160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709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9946" y="107850"/>
            <a:ext cx="8226854" cy="611106"/>
          </a:xfrm>
        </p:spPr>
        <p:txBody>
          <a:bodyPr>
            <a:noAutofit/>
          </a:bodyPr>
          <a:lstStyle/>
          <a:p>
            <a:r>
              <a:rPr lang="en-US" sz="3200" dirty="0"/>
              <a:t>Session II: Key Challenges for Operation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7722" y="885856"/>
            <a:ext cx="8969496" cy="53195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smtClean="0"/>
              <a:t>Beam-Induced Heating</a:t>
            </a:r>
          </a:p>
          <a:p>
            <a:pPr lvl="1"/>
            <a:r>
              <a:rPr lang="en-US" sz="1600" smtClean="0"/>
              <a:t>No limitations are expected after the replacement of the TDI8.</a:t>
            </a:r>
          </a:p>
          <a:p>
            <a:pPr lvl="1">
              <a:spcBef>
                <a:spcPts val="1200"/>
              </a:spcBef>
            </a:pPr>
            <a:r>
              <a:rPr lang="en-US" sz="1600" smtClean="0"/>
              <a:t>Bunch lengthening might be necessary for stability and heating reasons.</a:t>
            </a:r>
          </a:p>
          <a:p>
            <a:pPr>
              <a:spcBef>
                <a:spcPts val="1200"/>
              </a:spcBef>
            </a:pPr>
            <a:r>
              <a:rPr lang="en-US" sz="1800" b="1" smtClean="0"/>
              <a:t>Instabilities</a:t>
            </a:r>
          </a:p>
          <a:p>
            <a:pPr lvl="1"/>
            <a:r>
              <a:rPr lang="en-US" sz="1600" smtClean="0"/>
              <a:t>Sources of coherent bunch motion: e-Cloud, impedances, beam-beam.</a:t>
            </a:r>
          </a:p>
          <a:p>
            <a:pPr lvl="1">
              <a:spcBef>
                <a:spcPts val="1200"/>
              </a:spcBef>
            </a:pPr>
            <a:r>
              <a:rPr lang="en-US" sz="1600" smtClean="0"/>
              <a:t>Feedback systems (to attenuate coherent motion) and introduction of incoherent tune-spread can mitigate instabilities. </a:t>
            </a:r>
          </a:p>
          <a:p>
            <a:pPr lvl="1">
              <a:spcBef>
                <a:spcPts val="1200"/>
              </a:spcBef>
            </a:pPr>
            <a:r>
              <a:rPr lang="en-US" sz="1600" smtClean="0"/>
              <a:t>Diagnostics tools are steadily improving and overall no limitations are expected once  e-cloud effects are low enough.</a:t>
            </a:r>
          </a:p>
          <a:p>
            <a:pPr>
              <a:spcBef>
                <a:spcPts val="1200"/>
              </a:spcBef>
            </a:pPr>
            <a:r>
              <a:rPr lang="en-US" sz="1800" b="1" smtClean="0"/>
              <a:t>Challenges for SPS and SPS-to-LHC transfer</a:t>
            </a:r>
          </a:p>
          <a:p>
            <a:pPr lvl="1"/>
            <a:r>
              <a:rPr lang="en-US" sz="1600" smtClean="0"/>
              <a:t>Transmission (ratio of intensity injected/extracted to/from the SPS) decreases with bunch intensity (values in 2015 range between 88% and 96%.</a:t>
            </a:r>
          </a:p>
          <a:p>
            <a:pPr lvl="1">
              <a:spcBef>
                <a:spcPts val="1200"/>
              </a:spcBef>
            </a:pPr>
            <a:r>
              <a:rPr lang="en-US" sz="1600" smtClean="0"/>
              <a:t>Bunch intensity and emittance are both limited and cannot evolve by much in 2016. Better diagnostic tools will improve the situation on the long term.</a:t>
            </a:r>
          </a:p>
          <a:p>
            <a:pPr>
              <a:spcBef>
                <a:spcPts val="1200"/>
              </a:spcBef>
            </a:pPr>
            <a:r>
              <a:rPr lang="en-US" sz="1800" b="1" smtClean="0"/>
              <a:t>Diagnostics</a:t>
            </a:r>
          </a:p>
          <a:p>
            <a:pPr lvl="1"/>
            <a:r>
              <a:rPr lang="en-US" sz="1600" smtClean="0"/>
              <a:t>Too many systems to provide a meaningful overview here!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467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16541</TotalTime>
  <Words>1996</Words>
  <Application>Microsoft Office PowerPoint</Application>
  <PresentationFormat>On-screen Show (4:3)</PresentationFormat>
  <Paragraphs>252</Paragraphs>
  <Slides>30</Slides>
  <Notes>0</Notes>
  <HiddenSlides>0</HiddenSlides>
  <MMClips>2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Cambria Math</vt:lpstr>
      <vt:lpstr>Symbol</vt:lpstr>
      <vt:lpstr>Times New Roman</vt:lpstr>
      <vt:lpstr>Wingdings</vt:lpstr>
      <vt:lpstr>CERNCorporate4-3</vt:lpstr>
      <vt:lpstr>Acrobat Document</vt:lpstr>
      <vt:lpstr>Brief summary of the 2016 LHC performance workshop  (aka Chamonix)   Andrea, Arjan, Bernhard, Daniel   Indico 448109 for all presentations Summing up session on 3/3/2016 PM in Main Auditorium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Session II: Key Challenges for Operation</vt:lpstr>
      <vt:lpstr>Session II: Key Challenges for Operation</vt:lpstr>
      <vt:lpstr>PowerPoint Presentation</vt:lpstr>
      <vt:lpstr>Summary Session 3</vt:lpstr>
      <vt:lpstr>Summary Session 3</vt:lpstr>
      <vt:lpstr>Summary Session 4</vt:lpstr>
      <vt:lpstr>Summary Session 4</vt:lpstr>
      <vt:lpstr>PowerPoint Presentation</vt:lpstr>
      <vt:lpstr>Performance Limitations in LHC after LIU Upgrade – G. Arduini  </vt:lpstr>
      <vt:lpstr>RF upgrade paths – E. Jensen</vt:lpstr>
      <vt:lpstr>Effect of Crab Cavity</vt:lpstr>
      <vt:lpstr>RF upgrade paths – E. Jensen</vt:lpstr>
      <vt:lpstr>Collimation upgrade path for HL-LHC – S. Redaelli in pictures</vt:lpstr>
      <vt:lpstr>Collimation upgrade path for HL-LHC – S. Redaelli in words</vt:lpstr>
      <vt:lpstr>Crab cavity test installation in SPS – G. Vandoni</vt:lpstr>
      <vt:lpstr>Crab cavity test installation in SPS – G. Vandoni</vt:lpstr>
      <vt:lpstr>Crab cavity test installation in SPS – G. Vandoni</vt:lpstr>
      <vt:lpstr>Coating options for IR2 and IR8 – P. Costa Pinto</vt:lpstr>
      <vt:lpstr>Coating options for IR2 and IR8 – P. Costa Pinto</vt:lpstr>
      <vt:lpstr>Lessons Learned from the Civil Engineering Test Drilling and Earthquakes on LHC Vibration Tolerances – J. Wenninger</vt:lpstr>
      <vt:lpstr>Lessons Learned from the Civil Engineering Test Drilling and Earthquakes on LHC Vibration Tolerances – J. Wenninger</vt:lpstr>
      <vt:lpstr>Lessons Learned from the Civil Engineering Test Drilling and Earthquakes on LHC Vibration Tolerances – J. Wenninger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Arjan Verweij</cp:lastModifiedBy>
  <cp:revision>384</cp:revision>
  <cp:lastPrinted>2016-01-06T14:33:29Z</cp:lastPrinted>
  <dcterms:created xsi:type="dcterms:W3CDTF">2015-09-15T10:10:55Z</dcterms:created>
  <dcterms:modified xsi:type="dcterms:W3CDTF">2016-02-18T09:23:30Z</dcterms:modified>
</cp:coreProperties>
</file>