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0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1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2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3.xml" ContentType="application/vnd.openxmlformats-officedocument.theme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4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5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6.xml" ContentType="application/vnd.openxmlformats-officedocument.theme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93" r:id="rId3"/>
    <p:sldMasterId id="2147483704" r:id="rId4"/>
    <p:sldMasterId id="2147483715" r:id="rId5"/>
    <p:sldMasterId id="2147483726" r:id="rId6"/>
    <p:sldMasterId id="2147483737" r:id="rId7"/>
    <p:sldMasterId id="2147483748" r:id="rId8"/>
    <p:sldMasterId id="2147483759" r:id="rId9"/>
    <p:sldMasterId id="2147483770" r:id="rId10"/>
    <p:sldMasterId id="2147483781" r:id="rId11"/>
    <p:sldMasterId id="2147483792" r:id="rId12"/>
    <p:sldMasterId id="2147483803" r:id="rId13"/>
    <p:sldMasterId id="2147483814" r:id="rId14"/>
    <p:sldMasterId id="2147483825" r:id="rId15"/>
    <p:sldMasterId id="2147483836" r:id="rId16"/>
    <p:sldMasterId id="2147483847" r:id="rId17"/>
    <p:sldMasterId id="2147483853" r:id="rId18"/>
  </p:sldMasterIdLst>
  <p:notesMasterIdLst>
    <p:notesMasterId r:id="rId43"/>
  </p:notesMasterIdLst>
  <p:sldIdLst>
    <p:sldId id="256" r:id="rId19"/>
    <p:sldId id="257" r:id="rId20"/>
    <p:sldId id="405" r:id="rId21"/>
    <p:sldId id="418" r:id="rId22"/>
    <p:sldId id="417" r:id="rId23"/>
    <p:sldId id="419" r:id="rId24"/>
    <p:sldId id="420" r:id="rId25"/>
    <p:sldId id="421" r:id="rId26"/>
    <p:sldId id="422" r:id="rId27"/>
    <p:sldId id="424" r:id="rId28"/>
    <p:sldId id="425" r:id="rId29"/>
    <p:sldId id="427" r:id="rId30"/>
    <p:sldId id="426" r:id="rId31"/>
    <p:sldId id="428" r:id="rId32"/>
    <p:sldId id="432" r:id="rId33"/>
    <p:sldId id="433" r:id="rId34"/>
    <p:sldId id="435" r:id="rId35"/>
    <p:sldId id="436" r:id="rId36"/>
    <p:sldId id="430" r:id="rId37"/>
    <p:sldId id="429" r:id="rId38"/>
    <p:sldId id="431" r:id="rId39"/>
    <p:sldId id="434" r:id="rId40"/>
    <p:sldId id="437" r:id="rId41"/>
    <p:sldId id="25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31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04A7B"/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84" y="102"/>
      </p:cViewPr>
      <p:guideLst>
        <p:guide orient="horz" pos="913"/>
        <p:guide pos="31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emf"/><Relationship Id="rId6" Type="http://schemas.openxmlformats.org/officeDocument/2006/relationships/image" Target="../media/image14.e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63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251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380388" TargetMode="External"/><Relationship Id="rId2" Type="http://schemas.openxmlformats.org/officeDocument/2006/relationships/hyperlink" Target="mailto:yves.thurel@cern.ch" TargetMode="External"/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380388" TargetMode="External"/><Relationship Id="rId2" Type="http://schemas.openxmlformats.org/officeDocument/2006/relationships/hyperlink" Target="mailto:yves.thurel@cern.ch" TargetMode="External"/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268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492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706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184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0488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188297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1358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9924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667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280746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987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2040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550331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19117" y="6627168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59558" y="6613933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334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2245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7061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4093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77637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060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3634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0651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13644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920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25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550331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19117" y="6627168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59558" y="6613933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121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1428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4333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1878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786638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950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2353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5682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373469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403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3539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550331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01853" y="6601685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42294" y="6588450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871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6170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682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728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642789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4481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5695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3247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800176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7455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527492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446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0786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48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6287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781059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5857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2903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8906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456808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0885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5496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89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9946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2501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3802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406931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3721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7361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9448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532624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2545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0999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09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GB" sz="4600" b="1" kern="1200" cap="none" spc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en-GB" noProof="0" dirty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 cap="none" baseline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Slide Number Placeholder 3"/>
          <p:cNvSpPr txBox="1">
            <a:spLocks/>
          </p:cNvSpPr>
          <p:nvPr userDrawn="1"/>
        </p:nvSpPr>
        <p:spPr>
          <a:xfrm>
            <a:off x="8676456" y="6332140"/>
            <a:ext cx="36004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918391-D411-FE40-AAD7-861AE5233E0E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92080" y="6331384"/>
            <a:ext cx="32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GB" smtClean="0">
                <a:solidFill>
                  <a:prstClr val="white">
                    <a:lumMod val="50000"/>
                  </a:prstClr>
                </a:solidFill>
              </a:rPr>
              <a:t>Insert &gt; Header &amp; Footer: Doc Ref/title/Author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300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H="1">
            <a:off x="-508" y="0"/>
            <a:ext cx="8643966" cy="637200"/>
          </a:xfrm>
          <a:prstGeom prst="rect">
            <a:avLst/>
          </a:prstGeom>
          <a:gradFill flip="none" rotWithShape="1">
            <a:gsLst>
              <a:gs pos="23000">
                <a:schemeClr val="tx2">
                  <a:alpha val="40000"/>
                </a:schemeClr>
              </a:gs>
              <a:gs pos="0">
                <a:schemeClr val="bg1"/>
              </a:gs>
              <a:gs pos="43000">
                <a:schemeClr val="tx2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79512" y="142852"/>
            <a:ext cx="6192688" cy="500066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2">
                <a:lumMod val="20000"/>
                <a:lumOff val="80000"/>
                <a:alpha val="40000"/>
              </a:schemeClr>
            </a:outerShdw>
          </a:effectLst>
        </p:spPr>
        <p:txBody>
          <a:bodyPr/>
          <a:lstStyle>
            <a:lvl1pPr algn="l">
              <a:defRPr sz="2400" b="1" cap="none" spc="100" baseline="0">
                <a:solidFill>
                  <a:schemeClr val="accent3">
                    <a:lumMod val="20000"/>
                    <a:lumOff val="80000"/>
                  </a:schemeClr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763551"/>
            <a:ext cx="8637446" cy="562300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400"/>
              </a:spcBef>
              <a:buFont typeface="Arial" pitchFamily="34" charset="0"/>
              <a:buNone/>
              <a:defRPr sz="2600" cap="none" baseline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ahoma" pitchFamily="34" charset="0"/>
              </a:defRPr>
            </a:lvl1pPr>
            <a:lvl2pPr marL="360000" indent="-216000"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lang="en-US" sz="24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60000" indent="0">
              <a:spcBef>
                <a:spcPts val="1000"/>
              </a:spcBef>
              <a:buFont typeface="Wingdings" pitchFamily="2" charset="2"/>
              <a:buNone/>
              <a:tabLst>
                <a:tab pos="91440" algn="l"/>
              </a:tabLst>
              <a:defRPr lang="en-US" sz="24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360000" indent="0" algn="l">
              <a:spcBef>
                <a:spcPts val="600"/>
              </a:spcBef>
              <a:buFont typeface="Wingdings" panose="05000000000000000000" pitchFamily="2" charset="2"/>
              <a:buNone/>
              <a:defRPr lang="en-US" sz="22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576000" indent="-216000">
              <a:spcBef>
                <a:spcPts val="600"/>
              </a:spcBef>
              <a:buFont typeface="Wingdings" panose="05000000000000000000" pitchFamily="2" charset="2"/>
              <a:buChar char="§"/>
              <a:defRPr lang="en-US" sz="22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576000" indent="0">
              <a:spcBef>
                <a:spcPts val="400"/>
              </a:spcBef>
              <a:buFont typeface="Arial" pitchFamily="34" charset="0"/>
              <a:buNone/>
              <a:defRPr lang="en-US" sz="2000" b="0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6pPr>
            <a:lvl7pPr marL="792000" marR="0" indent="-2160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en-US" sz="20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</a:lstStyle>
          <a:p>
            <a:pPr lvl="0"/>
            <a:r>
              <a:rPr lang="en-US" noProof="0" dirty="0" smtClean="0"/>
              <a:t>1-Level</a:t>
            </a:r>
          </a:p>
          <a:p>
            <a:pPr lvl="1"/>
            <a:r>
              <a:rPr lang="en-US" noProof="0" dirty="0" smtClean="0"/>
              <a:t>2-Level</a:t>
            </a:r>
          </a:p>
          <a:p>
            <a:pPr lvl="2"/>
            <a:r>
              <a:rPr lang="en-US" noProof="0" dirty="0" smtClean="0"/>
              <a:t>3-Level</a:t>
            </a:r>
          </a:p>
          <a:p>
            <a:pPr lvl="3"/>
            <a:r>
              <a:rPr lang="en-US" noProof="0" dirty="0" smtClean="0"/>
              <a:t>4-Level</a:t>
            </a:r>
          </a:p>
          <a:p>
            <a:pPr lvl="4"/>
            <a:r>
              <a:rPr lang="en-US" noProof="0" dirty="0" smtClean="0"/>
              <a:t>5-Level</a:t>
            </a:r>
          </a:p>
          <a:p>
            <a:pPr lvl="5"/>
            <a:r>
              <a:rPr lang="en-US" noProof="0" dirty="0" smtClean="0"/>
              <a:t>6-Level</a:t>
            </a:r>
          </a:p>
          <a:p>
            <a:pPr lvl="6"/>
            <a:r>
              <a:rPr lang="en-US" noProof="0" dirty="0" smtClean="0"/>
              <a:t>7-Level</a:t>
            </a:r>
          </a:p>
          <a:p>
            <a:pPr lvl="5"/>
            <a:endParaRPr lang="en-US" noProof="0" dirty="0" smtClean="0"/>
          </a:p>
          <a:p>
            <a:pPr lvl="5"/>
            <a:endParaRPr lang="en-US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-508" y="620688"/>
            <a:ext cx="8856984" cy="0"/>
          </a:xfrm>
          <a:prstGeom prst="line">
            <a:avLst/>
          </a:prstGeom>
          <a:ln w="38100">
            <a:gradFill>
              <a:gsLst>
                <a:gs pos="0">
                  <a:schemeClr val="tx2">
                    <a:lumMod val="50000"/>
                  </a:schemeClr>
                </a:gs>
                <a:gs pos="86000">
                  <a:schemeClr val="tx2">
                    <a:alpha val="18000"/>
                  </a:schemeClr>
                </a:gs>
              </a:gsLst>
              <a:lin ang="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436096" y="177527"/>
            <a:ext cx="3240000" cy="3711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</a:lstStyle>
          <a:p>
            <a:r>
              <a:rPr lang="en-GB" smtClean="0">
                <a:solidFill>
                  <a:srgbClr val="EEECE1">
                    <a:lumMod val="10000"/>
                  </a:srgbClr>
                </a:solidFill>
              </a:rPr>
              <a:t>Insert &gt; Header &amp; Footer: Doc Ref/title/Author</a:t>
            </a:r>
            <a:endParaRPr lang="en-US" dirty="0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8532440" y="188640"/>
            <a:ext cx="42853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918391-D411-FE40-AAD7-861AE5233E0E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592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09518" y="467245"/>
            <a:ext cx="3468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black"/>
                </a:solidFill>
                <a:latin typeface="Arial" charset="0"/>
              </a:rPr>
              <a:t>Template Help Notes</a:t>
            </a:r>
            <a:endParaRPr lang="en-GB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01622" y="950716"/>
            <a:ext cx="733911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None/>
            </a:pPr>
            <a:r>
              <a:rPr lang="en-US" sz="1200" b="1" u="sng" dirty="0" smtClean="0">
                <a:solidFill>
                  <a:prstClr val="black"/>
                </a:solidFill>
                <a:latin typeface="Arial" charset="0"/>
              </a:rPr>
              <a:t>Using the template: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Insert a New Slide and </a:t>
            </a:r>
            <a:r>
              <a:rPr lang="en-US" sz="1200" dirty="0" err="1" smtClean="0">
                <a:solidFill>
                  <a:prstClr val="black"/>
                </a:solidFill>
                <a:latin typeface="Arial" charset="0"/>
              </a:rPr>
              <a:t>Clic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 right on slide to choose correct type (chapter, standard…)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Comments to be sent to 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  <a:hlinkClick r:id="rId2"/>
              </a:rPr>
              <a:t>yves.thurel@cern.ch</a:t>
            </a: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This template can be found here:</a:t>
            </a:r>
            <a:br>
              <a:rPr lang="en-US" sz="1200" dirty="0" smtClean="0">
                <a:solidFill>
                  <a:prstClr val="black"/>
                </a:solidFill>
                <a:latin typeface="Arial" charset="0"/>
              </a:rPr>
            </a:br>
            <a:r>
              <a:rPr lang="en-GB" sz="1200" dirty="0" smtClean="0">
                <a:solidFill>
                  <a:prstClr val="black"/>
                </a:solidFill>
                <a:latin typeface="Arial" charset="0"/>
                <a:hlinkClick r:id="rId3"/>
              </a:rPr>
              <a:t>https://edms.cern.ch/document/1380388</a:t>
            </a:r>
            <a:endParaRPr lang="en-GB" sz="1200" dirty="0" smtClean="0">
              <a:solidFill>
                <a:prstClr val="black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+mj-lt"/>
              <a:buNone/>
              <a:defRPr/>
            </a:pP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+mj-lt"/>
              <a:buNone/>
              <a:defRPr/>
            </a:pPr>
            <a:r>
              <a:rPr lang="en-US" sz="1200" b="1" u="sng" dirty="0" smtClean="0">
                <a:solidFill>
                  <a:prstClr val="black"/>
                </a:solidFill>
                <a:latin typeface="Arial" charset="0"/>
              </a:rPr>
              <a:t>Can you use this template, even not from the section </a:t>
            </a:r>
            <a:r>
              <a:rPr lang="en-US" sz="1200" b="1" u="sng" dirty="0" err="1" smtClean="0">
                <a:solidFill>
                  <a:prstClr val="black"/>
                </a:solidFill>
                <a:latin typeface="Arial" charset="0"/>
              </a:rPr>
              <a:t>te-epc-lpc</a:t>
            </a:r>
            <a:r>
              <a:rPr lang="en-US" sz="1200" b="1" u="sng" dirty="0" smtClean="0">
                <a:solidFill>
                  <a:prstClr val="black"/>
                </a:solidFill>
                <a:latin typeface="Arial" charset="0"/>
              </a:rPr>
              <a:t>?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Yes of course, no problem on this point.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Simply remove the </a:t>
            </a:r>
            <a:r>
              <a:rPr lang="en-US" sz="1200" dirty="0" err="1" smtClean="0">
                <a:solidFill>
                  <a:prstClr val="black"/>
                </a:solidFill>
                <a:latin typeface="Arial" charset="0"/>
              </a:rPr>
              <a:t>te-epc-lpc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 link in the View &gt; Slide Master &gt; Top slide and replace with your link.</a:t>
            </a:r>
            <a:br>
              <a:rPr lang="en-US" sz="1200" dirty="0" smtClean="0">
                <a:solidFill>
                  <a:prstClr val="black"/>
                </a:solidFill>
                <a:latin typeface="Arial" charset="0"/>
              </a:rPr>
            </a:b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sz="12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10796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8387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GB" sz="4600" b="1" kern="1200" cap="none" spc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en-GB" noProof="0" dirty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 cap="none" baseline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Slide Number Placeholder 3"/>
          <p:cNvSpPr txBox="1">
            <a:spLocks/>
          </p:cNvSpPr>
          <p:nvPr userDrawn="1"/>
        </p:nvSpPr>
        <p:spPr>
          <a:xfrm>
            <a:off x="8676456" y="6332140"/>
            <a:ext cx="36004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918391-D411-FE40-AAD7-861AE5233E0E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92080" y="6331384"/>
            <a:ext cx="32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GB" smtClean="0">
                <a:solidFill>
                  <a:prstClr val="white">
                    <a:lumMod val="50000"/>
                  </a:prstClr>
                </a:solidFill>
              </a:rPr>
              <a:t>Insert &gt; Header &amp; Footer: Doc Ref/title/Author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883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H="1">
            <a:off x="-508" y="0"/>
            <a:ext cx="8643966" cy="637200"/>
          </a:xfrm>
          <a:prstGeom prst="rect">
            <a:avLst/>
          </a:prstGeom>
          <a:gradFill flip="none" rotWithShape="1">
            <a:gsLst>
              <a:gs pos="23000">
                <a:schemeClr val="tx2">
                  <a:alpha val="40000"/>
                </a:schemeClr>
              </a:gs>
              <a:gs pos="0">
                <a:schemeClr val="bg1"/>
              </a:gs>
              <a:gs pos="43000">
                <a:schemeClr val="tx2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79512" y="142852"/>
            <a:ext cx="6192688" cy="500066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2">
                <a:lumMod val="20000"/>
                <a:lumOff val="80000"/>
                <a:alpha val="40000"/>
              </a:schemeClr>
            </a:outerShdw>
          </a:effectLst>
        </p:spPr>
        <p:txBody>
          <a:bodyPr/>
          <a:lstStyle>
            <a:lvl1pPr algn="l">
              <a:defRPr sz="2400" b="1" cap="none" spc="100" baseline="0">
                <a:solidFill>
                  <a:schemeClr val="accent3">
                    <a:lumMod val="20000"/>
                    <a:lumOff val="80000"/>
                  </a:schemeClr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763551"/>
            <a:ext cx="8637446" cy="562300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400"/>
              </a:spcBef>
              <a:buFont typeface="Arial" pitchFamily="34" charset="0"/>
              <a:buNone/>
              <a:defRPr sz="2600" cap="none" baseline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ahoma" pitchFamily="34" charset="0"/>
              </a:defRPr>
            </a:lvl1pPr>
            <a:lvl2pPr marL="360000" indent="-216000"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lang="en-US" sz="24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60000" indent="0">
              <a:spcBef>
                <a:spcPts val="1000"/>
              </a:spcBef>
              <a:buFont typeface="Wingdings" pitchFamily="2" charset="2"/>
              <a:buNone/>
              <a:tabLst>
                <a:tab pos="91440" algn="l"/>
              </a:tabLst>
              <a:defRPr lang="en-US" sz="24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360000" indent="0" algn="l">
              <a:spcBef>
                <a:spcPts val="600"/>
              </a:spcBef>
              <a:buFont typeface="Wingdings" panose="05000000000000000000" pitchFamily="2" charset="2"/>
              <a:buNone/>
              <a:defRPr lang="en-US" sz="22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576000" indent="-216000">
              <a:spcBef>
                <a:spcPts val="600"/>
              </a:spcBef>
              <a:buFont typeface="Wingdings" panose="05000000000000000000" pitchFamily="2" charset="2"/>
              <a:buChar char="§"/>
              <a:defRPr lang="en-US" sz="22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576000" indent="0">
              <a:spcBef>
                <a:spcPts val="400"/>
              </a:spcBef>
              <a:buFont typeface="Arial" pitchFamily="34" charset="0"/>
              <a:buNone/>
              <a:defRPr lang="en-US" sz="2000" b="0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6pPr>
            <a:lvl7pPr marL="792000" marR="0" indent="-2160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en-US" sz="20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</a:lstStyle>
          <a:p>
            <a:pPr lvl="0"/>
            <a:r>
              <a:rPr lang="en-US" noProof="0" dirty="0" smtClean="0"/>
              <a:t>1-Level</a:t>
            </a:r>
          </a:p>
          <a:p>
            <a:pPr lvl="1"/>
            <a:r>
              <a:rPr lang="en-US" noProof="0" dirty="0" smtClean="0"/>
              <a:t>2-Level</a:t>
            </a:r>
          </a:p>
          <a:p>
            <a:pPr lvl="2"/>
            <a:r>
              <a:rPr lang="en-US" noProof="0" dirty="0" smtClean="0"/>
              <a:t>3-Level</a:t>
            </a:r>
          </a:p>
          <a:p>
            <a:pPr lvl="3"/>
            <a:r>
              <a:rPr lang="en-US" noProof="0" dirty="0" smtClean="0"/>
              <a:t>4-Level</a:t>
            </a:r>
          </a:p>
          <a:p>
            <a:pPr lvl="4"/>
            <a:r>
              <a:rPr lang="en-US" noProof="0" dirty="0" smtClean="0"/>
              <a:t>5-Level</a:t>
            </a:r>
          </a:p>
          <a:p>
            <a:pPr lvl="5"/>
            <a:r>
              <a:rPr lang="en-US" noProof="0" dirty="0" smtClean="0"/>
              <a:t>6-Level</a:t>
            </a:r>
          </a:p>
          <a:p>
            <a:pPr lvl="6"/>
            <a:r>
              <a:rPr lang="en-US" noProof="0" dirty="0" smtClean="0"/>
              <a:t>7-Level</a:t>
            </a:r>
          </a:p>
          <a:p>
            <a:pPr lvl="5"/>
            <a:endParaRPr lang="en-US" noProof="0" dirty="0" smtClean="0"/>
          </a:p>
          <a:p>
            <a:pPr lvl="5"/>
            <a:endParaRPr lang="en-US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-508" y="620688"/>
            <a:ext cx="8856984" cy="0"/>
          </a:xfrm>
          <a:prstGeom prst="line">
            <a:avLst/>
          </a:prstGeom>
          <a:ln w="38100">
            <a:gradFill>
              <a:gsLst>
                <a:gs pos="0">
                  <a:schemeClr val="tx2">
                    <a:lumMod val="50000"/>
                  </a:schemeClr>
                </a:gs>
                <a:gs pos="86000">
                  <a:schemeClr val="tx2">
                    <a:alpha val="18000"/>
                  </a:schemeClr>
                </a:gs>
              </a:gsLst>
              <a:lin ang="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436096" y="177527"/>
            <a:ext cx="3240000" cy="3711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</a:lstStyle>
          <a:p>
            <a:r>
              <a:rPr lang="en-GB" smtClean="0">
                <a:solidFill>
                  <a:srgbClr val="EEECE1">
                    <a:lumMod val="10000"/>
                  </a:srgbClr>
                </a:solidFill>
              </a:rPr>
              <a:t>Insert &gt; Header &amp; Footer: Doc Ref/title/Author</a:t>
            </a:r>
            <a:endParaRPr lang="en-US" dirty="0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8532440" y="188640"/>
            <a:ext cx="42853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918391-D411-FE40-AAD7-861AE5233E0E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45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09518" y="467245"/>
            <a:ext cx="3468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black"/>
                </a:solidFill>
                <a:latin typeface="Arial" charset="0"/>
              </a:rPr>
              <a:t>Template Help Notes</a:t>
            </a:r>
            <a:endParaRPr lang="en-GB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01622" y="950716"/>
            <a:ext cx="733911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None/>
            </a:pPr>
            <a:r>
              <a:rPr lang="en-US" sz="1200" b="1" u="sng" dirty="0" smtClean="0">
                <a:solidFill>
                  <a:prstClr val="black"/>
                </a:solidFill>
                <a:latin typeface="Arial" charset="0"/>
              </a:rPr>
              <a:t>Using the template: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Insert a New Slide and </a:t>
            </a:r>
            <a:r>
              <a:rPr lang="en-US" sz="1200" dirty="0" err="1" smtClean="0">
                <a:solidFill>
                  <a:prstClr val="black"/>
                </a:solidFill>
                <a:latin typeface="Arial" charset="0"/>
              </a:rPr>
              <a:t>Clic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 right on slide to choose correct type (chapter, standard…)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Comments to be sent to 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  <a:hlinkClick r:id="rId2"/>
              </a:rPr>
              <a:t>yves.thurel@cern.ch</a:t>
            </a: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This template can be found here:</a:t>
            </a:r>
            <a:br>
              <a:rPr lang="en-US" sz="1200" dirty="0" smtClean="0">
                <a:solidFill>
                  <a:prstClr val="black"/>
                </a:solidFill>
                <a:latin typeface="Arial" charset="0"/>
              </a:rPr>
            </a:br>
            <a:r>
              <a:rPr lang="en-GB" sz="1200" dirty="0" smtClean="0">
                <a:solidFill>
                  <a:prstClr val="black"/>
                </a:solidFill>
                <a:latin typeface="Arial" charset="0"/>
                <a:hlinkClick r:id="rId3"/>
              </a:rPr>
              <a:t>https://edms.cern.ch/document/1380388</a:t>
            </a:r>
            <a:endParaRPr lang="en-GB" sz="1200" dirty="0" smtClean="0">
              <a:solidFill>
                <a:prstClr val="black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+mj-lt"/>
              <a:buNone/>
              <a:defRPr/>
            </a:pP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+mj-lt"/>
              <a:buNone/>
              <a:defRPr/>
            </a:pPr>
            <a:r>
              <a:rPr lang="en-US" sz="1200" b="1" u="sng" dirty="0" smtClean="0">
                <a:solidFill>
                  <a:prstClr val="black"/>
                </a:solidFill>
                <a:latin typeface="Arial" charset="0"/>
              </a:rPr>
              <a:t>Can you use this template, even not from the section </a:t>
            </a:r>
            <a:r>
              <a:rPr lang="en-US" sz="1200" b="1" u="sng" dirty="0" err="1" smtClean="0">
                <a:solidFill>
                  <a:prstClr val="black"/>
                </a:solidFill>
                <a:latin typeface="Arial" charset="0"/>
              </a:rPr>
              <a:t>te-epc-lpc</a:t>
            </a:r>
            <a:r>
              <a:rPr lang="en-US" sz="1200" b="1" u="sng" dirty="0" smtClean="0">
                <a:solidFill>
                  <a:prstClr val="black"/>
                </a:solidFill>
                <a:latin typeface="Arial" charset="0"/>
              </a:rPr>
              <a:t>?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Yes of course, no problem on this point.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Simply remove the </a:t>
            </a:r>
            <a:r>
              <a:rPr lang="en-US" sz="1200" dirty="0" err="1" smtClean="0">
                <a:solidFill>
                  <a:prstClr val="black"/>
                </a:solidFill>
                <a:latin typeface="Arial" charset="0"/>
              </a:rPr>
              <a:t>te-epc-lpc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 link in the View &gt; Slide Master &gt; Top slide and replace with your link.</a:t>
            </a:r>
            <a:br>
              <a:rPr lang="en-US" sz="1200" dirty="0" smtClean="0">
                <a:solidFill>
                  <a:prstClr val="black"/>
                </a:solidFill>
                <a:latin typeface="Arial" charset="0"/>
              </a:rPr>
            </a:b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1200" dirty="0" smtClean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sz="12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73999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529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0641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2005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992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15/03/2016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767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6285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8960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1791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30063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3814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8206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036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0880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5061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15/03/2016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383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5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403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344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6828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048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9528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5702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81099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572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0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0283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6397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1341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98658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6964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5829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406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701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324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09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9931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934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4408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96752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5030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9672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5402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24805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4403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692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9061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5567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3096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30858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2198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978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502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1169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929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550331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19117" y="6627168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59558" y="6613933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63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070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6404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183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853362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5077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2870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9392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97350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2289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550331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19117" y="6627168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59558" y="6613933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489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2846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326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9389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67553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0975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1939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6929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512064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6081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24748"/>
            <a:ext cx="8064896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3600" b="1" cap="none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5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/>
          <p:cNvSpPr/>
          <p:nvPr userDrawn="1"/>
        </p:nvSpPr>
        <p:spPr>
          <a:xfrm>
            <a:off x="904056" y="5373216"/>
            <a:ext cx="79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Training “Reliability (Basic Level)”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CERN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400" kern="0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kern="0" dirty="0" smtClean="0">
                <a:solidFill>
                  <a:srgbClr val="808080"/>
                </a:solidFill>
                <a:cs typeface="Arial" panose="020B0604020202020204" pitchFamily="34" charset="0"/>
              </a:rPr>
              <a:t>Dr.-Ing. Peter Zeiler, Thomas Herzig</a:t>
            </a: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935885" y="100433"/>
            <a:ext cx="720081" cy="306612"/>
            <a:chOff x="89575" y="138809"/>
            <a:chExt cx="666001" cy="283584"/>
          </a:xfrm>
        </p:grpSpPr>
        <p:sp>
          <p:nvSpPr>
            <p:cNvPr id="10" name="Freeform 53"/>
            <p:cNvSpPr>
              <a:spLocks/>
            </p:cNvSpPr>
            <p:nvPr userDrawn="1"/>
          </p:nvSpPr>
          <p:spPr bwMode="auto">
            <a:xfrm>
              <a:off x="89575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508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27584" y="3128992"/>
            <a:ext cx="8064895" cy="1958975"/>
          </a:xfrm>
          <a:prstGeom prst="rect">
            <a:avLst/>
          </a:prstGeom>
        </p:spPr>
        <p:txBody>
          <a:bodyPr anchor="t"/>
          <a:lstStyle>
            <a:lvl1pPr algn="l">
              <a:defRPr sz="3600" b="1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827583" y="1628800"/>
            <a:ext cx="806489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703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8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465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09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480" y="1639470"/>
            <a:ext cx="4140000" cy="466985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5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5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7199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4636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63995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20000"/>
              </a:lnSpc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2480" y="2286162"/>
            <a:ext cx="4140000" cy="40231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6" name="Gruppieren 15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7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919062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84636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7618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752480" y="1639462"/>
            <a:ext cx="4140000" cy="4669858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544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544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6" name="Gruppieren 14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6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6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3153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52478" y="1639464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52480" y="4037825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1"/>
          </p:nvPr>
        </p:nvSpPr>
        <p:spPr>
          <a:xfrm>
            <a:off x="467544" y="1645892"/>
            <a:ext cx="4140000" cy="225526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Inhaltsplatzhalter 4"/>
          <p:cNvSpPr>
            <a:spLocks noGrp="1"/>
          </p:cNvSpPr>
          <p:nvPr>
            <p:ph sz="quarter" idx="12"/>
          </p:nvPr>
        </p:nvSpPr>
        <p:spPr>
          <a:xfrm>
            <a:off x="467546" y="4044253"/>
            <a:ext cx="4140000" cy="2256907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buFont typeface="Wingdings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9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7120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504056"/>
          </a:xfrm>
          <a:prstGeom prst="rect">
            <a:avLst/>
          </a:prstGeom>
        </p:spPr>
        <p:txBody>
          <a:bodyPr anchor="ctr"/>
          <a:lstStyle>
            <a:lvl1pPr algn="l"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3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681305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268025" y="6587828"/>
            <a:ext cx="88995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827584" y="6601063"/>
            <a:ext cx="7125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© Institute of Machine Components, University of Stuttgart │Training “Reliability (Basic Level)“ </a:t>
            </a:r>
            <a:endParaRPr lang="en-US" sz="9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935885" y="100433"/>
            <a:ext cx="720080" cy="306612"/>
            <a:chOff x="89576" y="138809"/>
            <a:chExt cx="666000" cy="283584"/>
          </a:xfrm>
        </p:grpSpPr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89576" y="199193"/>
              <a:ext cx="99493" cy="223200"/>
            </a:xfrm>
            <a:custGeom>
              <a:avLst/>
              <a:gdLst/>
              <a:ahLst/>
              <a:cxnLst>
                <a:cxn ang="0">
                  <a:pos x="34" y="116"/>
                </a:cxn>
                <a:cxn ang="0">
                  <a:pos x="22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54" y="112"/>
                </a:cxn>
                <a:cxn ang="0">
                  <a:pos x="57" y="119"/>
                </a:cxn>
                <a:cxn ang="0">
                  <a:pos x="61" y="127"/>
                </a:cxn>
                <a:cxn ang="0">
                  <a:pos x="66" y="132"/>
                </a:cxn>
                <a:cxn ang="0">
                  <a:pos x="75" y="135"/>
                </a:cxn>
                <a:cxn ang="0">
                  <a:pos x="75" y="157"/>
                </a:cxn>
                <a:cxn ang="0">
                  <a:pos x="73" y="157"/>
                </a:cxn>
                <a:cxn ang="0">
                  <a:pos x="58" y="152"/>
                </a:cxn>
                <a:cxn ang="0">
                  <a:pos x="46" y="142"/>
                </a:cxn>
                <a:cxn ang="0">
                  <a:pos x="38" y="131"/>
                </a:cxn>
                <a:cxn ang="0">
                  <a:pos x="34" y="117"/>
                </a:cxn>
                <a:cxn ang="0">
                  <a:pos x="34" y="116"/>
                </a:cxn>
              </a:cxnLst>
              <a:rect l="0" t="0" r="r" b="b"/>
              <a:pathLst>
                <a:path w="76" h="158">
                  <a:moveTo>
                    <a:pt x="34" y="116"/>
                  </a:moveTo>
                  <a:lnTo>
                    <a:pt x="2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41" y="0"/>
                  </a:lnTo>
                  <a:lnTo>
                    <a:pt x="54" y="112"/>
                  </a:lnTo>
                  <a:lnTo>
                    <a:pt x="57" y="119"/>
                  </a:lnTo>
                  <a:lnTo>
                    <a:pt x="61" y="127"/>
                  </a:lnTo>
                  <a:lnTo>
                    <a:pt x="66" y="132"/>
                  </a:lnTo>
                  <a:lnTo>
                    <a:pt x="75" y="135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58" y="152"/>
                  </a:lnTo>
                  <a:lnTo>
                    <a:pt x="46" y="142"/>
                  </a:lnTo>
                  <a:lnTo>
                    <a:pt x="38" y="131"/>
                  </a:lnTo>
                  <a:lnTo>
                    <a:pt x="34" y="117"/>
                  </a:lnTo>
                  <a:lnTo>
                    <a:pt x="34" y="116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Freeform 54"/>
            <p:cNvSpPr>
              <a:spLocks/>
            </p:cNvSpPr>
            <p:nvPr userDrawn="1"/>
          </p:nvSpPr>
          <p:spPr bwMode="auto">
            <a:xfrm>
              <a:off x="206572" y="199193"/>
              <a:ext cx="362257" cy="223200"/>
            </a:xfrm>
            <a:custGeom>
              <a:avLst/>
              <a:gdLst/>
              <a:ahLst/>
              <a:cxnLst>
                <a:cxn ang="0">
                  <a:pos x="144" y="135"/>
                </a:cxn>
                <a:cxn ang="0">
                  <a:pos x="152" y="132"/>
                </a:cxn>
                <a:cxn ang="0">
                  <a:pos x="158" y="127"/>
                </a:cxn>
                <a:cxn ang="0">
                  <a:pos x="162" y="119"/>
                </a:cxn>
                <a:cxn ang="0">
                  <a:pos x="164" y="112"/>
                </a:cxn>
                <a:cxn ang="0">
                  <a:pos x="177" y="0"/>
                </a:cxn>
                <a:cxn ang="0">
                  <a:pos x="201" y="0"/>
                </a:cxn>
                <a:cxn ang="0">
                  <a:pos x="242" y="0"/>
                </a:cxn>
                <a:cxn ang="0">
                  <a:pos x="256" y="112"/>
                </a:cxn>
                <a:cxn ang="0">
                  <a:pos x="258" y="119"/>
                </a:cxn>
                <a:cxn ang="0">
                  <a:pos x="262" y="127"/>
                </a:cxn>
                <a:cxn ang="0">
                  <a:pos x="268" y="132"/>
                </a:cxn>
                <a:cxn ang="0">
                  <a:pos x="276" y="135"/>
                </a:cxn>
                <a:cxn ang="0">
                  <a:pos x="276" y="157"/>
                </a:cxn>
                <a:cxn ang="0">
                  <a:pos x="274" y="157"/>
                </a:cxn>
                <a:cxn ang="0">
                  <a:pos x="260" y="152"/>
                </a:cxn>
                <a:cxn ang="0">
                  <a:pos x="248" y="142"/>
                </a:cxn>
                <a:cxn ang="0">
                  <a:pos x="240" y="131"/>
                </a:cxn>
                <a:cxn ang="0">
                  <a:pos x="236" y="117"/>
                </a:cxn>
                <a:cxn ang="0">
                  <a:pos x="236" y="116"/>
                </a:cxn>
                <a:cxn ang="0">
                  <a:pos x="224" y="18"/>
                </a:cxn>
                <a:cxn ang="0">
                  <a:pos x="201" y="18"/>
                </a:cxn>
                <a:cxn ang="0">
                  <a:pos x="196" y="18"/>
                </a:cxn>
                <a:cxn ang="0">
                  <a:pos x="184" y="116"/>
                </a:cxn>
                <a:cxn ang="0">
                  <a:pos x="184" y="117"/>
                </a:cxn>
                <a:cxn ang="0">
                  <a:pos x="180" y="131"/>
                </a:cxn>
                <a:cxn ang="0">
                  <a:pos x="172" y="142"/>
                </a:cxn>
                <a:cxn ang="0">
                  <a:pos x="159" y="152"/>
                </a:cxn>
                <a:cxn ang="0">
                  <a:pos x="144" y="157"/>
                </a:cxn>
                <a:cxn ang="0">
                  <a:pos x="138" y="157"/>
                </a:cxn>
                <a:cxn ang="0">
                  <a:pos x="131" y="157"/>
                </a:cxn>
                <a:cxn ang="0">
                  <a:pos x="116" y="152"/>
                </a:cxn>
                <a:cxn ang="0">
                  <a:pos x="104" y="142"/>
                </a:cxn>
                <a:cxn ang="0">
                  <a:pos x="95" y="131"/>
                </a:cxn>
                <a:cxn ang="0">
                  <a:pos x="91" y="117"/>
                </a:cxn>
                <a:cxn ang="0">
                  <a:pos x="91" y="116"/>
                </a:cxn>
                <a:cxn ang="0">
                  <a:pos x="79" y="18"/>
                </a:cxn>
                <a:cxn ang="0">
                  <a:pos x="57" y="18"/>
                </a:cxn>
                <a:cxn ang="0">
                  <a:pos x="51" y="18"/>
                </a:cxn>
                <a:cxn ang="0">
                  <a:pos x="39" y="116"/>
                </a:cxn>
                <a:cxn ang="0">
                  <a:pos x="39" y="117"/>
                </a:cxn>
                <a:cxn ang="0">
                  <a:pos x="35" y="131"/>
                </a:cxn>
                <a:cxn ang="0">
                  <a:pos x="27" y="142"/>
                </a:cxn>
                <a:cxn ang="0">
                  <a:pos x="16" y="152"/>
                </a:cxn>
                <a:cxn ang="0">
                  <a:pos x="1" y="157"/>
                </a:cxn>
                <a:cxn ang="0">
                  <a:pos x="0" y="157"/>
                </a:cxn>
                <a:cxn ang="0">
                  <a:pos x="0" y="135"/>
                </a:cxn>
                <a:cxn ang="0">
                  <a:pos x="8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0" y="112"/>
                </a:cxn>
                <a:cxn ang="0">
                  <a:pos x="33" y="0"/>
                </a:cxn>
                <a:cxn ang="0">
                  <a:pos x="57" y="0"/>
                </a:cxn>
                <a:cxn ang="0">
                  <a:pos x="98" y="0"/>
                </a:cxn>
                <a:cxn ang="0">
                  <a:pos x="111" y="112"/>
                </a:cxn>
                <a:cxn ang="0">
                  <a:pos x="114" y="119"/>
                </a:cxn>
                <a:cxn ang="0">
                  <a:pos x="118" y="127"/>
                </a:cxn>
                <a:cxn ang="0">
                  <a:pos x="123" y="132"/>
                </a:cxn>
                <a:cxn ang="0">
                  <a:pos x="131" y="135"/>
                </a:cxn>
                <a:cxn ang="0">
                  <a:pos x="138" y="136"/>
                </a:cxn>
                <a:cxn ang="0">
                  <a:pos x="143" y="136"/>
                </a:cxn>
                <a:cxn ang="0">
                  <a:pos x="144" y="135"/>
                </a:cxn>
              </a:cxnLst>
              <a:rect l="0" t="0" r="r" b="b"/>
              <a:pathLst>
                <a:path w="277" h="158">
                  <a:moveTo>
                    <a:pt x="144" y="135"/>
                  </a:moveTo>
                  <a:lnTo>
                    <a:pt x="152" y="132"/>
                  </a:lnTo>
                  <a:lnTo>
                    <a:pt x="158" y="127"/>
                  </a:lnTo>
                  <a:lnTo>
                    <a:pt x="162" y="119"/>
                  </a:lnTo>
                  <a:lnTo>
                    <a:pt x="164" y="11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42" y="0"/>
                  </a:lnTo>
                  <a:lnTo>
                    <a:pt x="256" y="112"/>
                  </a:lnTo>
                  <a:lnTo>
                    <a:pt x="258" y="119"/>
                  </a:lnTo>
                  <a:lnTo>
                    <a:pt x="262" y="127"/>
                  </a:lnTo>
                  <a:lnTo>
                    <a:pt x="268" y="132"/>
                  </a:lnTo>
                  <a:lnTo>
                    <a:pt x="276" y="135"/>
                  </a:lnTo>
                  <a:lnTo>
                    <a:pt x="276" y="157"/>
                  </a:lnTo>
                  <a:lnTo>
                    <a:pt x="274" y="157"/>
                  </a:lnTo>
                  <a:lnTo>
                    <a:pt x="260" y="152"/>
                  </a:lnTo>
                  <a:lnTo>
                    <a:pt x="248" y="142"/>
                  </a:lnTo>
                  <a:lnTo>
                    <a:pt x="240" y="131"/>
                  </a:lnTo>
                  <a:lnTo>
                    <a:pt x="236" y="117"/>
                  </a:lnTo>
                  <a:lnTo>
                    <a:pt x="236" y="116"/>
                  </a:lnTo>
                  <a:lnTo>
                    <a:pt x="224" y="18"/>
                  </a:lnTo>
                  <a:lnTo>
                    <a:pt x="201" y="18"/>
                  </a:lnTo>
                  <a:lnTo>
                    <a:pt x="196" y="18"/>
                  </a:lnTo>
                  <a:lnTo>
                    <a:pt x="184" y="116"/>
                  </a:lnTo>
                  <a:lnTo>
                    <a:pt x="184" y="117"/>
                  </a:lnTo>
                  <a:lnTo>
                    <a:pt x="180" y="131"/>
                  </a:lnTo>
                  <a:lnTo>
                    <a:pt x="172" y="142"/>
                  </a:lnTo>
                  <a:lnTo>
                    <a:pt x="159" y="152"/>
                  </a:lnTo>
                  <a:lnTo>
                    <a:pt x="144" y="157"/>
                  </a:lnTo>
                  <a:lnTo>
                    <a:pt x="138" y="157"/>
                  </a:lnTo>
                  <a:lnTo>
                    <a:pt x="131" y="157"/>
                  </a:lnTo>
                  <a:lnTo>
                    <a:pt x="116" y="152"/>
                  </a:lnTo>
                  <a:lnTo>
                    <a:pt x="104" y="142"/>
                  </a:lnTo>
                  <a:lnTo>
                    <a:pt x="95" y="131"/>
                  </a:lnTo>
                  <a:lnTo>
                    <a:pt x="91" y="117"/>
                  </a:lnTo>
                  <a:lnTo>
                    <a:pt x="91" y="116"/>
                  </a:lnTo>
                  <a:lnTo>
                    <a:pt x="79" y="18"/>
                  </a:lnTo>
                  <a:lnTo>
                    <a:pt x="57" y="18"/>
                  </a:lnTo>
                  <a:lnTo>
                    <a:pt x="51" y="18"/>
                  </a:lnTo>
                  <a:lnTo>
                    <a:pt x="39" y="116"/>
                  </a:lnTo>
                  <a:lnTo>
                    <a:pt x="39" y="117"/>
                  </a:lnTo>
                  <a:lnTo>
                    <a:pt x="35" y="131"/>
                  </a:lnTo>
                  <a:lnTo>
                    <a:pt x="27" y="142"/>
                  </a:lnTo>
                  <a:lnTo>
                    <a:pt x="16" y="152"/>
                  </a:lnTo>
                  <a:lnTo>
                    <a:pt x="1" y="157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8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0" y="112"/>
                  </a:lnTo>
                  <a:lnTo>
                    <a:pt x="33" y="0"/>
                  </a:lnTo>
                  <a:lnTo>
                    <a:pt x="57" y="0"/>
                  </a:lnTo>
                  <a:lnTo>
                    <a:pt x="98" y="0"/>
                  </a:lnTo>
                  <a:lnTo>
                    <a:pt x="111" y="112"/>
                  </a:lnTo>
                  <a:lnTo>
                    <a:pt x="114" y="119"/>
                  </a:lnTo>
                  <a:lnTo>
                    <a:pt x="118" y="127"/>
                  </a:lnTo>
                  <a:lnTo>
                    <a:pt x="123" y="132"/>
                  </a:lnTo>
                  <a:lnTo>
                    <a:pt x="131" y="135"/>
                  </a:lnTo>
                  <a:lnTo>
                    <a:pt x="138" y="136"/>
                  </a:lnTo>
                  <a:lnTo>
                    <a:pt x="143" y="136"/>
                  </a:lnTo>
                  <a:lnTo>
                    <a:pt x="144" y="135"/>
                  </a:lnTo>
                </a:path>
              </a:pathLst>
            </a:custGeom>
            <a:solidFill>
              <a:schemeClr val="bg1"/>
            </a:solidFill>
            <a:ln w="6350" cap="sq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Oval 56"/>
            <p:cNvSpPr>
              <a:spLocks noChangeArrowheads="1"/>
            </p:cNvSpPr>
            <p:nvPr userDrawn="1"/>
          </p:nvSpPr>
          <p:spPr bwMode="auto">
            <a:xfrm>
              <a:off x="97060" y="138809"/>
              <a:ext cx="36913" cy="36000"/>
            </a:xfrm>
            <a:prstGeom prst="ellipse">
              <a:avLst/>
            </a:prstGeom>
            <a:solidFill>
              <a:schemeClr val="bg1"/>
            </a:solidFill>
            <a:ln w="3175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 userDrawn="1"/>
          </p:nvSpPr>
          <p:spPr bwMode="auto">
            <a:xfrm>
              <a:off x="584652" y="199193"/>
              <a:ext cx="170924" cy="223200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948" y="0"/>
                </a:cxn>
                <a:cxn ang="0">
                  <a:pos x="1080" y="1266"/>
                </a:cxn>
                <a:cxn ang="0">
                  <a:pos x="1116" y="1362"/>
                </a:cxn>
                <a:cxn ang="0">
                  <a:pos x="1140" y="1434"/>
                </a:cxn>
                <a:cxn ang="0">
                  <a:pos x="1164" y="1464"/>
                </a:cxn>
                <a:cxn ang="0">
                  <a:pos x="1200" y="1494"/>
                </a:cxn>
                <a:cxn ang="0">
                  <a:pos x="1272" y="1512"/>
                </a:cxn>
                <a:cxn ang="0">
                  <a:pos x="1272" y="1764"/>
                </a:cxn>
                <a:cxn ang="0">
                  <a:pos x="1212" y="1752"/>
                </a:cxn>
                <a:cxn ang="0">
                  <a:pos x="1134" y="1722"/>
                </a:cxn>
                <a:cxn ang="0">
                  <a:pos x="1080" y="1686"/>
                </a:cxn>
                <a:cxn ang="0">
                  <a:pos x="1002" y="1602"/>
                </a:cxn>
                <a:cxn ang="0">
                  <a:pos x="984" y="1560"/>
                </a:cxn>
                <a:cxn ang="0">
                  <a:pos x="948" y="1506"/>
                </a:cxn>
                <a:cxn ang="0">
                  <a:pos x="924" y="1428"/>
                </a:cxn>
                <a:cxn ang="0">
                  <a:pos x="900" y="1344"/>
                </a:cxn>
                <a:cxn ang="0">
                  <a:pos x="876" y="1218"/>
                </a:cxn>
                <a:cxn ang="0">
                  <a:pos x="870" y="1146"/>
                </a:cxn>
                <a:cxn ang="0">
                  <a:pos x="864" y="1080"/>
                </a:cxn>
                <a:cxn ang="0">
                  <a:pos x="408" y="1080"/>
                </a:cxn>
                <a:cxn ang="0">
                  <a:pos x="396" y="1200"/>
                </a:cxn>
                <a:cxn ang="0">
                  <a:pos x="384" y="1308"/>
                </a:cxn>
                <a:cxn ang="0">
                  <a:pos x="360" y="1410"/>
                </a:cxn>
                <a:cxn ang="0">
                  <a:pos x="330" y="1488"/>
                </a:cxn>
                <a:cxn ang="0">
                  <a:pos x="282" y="1566"/>
                </a:cxn>
                <a:cxn ang="0">
                  <a:pos x="240" y="1632"/>
                </a:cxn>
                <a:cxn ang="0">
                  <a:pos x="180" y="1686"/>
                </a:cxn>
                <a:cxn ang="0">
                  <a:pos x="114" y="1728"/>
                </a:cxn>
                <a:cxn ang="0">
                  <a:pos x="54" y="1752"/>
                </a:cxn>
                <a:cxn ang="0">
                  <a:pos x="0" y="1764"/>
                </a:cxn>
                <a:cxn ang="0">
                  <a:pos x="0" y="1518"/>
                </a:cxn>
                <a:cxn ang="0">
                  <a:pos x="60" y="1500"/>
                </a:cxn>
                <a:cxn ang="0">
                  <a:pos x="108" y="1466"/>
                </a:cxn>
                <a:cxn ang="0">
                  <a:pos x="136" y="1406"/>
                </a:cxn>
                <a:cxn ang="0">
                  <a:pos x="174" y="1320"/>
                </a:cxn>
                <a:cxn ang="0">
                  <a:pos x="192" y="1266"/>
                </a:cxn>
                <a:cxn ang="0">
                  <a:pos x="204" y="1170"/>
                </a:cxn>
                <a:cxn ang="0">
                  <a:pos x="324" y="0"/>
                </a:cxn>
              </a:cxnLst>
              <a:rect l="0" t="0" r="r" b="b"/>
              <a:pathLst>
                <a:path w="1272" h="1764">
                  <a:moveTo>
                    <a:pt x="324" y="0"/>
                  </a:moveTo>
                  <a:lnTo>
                    <a:pt x="948" y="0"/>
                  </a:lnTo>
                  <a:lnTo>
                    <a:pt x="1080" y="1266"/>
                  </a:lnTo>
                  <a:lnTo>
                    <a:pt x="1116" y="1362"/>
                  </a:lnTo>
                  <a:lnTo>
                    <a:pt x="1140" y="1434"/>
                  </a:lnTo>
                  <a:lnTo>
                    <a:pt x="1164" y="1464"/>
                  </a:lnTo>
                  <a:lnTo>
                    <a:pt x="1200" y="1494"/>
                  </a:lnTo>
                  <a:lnTo>
                    <a:pt x="1272" y="1512"/>
                  </a:lnTo>
                  <a:lnTo>
                    <a:pt x="1272" y="1764"/>
                  </a:lnTo>
                  <a:lnTo>
                    <a:pt x="1212" y="1752"/>
                  </a:lnTo>
                  <a:lnTo>
                    <a:pt x="1134" y="1722"/>
                  </a:lnTo>
                  <a:lnTo>
                    <a:pt x="1080" y="1686"/>
                  </a:lnTo>
                  <a:lnTo>
                    <a:pt x="1002" y="1602"/>
                  </a:lnTo>
                  <a:lnTo>
                    <a:pt x="984" y="1560"/>
                  </a:lnTo>
                  <a:lnTo>
                    <a:pt x="948" y="1506"/>
                  </a:lnTo>
                  <a:lnTo>
                    <a:pt x="924" y="1428"/>
                  </a:lnTo>
                  <a:lnTo>
                    <a:pt x="900" y="1344"/>
                  </a:lnTo>
                  <a:lnTo>
                    <a:pt x="876" y="1218"/>
                  </a:lnTo>
                  <a:lnTo>
                    <a:pt x="870" y="1146"/>
                  </a:lnTo>
                  <a:lnTo>
                    <a:pt x="864" y="1080"/>
                  </a:lnTo>
                  <a:lnTo>
                    <a:pt x="408" y="1080"/>
                  </a:lnTo>
                  <a:lnTo>
                    <a:pt x="396" y="1200"/>
                  </a:lnTo>
                  <a:lnTo>
                    <a:pt x="384" y="1308"/>
                  </a:lnTo>
                  <a:lnTo>
                    <a:pt x="360" y="1410"/>
                  </a:lnTo>
                  <a:lnTo>
                    <a:pt x="330" y="1488"/>
                  </a:lnTo>
                  <a:lnTo>
                    <a:pt x="282" y="1566"/>
                  </a:lnTo>
                  <a:lnTo>
                    <a:pt x="240" y="1632"/>
                  </a:lnTo>
                  <a:lnTo>
                    <a:pt x="180" y="1686"/>
                  </a:lnTo>
                  <a:lnTo>
                    <a:pt x="114" y="1728"/>
                  </a:lnTo>
                  <a:lnTo>
                    <a:pt x="54" y="1752"/>
                  </a:lnTo>
                  <a:lnTo>
                    <a:pt x="0" y="1764"/>
                  </a:lnTo>
                  <a:lnTo>
                    <a:pt x="0" y="1518"/>
                  </a:lnTo>
                  <a:lnTo>
                    <a:pt x="60" y="1500"/>
                  </a:lnTo>
                  <a:lnTo>
                    <a:pt x="108" y="1466"/>
                  </a:lnTo>
                  <a:lnTo>
                    <a:pt x="136" y="1406"/>
                  </a:lnTo>
                  <a:lnTo>
                    <a:pt x="174" y="1320"/>
                  </a:lnTo>
                  <a:lnTo>
                    <a:pt x="192" y="1266"/>
                  </a:lnTo>
                  <a:lnTo>
                    <a:pt x="204" y="117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bg1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 userDrawn="1"/>
          </p:nvSpPr>
          <p:spPr bwMode="auto">
            <a:xfrm>
              <a:off x="644894" y="227314"/>
              <a:ext cx="51022" cy="84052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0" y="0"/>
                </a:cxn>
                <a:cxn ang="0">
                  <a:pos x="0" y="198"/>
                </a:cxn>
                <a:cxn ang="0">
                  <a:pos x="118" y="198"/>
                </a:cxn>
                <a:cxn ang="0">
                  <a:pos x="97" y="0"/>
                </a:cxn>
              </a:cxnLst>
              <a:rect l="0" t="0" r="r" b="b"/>
              <a:pathLst>
                <a:path w="118" h="198">
                  <a:moveTo>
                    <a:pt x="97" y="0"/>
                  </a:moveTo>
                  <a:lnTo>
                    <a:pt x="20" y="0"/>
                  </a:lnTo>
                  <a:lnTo>
                    <a:pt x="0" y="198"/>
                  </a:lnTo>
                  <a:lnTo>
                    <a:pt x="118" y="19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205FAC"/>
            </a:solidFill>
            <a:ln w="635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21"/>
          <p:cNvGrpSpPr/>
          <p:nvPr userDrawn="1"/>
        </p:nvGrpSpPr>
        <p:grpSpPr>
          <a:xfrm>
            <a:off x="1728248" y="132534"/>
            <a:ext cx="2016224" cy="277834"/>
            <a:chOff x="971600" y="116632"/>
            <a:chExt cx="2016224" cy="277834"/>
          </a:xfrm>
        </p:grpSpPr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700" b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Department: Reliability Engineering</a:t>
              </a:r>
              <a:endParaRPr lang="en-US" sz="7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Institute of Machine Components</a:t>
              </a:r>
              <a:endParaRPr lang="en-US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828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image" Target="../media/image8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theme" Target="../theme/theme11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image" Target="../media/image8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theme" Target="../theme/theme13.xml"/><Relationship Id="rId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image" Target="../media/image8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3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5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8.xml"/><Relationship Id="rId14" Type="http://schemas.openxmlformats.org/officeDocument/2006/relationships/image" Target="../media/image8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Relationship Id="rId1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Relationship Id="rId14" Type="http://schemas.openxmlformats.org/officeDocument/2006/relationships/image" Target="../media/image8.jpe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hyperlink" Target="http://te-epc-lpc.web.cern.ch/te-epc-lpc/general.stm" TargetMode="External"/><Relationship Id="rId3" Type="http://schemas.openxmlformats.org/officeDocument/2006/relationships/slideLayout" Target="../slideLayouts/slideLayout16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61.xml"/><Relationship Id="rId1" Type="http://schemas.openxmlformats.org/officeDocument/2006/relationships/slideLayout" Target="../slideLayouts/slideLayout160.xml"/><Relationship Id="rId6" Type="http://schemas.openxmlformats.org/officeDocument/2006/relationships/theme" Target="../theme/theme17.xml"/><Relationship Id="rId5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hyperlink" Target="http://te-epc-lpc.web.cern.ch/te-epc-lpc/general.stm" TargetMode="External"/><Relationship Id="rId3" Type="http://schemas.openxmlformats.org/officeDocument/2006/relationships/slideLayout" Target="../slideLayouts/slideLayout167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theme" Target="../theme/theme18.xml"/><Relationship Id="rId5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6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8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8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8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8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theme" Target="../theme/theme9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15/03/2016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45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995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98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81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34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54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6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2" descr="bande-02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332001"/>
            <a:ext cx="6689587" cy="517377"/>
          </a:xfrm>
          <a:prstGeom prst="rect">
            <a:avLst/>
          </a:prstGeom>
        </p:spPr>
      </p:pic>
      <p:sp>
        <p:nvSpPr>
          <p:cNvPr id="6" name="Espace réservé pour une image  4"/>
          <p:cNvSpPr txBox="1">
            <a:spLocks/>
          </p:cNvSpPr>
          <p:nvPr userDrawn="1"/>
        </p:nvSpPr>
        <p:spPr>
          <a:xfrm>
            <a:off x="539552" y="6345324"/>
            <a:ext cx="648072" cy="33642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Aft>
                <a:spcPct val="0"/>
              </a:spcAft>
              <a:buClr>
                <a:srgbClr val="4F81BD"/>
              </a:buClr>
            </a:pPr>
            <a:r>
              <a:rPr lang="fr-FR" i="1" dirty="0" smtClean="0">
                <a:solidFill>
                  <a:srgbClr val="EEECE1">
                    <a:lumMod val="50000"/>
                  </a:srgbClr>
                </a:solidFill>
                <a:hlinkClick r:id="rId8"/>
              </a:rPr>
              <a:t>te-</a:t>
            </a:r>
            <a:r>
              <a:rPr lang="fr-FR" i="1" dirty="0" err="1" smtClean="0">
                <a:solidFill>
                  <a:srgbClr val="EEECE1">
                    <a:lumMod val="50000"/>
                  </a:srgbClr>
                </a:solidFill>
                <a:hlinkClick r:id="rId8"/>
              </a:rPr>
              <a:t>epc</a:t>
            </a:r>
            <a:r>
              <a:rPr lang="fr-FR" i="1" dirty="0" smtClean="0">
                <a:solidFill>
                  <a:srgbClr val="EEECE1">
                    <a:lumMod val="50000"/>
                  </a:srgbClr>
                </a:solidFill>
                <a:hlinkClick r:id="rId8"/>
              </a:rPr>
              <a:t>-</a:t>
            </a:r>
            <a:r>
              <a:rPr lang="fr-FR" i="1" dirty="0" err="1" smtClean="0">
                <a:solidFill>
                  <a:srgbClr val="EEECE1">
                    <a:lumMod val="50000"/>
                  </a:srgbClr>
                </a:solidFill>
                <a:hlinkClick r:id="rId8"/>
              </a:rPr>
              <a:t>lpc</a:t>
            </a:r>
            <a:endParaRPr lang="fr-FR" i="1" dirty="0">
              <a:solidFill>
                <a:srgbClr val="EEECE1">
                  <a:lumMod val="50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t>Insert &gt; Header &amp; Footer: Doc Ref/title/Author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918391-D411-FE40-AAD7-861AE5233E0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12" name="Date Placeholder 1"/>
          <p:cNvSpPr txBox="1">
            <a:spLocks/>
          </p:cNvSpPr>
          <p:nvPr userDrawn="1"/>
        </p:nvSpPr>
        <p:spPr>
          <a:xfrm>
            <a:off x="575556" y="6520259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2ADB69C-B5E4-0C4C-9CF9-AB6152EED927}" type="datetime1">
              <a:rPr lang="en-GB" i="1" smtClean="0">
                <a:solidFill>
                  <a:prstClr val="white">
                    <a:lumMod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15/03/2016</a:t>
            </a:fld>
            <a:endParaRPr lang="en-GB" i="1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8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 cap="all" baseline="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b="1" kern="1200" cap="all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 b="1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2" descr="bande-02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332001"/>
            <a:ext cx="6689587" cy="517377"/>
          </a:xfrm>
          <a:prstGeom prst="rect">
            <a:avLst/>
          </a:prstGeom>
        </p:spPr>
      </p:pic>
      <p:sp>
        <p:nvSpPr>
          <p:cNvPr id="6" name="Espace réservé pour une image  4"/>
          <p:cNvSpPr txBox="1">
            <a:spLocks/>
          </p:cNvSpPr>
          <p:nvPr userDrawn="1"/>
        </p:nvSpPr>
        <p:spPr>
          <a:xfrm>
            <a:off x="539552" y="6345324"/>
            <a:ext cx="648072" cy="33642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Aft>
                <a:spcPct val="0"/>
              </a:spcAft>
              <a:buClr>
                <a:srgbClr val="4F81BD"/>
              </a:buClr>
            </a:pPr>
            <a:r>
              <a:rPr lang="fr-FR" i="1" dirty="0" smtClean="0">
                <a:solidFill>
                  <a:srgbClr val="EEECE1">
                    <a:lumMod val="50000"/>
                  </a:srgbClr>
                </a:solidFill>
                <a:hlinkClick r:id="rId8"/>
              </a:rPr>
              <a:t>te-</a:t>
            </a:r>
            <a:r>
              <a:rPr lang="fr-FR" i="1" dirty="0" err="1" smtClean="0">
                <a:solidFill>
                  <a:srgbClr val="EEECE1">
                    <a:lumMod val="50000"/>
                  </a:srgbClr>
                </a:solidFill>
                <a:hlinkClick r:id="rId8"/>
              </a:rPr>
              <a:t>epc</a:t>
            </a:r>
            <a:r>
              <a:rPr lang="fr-FR" i="1" dirty="0" smtClean="0">
                <a:solidFill>
                  <a:srgbClr val="EEECE1">
                    <a:lumMod val="50000"/>
                  </a:srgbClr>
                </a:solidFill>
                <a:hlinkClick r:id="rId8"/>
              </a:rPr>
              <a:t>-</a:t>
            </a:r>
            <a:r>
              <a:rPr lang="fr-FR" i="1" dirty="0" err="1" smtClean="0">
                <a:solidFill>
                  <a:srgbClr val="EEECE1">
                    <a:lumMod val="50000"/>
                  </a:srgbClr>
                </a:solidFill>
                <a:hlinkClick r:id="rId8"/>
              </a:rPr>
              <a:t>lpc</a:t>
            </a:r>
            <a:endParaRPr lang="fr-FR" i="1" dirty="0">
              <a:solidFill>
                <a:srgbClr val="EEECE1">
                  <a:lumMod val="50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t>Insert &gt; Header &amp; Footer: Doc Ref/title/Author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918391-D411-FE40-AAD7-861AE5233E0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12" name="Date Placeholder 1"/>
          <p:cNvSpPr txBox="1">
            <a:spLocks/>
          </p:cNvSpPr>
          <p:nvPr userDrawn="1"/>
        </p:nvSpPr>
        <p:spPr>
          <a:xfrm>
            <a:off x="575556" y="6520259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2ADB69C-B5E4-0C4C-9CF9-AB6152EED927}" type="datetime1">
              <a:rPr lang="en-GB" i="1" smtClean="0">
                <a:solidFill>
                  <a:prstClr val="white">
                    <a:lumMod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15/03/2016</a:t>
            </a:fld>
            <a:endParaRPr lang="en-GB" i="1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12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 cap="all" baseline="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b="1" kern="1200" cap="all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 b="1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211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61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9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78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86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75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8633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Folie_US10_R1int"/>
          <p:cNvPicPr>
            <a:picLocks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5"/>
          <p:cNvSpPr/>
          <p:nvPr/>
        </p:nvSpPr>
        <p:spPr bwMode="auto">
          <a:xfrm>
            <a:off x="270670" y="538560"/>
            <a:ext cx="8856000" cy="631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dirty="0" smtClean="0">
                <a:solidFill>
                  <a:srgbClr val="FFFFFF"/>
                </a:solidFill>
                <a:ea typeface="ＭＳ Ｐゴシック" pitchFamily="124" charset="-128"/>
                <a:cs typeface="Arial" panose="020B0604020202020204" pitchFamily="34" charset="0"/>
              </a:rPr>
              <a:t>19.-20.06.2013</a:t>
            </a:r>
            <a:endParaRPr lang="de-DE" sz="1050" dirty="0">
              <a:solidFill>
                <a:srgbClr val="FFFFFF"/>
              </a:solidFill>
              <a:ea typeface="ＭＳ Ｐゴシック" pitchFamily="124" charset="-128"/>
              <a:cs typeface="Arial" panose="020B0604020202020204" pitchFamily="34" charset="0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66400" cy="5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97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6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6.wmf"/><Relationship Id="rId3" Type="http://schemas.openxmlformats.org/officeDocument/2006/relationships/image" Target="../media/image14.png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3.wmf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84.xml"/><Relationship Id="rId16" Type="http://schemas.openxmlformats.org/officeDocument/2006/relationships/image" Target="../media/image25.wmf"/><Relationship Id="rId20" Type="http://schemas.openxmlformats.org/officeDocument/2006/relationships/image" Target="../media/image27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png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160.png"/><Relationship Id="rId15" Type="http://schemas.openxmlformats.org/officeDocument/2006/relationships/oleObject" Target="../embeddings/oleObject16.bin"/><Relationship Id="rId23" Type="http://schemas.openxmlformats.org/officeDocument/2006/relationships/image" Target="../media/image18.png"/><Relationship Id="rId10" Type="http://schemas.openxmlformats.org/officeDocument/2006/relationships/image" Target="../media/image22.wmf"/><Relationship Id="rId19" Type="http://schemas.openxmlformats.org/officeDocument/2006/relationships/oleObject" Target="../embeddings/oleObject18.bin"/><Relationship Id="rId4" Type="http://schemas.openxmlformats.org/officeDocument/2006/relationships/image" Target="../media/image15.png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4.wmf"/><Relationship Id="rId22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3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3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15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2.wmf"/><Relationship Id="rId4" Type="http://schemas.openxmlformats.org/officeDocument/2006/relationships/image" Target="../media/image9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90"/>
          <p:cNvGrpSpPr>
            <a:grpSpLocks/>
          </p:cNvGrpSpPr>
          <p:nvPr/>
        </p:nvGrpSpPr>
        <p:grpSpPr bwMode="auto">
          <a:xfrm>
            <a:off x="4886581" y="3511512"/>
            <a:ext cx="1912937" cy="2020888"/>
            <a:chOff x="3309" y="1582"/>
            <a:chExt cx="1205" cy="1273"/>
          </a:xfrm>
        </p:grpSpPr>
        <p:sp>
          <p:nvSpPr>
            <p:cNvPr id="110" name="Line 125"/>
            <p:cNvSpPr>
              <a:spLocks noChangeShapeType="1"/>
            </p:cNvSpPr>
            <p:nvPr/>
          </p:nvSpPr>
          <p:spPr bwMode="auto">
            <a:xfrm flipV="1">
              <a:off x="3318" y="1582"/>
              <a:ext cx="34" cy="30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1" name="Line 126"/>
            <p:cNvSpPr>
              <a:spLocks noChangeShapeType="1"/>
            </p:cNvSpPr>
            <p:nvPr/>
          </p:nvSpPr>
          <p:spPr bwMode="auto">
            <a:xfrm flipV="1">
              <a:off x="3318" y="1622"/>
              <a:ext cx="60" cy="62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2" name="Line 127"/>
            <p:cNvSpPr>
              <a:spLocks noChangeShapeType="1"/>
            </p:cNvSpPr>
            <p:nvPr/>
          </p:nvSpPr>
          <p:spPr bwMode="auto">
            <a:xfrm flipV="1">
              <a:off x="3314" y="1666"/>
              <a:ext cx="96" cy="94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3" name="Line 128"/>
            <p:cNvSpPr>
              <a:spLocks noChangeShapeType="1"/>
            </p:cNvSpPr>
            <p:nvPr/>
          </p:nvSpPr>
          <p:spPr bwMode="auto">
            <a:xfrm flipV="1">
              <a:off x="3314" y="1714"/>
              <a:ext cx="118" cy="118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4" name="Line 133"/>
            <p:cNvSpPr>
              <a:spLocks noChangeAspect="1" noChangeShapeType="1"/>
            </p:cNvSpPr>
            <p:nvPr/>
          </p:nvSpPr>
          <p:spPr bwMode="auto">
            <a:xfrm flipV="1">
              <a:off x="3316" y="1954"/>
              <a:ext cx="236" cy="238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5" name="Line 134"/>
            <p:cNvSpPr>
              <a:spLocks noChangeAspect="1" noChangeShapeType="1"/>
            </p:cNvSpPr>
            <p:nvPr/>
          </p:nvSpPr>
          <p:spPr bwMode="auto">
            <a:xfrm flipV="1">
              <a:off x="3319" y="1758"/>
              <a:ext cx="143" cy="144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6" name="Line 135"/>
            <p:cNvSpPr>
              <a:spLocks noChangeAspect="1" noChangeShapeType="1"/>
            </p:cNvSpPr>
            <p:nvPr/>
          </p:nvSpPr>
          <p:spPr bwMode="auto">
            <a:xfrm flipV="1">
              <a:off x="3315" y="1908"/>
              <a:ext cx="215" cy="217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7" name="Line 136"/>
            <p:cNvSpPr>
              <a:spLocks noChangeAspect="1" noChangeShapeType="1"/>
            </p:cNvSpPr>
            <p:nvPr/>
          </p:nvSpPr>
          <p:spPr bwMode="auto">
            <a:xfrm flipV="1">
              <a:off x="3314" y="1992"/>
              <a:ext cx="278" cy="28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8" name="Line 137"/>
            <p:cNvSpPr>
              <a:spLocks noChangeAspect="1" noChangeShapeType="1"/>
            </p:cNvSpPr>
            <p:nvPr/>
          </p:nvSpPr>
          <p:spPr bwMode="auto">
            <a:xfrm flipV="1">
              <a:off x="3317" y="2128"/>
              <a:ext cx="359" cy="363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9" name="Line 138"/>
            <p:cNvSpPr>
              <a:spLocks noChangeAspect="1" noChangeShapeType="1"/>
            </p:cNvSpPr>
            <p:nvPr/>
          </p:nvSpPr>
          <p:spPr bwMode="auto">
            <a:xfrm flipV="1">
              <a:off x="3312" y="2266"/>
              <a:ext cx="438" cy="443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0" name="Line 139"/>
            <p:cNvSpPr>
              <a:spLocks noChangeAspect="1" noChangeShapeType="1"/>
            </p:cNvSpPr>
            <p:nvPr/>
          </p:nvSpPr>
          <p:spPr bwMode="auto">
            <a:xfrm flipV="1">
              <a:off x="3392" y="2382"/>
              <a:ext cx="466" cy="47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1" name="Line 140"/>
            <p:cNvSpPr>
              <a:spLocks noChangeAspect="1" noChangeShapeType="1"/>
            </p:cNvSpPr>
            <p:nvPr/>
          </p:nvSpPr>
          <p:spPr bwMode="auto">
            <a:xfrm flipV="1">
              <a:off x="3617" y="2508"/>
              <a:ext cx="339" cy="343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2" name="Line 141"/>
            <p:cNvSpPr>
              <a:spLocks noChangeAspect="1" noChangeShapeType="1"/>
            </p:cNvSpPr>
            <p:nvPr/>
          </p:nvSpPr>
          <p:spPr bwMode="auto">
            <a:xfrm flipV="1">
              <a:off x="3832" y="2610"/>
              <a:ext cx="236" cy="239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3" name="Line 142"/>
            <p:cNvSpPr>
              <a:spLocks noChangeAspect="1" noChangeShapeType="1"/>
            </p:cNvSpPr>
            <p:nvPr/>
          </p:nvSpPr>
          <p:spPr bwMode="auto">
            <a:xfrm flipV="1">
              <a:off x="4049" y="2700"/>
              <a:ext cx="147" cy="149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4" name="Line 143"/>
            <p:cNvSpPr>
              <a:spLocks noChangeAspect="1" noChangeShapeType="1"/>
            </p:cNvSpPr>
            <p:nvPr/>
          </p:nvSpPr>
          <p:spPr bwMode="auto">
            <a:xfrm flipV="1">
              <a:off x="4263" y="2770"/>
              <a:ext cx="81" cy="82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5" name="Line 144"/>
            <p:cNvSpPr>
              <a:spLocks noChangeAspect="1" noChangeShapeType="1"/>
            </p:cNvSpPr>
            <p:nvPr/>
          </p:nvSpPr>
          <p:spPr bwMode="auto">
            <a:xfrm flipV="1">
              <a:off x="4341" y="2790"/>
              <a:ext cx="61" cy="62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6" name="Line 145"/>
            <p:cNvSpPr>
              <a:spLocks noChangeAspect="1" noChangeShapeType="1"/>
            </p:cNvSpPr>
            <p:nvPr/>
          </p:nvSpPr>
          <p:spPr bwMode="auto">
            <a:xfrm flipV="1">
              <a:off x="4485" y="2822"/>
              <a:ext cx="29" cy="29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7" name="Line 146"/>
            <p:cNvSpPr>
              <a:spLocks noChangeAspect="1" noChangeShapeType="1"/>
            </p:cNvSpPr>
            <p:nvPr/>
          </p:nvSpPr>
          <p:spPr bwMode="auto">
            <a:xfrm flipV="1">
              <a:off x="4417" y="2812"/>
              <a:ext cx="39" cy="39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8" name="Line 147"/>
            <p:cNvSpPr>
              <a:spLocks noChangeAspect="1" noChangeShapeType="1"/>
            </p:cNvSpPr>
            <p:nvPr/>
          </p:nvSpPr>
          <p:spPr bwMode="auto">
            <a:xfrm flipV="1">
              <a:off x="3315" y="1806"/>
              <a:ext cx="169" cy="169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9" name="Line 148"/>
            <p:cNvSpPr>
              <a:spLocks noChangeAspect="1" noChangeShapeType="1"/>
            </p:cNvSpPr>
            <p:nvPr/>
          </p:nvSpPr>
          <p:spPr bwMode="auto">
            <a:xfrm flipV="1">
              <a:off x="3319" y="1858"/>
              <a:ext cx="191" cy="19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0" name="Line 149"/>
            <p:cNvSpPr>
              <a:spLocks noChangeAspect="1" noChangeShapeType="1"/>
            </p:cNvSpPr>
            <p:nvPr/>
          </p:nvSpPr>
          <p:spPr bwMode="auto">
            <a:xfrm flipV="1">
              <a:off x="3319" y="2046"/>
              <a:ext cx="295" cy="295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1" name="Line 150"/>
            <p:cNvSpPr>
              <a:spLocks noChangeAspect="1" noChangeShapeType="1"/>
            </p:cNvSpPr>
            <p:nvPr/>
          </p:nvSpPr>
          <p:spPr bwMode="auto">
            <a:xfrm flipV="1">
              <a:off x="3309" y="2084"/>
              <a:ext cx="335" cy="335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2" name="Line 151"/>
            <p:cNvSpPr>
              <a:spLocks noChangeAspect="1" noChangeShapeType="1"/>
            </p:cNvSpPr>
            <p:nvPr/>
          </p:nvSpPr>
          <p:spPr bwMode="auto">
            <a:xfrm flipV="1">
              <a:off x="3313" y="2184"/>
              <a:ext cx="379" cy="379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3" name="Line 152"/>
            <p:cNvSpPr>
              <a:spLocks noChangeAspect="1" noChangeShapeType="1"/>
            </p:cNvSpPr>
            <p:nvPr/>
          </p:nvSpPr>
          <p:spPr bwMode="auto">
            <a:xfrm flipV="1">
              <a:off x="3313" y="2228"/>
              <a:ext cx="415" cy="415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4" name="Line 153"/>
            <p:cNvSpPr>
              <a:spLocks noChangeAspect="1" noChangeShapeType="1"/>
            </p:cNvSpPr>
            <p:nvPr/>
          </p:nvSpPr>
          <p:spPr bwMode="auto">
            <a:xfrm flipV="1">
              <a:off x="3309" y="2316"/>
              <a:ext cx="467" cy="467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5" name="Line 154"/>
            <p:cNvSpPr>
              <a:spLocks noChangeAspect="1" noChangeShapeType="1"/>
            </p:cNvSpPr>
            <p:nvPr/>
          </p:nvSpPr>
          <p:spPr bwMode="auto">
            <a:xfrm flipV="1">
              <a:off x="3315" y="2352"/>
              <a:ext cx="501" cy="50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6" name="Line 155"/>
            <p:cNvSpPr>
              <a:spLocks noChangeAspect="1" noChangeShapeType="1"/>
            </p:cNvSpPr>
            <p:nvPr/>
          </p:nvSpPr>
          <p:spPr bwMode="auto">
            <a:xfrm flipV="1">
              <a:off x="3537" y="2480"/>
              <a:ext cx="373" cy="373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7" name="Line 156"/>
            <p:cNvSpPr>
              <a:spLocks noChangeAspect="1" noChangeShapeType="1"/>
            </p:cNvSpPr>
            <p:nvPr/>
          </p:nvSpPr>
          <p:spPr bwMode="auto">
            <a:xfrm flipV="1">
              <a:off x="3465" y="2430"/>
              <a:ext cx="419" cy="419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8" name="Line 157"/>
            <p:cNvSpPr>
              <a:spLocks noChangeAspect="1" noChangeShapeType="1"/>
            </p:cNvSpPr>
            <p:nvPr/>
          </p:nvSpPr>
          <p:spPr bwMode="auto">
            <a:xfrm flipV="1">
              <a:off x="3687" y="2540"/>
              <a:ext cx="307" cy="307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9" name="Line 158"/>
            <p:cNvSpPr>
              <a:spLocks noChangeAspect="1" noChangeShapeType="1"/>
            </p:cNvSpPr>
            <p:nvPr/>
          </p:nvSpPr>
          <p:spPr bwMode="auto">
            <a:xfrm flipV="1">
              <a:off x="3753" y="2584"/>
              <a:ext cx="271" cy="27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40" name="Line 159"/>
            <p:cNvSpPr>
              <a:spLocks noChangeAspect="1" noChangeShapeType="1"/>
            </p:cNvSpPr>
            <p:nvPr/>
          </p:nvSpPr>
          <p:spPr bwMode="auto">
            <a:xfrm flipV="1">
              <a:off x="3907" y="2646"/>
              <a:ext cx="203" cy="203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41" name="Line 160"/>
            <p:cNvSpPr>
              <a:spLocks noChangeAspect="1" noChangeShapeType="1"/>
            </p:cNvSpPr>
            <p:nvPr/>
          </p:nvSpPr>
          <p:spPr bwMode="auto">
            <a:xfrm flipV="1">
              <a:off x="4115" y="2726"/>
              <a:ext cx="127" cy="127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42" name="Line 161"/>
            <p:cNvSpPr>
              <a:spLocks noChangeAspect="1" noChangeShapeType="1"/>
            </p:cNvSpPr>
            <p:nvPr/>
          </p:nvSpPr>
          <p:spPr bwMode="auto">
            <a:xfrm flipV="1">
              <a:off x="4195" y="2762"/>
              <a:ext cx="91" cy="9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43" name="Line 162"/>
            <p:cNvSpPr>
              <a:spLocks noChangeAspect="1" noChangeShapeType="1"/>
            </p:cNvSpPr>
            <p:nvPr/>
          </p:nvSpPr>
          <p:spPr bwMode="auto">
            <a:xfrm flipV="1">
              <a:off x="3979" y="2680"/>
              <a:ext cx="169" cy="169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graphicFrame>
          <p:nvGraphicFramePr>
            <p:cNvPr id="144" name="Object 110"/>
            <p:cNvGraphicFramePr>
              <a:graphicFrameLocks noChangeAspect="1"/>
            </p:cNvGraphicFramePr>
            <p:nvPr/>
          </p:nvGraphicFramePr>
          <p:xfrm>
            <a:off x="3421" y="2481"/>
            <a:ext cx="461" cy="2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4" name="Formel" r:id="rId3" imgW="368280" imgH="228600" progId="Equation.3">
                    <p:embed/>
                  </p:oleObj>
                </mc:Choice>
                <mc:Fallback>
                  <p:oleObj name="Formel" r:id="rId3" imgW="3682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1" y="2481"/>
                          <a:ext cx="461" cy="258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+mj-lt"/>
              </a:rPr>
              <a:t>Survival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Probability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and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Failure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Probability</a:t>
            </a:r>
            <a:endParaRPr lang="de-DE" dirty="0"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>
              <a:latin typeface="+mj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  <a:latin typeface="Arial" panose="020B0604020202020204"/>
              </a:rPr>
              <a:pPr>
                <a:defRPr/>
              </a:pPr>
              <a:t>10</a:t>
            </a:fld>
            <a:endParaRPr lang="en-US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" name="Line 73"/>
          <p:cNvSpPr>
            <a:spLocks noChangeShapeType="1"/>
          </p:cNvSpPr>
          <p:nvPr/>
        </p:nvSpPr>
        <p:spPr bwMode="auto">
          <a:xfrm flipV="1">
            <a:off x="2244990" y="2852936"/>
            <a:ext cx="0" cy="2681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Text Box 114"/>
          <p:cNvSpPr txBox="1">
            <a:spLocks noChangeArrowheads="1"/>
          </p:cNvSpPr>
          <p:nvPr/>
        </p:nvSpPr>
        <p:spPr bwMode="auto">
          <a:xfrm>
            <a:off x="6183577" y="5641667"/>
            <a:ext cx="15917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</a:defRPr>
            </a:lvl9pPr>
          </a:lstStyle>
          <a:p>
            <a:r>
              <a:rPr lang="de-DE" altLang="de-DE" sz="2000" b="1" dirty="0" err="1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Failure</a:t>
            </a:r>
            <a:r>
              <a:rPr lang="de-DE" altLang="de-DE" sz="2000" b="1" dirty="0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 time </a:t>
            </a:r>
            <a:r>
              <a:rPr lang="de-DE" altLang="de-DE" sz="2000" b="1" i="1" dirty="0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</a:p>
        </p:txBody>
      </p:sp>
      <p:sp>
        <p:nvSpPr>
          <p:cNvPr id="7" name="Text Box 115"/>
          <p:cNvSpPr txBox="1">
            <a:spLocks noChangeArrowheads="1"/>
          </p:cNvSpPr>
          <p:nvPr/>
        </p:nvSpPr>
        <p:spPr bwMode="auto">
          <a:xfrm rot="16200000">
            <a:off x="688365" y="4121448"/>
            <a:ext cx="24189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</a:defRPr>
            </a:lvl9pPr>
          </a:lstStyle>
          <a:p>
            <a:pPr algn="ctr"/>
            <a:r>
              <a:rPr lang="de-DE" altLang="de-DE" sz="2000" b="1" dirty="0" err="1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Density</a:t>
            </a:r>
            <a:r>
              <a:rPr lang="de-DE" altLang="de-DE" sz="2000" b="1" dirty="0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2000" b="1" dirty="0" err="1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function</a:t>
            </a:r>
            <a:r>
              <a:rPr lang="de-DE" altLang="de-DE" sz="2000" b="1" dirty="0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2000" b="1" i="1" dirty="0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de-DE" altLang="de-DE" sz="2000" b="1" dirty="0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DE" altLang="de-DE" sz="2000" b="1" i="1" dirty="0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de-DE" altLang="de-DE" sz="2000" b="1" dirty="0">
                <a:solidFill>
                  <a:srgbClr val="000000"/>
                </a:solidFill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de-DE" altLang="de-DE" sz="2000" dirty="0">
              <a:solidFill>
                <a:srgbClr val="000000"/>
              </a:solidFill>
              <a:latin typeface="Arial" panose="020B0604020202020204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8" name="Object 120"/>
          <p:cNvGraphicFramePr>
            <a:graphicFrameLocks noChangeAspect="1"/>
          </p:cNvGraphicFramePr>
          <p:nvPr>
            <p:extLst/>
          </p:nvPr>
        </p:nvGraphicFramePr>
        <p:xfrm>
          <a:off x="5643827" y="3368874"/>
          <a:ext cx="37147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Formel" r:id="rId5" imgW="266400" imgH="203040" progId="Equation.3">
                  <p:embed/>
                </p:oleObj>
              </mc:Choice>
              <mc:Fallback>
                <p:oleObj name="Formel" r:id="rId5" imgW="266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827" y="3368874"/>
                        <a:ext cx="371475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3" name="Group 192"/>
          <p:cNvGrpSpPr>
            <a:grpSpLocks/>
          </p:cNvGrpSpPr>
          <p:nvPr/>
        </p:nvGrpSpPr>
        <p:grpSpPr bwMode="auto">
          <a:xfrm>
            <a:off x="4778640" y="3394274"/>
            <a:ext cx="268287" cy="2614612"/>
            <a:chOff x="3230" y="1503"/>
            <a:chExt cx="169" cy="1647"/>
          </a:xfrm>
        </p:grpSpPr>
        <p:graphicFrame>
          <p:nvGraphicFramePr>
            <p:cNvPr id="74" name="Object 123"/>
            <p:cNvGraphicFramePr>
              <a:graphicFrameLocks noChangeAspect="1"/>
            </p:cNvGraphicFramePr>
            <p:nvPr/>
          </p:nvGraphicFramePr>
          <p:xfrm>
            <a:off x="3230" y="2921"/>
            <a:ext cx="169" cy="2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6" name="Formel" r:id="rId7" imgW="152280" imgH="215640" progId="Equation.3">
                    <p:embed/>
                  </p:oleObj>
                </mc:Choice>
                <mc:Fallback>
                  <p:oleObj name="Formel" r:id="rId7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0" y="2921"/>
                          <a:ext cx="169" cy="2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" name="Line 119"/>
            <p:cNvSpPr>
              <a:spLocks noChangeShapeType="1"/>
            </p:cNvSpPr>
            <p:nvPr/>
          </p:nvSpPr>
          <p:spPr bwMode="auto">
            <a:xfrm>
              <a:off x="3309" y="1503"/>
              <a:ext cx="0" cy="14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77" name="Line 74"/>
          <p:cNvSpPr>
            <a:spLocks noChangeShapeType="1"/>
          </p:cNvSpPr>
          <p:nvPr/>
        </p:nvSpPr>
        <p:spPr bwMode="auto">
          <a:xfrm>
            <a:off x="2238640" y="5540574"/>
            <a:ext cx="5462587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8" name="Line 191"/>
          <p:cNvSpPr>
            <a:spLocks noChangeShapeType="1"/>
          </p:cNvSpPr>
          <p:nvPr/>
        </p:nvSpPr>
        <p:spPr bwMode="auto">
          <a:xfrm flipV="1">
            <a:off x="5119952" y="3494286"/>
            <a:ext cx="482600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83" name="Rechteck 82"/>
          <p:cNvSpPr/>
          <p:nvPr/>
        </p:nvSpPr>
        <p:spPr bwMode="auto">
          <a:xfrm>
            <a:off x="467544" y="1624039"/>
            <a:ext cx="8424936" cy="56100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2000" eaLnBrk="0" hangingPunct="0">
              <a:defRPr/>
            </a:pPr>
            <a:r>
              <a:rPr lang="de-DE" sz="2000" b="1" dirty="0" err="1">
                <a:solidFill>
                  <a:srgbClr val="000000"/>
                </a:solidFill>
                <a:cs typeface="Calibri" pitchFamily="34" charset="0"/>
              </a:rPr>
              <a:t>Survival</a:t>
            </a:r>
            <a:r>
              <a:rPr lang="de-DE" sz="2000" b="1" dirty="0">
                <a:solidFill>
                  <a:srgbClr val="000000"/>
                </a:solidFill>
                <a:cs typeface="Calibri" pitchFamily="34" charset="0"/>
              </a:rPr>
              <a:t> </a:t>
            </a:r>
            <a:r>
              <a:rPr lang="de-DE" sz="2000" b="1" dirty="0" err="1">
                <a:solidFill>
                  <a:srgbClr val="000000"/>
                </a:solidFill>
                <a:cs typeface="Calibri" pitchFamily="34" charset="0"/>
              </a:rPr>
              <a:t>probability</a:t>
            </a:r>
            <a:r>
              <a:rPr lang="de-DE" sz="2000" b="1" dirty="0">
                <a:solidFill>
                  <a:srgbClr val="000000"/>
                </a:solidFill>
                <a:cs typeface="Calibri" pitchFamily="34" charset="0"/>
              </a:rPr>
              <a:t> </a:t>
            </a:r>
            <a:r>
              <a:rPr lang="de-DE" sz="2000" b="1" i="1" dirty="0">
                <a:solidFill>
                  <a:srgbClr val="000000"/>
                </a:solidFill>
                <a:cs typeface="Calibri" pitchFamily="34" charset="0"/>
              </a:rPr>
              <a:t>R</a:t>
            </a:r>
            <a:r>
              <a:rPr lang="de-DE" sz="2000" b="1" dirty="0">
                <a:solidFill>
                  <a:srgbClr val="000000"/>
                </a:solidFill>
                <a:cs typeface="Calibri" pitchFamily="34" charset="0"/>
              </a:rPr>
              <a:t>(</a:t>
            </a:r>
            <a:r>
              <a:rPr lang="de-DE" sz="2000" b="1" i="1" dirty="0">
                <a:solidFill>
                  <a:srgbClr val="000000"/>
                </a:solidFill>
                <a:cs typeface="Calibri" pitchFamily="34" charset="0"/>
              </a:rPr>
              <a:t>t</a:t>
            </a:r>
            <a:r>
              <a:rPr lang="de-DE" sz="2000" b="1" dirty="0">
                <a:solidFill>
                  <a:srgbClr val="000000"/>
                </a:solidFill>
                <a:cs typeface="Calibri" pitchFamily="34" charset="0"/>
              </a:rPr>
              <a:t>) </a:t>
            </a:r>
            <a:r>
              <a:rPr lang="en-US" sz="2000" b="1" dirty="0">
                <a:solidFill>
                  <a:srgbClr val="000000"/>
                </a:solidFill>
                <a:cs typeface="Calibri" pitchFamily="34" charset="0"/>
              </a:rPr>
              <a:t>as </a:t>
            </a:r>
            <a:r>
              <a:rPr lang="en-US" sz="2000" b="1" dirty="0" smtClean="0">
                <a:solidFill>
                  <a:srgbClr val="000000"/>
                </a:solidFill>
                <a:cs typeface="Calibri" pitchFamily="34" charset="0"/>
              </a:rPr>
              <a:t>complement of </a:t>
            </a:r>
            <a:r>
              <a:rPr lang="en-US" sz="2000" b="1" dirty="0">
                <a:solidFill>
                  <a:srgbClr val="000000"/>
                </a:solidFill>
                <a:cs typeface="Calibri" pitchFamily="34" charset="0"/>
              </a:rPr>
              <a:t>failure probability </a:t>
            </a:r>
            <a:r>
              <a:rPr lang="de-DE" sz="2000" b="1" i="1" dirty="0">
                <a:solidFill>
                  <a:srgbClr val="000000"/>
                </a:solidFill>
                <a:cs typeface="Calibri" pitchFamily="34" charset="0"/>
              </a:rPr>
              <a:t>F</a:t>
            </a:r>
            <a:r>
              <a:rPr lang="de-DE" sz="2000" b="1" dirty="0">
                <a:solidFill>
                  <a:srgbClr val="000000"/>
                </a:solidFill>
                <a:cs typeface="Calibri" pitchFamily="34" charset="0"/>
              </a:rPr>
              <a:t>(</a:t>
            </a:r>
            <a:r>
              <a:rPr lang="de-DE" sz="2000" b="1" i="1" dirty="0">
                <a:solidFill>
                  <a:srgbClr val="000000"/>
                </a:solidFill>
                <a:cs typeface="Calibri" pitchFamily="34" charset="0"/>
              </a:rPr>
              <a:t>t</a:t>
            </a:r>
            <a:r>
              <a:rPr lang="de-DE" sz="2000" b="1" dirty="0">
                <a:solidFill>
                  <a:srgbClr val="000000"/>
                </a:solidFill>
                <a:cs typeface="Calibri" pitchFamily="34" charset="0"/>
              </a:rPr>
              <a:t>)</a:t>
            </a:r>
          </a:p>
        </p:txBody>
      </p:sp>
      <p:grpSp>
        <p:nvGrpSpPr>
          <p:cNvPr id="80" name="Group 189"/>
          <p:cNvGrpSpPr>
            <a:grpSpLocks/>
          </p:cNvGrpSpPr>
          <p:nvPr/>
        </p:nvGrpSpPr>
        <p:grpSpPr bwMode="auto">
          <a:xfrm>
            <a:off x="3129218" y="2898737"/>
            <a:ext cx="1536700" cy="2867025"/>
            <a:chOff x="2202" y="1196"/>
            <a:chExt cx="968" cy="1806"/>
          </a:xfrm>
        </p:grpSpPr>
        <p:sp>
          <p:nvSpPr>
            <p:cNvPr id="81" name="Line 163"/>
            <p:cNvSpPr>
              <a:spLocks noChangeAspect="1" noChangeShapeType="1"/>
            </p:cNvSpPr>
            <p:nvPr/>
          </p:nvSpPr>
          <p:spPr bwMode="auto">
            <a:xfrm rot="-2700000">
              <a:off x="3102" y="1226"/>
              <a:ext cx="0" cy="576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82" name="Line 164"/>
            <p:cNvSpPr>
              <a:spLocks noChangeAspect="1" noChangeShapeType="1"/>
            </p:cNvSpPr>
            <p:nvPr/>
          </p:nvSpPr>
          <p:spPr bwMode="auto">
            <a:xfrm rot="-2700000">
              <a:off x="3075" y="1264"/>
              <a:ext cx="0" cy="641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84" name="Line 165"/>
            <p:cNvSpPr>
              <a:spLocks noChangeAspect="1" noChangeShapeType="1"/>
            </p:cNvSpPr>
            <p:nvPr/>
          </p:nvSpPr>
          <p:spPr bwMode="auto">
            <a:xfrm rot="-2700000">
              <a:off x="3133" y="1205"/>
              <a:ext cx="0" cy="496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85" name="Line 166"/>
            <p:cNvSpPr>
              <a:spLocks noChangeAspect="1" noChangeShapeType="1"/>
            </p:cNvSpPr>
            <p:nvPr/>
          </p:nvSpPr>
          <p:spPr bwMode="auto">
            <a:xfrm rot="-2700000">
              <a:off x="3170" y="1196"/>
              <a:ext cx="0" cy="387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86" name="Line 167"/>
            <p:cNvSpPr>
              <a:spLocks noChangeAspect="1" noChangeShapeType="1"/>
            </p:cNvSpPr>
            <p:nvPr/>
          </p:nvSpPr>
          <p:spPr bwMode="auto">
            <a:xfrm rot="-2700000">
              <a:off x="3058" y="1316"/>
              <a:ext cx="0" cy="707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87" name="Line 168"/>
            <p:cNvSpPr>
              <a:spLocks noChangeAspect="1" noChangeShapeType="1"/>
            </p:cNvSpPr>
            <p:nvPr/>
          </p:nvSpPr>
          <p:spPr bwMode="auto">
            <a:xfrm rot="-2700000">
              <a:off x="3039" y="1367"/>
              <a:ext cx="0" cy="752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88" name="Line 169"/>
            <p:cNvSpPr>
              <a:spLocks noChangeAspect="1" noChangeShapeType="1"/>
            </p:cNvSpPr>
            <p:nvPr/>
          </p:nvSpPr>
          <p:spPr bwMode="auto">
            <a:xfrm rot="-2700000">
              <a:off x="3027" y="1435"/>
              <a:ext cx="0" cy="800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89" name="Line 170"/>
            <p:cNvSpPr>
              <a:spLocks noChangeAspect="1" noChangeShapeType="1"/>
            </p:cNvSpPr>
            <p:nvPr/>
          </p:nvSpPr>
          <p:spPr bwMode="auto">
            <a:xfrm rot="-2700000">
              <a:off x="3009" y="1495"/>
              <a:ext cx="0" cy="831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0" name="Line 171"/>
            <p:cNvSpPr>
              <a:spLocks noChangeAspect="1" noChangeShapeType="1"/>
            </p:cNvSpPr>
            <p:nvPr/>
          </p:nvSpPr>
          <p:spPr bwMode="auto">
            <a:xfrm rot="-2700000">
              <a:off x="2992" y="1550"/>
              <a:ext cx="0" cy="891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1" name="Line 172"/>
            <p:cNvSpPr>
              <a:spLocks noChangeAspect="1" noChangeShapeType="1"/>
            </p:cNvSpPr>
            <p:nvPr/>
          </p:nvSpPr>
          <p:spPr bwMode="auto">
            <a:xfrm rot="-2700000">
              <a:off x="2984" y="1613"/>
              <a:ext cx="0" cy="926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2" name="Line 173"/>
            <p:cNvSpPr>
              <a:spLocks noChangeAspect="1" noChangeShapeType="1"/>
            </p:cNvSpPr>
            <p:nvPr/>
          </p:nvSpPr>
          <p:spPr bwMode="auto">
            <a:xfrm rot="-2700000">
              <a:off x="2970" y="1677"/>
              <a:ext cx="0" cy="965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3" name="Line 174"/>
            <p:cNvSpPr>
              <a:spLocks noChangeAspect="1" noChangeShapeType="1"/>
            </p:cNvSpPr>
            <p:nvPr/>
          </p:nvSpPr>
          <p:spPr bwMode="auto">
            <a:xfrm rot="-2700000">
              <a:off x="2955" y="1739"/>
              <a:ext cx="0" cy="1004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4" name="Line 175"/>
            <p:cNvSpPr>
              <a:spLocks noChangeAspect="1" noChangeShapeType="1"/>
            </p:cNvSpPr>
            <p:nvPr/>
          </p:nvSpPr>
          <p:spPr bwMode="auto">
            <a:xfrm rot="-2700000">
              <a:off x="2942" y="1804"/>
              <a:ext cx="0" cy="1035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5" name="Line 176"/>
            <p:cNvSpPr>
              <a:spLocks noChangeAspect="1" noChangeShapeType="1"/>
            </p:cNvSpPr>
            <p:nvPr/>
          </p:nvSpPr>
          <p:spPr bwMode="auto">
            <a:xfrm rot="-2700000">
              <a:off x="2926" y="1866"/>
              <a:ext cx="0" cy="1071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6" name="Line 177"/>
            <p:cNvSpPr>
              <a:spLocks noChangeAspect="1" noChangeShapeType="1"/>
            </p:cNvSpPr>
            <p:nvPr/>
          </p:nvSpPr>
          <p:spPr bwMode="auto">
            <a:xfrm rot="-2700000">
              <a:off x="2900" y="1942"/>
              <a:ext cx="0" cy="1060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7" name="Line 178"/>
            <p:cNvSpPr>
              <a:spLocks noChangeAspect="1" noChangeShapeType="1"/>
            </p:cNvSpPr>
            <p:nvPr/>
          </p:nvSpPr>
          <p:spPr bwMode="auto">
            <a:xfrm rot="-2700000">
              <a:off x="2829" y="2028"/>
              <a:ext cx="0" cy="961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8" name="Line 179"/>
            <p:cNvSpPr>
              <a:spLocks noChangeAspect="1" noChangeShapeType="1"/>
            </p:cNvSpPr>
            <p:nvPr/>
          </p:nvSpPr>
          <p:spPr bwMode="auto">
            <a:xfrm rot="-2700000">
              <a:off x="2766" y="2112"/>
              <a:ext cx="0" cy="864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99" name="Line 180"/>
            <p:cNvSpPr>
              <a:spLocks noChangeAspect="1" noChangeShapeType="1"/>
            </p:cNvSpPr>
            <p:nvPr/>
          </p:nvSpPr>
          <p:spPr bwMode="auto">
            <a:xfrm rot="-2700000">
              <a:off x="2707" y="2198"/>
              <a:ext cx="0" cy="762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00" name="Line 181"/>
            <p:cNvSpPr>
              <a:spLocks noChangeAspect="1" noChangeShapeType="1"/>
            </p:cNvSpPr>
            <p:nvPr/>
          </p:nvSpPr>
          <p:spPr bwMode="auto">
            <a:xfrm rot="-2700000">
              <a:off x="2645" y="2279"/>
              <a:ext cx="0" cy="667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01" name="Line 182"/>
            <p:cNvSpPr>
              <a:spLocks noChangeAspect="1" noChangeShapeType="1"/>
            </p:cNvSpPr>
            <p:nvPr/>
          </p:nvSpPr>
          <p:spPr bwMode="auto">
            <a:xfrm rot="-2700000">
              <a:off x="2579" y="2365"/>
              <a:ext cx="0" cy="568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02" name="Line 183"/>
            <p:cNvSpPr>
              <a:spLocks noChangeAspect="1" noChangeShapeType="1"/>
            </p:cNvSpPr>
            <p:nvPr/>
          </p:nvSpPr>
          <p:spPr bwMode="auto">
            <a:xfrm rot="-2700000">
              <a:off x="2522" y="2459"/>
              <a:ext cx="0" cy="457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03" name="Line 184"/>
            <p:cNvSpPr>
              <a:spLocks noChangeAspect="1" noChangeShapeType="1"/>
            </p:cNvSpPr>
            <p:nvPr/>
          </p:nvSpPr>
          <p:spPr bwMode="auto">
            <a:xfrm rot="-2700000">
              <a:off x="2458" y="2539"/>
              <a:ext cx="0" cy="358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04" name="Line 185"/>
            <p:cNvSpPr>
              <a:spLocks noChangeAspect="1" noChangeShapeType="1"/>
            </p:cNvSpPr>
            <p:nvPr/>
          </p:nvSpPr>
          <p:spPr bwMode="auto">
            <a:xfrm rot="-2700000">
              <a:off x="2404" y="2620"/>
              <a:ext cx="0" cy="280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05" name="Line 186"/>
            <p:cNvSpPr>
              <a:spLocks noChangeAspect="1" noChangeShapeType="1"/>
            </p:cNvSpPr>
            <p:nvPr/>
          </p:nvSpPr>
          <p:spPr bwMode="auto">
            <a:xfrm rot="-2700000">
              <a:off x="2339" y="2700"/>
              <a:ext cx="0" cy="182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06" name="Line 187"/>
            <p:cNvSpPr>
              <a:spLocks noChangeAspect="1" noChangeShapeType="1"/>
            </p:cNvSpPr>
            <p:nvPr/>
          </p:nvSpPr>
          <p:spPr bwMode="auto">
            <a:xfrm rot="-2700000">
              <a:off x="2273" y="2773"/>
              <a:ext cx="0" cy="91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07" name="Line 188"/>
            <p:cNvSpPr>
              <a:spLocks noChangeAspect="1" noChangeShapeType="1"/>
            </p:cNvSpPr>
            <p:nvPr/>
          </p:nvSpPr>
          <p:spPr bwMode="auto">
            <a:xfrm rot="-2700000">
              <a:off x="2202" y="2825"/>
              <a:ext cx="0" cy="33"/>
            </a:xfrm>
            <a:prstGeom prst="line">
              <a:avLst/>
            </a:prstGeom>
            <a:noFill/>
            <a:ln w="19050">
              <a:solidFill>
                <a:srgbClr val="FF0033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smtClean="0">
                <a:solidFill>
                  <a:srgbClr val="000000"/>
                </a:solidFill>
              </a:endParaRPr>
            </a:p>
          </p:txBody>
        </p:sp>
        <p:graphicFrame>
          <p:nvGraphicFramePr>
            <p:cNvPr id="108" name="Object 124"/>
            <p:cNvGraphicFramePr>
              <a:graphicFrameLocks noChangeAspect="1"/>
            </p:cNvGraphicFramePr>
            <p:nvPr/>
          </p:nvGraphicFramePr>
          <p:xfrm>
            <a:off x="2653" y="2499"/>
            <a:ext cx="461" cy="2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7" name="Formel" r:id="rId9" imgW="368280" imgH="228600" progId="Equation.3">
                    <p:embed/>
                  </p:oleObj>
                </mc:Choice>
                <mc:Fallback>
                  <p:oleObj name="Formel" r:id="rId9" imgW="3682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3" y="2499"/>
                          <a:ext cx="461" cy="258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5" name="Freeform 118"/>
          <p:cNvSpPr>
            <a:spLocks/>
          </p:cNvSpPr>
          <p:nvPr/>
        </p:nvSpPr>
        <p:spPr bwMode="auto">
          <a:xfrm>
            <a:off x="3065718" y="2980293"/>
            <a:ext cx="4057650" cy="2547937"/>
          </a:xfrm>
          <a:custGeom>
            <a:avLst/>
            <a:gdLst>
              <a:gd name="T0" fmla="*/ 0 w 2556"/>
              <a:gd name="T1" fmla="*/ 2147483647 h 1605"/>
              <a:gd name="T2" fmla="*/ 2147483647 w 2556"/>
              <a:gd name="T3" fmla="*/ 2147483647 h 1605"/>
              <a:gd name="T4" fmla="*/ 2147483647 w 2556"/>
              <a:gd name="T5" fmla="*/ 2147483647 h 1605"/>
              <a:gd name="T6" fmla="*/ 2147483647 w 2556"/>
              <a:gd name="T7" fmla="*/ 2147483647 h 1605"/>
              <a:gd name="T8" fmla="*/ 2147483647 w 2556"/>
              <a:gd name="T9" fmla="*/ 2147483647 h 1605"/>
              <a:gd name="T10" fmla="*/ 2147483647 w 2556"/>
              <a:gd name="T11" fmla="*/ 2147483647 h 1605"/>
              <a:gd name="T12" fmla="*/ 2147483647 w 2556"/>
              <a:gd name="T13" fmla="*/ 2147483647 h 1605"/>
              <a:gd name="T14" fmla="*/ 2147483647 w 2556"/>
              <a:gd name="T15" fmla="*/ 2147483647 h 1605"/>
              <a:gd name="T16" fmla="*/ 2147483647 w 2556"/>
              <a:gd name="T17" fmla="*/ 2147483647 h 1605"/>
              <a:gd name="T18" fmla="*/ 2147483647 w 2556"/>
              <a:gd name="T19" fmla="*/ 2147483647 h 1605"/>
              <a:gd name="T20" fmla="*/ 2147483647 w 2556"/>
              <a:gd name="T21" fmla="*/ 2147483647 h 1605"/>
              <a:gd name="T22" fmla="*/ 2147483647 w 2556"/>
              <a:gd name="T23" fmla="*/ 2147483647 h 1605"/>
              <a:gd name="T24" fmla="*/ 2147483647 w 2556"/>
              <a:gd name="T25" fmla="*/ 2147483647 h 1605"/>
              <a:gd name="T26" fmla="*/ 2147483647 w 2556"/>
              <a:gd name="T27" fmla="*/ 2147483647 h 1605"/>
              <a:gd name="T28" fmla="*/ 2147483647 w 2556"/>
              <a:gd name="T29" fmla="*/ 2147483647 h 160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556"/>
              <a:gd name="T46" fmla="*/ 0 h 1605"/>
              <a:gd name="T47" fmla="*/ 2556 w 2556"/>
              <a:gd name="T48" fmla="*/ 1605 h 160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556" h="1605">
                <a:moveTo>
                  <a:pt x="0" y="1605"/>
                </a:moveTo>
                <a:cubicBezTo>
                  <a:pt x="20" y="1596"/>
                  <a:pt x="41" y="1587"/>
                  <a:pt x="63" y="1560"/>
                </a:cubicBezTo>
                <a:cubicBezTo>
                  <a:pt x="85" y="1533"/>
                  <a:pt x="82" y="1564"/>
                  <a:pt x="132" y="1446"/>
                </a:cubicBezTo>
                <a:cubicBezTo>
                  <a:pt x="182" y="1328"/>
                  <a:pt x="301" y="1017"/>
                  <a:pt x="366" y="849"/>
                </a:cubicBezTo>
                <a:cubicBezTo>
                  <a:pt x="431" y="681"/>
                  <a:pt x="474" y="554"/>
                  <a:pt x="525" y="435"/>
                </a:cubicBezTo>
                <a:cubicBezTo>
                  <a:pt x="576" y="316"/>
                  <a:pt x="626" y="205"/>
                  <a:pt x="672" y="135"/>
                </a:cubicBezTo>
                <a:cubicBezTo>
                  <a:pt x="718" y="65"/>
                  <a:pt x="750" y="30"/>
                  <a:pt x="801" y="15"/>
                </a:cubicBezTo>
                <a:cubicBezTo>
                  <a:pt x="852" y="0"/>
                  <a:pt x="921" y="5"/>
                  <a:pt x="981" y="45"/>
                </a:cubicBezTo>
                <a:cubicBezTo>
                  <a:pt x="1041" y="85"/>
                  <a:pt x="1101" y="172"/>
                  <a:pt x="1161" y="258"/>
                </a:cubicBezTo>
                <a:cubicBezTo>
                  <a:pt x="1221" y="344"/>
                  <a:pt x="1272" y="442"/>
                  <a:pt x="1344" y="564"/>
                </a:cubicBezTo>
                <a:cubicBezTo>
                  <a:pt x="1416" y="686"/>
                  <a:pt x="1514" y="873"/>
                  <a:pt x="1593" y="990"/>
                </a:cubicBezTo>
                <a:cubicBezTo>
                  <a:pt x="1672" y="1107"/>
                  <a:pt x="1748" y="1193"/>
                  <a:pt x="1818" y="1266"/>
                </a:cubicBezTo>
                <a:cubicBezTo>
                  <a:pt x="1888" y="1339"/>
                  <a:pt x="1940" y="1377"/>
                  <a:pt x="2016" y="1425"/>
                </a:cubicBezTo>
                <a:cubicBezTo>
                  <a:pt x="2092" y="1473"/>
                  <a:pt x="2187" y="1528"/>
                  <a:pt x="2277" y="1557"/>
                </a:cubicBezTo>
                <a:cubicBezTo>
                  <a:pt x="2367" y="1586"/>
                  <a:pt x="2509" y="1595"/>
                  <a:pt x="2556" y="1602"/>
                </a:cubicBezTo>
              </a:path>
            </a:pathLst>
          </a:custGeom>
          <a:noFill/>
          <a:ln w="38100">
            <a:solidFill>
              <a:srgbClr val="FF990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92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1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84636" y="1646214"/>
            <a:ext cx="4140000" cy="47045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600" dirty="0" smtClean="0"/>
              <a:t>Qualitative methods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400" dirty="0"/>
              <a:t>Employ methodical, systematic procedures to determine possible faults/failures and their effects</a:t>
            </a:r>
          </a:p>
          <a:p>
            <a:r>
              <a:rPr lang="en-US" sz="1400" dirty="0"/>
              <a:t>Provide evaluation by way of estimation and classification </a:t>
            </a:r>
            <a:br>
              <a:rPr lang="en-US" sz="1400" dirty="0"/>
            </a:br>
            <a:r>
              <a:rPr lang="en-US" sz="1400" dirty="0"/>
              <a:t>(</a:t>
            </a:r>
            <a:r>
              <a:rPr lang="en-US" sz="1400" u="sng" dirty="0"/>
              <a:t>not</a:t>
            </a:r>
            <a:r>
              <a:rPr lang="en-US" sz="1400" dirty="0"/>
              <a:t> by calculation)</a:t>
            </a:r>
          </a:p>
          <a:p>
            <a:r>
              <a:rPr lang="en-US" sz="1400" b="1" dirty="0"/>
              <a:t>Aim:</a:t>
            </a:r>
            <a:r>
              <a:rPr lang="en-US" sz="1400" dirty="0"/>
              <a:t> (Qualitative) ranking of weak points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1400" b="1" dirty="0" smtClean="0"/>
              <a:t>Methods:</a:t>
            </a:r>
          </a:p>
          <a:p>
            <a:pPr defTabSz="816407">
              <a:spcBef>
                <a:spcPct val="25000"/>
              </a:spcBef>
              <a:defRPr/>
            </a:pPr>
            <a:r>
              <a:rPr lang="en-US" sz="1400" dirty="0" smtClean="0"/>
              <a:t>FMEA (FMECA)</a:t>
            </a:r>
          </a:p>
          <a:p>
            <a:pPr defTabSz="816407">
              <a:spcBef>
                <a:spcPct val="25000"/>
              </a:spcBef>
              <a:defRPr/>
            </a:pPr>
            <a:r>
              <a:rPr lang="en-US" sz="1400" dirty="0" smtClean="0"/>
              <a:t>Fault tree analysis</a:t>
            </a:r>
          </a:p>
          <a:p>
            <a:pPr defTabSz="816407">
              <a:spcBef>
                <a:spcPct val="25000"/>
              </a:spcBef>
              <a:defRPr/>
            </a:pPr>
            <a:r>
              <a:rPr lang="en-US" sz="1400" dirty="0" smtClean="0"/>
              <a:t>Event tree analysis</a:t>
            </a:r>
          </a:p>
          <a:p>
            <a:pPr defTabSz="816407">
              <a:spcBef>
                <a:spcPct val="25000"/>
              </a:spcBef>
              <a:defRPr/>
            </a:pPr>
            <a:r>
              <a:rPr lang="en-US" sz="1400" dirty="0" smtClean="0"/>
              <a:t>Check lists / Design review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3"/>
          </p:nvPr>
        </p:nvSpPr>
        <p:spPr>
          <a:xfrm>
            <a:off x="4752480" y="1646214"/>
            <a:ext cx="4140000" cy="47045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600" dirty="0" smtClean="0"/>
              <a:t>Quantitative methods</a:t>
            </a:r>
            <a:endParaRPr lang="en-US" sz="1600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400" dirty="0"/>
              <a:t>Make use of terms and processes from statistics and </a:t>
            </a:r>
            <a:r>
              <a:rPr lang="en-US" sz="1400" dirty="0" smtClean="0"/>
              <a:t>probability </a:t>
            </a:r>
            <a:r>
              <a:rPr lang="en-US" sz="1400" dirty="0"/>
              <a:t>theory</a:t>
            </a:r>
          </a:p>
          <a:p>
            <a:r>
              <a:rPr lang="en-US" sz="1400" dirty="0"/>
              <a:t>Provide (quantitative) probability values for reliability </a:t>
            </a:r>
            <a:r>
              <a:rPr lang="en-US" sz="1400" dirty="0" smtClean="0"/>
              <a:t>by </a:t>
            </a:r>
            <a:r>
              <a:rPr lang="en-US" sz="1400" dirty="0"/>
              <a:t>way of calculation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sz="2200" dirty="0" smtClean="0"/>
          </a:p>
          <a:p>
            <a:pPr marL="0" indent="0">
              <a:buNone/>
            </a:pPr>
            <a:r>
              <a:rPr lang="en-US" sz="1400" b="1" dirty="0" smtClean="0"/>
              <a:t>Methods:</a:t>
            </a:r>
          </a:p>
          <a:p>
            <a:pPr>
              <a:spcBef>
                <a:spcPct val="25000"/>
              </a:spcBef>
            </a:pPr>
            <a:r>
              <a:rPr lang="en-US" altLang="de-DE" sz="1400" dirty="0"/>
              <a:t>Fault tree analysis</a:t>
            </a:r>
          </a:p>
          <a:p>
            <a:pPr>
              <a:spcBef>
                <a:spcPct val="25000"/>
              </a:spcBef>
            </a:pPr>
            <a:r>
              <a:rPr lang="en-US" altLang="de-DE" sz="1400" dirty="0"/>
              <a:t>Boolean system theory</a:t>
            </a:r>
          </a:p>
          <a:p>
            <a:pPr>
              <a:spcBef>
                <a:spcPct val="25000"/>
              </a:spcBef>
            </a:pPr>
            <a:r>
              <a:rPr lang="en-US" altLang="de-DE" sz="1400" dirty="0"/>
              <a:t>Markov's theory</a:t>
            </a:r>
          </a:p>
          <a:p>
            <a:pPr>
              <a:spcBef>
                <a:spcPct val="25000"/>
              </a:spcBef>
            </a:pPr>
            <a:r>
              <a:rPr lang="en-US" altLang="de-DE" sz="1400" dirty="0"/>
              <a:t>Monte-Carlo method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Reliability Methods</a:t>
            </a:r>
            <a:endParaRPr lang="en-US" dirty="0"/>
          </a:p>
        </p:txBody>
      </p:sp>
      <p:cxnSp>
        <p:nvCxnSpPr>
          <p:cNvPr id="11" name="Gerader Verbinder 10"/>
          <p:cNvCxnSpPr/>
          <p:nvPr/>
        </p:nvCxnSpPr>
        <p:spPr bwMode="auto">
          <a:xfrm>
            <a:off x="484636" y="4437112"/>
            <a:ext cx="4140000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1C5CAB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2" name="Gerader Verbinder 11"/>
          <p:cNvCxnSpPr/>
          <p:nvPr/>
        </p:nvCxnSpPr>
        <p:spPr bwMode="auto">
          <a:xfrm>
            <a:off x="4752480" y="4437112"/>
            <a:ext cx="4140000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1C5CAB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76514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FMEA Form VDA 4.2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3"/>
          <p:cNvSpPr txBox="1">
            <a:spLocks/>
          </p:cNvSpPr>
          <p:nvPr/>
        </p:nvSpPr>
        <p:spPr>
          <a:xfrm>
            <a:off x="8621340" y="6531700"/>
            <a:ext cx="5122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124" charset="-128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335903" y="1178801"/>
          <a:ext cx="8671626" cy="5346543"/>
        </p:xfrm>
        <a:graphic>
          <a:graphicData uri="http://schemas.openxmlformats.org/drawingml/2006/table">
            <a:tbl>
              <a:tblPr/>
              <a:tblGrid>
                <a:gridCol w="923729"/>
                <a:gridCol w="288032"/>
                <a:gridCol w="1080120"/>
                <a:gridCol w="288032"/>
                <a:gridCol w="294799"/>
                <a:gridCol w="429284"/>
                <a:gridCol w="1220133"/>
                <a:gridCol w="361915"/>
                <a:gridCol w="910870"/>
                <a:gridCol w="527415"/>
                <a:gridCol w="432048"/>
                <a:gridCol w="504056"/>
                <a:gridCol w="1411193"/>
              </a:tblGrid>
              <a:tr h="257517">
                <a:tc rowSpan="2" gridSpan="2">
                  <a:txBody>
                    <a:bodyPr/>
                    <a:lstStyle/>
                    <a:p>
                      <a:endParaRPr lang="en-US" noProof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gridSpan="10"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/>
                        <a:t>Failure</a:t>
                      </a:r>
                      <a:r>
                        <a:rPr lang="en-US" sz="1400" b="1" baseline="0" noProof="0" dirty="0" smtClean="0"/>
                        <a:t> mode and effect analysis (FMEA)</a:t>
                      </a:r>
                    </a:p>
                    <a:p>
                      <a:pPr algn="ctr"/>
                      <a:r>
                        <a:rPr lang="en-US" sz="1400" baseline="0" noProof="0" dirty="0" smtClean="0"/>
                        <a:t>System</a:t>
                      </a:r>
                      <a:endParaRPr lang="en-US" sz="140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noProof="0" dirty="0" smtClean="0"/>
                        <a:t>FMEA-No.:</a:t>
                      </a:r>
                    </a:p>
                    <a:p>
                      <a:endParaRPr lang="en-US" sz="105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7517"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10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noProof="0" dirty="0" smtClean="0"/>
                        <a:t>Page:</a:t>
                      </a:r>
                    </a:p>
                    <a:p>
                      <a:endParaRPr lang="en-US" sz="105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2839">
                <a:tc gridSpan="6">
                  <a:txBody>
                    <a:bodyPr/>
                    <a:lstStyle/>
                    <a:p>
                      <a:r>
                        <a:rPr lang="en-US" sz="1050" noProof="0" dirty="0" smtClean="0"/>
                        <a:t>Type/Model/Fabrication/Load:</a:t>
                      </a:r>
                      <a:endParaRPr lang="en-US" sz="105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50" noProof="0" dirty="0" smtClean="0"/>
                        <a:t>Item Code:</a:t>
                      </a:r>
                    </a:p>
                    <a:p>
                      <a:endParaRPr lang="en-US" sz="1050" noProof="0" dirty="0" smtClean="0"/>
                    </a:p>
                    <a:p>
                      <a:r>
                        <a:rPr lang="en-US" sz="1050" noProof="0" dirty="0" smtClean="0"/>
                        <a:t>State:</a:t>
                      </a:r>
                      <a:endParaRPr lang="en-US" sz="105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50" noProof="0" dirty="0" smtClean="0"/>
                        <a:t>Responsible:</a:t>
                      </a:r>
                    </a:p>
                    <a:p>
                      <a:endParaRPr lang="en-US" sz="1050" noProof="0" dirty="0" smtClean="0"/>
                    </a:p>
                    <a:p>
                      <a:r>
                        <a:rPr lang="en-US" sz="1050" noProof="0" dirty="0" smtClean="0"/>
                        <a:t>Company:</a:t>
                      </a:r>
                      <a:endParaRPr lang="en-US" sz="105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noProof="0" dirty="0" smtClean="0"/>
                        <a:t>Compartment:</a:t>
                      </a:r>
                    </a:p>
                    <a:p>
                      <a:endParaRPr lang="en-US" sz="1050" noProof="0" dirty="0" smtClean="0"/>
                    </a:p>
                    <a:p>
                      <a:r>
                        <a:rPr lang="en-US" sz="1050" noProof="0" dirty="0" smtClean="0"/>
                        <a:t>Date:</a:t>
                      </a:r>
                      <a:endParaRPr lang="en-US" sz="105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 gridSpan="6">
                  <a:txBody>
                    <a:bodyPr/>
                    <a:lstStyle/>
                    <a:p>
                      <a:r>
                        <a:rPr lang="en-US" sz="1050" noProof="0" dirty="0" smtClean="0"/>
                        <a:t>System-No./System Element:</a:t>
                      </a:r>
                    </a:p>
                    <a:p>
                      <a:endParaRPr lang="en-US" sz="1050" noProof="0" dirty="0" smtClean="0"/>
                    </a:p>
                    <a:p>
                      <a:r>
                        <a:rPr lang="en-US" sz="1050" noProof="0" dirty="0" smtClean="0"/>
                        <a:t>Function/Task:</a:t>
                      </a:r>
                      <a:endParaRPr lang="en-US" sz="105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50" noProof="0" dirty="0" smtClean="0"/>
                        <a:t>Item Code:</a:t>
                      </a:r>
                    </a:p>
                    <a:p>
                      <a:endParaRPr lang="en-US" sz="1050" noProof="0" dirty="0" smtClean="0"/>
                    </a:p>
                    <a:p>
                      <a:r>
                        <a:rPr lang="en-US" sz="1050" noProof="0" dirty="0" smtClean="0"/>
                        <a:t>State: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50" noProof="0" dirty="0" smtClean="0"/>
                        <a:t>Responsible:</a:t>
                      </a:r>
                    </a:p>
                    <a:p>
                      <a:endParaRPr lang="en-US" sz="1050" noProof="0" dirty="0" smtClean="0"/>
                    </a:p>
                    <a:p>
                      <a:r>
                        <a:rPr lang="en-US" sz="1050" noProof="0" dirty="0" smtClean="0"/>
                        <a:t>Company: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noProof="0" dirty="0" smtClean="0"/>
                        <a:t>Compartment:</a:t>
                      </a:r>
                    </a:p>
                    <a:p>
                      <a:endParaRPr lang="en-US" sz="1050" noProof="0" dirty="0" smtClean="0"/>
                    </a:p>
                    <a:p>
                      <a:r>
                        <a:rPr lang="en-US" sz="1050" noProof="0" dirty="0" smtClean="0"/>
                        <a:t>Date: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744"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Potential Effects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S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Potential Failure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C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Potential Causes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Preventive</a:t>
                      </a:r>
                    </a:p>
                    <a:p>
                      <a:pPr algn="ctr"/>
                      <a:r>
                        <a:rPr lang="en-US" sz="1050" noProof="0" dirty="0" smtClean="0"/>
                        <a:t>Actions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O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Detection</a:t>
                      </a:r>
                    </a:p>
                    <a:p>
                      <a:pPr algn="ctr"/>
                      <a:r>
                        <a:rPr lang="en-US" sz="1050" noProof="0" dirty="0" smtClean="0"/>
                        <a:t>Actions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D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RPN</a:t>
                      </a:r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 smtClean="0"/>
                        <a:t>Responsibility/</a:t>
                      </a:r>
                      <a:r>
                        <a:rPr lang="en-US" sz="1050" baseline="0" noProof="0" dirty="0" smtClean="0"/>
                        <a:t>Date</a:t>
                      </a:r>
                    </a:p>
                    <a:p>
                      <a:pPr algn="ctr"/>
                      <a:endParaRPr lang="en-US" sz="105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9479">
                <a:tc rowSpan="4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3948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948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3947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noProof="0" dirty="0" smtClean="0"/>
                    </a:p>
                    <a:p>
                      <a:endParaRPr lang="en-US" sz="1200" noProof="0" dirty="0" smtClean="0"/>
                    </a:p>
                    <a:p>
                      <a:endParaRPr lang="en-US" sz="1200" noProof="0" dirty="0" smtClean="0"/>
                    </a:p>
                    <a:p>
                      <a:endParaRPr lang="en-US" sz="1200" noProof="0" dirty="0" smtClean="0"/>
                    </a:p>
                    <a:p>
                      <a:endParaRPr lang="en-US" sz="1200" noProof="0" dirty="0" smtClean="0"/>
                    </a:p>
                    <a:p>
                      <a:endParaRPr lang="en-US" sz="1200" noProof="0" dirty="0" smtClean="0"/>
                    </a:p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 gridSpan="5">
                  <a:txBody>
                    <a:bodyPr/>
                    <a:lstStyle/>
                    <a:p>
                      <a:pPr algn="ctr"/>
                      <a:r>
                        <a:rPr lang="en-US" sz="700" noProof="0" dirty="0" smtClean="0"/>
                        <a:t>S = Assessment</a:t>
                      </a:r>
                      <a:r>
                        <a:rPr lang="en-US" sz="700" baseline="0" noProof="0" dirty="0" smtClean="0"/>
                        <a:t> value for the severity</a:t>
                      </a:r>
                      <a:endParaRPr lang="en-US" sz="70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noProof="0" dirty="0" smtClean="0"/>
                        <a:t>O = Assessment</a:t>
                      </a:r>
                      <a:r>
                        <a:rPr lang="en-US" sz="700" baseline="0" noProof="0" dirty="0" smtClean="0"/>
                        <a:t> value for the occurrence</a:t>
                      </a:r>
                      <a:endParaRPr lang="en-US" sz="700" noProof="0" dirty="0" smtClean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noProof="0" dirty="0" smtClean="0"/>
                        <a:t>D = Assessment</a:t>
                      </a:r>
                      <a:r>
                        <a:rPr lang="en-US" sz="700" baseline="0" noProof="0" dirty="0" smtClean="0"/>
                        <a:t> value for the detection</a:t>
                      </a:r>
                      <a:endParaRPr lang="en-US" sz="700" noProof="0" dirty="0" smtClean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82880">
                <a:tc gridSpan="13">
                  <a:txBody>
                    <a:bodyPr/>
                    <a:lstStyle/>
                    <a:p>
                      <a:pPr algn="ctr"/>
                      <a:r>
                        <a:rPr lang="en-US" sz="700" noProof="0" dirty="0" smtClean="0"/>
                        <a:t>RPN = Risk priority number</a:t>
                      </a:r>
                      <a:endParaRPr lang="en-US" sz="70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7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7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 128"/>
          <p:cNvGrpSpPr>
            <a:grpSpLocks/>
          </p:cNvGrpSpPr>
          <p:nvPr/>
        </p:nvGrpSpPr>
        <p:grpSpPr bwMode="auto">
          <a:xfrm>
            <a:off x="467544" y="1317472"/>
            <a:ext cx="753208" cy="284285"/>
            <a:chOff x="234" y="3663"/>
            <a:chExt cx="576" cy="217"/>
          </a:xfrm>
        </p:grpSpPr>
        <p:sp>
          <p:nvSpPr>
            <p:cNvPr id="8" name="Oval 129"/>
            <p:cNvSpPr>
              <a:spLocks noChangeArrowheads="1"/>
            </p:cNvSpPr>
            <p:nvPr/>
          </p:nvSpPr>
          <p:spPr bwMode="auto">
            <a:xfrm>
              <a:off x="244" y="3663"/>
              <a:ext cx="25" cy="23"/>
            </a:xfrm>
            <a:prstGeom prst="ellipse">
              <a:avLst/>
            </a:prstGeom>
            <a:solidFill>
              <a:srgbClr val="CBCBCB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de-DE" sz="1662">
                <a:solidFill>
                  <a:srgbClr val="000000"/>
                </a:solidFill>
              </a:endParaRPr>
            </a:p>
          </p:txBody>
        </p:sp>
        <p:sp>
          <p:nvSpPr>
            <p:cNvPr id="9" name="Freeform 130"/>
            <p:cNvSpPr>
              <a:spLocks/>
            </p:cNvSpPr>
            <p:nvPr/>
          </p:nvSpPr>
          <p:spPr bwMode="auto">
            <a:xfrm>
              <a:off x="234" y="3704"/>
              <a:ext cx="86" cy="176"/>
            </a:xfrm>
            <a:custGeom>
              <a:avLst/>
              <a:gdLst>
                <a:gd name="T0" fmla="*/ 40 w 86"/>
                <a:gd name="T1" fmla="*/ 129 h 176"/>
                <a:gd name="T2" fmla="*/ 25 w 86"/>
                <a:gd name="T3" fmla="*/ 21 h 176"/>
                <a:gd name="T4" fmla="*/ 0 w 86"/>
                <a:gd name="T5" fmla="*/ 21 h 176"/>
                <a:gd name="T6" fmla="*/ 0 w 86"/>
                <a:gd name="T7" fmla="*/ 0 h 176"/>
                <a:gd name="T8" fmla="*/ 47 w 86"/>
                <a:gd name="T9" fmla="*/ 0 h 176"/>
                <a:gd name="T10" fmla="*/ 47 w 86"/>
                <a:gd name="T11" fmla="*/ 0 h 176"/>
                <a:gd name="T12" fmla="*/ 47 w 86"/>
                <a:gd name="T13" fmla="*/ 5 h 176"/>
                <a:gd name="T14" fmla="*/ 49 w 86"/>
                <a:gd name="T15" fmla="*/ 11 h 176"/>
                <a:gd name="T16" fmla="*/ 49 w 86"/>
                <a:gd name="T17" fmla="*/ 19 h 176"/>
                <a:gd name="T18" fmla="*/ 51 w 86"/>
                <a:gd name="T19" fmla="*/ 28 h 176"/>
                <a:gd name="T20" fmla="*/ 52 w 86"/>
                <a:gd name="T21" fmla="*/ 40 h 176"/>
                <a:gd name="T22" fmla="*/ 55 w 86"/>
                <a:gd name="T23" fmla="*/ 63 h 176"/>
                <a:gd name="T24" fmla="*/ 58 w 86"/>
                <a:gd name="T25" fmla="*/ 85 h 176"/>
                <a:gd name="T26" fmla="*/ 60 w 86"/>
                <a:gd name="T27" fmla="*/ 96 h 176"/>
                <a:gd name="T28" fmla="*/ 60 w 86"/>
                <a:gd name="T29" fmla="*/ 106 h 176"/>
                <a:gd name="T30" fmla="*/ 62 w 86"/>
                <a:gd name="T31" fmla="*/ 113 h 176"/>
                <a:gd name="T32" fmla="*/ 62 w 86"/>
                <a:gd name="T33" fmla="*/ 120 h 176"/>
                <a:gd name="T34" fmla="*/ 63 w 86"/>
                <a:gd name="T35" fmla="*/ 123 h 176"/>
                <a:gd name="T36" fmla="*/ 63 w 86"/>
                <a:gd name="T37" fmla="*/ 124 h 176"/>
                <a:gd name="T38" fmla="*/ 65 w 86"/>
                <a:gd name="T39" fmla="*/ 134 h 176"/>
                <a:gd name="T40" fmla="*/ 70 w 86"/>
                <a:gd name="T41" fmla="*/ 142 h 176"/>
                <a:gd name="T42" fmla="*/ 77 w 86"/>
                <a:gd name="T43" fmla="*/ 148 h 176"/>
                <a:gd name="T44" fmla="*/ 81 w 86"/>
                <a:gd name="T45" fmla="*/ 149 h 176"/>
                <a:gd name="T46" fmla="*/ 85 w 86"/>
                <a:gd name="T47" fmla="*/ 150 h 176"/>
                <a:gd name="T48" fmla="*/ 85 w 86"/>
                <a:gd name="T49" fmla="*/ 175 h 176"/>
                <a:gd name="T50" fmla="*/ 84 w 86"/>
                <a:gd name="T51" fmla="*/ 175 h 176"/>
                <a:gd name="T52" fmla="*/ 76 w 86"/>
                <a:gd name="T53" fmla="*/ 173 h 176"/>
                <a:gd name="T54" fmla="*/ 67 w 86"/>
                <a:gd name="T55" fmla="*/ 169 h 176"/>
                <a:gd name="T56" fmla="*/ 60 w 86"/>
                <a:gd name="T57" fmla="*/ 165 h 176"/>
                <a:gd name="T58" fmla="*/ 54 w 86"/>
                <a:gd name="T59" fmla="*/ 160 h 176"/>
                <a:gd name="T60" fmla="*/ 48 w 86"/>
                <a:gd name="T61" fmla="*/ 153 h 176"/>
                <a:gd name="T62" fmla="*/ 44 w 86"/>
                <a:gd name="T63" fmla="*/ 147 h 176"/>
                <a:gd name="T64" fmla="*/ 41 w 86"/>
                <a:gd name="T65" fmla="*/ 138 h 176"/>
                <a:gd name="T66" fmla="*/ 40 w 86"/>
                <a:gd name="T67" fmla="*/ 131 h 176"/>
                <a:gd name="T68" fmla="*/ 40 w 86"/>
                <a:gd name="T69" fmla="*/ 129 h 1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6"/>
                <a:gd name="T106" fmla="*/ 0 h 176"/>
                <a:gd name="T107" fmla="*/ 86 w 86"/>
                <a:gd name="T108" fmla="*/ 176 h 17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6" h="176">
                  <a:moveTo>
                    <a:pt x="40" y="129"/>
                  </a:moveTo>
                  <a:lnTo>
                    <a:pt x="25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5"/>
                  </a:lnTo>
                  <a:lnTo>
                    <a:pt x="49" y="11"/>
                  </a:lnTo>
                  <a:lnTo>
                    <a:pt x="49" y="19"/>
                  </a:lnTo>
                  <a:lnTo>
                    <a:pt x="51" y="28"/>
                  </a:lnTo>
                  <a:lnTo>
                    <a:pt x="52" y="40"/>
                  </a:lnTo>
                  <a:lnTo>
                    <a:pt x="55" y="63"/>
                  </a:lnTo>
                  <a:lnTo>
                    <a:pt x="58" y="85"/>
                  </a:lnTo>
                  <a:lnTo>
                    <a:pt x="60" y="96"/>
                  </a:lnTo>
                  <a:lnTo>
                    <a:pt x="60" y="106"/>
                  </a:lnTo>
                  <a:lnTo>
                    <a:pt x="62" y="113"/>
                  </a:lnTo>
                  <a:lnTo>
                    <a:pt x="62" y="120"/>
                  </a:lnTo>
                  <a:lnTo>
                    <a:pt x="63" y="123"/>
                  </a:lnTo>
                  <a:lnTo>
                    <a:pt x="63" y="124"/>
                  </a:lnTo>
                  <a:lnTo>
                    <a:pt x="65" y="134"/>
                  </a:lnTo>
                  <a:lnTo>
                    <a:pt x="70" y="142"/>
                  </a:lnTo>
                  <a:lnTo>
                    <a:pt x="77" y="148"/>
                  </a:lnTo>
                  <a:lnTo>
                    <a:pt x="81" y="149"/>
                  </a:lnTo>
                  <a:lnTo>
                    <a:pt x="85" y="150"/>
                  </a:lnTo>
                  <a:lnTo>
                    <a:pt x="85" y="175"/>
                  </a:lnTo>
                  <a:lnTo>
                    <a:pt x="84" y="175"/>
                  </a:lnTo>
                  <a:lnTo>
                    <a:pt x="76" y="173"/>
                  </a:lnTo>
                  <a:lnTo>
                    <a:pt x="67" y="169"/>
                  </a:lnTo>
                  <a:lnTo>
                    <a:pt x="60" y="165"/>
                  </a:lnTo>
                  <a:lnTo>
                    <a:pt x="54" y="160"/>
                  </a:lnTo>
                  <a:lnTo>
                    <a:pt x="48" y="153"/>
                  </a:lnTo>
                  <a:lnTo>
                    <a:pt x="44" y="147"/>
                  </a:lnTo>
                  <a:lnTo>
                    <a:pt x="41" y="138"/>
                  </a:lnTo>
                  <a:lnTo>
                    <a:pt x="40" y="131"/>
                  </a:lnTo>
                  <a:lnTo>
                    <a:pt x="40" y="129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662">
                <a:solidFill>
                  <a:srgbClr val="000000"/>
                </a:solidFill>
              </a:endParaRPr>
            </a:p>
          </p:txBody>
        </p:sp>
        <p:sp>
          <p:nvSpPr>
            <p:cNvPr id="10" name="Freeform 131"/>
            <p:cNvSpPr>
              <a:spLocks/>
            </p:cNvSpPr>
            <p:nvPr/>
          </p:nvSpPr>
          <p:spPr bwMode="auto">
            <a:xfrm>
              <a:off x="331" y="3704"/>
              <a:ext cx="317" cy="176"/>
            </a:xfrm>
            <a:custGeom>
              <a:avLst/>
              <a:gdLst>
                <a:gd name="T0" fmla="*/ 170 w 317"/>
                <a:gd name="T1" fmla="*/ 149 h 176"/>
                <a:gd name="T2" fmla="*/ 181 w 317"/>
                <a:gd name="T3" fmla="*/ 142 h 176"/>
                <a:gd name="T4" fmla="*/ 188 w 317"/>
                <a:gd name="T5" fmla="*/ 124 h 176"/>
                <a:gd name="T6" fmla="*/ 230 w 317"/>
                <a:gd name="T7" fmla="*/ 0 h 176"/>
                <a:gd name="T8" fmla="*/ 277 w 317"/>
                <a:gd name="T9" fmla="*/ 0 h 176"/>
                <a:gd name="T10" fmla="*/ 279 w 317"/>
                <a:gd name="T11" fmla="*/ 11 h 176"/>
                <a:gd name="T12" fmla="*/ 281 w 317"/>
                <a:gd name="T13" fmla="*/ 28 h 176"/>
                <a:gd name="T14" fmla="*/ 288 w 317"/>
                <a:gd name="T15" fmla="*/ 85 h 176"/>
                <a:gd name="T16" fmla="*/ 291 w 317"/>
                <a:gd name="T17" fmla="*/ 106 h 176"/>
                <a:gd name="T18" fmla="*/ 292 w 317"/>
                <a:gd name="T19" fmla="*/ 120 h 176"/>
                <a:gd name="T20" fmla="*/ 293 w 317"/>
                <a:gd name="T21" fmla="*/ 124 h 176"/>
                <a:gd name="T22" fmla="*/ 301 w 317"/>
                <a:gd name="T23" fmla="*/ 142 h 176"/>
                <a:gd name="T24" fmla="*/ 311 w 317"/>
                <a:gd name="T25" fmla="*/ 149 h 176"/>
                <a:gd name="T26" fmla="*/ 316 w 317"/>
                <a:gd name="T27" fmla="*/ 175 h 176"/>
                <a:gd name="T28" fmla="*/ 305 w 317"/>
                <a:gd name="T29" fmla="*/ 173 h 176"/>
                <a:gd name="T30" fmla="*/ 290 w 317"/>
                <a:gd name="T31" fmla="*/ 165 h 176"/>
                <a:gd name="T32" fmla="*/ 279 w 317"/>
                <a:gd name="T33" fmla="*/ 153 h 176"/>
                <a:gd name="T34" fmla="*/ 272 w 317"/>
                <a:gd name="T35" fmla="*/ 138 h 176"/>
                <a:gd name="T36" fmla="*/ 270 w 317"/>
                <a:gd name="T37" fmla="*/ 129 h 176"/>
                <a:gd name="T38" fmla="*/ 230 w 317"/>
                <a:gd name="T39" fmla="*/ 21 h 176"/>
                <a:gd name="T40" fmla="*/ 211 w 317"/>
                <a:gd name="T41" fmla="*/ 129 h 176"/>
                <a:gd name="T42" fmla="*/ 209 w 317"/>
                <a:gd name="T43" fmla="*/ 138 h 176"/>
                <a:gd name="T44" fmla="*/ 202 w 317"/>
                <a:gd name="T45" fmla="*/ 153 h 176"/>
                <a:gd name="T46" fmla="*/ 190 w 317"/>
                <a:gd name="T47" fmla="*/ 165 h 176"/>
                <a:gd name="T48" fmla="*/ 174 w 317"/>
                <a:gd name="T49" fmla="*/ 173 h 176"/>
                <a:gd name="T50" fmla="*/ 158 w 317"/>
                <a:gd name="T51" fmla="*/ 175 h 176"/>
                <a:gd name="T52" fmla="*/ 141 w 317"/>
                <a:gd name="T53" fmla="*/ 173 h 176"/>
                <a:gd name="T54" fmla="*/ 126 w 317"/>
                <a:gd name="T55" fmla="*/ 165 h 176"/>
                <a:gd name="T56" fmla="*/ 114 w 317"/>
                <a:gd name="T57" fmla="*/ 153 h 176"/>
                <a:gd name="T58" fmla="*/ 106 w 317"/>
                <a:gd name="T59" fmla="*/ 138 h 176"/>
                <a:gd name="T60" fmla="*/ 105 w 317"/>
                <a:gd name="T61" fmla="*/ 129 h 176"/>
                <a:gd name="T62" fmla="*/ 65 w 317"/>
                <a:gd name="T63" fmla="*/ 21 h 176"/>
                <a:gd name="T64" fmla="*/ 46 w 317"/>
                <a:gd name="T65" fmla="*/ 129 h 176"/>
                <a:gd name="T66" fmla="*/ 44 w 317"/>
                <a:gd name="T67" fmla="*/ 138 h 176"/>
                <a:gd name="T68" fmla="*/ 37 w 317"/>
                <a:gd name="T69" fmla="*/ 153 h 176"/>
                <a:gd name="T70" fmla="*/ 25 w 317"/>
                <a:gd name="T71" fmla="*/ 165 h 176"/>
                <a:gd name="T72" fmla="*/ 10 w 317"/>
                <a:gd name="T73" fmla="*/ 173 h 176"/>
                <a:gd name="T74" fmla="*/ 0 w 317"/>
                <a:gd name="T75" fmla="*/ 175 h 176"/>
                <a:gd name="T76" fmla="*/ 5 w 317"/>
                <a:gd name="T77" fmla="*/ 149 h 176"/>
                <a:gd name="T78" fmla="*/ 16 w 317"/>
                <a:gd name="T79" fmla="*/ 142 h 176"/>
                <a:gd name="T80" fmla="*/ 22 w 317"/>
                <a:gd name="T81" fmla="*/ 124 h 176"/>
                <a:gd name="T82" fmla="*/ 23 w 317"/>
                <a:gd name="T83" fmla="*/ 120 h 176"/>
                <a:gd name="T84" fmla="*/ 25 w 317"/>
                <a:gd name="T85" fmla="*/ 106 h 176"/>
                <a:gd name="T86" fmla="*/ 27 w 317"/>
                <a:gd name="T87" fmla="*/ 85 h 176"/>
                <a:gd name="T88" fmla="*/ 33 w 317"/>
                <a:gd name="T89" fmla="*/ 40 h 176"/>
                <a:gd name="T90" fmla="*/ 36 w 317"/>
                <a:gd name="T91" fmla="*/ 19 h 176"/>
                <a:gd name="T92" fmla="*/ 38 w 317"/>
                <a:gd name="T93" fmla="*/ 5 h 176"/>
                <a:gd name="T94" fmla="*/ 39 w 317"/>
                <a:gd name="T95" fmla="*/ 0 h 176"/>
                <a:gd name="T96" fmla="*/ 112 w 317"/>
                <a:gd name="T97" fmla="*/ 0 h 176"/>
                <a:gd name="T98" fmla="*/ 112 w 317"/>
                <a:gd name="T99" fmla="*/ 5 h 176"/>
                <a:gd name="T100" fmla="*/ 114 w 317"/>
                <a:gd name="T101" fmla="*/ 19 h 176"/>
                <a:gd name="T102" fmla="*/ 117 w 317"/>
                <a:gd name="T103" fmla="*/ 40 h 176"/>
                <a:gd name="T104" fmla="*/ 123 w 317"/>
                <a:gd name="T105" fmla="*/ 85 h 176"/>
                <a:gd name="T106" fmla="*/ 125 w 317"/>
                <a:gd name="T107" fmla="*/ 106 h 176"/>
                <a:gd name="T108" fmla="*/ 127 w 317"/>
                <a:gd name="T109" fmla="*/ 120 h 176"/>
                <a:gd name="T110" fmla="*/ 128 w 317"/>
                <a:gd name="T111" fmla="*/ 124 h 176"/>
                <a:gd name="T112" fmla="*/ 135 w 317"/>
                <a:gd name="T113" fmla="*/ 142 h 176"/>
                <a:gd name="T114" fmla="*/ 146 w 317"/>
                <a:gd name="T115" fmla="*/ 149 h 176"/>
                <a:gd name="T116" fmla="*/ 151 w 317"/>
                <a:gd name="T117" fmla="*/ 150 h 176"/>
                <a:gd name="T118" fmla="*/ 158 w 317"/>
                <a:gd name="T119" fmla="*/ 151 h 176"/>
                <a:gd name="T120" fmla="*/ 165 w 317"/>
                <a:gd name="T121" fmla="*/ 150 h 1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17"/>
                <a:gd name="T184" fmla="*/ 0 h 176"/>
                <a:gd name="T185" fmla="*/ 317 w 317"/>
                <a:gd name="T186" fmla="*/ 176 h 1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17" h="176">
                  <a:moveTo>
                    <a:pt x="165" y="150"/>
                  </a:moveTo>
                  <a:lnTo>
                    <a:pt x="170" y="149"/>
                  </a:lnTo>
                  <a:lnTo>
                    <a:pt x="173" y="148"/>
                  </a:lnTo>
                  <a:lnTo>
                    <a:pt x="181" y="142"/>
                  </a:lnTo>
                  <a:lnTo>
                    <a:pt x="186" y="134"/>
                  </a:lnTo>
                  <a:lnTo>
                    <a:pt x="188" y="124"/>
                  </a:lnTo>
                  <a:lnTo>
                    <a:pt x="204" y="0"/>
                  </a:lnTo>
                  <a:lnTo>
                    <a:pt x="230" y="0"/>
                  </a:lnTo>
                  <a:lnTo>
                    <a:pt x="277" y="0"/>
                  </a:lnTo>
                  <a:lnTo>
                    <a:pt x="278" y="5"/>
                  </a:lnTo>
                  <a:lnTo>
                    <a:pt x="279" y="11"/>
                  </a:lnTo>
                  <a:lnTo>
                    <a:pt x="280" y="19"/>
                  </a:lnTo>
                  <a:lnTo>
                    <a:pt x="281" y="28"/>
                  </a:lnTo>
                  <a:lnTo>
                    <a:pt x="283" y="40"/>
                  </a:lnTo>
                  <a:lnTo>
                    <a:pt x="288" y="85"/>
                  </a:lnTo>
                  <a:lnTo>
                    <a:pt x="290" y="96"/>
                  </a:lnTo>
                  <a:lnTo>
                    <a:pt x="291" y="106"/>
                  </a:lnTo>
                  <a:lnTo>
                    <a:pt x="292" y="113"/>
                  </a:lnTo>
                  <a:lnTo>
                    <a:pt x="292" y="120"/>
                  </a:lnTo>
                  <a:lnTo>
                    <a:pt x="293" y="123"/>
                  </a:lnTo>
                  <a:lnTo>
                    <a:pt x="293" y="124"/>
                  </a:lnTo>
                  <a:lnTo>
                    <a:pt x="295" y="134"/>
                  </a:lnTo>
                  <a:lnTo>
                    <a:pt x="301" y="142"/>
                  </a:lnTo>
                  <a:lnTo>
                    <a:pt x="307" y="148"/>
                  </a:lnTo>
                  <a:lnTo>
                    <a:pt x="311" y="149"/>
                  </a:lnTo>
                  <a:lnTo>
                    <a:pt x="316" y="150"/>
                  </a:lnTo>
                  <a:lnTo>
                    <a:pt x="316" y="175"/>
                  </a:lnTo>
                  <a:lnTo>
                    <a:pt x="314" y="175"/>
                  </a:lnTo>
                  <a:lnTo>
                    <a:pt x="305" y="173"/>
                  </a:lnTo>
                  <a:lnTo>
                    <a:pt x="298" y="169"/>
                  </a:lnTo>
                  <a:lnTo>
                    <a:pt x="290" y="165"/>
                  </a:lnTo>
                  <a:lnTo>
                    <a:pt x="284" y="160"/>
                  </a:lnTo>
                  <a:lnTo>
                    <a:pt x="279" y="153"/>
                  </a:lnTo>
                  <a:lnTo>
                    <a:pt x="274" y="147"/>
                  </a:lnTo>
                  <a:lnTo>
                    <a:pt x="272" y="138"/>
                  </a:lnTo>
                  <a:lnTo>
                    <a:pt x="270" y="131"/>
                  </a:lnTo>
                  <a:lnTo>
                    <a:pt x="270" y="129"/>
                  </a:lnTo>
                  <a:lnTo>
                    <a:pt x="256" y="21"/>
                  </a:lnTo>
                  <a:lnTo>
                    <a:pt x="230" y="21"/>
                  </a:lnTo>
                  <a:lnTo>
                    <a:pt x="226" y="21"/>
                  </a:lnTo>
                  <a:lnTo>
                    <a:pt x="211" y="129"/>
                  </a:lnTo>
                  <a:lnTo>
                    <a:pt x="211" y="131"/>
                  </a:lnTo>
                  <a:lnTo>
                    <a:pt x="209" y="138"/>
                  </a:lnTo>
                  <a:lnTo>
                    <a:pt x="206" y="147"/>
                  </a:lnTo>
                  <a:lnTo>
                    <a:pt x="202" y="153"/>
                  </a:lnTo>
                  <a:lnTo>
                    <a:pt x="197" y="160"/>
                  </a:lnTo>
                  <a:lnTo>
                    <a:pt x="190" y="165"/>
                  </a:lnTo>
                  <a:lnTo>
                    <a:pt x="182" y="169"/>
                  </a:lnTo>
                  <a:lnTo>
                    <a:pt x="174" y="173"/>
                  </a:lnTo>
                  <a:lnTo>
                    <a:pt x="165" y="175"/>
                  </a:lnTo>
                  <a:lnTo>
                    <a:pt x="158" y="175"/>
                  </a:lnTo>
                  <a:lnTo>
                    <a:pt x="150" y="175"/>
                  </a:lnTo>
                  <a:lnTo>
                    <a:pt x="141" y="173"/>
                  </a:lnTo>
                  <a:lnTo>
                    <a:pt x="133" y="169"/>
                  </a:lnTo>
                  <a:lnTo>
                    <a:pt x="126" y="165"/>
                  </a:lnTo>
                  <a:lnTo>
                    <a:pt x="119" y="160"/>
                  </a:lnTo>
                  <a:lnTo>
                    <a:pt x="114" y="153"/>
                  </a:lnTo>
                  <a:lnTo>
                    <a:pt x="110" y="147"/>
                  </a:lnTo>
                  <a:lnTo>
                    <a:pt x="106" y="138"/>
                  </a:lnTo>
                  <a:lnTo>
                    <a:pt x="105" y="131"/>
                  </a:lnTo>
                  <a:lnTo>
                    <a:pt x="105" y="129"/>
                  </a:lnTo>
                  <a:lnTo>
                    <a:pt x="90" y="21"/>
                  </a:lnTo>
                  <a:lnTo>
                    <a:pt x="65" y="21"/>
                  </a:lnTo>
                  <a:lnTo>
                    <a:pt x="60" y="21"/>
                  </a:lnTo>
                  <a:lnTo>
                    <a:pt x="46" y="129"/>
                  </a:lnTo>
                  <a:lnTo>
                    <a:pt x="46" y="131"/>
                  </a:lnTo>
                  <a:lnTo>
                    <a:pt x="44" y="138"/>
                  </a:lnTo>
                  <a:lnTo>
                    <a:pt x="42" y="147"/>
                  </a:lnTo>
                  <a:lnTo>
                    <a:pt x="37" y="153"/>
                  </a:lnTo>
                  <a:lnTo>
                    <a:pt x="32" y="160"/>
                  </a:lnTo>
                  <a:lnTo>
                    <a:pt x="25" y="165"/>
                  </a:lnTo>
                  <a:lnTo>
                    <a:pt x="18" y="169"/>
                  </a:lnTo>
                  <a:lnTo>
                    <a:pt x="10" y="173"/>
                  </a:lnTo>
                  <a:lnTo>
                    <a:pt x="1" y="175"/>
                  </a:lnTo>
                  <a:lnTo>
                    <a:pt x="0" y="175"/>
                  </a:lnTo>
                  <a:lnTo>
                    <a:pt x="0" y="150"/>
                  </a:lnTo>
                  <a:lnTo>
                    <a:pt x="5" y="149"/>
                  </a:lnTo>
                  <a:lnTo>
                    <a:pt x="9" y="148"/>
                  </a:lnTo>
                  <a:lnTo>
                    <a:pt x="16" y="142"/>
                  </a:lnTo>
                  <a:lnTo>
                    <a:pt x="20" y="134"/>
                  </a:lnTo>
                  <a:lnTo>
                    <a:pt x="22" y="124"/>
                  </a:lnTo>
                  <a:lnTo>
                    <a:pt x="22" y="123"/>
                  </a:lnTo>
                  <a:lnTo>
                    <a:pt x="23" y="120"/>
                  </a:lnTo>
                  <a:lnTo>
                    <a:pt x="24" y="113"/>
                  </a:lnTo>
                  <a:lnTo>
                    <a:pt x="25" y="106"/>
                  </a:lnTo>
                  <a:lnTo>
                    <a:pt x="26" y="96"/>
                  </a:lnTo>
                  <a:lnTo>
                    <a:pt x="27" y="85"/>
                  </a:lnTo>
                  <a:lnTo>
                    <a:pt x="31" y="63"/>
                  </a:lnTo>
                  <a:lnTo>
                    <a:pt x="33" y="40"/>
                  </a:lnTo>
                  <a:lnTo>
                    <a:pt x="35" y="28"/>
                  </a:lnTo>
                  <a:lnTo>
                    <a:pt x="36" y="19"/>
                  </a:lnTo>
                  <a:lnTo>
                    <a:pt x="37" y="11"/>
                  </a:lnTo>
                  <a:lnTo>
                    <a:pt x="38" y="5"/>
                  </a:lnTo>
                  <a:lnTo>
                    <a:pt x="39" y="0"/>
                  </a:lnTo>
                  <a:lnTo>
                    <a:pt x="65" y="0"/>
                  </a:lnTo>
                  <a:lnTo>
                    <a:pt x="112" y="0"/>
                  </a:lnTo>
                  <a:lnTo>
                    <a:pt x="112" y="5"/>
                  </a:lnTo>
                  <a:lnTo>
                    <a:pt x="114" y="11"/>
                  </a:lnTo>
                  <a:lnTo>
                    <a:pt x="114" y="19"/>
                  </a:lnTo>
                  <a:lnTo>
                    <a:pt x="116" y="28"/>
                  </a:lnTo>
                  <a:lnTo>
                    <a:pt x="117" y="40"/>
                  </a:lnTo>
                  <a:lnTo>
                    <a:pt x="120" y="63"/>
                  </a:lnTo>
                  <a:lnTo>
                    <a:pt x="123" y="85"/>
                  </a:lnTo>
                  <a:lnTo>
                    <a:pt x="125" y="96"/>
                  </a:lnTo>
                  <a:lnTo>
                    <a:pt x="125" y="106"/>
                  </a:lnTo>
                  <a:lnTo>
                    <a:pt x="127" y="113"/>
                  </a:lnTo>
                  <a:lnTo>
                    <a:pt x="127" y="120"/>
                  </a:lnTo>
                  <a:lnTo>
                    <a:pt x="128" y="123"/>
                  </a:lnTo>
                  <a:lnTo>
                    <a:pt x="128" y="124"/>
                  </a:lnTo>
                  <a:lnTo>
                    <a:pt x="130" y="134"/>
                  </a:lnTo>
                  <a:lnTo>
                    <a:pt x="135" y="142"/>
                  </a:lnTo>
                  <a:lnTo>
                    <a:pt x="142" y="148"/>
                  </a:lnTo>
                  <a:lnTo>
                    <a:pt x="146" y="149"/>
                  </a:lnTo>
                  <a:lnTo>
                    <a:pt x="150" y="150"/>
                  </a:lnTo>
                  <a:lnTo>
                    <a:pt x="151" y="150"/>
                  </a:lnTo>
                  <a:lnTo>
                    <a:pt x="153" y="151"/>
                  </a:lnTo>
                  <a:lnTo>
                    <a:pt x="158" y="151"/>
                  </a:lnTo>
                  <a:lnTo>
                    <a:pt x="163" y="151"/>
                  </a:lnTo>
                  <a:lnTo>
                    <a:pt x="165" y="150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662">
                <a:solidFill>
                  <a:srgbClr val="000000"/>
                </a:solidFill>
              </a:endParaRPr>
            </a:p>
          </p:txBody>
        </p:sp>
        <p:sp>
          <p:nvSpPr>
            <p:cNvPr id="11" name="Freeform 132"/>
            <p:cNvSpPr>
              <a:spLocks/>
            </p:cNvSpPr>
            <p:nvPr/>
          </p:nvSpPr>
          <p:spPr bwMode="auto">
            <a:xfrm>
              <a:off x="659" y="3704"/>
              <a:ext cx="151" cy="176"/>
            </a:xfrm>
            <a:custGeom>
              <a:avLst/>
              <a:gdLst>
                <a:gd name="T0" fmla="*/ 104 w 151"/>
                <a:gd name="T1" fmla="*/ 129 h 176"/>
                <a:gd name="T2" fmla="*/ 109 w 151"/>
                <a:gd name="T3" fmla="*/ 146 h 176"/>
                <a:gd name="T4" fmla="*/ 119 w 151"/>
                <a:gd name="T5" fmla="*/ 160 h 176"/>
                <a:gd name="T6" fmla="*/ 132 w 151"/>
                <a:gd name="T7" fmla="*/ 169 h 176"/>
                <a:gd name="T8" fmla="*/ 149 w 151"/>
                <a:gd name="T9" fmla="*/ 175 h 176"/>
                <a:gd name="T10" fmla="*/ 150 w 151"/>
                <a:gd name="T11" fmla="*/ 150 h 176"/>
                <a:gd name="T12" fmla="*/ 141 w 151"/>
                <a:gd name="T13" fmla="*/ 148 h 176"/>
                <a:gd name="T14" fmla="*/ 130 w 151"/>
                <a:gd name="T15" fmla="*/ 134 h 176"/>
                <a:gd name="T16" fmla="*/ 128 w 151"/>
                <a:gd name="T17" fmla="*/ 123 h 176"/>
                <a:gd name="T18" fmla="*/ 126 w 151"/>
                <a:gd name="T19" fmla="*/ 113 h 176"/>
                <a:gd name="T20" fmla="*/ 124 w 151"/>
                <a:gd name="T21" fmla="*/ 96 h 176"/>
                <a:gd name="T22" fmla="*/ 119 w 151"/>
                <a:gd name="T23" fmla="*/ 63 h 176"/>
                <a:gd name="T24" fmla="*/ 115 w 151"/>
                <a:gd name="T25" fmla="*/ 28 h 176"/>
                <a:gd name="T26" fmla="*/ 113 w 151"/>
                <a:gd name="T27" fmla="*/ 11 h 176"/>
                <a:gd name="T28" fmla="*/ 111 w 151"/>
                <a:gd name="T29" fmla="*/ 0 h 176"/>
                <a:gd name="T30" fmla="*/ 64 w 151"/>
                <a:gd name="T31" fmla="*/ 0 h 176"/>
                <a:gd name="T32" fmla="*/ 38 w 151"/>
                <a:gd name="T33" fmla="*/ 0 h 176"/>
                <a:gd name="T34" fmla="*/ 36 w 151"/>
                <a:gd name="T35" fmla="*/ 11 h 176"/>
                <a:gd name="T36" fmla="*/ 34 w 151"/>
                <a:gd name="T37" fmla="*/ 28 h 176"/>
                <a:gd name="T38" fmla="*/ 30 w 151"/>
                <a:gd name="T39" fmla="*/ 63 h 176"/>
                <a:gd name="T40" fmla="*/ 25 w 151"/>
                <a:gd name="T41" fmla="*/ 96 h 176"/>
                <a:gd name="T42" fmla="*/ 23 w 151"/>
                <a:gd name="T43" fmla="*/ 113 h 176"/>
                <a:gd name="T44" fmla="*/ 22 w 151"/>
                <a:gd name="T45" fmla="*/ 123 h 176"/>
                <a:gd name="T46" fmla="*/ 20 w 151"/>
                <a:gd name="T47" fmla="*/ 134 h 176"/>
                <a:gd name="T48" fmla="*/ 8 w 151"/>
                <a:gd name="T49" fmla="*/ 148 h 176"/>
                <a:gd name="T50" fmla="*/ 0 w 151"/>
                <a:gd name="T51" fmla="*/ 150 h 176"/>
                <a:gd name="T52" fmla="*/ 1 w 151"/>
                <a:gd name="T53" fmla="*/ 175 h 176"/>
                <a:gd name="T54" fmla="*/ 17 w 151"/>
                <a:gd name="T55" fmla="*/ 169 h 176"/>
                <a:gd name="T56" fmla="*/ 31 w 151"/>
                <a:gd name="T57" fmla="*/ 160 h 176"/>
                <a:gd name="T58" fmla="*/ 40 w 151"/>
                <a:gd name="T59" fmla="*/ 146 h 176"/>
                <a:gd name="T60" fmla="*/ 45 w 151"/>
                <a:gd name="T61" fmla="*/ 129 h 176"/>
                <a:gd name="T62" fmla="*/ 102 w 151"/>
                <a:gd name="T63" fmla="*/ 107 h 17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1"/>
                <a:gd name="T97" fmla="*/ 0 h 176"/>
                <a:gd name="T98" fmla="*/ 151 w 151"/>
                <a:gd name="T99" fmla="*/ 176 h 17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1" h="176">
                  <a:moveTo>
                    <a:pt x="102" y="107"/>
                  </a:moveTo>
                  <a:lnTo>
                    <a:pt x="104" y="129"/>
                  </a:lnTo>
                  <a:lnTo>
                    <a:pt x="106" y="138"/>
                  </a:lnTo>
                  <a:lnTo>
                    <a:pt x="109" y="146"/>
                  </a:lnTo>
                  <a:lnTo>
                    <a:pt x="113" y="153"/>
                  </a:lnTo>
                  <a:lnTo>
                    <a:pt x="119" y="160"/>
                  </a:lnTo>
                  <a:lnTo>
                    <a:pt x="125" y="165"/>
                  </a:lnTo>
                  <a:lnTo>
                    <a:pt x="132" y="169"/>
                  </a:lnTo>
                  <a:lnTo>
                    <a:pt x="140" y="173"/>
                  </a:lnTo>
                  <a:lnTo>
                    <a:pt x="149" y="175"/>
                  </a:lnTo>
                  <a:lnTo>
                    <a:pt x="150" y="175"/>
                  </a:lnTo>
                  <a:lnTo>
                    <a:pt x="150" y="150"/>
                  </a:lnTo>
                  <a:lnTo>
                    <a:pt x="146" y="149"/>
                  </a:lnTo>
                  <a:lnTo>
                    <a:pt x="141" y="148"/>
                  </a:lnTo>
                  <a:lnTo>
                    <a:pt x="135" y="142"/>
                  </a:lnTo>
                  <a:lnTo>
                    <a:pt x="130" y="134"/>
                  </a:lnTo>
                  <a:lnTo>
                    <a:pt x="128" y="124"/>
                  </a:lnTo>
                  <a:lnTo>
                    <a:pt x="128" y="123"/>
                  </a:lnTo>
                  <a:lnTo>
                    <a:pt x="127" y="120"/>
                  </a:lnTo>
                  <a:lnTo>
                    <a:pt x="126" y="113"/>
                  </a:lnTo>
                  <a:lnTo>
                    <a:pt x="125" y="106"/>
                  </a:lnTo>
                  <a:lnTo>
                    <a:pt x="124" y="96"/>
                  </a:lnTo>
                  <a:lnTo>
                    <a:pt x="123" y="85"/>
                  </a:lnTo>
                  <a:lnTo>
                    <a:pt x="119" y="63"/>
                  </a:lnTo>
                  <a:lnTo>
                    <a:pt x="117" y="40"/>
                  </a:lnTo>
                  <a:lnTo>
                    <a:pt x="115" y="28"/>
                  </a:lnTo>
                  <a:lnTo>
                    <a:pt x="114" y="19"/>
                  </a:lnTo>
                  <a:lnTo>
                    <a:pt x="113" y="11"/>
                  </a:lnTo>
                  <a:lnTo>
                    <a:pt x="112" y="5"/>
                  </a:lnTo>
                  <a:lnTo>
                    <a:pt x="111" y="0"/>
                  </a:lnTo>
                  <a:lnTo>
                    <a:pt x="64" y="0"/>
                  </a:lnTo>
                  <a:lnTo>
                    <a:pt x="38" y="0"/>
                  </a:lnTo>
                  <a:lnTo>
                    <a:pt x="38" y="5"/>
                  </a:lnTo>
                  <a:lnTo>
                    <a:pt x="36" y="11"/>
                  </a:lnTo>
                  <a:lnTo>
                    <a:pt x="36" y="19"/>
                  </a:lnTo>
                  <a:lnTo>
                    <a:pt x="34" y="28"/>
                  </a:lnTo>
                  <a:lnTo>
                    <a:pt x="33" y="40"/>
                  </a:lnTo>
                  <a:lnTo>
                    <a:pt x="30" y="63"/>
                  </a:lnTo>
                  <a:lnTo>
                    <a:pt x="27" y="85"/>
                  </a:lnTo>
                  <a:lnTo>
                    <a:pt x="25" y="96"/>
                  </a:lnTo>
                  <a:lnTo>
                    <a:pt x="25" y="106"/>
                  </a:lnTo>
                  <a:lnTo>
                    <a:pt x="23" y="113"/>
                  </a:lnTo>
                  <a:lnTo>
                    <a:pt x="23" y="120"/>
                  </a:lnTo>
                  <a:lnTo>
                    <a:pt x="22" y="123"/>
                  </a:lnTo>
                  <a:lnTo>
                    <a:pt x="22" y="124"/>
                  </a:lnTo>
                  <a:lnTo>
                    <a:pt x="20" y="134"/>
                  </a:lnTo>
                  <a:lnTo>
                    <a:pt x="15" y="142"/>
                  </a:lnTo>
                  <a:lnTo>
                    <a:pt x="8" y="148"/>
                  </a:lnTo>
                  <a:lnTo>
                    <a:pt x="4" y="149"/>
                  </a:lnTo>
                  <a:lnTo>
                    <a:pt x="0" y="150"/>
                  </a:lnTo>
                  <a:lnTo>
                    <a:pt x="0" y="175"/>
                  </a:lnTo>
                  <a:lnTo>
                    <a:pt x="1" y="175"/>
                  </a:lnTo>
                  <a:lnTo>
                    <a:pt x="10" y="173"/>
                  </a:lnTo>
                  <a:lnTo>
                    <a:pt x="17" y="169"/>
                  </a:lnTo>
                  <a:lnTo>
                    <a:pt x="25" y="165"/>
                  </a:lnTo>
                  <a:lnTo>
                    <a:pt x="31" y="160"/>
                  </a:lnTo>
                  <a:lnTo>
                    <a:pt x="36" y="153"/>
                  </a:lnTo>
                  <a:lnTo>
                    <a:pt x="40" y="146"/>
                  </a:lnTo>
                  <a:lnTo>
                    <a:pt x="43" y="138"/>
                  </a:lnTo>
                  <a:lnTo>
                    <a:pt x="45" y="129"/>
                  </a:lnTo>
                  <a:lnTo>
                    <a:pt x="48" y="107"/>
                  </a:lnTo>
                  <a:lnTo>
                    <a:pt x="102" y="107"/>
                  </a:lnTo>
                </a:path>
              </a:pathLst>
            </a:custGeom>
            <a:solidFill>
              <a:srgbClr val="CBCBCB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662">
                <a:solidFill>
                  <a:srgbClr val="000000"/>
                </a:solidFill>
              </a:endParaRPr>
            </a:p>
          </p:txBody>
        </p:sp>
        <p:sp>
          <p:nvSpPr>
            <p:cNvPr id="12" name="Freeform 133"/>
            <p:cNvSpPr>
              <a:spLocks/>
            </p:cNvSpPr>
            <p:nvPr/>
          </p:nvSpPr>
          <p:spPr bwMode="auto">
            <a:xfrm>
              <a:off x="710" y="3726"/>
              <a:ext cx="48" cy="66"/>
            </a:xfrm>
            <a:custGeom>
              <a:avLst/>
              <a:gdLst>
                <a:gd name="T0" fmla="*/ 47 w 48"/>
                <a:gd name="T1" fmla="*/ 65 h 66"/>
                <a:gd name="T2" fmla="*/ 39 w 48"/>
                <a:gd name="T3" fmla="*/ 0 h 66"/>
                <a:gd name="T4" fmla="*/ 9 w 48"/>
                <a:gd name="T5" fmla="*/ 0 h 66"/>
                <a:gd name="T6" fmla="*/ 0 w 48"/>
                <a:gd name="T7" fmla="*/ 65 h 66"/>
                <a:gd name="T8" fmla="*/ 47 w 48"/>
                <a:gd name="T9" fmla="*/ 65 h 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66"/>
                <a:gd name="T17" fmla="*/ 48 w 48"/>
                <a:gd name="T18" fmla="*/ 66 h 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66">
                  <a:moveTo>
                    <a:pt x="47" y="65"/>
                  </a:moveTo>
                  <a:lnTo>
                    <a:pt x="39" y="0"/>
                  </a:lnTo>
                  <a:lnTo>
                    <a:pt x="9" y="0"/>
                  </a:lnTo>
                  <a:lnTo>
                    <a:pt x="0" y="65"/>
                  </a:lnTo>
                  <a:lnTo>
                    <a:pt x="47" y="65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662">
                <a:solidFill>
                  <a:srgbClr val="000000"/>
                </a:solidFill>
              </a:endParaRPr>
            </a:p>
          </p:txBody>
        </p:sp>
      </p:grp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287692" y="1715912"/>
            <a:ext cx="1288938" cy="200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992" tIns="42497" rIns="84992" bIns="42497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sz="831" b="1" dirty="0" smtClean="0">
                <a:solidFill>
                  <a:srgbClr val="000000"/>
                </a:solidFill>
              </a:rPr>
              <a:t>University </a:t>
            </a:r>
            <a:r>
              <a:rPr lang="en-US" sz="831" b="1" dirty="0" smtClean="0">
                <a:solidFill>
                  <a:srgbClr val="000000"/>
                </a:solidFill>
              </a:rPr>
              <a:t>of</a:t>
            </a:r>
            <a:r>
              <a:rPr lang="de-DE" sz="831" b="1" dirty="0" smtClean="0">
                <a:solidFill>
                  <a:srgbClr val="000000"/>
                </a:solidFill>
              </a:rPr>
              <a:t> Stuttgart</a:t>
            </a:r>
            <a:endParaRPr lang="de-DE" sz="831" b="1" dirty="0">
              <a:solidFill>
                <a:srgbClr val="000000"/>
              </a:solidFill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35903" y="1988840"/>
            <a:ext cx="8671626" cy="1152128"/>
          </a:xfrm>
          <a:prstGeom prst="rect">
            <a:avLst/>
          </a:prstGeom>
          <a:solidFill>
            <a:srgbClr val="BCCCF9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14" name="AutoShape 120"/>
          <p:cNvSpPr>
            <a:spLocks noChangeArrowheads="1"/>
          </p:cNvSpPr>
          <p:nvPr/>
        </p:nvSpPr>
        <p:spPr bwMode="auto">
          <a:xfrm>
            <a:off x="1390572" y="2060848"/>
            <a:ext cx="2138754" cy="967814"/>
          </a:xfrm>
          <a:prstGeom prst="roundRect">
            <a:avLst>
              <a:gd name="adj" fmla="val 1666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703402">
              <a:lnSpc>
                <a:spcPct val="90000"/>
              </a:lnSpc>
              <a:defRPr/>
            </a:pPr>
            <a:r>
              <a:rPr lang="en-GB" sz="1846" b="1" dirty="0" smtClean="0">
                <a:solidFill>
                  <a:srgbClr val="000000"/>
                </a:solidFill>
              </a:rPr>
              <a:t>System element, </a:t>
            </a:r>
          </a:p>
          <a:p>
            <a:pPr algn="ctr" defTabSz="703402">
              <a:lnSpc>
                <a:spcPct val="90000"/>
              </a:lnSpc>
              <a:defRPr/>
            </a:pPr>
            <a:r>
              <a:rPr lang="en-GB" sz="1846" b="1" dirty="0" smtClean="0">
                <a:solidFill>
                  <a:srgbClr val="000000"/>
                </a:solidFill>
              </a:rPr>
              <a:t>System structure</a:t>
            </a:r>
          </a:p>
          <a:p>
            <a:pPr algn="ctr" defTabSz="703402">
              <a:lnSpc>
                <a:spcPct val="90000"/>
              </a:lnSpc>
              <a:defRPr/>
            </a:pPr>
            <a:r>
              <a:rPr lang="en-GB" sz="1846" b="1" dirty="0" smtClean="0">
                <a:solidFill>
                  <a:srgbClr val="000000"/>
                </a:solidFill>
              </a:rPr>
              <a:t>and functions</a:t>
            </a:r>
            <a:endParaRPr lang="en-GB" sz="1846" b="1" dirty="0">
              <a:solidFill>
                <a:srgbClr val="000000"/>
              </a:solidFill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7596336" y="1178801"/>
            <a:ext cx="1411194" cy="810039"/>
          </a:xfrm>
          <a:prstGeom prst="rect">
            <a:avLst/>
          </a:prstGeom>
          <a:solidFill>
            <a:srgbClr val="BCCCF9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7596335" y="3147324"/>
            <a:ext cx="1411194" cy="536401"/>
          </a:xfrm>
          <a:prstGeom prst="rect">
            <a:avLst/>
          </a:prstGeom>
          <a:solidFill>
            <a:srgbClr val="BCCCF9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335902" y="3696436"/>
            <a:ext cx="921177" cy="2427303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1553500" y="3698470"/>
            <a:ext cx="1074284" cy="2425270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2924204" y="3690081"/>
            <a:ext cx="714307" cy="2433658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3627090" y="3681692"/>
            <a:ext cx="1232941" cy="1069060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4" name="Rechteck 23"/>
          <p:cNvSpPr/>
          <p:nvPr/>
        </p:nvSpPr>
        <p:spPr bwMode="auto">
          <a:xfrm>
            <a:off x="5222907" y="3681692"/>
            <a:ext cx="1440160" cy="1069060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7596335" y="4032108"/>
            <a:ext cx="1402954" cy="718644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6663068" y="3696436"/>
            <a:ext cx="2344462" cy="326012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7" name="Rechteck 26"/>
          <p:cNvSpPr/>
          <p:nvPr/>
        </p:nvSpPr>
        <p:spPr bwMode="auto">
          <a:xfrm>
            <a:off x="1269170" y="3698470"/>
            <a:ext cx="273807" cy="2427303"/>
          </a:xfrm>
          <a:prstGeom prst="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8" name="Rechteck 27"/>
          <p:cNvSpPr/>
          <p:nvPr/>
        </p:nvSpPr>
        <p:spPr bwMode="auto">
          <a:xfrm>
            <a:off x="2636173" y="3698470"/>
            <a:ext cx="273807" cy="2427303"/>
          </a:xfrm>
          <a:prstGeom prst="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4860031" y="3681693"/>
            <a:ext cx="362875" cy="1069060"/>
          </a:xfrm>
          <a:prstGeom prst="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6663067" y="4403556"/>
            <a:ext cx="928582" cy="347196"/>
          </a:xfrm>
          <a:prstGeom prst="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6670148" y="4037897"/>
            <a:ext cx="913112" cy="34719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15" name="AutoShape 120"/>
          <p:cNvSpPr>
            <a:spLocks noChangeArrowheads="1"/>
          </p:cNvSpPr>
          <p:nvPr/>
        </p:nvSpPr>
        <p:spPr bwMode="auto">
          <a:xfrm>
            <a:off x="395536" y="3735397"/>
            <a:ext cx="7115716" cy="773723"/>
          </a:xfrm>
          <a:prstGeom prst="roundRect">
            <a:avLst>
              <a:gd name="adj" fmla="val 1666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703402">
              <a:lnSpc>
                <a:spcPct val="90000"/>
              </a:lnSpc>
              <a:defRPr/>
            </a:pPr>
            <a:r>
              <a:rPr lang="en-GB" sz="1846" b="1" dirty="0" smtClean="0">
                <a:solidFill>
                  <a:srgbClr val="000000"/>
                </a:solidFill>
              </a:rPr>
              <a:t>Risk </a:t>
            </a:r>
          </a:p>
          <a:p>
            <a:pPr algn="ctr" defTabSz="703402">
              <a:lnSpc>
                <a:spcPct val="90000"/>
              </a:lnSpc>
              <a:defRPr/>
            </a:pPr>
            <a:r>
              <a:rPr lang="en-GB" sz="1846" b="1" dirty="0" smtClean="0">
                <a:solidFill>
                  <a:srgbClr val="000000"/>
                </a:solidFill>
              </a:rPr>
              <a:t>Analysis and assessment</a:t>
            </a:r>
            <a:endParaRPr lang="en-GB" sz="1846" b="1" dirty="0">
              <a:solidFill>
                <a:srgbClr val="000000"/>
              </a:solidFill>
            </a:endParaRPr>
          </a:p>
        </p:txBody>
      </p:sp>
      <p:sp>
        <p:nvSpPr>
          <p:cNvPr id="32" name="Rechteck 31"/>
          <p:cNvSpPr/>
          <p:nvPr/>
        </p:nvSpPr>
        <p:spPr bwMode="auto">
          <a:xfrm>
            <a:off x="3638513" y="4763775"/>
            <a:ext cx="5360775" cy="1359964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16" name="AutoShape 120"/>
          <p:cNvSpPr>
            <a:spLocks noChangeArrowheads="1"/>
          </p:cNvSpPr>
          <p:nvPr/>
        </p:nvSpPr>
        <p:spPr bwMode="auto">
          <a:xfrm>
            <a:off x="3694828" y="4802752"/>
            <a:ext cx="2232248" cy="546294"/>
          </a:xfrm>
          <a:prstGeom prst="roundRect">
            <a:avLst>
              <a:gd name="adj" fmla="val 1666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703402">
              <a:lnSpc>
                <a:spcPct val="90000"/>
              </a:lnSpc>
              <a:defRPr/>
            </a:pPr>
            <a:r>
              <a:rPr lang="en-GB" sz="1846" b="1" dirty="0" smtClean="0">
                <a:solidFill>
                  <a:srgbClr val="000000"/>
                </a:solidFill>
              </a:rPr>
              <a:t>Optimization</a:t>
            </a:r>
            <a:endParaRPr lang="en-GB" sz="1846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48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15" grpId="0" animBg="1"/>
      <p:bldP spid="32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feld 57"/>
          <p:cNvSpPr txBox="1"/>
          <p:nvPr/>
        </p:nvSpPr>
        <p:spPr>
          <a:xfrm>
            <a:off x="4783769" y="4149080"/>
            <a:ext cx="40873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Example:</a:t>
            </a: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84636" y="1646213"/>
            <a:ext cx="4140000" cy="3603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dirty="0" smtClean="0"/>
              <a:t>Serial structure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84636" y="2048108"/>
                <a:ext cx="4267844" cy="402315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1400" i="1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1400" i="1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de-DE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de-DE" sz="1400" i="1" dirty="0" smtClean="0"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𝐹</m:t>
                          </m:r>
                        </m:e>
                        <m:sub>
                          <m:r>
                            <a:rPr lang="de-DE" sz="1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𝑡</m:t>
                          </m:r>
                        </m:e>
                      </m:d>
                      <m:r>
                        <a:rPr lang="de-DE" sz="14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=1−</m:t>
                      </m:r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1−</m:t>
                          </m:r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de-DE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∙</m:t>
                      </m:r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1−</m:t>
                          </m:r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de-DE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∙</m:t>
                      </m:r>
                      <m:r>
                        <m:rPr>
                          <m:nor/>
                        </m:rPr>
                        <a:rPr lang="de-DE" sz="1400" b="0" i="0" smtClean="0">
                          <a:latin typeface="+mn-lt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…</m:t>
                      </m:r>
                      <m:r>
                        <a:rPr lang="de-DE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∙(1−</m:t>
                      </m:r>
                      <m:sSub>
                        <m:sSubPr>
                          <m:ctrlPr>
                            <a:rPr lang="de-DE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𝐹</m:t>
                          </m:r>
                        </m:e>
                        <m:sub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𝑡</m:t>
                          </m:r>
                        </m:e>
                      </m:d>
                      <m:r>
                        <a:rPr lang="de-DE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)</m:t>
                      </m:r>
                    </m:oMath>
                  </m:oMathPara>
                </a14:m>
                <a:endParaRPr lang="de-DE" sz="1400" dirty="0" smtClean="0">
                  <a:latin typeface="+mn-lt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endParaRPr lang="de-DE" sz="1400" dirty="0">
                  <a:latin typeface="+mn-lt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endParaRPr lang="en-US" sz="140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84636" y="2048108"/>
                <a:ext cx="4267844" cy="4023158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platzhalter 3"/>
          <p:cNvSpPr>
            <a:spLocks noGrp="1"/>
          </p:cNvSpPr>
          <p:nvPr>
            <p:ph type="body" sz="quarter" idx="3"/>
          </p:nvPr>
        </p:nvSpPr>
        <p:spPr>
          <a:xfrm>
            <a:off x="4752480" y="1646213"/>
            <a:ext cx="4140000" cy="3603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dirty="0" smtClean="0"/>
              <a:t>Parallel structure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4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752480" y="2048108"/>
                <a:ext cx="4284016" cy="402315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DE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)∙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)∙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de-DE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1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DE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1−(1−</m:t>
                          </m:r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))∙(1−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1400" i="1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de-DE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∙(1−</m:t>
                          </m:r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de-DE" sz="1400" dirty="0"/>
              </a:p>
              <a:p>
                <a:pPr marL="0" indent="0">
                  <a:buNone/>
                </a:pPr>
                <a:endParaRPr lang="de-DE" sz="1400" dirty="0"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endParaRPr lang="en-US" sz="1400" dirty="0"/>
              </a:p>
            </p:txBody>
          </p:sp>
        </mc:Choice>
        <mc:Fallback xmlns="">
          <p:sp>
            <p:nvSpPr>
              <p:cNvPr id="5" name="Inhaltsplatzhalt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752480" y="2048108"/>
                <a:ext cx="4284016" cy="4023158"/>
              </a:xfr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Boolean System Theory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 10"/>
              <p:cNvSpPr/>
              <p:nvPr/>
            </p:nvSpPr>
            <p:spPr bwMode="auto">
              <a:xfrm>
                <a:off x="1475755" y="3000130"/>
                <a:ext cx="2157762" cy="792088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de-DE" sz="1400" b="1" dirty="0" smtClean="0">
                  <a:solidFill>
                    <a:srgbClr val="1F3A45"/>
                  </a:solidFill>
                  <a:ea typeface="ＭＳ Ｐゴシック" pitchFamily="124" charset="-128"/>
                </a:endParaRPr>
              </a:p>
            </p:txBody>
          </p:sp>
        </mc:Choice>
        <mc:Fallback xmlns="">
          <p:sp>
            <p:nvSpPr>
              <p:cNvPr id="11" name="Rechtec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5755" y="3000130"/>
                <a:ext cx="2157762" cy="79208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eck 11"/>
              <p:cNvSpPr/>
              <p:nvPr/>
            </p:nvSpPr>
            <p:spPr bwMode="auto">
              <a:xfrm>
                <a:off x="5740698" y="3000130"/>
                <a:ext cx="2163564" cy="792088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(1−</m:t>
                          </m:r>
                          <m:sSub>
                            <m:sSubPr>
                              <m:ctrlP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de-DE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de-DE" sz="1400" b="1" dirty="0" smtClean="0">
                  <a:solidFill>
                    <a:srgbClr val="1F3A45"/>
                  </a:solidFill>
                  <a:ea typeface="ＭＳ Ｐゴシック" pitchFamily="124" charset="-128"/>
                </a:endParaRPr>
              </a:p>
            </p:txBody>
          </p:sp>
        </mc:Choice>
        <mc:Fallback xmlns="">
          <p:sp>
            <p:nvSpPr>
              <p:cNvPr id="12" name="Rechtec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40698" y="3000130"/>
                <a:ext cx="2163564" cy="7920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hteck 12"/>
          <p:cNvSpPr/>
          <p:nvPr/>
        </p:nvSpPr>
        <p:spPr bwMode="auto">
          <a:xfrm>
            <a:off x="484636" y="2006600"/>
            <a:ext cx="4140000" cy="1998464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4752480" y="2006600"/>
            <a:ext cx="4140000" cy="1998464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84636" y="4149080"/>
            <a:ext cx="40873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Example:</a:t>
            </a: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7" name="Object 92"/>
          <p:cNvGraphicFramePr>
            <a:graphicFrameLocks noChangeAspect="1"/>
          </p:cNvGraphicFramePr>
          <p:nvPr>
            <p:extLst/>
          </p:nvPr>
        </p:nvGraphicFramePr>
        <p:xfrm>
          <a:off x="1403648" y="5761897"/>
          <a:ext cx="2170235" cy="320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Formel" r:id="rId7" imgW="1536033" imgH="215806" progId="Equation.3">
                  <p:embed/>
                </p:oleObj>
              </mc:Choice>
              <mc:Fallback>
                <p:oleObj name="Formel" r:id="rId7" imgW="1536033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761897"/>
                        <a:ext cx="2170235" cy="3204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97"/>
          <p:cNvGrpSpPr>
            <a:grpSpLocks/>
          </p:cNvGrpSpPr>
          <p:nvPr/>
        </p:nvGrpSpPr>
        <p:grpSpPr bwMode="auto">
          <a:xfrm>
            <a:off x="758105" y="4624400"/>
            <a:ext cx="3540426" cy="752072"/>
            <a:chOff x="772" y="2247"/>
            <a:chExt cx="2108" cy="442"/>
          </a:xfrm>
        </p:grpSpPr>
        <p:cxnSp>
          <p:nvCxnSpPr>
            <p:cNvPr id="19" name="AutoShape 49"/>
            <p:cNvCxnSpPr>
              <a:cxnSpLocks noChangeShapeType="1"/>
            </p:cNvCxnSpPr>
            <p:nvPr/>
          </p:nvCxnSpPr>
          <p:spPr bwMode="auto">
            <a:xfrm>
              <a:off x="2597" y="2470"/>
              <a:ext cx="28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0" name="Group 34"/>
            <p:cNvGrpSpPr>
              <a:grpSpLocks/>
            </p:cNvGrpSpPr>
            <p:nvPr/>
          </p:nvGrpSpPr>
          <p:grpSpPr bwMode="auto">
            <a:xfrm>
              <a:off x="1016" y="2381"/>
              <a:ext cx="432" cy="178"/>
              <a:chOff x="1016" y="2381"/>
              <a:chExt cx="432" cy="178"/>
            </a:xfrm>
          </p:grpSpPr>
          <p:sp>
            <p:nvSpPr>
              <p:cNvPr id="34" name="Rectangle 33"/>
              <p:cNvSpPr>
                <a:spLocks noChangeArrowheads="1"/>
              </p:cNvSpPr>
              <p:nvPr/>
            </p:nvSpPr>
            <p:spPr bwMode="auto">
              <a:xfrm>
                <a:off x="1016" y="2381"/>
                <a:ext cx="432" cy="17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lnSpc>
                    <a:spcPct val="111000"/>
                  </a:lnSpc>
                  <a:buClr>
                    <a:srgbClr val="5D7298"/>
                  </a:buClr>
                  <a:buSzPct val="65000"/>
                  <a:buFont typeface="Wingdings" panose="05000000000000000000" pitchFamily="2" charset="2"/>
                  <a:buChar char="è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1pPr>
                <a:lvl2pPr marL="742950" indent="-28575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2pPr>
                <a:lvl3pPr marL="11430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3pPr>
                <a:lvl4pPr marL="16002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4pPr>
                <a:lvl5pPr marL="20574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5pPr>
                <a:lvl6pPr marL="25146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6pPr>
                <a:lvl7pPr marL="29718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7pPr>
                <a:lvl8pPr marL="34290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8pPr>
                <a:lvl9pPr marL="38862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de-DE" altLang="de-DE" sz="1929">
                  <a:latin typeface="Arial" panose="020B0604020202020204"/>
                </a:endParaRPr>
              </a:p>
            </p:txBody>
          </p:sp>
          <p:graphicFrame>
            <p:nvGraphicFramePr>
              <p:cNvPr id="35" name="Object 32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1054" y="2393"/>
              <a:ext cx="367" cy="1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3" name="Formel" r:id="rId9" imgW="533160" imgH="215640" progId="Equation.3">
                      <p:embed/>
                    </p:oleObj>
                  </mc:Choice>
                  <mc:Fallback>
                    <p:oleObj name="Formel" r:id="rId9" imgW="53316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2393"/>
                            <a:ext cx="367" cy="14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1" name="Group 41"/>
            <p:cNvGrpSpPr>
              <a:grpSpLocks/>
            </p:cNvGrpSpPr>
            <p:nvPr/>
          </p:nvGrpSpPr>
          <p:grpSpPr bwMode="auto">
            <a:xfrm>
              <a:off x="1595" y="2381"/>
              <a:ext cx="432" cy="178"/>
              <a:chOff x="1595" y="2381"/>
              <a:chExt cx="432" cy="178"/>
            </a:xfrm>
          </p:grpSpPr>
          <p:sp>
            <p:nvSpPr>
              <p:cNvPr id="32" name="Rectangle 36"/>
              <p:cNvSpPr>
                <a:spLocks noChangeArrowheads="1"/>
              </p:cNvSpPr>
              <p:nvPr/>
            </p:nvSpPr>
            <p:spPr bwMode="auto">
              <a:xfrm>
                <a:off x="1595" y="2381"/>
                <a:ext cx="432" cy="17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lnSpc>
                    <a:spcPct val="111000"/>
                  </a:lnSpc>
                  <a:buClr>
                    <a:srgbClr val="5D7298"/>
                  </a:buClr>
                  <a:buSzPct val="65000"/>
                  <a:buFont typeface="Wingdings" panose="05000000000000000000" pitchFamily="2" charset="2"/>
                  <a:buChar char="è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1pPr>
                <a:lvl2pPr marL="742950" indent="-28575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2pPr>
                <a:lvl3pPr marL="11430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3pPr>
                <a:lvl4pPr marL="16002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4pPr>
                <a:lvl5pPr marL="20574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5pPr>
                <a:lvl6pPr marL="25146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6pPr>
                <a:lvl7pPr marL="29718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7pPr>
                <a:lvl8pPr marL="34290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8pPr>
                <a:lvl9pPr marL="38862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de-DE" altLang="de-DE" sz="1929">
                  <a:latin typeface="Arial" panose="020B0604020202020204"/>
                </a:endParaRPr>
              </a:p>
            </p:txBody>
          </p:sp>
          <p:graphicFrame>
            <p:nvGraphicFramePr>
              <p:cNvPr id="33" name="Object 37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1632" y="2402"/>
              <a:ext cx="354" cy="1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4" name="Formel" r:id="rId11" imgW="545760" imgH="215640" progId="Equation.3">
                      <p:embed/>
                    </p:oleObj>
                  </mc:Choice>
                  <mc:Fallback>
                    <p:oleObj name="Formel" r:id="rId11" imgW="54576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32" y="2402"/>
                            <a:ext cx="354" cy="14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2" name="Group 42"/>
            <p:cNvGrpSpPr>
              <a:grpSpLocks/>
            </p:cNvGrpSpPr>
            <p:nvPr/>
          </p:nvGrpSpPr>
          <p:grpSpPr bwMode="auto">
            <a:xfrm>
              <a:off x="2171" y="2381"/>
              <a:ext cx="432" cy="178"/>
              <a:chOff x="2171" y="2381"/>
              <a:chExt cx="432" cy="178"/>
            </a:xfrm>
          </p:grpSpPr>
          <p:sp>
            <p:nvSpPr>
              <p:cNvPr id="30" name="Rectangle 39"/>
              <p:cNvSpPr>
                <a:spLocks noChangeArrowheads="1"/>
              </p:cNvSpPr>
              <p:nvPr/>
            </p:nvSpPr>
            <p:spPr bwMode="auto">
              <a:xfrm>
                <a:off x="2171" y="2381"/>
                <a:ext cx="432" cy="17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lnSpc>
                    <a:spcPct val="111000"/>
                  </a:lnSpc>
                  <a:buClr>
                    <a:srgbClr val="5D7298"/>
                  </a:buClr>
                  <a:buSzPct val="65000"/>
                  <a:buFont typeface="Wingdings" panose="05000000000000000000" pitchFamily="2" charset="2"/>
                  <a:buChar char="è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1pPr>
                <a:lvl2pPr marL="742950" indent="-28575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2pPr>
                <a:lvl3pPr marL="11430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3pPr>
                <a:lvl4pPr marL="16002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4pPr>
                <a:lvl5pPr marL="20574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5pPr>
                <a:lvl6pPr marL="25146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6pPr>
                <a:lvl7pPr marL="29718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7pPr>
                <a:lvl8pPr marL="34290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8pPr>
                <a:lvl9pPr marL="38862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de-DE" altLang="de-DE" sz="1929">
                  <a:latin typeface="Arial" panose="020B0604020202020204"/>
                </a:endParaRPr>
              </a:p>
            </p:txBody>
          </p:sp>
          <p:graphicFrame>
            <p:nvGraphicFramePr>
              <p:cNvPr id="31" name="Object 40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2222" y="2401"/>
              <a:ext cx="357" cy="15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5" name="Formel" r:id="rId13" imgW="533160" imgH="228600" progId="Equation.3">
                      <p:embed/>
                    </p:oleObj>
                  </mc:Choice>
                  <mc:Fallback>
                    <p:oleObj name="Formel" r:id="rId13" imgW="5331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22" y="2401"/>
                            <a:ext cx="357" cy="15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3" name="Rectangle 43"/>
            <p:cNvSpPr>
              <a:spLocks noChangeArrowheads="1"/>
            </p:cNvSpPr>
            <p:nvPr/>
          </p:nvSpPr>
          <p:spPr bwMode="auto">
            <a:xfrm>
              <a:off x="864" y="2247"/>
              <a:ext cx="1872" cy="441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prstDash val="lg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>
              <a:lvl1pPr>
                <a:lnSpc>
                  <a:spcPct val="111000"/>
                </a:lnSpc>
                <a:buClr>
                  <a:srgbClr val="5D7298"/>
                </a:buClr>
                <a:buSzPct val="65000"/>
                <a:buFont typeface="Wingdings" panose="05000000000000000000" pitchFamily="2" charset="2"/>
                <a:buChar char="è"/>
                <a:defRPr>
                  <a:solidFill>
                    <a:srgbClr val="000000"/>
                  </a:solidFill>
                  <a:latin typeface="Bosch Office Sans" pitchFamily="18" charset="0"/>
                </a:defRPr>
              </a:lvl1pPr>
              <a:lvl2pPr marL="742950" indent="-285750">
                <a:lnSpc>
                  <a:spcPct val="111000"/>
                </a:lnSpc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2pPr>
              <a:lvl3pPr marL="1143000" indent="-228600">
                <a:lnSpc>
                  <a:spcPct val="111000"/>
                </a:lnSpc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3pPr>
              <a:lvl4pPr marL="1600200" indent="-228600">
                <a:lnSpc>
                  <a:spcPct val="111000"/>
                </a:lnSpc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4pPr>
              <a:lvl5pPr marL="2057400" indent="-228600">
                <a:lnSpc>
                  <a:spcPct val="111000"/>
                </a:lnSpc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5pPr>
              <a:lvl6pPr marL="2514600" indent="-228600" eaLnBrk="0" fontAlgn="base" hangingPunct="0">
                <a:lnSpc>
                  <a:spcPct val="11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6pPr>
              <a:lvl7pPr marL="2971800" indent="-228600" eaLnBrk="0" fontAlgn="base" hangingPunct="0">
                <a:lnSpc>
                  <a:spcPct val="11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7pPr>
              <a:lvl8pPr marL="3429000" indent="-228600" eaLnBrk="0" fontAlgn="base" hangingPunct="0">
                <a:lnSpc>
                  <a:spcPct val="11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8pPr>
              <a:lvl9pPr marL="3886200" indent="-228600" eaLnBrk="0" fontAlgn="base" hangingPunct="0">
                <a:lnSpc>
                  <a:spcPct val="11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de-DE" altLang="de-DE" sz="1929">
                <a:latin typeface="Arial" panose="020B0604020202020204"/>
              </a:endParaRPr>
            </a:p>
          </p:txBody>
        </p:sp>
        <p:cxnSp>
          <p:nvCxnSpPr>
            <p:cNvPr id="24" name="AutoShape 44"/>
            <p:cNvCxnSpPr>
              <a:cxnSpLocks noChangeShapeType="1"/>
              <a:stCxn id="23" idx="2"/>
              <a:endCxn id="23" idx="2"/>
            </p:cNvCxnSpPr>
            <p:nvPr/>
          </p:nvCxnSpPr>
          <p:spPr bwMode="auto">
            <a:xfrm>
              <a:off x="1800" y="2688"/>
              <a:ext cx="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AutoShape 45"/>
            <p:cNvCxnSpPr>
              <a:cxnSpLocks noChangeShapeType="1"/>
              <a:stCxn id="23" idx="2"/>
              <a:endCxn id="23" idx="2"/>
            </p:cNvCxnSpPr>
            <p:nvPr/>
          </p:nvCxnSpPr>
          <p:spPr bwMode="auto">
            <a:xfrm>
              <a:off x="1800" y="2688"/>
              <a:ext cx="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AutoShape 46"/>
            <p:cNvCxnSpPr>
              <a:cxnSpLocks noChangeShapeType="1"/>
              <a:stCxn id="23" idx="2"/>
            </p:cNvCxnSpPr>
            <p:nvPr/>
          </p:nvCxnSpPr>
          <p:spPr bwMode="auto">
            <a:xfrm>
              <a:off x="1800" y="2688"/>
              <a:ext cx="1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AutoShape 47"/>
            <p:cNvCxnSpPr>
              <a:cxnSpLocks noChangeShapeType="1"/>
            </p:cNvCxnSpPr>
            <p:nvPr/>
          </p:nvCxnSpPr>
          <p:spPr bwMode="auto">
            <a:xfrm>
              <a:off x="1448" y="2470"/>
              <a:ext cx="14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AutoShape 48"/>
            <p:cNvCxnSpPr>
              <a:cxnSpLocks noChangeShapeType="1"/>
            </p:cNvCxnSpPr>
            <p:nvPr/>
          </p:nvCxnSpPr>
          <p:spPr bwMode="auto">
            <a:xfrm>
              <a:off x="2029" y="2470"/>
              <a:ext cx="14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AutoShape 50"/>
            <p:cNvCxnSpPr>
              <a:cxnSpLocks noChangeShapeType="1"/>
            </p:cNvCxnSpPr>
            <p:nvPr/>
          </p:nvCxnSpPr>
          <p:spPr bwMode="auto">
            <a:xfrm flipH="1">
              <a:off x="772" y="2470"/>
              <a:ext cx="2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7" name="Group 94"/>
          <p:cNvGrpSpPr>
            <a:grpSpLocks/>
          </p:cNvGrpSpPr>
          <p:nvPr/>
        </p:nvGrpSpPr>
        <p:grpSpPr bwMode="auto">
          <a:xfrm>
            <a:off x="6135572" y="4390632"/>
            <a:ext cx="1306677" cy="1156426"/>
            <a:chOff x="3504" y="2400"/>
            <a:chExt cx="864" cy="729"/>
          </a:xfrm>
        </p:grpSpPr>
        <p:sp>
          <p:nvSpPr>
            <p:cNvPr id="39" name="Line 89"/>
            <p:cNvSpPr>
              <a:spLocks noChangeShapeType="1"/>
            </p:cNvSpPr>
            <p:nvPr/>
          </p:nvSpPr>
          <p:spPr bwMode="auto">
            <a:xfrm>
              <a:off x="4156" y="2784"/>
              <a:ext cx="2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de-DE" sz="1929">
                <a:solidFill>
                  <a:srgbClr val="000000"/>
                </a:solidFill>
              </a:endParaRPr>
            </a:p>
          </p:txBody>
        </p:sp>
        <p:grpSp>
          <p:nvGrpSpPr>
            <p:cNvPr id="40" name="Group 51"/>
            <p:cNvGrpSpPr>
              <a:grpSpLocks/>
            </p:cNvGrpSpPr>
            <p:nvPr/>
          </p:nvGrpSpPr>
          <p:grpSpPr bwMode="auto">
            <a:xfrm>
              <a:off x="3732" y="2469"/>
              <a:ext cx="432" cy="180"/>
              <a:chOff x="1016" y="2380"/>
              <a:chExt cx="432" cy="180"/>
            </a:xfrm>
          </p:grpSpPr>
          <p:sp>
            <p:nvSpPr>
              <p:cNvPr id="56" name="Rectangle 52"/>
              <p:cNvSpPr>
                <a:spLocks noChangeArrowheads="1"/>
              </p:cNvSpPr>
              <p:nvPr/>
            </p:nvSpPr>
            <p:spPr bwMode="auto">
              <a:xfrm>
                <a:off x="1016" y="2380"/>
                <a:ext cx="432" cy="17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lnSpc>
                    <a:spcPct val="111000"/>
                  </a:lnSpc>
                  <a:buClr>
                    <a:srgbClr val="5D7298"/>
                  </a:buClr>
                  <a:buSzPct val="65000"/>
                  <a:buFont typeface="Wingdings" panose="05000000000000000000" pitchFamily="2" charset="2"/>
                  <a:buChar char="è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1pPr>
                <a:lvl2pPr marL="742950" indent="-28575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2pPr>
                <a:lvl3pPr marL="11430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3pPr>
                <a:lvl4pPr marL="16002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4pPr>
                <a:lvl5pPr marL="20574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5pPr>
                <a:lvl6pPr marL="25146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6pPr>
                <a:lvl7pPr marL="29718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7pPr>
                <a:lvl8pPr marL="34290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8pPr>
                <a:lvl9pPr marL="38862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de-DE" altLang="de-DE" sz="1929">
                  <a:latin typeface="Arial" panose="020B0604020202020204"/>
                </a:endParaRPr>
              </a:p>
            </p:txBody>
          </p:sp>
          <p:graphicFrame>
            <p:nvGraphicFramePr>
              <p:cNvPr id="57" name="Object 53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1042" y="2403"/>
              <a:ext cx="378" cy="1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6" name="Formel" r:id="rId15" imgW="520560" imgH="215640" progId="Equation.3">
                      <p:embed/>
                    </p:oleObj>
                  </mc:Choice>
                  <mc:Fallback>
                    <p:oleObj name="Formel" r:id="rId15" imgW="52056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2" y="2403"/>
                            <a:ext cx="378" cy="15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99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1" name="Group 54"/>
            <p:cNvGrpSpPr>
              <a:grpSpLocks/>
            </p:cNvGrpSpPr>
            <p:nvPr/>
          </p:nvGrpSpPr>
          <p:grpSpPr bwMode="auto">
            <a:xfrm>
              <a:off x="3732" y="2688"/>
              <a:ext cx="432" cy="178"/>
              <a:chOff x="1592" y="2381"/>
              <a:chExt cx="432" cy="178"/>
            </a:xfrm>
          </p:grpSpPr>
          <p:sp>
            <p:nvSpPr>
              <p:cNvPr id="54" name="Rectangle 55"/>
              <p:cNvSpPr>
                <a:spLocks noChangeArrowheads="1"/>
              </p:cNvSpPr>
              <p:nvPr/>
            </p:nvSpPr>
            <p:spPr bwMode="auto">
              <a:xfrm>
                <a:off x="1592" y="2381"/>
                <a:ext cx="432" cy="17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lnSpc>
                    <a:spcPct val="111000"/>
                  </a:lnSpc>
                  <a:buClr>
                    <a:srgbClr val="5D7298"/>
                  </a:buClr>
                  <a:buSzPct val="65000"/>
                  <a:buFont typeface="Wingdings" panose="05000000000000000000" pitchFamily="2" charset="2"/>
                  <a:buChar char="è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1pPr>
                <a:lvl2pPr marL="742950" indent="-28575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2pPr>
                <a:lvl3pPr marL="11430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3pPr>
                <a:lvl4pPr marL="16002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4pPr>
                <a:lvl5pPr marL="20574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5pPr>
                <a:lvl6pPr marL="25146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6pPr>
                <a:lvl7pPr marL="29718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7pPr>
                <a:lvl8pPr marL="34290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8pPr>
                <a:lvl9pPr marL="38862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de-DE" altLang="de-DE" sz="1929">
                  <a:latin typeface="Arial" panose="020B0604020202020204"/>
                </a:endParaRPr>
              </a:p>
            </p:txBody>
          </p:sp>
          <p:graphicFrame>
            <p:nvGraphicFramePr>
              <p:cNvPr id="55" name="Object 56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1619" y="2405"/>
              <a:ext cx="385" cy="1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7" name="Formel" r:id="rId17" imgW="533160" imgH="215640" progId="Equation.3">
                      <p:embed/>
                    </p:oleObj>
                  </mc:Choice>
                  <mc:Fallback>
                    <p:oleObj name="Formel" r:id="rId17" imgW="53316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19" y="2405"/>
                            <a:ext cx="385" cy="1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99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2" name="Group 57"/>
            <p:cNvGrpSpPr>
              <a:grpSpLocks/>
            </p:cNvGrpSpPr>
            <p:nvPr/>
          </p:nvGrpSpPr>
          <p:grpSpPr bwMode="auto">
            <a:xfrm>
              <a:off x="3732" y="2894"/>
              <a:ext cx="432" cy="178"/>
              <a:chOff x="2163" y="2381"/>
              <a:chExt cx="432" cy="178"/>
            </a:xfrm>
          </p:grpSpPr>
          <p:sp>
            <p:nvSpPr>
              <p:cNvPr id="52" name="Rectangle 58"/>
              <p:cNvSpPr>
                <a:spLocks noChangeArrowheads="1"/>
              </p:cNvSpPr>
              <p:nvPr/>
            </p:nvSpPr>
            <p:spPr bwMode="auto">
              <a:xfrm>
                <a:off x="2163" y="2381"/>
                <a:ext cx="432" cy="17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lnSpc>
                    <a:spcPct val="111000"/>
                  </a:lnSpc>
                  <a:buClr>
                    <a:srgbClr val="5D7298"/>
                  </a:buClr>
                  <a:buSzPct val="65000"/>
                  <a:buFont typeface="Wingdings" panose="05000000000000000000" pitchFamily="2" charset="2"/>
                  <a:buChar char="è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1pPr>
                <a:lvl2pPr marL="742950" indent="-28575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2pPr>
                <a:lvl3pPr marL="11430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3pPr>
                <a:lvl4pPr marL="16002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4pPr>
                <a:lvl5pPr marL="2057400" indent="-228600">
                  <a:lnSpc>
                    <a:spcPct val="111000"/>
                  </a:lnSpc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5pPr>
                <a:lvl6pPr marL="25146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6pPr>
                <a:lvl7pPr marL="29718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7pPr>
                <a:lvl8pPr marL="34290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8pPr>
                <a:lvl9pPr marL="3886200" indent="-228600" eaLnBrk="0" fontAlgn="base" hangingPunct="0">
                  <a:lnSpc>
                    <a:spcPct val="11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5D7298"/>
                  </a:buClr>
                  <a:buSzPct val="50000"/>
                  <a:buFont typeface="Wingdings" panose="05000000000000000000" pitchFamily="2" charset="2"/>
                  <a:buChar char=""/>
                  <a:defRPr>
                    <a:solidFill>
                      <a:srgbClr val="000000"/>
                    </a:solidFill>
                    <a:latin typeface="Bosch Office Sans" pitchFamily="18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de-DE" altLang="de-DE" sz="1929">
                  <a:latin typeface="Arial" panose="020B0604020202020204"/>
                </a:endParaRPr>
              </a:p>
            </p:txBody>
          </p:sp>
          <p:graphicFrame>
            <p:nvGraphicFramePr>
              <p:cNvPr id="53" name="Object 59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2189" y="2394"/>
              <a:ext cx="382" cy="1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8" name="Formel" r:id="rId19" imgW="533160" imgH="228600" progId="Equation.3">
                      <p:embed/>
                    </p:oleObj>
                  </mc:Choice>
                  <mc:Fallback>
                    <p:oleObj name="Formel" r:id="rId19" imgW="5331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89" y="2394"/>
                            <a:ext cx="382" cy="16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43" name="AutoShape 63"/>
            <p:cNvCxnSpPr>
              <a:cxnSpLocks noChangeShapeType="1"/>
            </p:cNvCxnSpPr>
            <p:nvPr/>
          </p:nvCxnSpPr>
          <p:spPr bwMode="auto">
            <a:xfrm>
              <a:off x="3724" y="2559"/>
              <a:ext cx="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70"/>
            <p:cNvCxnSpPr>
              <a:cxnSpLocks noChangeShapeType="1"/>
            </p:cNvCxnSpPr>
            <p:nvPr/>
          </p:nvCxnSpPr>
          <p:spPr bwMode="auto">
            <a:xfrm rot="10800000">
              <a:off x="3504" y="2784"/>
              <a:ext cx="221" cy="199"/>
            </a:xfrm>
            <a:prstGeom prst="bentConnector3">
              <a:avLst>
                <a:gd name="adj1" fmla="val 5656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" name="Line 82"/>
            <p:cNvSpPr>
              <a:spLocks noChangeShapeType="1"/>
            </p:cNvSpPr>
            <p:nvPr/>
          </p:nvSpPr>
          <p:spPr bwMode="auto">
            <a:xfrm>
              <a:off x="3600" y="2784"/>
              <a:ext cx="1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de-DE" sz="1929">
                <a:solidFill>
                  <a:srgbClr val="000000"/>
                </a:solidFill>
              </a:endParaRPr>
            </a:p>
          </p:txBody>
        </p:sp>
        <p:sp>
          <p:nvSpPr>
            <p:cNvPr id="46" name="Line 84"/>
            <p:cNvSpPr>
              <a:spLocks noChangeShapeType="1"/>
            </p:cNvSpPr>
            <p:nvPr/>
          </p:nvSpPr>
          <p:spPr bwMode="auto">
            <a:xfrm flipV="1">
              <a:off x="3600" y="2559"/>
              <a:ext cx="0" cy="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de-DE" sz="1929">
                <a:solidFill>
                  <a:srgbClr val="000000"/>
                </a:solidFill>
              </a:endParaRPr>
            </a:p>
          </p:txBody>
        </p:sp>
        <p:sp>
          <p:nvSpPr>
            <p:cNvPr id="47" name="Line 85"/>
            <p:cNvSpPr>
              <a:spLocks noChangeShapeType="1"/>
            </p:cNvSpPr>
            <p:nvPr/>
          </p:nvSpPr>
          <p:spPr bwMode="auto">
            <a:xfrm>
              <a:off x="3600" y="2559"/>
              <a:ext cx="1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de-DE" sz="1929">
                <a:solidFill>
                  <a:srgbClr val="000000"/>
                </a:solidFill>
              </a:endParaRPr>
            </a:p>
          </p:txBody>
        </p:sp>
        <p:sp>
          <p:nvSpPr>
            <p:cNvPr id="48" name="Line 86"/>
            <p:cNvSpPr>
              <a:spLocks noChangeShapeType="1"/>
            </p:cNvSpPr>
            <p:nvPr/>
          </p:nvSpPr>
          <p:spPr bwMode="auto">
            <a:xfrm>
              <a:off x="4161" y="2559"/>
              <a:ext cx="1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de-DE" sz="1929">
                <a:solidFill>
                  <a:srgbClr val="000000"/>
                </a:solidFill>
              </a:endParaRPr>
            </a:p>
          </p:txBody>
        </p:sp>
        <p:sp>
          <p:nvSpPr>
            <p:cNvPr id="49" name="Line 87"/>
            <p:cNvSpPr>
              <a:spLocks noChangeShapeType="1"/>
            </p:cNvSpPr>
            <p:nvPr/>
          </p:nvSpPr>
          <p:spPr bwMode="auto">
            <a:xfrm>
              <a:off x="4272" y="2559"/>
              <a:ext cx="0" cy="4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de-DE" sz="1929">
                <a:solidFill>
                  <a:srgbClr val="000000"/>
                </a:solidFill>
              </a:endParaRPr>
            </a:p>
          </p:txBody>
        </p:sp>
        <p:sp>
          <p:nvSpPr>
            <p:cNvPr id="50" name="Line 88"/>
            <p:cNvSpPr>
              <a:spLocks noChangeShapeType="1"/>
            </p:cNvSpPr>
            <p:nvPr/>
          </p:nvSpPr>
          <p:spPr bwMode="auto">
            <a:xfrm flipH="1">
              <a:off x="4166" y="2983"/>
              <a:ext cx="1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de-DE" sz="1929">
                <a:solidFill>
                  <a:srgbClr val="000000"/>
                </a:solidFill>
              </a:endParaRPr>
            </a:p>
          </p:txBody>
        </p:sp>
        <p:sp>
          <p:nvSpPr>
            <p:cNvPr id="51" name="Rectangle 90"/>
            <p:cNvSpPr>
              <a:spLocks noChangeArrowheads="1"/>
            </p:cNvSpPr>
            <p:nvPr/>
          </p:nvSpPr>
          <p:spPr bwMode="auto">
            <a:xfrm>
              <a:off x="3552" y="2400"/>
              <a:ext cx="768" cy="72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prstDash val="lg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>
              <a:lvl1pPr>
                <a:lnSpc>
                  <a:spcPct val="111000"/>
                </a:lnSpc>
                <a:buClr>
                  <a:srgbClr val="5D7298"/>
                </a:buClr>
                <a:buSzPct val="65000"/>
                <a:buFont typeface="Wingdings" panose="05000000000000000000" pitchFamily="2" charset="2"/>
                <a:buChar char="è"/>
                <a:defRPr>
                  <a:solidFill>
                    <a:srgbClr val="000000"/>
                  </a:solidFill>
                  <a:latin typeface="Bosch Office Sans" pitchFamily="18" charset="0"/>
                </a:defRPr>
              </a:lvl1pPr>
              <a:lvl2pPr marL="742950" indent="-285750">
                <a:lnSpc>
                  <a:spcPct val="111000"/>
                </a:lnSpc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2pPr>
              <a:lvl3pPr marL="1143000" indent="-228600">
                <a:lnSpc>
                  <a:spcPct val="111000"/>
                </a:lnSpc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3pPr>
              <a:lvl4pPr marL="1600200" indent="-228600">
                <a:lnSpc>
                  <a:spcPct val="111000"/>
                </a:lnSpc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4pPr>
              <a:lvl5pPr marL="2057400" indent="-228600">
                <a:lnSpc>
                  <a:spcPct val="111000"/>
                </a:lnSpc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5pPr>
              <a:lvl6pPr marL="2514600" indent="-228600" eaLnBrk="0" fontAlgn="base" hangingPunct="0">
                <a:lnSpc>
                  <a:spcPct val="11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6pPr>
              <a:lvl7pPr marL="2971800" indent="-228600" eaLnBrk="0" fontAlgn="base" hangingPunct="0">
                <a:lnSpc>
                  <a:spcPct val="11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7pPr>
              <a:lvl8pPr marL="3429000" indent="-228600" eaLnBrk="0" fontAlgn="base" hangingPunct="0">
                <a:lnSpc>
                  <a:spcPct val="11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8pPr>
              <a:lvl9pPr marL="3886200" indent="-228600" eaLnBrk="0" fontAlgn="base" hangingPunct="0">
                <a:lnSpc>
                  <a:spcPct val="11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D7298"/>
                </a:buClr>
                <a:buSzPct val="50000"/>
                <a:buFont typeface="Wingdings" panose="05000000000000000000" pitchFamily="2" charset="2"/>
                <a:buChar char=""/>
                <a:defRPr>
                  <a:solidFill>
                    <a:srgbClr val="000000"/>
                  </a:solidFill>
                  <a:latin typeface="Bosch Office Sans" pitchFamily="18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de-DE" altLang="de-DE" sz="1929">
                <a:latin typeface="Arial" panose="020B0604020202020204"/>
              </a:endParaRPr>
            </a:p>
          </p:txBody>
        </p:sp>
      </p:grpSp>
      <p:graphicFrame>
        <p:nvGraphicFramePr>
          <p:cNvPr id="59" name="Object 93"/>
          <p:cNvGraphicFramePr>
            <a:graphicFrameLocks noChangeAspect="1"/>
          </p:cNvGraphicFramePr>
          <p:nvPr>
            <p:extLst/>
          </p:nvPr>
        </p:nvGraphicFramePr>
        <p:xfrm>
          <a:off x="5292080" y="5772315"/>
          <a:ext cx="3485130" cy="292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Formel" r:id="rId21" imgW="2552700" imgH="215900" progId="Equation.3">
                  <p:embed/>
                </p:oleObj>
              </mc:Choice>
              <mc:Fallback>
                <p:oleObj name="Formel" r:id="rId21" imgW="25527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5772315"/>
                        <a:ext cx="3485130" cy="2925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feld 59"/>
          <p:cNvSpPr txBox="1"/>
          <p:nvPr/>
        </p:nvSpPr>
        <p:spPr>
          <a:xfrm>
            <a:off x="2528318" y="4274463"/>
            <a:ext cx="1528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FF0000"/>
                </a:solidFill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ystem limit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7361674" y="4274463"/>
            <a:ext cx="1528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ystem limit</a:t>
            </a:r>
          </a:p>
        </p:txBody>
      </p:sp>
      <p:sp>
        <p:nvSpPr>
          <p:cNvPr id="62" name="AutoShape 98"/>
          <p:cNvSpPr>
            <a:spLocks noChangeArrowheads="1"/>
          </p:cNvSpPr>
          <p:nvPr/>
        </p:nvSpPr>
        <p:spPr bwMode="auto">
          <a:xfrm flipV="1">
            <a:off x="912240" y="5666264"/>
            <a:ext cx="362966" cy="350576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0 w 21600"/>
              <a:gd name="T13" fmla="*/ 2443 h 21600"/>
              <a:gd name="T14" fmla="*/ 16110 w 21600"/>
              <a:gd name="T15" fmla="*/ 977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543" y="0"/>
                </a:lnTo>
                <a:lnTo>
                  <a:pt x="12543" y="2412"/>
                </a:lnTo>
                <a:lnTo>
                  <a:pt x="12427" y="2412"/>
                </a:lnTo>
                <a:cubicBezTo>
                  <a:pt x="5564" y="2412"/>
                  <a:pt x="0" y="6775"/>
                  <a:pt x="0" y="12158"/>
                </a:cubicBezTo>
                <a:lnTo>
                  <a:pt x="0" y="21600"/>
                </a:lnTo>
                <a:lnTo>
                  <a:pt x="7496" y="21600"/>
                </a:lnTo>
                <a:lnTo>
                  <a:pt x="7496" y="12158"/>
                </a:lnTo>
                <a:cubicBezTo>
                  <a:pt x="7496" y="10826"/>
                  <a:pt x="9704" y="9746"/>
                  <a:pt x="12427" y="9746"/>
                </a:cubicBezTo>
                <a:lnTo>
                  <a:pt x="12543" y="9746"/>
                </a:lnTo>
                <a:lnTo>
                  <a:pt x="12543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>
              <a:defRPr/>
            </a:pPr>
            <a:endParaRPr lang="de-DE" sz="1929">
              <a:solidFill>
                <a:srgbClr val="000000"/>
              </a:solidFill>
            </a:endParaRPr>
          </a:p>
        </p:txBody>
      </p:sp>
      <p:sp>
        <p:nvSpPr>
          <p:cNvPr id="63" name="AutoShape 98"/>
          <p:cNvSpPr>
            <a:spLocks noChangeArrowheads="1"/>
          </p:cNvSpPr>
          <p:nvPr/>
        </p:nvSpPr>
        <p:spPr bwMode="auto">
          <a:xfrm flipV="1">
            <a:off x="4883623" y="5666264"/>
            <a:ext cx="362966" cy="350576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0 w 21600"/>
              <a:gd name="T13" fmla="*/ 2443 h 21600"/>
              <a:gd name="T14" fmla="*/ 16110 w 21600"/>
              <a:gd name="T15" fmla="*/ 977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543" y="0"/>
                </a:lnTo>
                <a:lnTo>
                  <a:pt x="12543" y="2412"/>
                </a:lnTo>
                <a:lnTo>
                  <a:pt x="12427" y="2412"/>
                </a:lnTo>
                <a:cubicBezTo>
                  <a:pt x="5564" y="2412"/>
                  <a:pt x="0" y="6775"/>
                  <a:pt x="0" y="12158"/>
                </a:cubicBezTo>
                <a:lnTo>
                  <a:pt x="0" y="21600"/>
                </a:lnTo>
                <a:lnTo>
                  <a:pt x="7496" y="21600"/>
                </a:lnTo>
                <a:lnTo>
                  <a:pt x="7496" y="12158"/>
                </a:lnTo>
                <a:cubicBezTo>
                  <a:pt x="7496" y="10826"/>
                  <a:pt x="9704" y="9746"/>
                  <a:pt x="12427" y="9746"/>
                </a:cubicBezTo>
                <a:lnTo>
                  <a:pt x="12543" y="9746"/>
                </a:lnTo>
                <a:lnTo>
                  <a:pt x="12543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>
              <a:defRPr/>
            </a:pPr>
            <a:endParaRPr lang="de-DE" sz="1929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502772" y="1196752"/>
                <a:ext cx="8823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de-DE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de-DE" dirty="0" smtClean="0">
                    <a:solidFill>
                      <a:srgbClr val="000000"/>
                    </a:solidFill>
                  </a:rPr>
                  <a:t>≤1</a:t>
                </a:r>
                <a:endParaRPr lang="de-DE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772" y="1196752"/>
                <a:ext cx="882357" cy="369332"/>
              </a:xfrm>
              <a:prstGeom prst="rect">
                <a:avLst/>
              </a:prstGeom>
              <a:blipFill rotWithShape="0">
                <a:blip r:embed="rId23"/>
                <a:stretch>
                  <a:fillRect t="-8197" r="-551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923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Top-down-method (deductive procedure)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82" name="Gruppieren 81"/>
          <p:cNvGrpSpPr/>
          <p:nvPr/>
        </p:nvGrpSpPr>
        <p:grpSpPr>
          <a:xfrm>
            <a:off x="392815" y="5238548"/>
            <a:ext cx="5760640" cy="1080000"/>
            <a:chOff x="395536" y="5085184"/>
            <a:chExt cx="5760640" cy="1080000"/>
          </a:xfrm>
        </p:grpSpPr>
        <p:sp>
          <p:nvSpPr>
            <p:cNvPr id="83" name="Abgerundetes Rechteck 82"/>
            <p:cNvSpPr/>
            <p:nvPr/>
          </p:nvSpPr>
          <p:spPr bwMode="auto">
            <a:xfrm>
              <a:off x="395536" y="5085184"/>
              <a:ext cx="5760640" cy="10800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200"/>
                </a:spcAft>
              </a:pPr>
              <a:endParaRPr 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395536" y="5733256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FFFF"/>
                  </a:solidFill>
                </a:rPr>
                <a:t>DOWN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1907704" y="5733256"/>
              <a:ext cx="42484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rgbClr val="FFFFFF"/>
                  </a:solidFill>
                </a:rPr>
                <a:t>= basic event (causes)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86" name="Abgerundetes Rechteck 85"/>
          <p:cNvSpPr/>
          <p:nvPr/>
        </p:nvSpPr>
        <p:spPr bwMode="auto">
          <a:xfrm>
            <a:off x="392815" y="1811640"/>
            <a:ext cx="5760640" cy="1080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87" name="Pfeil nach unten 86"/>
          <p:cNvSpPr/>
          <p:nvPr/>
        </p:nvSpPr>
        <p:spPr bwMode="auto">
          <a:xfrm>
            <a:off x="464823" y="2963768"/>
            <a:ext cx="4752528" cy="2232248"/>
          </a:xfrm>
          <a:prstGeom prst="downArrow">
            <a:avLst>
              <a:gd name="adj1" fmla="val 82183"/>
              <a:gd name="adj2" fmla="val 34282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88" name="Abgerundetes Rechteck 87"/>
          <p:cNvSpPr/>
          <p:nvPr/>
        </p:nvSpPr>
        <p:spPr bwMode="auto">
          <a:xfrm>
            <a:off x="2769079" y="2387704"/>
            <a:ext cx="3312368" cy="432048"/>
          </a:xfrm>
          <a:prstGeom prst="roundRect">
            <a:avLst/>
          </a:prstGeom>
          <a:ln>
            <a:solidFill>
              <a:schemeClr val="accent3">
                <a:lumMod val="9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system failure</a:t>
            </a:r>
          </a:p>
        </p:txBody>
      </p:sp>
      <p:sp>
        <p:nvSpPr>
          <p:cNvPr id="89" name="Abgerundetes Rechteck 88"/>
          <p:cNvSpPr/>
          <p:nvPr/>
        </p:nvSpPr>
        <p:spPr bwMode="auto">
          <a:xfrm>
            <a:off x="2769079" y="2963768"/>
            <a:ext cx="3312368" cy="432048"/>
          </a:xfrm>
          <a:prstGeom prst="roundRect">
            <a:avLst/>
          </a:prstGeom>
          <a:solidFill>
            <a:srgbClr val="FFFFFF">
              <a:alpha val="60000"/>
            </a:srgbClr>
          </a:solidFill>
          <a:ln>
            <a:solidFill>
              <a:schemeClr val="accent3">
                <a:lumMod val="9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failure of the partial system</a:t>
            </a:r>
          </a:p>
        </p:txBody>
      </p:sp>
      <p:sp>
        <p:nvSpPr>
          <p:cNvPr id="90" name="Abgerundetes Rechteck 89"/>
          <p:cNvSpPr/>
          <p:nvPr/>
        </p:nvSpPr>
        <p:spPr bwMode="auto">
          <a:xfrm>
            <a:off x="2769079" y="3539832"/>
            <a:ext cx="3312368" cy="432048"/>
          </a:xfrm>
          <a:prstGeom prst="roundRect">
            <a:avLst/>
          </a:prstGeom>
          <a:solidFill>
            <a:srgbClr val="FFFFFF">
              <a:alpha val="60000"/>
            </a:srgbClr>
          </a:solidFill>
          <a:ln>
            <a:solidFill>
              <a:schemeClr val="accent3">
                <a:lumMod val="9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failure of the assembly group </a:t>
            </a:r>
          </a:p>
        </p:txBody>
      </p:sp>
      <p:sp>
        <p:nvSpPr>
          <p:cNvPr id="91" name="Abgerundetes Rechteck 90"/>
          <p:cNvSpPr/>
          <p:nvPr/>
        </p:nvSpPr>
        <p:spPr bwMode="auto">
          <a:xfrm>
            <a:off x="2769079" y="4115896"/>
            <a:ext cx="3312368" cy="432048"/>
          </a:xfrm>
          <a:prstGeom prst="roundRect">
            <a:avLst/>
          </a:prstGeom>
          <a:solidFill>
            <a:srgbClr val="FFFFFF">
              <a:alpha val="60000"/>
            </a:srgbClr>
          </a:solidFill>
          <a:ln>
            <a:solidFill>
              <a:schemeClr val="accent3">
                <a:lumMod val="9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failure of the component</a:t>
            </a:r>
          </a:p>
        </p:txBody>
      </p:sp>
      <p:sp>
        <p:nvSpPr>
          <p:cNvPr id="92" name="Abgerundetes Rechteck 91"/>
          <p:cNvSpPr/>
          <p:nvPr/>
        </p:nvSpPr>
        <p:spPr bwMode="auto">
          <a:xfrm>
            <a:off x="2769079" y="4691960"/>
            <a:ext cx="3312368" cy="432048"/>
          </a:xfrm>
          <a:prstGeom prst="roundRect">
            <a:avLst/>
          </a:prstGeom>
          <a:solidFill>
            <a:srgbClr val="FFFFFF">
              <a:alpha val="60000"/>
            </a:srgbClr>
          </a:solidFill>
          <a:ln>
            <a:solidFill>
              <a:schemeClr val="accent3">
                <a:lumMod val="9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failure modes</a:t>
            </a:r>
          </a:p>
        </p:txBody>
      </p:sp>
      <p:sp>
        <p:nvSpPr>
          <p:cNvPr id="93" name="Abgerundetes Rechteck 92"/>
          <p:cNvSpPr/>
          <p:nvPr/>
        </p:nvSpPr>
        <p:spPr bwMode="auto">
          <a:xfrm>
            <a:off x="2769079" y="5268024"/>
            <a:ext cx="3312368" cy="576064"/>
          </a:xfrm>
          <a:prstGeom prst="roundRect">
            <a:avLst/>
          </a:prstGeom>
          <a:ln>
            <a:solidFill>
              <a:schemeClr val="accent3">
                <a:lumMod val="9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component characteristic,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design flaw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392815" y="181164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TOP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2193016" y="1811640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FFFFFF"/>
                </a:solidFill>
              </a:rPr>
              <a:t>= undesired result</a:t>
            </a: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96" name="Gruppieren 95"/>
          <p:cNvGrpSpPr/>
          <p:nvPr/>
        </p:nvGrpSpPr>
        <p:grpSpPr>
          <a:xfrm>
            <a:off x="6153456" y="2603729"/>
            <a:ext cx="2945813" cy="2901474"/>
            <a:chOff x="6126179" y="2371397"/>
            <a:chExt cx="3017821" cy="2891173"/>
          </a:xfrm>
        </p:grpSpPr>
        <p:grpSp>
          <p:nvGrpSpPr>
            <p:cNvPr id="97" name="Gruppieren 96"/>
            <p:cNvGrpSpPr/>
            <p:nvPr/>
          </p:nvGrpSpPr>
          <p:grpSpPr>
            <a:xfrm>
              <a:off x="6126179" y="2990845"/>
              <a:ext cx="3017821" cy="2271725"/>
              <a:chOff x="6072198" y="2963248"/>
              <a:chExt cx="3071802" cy="2145950"/>
            </a:xfrm>
            <a:noFill/>
          </p:grpSpPr>
          <p:grpSp>
            <p:nvGrpSpPr>
              <p:cNvPr id="106" name="Gruppieren 105"/>
              <p:cNvGrpSpPr/>
              <p:nvPr/>
            </p:nvGrpSpPr>
            <p:grpSpPr>
              <a:xfrm>
                <a:off x="6077160" y="4929198"/>
                <a:ext cx="3066840" cy="180000"/>
                <a:chOff x="6077160" y="5195931"/>
                <a:chExt cx="3066840" cy="233333"/>
              </a:xfrm>
              <a:grpFill/>
            </p:grpSpPr>
            <p:sp>
              <p:nvSpPr>
                <p:cNvPr id="154" name="Rechteck 153"/>
                <p:cNvSpPr/>
                <p:nvPr/>
              </p:nvSpPr>
              <p:spPr>
                <a:xfrm>
                  <a:off x="6320560" y="5195931"/>
                  <a:ext cx="833687" cy="233333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overload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Rechteck 154"/>
                <p:cNvSpPr/>
                <p:nvPr/>
              </p:nvSpPr>
              <p:spPr>
                <a:xfrm>
                  <a:off x="7196800" y="5195931"/>
                  <a:ext cx="834070" cy="233333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false calculations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Rechteck 155"/>
                <p:cNvSpPr/>
                <p:nvPr/>
              </p:nvSpPr>
              <p:spPr>
                <a:xfrm>
                  <a:off x="8079550" y="5195931"/>
                  <a:ext cx="834070" cy="233333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incorrect operation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Rechteck 156"/>
                <p:cNvSpPr/>
                <p:nvPr/>
              </p:nvSpPr>
              <p:spPr>
                <a:xfrm>
                  <a:off x="6077160" y="5195931"/>
                  <a:ext cx="200847" cy="23333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50" dirty="0" smtClean="0">
                      <a:solidFill>
                        <a:srgbClr val="000000"/>
                      </a:solidFill>
                    </a:rPr>
                    <a:t>…</a:t>
                  </a:r>
                  <a:endParaRPr lang="en-US" sz="105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8" name="Rechteck 157"/>
                <p:cNvSpPr/>
                <p:nvPr/>
              </p:nvSpPr>
              <p:spPr>
                <a:xfrm>
                  <a:off x="8943131" y="5195931"/>
                  <a:ext cx="200869" cy="23333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50" dirty="0" smtClean="0">
                      <a:solidFill>
                        <a:srgbClr val="000000"/>
                      </a:solidFill>
                    </a:rPr>
                    <a:t>…</a:t>
                  </a:r>
                  <a:endParaRPr lang="en-US" sz="105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7" name="Gruppieren 106"/>
              <p:cNvGrpSpPr/>
              <p:nvPr/>
            </p:nvGrpSpPr>
            <p:grpSpPr>
              <a:xfrm>
                <a:off x="6072198" y="4392008"/>
                <a:ext cx="3066840" cy="180000"/>
                <a:chOff x="6072198" y="4370924"/>
                <a:chExt cx="3066840" cy="233333"/>
              </a:xfrm>
              <a:grpFill/>
            </p:grpSpPr>
            <p:sp>
              <p:nvSpPr>
                <p:cNvPr id="149" name="Rechteck 148"/>
                <p:cNvSpPr/>
                <p:nvPr/>
              </p:nvSpPr>
              <p:spPr>
                <a:xfrm>
                  <a:off x="6315598" y="4370924"/>
                  <a:ext cx="833687" cy="233333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fretting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0" name="Rechteck 149"/>
                <p:cNvSpPr/>
                <p:nvPr/>
              </p:nvSpPr>
              <p:spPr>
                <a:xfrm>
                  <a:off x="7191838" y="4370924"/>
                  <a:ext cx="834070" cy="233333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breakage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Rechteck 150"/>
                <p:cNvSpPr/>
                <p:nvPr/>
              </p:nvSpPr>
              <p:spPr>
                <a:xfrm>
                  <a:off x="8074588" y="4370924"/>
                  <a:ext cx="834070" cy="233333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pittings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Rechteck 151"/>
                <p:cNvSpPr/>
                <p:nvPr/>
              </p:nvSpPr>
              <p:spPr>
                <a:xfrm>
                  <a:off x="6072198" y="4370924"/>
                  <a:ext cx="200847" cy="23333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50" dirty="0" smtClean="0">
                      <a:solidFill>
                        <a:srgbClr val="000000"/>
                      </a:solidFill>
                    </a:rPr>
                    <a:t>…</a:t>
                  </a:r>
                  <a:endParaRPr lang="en-US" sz="105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Rechteck 152"/>
                <p:cNvSpPr/>
                <p:nvPr/>
              </p:nvSpPr>
              <p:spPr>
                <a:xfrm>
                  <a:off x="8938169" y="4370924"/>
                  <a:ext cx="200869" cy="23333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50" dirty="0" smtClean="0">
                      <a:solidFill>
                        <a:srgbClr val="000000"/>
                      </a:solidFill>
                    </a:rPr>
                    <a:t>…</a:t>
                  </a:r>
                  <a:endParaRPr lang="en-US" sz="105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8" name="Gruppieren 107"/>
              <p:cNvGrpSpPr/>
              <p:nvPr/>
            </p:nvGrpSpPr>
            <p:grpSpPr>
              <a:xfrm>
                <a:off x="6072291" y="3963380"/>
                <a:ext cx="3066840" cy="180000"/>
                <a:chOff x="6072291" y="3577168"/>
                <a:chExt cx="3066840" cy="233333"/>
              </a:xfrm>
              <a:grpFill/>
            </p:grpSpPr>
            <p:sp>
              <p:nvSpPr>
                <p:cNvPr id="144" name="Rechteck 143"/>
                <p:cNvSpPr/>
                <p:nvPr/>
              </p:nvSpPr>
              <p:spPr>
                <a:xfrm>
                  <a:off x="6315691" y="3577168"/>
                  <a:ext cx="833687" cy="233333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failure of the synchronization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5" name="Rechteck 144"/>
                <p:cNvSpPr/>
                <p:nvPr/>
              </p:nvSpPr>
              <p:spPr>
                <a:xfrm>
                  <a:off x="7191931" y="3577168"/>
                  <a:ext cx="834070" cy="233333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failure of gear 1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6" name="Rechteck 145"/>
                <p:cNvSpPr/>
                <p:nvPr/>
              </p:nvSpPr>
              <p:spPr>
                <a:xfrm>
                  <a:off x="8074681" y="3577168"/>
                  <a:ext cx="834070" cy="233333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failure of gear 2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Rechteck 146"/>
                <p:cNvSpPr/>
                <p:nvPr/>
              </p:nvSpPr>
              <p:spPr>
                <a:xfrm>
                  <a:off x="6072291" y="3577168"/>
                  <a:ext cx="200847" cy="23333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50" dirty="0" smtClean="0">
                      <a:solidFill>
                        <a:srgbClr val="000000"/>
                      </a:solidFill>
                    </a:rPr>
                    <a:t>…</a:t>
                  </a:r>
                  <a:endParaRPr lang="en-US" sz="105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Rechteck 147"/>
                <p:cNvSpPr/>
                <p:nvPr/>
              </p:nvSpPr>
              <p:spPr>
                <a:xfrm>
                  <a:off x="8938262" y="3577168"/>
                  <a:ext cx="200869" cy="23333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50" dirty="0" smtClean="0">
                      <a:solidFill>
                        <a:srgbClr val="000000"/>
                      </a:solidFill>
                    </a:rPr>
                    <a:t>…</a:t>
                  </a:r>
                  <a:endParaRPr lang="en-US" sz="105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9" name="Rechteck 108"/>
              <p:cNvSpPr/>
              <p:nvPr/>
            </p:nvSpPr>
            <p:spPr>
              <a:xfrm>
                <a:off x="7143768" y="2963248"/>
                <a:ext cx="923892" cy="180000"/>
              </a:xfrm>
              <a:prstGeom prst="rect">
                <a:avLst/>
              </a:prstGeom>
              <a:grp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600" dirty="0" smtClean="0">
                    <a:solidFill>
                      <a:srgbClr val="000000"/>
                    </a:solidFill>
                  </a:rPr>
                  <a:t>transmission failure</a:t>
                </a:r>
                <a:endParaRPr lang="en-US" sz="6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10" name="Gruppieren 109"/>
              <p:cNvGrpSpPr/>
              <p:nvPr/>
            </p:nvGrpSpPr>
            <p:grpSpPr>
              <a:xfrm>
                <a:off x="6076080" y="3463314"/>
                <a:ext cx="3066840" cy="180000"/>
                <a:chOff x="3714744" y="2428868"/>
                <a:chExt cx="4500594" cy="252000"/>
              </a:xfrm>
              <a:grpFill/>
            </p:grpSpPr>
            <p:sp>
              <p:nvSpPr>
                <p:cNvPr id="139" name="Rechteck 138"/>
                <p:cNvSpPr/>
                <p:nvPr/>
              </p:nvSpPr>
              <p:spPr>
                <a:xfrm>
                  <a:off x="4062380" y="2428868"/>
                  <a:ext cx="1223438" cy="252000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failure of the bearing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0" name="Rechteck 139"/>
                <p:cNvSpPr/>
                <p:nvPr/>
              </p:nvSpPr>
              <p:spPr>
                <a:xfrm>
                  <a:off x="5348264" y="2428868"/>
                  <a:ext cx="1224000" cy="252000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output failure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1" name="Rechteck 140"/>
                <p:cNvSpPr/>
                <p:nvPr/>
              </p:nvSpPr>
              <p:spPr>
                <a:xfrm>
                  <a:off x="6643702" y="2428868"/>
                  <a:ext cx="1224000" cy="252000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 smtClean="0">
                      <a:solidFill>
                        <a:srgbClr val="000000"/>
                      </a:solidFill>
                    </a:rPr>
                    <a:t>failure of the housing</a:t>
                  </a:r>
                  <a:endParaRPr lang="en-US" sz="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Rechteck 141"/>
                <p:cNvSpPr/>
                <p:nvPr/>
              </p:nvSpPr>
              <p:spPr>
                <a:xfrm>
                  <a:off x="3714744" y="2428868"/>
                  <a:ext cx="294744" cy="252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50" dirty="0" smtClean="0">
                      <a:solidFill>
                        <a:srgbClr val="000000"/>
                      </a:solidFill>
                    </a:rPr>
                    <a:t>…</a:t>
                  </a:r>
                  <a:endParaRPr lang="en-US" sz="105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" name="Rechteck 142"/>
                <p:cNvSpPr/>
                <p:nvPr/>
              </p:nvSpPr>
              <p:spPr>
                <a:xfrm>
                  <a:off x="7920562" y="2428868"/>
                  <a:ext cx="294776" cy="252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50" dirty="0" smtClean="0">
                      <a:solidFill>
                        <a:srgbClr val="000000"/>
                      </a:solidFill>
                    </a:rPr>
                    <a:t>…</a:t>
                  </a:r>
                  <a:endParaRPr lang="en-US" sz="105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11" name="Rechteck 110"/>
              <p:cNvSpPr/>
              <p:nvPr/>
            </p:nvSpPr>
            <p:spPr>
              <a:xfrm>
                <a:off x="7446259" y="3213562"/>
                <a:ext cx="324000" cy="144000"/>
              </a:xfrm>
              <a:prstGeom prst="rect">
                <a:avLst/>
              </a:prstGeom>
              <a:grp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600" b="1" dirty="0" smtClean="0">
                    <a:solidFill>
                      <a:srgbClr val="000000"/>
                    </a:solidFill>
                    <a:latin typeface="Cambria Math"/>
                    <a:ea typeface="Cambria Math"/>
                  </a:rPr>
                  <a:t>≥ 1</a:t>
                </a:r>
                <a:endParaRPr lang="en-US" sz="6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12" name="Gerade Verbindung 34"/>
              <p:cNvCxnSpPr>
                <a:stCxn id="109" idx="2"/>
                <a:endCxn id="111" idx="0"/>
              </p:cNvCxnSpPr>
              <p:nvPr/>
            </p:nvCxnSpPr>
            <p:spPr>
              <a:xfrm rot="16200000" flipH="1">
                <a:off x="7571829" y="3177132"/>
                <a:ext cx="70314" cy="2545"/>
              </a:xfrm>
              <a:prstGeom prst="line">
                <a:avLst/>
              </a:prstGeom>
              <a:grpFill/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3" name="Gerade Verbindung 35"/>
              <p:cNvCxnSpPr>
                <a:stCxn id="111" idx="2"/>
                <a:endCxn id="140" idx="0"/>
              </p:cNvCxnSpPr>
              <p:nvPr/>
            </p:nvCxnSpPr>
            <p:spPr>
              <a:xfrm rot="5400000">
                <a:off x="7554376" y="3409431"/>
                <a:ext cx="105752" cy="2014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Gerade Verbindung 36"/>
              <p:cNvCxnSpPr>
                <a:stCxn id="111" idx="2"/>
                <a:endCxn id="139" idx="0"/>
              </p:cNvCxnSpPr>
              <p:nvPr/>
            </p:nvCxnSpPr>
            <p:spPr>
              <a:xfrm rot="5400000">
                <a:off x="7116161" y="2971216"/>
                <a:ext cx="105752" cy="878445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Gerade Verbindung 37"/>
              <p:cNvCxnSpPr>
                <a:stCxn id="111" idx="2"/>
                <a:endCxn id="141" idx="0"/>
              </p:cNvCxnSpPr>
              <p:nvPr/>
            </p:nvCxnSpPr>
            <p:spPr>
              <a:xfrm rot="16200000" flipH="1">
                <a:off x="7995751" y="2970070"/>
                <a:ext cx="105752" cy="880736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Gerade Verbindung 38"/>
              <p:cNvCxnSpPr>
                <a:stCxn id="111" idx="2"/>
                <a:endCxn id="142" idx="0"/>
              </p:cNvCxnSpPr>
              <p:nvPr/>
            </p:nvCxnSpPr>
            <p:spPr>
              <a:xfrm rot="5400000">
                <a:off x="6839506" y="2694561"/>
                <a:ext cx="105752" cy="1431755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Gerade Verbindung 39"/>
              <p:cNvCxnSpPr>
                <a:stCxn id="111" idx="2"/>
                <a:endCxn id="143" idx="0"/>
              </p:cNvCxnSpPr>
              <p:nvPr/>
            </p:nvCxnSpPr>
            <p:spPr>
              <a:xfrm rot="16200000" flipH="1">
                <a:off x="8272496" y="2693324"/>
                <a:ext cx="105752" cy="143422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Rechteck 117"/>
              <p:cNvSpPr/>
              <p:nvPr/>
            </p:nvSpPr>
            <p:spPr>
              <a:xfrm>
                <a:off x="7449069" y="3713628"/>
                <a:ext cx="318909" cy="144000"/>
              </a:xfrm>
              <a:prstGeom prst="rect">
                <a:avLst/>
              </a:prstGeom>
              <a:grp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600" b="1" dirty="0" smtClean="0">
                    <a:solidFill>
                      <a:srgbClr val="000000"/>
                    </a:solidFill>
                    <a:latin typeface="Cambria Math"/>
                    <a:ea typeface="Cambria Math"/>
                  </a:rPr>
                  <a:t>≥ 1</a:t>
                </a:r>
                <a:endParaRPr lang="en-US" sz="6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19" name="Gerade Verbindung 41"/>
              <p:cNvCxnSpPr>
                <a:stCxn id="118" idx="2"/>
                <a:endCxn id="146" idx="0"/>
              </p:cNvCxnSpPr>
              <p:nvPr/>
            </p:nvCxnSpPr>
            <p:spPr>
              <a:xfrm rot="16200000" flipH="1">
                <a:off x="7997244" y="3468908"/>
                <a:ext cx="105752" cy="883192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Gerade Verbindung 42"/>
              <p:cNvCxnSpPr>
                <a:stCxn id="118" idx="2"/>
                <a:endCxn id="145" idx="0"/>
              </p:cNvCxnSpPr>
              <p:nvPr/>
            </p:nvCxnSpPr>
            <p:spPr>
              <a:xfrm rot="16200000" flipH="1">
                <a:off x="7555869" y="3910283"/>
                <a:ext cx="105752" cy="442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Gerade Verbindung 43"/>
              <p:cNvCxnSpPr>
                <a:stCxn id="118" idx="2"/>
                <a:endCxn id="144" idx="0"/>
              </p:cNvCxnSpPr>
              <p:nvPr/>
            </p:nvCxnSpPr>
            <p:spPr>
              <a:xfrm rot="5400000">
                <a:off x="7117654" y="3472510"/>
                <a:ext cx="105752" cy="875989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Gerade Verbindung 44"/>
              <p:cNvCxnSpPr>
                <a:stCxn id="118" idx="2"/>
                <a:endCxn id="147" idx="0"/>
              </p:cNvCxnSpPr>
              <p:nvPr/>
            </p:nvCxnSpPr>
            <p:spPr>
              <a:xfrm rot="5400000">
                <a:off x="6837744" y="3192600"/>
                <a:ext cx="105752" cy="1435809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Gerade Verbindung 45"/>
              <p:cNvCxnSpPr>
                <a:stCxn id="118" idx="2"/>
                <a:endCxn id="148" idx="0"/>
              </p:cNvCxnSpPr>
              <p:nvPr/>
            </p:nvCxnSpPr>
            <p:spPr>
              <a:xfrm rot="16200000" flipH="1">
                <a:off x="8270734" y="3195417"/>
                <a:ext cx="105752" cy="1430173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Gerade Verbindung 46"/>
              <p:cNvCxnSpPr>
                <a:stCxn id="118" idx="0"/>
                <a:endCxn id="140" idx="2"/>
              </p:cNvCxnSpPr>
              <p:nvPr/>
            </p:nvCxnSpPr>
            <p:spPr>
              <a:xfrm rot="16200000" flipV="1">
                <a:off x="7572228" y="3677331"/>
                <a:ext cx="70314" cy="2279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Rechteck 124"/>
              <p:cNvSpPr/>
              <p:nvPr/>
            </p:nvSpPr>
            <p:spPr>
              <a:xfrm>
                <a:off x="7449939" y="4180095"/>
                <a:ext cx="318909" cy="144000"/>
              </a:xfrm>
              <a:prstGeom prst="rect">
                <a:avLst/>
              </a:prstGeom>
              <a:grp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600" b="1" dirty="0" smtClean="0">
                    <a:solidFill>
                      <a:srgbClr val="000000"/>
                    </a:solidFill>
                    <a:latin typeface="Cambria Math"/>
                    <a:ea typeface="Cambria Math"/>
                  </a:rPr>
                  <a:t>≥ 1</a:t>
                </a:r>
                <a:endParaRPr lang="en-US" sz="6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26" name="Gerade Verbindung 48"/>
              <p:cNvCxnSpPr>
                <a:stCxn id="125" idx="2"/>
                <a:endCxn id="150" idx="0"/>
              </p:cNvCxnSpPr>
              <p:nvPr/>
            </p:nvCxnSpPr>
            <p:spPr>
              <a:xfrm rot="5400000">
                <a:off x="7575177" y="4357791"/>
                <a:ext cx="67914" cy="52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Gerade Verbindung 49"/>
              <p:cNvCxnSpPr>
                <a:stCxn id="125" idx="2"/>
                <a:endCxn id="149" idx="0"/>
              </p:cNvCxnSpPr>
              <p:nvPr/>
            </p:nvCxnSpPr>
            <p:spPr>
              <a:xfrm rot="5400000">
                <a:off x="7136961" y="3919575"/>
                <a:ext cx="67914" cy="876952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Gerade Verbindung 50"/>
              <p:cNvCxnSpPr>
                <a:stCxn id="125" idx="0"/>
                <a:endCxn id="145" idx="2"/>
              </p:cNvCxnSpPr>
              <p:nvPr/>
            </p:nvCxnSpPr>
            <p:spPr>
              <a:xfrm rot="16200000" flipV="1">
                <a:off x="7590823" y="4161524"/>
                <a:ext cx="36715" cy="428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Gerade Verbindung 51"/>
              <p:cNvCxnSpPr>
                <a:stCxn id="125" idx="2"/>
                <a:endCxn id="151" idx="0"/>
              </p:cNvCxnSpPr>
              <p:nvPr/>
            </p:nvCxnSpPr>
            <p:spPr>
              <a:xfrm rot="16200000" flipH="1">
                <a:off x="8016551" y="3916936"/>
                <a:ext cx="67914" cy="882229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Gerade Verbindung 52"/>
              <p:cNvCxnSpPr>
                <a:stCxn id="125" idx="2"/>
                <a:endCxn id="153" idx="0"/>
              </p:cNvCxnSpPr>
              <p:nvPr/>
            </p:nvCxnSpPr>
            <p:spPr>
              <a:xfrm rot="16200000" flipH="1">
                <a:off x="8290042" y="3643446"/>
                <a:ext cx="67914" cy="142921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Gerade Verbindung 53"/>
              <p:cNvCxnSpPr>
                <a:stCxn id="125" idx="2"/>
                <a:endCxn id="152" idx="0"/>
              </p:cNvCxnSpPr>
              <p:nvPr/>
            </p:nvCxnSpPr>
            <p:spPr>
              <a:xfrm rot="5400000">
                <a:off x="6857051" y="3639665"/>
                <a:ext cx="67914" cy="1436772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Rechteck 131"/>
              <p:cNvSpPr/>
              <p:nvPr/>
            </p:nvSpPr>
            <p:spPr>
              <a:xfrm>
                <a:off x="7453183" y="4642322"/>
                <a:ext cx="318909" cy="144000"/>
              </a:xfrm>
              <a:prstGeom prst="rect">
                <a:avLst/>
              </a:prstGeom>
              <a:grp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600" b="1" dirty="0" smtClean="0">
                    <a:solidFill>
                      <a:srgbClr val="000000"/>
                    </a:solidFill>
                    <a:latin typeface="Cambria Math"/>
                    <a:ea typeface="Cambria Math"/>
                  </a:rPr>
                  <a:t>≥ 1</a:t>
                </a:r>
                <a:endParaRPr lang="en-US" sz="6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33" name="Gerade Verbindung 55"/>
              <p:cNvCxnSpPr>
                <a:stCxn id="150" idx="2"/>
                <a:endCxn id="132" idx="0"/>
              </p:cNvCxnSpPr>
              <p:nvPr/>
            </p:nvCxnSpPr>
            <p:spPr>
              <a:xfrm rot="16200000" flipH="1">
                <a:off x="7575598" y="4605282"/>
                <a:ext cx="70314" cy="3765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Gerade Verbindung 56"/>
              <p:cNvCxnSpPr>
                <a:stCxn id="132" idx="2"/>
                <a:endCxn id="154" idx="0"/>
              </p:cNvCxnSpPr>
              <p:nvPr/>
            </p:nvCxnSpPr>
            <p:spPr>
              <a:xfrm rot="5400000">
                <a:off x="7103583" y="4420143"/>
                <a:ext cx="142876" cy="875234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Gerade Verbindung 57"/>
              <p:cNvCxnSpPr>
                <a:stCxn id="132" idx="2"/>
                <a:endCxn id="158" idx="0"/>
              </p:cNvCxnSpPr>
              <p:nvPr/>
            </p:nvCxnSpPr>
            <p:spPr>
              <a:xfrm rot="16200000" flipH="1">
                <a:off x="8256664" y="4142296"/>
                <a:ext cx="142876" cy="1430928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Gerade Verbindung 58"/>
              <p:cNvCxnSpPr>
                <a:stCxn id="132" idx="2"/>
                <a:endCxn id="156" idx="0"/>
              </p:cNvCxnSpPr>
              <p:nvPr/>
            </p:nvCxnSpPr>
            <p:spPr>
              <a:xfrm rot="16200000" flipH="1">
                <a:off x="7983173" y="4415786"/>
                <a:ext cx="142876" cy="88394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Gerade Verbindung 59"/>
              <p:cNvCxnSpPr>
                <a:stCxn id="132" idx="2"/>
                <a:endCxn id="155" idx="0"/>
              </p:cNvCxnSpPr>
              <p:nvPr/>
            </p:nvCxnSpPr>
            <p:spPr>
              <a:xfrm rot="16200000" flipH="1">
                <a:off x="7541798" y="4857161"/>
                <a:ext cx="142876" cy="119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Gerade Verbindung 60"/>
              <p:cNvCxnSpPr>
                <a:stCxn id="132" idx="2"/>
                <a:endCxn id="157" idx="0"/>
              </p:cNvCxnSpPr>
              <p:nvPr/>
            </p:nvCxnSpPr>
            <p:spPr>
              <a:xfrm rot="5400000">
                <a:off x="6823673" y="4140233"/>
                <a:ext cx="142876" cy="1435054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Rechteck 97"/>
            <p:cNvSpPr/>
            <p:nvPr/>
          </p:nvSpPr>
          <p:spPr>
            <a:xfrm>
              <a:off x="7179507" y="2371397"/>
              <a:ext cx="907655" cy="262302"/>
            </a:xfrm>
            <a:prstGeom prst="rect">
              <a:avLst/>
            </a:prstGeom>
            <a:noFill/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600" dirty="0" smtClean="0">
                  <a:solidFill>
                    <a:srgbClr val="000000"/>
                  </a:solidFill>
                </a:rPr>
                <a:t>vehicle failure</a:t>
              </a:r>
              <a:endParaRPr lang="en-US" sz="600" dirty="0">
                <a:solidFill>
                  <a:srgbClr val="000000"/>
                </a:solidFill>
              </a:endParaRPr>
            </a:p>
          </p:txBody>
        </p:sp>
        <p:sp>
          <p:nvSpPr>
            <p:cNvPr id="99" name="Rechteck 98"/>
            <p:cNvSpPr/>
            <p:nvPr/>
          </p:nvSpPr>
          <p:spPr>
            <a:xfrm>
              <a:off x="7476683" y="2708134"/>
              <a:ext cx="318306" cy="152440"/>
            </a:xfrm>
            <a:prstGeom prst="rect">
              <a:avLst/>
            </a:prstGeom>
            <a:noFill/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600" b="1" dirty="0" smtClean="0">
                  <a:solidFill>
                    <a:srgbClr val="000000"/>
                  </a:solidFill>
                  <a:latin typeface="Cambria Math"/>
                  <a:ea typeface="Cambria Math"/>
                </a:rPr>
                <a:t>≥ 1</a:t>
              </a:r>
              <a:endParaRPr lang="en-US" sz="6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00" name="Gerade Verbindung 22"/>
            <p:cNvCxnSpPr>
              <a:stCxn id="98" idx="2"/>
              <a:endCxn id="99" idx="0"/>
            </p:cNvCxnSpPr>
            <p:nvPr/>
          </p:nvCxnSpPr>
          <p:spPr>
            <a:xfrm rot="16200000" flipH="1">
              <a:off x="7597369" y="2669665"/>
              <a:ext cx="74435" cy="2502"/>
            </a:xfrm>
            <a:prstGeom prst="line">
              <a:avLst/>
            </a:prstGeom>
            <a:noFill/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Gerade Verbindung 23"/>
            <p:cNvCxnSpPr>
              <a:stCxn id="99" idx="2"/>
              <a:endCxn id="109" idx="0"/>
            </p:cNvCxnSpPr>
            <p:nvPr/>
          </p:nvCxnSpPr>
          <p:spPr>
            <a:xfrm rot="5400000">
              <a:off x="7569156" y="2924164"/>
              <a:ext cx="130270" cy="3090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 Verbindung 24"/>
            <p:cNvCxnSpPr/>
            <p:nvPr/>
          </p:nvCxnSpPr>
          <p:spPr>
            <a:xfrm rot="5400000">
              <a:off x="7149233" y="2483550"/>
              <a:ext cx="111950" cy="863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Gerade Verbindung 25"/>
            <p:cNvCxnSpPr/>
            <p:nvPr/>
          </p:nvCxnSpPr>
          <p:spPr>
            <a:xfrm rot="16200000" flipH="1">
              <a:off x="8013366" y="2482424"/>
              <a:ext cx="111950" cy="865259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echteck 103"/>
            <p:cNvSpPr/>
            <p:nvPr/>
          </p:nvSpPr>
          <p:spPr>
            <a:xfrm>
              <a:off x="8405865" y="2990844"/>
              <a:ext cx="197339" cy="1905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dirty="0" smtClean="0">
                  <a:solidFill>
                    <a:srgbClr val="000000"/>
                  </a:solidFill>
                </a:rPr>
                <a:t>…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sp>
          <p:nvSpPr>
            <p:cNvPr id="105" name="Rechteck 104"/>
            <p:cNvSpPr/>
            <p:nvPr/>
          </p:nvSpPr>
          <p:spPr>
            <a:xfrm>
              <a:off x="6653241" y="2990844"/>
              <a:ext cx="197339" cy="1905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dirty="0" smtClean="0">
                  <a:solidFill>
                    <a:srgbClr val="000000"/>
                  </a:solidFill>
                </a:rPr>
                <a:t>…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4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Exercise</a:t>
            </a:r>
            <a:r>
              <a:rPr lang="de-DE" dirty="0" smtClean="0"/>
              <a:t> 5.4: Task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467544" y="1412776"/>
            <a:ext cx="8424936" cy="4680520"/>
          </a:xfrm>
        </p:spPr>
        <p:txBody>
          <a:bodyPr/>
          <a:lstStyle/>
          <a:p>
            <a:pPr>
              <a:buAutoNum type="alphaLcParenR"/>
            </a:pPr>
            <a:r>
              <a:rPr lang="de-DE" dirty="0" smtClean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simplified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top </a:t>
            </a:r>
            <a:r>
              <a:rPr lang="de-DE" dirty="0" err="1"/>
              <a:t>event</a:t>
            </a:r>
            <a:r>
              <a:rPr lang="de-DE" dirty="0"/>
              <a:t> </a:t>
            </a:r>
            <a:r>
              <a:rPr lang="en-US" dirty="0"/>
              <a:t>“Safety Critical Fault”</a:t>
            </a:r>
            <a:r>
              <a:rPr lang="de-DE" dirty="0"/>
              <a:t>. </a:t>
            </a:r>
            <a:r>
              <a:rPr lang="de-DE" dirty="0" err="1"/>
              <a:t>Consider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critical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modes</a:t>
            </a:r>
            <a:r>
              <a:rPr lang="de-DE" dirty="0"/>
              <a:t>.</a:t>
            </a:r>
          </a:p>
          <a:p>
            <a:pPr>
              <a:buAutoNum type="alphaLcParenR"/>
            </a:pPr>
            <a:r>
              <a:rPr lang="de-DE" dirty="0"/>
              <a:t>Add </a:t>
            </a:r>
            <a:r>
              <a:rPr lang="de-DE" dirty="0" err="1"/>
              <a:t>functions</a:t>
            </a:r>
            <a:r>
              <a:rPr lang="de-DE" dirty="0"/>
              <a:t>, </a:t>
            </a:r>
            <a:r>
              <a:rPr lang="de-DE" dirty="0" err="1"/>
              <a:t>malfunctions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 smtClean="0"/>
              <a:t>modes</a:t>
            </a:r>
            <a:r>
              <a:rPr lang="de-DE" dirty="0" smtClean="0"/>
              <a:t>.</a:t>
            </a:r>
          </a:p>
          <a:p>
            <a:pPr>
              <a:buFont typeface="Wingdings" pitchFamily="2" charset="2"/>
              <a:buAutoNum type="alphaLcParenR"/>
            </a:pPr>
            <a:r>
              <a:rPr lang="de-DE" dirty="0"/>
              <a:t>Create a qualitative Fault </a:t>
            </a:r>
            <a:r>
              <a:rPr lang="de-DE" dirty="0" err="1"/>
              <a:t>Tree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a)-b</a:t>
            </a:r>
            <a:r>
              <a:rPr lang="de-DE" dirty="0" smtClean="0"/>
              <a:t>).</a:t>
            </a:r>
            <a:endParaRPr lang="de-DE" dirty="0"/>
          </a:p>
          <a:p>
            <a:pPr>
              <a:buAutoNum type="alphaLcParenR"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1744110" y="3081278"/>
            <a:ext cx="7159991" cy="343570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200" b="1" dirty="0" smtClean="0">
                <a:solidFill>
                  <a:srgbClr val="1F3A45"/>
                </a:solidFill>
                <a:ea typeface="ＭＳ Ｐゴシック" pitchFamily="124" charset="-128"/>
              </a:rPr>
              <a:t>						             </a:t>
            </a:r>
            <a:r>
              <a:rPr lang="de-DE" sz="1600" b="1" dirty="0" smtClean="0">
                <a:solidFill>
                  <a:srgbClr val="1F3A45"/>
                </a:solidFill>
                <a:ea typeface="ＭＳ Ｐゴシック" pitchFamily="124" charset="-128"/>
              </a:rPr>
              <a:t>MPS</a:t>
            </a: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306314" y="3089639"/>
            <a:ext cx="1368777" cy="343570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6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6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 b="1" dirty="0" err="1" smtClean="0">
                <a:solidFill>
                  <a:srgbClr val="1F3A45"/>
                </a:solidFill>
                <a:ea typeface="ＭＳ Ｐゴシック" pitchFamily="124" charset="-128"/>
              </a:rPr>
              <a:t>Accelerator</a:t>
            </a:r>
            <a:r>
              <a:rPr lang="de-DE" sz="1600" b="1" dirty="0" smtClean="0">
                <a:solidFill>
                  <a:srgbClr val="1F3A45"/>
                </a:solidFill>
                <a:ea typeface="ＭＳ Ｐゴシック" pitchFamily="124" charset="-128"/>
              </a:rPr>
              <a:t> (i.e. LHC)</a:t>
            </a:r>
          </a:p>
        </p:txBody>
      </p:sp>
      <p:cxnSp>
        <p:nvCxnSpPr>
          <p:cNvPr id="9" name="Straight Arrow Connector 7"/>
          <p:cNvCxnSpPr/>
          <p:nvPr/>
        </p:nvCxnSpPr>
        <p:spPr>
          <a:xfrm>
            <a:off x="1154415" y="4455495"/>
            <a:ext cx="905694" cy="0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>
          <a:xfrm>
            <a:off x="2455957" y="4455495"/>
            <a:ext cx="2255100" cy="0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" name="Straight Arrow Connector 11"/>
          <p:cNvCxnSpPr/>
          <p:nvPr/>
        </p:nvCxnSpPr>
        <p:spPr>
          <a:xfrm>
            <a:off x="5083042" y="4455496"/>
            <a:ext cx="2224883" cy="4314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" name="Straight Arrow Connector 13"/>
          <p:cNvCxnSpPr/>
          <p:nvPr/>
        </p:nvCxnSpPr>
        <p:spPr>
          <a:xfrm flipV="1">
            <a:off x="8471779" y="4455499"/>
            <a:ext cx="426276" cy="4312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" name="TextBox 14"/>
          <p:cNvSpPr txBox="1"/>
          <p:nvPr/>
        </p:nvSpPr>
        <p:spPr>
          <a:xfrm>
            <a:off x="30954" y="3081278"/>
            <a:ext cx="1936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Primary Fault to be detected </a:t>
            </a:r>
          </a:p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(rate 10^-4 / h)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1452124" y="337534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Sensor </a:t>
            </a:r>
          </a:p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(e.g. voltage measurement)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5" name="TextBox 17"/>
          <p:cNvSpPr txBox="1"/>
          <p:nvPr/>
        </p:nvSpPr>
        <p:spPr>
          <a:xfrm>
            <a:off x="4330013" y="3370126"/>
            <a:ext cx="1610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Decision logics (electronics board)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2897471" y="4004360"/>
            <a:ext cx="1458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Communication link 1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5633103" y="4004360"/>
            <a:ext cx="1459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Communication link 2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8" name="TextBox 20"/>
          <p:cNvSpPr txBox="1"/>
          <p:nvPr/>
        </p:nvSpPr>
        <p:spPr>
          <a:xfrm>
            <a:off x="6930273" y="3799004"/>
            <a:ext cx="1973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Actuator (e.g. Beam Dumping System, …)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306314" y="5264938"/>
            <a:ext cx="1486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u="sng" dirty="0" smtClean="0">
                <a:solidFill>
                  <a:prstClr val="black"/>
                </a:solidFill>
              </a:rPr>
              <a:t>Functionality</a:t>
            </a:r>
            <a:r>
              <a:rPr lang="en-GB" sz="1200" dirty="0" smtClean="0">
                <a:solidFill>
                  <a:prstClr val="black"/>
                </a:solidFill>
              </a:rPr>
              <a:t>: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0" name="TextBox 26"/>
          <p:cNvSpPr txBox="1"/>
          <p:nvPr/>
        </p:nvSpPr>
        <p:spPr>
          <a:xfrm>
            <a:off x="1568653" y="5262301"/>
            <a:ext cx="1486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u="sng" dirty="0" smtClean="0">
                <a:solidFill>
                  <a:prstClr val="black"/>
                </a:solidFill>
              </a:rPr>
              <a:t>Measure</a:t>
            </a:r>
            <a:r>
              <a:rPr lang="en-GB" sz="1200" dirty="0" smtClean="0">
                <a:solidFill>
                  <a:prstClr val="black"/>
                </a:solidFill>
              </a:rPr>
              <a:t> a given quantity to detect possible failures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2995851" y="5262300"/>
            <a:ext cx="1486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u="sng" dirty="0" smtClean="0">
                <a:solidFill>
                  <a:prstClr val="black"/>
                </a:solidFill>
              </a:rPr>
              <a:t>Transmit</a:t>
            </a:r>
            <a:r>
              <a:rPr lang="en-GB" sz="1200" dirty="0" smtClean="0">
                <a:solidFill>
                  <a:prstClr val="black"/>
                </a:solidFill>
              </a:rPr>
              <a:t> information to the rule-based process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2" name="TextBox 28"/>
          <p:cNvSpPr txBox="1"/>
          <p:nvPr/>
        </p:nvSpPr>
        <p:spPr>
          <a:xfrm>
            <a:off x="4456173" y="5262299"/>
            <a:ext cx="148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u="sng" dirty="0" smtClean="0">
                <a:solidFill>
                  <a:prstClr val="black"/>
                </a:solidFill>
              </a:rPr>
              <a:t>Decide</a:t>
            </a:r>
            <a:r>
              <a:rPr lang="en-GB" sz="1200" dirty="0" smtClean="0">
                <a:solidFill>
                  <a:prstClr val="black"/>
                </a:solidFill>
              </a:rPr>
              <a:t> if an emergency action has to be undertaken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3" name="TextBox 29"/>
          <p:cNvSpPr txBox="1"/>
          <p:nvPr/>
        </p:nvSpPr>
        <p:spPr>
          <a:xfrm>
            <a:off x="5861570" y="5261924"/>
            <a:ext cx="1486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u="sng" dirty="0" smtClean="0">
                <a:solidFill>
                  <a:prstClr val="black"/>
                </a:solidFill>
              </a:rPr>
              <a:t>Transmit</a:t>
            </a:r>
            <a:r>
              <a:rPr lang="en-GB" sz="1200" dirty="0" smtClean="0">
                <a:solidFill>
                  <a:prstClr val="black"/>
                </a:solidFill>
              </a:rPr>
              <a:t> information to the actuator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4" name="TextBox 30"/>
          <p:cNvSpPr txBox="1"/>
          <p:nvPr/>
        </p:nvSpPr>
        <p:spPr>
          <a:xfrm>
            <a:off x="7287128" y="5261923"/>
            <a:ext cx="1486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u="sng" dirty="0" smtClean="0">
                <a:solidFill>
                  <a:prstClr val="black"/>
                </a:solidFill>
              </a:rPr>
              <a:t>Execute</a:t>
            </a:r>
            <a:r>
              <a:rPr lang="en-GB" sz="1200" dirty="0" smtClean="0">
                <a:solidFill>
                  <a:prstClr val="black"/>
                </a:solidFill>
              </a:rPr>
              <a:t> the requested emergency action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" name="Oval 2"/>
          <p:cNvSpPr/>
          <p:nvPr/>
        </p:nvSpPr>
        <p:spPr>
          <a:xfrm>
            <a:off x="2067095" y="4013480"/>
            <a:ext cx="598859" cy="884029"/>
          </a:xfrm>
          <a:prstGeom prst="ellipse">
            <a:avLst/>
          </a:prstGeom>
          <a:solidFill>
            <a:srgbClr val="70AD47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200" kern="0" smtClean="0">
              <a:solidFill>
                <a:prstClr val="white"/>
              </a:solidFill>
            </a:endParaRPr>
          </a:p>
        </p:txBody>
      </p:sp>
      <p:sp>
        <p:nvSpPr>
          <p:cNvPr id="26" name="Rectangle 4"/>
          <p:cNvSpPr/>
          <p:nvPr/>
        </p:nvSpPr>
        <p:spPr>
          <a:xfrm>
            <a:off x="4710341" y="3835249"/>
            <a:ext cx="869771" cy="1240493"/>
          </a:xfrm>
          <a:prstGeom prst="rect">
            <a:avLst/>
          </a:prstGeom>
          <a:solidFill>
            <a:srgbClr val="5B9BD5"/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200" kern="0" smtClean="0">
              <a:solidFill>
                <a:prstClr val="white"/>
              </a:solidFill>
            </a:endParaRPr>
          </a:p>
        </p:txBody>
      </p:sp>
      <p:sp>
        <p:nvSpPr>
          <p:cNvPr id="27" name="Rounded Rectangle 5"/>
          <p:cNvSpPr/>
          <p:nvPr/>
        </p:nvSpPr>
        <p:spPr>
          <a:xfrm>
            <a:off x="7304071" y="4253062"/>
            <a:ext cx="1226234" cy="413497"/>
          </a:xfrm>
          <a:prstGeom prst="round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200" kern="0" smtClean="0">
              <a:solidFill>
                <a:prstClr val="white"/>
              </a:solidFill>
            </a:endParaRPr>
          </a:p>
        </p:txBody>
      </p:sp>
      <p:sp>
        <p:nvSpPr>
          <p:cNvPr id="28" name="Lightning Bolt 3"/>
          <p:cNvSpPr/>
          <p:nvPr/>
        </p:nvSpPr>
        <p:spPr>
          <a:xfrm>
            <a:off x="529760" y="3735970"/>
            <a:ext cx="988845" cy="1439050"/>
          </a:xfrm>
          <a:prstGeom prst="lightningBol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200" kern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01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r>
              <a:rPr lang="de-DE" dirty="0"/>
              <a:t> </a:t>
            </a:r>
            <a:r>
              <a:rPr lang="de-DE" dirty="0" smtClean="0"/>
              <a:t>5.6: </a:t>
            </a:r>
            <a:r>
              <a:rPr lang="de-DE" dirty="0"/>
              <a:t>Task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412776"/>
            <a:ext cx="8424936" cy="4680520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Create a Fault </a:t>
            </a:r>
            <a:r>
              <a:rPr lang="de-DE" dirty="0" err="1" smtClean="0"/>
              <a:t>Tree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r>
              <a:rPr lang="de-DE" dirty="0" smtClean="0"/>
              <a:t> redundant MPS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probability</a:t>
            </a:r>
            <a:r>
              <a:rPr lang="de-DE" dirty="0"/>
              <a:t> </a:t>
            </a:r>
            <a:r>
              <a:rPr lang="en-US" dirty="0"/>
              <a:t>after one production year </a:t>
            </a:r>
            <a:r>
              <a:rPr lang="en-US" dirty="0" smtClean="0"/>
              <a:t>(</a:t>
            </a:r>
            <a:r>
              <a:rPr lang="de-DE" dirty="0" smtClean="0"/>
              <a:t>t = 5000h).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481939" y="2348880"/>
            <a:ext cx="1368777" cy="357256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200" b="1" dirty="0" smtClean="0">
                <a:solidFill>
                  <a:srgbClr val="1F3A45"/>
                </a:solidFill>
                <a:ea typeface="ＭＳ Ｐゴシック" pitchFamily="124" charset="-128"/>
              </a:rPr>
              <a:t>LHC</a:t>
            </a:r>
          </a:p>
        </p:txBody>
      </p:sp>
      <p:sp>
        <p:nvSpPr>
          <p:cNvPr id="7" name="Rechteck 6"/>
          <p:cNvSpPr/>
          <p:nvPr/>
        </p:nvSpPr>
        <p:spPr bwMode="auto">
          <a:xfrm>
            <a:off x="1982591" y="2348880"/>
            <a:ext cx="7007544" cy="176708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200" b="1" dirty="0">
                <a:solidFill>
                  <a:srgbClr val="1F3A45"/>
                </a:solidFill>
                <a:ea typeface="ＭＳ Ｐゴシック" pitchFamily="124" charset="-128"/>
              </a:rPr>
              <a:t> </a:t>
            </a:r>
            <a:r>
              <a:rPr lang="de-DE" sz="2200" b="1" dirty="0" smtClean="0">
                <a:solidFill>
                  <a:srgbClr val="1F3A45"/>
                </a:solidFill>
                <a:ea typeface="ＭＳ Ｐゴシック" pitchFamily="124" charset="-128"/>
              </a:rPr>
              <a:t>  					          	   String 1</a:t>
            </a:r>
          </a:p>
        </p:txBody>
      </p:sp>
      <p:sp>
        <p:nvSpPr>
          <p:cNvPr id="8" name="Rechteck 7"/>
          <p:cNvSpPr/>
          <p:nvPr/>
        </p:nvSpPr>
        <p:spPr bwMode="auto">
          <a:xfrm>
            <a:off x="1982591" y="4116734"/>
            <a:ext cx="7007543" cy="1804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dirty="0" smtClean="0">
              <a:solidFill>
                <a:srgbClr val="1F3A45"/>
              </a:solidFill>
              <a:ea typeface="ＭＳ Ｐゴシック" pitchFamily="12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200" b="1" dirty="0">
                <a:solidFill>
                  <a:srgbClr val="1F3A45"/>
                </a:solidFill>
                <a:ea typeface="ＭＳ Ｐゴシック" pitchFamily="124" charset="-128"/>
              </a:rPr>
              <a:t>	</a:t>
            </a:r>
            <a:r>
              <a:rPr lang="de-DE" sz="2200" b="1" dirty="0" smtClean="0">
                <a:solidFill>
                  <a:srgbClr val="1F3A45"/>
                </a:solidFill>
                <a:ea typeface="ＭＳ Ｐゴシック" pitchFamily="124" charset="-128"/>
              </a:rPr>
              <a:t>					          							   String 2</a:t>
            </a:r>
          </a:p>
        </p:txBody>
      </p:sp>
      <p:cxnSp>
        <p:nvCxnSpPr>
          <p:cNvPr id="9" name="Straight Arrow Connector 7"/>
          <p:cNvCxnSpPr/>
          <p:nvPr/>
        </p:nvCxnSpPr>
        <p:spPr>
          <a:xfrm>
            <a:off x="1147555" y="3860116"/>
            <a:ext cx="1095889" cy="0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" name="TextBox 14"/>
          <p:cNvSpPr txBox="1"/>
          <p:nvPr/>
        </p:nvSpPr>
        <p:spPr>
          <a:xfrm>
            <a:off x="179512" y="2808020"/>
            <a:ext cx="1936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Primary Fault to be detected </a:t>
            </a:r>
          </a:p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(rate 10^-4 / h)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1628079" y="2798348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Sensor </a:t>
            </a:r>
          </a:p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(e.g. voltage measurement)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2" name="TextBox 17"/>
          <p:cNvSpPr txBox="1"/>
          <p:nvPr/>
        </p:nvSpPr>
        <p:spPr>
          <a:xfrm>
            <a:off x="4505968" y="2793130"/>
            <a:ext cx="1610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Decision logics (electronics board)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5809058" y="3427364"/>
            <a:ext cx="1459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Communication link 2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4" name="TextBox 20"/>
          <p:cNvSpPr txBox="1"/>
          <p:nvPr/>
        </p:nvSpPr>
        <p:spPr>
          <a:xfrm>
            <a:off x="7079568" y="3072051"/>
            <a:ext cx="1973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Actuator (e.g. Beam Dumping System, …)</a:t>
            </a:r>
            <a:endParaRPr lang="en-GB" sz="1200" dirty="0">
              <a:solidFill>
                <a:prstClr val="black"/>
              </a:solidFill>
            </a:endParaRPr>
          </a:p>
        </p:txBody>
      </p:sp>
      <p:cxnSp>
        <p:nvCxnSpPr>
          <p:cNvPr id="15" name="Straight Arrow Connector 7"/>
          <p:cNvCxnSpPr/>
          <p:nvPr/>
        </p:nvCxnSpPr>
        <p:spPr>
          <a:xfrm>
            <a:off x="1321981" y="4552370"/>
            <a:ext cx="905694" cy="0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" name="Rectangle 4"/>
          <p:cNvSpPr/>
          <p:nvPr/>
        </p:nvSpPr>
        <p:spPr>
          <a:xfrm>
            <a:off x="4698993" y="3381397"/>
            <a:ext cx="1052423" cy="1651096"/>
          </a:xfrm>
          <a:prstGeom prst="rect">
            <a:avLst/>
          </a:prstGeom>
          <a:solidFill>
            <a:srgbClr val="5B9BD5"/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3073426" y="3427364"/>
            <a:ext cx="1458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Communication link 1</a:t>
            </a:r>
            <a:endParaRPr lang="en-GB" sz="1200" dirty="0">
              <a:solidFill>
                <a:prstClr val="black"/>
              </a:solidFill>
            </a:endParaRPr>
          </a:p>
        </p:txBody>
      </p:sp>
      <p:cxnSp>
        <p:nvCxnSpPr>
          <p:cNvPr id="18" name="Straight Arrow Connector 9"/>
          <p:cNvCxnSpPr/>
          <p:nvPr/>
        </p:nvCxnSpPr>
        <p:spPr>
          <a:xfrm>
            <a:off x="2631912" y="3878499"/>
            <a:ext cx="2255100" cy="0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9" name="Straight Arrow Connector 9"/>
          <p:cNvCxnSpPr/>
          <p:nvPr/>
        </p:nvCxnSpPr>
        <p:spPr>
          <a:xfrm>
            <a:off x="2631912" y="4552370"/>
            <a:ext cx="2255100" cy="0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0" name="Oval 2"/>
          <p:cNvSpPr/>
          <p:nvPr/>
        </p:nvSpPr>
        <p:spPr>
          <a:xfrm>
            <a:off x="2243050" y="3436484"/>
            <a:ext cx="598859" cy="884029"/>
          </a:xfrm>
          <a:prstGeom prst="ellipse">
            <a:avLst/>
          </a:prstGeom>
          <a:solidFill>
            <a:srgbClr val="70AD47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200" kern="0" smtClean="0">
              <a:solidFill>
                <a:prstClr val="white"/>
              </a:solidFill>
            </a:endParaRPr>
          </a:p>
        </p:txBody>
      </p:sp>
      <p:sp>
        <p:nvSpPr>
          <p:cNvPr id="21" name="Lightning Bolt 3"/>
          <p:cNvSpPr/>
          <p:nvPr/>
        </p:nvSpPr>
        <p:spPr>
          <a:xfrm>
            <a:off x="705715" y="3608153"/>
            <a:ext cx="988845" cy="1439050"/>
          </a:xfrm>
          <a:prstGeom prst="lightningBol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200" kern="0" smtClean="0">
              <a:solidFill>
                <a:prstClr val="white"/>
              </a:solidFill>
            </a:endParaRPr>
          </a:p>
        </p:txBody>
      </p:sp>
      <p:sp>
        <p:nvSpPr>
          <p:cNvPr id="22" name="Oval 2"/>
          <p:cNvSpPr/>
          <p:nvPr/>
        </p:nvSpPr>
        <p:spPr>
          <a:xfrm>
            <a:off x="2243050" y="4110355"/>
            <a:ext cx="598859" cy="884029"/>
          </a:xfrm>
          <a:prstGeom prst="ellipse">
            <a:avLst/>
          </a:prstGeom>
          <a:solidFill>
            <a:srgbClr val="70AD47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200" kern="0" smtClean="0">
              <a:solidFill>
                <a:prstClr val="white"/>
              </a:solidFill>
            </a:endParaRPr>
          </a:p>
        </p:txBody>
      </p:sp>
      <p:sp>
        <p:nvSpPr>
          <p:cNvPr id="23" name="Rounded Rectangle 5"/>
          <p:cNvSpPr/>
          <p:nvPr/>
        </p:nvSpPr>
        <p:spPr>
          <a:xfrm>
            <a:off x="7296686" y="3535246"/>
            <a:ext cx="1411710" cy="1343398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24" name="Straight Arrow Connector 33"/>
          <p:cNvCxnSpPr/>
          <p:nvPr/>
        </p:nvCxnSpPr>
        <p:spPr>
          <a:xfrm>
            <a:off x="8579125" y="4221695"/>
            <a:ext cx="411010" cy="2466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47"/>
          <p:cNvCxnSpPr/>
          <p:nvPr/>
        </p:nvCxnSpPr>
        <p:spPr>
          <a:xfrm flipH="1" flipV="1">
            <a:off x="8158171" y="3827163"/>
            <a:ext cx="420954" cy="383493"/>
          </a:xfrm>
          <a:prstGeom prst="straightConnector1">
            <a:avLst/>
          </a:prstGeom>
          <a:ln w="508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49"/>
          <p:cNvCxnSpPr/>
          <p:nvPr/>
        </p:nvCxnSpPr>
        <p:spPr>
          <a:xfrm flipH="1">
            <a:off x="8168974" y="4210656"/>
            <a:ext cx="410151" cy="376957"/>
          </a:xfrm>
          <a:prstGeom prst="straightConnector1">
            <a:avLst/>
          </a:prstGeom>
          <a:ln w="508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11"/>
          <p:cNvCxnSpPr/>
          <p:nvPr/>
        </p:nvCxnSpPr>
        <p:spPr>
          <a:xfrm>
            <a:off x="5258997" y="4552371"/>
            <a:ext cx="2224883" cy="4314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Straight Arrow Connector 11"/>
          <p:cNvCxnSpPr/>
          <p:nvPr/>
        </p:nvCxnSpPr>
        <p:spPr>
          <a:xfrm>
            <a:off x="5258997" y="3878500"/>
            <a:ext cx="2224883" cy="4314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" name="Rectangle 37"/>
          <p:cNvSpPr/>
          <p:nvPr/>
        </p:nvSpPr>
        <p:spPr>
          <a:xfrm>
            <a:off x="4891557" y="3641019"/>
            <a:ext cx="667753" cy="475715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Rectangle 38"/>
          <p:cNvSpPr/>
          <p:nvPr/>
        </p:nvSpPr>
        <p:spPr>
          <a:xfrm>
            <a:off x="4892608" y="4310712"/>
            <a:ext cx="667753" cy="475715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Rectangle 43"/>
          <p:cNvSpPr/>
          <p:nvPr/>
        </p:nvSpPr>
        <p:spPr>
          <a:xfrm>
            <a:off x="7506392" y="3666837"/>
            <a:ext cx="667753" cy="43246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2" name="Rectangle 44"/>
          <p:cNvSpPr/>
          <p:nvPr/>
        </p:nvSpPr>
        <p:spPr>
          <a:xfrm>
            <a:off x="7506392" y="4348267"/>
            <a:ext cx="667753" cy="43246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93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plax-PK55-136-045341L-Trivolt-5V-2x15V_Side-Vie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446" y="1107780"/>
            <a:ext cx="1588058" cy="124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1" y="142852"/>
            <a:ext cx="6661935" cy="500066"/>
          </a:xfrm>
        </p:spPr>
        <p:txBody>
          <a:bodyPr/>
          <a:lstStyle/>
          <a:p>
            <a:r>
              <a:rPr lang="en-GB" dirty="0" smtClean="0"/>
              <a:t>Demonstrating Reliability: Test 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/>
                </a:solidFill>
              </a:rPr>
              <a:t>Real Case: </a:t>
            </a:r>
            <a:r>
              <a:rPr lang="en-GB" dirty="0" smtClean="0"/>
              <a:t>113 PSU units </a:t>
            </a:r>
            <a:r>
              <a:rPr lang="en-GB" dirty="0"/>
              <a:t>(same ref) </a:t>
            </a:r>
            <a:r>
              <a:rPr lang="en-GB" dirty="0" smtClean="0"/>
              <a:t>delivered @ CERN</a:t>
            </a:r>
            <a:endParaRPr lang="en-GB" dirty="0"/>
          </a:p>
          <a:p>
            <a:pPr lvl="1"/>
            <a:r>
              <a:rPr lang="en-GB" dirty="0"/>
              <a:t>A PSU-LAB is in charge </a:t>
            </a:r>
            <a:r>
              <a:rPr lang="en-GB" dirty="0" smtClean="0"/>
              <a:t>of the qualification / reception</a:t>
            </a:r>
          </a:p>
          <a:p>
            <a:pPr lvl="1"/>
            <a:r>
              <a:rPr lang="en-GB" dirty="0" smtClean="0"/>
              <a:t>2 different tests were organized to check units reliability</a:t>
            </a:r>
          </a:p>
          <a:p>
            <a:pPr lvl="4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 test: </a:t>
            </a:r>
            <a:r>
              <a:rPr lang="en-GB" u="sng" dirty="0" smtClean="0"/>
              <a:t>All units</a:t>
            </a:r>
            <a:r>
              <a:rPr lang="en-GB" dirty="0" smtClean="0"/>
              <a:t> running </a:t>
            </a:r>
            <a:r>
              <a:rPr lang="en-GB" u="sng" dirty="0" smtClean="0"/>
              <a:t>during 24 hours</a:t>
            </a:r>
            <a:r>
              <a:rPr lang="en-GB" dirty="0" smtClean="0"/>
              <a:t> (nominal conditions)</a:t>
            </a:r>
          </a:p>
          <a:p>
            <a:pPr lvl="4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test: 5 units – only  - running  during 6 months.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rgbClr val="EEECE1">
                    <a:lumMod val="10000"/>
                  </a:srgbClr>
                </a:solidFill>
              </a:rPr>
              <a:t>Thurel Yves, CERN Edition, 2015</a:t>
            </a:r>
            <a:endParaRPr lang="en-US" dirty="0">
              <a:solidFill>
                <a:srgbClr val="EEECE1">
                  <a:lumMod val="10000"/>
                </a:srgbClr>
              </a:solidFill>
            </a:endParaRPr>
          </a:p>
        </p:txBody>
      </p:sp>
      <p:pic>
        <p:nvPicPr>
          <p:cNvPr id="1027" name="Picture 3" descr="P101077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3328238"/>
            <a:ext cx="4104456" cy="308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P101077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8238"/>
            <a:ext cx="4106846" cy="308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1475656" y="4545124"/>
            <a:ext cx="2520280" cy="504056"/>
          </a:xfrm>
          <a:prstGeom prst="wedgeRectCallout">
            <a:avLst>
              <a:gd name="adj1" fmla="val -22140"/>
              <a:gd name="adj2" fmla="val 9872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Up to 10 units under test conditions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5393320" y="3472254"/>
            <a:ext cx="2520280" cy="612068"/>
          </a:xfrm>
          <a:prstGeom prst="wedgeRectCallout">
            <a:avLst>
              <a:gd name="adj1" fmla="val -22140"/>
              <a:gd name="adj2" fmla="val 9872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Test duration counters</a:t>
            </a:r>
            <a:br>
              <a:rPr lang="en-GB" dirty="0" smtClean="0">
                <a:solidFill>
                  <a:prstClr val="white"/>
                </a:solidFill>
              </a:rPr>
            </a:br>
            <a:r>
              <a:rPr lang="en-GB" dirty="0" smtClean="0">
                <a:solidFill>
                  <a:prstClr val="white"/>
                </a:solidFill>
              </a:rPr>
              <a:t>(1 per unit under test)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26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912" y="934833"/>
            <a:ext cx="6067592" cy="605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42852"/>
            <a:ext cx="6840760" cy="500066"/>
          </a:xfrm>
        </p:spPr>
        <p:txBody>
          <a:bodyPr/>
          <a:lstStyle/>
          <a:p>
            <a:r>
              <a:rPr lang="en-GB" dirty="0" smtClean="0"/>
              <a:t>Re-Testing reworked units, with clear goal!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The 0-failure test was </a:t>
            </a:r>
            <a:r>
              <a:rPr lang="en-GB" u="sng" dirty="0" smtClean="0">
                <a:solidFill>
                  <a:srgbClr val="00B050"/>
                </a:solidFill>
              </a:rPr>
              <a:t>successful</a:t>
            </a:r>
            <a:r>
              <a:rPr lang="en-GB" dirty="0" smtClean="0">
                <a:solidFill>
                  <a:srgbClr val="00B050"/>
                </a:solidFill>
              </a:rPr>
              <a:t/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(done on </a:t>
            </a:r>
            <a:r>
              <a:rPr lang="en-GB" dirty="0" smtClean="0">
                <a:solidFill>
                  <a:srgbClr val="00B050"/>
                </a:solidFill>
              </a:rPr>
              <a:t>reworked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units)</a:t>
            </a:r>
          </a:p>
          <a:p>
            <a:pPr lvl="1"/>
            <a:r>
              <a:rPr lang="en-GB" sz="2200" dirty="0" smtClean="0"/>
              <a:t>Even if testing only</a:t>
            </a:r>
            <a:br>
              <a:rPr lang="en-GB" sz="2200" dirty="0" smtClean="0"/>
            </a:br>
            <a:r>
              <a:rPr lang="en-GB" sz="2200" dirty="0" smtClean="0"/>
              <a:t>10 units makes the</a:t>
            </a:r>
            <a:br>
              <a:rPr lang="en-GB" sz="2200" dirty="0" smtClean="0"/>
            </a:br>
            <a:r>
              <a:rPr lang="en-GB" sz="2200" dirty="0" smtClean="0"/>
              <a:t>1</a:t>
            </a:r>
            <a:r>
              <a:rPr lang="en-GB" sz="2200" baseline="30000" dirty="0" smtClean="0"/>
              <a:t>st</a:t>
            </a:r>
            <a:r>
              <a:rPr lang="en-GB" sz="2200" dirty="0" smtClean="0"/>
              <a:t> failure heavier</a:t>
            </a:r>
            <a:br>
              <a:rPr lang="en-GB" sz="2200" dirty="0" smtClean="0"/>
            </a:br>
            <a:r>
              <a:rPr lang="en-GB" sz="2200" dirty="0" smtClean="0"/>
              <a:t>in the distribution</a:t>
            </a:r>
            <a:br>
              <a:rPr lang="en-GB" sz="2200" dirty="0" smtClean="0"/>
            </a:br>
            <a:r>
              <a:rPr lang="en-GB" sz="2200" dirty="0" smtClean="0"/>
              <a:t>test duration was</a:t>
            </a:r>
            <a:br>
              <a:rPr lang="en-GB" sz="2200" dirty="0" smtClean="0"/>
            </a:br>
            <a:r>
              <a:rPr lang="en-GB" sz="2200" dirty="0" smtClean="0"/>
              <a:t>long and exclusion</a:t>
            </a:r>
            <a:br>
              <a:rPr lang="en-GB" sz="2200" dirty="0" smtClean="0"/>
            </a:br>
            <a:r>
              <a:rPr lang="en-GB" sz="2200" dirty="0" smtClean="0"/>
              <a:t>of steep beta</a:t>
            </a:r>
            <a:br>
              <a:rPr lang="en-GB" sz="2200" dirty="0" smtClean="0"/>
            </a:br>
            <a:r>
              <a:rPr lang="en-GB" sz="2200" dirty="0" smtClean="0"/>
              <a:t>Cumulative</a:t>
            </a:r>
            <a:br>
              <a:rPr lang="en-GB" sz="2200" dirty="0" smtClean="0"/>
            </a:br>
            <a:r>
              <a:rPr lang="en-GB" sz="2200" dirty="0" smtClean="0"/>
              <a:t>Distribution Function</a:t>
            </a:r>
            <a:br>
              <a:rPr lang="en-GB" sz="2200" dirty="0" smtClean="0"/>
            </a:br>
            <a:r>
              <a:rPr lang="en-GB" sz="2200" dirty="0" smtClean="0"/>
              <a:t>becomes possible.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rgbClr val="EEECE1">
                    <a:lumMod val="10000"/>
                  </a:srgbClr>
                </a:solidFill>
              </a:rPr>
              <a:t>Thurel Yves, CERN Edition, 2015</a:t>
            </a:r>
            <a:endParaRPr lang="en-US" dirty="0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976156" y="4401108"/>
            <a:ext cx="261743" cy="261743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355976" y="1487625"/>
            <a:ext cx="4392488" cy="4641675"/>
            <a:chOff x="4319972" y="1379613"/>
            <a:chExt cx="4392488" cy="464167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782732" y="1552729"/>
              <a:ext cx="1417560" cy="4436946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4319972" y="2204864"/>
              <a:ext cx="4392488" cy="3816424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6857531" y="2430041"/>
              <a:ext cx="684076" cy="28803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7541607" y="2408618"/>
              <a:ext cx="414046" cy="43204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7227627" y="1379613"/>
              <a:ext cx="1440160" cy="10351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white"/>
                  </a:solidFill>
                </a:rPr>
                <a:t>These distributions are still possible</a:t>
              </a:r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9" name="Oval 18"/>
          <p:cNvSpPr/>
          <p:nvPr/>
        </p:nvSpPr>
        <p:spPr>
          <a:xfrm>
            <a:off x="4283968" y="5854413"/>
            <a:ext cx="130871" cy="13087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Rectangular Callout 19"/>
          <p:cNvSpPr/>
          <p:nvPr/>
        </p:nvSpPr>
        <p:spPr>
          <a:xfrm>
            <a:off x="611560" y="5198058"/>
            <a:ext cx="2744954" cy="1577312"/>
          </a:xfrm>
          <a:prstGeom prst="wedgeRectCallout">
            <a:avLst>
              <a:gd name="adj1" fmla="val 82505"/>
              <a:gd name="adj2" fmla="val -6938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Compare to 100 units running 340 hours !</a:t>
            </a:r>
            <a:br>
              <a:rPr lang="en-GB" dirty="0" smtClean="0">
                <a:solidFill>
                  <a:prstClr val="white"/>
                </a:solidFill>
              </a:rPr>
            </a:br>
            <a:r>
              <a:rPr lang="en-GB" sz="1400" dirty="0" smtClean="0">
                <a:solidFill>
                  <a:prstClr val="white"/>
                </a:solidFill>
              </a:rPr>
              <a:t>(1 failure over 100 tested units would represent 1 %, </a:t>
            </a:r>
            <a:r>
              <a:rPr lang="en-GB" sz="1400" b="1" dirty="0" smtClean="0">
                <a:solidFill>
                  <a:prstClr val="white"/>
                </a:solidFill>
              </a:rPr>
              <a:t>but exclusion of high beta is very poor</a:t>
            </a:r>
            <a:r>
              <a:rPr lang="en-GB" sz="1400" dirty="0" smtClean="0">
                <a:solidFill>
                  <a:prstClr val="white"/>
                </a:solidFill>
              </a:rPr>
              <a:t>)</a:t>
            </a:r>
            <a:endParaRPr lang="en-GB" sz="1400" dirty="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414839" y="1663807"/>
            <a:ext cx="1417560" cy="4436946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ular Callout 8"/>
          <p:cNvSpPr/>
          <p:nvPr/>
        </p:nvSpPr>
        <p:spPr>
          <a:xfrm>
            <a:off x="3779912" y="2538053"/>
            <a:ext cx="2888970" cy="1575023"/>
          </a:xfrm>
          <a:prstGeom prst="wedgeRectCallout">
            <a:avLst>
              <a:gd name="adj1" fmla="val 27312"/>
              <a:gd name="adj2" fmla="val 7055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This point was reached without any failure</a:t>
            </a:r>
            <a:br>
              <a:rPr lang="en-GB" dirty="0" smtClean="0">
                <a:solidFill>
                  <a:prstClr val="white"/>
                </a:solidFill>
              </a:rPr>
            </a:br>
            <a:r>
              <a:rPr lang="en-GB" dirty="0" smtClean="0">
                <a:solidFill>
                  <a:prstClr val="white"/>
                </a:solidFill>
              </a:rPr>
              <a:t>(34 000 hours in total)</a:t>
            </a:r>
            <a:br>
              <a:rPr lang="en-GB" dirty="0" smtClean="0">
                <a:solidFill>
                  <a:prstClr val="white"/>
                </a:solidFill>
              </a:rPr>
            </a:br>
            <a:r>
              <a:rPr lang="en-GB" sz="1400" dirty="0" smtClean="0">
                <a:solidFill>
                  <a:prstClr val="white"/>
                </a:solidFill>
              </a:rPr>
              <a:t>(1 failure over 10 tested units = 7 %, using </a:t>
            </a:r>
            <a:r>
              <a:rPr lang="en-GB" sz="1400" dirty="0" err="1" smtClean="0">
                <a:solidFill>
                  <a:prstClr val="white"/>
                </a:solidFill>
              </a:rPr>
              <a:t>Benard’s</a:t>
            </a:r>
            <a:r>
              <a:rPr lang="en-GB" sz="1400" dirty="0" smtClean="0">
                <a:solidFill>
                  <a:prstClr val="white"/>
                </a:solidFill>
              </a:rPr>
              <a:t> approximation)</a:t>
            </a:r>
            <a:endParaRPr lang="en-GB" sz="1400" dirty="0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107028" y="4662851"/>
            <a:ext cx="0" cy="1434836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02562" y="6237312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b="1" dirty="0" smtClean="0">
                <a:solidFill>
                  <a:srgbClr val="00B050"/>
                </a:solidFill>
              </a:rPr>
              <a:t>3 400</a:t>
            </a:r>
            <a:endParaRPr lang="en-GB" b="1" dirty="0">
              <a:solidFill>
                <a:srgbClr val="00B05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356514" y="4113076"/>
            <a:ext cx="1935565" cy="1262142"/>
            <a:chOff x="3320510" y="4005064"/>
            <a:chExt cx="1935565" cy="1262142"/>
          </a:xfrm>
        </p:grpSpPr>
        <p:cxnSp>
          <p:nvCxnSpPr>
            <p:cNvPr id="17" name="Straight Arrow Connector 16"/>
            <p:cNvCxnSpPr/>
            <p:nvPr/>
          </p:nvCxnSpPr>
          <p:spPr>
            <a:xfrm flipH="1">
              <a:off x="3320510" y="4005064"/>
              <a:ext cx="1359502" cy="1262142"/>
            </a:xfrm>
            <a:prstGeom prst="straightConnector1">
              <a:avLst/>
            </a:prstGeom>
            <a:ln w="38100">
              <a:solidFill>
                <a:schemeClr val="bg2">
                  <a:lumMod val="2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788330" y="4566826"/>
              <a:ext cx="14677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i="1" dirty="0" smtClean="0">
                  <a:solidFill>
                    <a:prstClr val="black"/>
                  </a:solidFill>
                  <a:latin typeface="Arial" charset="0"/>
                </a:rPr>
                <a:t>   34 000 hours both in total</a:t>
              </a:r>
              <a:endParaRPr lang="en-GB" sz="1400" b="1" i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163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20" grpId="0" animBg="1"/>
      <p:bldP spid="9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79"/>
            <a:ext cx="8316416" cy="733783"/>
          </a:xfrm>
        </p:spPr>
        <p:txBody>
          <a:bodyPr/>
          <a:lstStyle/>
          <a:p>
            <a:r>
              <a:rPr lang="en-US" dirty="0"/>
              <a:t>Definition of availability (accelerator specific, adaption of availability definition from literature)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467927"/>
                <a:ext cx="8424936" cy="4680520"/>
              </a:xfrm>
            </p:spPr>
            <p:txBody>
              <a:bodyPr/>
              <a:lstStyle/>
              <a:p>
                <a:pPr lvl="0"/>
                <a:r>
                  <a:rPr lang="en-US" sz="1400" b="1" dirty="0" smtClean="0">
                    <a:solidFill>
                      <a:srgbClr val="000000"/>
                    </a:solidFill>
                  </a:rPr>
                  <a:t>Availability for Physics (PA):</a:t>
                </a:r>
                <a:r>
                  <a:rPr lang="en-US" sz="1400" dirty="0">
                    <a:solidFill>
                      <a:srgbClr val="000000"/>
                    </a:solidFill>
                  </a:rPr>
                  <a:t/>
                </a:r>
                <a:br>
                  <a:rPr lang="en-US" sz="1400" dirty="0">
                    <a:solidFill>
                      <a:srgbClr val="000000"/>
                    </a:solidFill>
                  </a:rPr>
                </a:br>
                <a:r>
                  <a:rPr lang="en-US" sz="1400" dirty="0">
                    <a:solidFill>
                      <a:srgbClr val="000000"/>
                    </a:solidFill>
                  </a:rPr>
                  <a:t>“It is the probability that an accelerator provides beam to the experiments for measurements or to the next accelerators.”</a:t>
                </a:r>
                <a:br>
                  <a:rPr lang="en-US" sz="1400" dirty="0">
                    <a:solidFill>
                      <a:srgbClr val="000000"/>
                    </a:solidFill>
                  </a:rPr>
                </a:br>
                <a:r>
                  <a:rPr lang="en-US" sz="1400" dirty="0">
                    <a:solidFill>
                      <a:srgbClr val="00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de-DE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𝑃𝐴</m:t>
                    </m:r>
                    <m:r>
                      <a:rPr lang="de-DE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𝑆𝐵</m:t>
                        </m:r>
                      </m:num>
                      <m:den>
                        <m: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𝑅𝑇</m:t>
                        </m:r>
                      </m:den>
                    </m:f>
                    <m:r>
                      <a:rPr lang="de-DE" sz="1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            </m:t>
                    </m:r>
                  </m:oMath>
                </a14:m>
                <a:r>
                  <a:rPr lang="en-US" sz="700" dirty="0">
                    <a:solidFill>
                      <a:srgbClr val="000000"/>
                    </a:solidFill>
                  </a:rPr>
                  <a:t> </a:t>
                </a:r>
                <a:r>
                  <a:rPr lang="en-US" sz="1400" dirty="0">
                    <a:solidFill>
                      <a:srgbClr val="000000"/>
                    </a:solidFill>
                  </a:rPr>
                  <a:t>… </a:t>
                </a:r>
                <a:r>
                  <a:rPr lang="en-US" sz="1400" i="1" dirty="0">
                    <a:solidFill>
                      <a:srgbClr val="000000"/>
                    </a:solidFill>
                  </a:rPr>
                  <a:t>Run Time (RT)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scheduled operation time of the accelerator</a:t>
                </a:r>
                <a:br>
                  <a:rPr lang="en-US" sz="1400" dirty="0">
                    <a:solidFill>
                      <a:srgbClr val="000000"/>
                    </a:solidFill>
                  </a:rPr>
                </a:br>
                <a:r>
                  <a:rPr lang="en-US" sz="1400" dirty="0">
                    <a:solidFill>
                      <a:srgbClr val="000000"/>
                    </a:solidFill>
                  </a:rPr>
                  <a:t>		   </a:t>
                </a:r>
                <a:r>
                  <a:rPr lang="en-US" sz="600" dirty="0">
                    <a:solidFill>
                      <a:srgbClr val="000000"/>
                    </a:solidFill>
                  </a:rPr>
                  <a:t> </a:t>
                </a:r>
                <a:r>
                  <a:rPr lang="en-US" sz="1400" dirty="0">
                    <a:solidFill>
                      <a:srgbClr val="000000"/>
                    </a:solidFill>
                  </a:rPr>
                  <a:t>  … </a:t>
                </a:r>
                <a:r>
                  <a:rPr lang="en-US" sz="1400" i="1" dirty="0" smtClean="0">
                    <a:solidFill>
                      <a:srgbClr val="000000"/>
                    </a:solidFill>
                  </a:rPr>
                  <a:t>Stable Beams (SB)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: </a:t>
                </a:r>
                <a:r>
                  <a:rPr lang="en-US" sz="1400" dirty="0">
                    <a:solidFill>
                      <a:srgbClr val="000000"/>
                    </a:solidFill>
                  </a:rPr>
                  <a:t>effective time for beam delivery to experiments </a:t>
                </a:r>
                <a:br>
                  <a:rPr lang="en-US" sz="1400" dirty="0">
                    <a:solidFill>
                      <a:srgbClr val="000000"/>
                    </a:solidFill>
                  </a:rPr>
                </a:br>
                <a:r>
                  <a:rPr lang="en-US" sz="1400" dirty="0">
                    <a:solidFill>
                      <a:srgbClr val="000000"/>
                    </a:solidFill>
                  </a:rPr>
                  <a:t>		         </a:t>
                </a:r>
                <a:r>
                  <a:rPr lang="en-US" sz="700" dirty="0">
                    <a:solidFill>
                      <a:srgbClr val="000000"/>
                    </a:solidFill>
                  </a:rPr>
                  <a:t> </a:t>
                </a:r>
                <a:r>
                  <a:rPr lang="en-US" sz="1400" dirty="0">
                    <a:solidFill>
                      <a:srgbClr val="000000"/>
                    </a:solidFill>
                  </a:rPr>
                  <a:t>or other 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accelerators</a:t>
                </a:r>
              </a:p>
              <a:p>
                <a:pPr lvl="0"/>
                <a:endParaRPr lang="en-US" sz="1400" dirty="0">
                  <a:solidFill>
                    <a:srgbClr val="000000"/>
                  </a:solidFill>
                </a:endParaRPr>
              </a:p>
              <a:p>
                <a:pPr lvl="0">
                  <a:spcBef>
                    <a:spcPts val="0"/>
                  </a:spcBef>
                </a:pPr>
                <a:r>
                  <a:rPr lang="en-US" sz="1400" b="1" dirty="0">
                    <a:solidFill>
                      <a:srgbClr val="000000"/>
                    </a:solidFill>
                  </a:rPr>
                  <a:t>Beam Availability (BA):</a:t>
                </a:r>
                <a:r>
                  <a:rPr lang="en-US" sz="1400" dirty="0">
                    <a:solidFill>
                      <a:srgbClr val="000000"/>
                    </a:solidFill>
                  </a:rPr>
                  <a:t/>
                </a:r>
                <a:br>
                  <a:rPr lang="en-US" sz="1400" dirty="0">
                    <a:solidFill>
                      <a:srgbClr val="000000"/>
                    </a:solidFill>
                  </a:rPr>
                </a:br>
                <a:r>
                  <a:rPr lang="en-US" sz="1400" dirty="0">
                    <a:solidFill>
                      <a:srgbClr val="000000"/>
                    </a:solidFill>
                  </a:rPr>
                  <a:t>“It is the probability that an accelerator can be operated with beam at time </a:t>
                </a:r>
                <a14:m>
                  <m:oMath xmlns:m="http://schemas.openxmlformats.org/officeDocument/2006/math">
                    <m:r>
                      <a:rPr lang="en-US" sz="1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</a:rPr>
                  <a:t>.”</a:t>
                </a:r>
                <a:br>
                  <a:rPr lang="en-US" sz="1400" dirty="0">
                    <a:solidFill>
                      <a:srgbClr val="000000"/>
                    </a:solidFill>
                  </a:rPr>
                </a:br>
                <a:r>
                  <a:rPr lang="en-US" sz="1400" dirty="0">
                    <a:solidFill>
                      <a:srgbClr val="00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de-DE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𝐵𝐴</m:t>
                    </m:r>
                    <m:r>
                      <a:rPr lang="de-DE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𝑀𝐶</m:t>
                        </m:r>
                        <m: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𝑆𝐵</m:t>
                        </m:r>
                      </m:num>
                      <m:den>
                        <m: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𝑅𝑇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rgbClr val="000000"/>
                    </a:solidFill>
                  </a:rPr>
                  <a:t>     … </a:t>
                </a:r>
                <a:r>
                  <a:rPr lang="en-US" sz="1400" i="1" dirty="0">
                    <a:solidFill>
                      <a:srgbClr val="000000"/>
                    </a:solidFill>
                  </a:rPr>
                  <a:t>Machine Cycle Time (MC)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time needed to achieve nominal operating </a:t>
                </a:r>
                <a:br>
                  <a:rPr lang="en-US" sz="1400" dirty="0">
                    <a:solidFill>
                      <a:srgbClr val="000000"/>
                    </a:solidFill>
                  </a:rPr>
                </a:br>
                <a:r>
                  <a:rPr lang="en-US" sz="1400" dirty="0">
                    <a:solidFill>
                      <a:srgbClr val="000000"/>
                    </a:solidFill>
                  </a:rPr>
                  <a:t>		          conditions of the accelerator, when no faults 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occur</a:t>
                </a:r>
              </a:p>
              <a:p>
                <a:pPr lvl="0">
                  <a:spcBef>
                    <a:spcPts val="0"/>
                  </a:spcBef>
                </a:pPr>
                <a:endParaRPr lang="en-US" sz="1400" dirty="0">
                  <a:solidFill>
                    <a:srgbClr val="000000"/>
                  </a:solidFill>
                </a:endParaRPr>
              </a:p>
              <a:p>
                <a:pPr lvl="0">
                  <a:spcBef>
                    <a:spcPts val="0"/>
                  </a:spcBef>
                </a:pPr>
                <a:r>
                  <a:rPr lang="en-US" sz="1400" b="1" dirty="0">
                    <a:solidFill>
                      <a:srgbClr val="000000"/>
                    </a:solidFill>
                  </a:rPr>
                  <a:t>Machine Availability (MA):</a:t>
                </a:r>
                <a:r>
                  <a:rPr lang="en-US" sz="1400" dirty="0">
                    <a:solidFill>
                      <a:srgbClr val="000000"/>
                    </a:solidFill>
                  </a:rPr>
                  <a:t/>
                </a:r>
                <a:br>
                  <a:rPr lang="en-US" sz="1400" dirty="0">
                    <a:solidFill>
                      <a:srgbClr val="000000"/>
                    </a:solidFill>
                  </a:rPr>
                </a:br>
                <a:r>
                  <a:rPr lang="en-US" sz="1400" dirty="0">
                    <a:solidFill>
                      <a:srgbClr val="000000"/>
                    </a:solidFill>
                  </a:rPr>
                  <a:t>“It is the probability that an accelerator can be operated at time </a:t>
                </a:r>
                <a14:m>
                  <m:oMath xmlns:m="http://schemas.openxmlformats.org/officeDocument/2006/math">
                    <m:r>
                      <a:rPr lang="de-DE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</a:rPr>
                  <a:t>, even without beam.”</a:t>
                </a:r>
                <a:br>
                  <a:rPr lang="en-US" sz="1400" dirty="0">
                    <a:solidFill>
                      <a:srgbClr val="000000"/>
                    </a:solidFill>
                  </a:rPr>
                </a:br>
                <a:r>
                  <a:rPr lang="en-US" sz="1400" dirty="0">
                    <a:solidFill>
                      <a:srgbClr val="00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de-DE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𝑀𝐴</m:t>
                    </m:r>
                    <m:r>
                      <a:rPr lang="de-DE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𝑅𝑇</m:t>
                        </m:r>
                        <m: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𝐹𝑇</m:t>
                        </m:r>
                      </m:num>
                      <m:den>
                        <m:r>
                          <a:rPr lang="de-DE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𝑅𝑇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rgbClr val="000000"/>
                    </a:solidFill>
                  </a:rPr>
                  <a:t>      … </a:t>
                </a:r>
                <a:r>
                  <a:rPr lang="en-US" sz="1400" i="1" dirty="0">
                    <a:solidFill>
                      <a:srgbClr val="000000"/>
                    </a:solidFill>
                  </a:rPr>
                  <a:t>Fault Time (FT)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time needed to clear a system 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fault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en-US" sz="1400" dirty="0" smtClean="0">
                    <a:solidFill>
                      <a:srgbClr val="000000"/>
                    </a:solidFill>
                  </a:rPr>
                  <a:t/>
                </a:r>
                <a:br>
                  <a:rPr lang="en-US" sz="1400" dirty="0" smtClean="0">
                    <a:solidFill>
                      <a:srgbClr val="000000"/>
                    </a:solidFill>
                  </a:rPr>
                </a:br>
                <a:r>
                  <a:rPr lang="en-US" sz="1400" dirty="0" smtClean="0">
                    <a:solidFill>
                      <a:srgbClr val="000000"/>
                    </a:solidFill>
                  </a:rPr>
                  <a:t>NB: an extension of the availability definitions for the injectors is currently under discussion.</a:t>
                </a:r>
              </a:p>
              <a:p>
                <a:pPr lvl="0">
                  <a:spcBef>
                    <a:spcPts val="0"/>
                  </a:spcBef>
                </a:pPr>
                <a:endParaRPr lang="en-US" sz="1400" dirty="0">
                  <a:solidFill>
                    <a:srgbClr val="000000"/>
                  </a:solidFill>
                </a:endParaRPr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467927"/>
                <a:ext cx="8424936" cy="4680520"/>
              </a:xfrm>
              <a:blipFill rotWithShape="0">
                <a:blip r:embed="rId2"/>
                <a:stretch>
                  <a:fillRect l="-217" r="-724" b="-585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069130" y="1005464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000000"/>
                </a:solidFill>
              </a:rPr>
              <a:t>[Source: Diss. </a:t>
            </a:r>
            <a:r>
              <a:rPr lang="de-DE" sz="1200" dirty="0" err="1" smtClean="0">
                <a:solidFill>
                  <a:srgbClr val="000000"/>
                </a:solidFill>
              </a:rPr>
              <a:t>Apollonio</a:t>
            </a:r>
            <a:r>
              <a:rPr lang="de-DE" sz="1200" dirty="0" smtClean="0">
                <a:solidFill>
                  <a:srgbClr val="000000"/>
                </a:solidFill>
              </a:rPr>
              <a:t> &amp; CERN]</a:t>
            </a:r>
          </a:p>
        </p:txBody>
      </p:sp>
    </p:spTree>
    <p:extLst>
      <p:ext uri="{BB962C8B-B14F-4D97-AF65-F5344CB8AC3E}">
        <p14:creationId xmlns:p14="http://schemas.microsoft.com/office/powerpoint/2010/main" val="272115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560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CERN Reliability Training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264123"/>
            <a:ext cx="7813819" cy="989147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Andrea Apollonio</a:t>
            </a:r>
            <a:r>
              <a:rPr lang="en-GB" sz="1800" dirty="0" smtClean="0"/>
              <a:t>, TE-MPE-PE </a:t>
            </a: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62643" y="5319709"/>
            <a:ext cx="8431265" cy="41965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Acknowledgements: </a:t>
            </a:r>
            <a:r>
              <a:rPr lang="en-GB" sz="1800" dirty="0" smtClean="0"/>
              <a:t>J. Gutleber, R. Schmidt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396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injectors – simple sketch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069130" y="1005464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000000"/>
                </a:solidFill>
              </a:rPr>
              <a:t>[Source: CERN]</a:t>
            </a:r>
          </a:p>
        </p:txBody>
      </p:sp>
      <p:cxnSp>
        <p:nvCxnSpPr>
          <p:cNvPr id="67" name="Straight Connector 61"/>
          <p:cNvCxnSpPr/>
          <p:nvPr/>
        </p:nvCxnSpPr>
        <p:spPr>
          <a:xfrm>
            <a:off x="654811" y="1988067"/>
            <a:ext cx="41744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68" name="Straight Connector 63"/>
          <p:cNvCxnSpPr/>
          <p:nvPr/>
        </p:nvCxnSpPr>
        <p:spPr>
          <a:xfrm>
            <a:off x="1072254" y="1988067"/>
            <a:ext cx="74481" cy="1767152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69" name="Straight Connector 65"/>
          <p:cNvCxnSpPr/>
          <p:nvPr/>
        </p:nvCxnSpPr>
        <p:spPr>
          <a:xfrm>
            <a:off x="1146735" y="3755219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0" name="Straight Connector 67"/>
          <p:cNvCxnSpPr/>
          <p:nvPr/>
        </p:nvCxnSpPr>
        <p:spPr>
          <a:xfrm flipV="1">
            <a:off x="1488188" y="3674196"/>
            <a:ext cx="138896" cy="81023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1" name="Straight Connector 69"/>
          <p:cNvCxnSpPr/>
          <p:nvPr/>
        </p:nvCxnSpPr>
        <p:spPr>
          <a:xfrm>
            <a:off x="1627084" y="3674196"/>
            <a:ext cx="4207389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2" name="Straight Connector 74"/>
          <p:cNvCxnSpPr/>
          <p:nvPr/>
        </p:nvCxnSpPr>
        <p:spPr>
          <a:xfrm flipV="1">
            <a:off x="5834473" y="1990003"/>
            <a:ext cx="258158" cy="1684194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3" name="Straight Connector 75"/>
          <p:cNvCxnSpPr/>
          <p:nvPr/>
        </p:nvCxnSpPr>
        <p:spPr>
          <a:xfrm>
            <a:off x="6094912" y="1990003"/>
            <a:ext cx="954912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4" name="Straight Connector 79"/>
          <p:cNvCxnSpPr/>
          <p:nvPr/>
        </p:nvCxnSpPr>
        <p:spPr>
          <a:xfrm>
            <a:off x="7049824" y="1990003"/>
            <a:ext cx="1180617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dash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5" name="Straight Connector 81"/>
          <p:cNvCxnSpPr/>
          <p:nvPr/>
        </p:nvCxnSpPr>
        <p:spPr>
          <a:xfrm>
            <a:off x="8223478" y="1988067"/>
            <a:ext cx="41744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6" name="Straight Connector 82"/>
          <p:cNvCxnSpPr/>
          <p:nvPr/>
        </p:nvCxnSpPr>
        <p:spPr>
          <a:xfrm>
            <a:off x="8640921" y="1988067"/>
            <a:ext cx="74481" cy="1767152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7" name="Straight Connector 83"/>
          <p:cNvCxnSpPr/>
          <p:nvPr/>
        </p:nvCxnSpPr>
        <p:spPr>
          <a:xfrm>
            <a:off x="8715402" y="3755219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8" name="Straight Connector 88"/>
          <p:cNvCxnSpPr/>
          <p:nvPr/>
        </p:nvCxnSpPr>
        <p:spPr>
          <a:xfrm>
            <a:off x="1430315" y="5198189"/>
            <a:ext cx="2623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9" name="Straight Connector 89"/>
          <p:cNvCxnSpPr/>
          <p:nvPr/>
        </p:nvCxnSpPr>
        <p:spPr>
          <a:xfrm flipV="1">
            <a:off x="1692668" y="4396730"/>
            <a:ext cx="61266" cy="80146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0" name="Straight Connector 90"/>
          <p:cNvCxnSpPr/>
          <p:nvPr/>
        </p:nvCxnSpPr>
        <p:spPr>
          <a:xfrm>
            <a:off x="1753934" y="4397614"/>
            <a:ext cx="41137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1" name="Straight Connector 91"/>
          <p:cNvCxnSpPr/>
          <p:nvPr/>
        </p:nvCxnSpPr>
        <p:spPr>
          <a:xfrm>
            <a:off x="2152055" y="4396730"/>
            <a:ext cx="74518" cy="813014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2" name="Straight Connector 92"/>
          <p:cNvCxnSpPr/>
          <p:nvPr/>
        </p:nvCxnSpPr>
        <p:spPr>
          <a:xfrm>
            <a:off x="2233255" y="5209744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3" name="Straight Connector 120"/>
          <p:cNvCxnSpPr/>
          <p:nvPr/>
        </p:nvCxnSpPr>
        <p:spPr>
          <a:xfrm flipV="1">
            <a:off x="2580324" y="4403948"/>
            <a:ext cx="61266" cy="80146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4" name="Straight Connector 121"/>
          <p:cNvCxnSpPr/>
          <p:nvPr/>
        </p:nvCxnSpPr>
        <p:spPr>
          <a:xfrm>
            <a:off x="2641590" y="4404832"/>
            <a:ext cx="41137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5" name="Straight Connector 122"/>
          <p:cNvCxnSpPr/>
          <p:nvPr/>
        </p:nvCxnSpPr>
        <p:spPr>
          <a:xfrm>
            <a:off x="3039711" y="4403948"/>
            <a:ext cx="74518" cy="813014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6" name="Straight Connector 123"/>
          <p:cNvCxnSpPr/>
          <p:nvPr/>
        </p:nvCxnSpPr>
        <p:spPr>
          <a:xfrm>
            <a:off x="3120911" y="5216962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7" name="Straight Connector 124"/>
          <p:cNvCxnSpPr/>
          <p:nvPr/>
        </p:nvCxnSpPr>
        <p:spPr>
          <a:xfrm flipV="1">
            <a:off x="3448628" y="4404832"/>
            <a:ext cx="61266" cy="80146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8" name="Straight Connector 125"/>
          <p:cNvCxnSpPr/>
          <p:nvPr/>
        </p:nvCxnSpPr>
        <p:spPr>
          <a:xfrm>
            <a:off x="3509894" y="4405716"/>
            <a:ext cx="41137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9" name="Straight Connector 126"/>
          <p:cNvCxnSpPr/>
          <p:nvPr/>
        </p:nvCxnSpPr>
        <p:spPr>
          <a:xfrm>
            <a:off x="3908015" y="4404832"/>
            <a:ext cx="74518" cy="813014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0" name="Straight Connector 127"/>
          <p:cNvCxnSpPr/>
          <p:nvPr/>
        </p:nvCxnSpPr>
        <p:spPr>
          <a:xfrm>
            <a:off x="3989215" y="5217846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1" name="Straight Connector 128"/>
          <p:cNvCxnSpPr/>
          <p:nvPr/>
        </p:nvCxnSpPr>
        <p:spPr>
          <a:xfrm flipV="1">
            <a:off x="4321940" y="4405716"/>
            <a:ext cx="61266" cy="80146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2" name="Straight Connector 129"/>
          <p:cNvCxnSpPr/>
          <p:nvPr/>
        </p:nvCxnSpPr>
        <p:spPr>
          <a:xfrm>
            <a:off x="4383206" y="4406600"/>
            <a:ext cx="41137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3" name="Straight Connector 130"/>
          <p:cNvCxnSpPr/>
          <p:nvPr/>
        </p:nvCxnSpPr>
        <p:spPr>
          <a:xfrm>
            <a:off x="4781327" y="4405716"/>
            <a:ext cx="74518" cy="813014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4" name="Straight Connector 131"/>
          <p:cNvCxnSpPr/>
          <p:nvPr/>
        </p:nvCxnSpPr>
        <p:spPr>
          <a:xfrm>
            <a:off x="4862527" y="5218730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5" name="Straight Connector 132"/>
          <p:cNvCxnSpPr/>
          <p:nvPr/>
        </p:nvCxnSpPr>
        <p:spPr>
          <a:xfrm flipV="1">
            <a:off x="5216071" y="4406600"/>
            <a:ext cx="61266" cy="80146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6" name="Straight Connector 133"/>
          <p:cNvCxnSpPr/>
          <p:nvPr/>
        </p:nvCxnSpPr>
        <p:spPr>
          <a:xfrm>
            <a:off x="5277337" y="4407484"/>
            <a:ext cx="41137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7" name="Straight Connector 134"/>
          <p:cNvCxnSpPr/>
          <p:nvPr/>
        </p:nvCxnSpPr>
        <p:spPr>
          <a:xfrm>
            <a:off x="5675458" y="4406600"/>
            <a:ext cx="74518" cy="813014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8" name="Straight Connector 135"/>
          <p:cNvCxnSpPr/>
          <p:nvPr/>
        </p:nvCxnSpPr>
        <p:spPr>
          <a:xfrm>
            <a:off x="5756658" y="5219614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9" name="Straight Connector 136"/>
          <p:cNvCxnSpPr/>
          <p:nvPr/>
        </p:nvCxnSpPr>
        <p:spPr>
          <a:xfrm flipV="1">
            <a:off x="6094575" y="4424497"/>
            <a:ext cx="61266" cy="80146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0" name="Straight Connector 137"/>
          <p:cNvCxnSpPr/>
          <p:nvPr/>
        </p:nvCxnSpPr>
        <p:spPr>
          <a:xfrm>
            <a:off x="6155841" y="4425381"/>
            <a:ext cx="41137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1" name="Straight Connector 138"/>
          <p:cNvCxnSpPr/>
          <p:nvPr/>
        </p:nvCxnSpPr>
        <p:spPr>
          <a:xfrm>
            <a:off x="6553962" y="4424497"/>
            <a:ext cx="74518" cy="813014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2" name="Straight Connector 139"/>
          <p:cNvCxnSpPr/>
          <p:nvPr/>
        </p:nvCxnSpPr>
        <p:spPr>
          <a:xfrm>
            <a:off x="6635162" y="5237511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3" name="Straight Connector 140"/>
          <p:cNvCxnSpPr/>
          <p:nvPr/>
        </p:nvCxnSpPr>
        <p:spPr>
          <a:xfrm flipV="1">
            <a:off x="6977847" y="4425381"/>
            <a:ext cx="61266" cy="80146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4" name="Straight Connector 141"/>
          <p:cNvCxnSpPr/>
          <p:nvPr/>
        </p:nvCxnSpPr>
        <p:spPr>
          <a:xfrm>
            <a:off x="7039113" y="4426265"/>
            <a:ext cx="41137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5" name="Straight Connector 142"/>
          <p:cNvCxnSpPr/>
          <p:nvPr/>
        </p:nvCxnSpPr>
        <p:spPr>
          <a:xfrm>
            <a:off x="7437234" y="4425381"/>
            <a:ext cx="74518" cy="813014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6" name="Straight Connector 143"/>
          <p:cNvCxnSpPr/>
          <p:nvPr/>
        </p:nvCxnSpPr>
        <p:spPr>
          <a:xfrm>
            <a:off x="7518434" y="5238395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7" name="Straight Connector 144"/>
          <p:cNvCxnSpPr/>
          <p:nvPr/>
        </p:nvCxnSpPr>
        <p:spPr>
          <a:xfrm flipV="1">
            <a:off x="7864406" y="4426265"/>
            <a:ext cx="61266" cy="80146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8" name="Straight Connector 145"/>
          <p:cNvCxnSpPr/>
          <p:nvPr/>
        </p:nvCxnSpPr>
        <p:spPr>
          <a:xfrm>
            <a:off x="7925672" y="4427149"/>
            <a:ext cx="41137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09" name="Straight Connector 146"/>
          <p:cNvCxnSpPr/>
          <p:nvPr/>
        </p:nvCxnSpPr>
        <p:spPr>
          <a:xfrm>
            <a:off x="8323793" y="4426265"/>
            <a:ext cx="74518" cy="813014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10" name="Straight Connector 147"/>
          <p:cNvCxnSpPr/>
          <p:nvPr/>
        </p:nvCxnSpPr>
        <p:spPr>
          <a:xfrm>
            <a:off x="8404993" y="5239279"/>
            <a:ext cx="3414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11" name="Straight Connector 148"/>
          <p:cNvCxnSpPr/>
          <p:nvPr/>
        </p:nvCxnSpPr>
        <p:spPr>
          <a:xfrm>
            <a:off x="8715402" y="5236097"/>
            <a:ext cx="376177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dash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12" name="Straight Connector 150"/>
          <p:cNvCxnSpPr/>
          <p:nvPr/>
        </p:nvCxnSpPr>
        <p:spPr>
          <a:xfrm>
            <a:off x="892092" y="5195686"/>
            <a:ext cx="53822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dash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13" name="Straight Connector 152"/>
          <p:cNvCxnSpPr/>
          <p:nvPr/>
        </p:nvCxnSpPr>
        <p:spPr>
          <a:xfrm>
            <a:off x="809901" y="6323830"/>
            <a:ext cx="262353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14" name="Straight Connector 153"/>
          <p:cNvCxnSpPr/>
          <p:nvPr/>
        </p:nvCxnSpPr>
        <p:spPr>
          <a:xfrm flipV="1">
            <a:off x="1072254" y="6116455"/>
            <a:ext cx="0" cy="207376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15" name="Straight Connector 154"/>
          <p:cNvCxnSpPr/>
          <p:nvPr/>
        </p:nvCxnSpPr>
        <p:spPr>
          <a:xfrm>
            <a:off x="1072254" y="6116455"/>
            <a:ext cx="74481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16" name="Straight Connector 167"/>
          <p:cNvCxnSpPr/>
          <p:nvPr/>
        </p:nvCxnSpPr>
        <p:spPr>
          <a:xfrm flipV="1">
            <a:off x="1149419" y="6116455"/>
            <a:ext cx="0" cy="207376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grpSp>
        <p:nvGrpSpPr>
          <p:cNvPr id="117" name="Group 397"/>
          <p:cNvGrpSpPr/>
          <p:nvPr/>
        </p:nvGrpSpPr>
        <p:grpSpPr>
          <a:xfrm>
            <a:off x="1149419" y="6118385"/>
            <a:ext cx="314445" cy="209306"/>
            <a:chOff x="951808" y="5413095"/>
            <a:chExt cx="314445" cy="209306"/>
          </a:xfrm>
        </p:grpSpPr>
        <p:cxnSp>
          <p:nvCxnSpPr>
            <p:cNvPr id="118" name="Straight Connector 168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9" name="Straight Connector 169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0" name="Straight Connector 170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1" name="Straight Connector 171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2" name="Straight Connector 172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3" name="Straight Connector 177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4" name="Straight Connector 178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5" name="Straight Connector 179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126" name="Group 398"/>
          <p:cNvGrpSpPr/>
          <p:nvPr/>
        </p:nvGrpSpPr>
        <p:grpSpPr>
          <a:xfrm>
            <a:off x="1469861" y="6114525"/>
            <a:ext cx="314445" cy="209306"/>
            <a:chOff x="951808" y="5413095"/>
            <a:chExt cx="314445" cy="209306"/>
          </a:xfrm>
        </p:grpSpPr>
        <p:cxnSp>
          <p:nvCxnSpPr>
            <p:cNvPr id="127" name="Straight Connector 399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8" name="Straight Connector 400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9" name="Straight Connector 401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30" name="Straight Connector 402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31" name="Straight Connector 403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32" name="Straight Connector 404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33" name="Straight Connector 405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34" name="Straight Connector 406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135" name="Group 407"/>
          <p:cNvGrpSpPr/>
          <p:nvPr/>
        </p:nvGrpSpPr>
        <p:grpSpPr>
          <a:xfrm>
            <a:off x="1787618" y="6120497"/>
            <a:ext cx="314445" cy="209306"/>
            <a:chOff x="951808" y="5413095"/>
            <a:chExt cx="314445" cy="209306"/>
          </a:xfrm>
        </p:grpSpPr>
        <p:cxnSp>
          <p:nvCxnSpPr>
            <p:cNvPr id="136" name="Straight Connector 408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37" name="Straight Connector 409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38" name="Straight Connector 410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39" name="Straight Connector 411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40" name="Straight Connector 412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41" name="Straight Connector 413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42" name="Straight Connector 414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43" name="Straight Connector 415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144" name="Group 416"/>
          <p:cNvGrpSpPr/>
          <p:nvPr/>
        </p:nvGrpSpPr>
        <p:grpSpPr>
          <a:xfrm>
            <a:off x="2100888" y="6120497"/>
            <a:ext cx="314445" cy="209306"/>
            <a:chOff x="951808" y="5413095"/>
            <a:chExt cx="314445" cy="209306"/>
          </a:xfrm>
        </p:grpSpPr>
        <p:cxnSp>
          <p:nvCxnSpPr>
            <p:cNvPr id="145" name="Straight Connector 417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46" name="Straight Connector 418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47" name="Straight Connector 419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48" name="Straight Connector 420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49" name="Straight Connector 421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50" name="Straight Connector 422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51" name="Straight Connector 423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52" name="Straight Connector 424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153" name="Group 425"/>
          <p:cNvGrpSpPr/>
          <p:nvPr/>
        </p:nvGrpSpPr>
        <p:grpSpPr>
          <a:xfrm>
            <a:off x="2424808" y="6112595"/>
            <a:ext cx="314445" cy="209306"/>
            <a:chOff x="951808" y="5413095"/>
            <a:chExt cx="314445" cy="209306"/>
          </a:xfrm>
        </p:grpSpPr>
        <p:cxnSp>
          <p:nvCxnSpPr>
            <p:cNvPr id="154" name="Straight Connector 426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55" name="Straight Connector 427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56" name="Straight Connector 428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57" name="Straight Connector 429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58" name="Straight Connector 430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59" name="Straight Connector 431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0" name="Straight Connector 432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1" name="Straight Connector 433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162" name="Group 434"/>
          <p:cNvGrpSpPr/>
          <p:nvPr/>
        </p:nvGrpSpPr>
        <p:grpSpPr>
          <a:xfrm>
            <a:off x="2748562" y="6110665"/>
            <a:ext cx="314445" cy="209306"/>
            <a:chOff x="951808" y="5413095"/>
            <a:chExt cx="314445" cy="209306"/>
          </a:xfrm>
        </p:grpSpPr>
        <p:cxnSp>
          <p:nvCxnSpPr>
            <p:cNvPr id="163" name="Straight Connector 435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4" name="Straight Connector 436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5" name="Straight Connector 437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6" name="Straight Connector 438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7" name="Straight Connector 439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8" name="Straight Connector 440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9" name="Straight Connector 441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0" name="Straight Connector 442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171" name="Group 443"/>
          <p:cNvGrpSpPr/>
          <p:nvPr/>
        </p:nvGrpSpPr>
        <p:grpSpPr>
          <a:xfrm>
            <a:off x="3060323" y="6114525"/>
            <a:ext cx="314445" cy="209306"/>
            <a:chOff x="951808" y="5413095"/>
            <a:chExt cx="314445" cy="209306"/>
          </a:xfrm>
        </p:grpSpPr>
        <p:cxnSp>
          <p:nvCxnSpPr>
            <p:cNvPr id="172" name="Straight Connector 444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3" name="Straight Connector 445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4" name="Straight Connector 446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5" name="Straight Connector 447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6" name="Straight Connector 448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7" name="Straight Connector 449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8" name="Straight Connector 450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9" name="Straight Connector 451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180" name="Group 452"/>
          <p:cNvGrpSpPr/>
          <p:nvPr/>
        </p:nvGrpSpPr>
        <p:grpSpPr>
          <a:xfrm>
            <a:off x="3379795" y="6114525"/>
            <a:ext cx="314445" cy="209306"/>
            <a:chOff x="951808" y="5413095"/>
            <a:chExt cx="314445" cy="209306"/>
          </a:xfrm>
        </p:grpSpPr>
        <p:cxnSp>
          <p:nvCxnSpPr>
            <p:cNvPr id="181" name="Straight Connector 453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2" name="Straight Connector 454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3" name="Straight Connector 455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4" name="Straight Connector 456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5" name="Straight Connector 457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6" name="Straight Connector 458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7" name="Straight Connector 459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8" name="Straight Connector 460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189" name="Group 536"/>
          <p:cNvGrpSpPr/>
          <p:nvPr/>
        </p:nvGrpSpPr>
        <p:grpSpPr>
          <a:xfrm>
            <a:off x="3696756" y="6114525"/>
            <a:ext cx="314445" cy="209306"/>
            <a:chOff x="951808" y="5413095"/>
            <a:chExt cx="314445" cy="209306"/>
          </a:xfrm>
        </p:grpSpPr>
        <p:cxnSp>
          <p:nvCxnSpPr>
            <p:cNvPr id="190" name="Straight Connector 537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91" name="Straight Connector 538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92" name="Straight Connector 539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93" name="Straight Connector 540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94" name="Straight Connector 541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95" name="Straight Connector 542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96" name="Straight Connector 543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97" name="Straight Connector 544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198" name="Group 545"/>
          <p:cNvGrpSpPr/>
          <p:nvPr/>
        </p:nvGrpSpPr>
        <p:grpSpPr>
          <a:xfrm>
            <a:off x="4017198" y="6110665"/>
            <a:ext cx="314445" cy="209306"/>
            <a:chOff x="951808" y="5413095"/>
            <a:chExt cx="314445" cy="209306"/>
          </a:xfrm>
        </p:grpSpPr>
        <p:cxnSp>
          <p:nvCxnSpPr>
            <p:cNvPr id="199" name="Straight Connector 546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00" name="Straight Connector 547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01" name="Straight Connector 548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02" name="Straight Connector 549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03" name="Straight Connector 550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04" name="Straight Connector 551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05" name="Straight Connector 552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06" name="Straight Connector 553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207" name="Group 554"/>
          <p:cNvGrpSpPr/>
          <p:nvPr/>
        </p:nvGrpSpPr>
        <p:grpSpPr>
          <a:xfrm>
            <a:off x="4334955" y="6116637"/>
            <a:ext cx="314445" cy="209306"/>
            <a:chOff x="951808" y="5413095"/>
            <a:chExt cx="314445" cy="209306"/>
          </a:xfrm>
        </p:grpSpPr>
        <p:cxnSp>
          <p:nvCxnSpPr>
            <p:cNvPr id="208" name="Straight Connector 555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09" name="Straight Connector 556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10" name="Straight Connector 557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11" name="Straight Connector 558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12" name="Straight Connector 559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13" name="Straight Connector 560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14" name="Straight Connector 561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15" name="Straight Connector 562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216" name="Group 563"/>
          <p:cNvGrpSpPr/>
          <p:nvPr/>
        </p:nvGrpSpPr>
        <p:grpSpPr>
          <a:xfrm>
            <a:off x="4648225" y="6116637"/>
            <a:ext cx="314445" cy="209306"/>
            <a:chOff x="951808" y="5413095"/>
            <a:chExt cx="314445" cy="209306"/>
          </a:xfrm>
        </p:grpSpPr>
        <p:cxnSp>
          <p:nvCxnSpPr>
            <p:cNvPr id="217" name="Straight Connector 564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18" name="Straight Connector 565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19" name="Straight Connector 566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0" name="Straight Connector 567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1" name="Straight Connector 568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2" name="Straight Connector 569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3" name="Straight Connector 570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4" name="Straight Connector 571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225" name="Group 572"/>
          <p:cNvGrpSpPr/>
          <p:nvPr/>
        </p:nvGrpSpPr>
        <p:grpSpPr>
          <a:xfrm>
            <a:off x="4972145" y="6108735"/>
            <a:ext cx="314445" cy="209306"/>
            <a:chOff x="951808" y="5413095"/>
            <a:chExt cx="314445" cy="209306"/>
          </a:xfrm>
        </p:grpSpPr>
        <p:cxnSp>
          <p:nvCxnSpPr>
            <p:cNvPr id="226" name="Straight Connector 573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7" name="Straight Connector 574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8" name="Straight Connector 575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9" name="Straight Connector 576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30" name="Straight Connector 577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31" name="Straight Connector 578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32" name="Straight Connector 579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33" name="Straight Connector 580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234" name="Group 581"/>
          <p:cNvGrpSpPr/>
          <p:nvPr/>
        </p:nvGrpSpPr>
        <p:grpSpPr>
          <a:xfrm>
            <a:off x="5295899" y="6106805"/>
            <a:ext cx="314445" cy="209306"/>
            <a:chOff x="951808" y="5413095"/>
            <a:chExt cx="314445" cy="209306"/>
          </a:xfrm>
        </p:grpSpPr>
        <p:cxnSp>
          <p:nvCxnSpPr>
            <p:cNvPr id="235" name="Straight Connector 582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36" name="Straight Connector 583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37" name="Straight Connector 584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38" name="Straight Connector 585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39" name="Straight Connector 586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40" name="Straight Connector 587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41" name="Straight Connector 588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42" name="Straight Connector 589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243" name="Group 590"/>
          <p:cNvGrpSpPr/>
          <p:nvPr/>
        </p:nvGrpSpPr>
        <p:grpSpPr>
          <a:xfrm>
            <a:off x="5607660" y="6110665"/>
            <a:ext cx="314445" cy="209306"/>
            <a:chOff x="951808" y="5413095"/>
            <a:chExt cx="314445" cy="209306"/>
          </a:xfrm>
        </p:grpSpPr>
        <p:cxnSp>
          <p:nvCxnSpPr>
            <p:cNvPr id="244" name="Straight Connector 591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45" name="Straight Connector 592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46" name="Straight Connector 593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47" name="Straight Connector 594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48" name="Straight Connector 595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49" name="Straight Connector 596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50" name="Straight Connector 597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51" name="Straight Connector 598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252" name="Group 599"/>
          <p:cNvGrpSpPr/>
          <p:nvPr/>
        </p:nvGrpSpPr>
        <p:grpSpPr>
          <a:xfrm>
            <a:off x="5927132" y="6110665"/>
            <a:ext cx="314445" cy="209306"/>
            <a:chOff x="951808" y="5413095"/>
            <a:chExt cx="314445" cy="209306"/>
          </a:xfrm>
        </p:grpSpPr>
        <p:cxnSp>
          <p:nvCxnSpPr>
            <p:cNvPr id="253" name="Straight Connector 600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16" name="Straight Connector 601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17" name="Straight Connector 602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18" name="Straight Connector 603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19" name="Straight Connector 604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20" name="Straight Connector 605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21" name="Straight Connector 606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22" name="Straight Connector 607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323" name="Group 608"/>
          <p:cNvGrpSpPr/>
          <p:nvPr/>
        </p:nvGrpSpPr>
        <p:grpSpPr>
          <a:xfrm>
            <a:off x="6242233" y="6114525"/>
            <a:ext cx="314445" cy="209306"/>
            <a:chOff x="951808" y="5413095"/>
            <a:chExt cx="314445" cy="209306"/>
          </a:xfrm>
        </p:grpSpPr>
        <p:cxnSp>
          <p:nvCxnSpPr>
            <p:cNvPr id="324" name="Straight Connector 609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25" name="Straight Connector 610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26" name="Straight Connector 611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27" name="Straight Connector 612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28" name="Straight Connector 613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29" name="Straight Connector 614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30" name="Straight Connector 615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31" name="Straight Connector 616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332" name="Group 617"/>
          <p:cNvGrpSpPr/>
          <p:nvPr/>
        </p:nvGrpSpPr>
        <p:grpSpPr>
          <a:xfrm>
            <a:off x="6562675" y="6110665"/>
            <a:ext cx="314445" cy="209306"/>
            <a:chOff x="951808" y="5413095"/>
            <a:chExt cx="314445" cy="209306"/>
          </a:xfrm>
        </p:grpSpPr>
        <p:cxnSp>
          <p:nvCxnSpPr>
            <p:cNvPr id="333" name="Straight Connector 618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34" name="Straight Connector 619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35" name="Straight Connector 620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36" name="Straight Connector 621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37" name="Straight Connector 622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38" name="Straight Connector 623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39" name="Straight Connector 624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0" name="Straight Connector 625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341" name="Group 626"/>
          <p:cNvGrpSpPr/>
          <p:nvPr/>
        </p:nvGrpSpPr>
        <p:grpSpPr>
          <a:xfrm>
            <a:off x="6880432" y="6116637"/>
            <a:ext cx="314445" cy="209306"/>
            <a:chOff x="951808" y="5413095"/>
            <a:chExt cx="314445" cy="209306"/>
          </a:xfrm>
        </p:grpSpPr>
        <p:cxnSp>
          <p:nvCxnSpPr>
            <p:cNvPr id="342" name="Straight Connector 627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3" name="Straight Connector 628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4" name="Straight Connector 629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5" name="Straight Connector 630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6" name="Straight Connector 631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7" name="Straight Connector 632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8" name="Straight Connector 633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9" name="Straight Connector 634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350" name="Group 635"/>
          <p:cNvGrpSpPr/>
          <p:nvPr/>
        </p:nvGrpSpPr>
        <p:grpSpPr>
          <a:xfrm>
            <a:off x="7193702" y="6116637"/>
            <a:ext cx="314445" cy="209306"/>
            <a:chOff x="951808" y="5413095"/>
            <a:chExt cx="314445" cy="209306"/>
          </a:xfrm>
        </p:grpSpPr>
        <p:cxnSp>
          <p:nvCxnSpPr>
            <p:cNvPr id="351" name="Straight Connector 636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52" name="Straight Connector 637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53" name="Straight Connector 638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54" name="Straight Connector 639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55" name="Straight Connector 640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56" name="Straight Connector 641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57" name="Straight Connector 642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58" name="Straight Connector 643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359" name="Group 644"/>
          <p:cNvGrpSpPr/>
          <p:nvPr/>
        </p:nvGrpSpPr>
        <p:grpSpPr>
          <a:xfrm>
            <a:off x="7517622" y="6108735"/>
            <a:ext cx="314445" cy="209306"/>
            <a:chOff x="951808" y="5413095"/>
            <a:chExt cx="314445" cy="209306"/>
          </a:xfrm>
        </p:grpSpPr>
        <p:cxnSp>
          <p:nvCxnSpPr>
            <p:cNvPr id="360" name="Straight Connector 645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61" name="Straight Connector 646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62" name="Straight Connector 647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63" name="Straight Connector 648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64" name="Straight Connector 649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65" name="Straight Connector 650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66" name="Straight Connector 651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67" name="Straight Connector 652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368" name="Group 653"/>
          <p:cNvGrpSpPr/>
          <p:nvPr/>
        </p:nvGrpSpPr>
        <p:grpSpPr>
          <a:xfrm>
            <a:off x="7841376" y="6106805"/>
            <a:ext cx="314445" cy="209306"/>
            <a:chOff x="951808" y="5413095"/>
            <a:chExt cx="314445" cy="209306"/>
          </a:xfrm>
        </p:grpSpPr>
        <p:cxnSp>
          <p:nvCxnSpPr>
            <p:cNvPr id="369" name="Straight Connector 654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70" name="Straight Connector 655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71" name="Straight Connector 656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72" name="Straight Connector 657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73" name="Straight Connector 658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74" name="Straight Connector 659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75" name="Straight Connector 660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76" name="Straight Connector 661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377" name="Group 662"/>
          <p:cNvGrpSpPr/>
          <p:nvPr/>
        </p:nvGrpSpPr>
        <p:grpSpPr>
          <a:xfrm>
            <a:off x="8153137" y="6110665"/>
            <a:ext cx="314445" cy="209306"/>
            <a:chOff x="951808" y="5413095"/>
            <a:chExt cx="314445" cy="209306"/>
          </a:xfrm>
        </p:grpSpPr>
        <p:cxnSp>
          <p:nvCxnSpPr>
            <p:cNvPr id="378" name="Straight Connector 663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79" name="Straight Connector 664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80" name="Straight Connector 665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81" name="Straight Connector 666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82" name="Straight Connector 667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83" name="Straight Connector 668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84" name="Straight Connector 669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85" name="Straight Connector 670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grpSp>
        <p:nvGrpSpPr>
          <p:cNvPr id="386" name="Group 671"/>
          <p:cNvGrpSpPr/>
          <p:nvPr/>
        </p:nvGrpSpPr>
        <p:grpSpPr>
          <a:xfrm>
            <a:off x="8472609" y="6110665"/>
            <a:ext cx="314445" cy="209306"/>
            <a:chOff x="951808" y="5413095"/>
            <a:chExt cx="314445" cy="209306"/>
          </a:xfrm>
        </p:grpSpPr>
        <p:cxnSp>
          <p:nvCxnSpPr>
            <p:cNvPr id="387" name="Straight Connector 672"/>
            <p:cNvCxnSpPr/>
            <p:nvPr/>
          </p:nvCxnSpPr>
          <p:spPr>
            <a:xfrm>
              <a:off x="951808" y="562047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88" name="Straight Connector 673"/>
            <p:cNvCxnSpPr/>
            <p:nvPr/>
          </p:nvCxnSpPr>
          <p:spPr>
            <a:xfrm flipV="1">
              <a:off x="102704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89" name="Straight Connector 674"/>
            <p:cNvCxnSpPr/>
            <p:nvPr/>
          </p:nvCxnSpPr>
          <p:spPr>
            <a:xfrm>
              <a:off x="1027043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90" name="Straight Connector 675"/>
            <p:cNvCxnSpPr/>
            <p:nvPr/>
          </p:nvCxnSpPr>
          <p:spPr>
            <a:xfrm flipV="1">
              <a:off x="110420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91" name="Straight Connector 676"/>
            <p:cNvCxnSpPr/>
            <p:nvPr/>
          </p:nvCxnSpPr>
          <p:spPr>
            <a:xfrm>
              <a:off x="1104208" y="5622401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92" name="Straight Connector 677"/>
            <p:cNvCxnSpPr/>
            <p:nvPr/>
          </p:nvCxnSpPr>
          <p:spPr>
            <a:xfrm flipV="1">
              <a:off x="1189088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93" name="Straight Connector 678"/>
            <p:cNvCxnSpPr/>
            <p:nvPr/>
          </p:nvCxnSpPr>
          <p:spPr>
            <a:xfrm>
              <a:off x="1189088" y="5413095"/>
              <a:ext cx="74481" cy="0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94" name="Straight Connector 679"/>
            <p:cNvCxnSpPr/>
            <p:nvPr/>
          </p:nvCxnSpPr>
          <p:spPr>
            <a:xfrm flipV="1">
              <a:off x="1266253" y="5413095"/>
              <a:ext cx="0" cy="207376"/>
            </a:xfrm>
            <a:prstGeom prst="lin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glow rad="63500">
                <a:srgbClr val="4F81B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cxnSp>
        <p:nvCxnSpPr>
          <p:cNvPr id="395" name="Straight Connector 680"/>
          <p:cNvCxnSpPr/>
          <p:nvPr/>
        </p:nvCxnSpPr>
        <p:spPr>
          <a:xfrm>
            <a:off x="8784370" y="6318041"/>
            <a:ext cx="100041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396" name="Straight Connector 681"/>
          <p:cNvCxnSpPr/>
          <p:nvPr/>
        </p:nvCxnSpPr>
        <p:spPr>
          <a:xfrm>
            <a:off x="8884411" y="6319971"/>
            <a:ext cx="266218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dash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397" name="Straight Connector 687"/>
          <p:cNvCxnSpPr/>
          <p:nvPr/>
        </p:nvCxnSpPr>
        <p:spPr>
          <a:xfrm>
            <a:off x="521702" y="6329803"/>
            <a:ext cx="266218" cy="0"/>
          </a:xfrm>
          <a:prstGeom prst="line">
            <a:avLst/>
          </a:prstGeom>
          <a:noFill/>
          <a:ln w="19050" cap="flat" cmpd="sng" algn="ctr">
            <a:solidFill>
              <a:srgbClr val="4F81BD"/>
            </a:solidFill>
            <a:prstDash val="dash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398" name="Straight Connector 689"/>
          <p:cNvCxnSpPr/>
          <p:nvPr/>
        </p:nvCxnSpPr>
        <p:spPr>
          <a:xfrm>
            <a:off x="1619577" y="1932206"/>
            <a:ext cx="0" cy="359394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dash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399" name="Straight Connector 692"/>
          <p:cNvCxnSpPr/>
          <p:nvPr/>
        </p:nvCxnSpPr>
        <p:spPr>
          <a:xfrm>
            <a:off x="5834682" y="1879225"/>
            <a:ext cx="0" cy="359394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dash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400" name="Straight Connector 693"/>
          <p:cNvCxnSpPr/>
          <p:nvPr/>
        </p:nvCxnSpPr>
        <p:spPr>
          <a:xfrm>
            <a:off x="2253497" y="4715918"/>
            <a:ext cx="0" cy="1961909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dash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401" name="Straight Connector 696"/>
          <p:cNvCxnSpPr/>
          <p:nvPr/>
        </p:nvCxnSpPr>
        <p:spPr>
          <a:xfrm>
            <a:off x="2574524" y="4715918"/>
            <a:ext cx="0" cy="1961909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dash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402" name="TextBox 699"/>
          <p:cNvSpPr txBox="1"/>
          <p:nvPr/>
        </p:nvSpPr>
        <p:spPr>
          <a:xfrm>
            <a:off x="6956023" y="1605648"/>
            <a:ext cx="107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kern="0" dirty="0" smtClean="0">
                <a:solidFill>
                  <a:srgbClr val="0055A0"/>
                </a:solidFill>
              </a:rPr>
              <a:t>7 </a:t>
            </a:r>
            <a:r>
              <a:rPr lang="en-GB" kern="0" dirty="0" err="1" smtClean="0">
                <a:solidFill>
                  <a:srgbClr val="0055A0"/>
                </a:solidFill>
              </a:rPr>
              <a:t>TeV</a:t>
            </a:r>
            <a:endParaRPr lang="en-GB" kern="0" dirty="0" smtClean="0">
              <a:solidFill>
                <a:srgbClr val="0055A0"/>
              </a:solidFill>
            </a:endParaRPr>
          </a:p>
        </p:txBody>
      </p:sp>
      <p:sp>
        <p:nvSpPr>
          <p:cNvPr id="403" name="TextBox 700"/>
          <p:cNvSpPr txBox="1"/>
          <p:nvPr/>
        </p:nvSpPr>
        <p:spPr>
          <a:xfrm>
            <a:off x="6461678" y="4035773"/>
            <a:ext cx="2389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kern="0" dirty="0" smtClean="0">
                <a:solidFill>
                  <a:srgbClr val="0055A0"/>
                </a:solidFill>
              </a:rPr>
              <a:t>450 GeV (EP to LHC)</a:t>
            </a:r>
          </a:p>
        </p:txBody>
      </p:sp>
      <p:sp>
        <p:nvSpPr>
          <p:cNvPr id="404" name="TextBox 701"/>
          <p:cNvSpPr txBox="1"/>
          <p:nvPr/>
        </p:nvSpPr>
        <p:spPr>
          <a:xfrm>
            <a:off x="6542939" y="5716694"/>
            <a:ext cx="2473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kern="0" dirty="0" smtClean="0">
                <a:solidFill>
                  <a:srgbClr val="0055A0"/>
                </a:solidFill>
              </a:rPr>
              <a:t>26 GeV (EP to SPS)</a:t>
            </a:r>
          </a:p>
        </p:txBody>
      </p:sp>
      <p:sp>
        <p:nvSpPr>
          <p:cNvPr id="405" name="Right Brace 703"/>
          <p:cNvSpPr/>
          <p:nvPr/>
        </p:nvSpPr>
        <p:spPr>
          <a:xfrm rot="16200000">
            <a:off x="7200107" y="2706320"/>
            <a:ext cx="143203" cy="2301831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srgbClr val="0055A0"/>
              </a:solidFill>
            </a:endParaRPr>
          </a:p>
        </p:txBody>
      </p:sp>
      <p:sp>
        <p:nvSpPr>
          <p:cNvPr id="406" name="TextBox 704"/>
          <p:cNvSpPr txBox="1"/>
          <p:nvPr/>
        </p:nvSpPr>
        <p:spPr>
          <a:xfrm>
            <a:off x="6146626" y="3432590"/>
            <a:ext cx="2440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kern="0" dirty="0" smtClean="0">
                <a:solidFill>
                  <a:srgbClr val="0055A0"/>
                </a:solidFill>
              </a:rPr>
              <a:t>Beam to different destination</a:t>
            </a:r>
          </a:p>
        </p:txBody>
      </p:sp>
      <p:sp>
        <p:nvSpPr>
          <p:cNvPr id="407" name="TextBox 705"/>
          <p:cNvSpPr txBox="1"/>
          <p:nvPr/>
        </p:nvSpPr>
        <p:spPr>
          <a:xfrm>
            <a:off x="2606273" y="5540396"/>
            <a:ext cx="2440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kern="0" dirty="0" smtClean="0">
                <a:solidFill>
                  <a:srgbClr val="0055A0"/>
                </a:solidFill>
              </a:rPr>
              <a:t>Beam to different destination</a:t>
            </a:r>
          </a:p>
        </p:txBody>
      </p:sp>
      <p:sp>
        <p:nvSpPr>
          <p:cNvPr id="408" name="Right Brace 706"/>
          <p:cNvSpPr/>
          <p:nvPr/>
        </p:nvSpPr>
        <p:spPr>
          <a:xfrm rot="16200000">
            <a:off x="2735516" y="5731693"/>
            <a:ext cx="143203" cy="441882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glow rad="63500">
              <a:srgbClr val="4F81B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srgbClr val="0055A0"/>
              </a:solidFill>
            </a:endParaRPr>
          </a:p>
        </p:txBody>
      </p:sp>
      <p:sp>
        <p:nvSpPr>
          <p:cNvPr id="409" name="TextBox 707"/>
          <p:cNvSpPr txBox="1"/>
          <p:nvPr/>
        </p:nvSpPr>
        <p:spPr>
          <a:xfrm>
            <a:off x="223426" y="2724170"/>
            <a:ext cx="10749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200" b="1" kern="0" dirty="0" smtClean="0">
                <a:solidFill>
                  <a:srgbClr val="0055A0"/>
                </a:solidFill>
              </a:rPr>
              <a:t>LHC</a:t>
            </a:r>
          </a:p>
        </p:txBody>
      </p:sp>
      <p:sp>
        <p:nvSpPr>
          <p:cNvPr id="410" name="TextBox 708"/>
          <p:cNvSpPr txBox="1"/>
          <p:nvPr/>
        </p:nvSpPr>
        <p:spPr>
          <a:xfrm>
            <a:off x="219554" y="4393090"/>
            <a:ext cx="10749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200" b="1" kern="0" dirty="0" smtClean="0">
                <a:solidFill>
                  <a:srgbClr val="0055A0"/>
                </a:solidFill>
              </a:rPr>
              <a:t>SPS</a:t>
            </a:r>
          </a:p>
        </p:txBody>
      </p:sp>
      <p:sp>
        <p:nvSpPr>
          <p:cNvPr id="411" name="TextBox 709"/>
          <p:cNvSpPr txBox="1"/>
          <p:nvPr/>
        </p:nvSpPr>
        <p:spPr>
          <a:xfrm>
            <a:off x="213380" y="5779606"/>
            <a:ext cx="10749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200" b="1" kern="0" dirty="0" smtClean="0">
                <a:solidFill>
                  <a:srgbClr val="0055A0"/>
                </a:solidFill>
              </a:rPr>
              <a:t>PS</a:t>
            </a:r>
          </a:p>
        </p:txBody>
      </p:sp>
    </p:spTree>
    <p:extLst>
      <p:ext uri="{BB962C8B-B14F-4D97-AF65-F5344CB8AC3E}">
        <p14:creationId xmlns:p14="http://schemas.microsoft.com/office/powerpoint/2010/main" val="258216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3" name="Foliennummernplatzhalter 3"/>
          <p:cNvSpPr txBox="1">
            <a:spLocks/>
          </p:cNvSpPr>
          <p:nvPr/>
        </p:nvSpPr>
        <p:spPr>
          <a:xfrm>
            <a:off x="8621340" y="6531700"/>
            <a:ext cx="5122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C8031CE0-8A91-46B8-8D71-A1F6986DE8DA}" type="slidenum">
              <a:rPr lang="de-DE" sz="900" smtClean="0">
                <a:solidFill>
                  <a:srgbClr val="000000"/>
                </a:solidFill>
                <a:ea typeface="ＭＳ Ｐゴシック" pitchFamily="124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de-DE" sz="900" dirty="0">
              <a:solidFill>
                <a:srgbClr val="000000"/>
              </a:solidFill>
              <a:ea typeface="ＭＳ Ｐゴシック" pitchFamily="124" charset="-128"/>
            </a:endParaRPr>
          </a:p>
        </p:txBody>
      </p:sp>
      <p:sp>
        <p:nvSpPr>
          <p:cNvPr id="14" name="Abgerundetes Rechteck 13"/>
          <p:cNvSpPr/>
          <p:nvPr/>
        </p:nvSpPr>
        <p:spPr bwMode="auto">
          <a:xfrm>
            <a:off x="850623" y="1448840"/>
            <a:ext cx="2160000" cy="540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srgbClr val="1F3A45"/>
                </a:solidFill>
                <a:ea typeface="ＭＳ Ｐゴシック" pitchFamily="124" charset="-128"/>
              </a:rPr>
              <a:t>Row-wise</a:t>
            </a:r>
          </a:p>
        </p:txBody>
      </p:sp>
      <p:sp>
        <p:nvSpPr>
          <p:cNvPr id="25" name="Rechteck 24"/>
          <p:cNvSpPr/>
          <p:nvPr/>
        </p:nvSpPr>
        <p:spPr>
          <a:xfrm>
            <a:off x="4106951" y="3652091"/>
            <a:ext cx="3312368" cy="129630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177800" indent="-177800" fontAlgn="base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de-DE" dirty="0" err="1">
              <a:solidFill>
                <a:srgbClr val="000000"/>
              </a:solidFill>
            </a:endParaRPr>
          </a:p>
        </p:txBody>
      </p:sp>
      <p:graphicFrame>
        <p:nvGraphicFramePr>
          <p:cNvPr id="27" name="Objekt 26"/>
          <p:cNvGraphicFramePr>
            <a:graphicFrameLocks noChangeAspect="1"/>
          </p:cNvGraphicFramePr>
          <p:nvPr>
            <p:extLst/>
          </p:nvPr>
        </p:nvGraphicFramePr>
        <p:xfrm>
          <a:off x="4180002" y="3689391"/>
          <a:ext cx="3158738" cy="122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Formel" r:id="rId3" imgW="1803240" imgH="698400" progId="Equation.3">
                  <p:embed/>
                </p:oleObj>
              </mc:Choice>
              <mc:Fallback>
                <p:oleObj name="Formel" r:id="rId3" imgW="1803240" imgH="69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0002" y="3689391"/>
                        <a:ext cx="3158738" cy="1221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feil nach unten 27"/>
          <p:cNvSpPr>
            <a:spLocks noChangeAspect="1"/>
          </p:cNvSpPr>
          <p:nvPr/>
        </p:nvSpPr>
        <p:spPr bwMode="auto">
          <a:xfrm rot="16200000">
            <a:off x="3481345" y="3980677"/>
            <a:ext cx="361081" cy="658225"/>
          </a:xfrm>
          <a:prstGeom prst="downArrow">
            <a:avLst/>
          </a:prstGeom>
          <a:gradFill>
            <a:gsLst>
              <a:gs pos="0">
                <a:srgbClr val="9FB7F9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177800" indent="-177800" algn="ctr" fontAlgn="base">
              <a:spcBef>
                <a:spcPct val="20000"/>
              </a:spcBef>
            </a:pPr>
            <a:endParaRPr lang="en-US" sz="16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5897364" y="3286106"/>
            <a:ext cx="3043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System of differential equations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6" name="Titel 1"/>
          <p:cNvSpPr txBox="1">
            <a:spLocks/>
          </p:cNvSpPr>
          <p:nvPr/>
        </p:nvSpPr>
        <p:spPr>
          <a:xfrm>
            <a:off x="827584" y="548679"/>
            <a:ext cx="8316416" cy="836933"/>
          </a:xfrm>
          <a:prstGeom prst="rect">
            <a:avLst/>
          </a:prstGeom>
        </p:spPr>
        <p:txBody>
          <a:bodyPr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000" b="1" noProof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24" charset="-128"/>
                <a:cs typeface="ＭＳ Ｐゴシック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24" charset="-128"/>
                <a:cs typeface="ＭＳ Ｐゴシック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24" charset="-128"/>
                <a:cs typeface="ＭＳ Ｐゴシック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24" charset="-128"/>
                <a:cs typeface="ＭＳ Ｐゴシック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2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2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2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r>
              <a:rPr lang="en-US" kern="0" smtClean="0">
                <a:solidFill>
                  <a:srgbClr val="000000"/>
                </a:solidFill>
              </a:rPr>
              <a:t>Step 2: Construction of the transition matrix and of the system of differential equations</a:t>
            </a:r>
            <a:endParaRPr lang="en-US" kern="0">
              <a:solidFill>
                <a:srgbClr val="000000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936458" y="3143016"/>
            <a:ext cx="2281782" cy="2302208"/>
            <a:chOff x="936458" y="3499099"/>
            <a:chExt cx="2281782" cy="2302208"/>
          </a:xfrm>
        </p:grpSpPr>
        <p:grpSp>
          <p:nvGrpSpPr>
            <p:cNvPr id="8" name="Gruppieren 7"/>
            <p:cNvGrpSpPr/>
            <p:nvPr/>
          </p:nvGrpSpPr>
          <p:grpSpPr>
            <a:xfrm>
              <a:off x="936458" y="3929850"/>
              <a:ext cx="2281782" cy="1871457"/>
              <a:chOff x="827584" y="2532992"/>
              <a:chExt cx="2281782" cy="1871457"/>
            </a:xfrm>
          </p:grpSpPr>
          <p:sp>
            <p:nvSpPr>
              <p:cNvPr id="18" name="Rechteck 17"/>
              <p:cNvSpPr/>
              <p:nvPr/>
            </p:nvSpPr>
            <p:spPr bwMode="auto">
              <a:xfrm>
                <a:off x="827584" y="2532992"/>
                <a:ext cx="2281782" cy="1432698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sz="2200" b="1" smtClean="0">
                  <a:solidFill>
                    <a:srgbClr val="1F3A45"/>
                  </a:solidFill>
                  <a:ea typeface="ＭＳ Ｐゴシック" pitchFamily="124" charset="-128"/>
                </a:endParaRPr>
              </a:p>
            </p:txBody>
          </p:sp>
          <p:sp>
            <p:nvSpPr>
              <p:cNvPr id="30" name="Ellipse 29"/>
              <p:cNvSpPr/>
              <p:nvPr/>
            </p:nvSpPr>
            <p:spPr bwMode="auto">
              <a:xfrm>
                <a:off x="1085015" y="3020985"/>
                <a:ext cx="432048" cy="432048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b="1" dirty="0" smtClean="0">
                    <a:solidFill>
                      <a:srgbClr val="1F3A45"/>
                    </a:solidFill>
                    <a:ea typeface="ＭＳ Ｐゴシック" pitchFamily="124" charset="-128"/>
                  </a:rPr>
                  <a:t>1</a:t>
                </a:r>
              </a:p>
            </p:txBody>
          </p:sp>
          <p:sp>
            <p:nvSpPr>
              <p:cNvPr id="31" name="Ellipse 30"/>
              <p:cNvSpPr/>
              <p:nvPr/>
            </p:nvSpPr>
            <p:spPr bwMode="auto">
              <a:xfrm>
                <a:off x="2453167" y="3017507"/>
                <a:ext cx="432048" cy="432048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b="1" dirty="0">
                    <a:solidFill>
                      <a:srgbClr val="1F3A45"/>
                    </a:solidFill>
                    <a:ea typeface="ＭＳ Ｐゴシック" pitchFamily="124" charset="-128"/>
                  </a:rPr>
                  <a:t>2</a:t>
                </a:r>
                <a:endParaRPr lang="de-DE" sz="1600" b="1" dirty="0" smtClean="0">
                  <a:solidFill>
                    <a:srgbClr val="1F3A45"/>
                  </a:solidFill>
                  <a:ea typeface="ＭＳ Ｐゴシック" pitchFamily="124" charset="-128"/>
                </a:endParaRPr>
              </a:p>
            </p:txBody>
          </p:sp>
          <p:sp>
            <p:nvSpPr>
              <p:cNvPr id="32" name="Textfeld 31"/>
              <p:cNvSpPr txBox="1"/>
              <p:nvPr/>
            </p:nvSpPr>
            <p:spPr>
              <a:xfrm>
                <a:off x="1829240" y="2570876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de-DE" sz="1200" dirty="0" smtClean="0">
                    <a:solidFill>
                      <a:srgbClr val="000000"/>
                    </a:solidFill>
                  </a:rPr>
                  <a:t>λ</a:t>
                </a:r>
                <a:endParaRPr lang="de-DE" sz="120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3" name="Bogen 32"/>
              <p:cNvSpPr/>
              <p:nvPr/>
            </p:nvSpPr>
            <p:spPr bwMode="auto">
              <a:xfrm rot="18905412">
                <a:off x="1182677" y="2820449"/>
                <a:ext cx="1584000" cy="1584000"/>
              </a:xfrm>
              <a:prstGeom prst="arc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  <p:txBody>
              <a:bodyPr rtlCol="0" anchor="ctr"/>
              <a:lstStyle/>
              <a:p>
                <a:pPr algn="ctr"/>
                <a:endParaRPr lang="de-DE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Textfeld 23"/>
              <p:cNvSpPr txBox="1"/>
              <p:nvPr/>
            </p:nvSpPr>
            <p:spPr>
              <a:xfrm>
                <a:off x="1832059" y="3630618"/>
                <a:ext cx="2728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200" dirty="0" smtClean="0">
                    <a:solidFill>
                      <a:srgbClr val="000000"/>
                    </a:solidFill>
                  </a:rPr>
                  <a:t>µ</a:t>
                </a:r>
                <a:endParaRPr lang="de-DE" sz="120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Bogen 33"/>
            <p:cNvSpPr/>
            <p:nvPr/>
          </p:nvSpPr>
          <p:spPr bwMode="auto">
            <a:xfrm rot="8105412">
              <a:off x="1276919" y="3499099"/>
              <a:ext cx="1584000" cy="1584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rtlCol="0" anchor="ctr"/>
            <a:lstStyle/>
            <a:p>
              <a:pPr algn="ctr"/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36" name="Inhaltsplatzhalter 2"/>
          <p:cNvSpPr txBox="1">
            <a:spLocks/>
          </p:cNvSpPr>
          <p:nvPr/>
        </p:nvSpPr>
        <p:spPr>
          <a:xfrm>
            <a:off x="619944" y="1628800"/>
            <a:ext cx="8424936" cy="2798771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har char="–"/>
              <a:defRPr sz="1100" i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US" kern="0" dirty="0" smtClean="0">
              <a:solidFill>
                <a:srgbClr val="000000"/>
              </a:solidFill>
            </a:endParaRPr>
          </a:p>
          <a:p>
            <a:r>
              <a:rPr lang="en-US" kern="0" dirty="0" smtClean="0">
                <a:solidFill>
                  <a:srgbClr val="000000"/>
                </a:solidFill>
              </a:rPr>
              <a:t>Transition probability:</a:t>
            </a:r>
          </a:p>
          <a:p>
            <a:pPr lvl="1"/>
            <a:r>
              <a:rPr lang="en-US" kern="0" dirty="0" smtClean="0">
                <a:solidFill>
                  <a:srgbClr val="000000"/>
                </a:solidFill>
              </a:rPr>
              <a:t>Product of status probability and transition rate</a:t>
            </a:r>
          </a:p>
          <a:p>
            <a:pPr lvl="1"/>
            <a:r>
              <a:rPr lang="en-US" kern="0" dirty="0" smtClean="0">
                <a:solidFill>
                  <a:srgbClr val="000000"/>
                </a:solidFill>
              </a:rPr>
              <a:t>Arrows towards a state: positive</a:t>
            </a:r>
          </a:p>
          <a:p>
            <a:pPr lvl="1"/>
            <a:r>
              <a:rPr lang="en-US" kern="0" dirty="0" smtClean="0">
                <a:solidFill>
                  <a:srgbClr val="000000"/>
                </a:solidFill>
              </a:rPr>
              <a:t>Arrows away from state: negative</a:t>
            </a:r>
          </a:p>
        </p:txBody>
      </p:sp>
      <p:grpSp>
        <p:nvGrpSpPr>
          <p:cNvPr id="43" name="Gruppieren 109"/>
          <p:cNvGrpSpPr>
            <a:grpSpLocks/>
          </p:cNvGrpSpPr>
          <p:nvPr/>
        </p:nvGrpSpPr>
        <p:grpSpPr bwMode="auto">
          <a:xfrm>
            <a:off x="683568" y="5257663"/>
            <a:ext cx="7992888" cy="1195673"/>
            <a:chOff x="5629712" y="3676072"/>
            <a:chExt cx="8066611" cy="1625663"/>
          </a:xfrm>
        </p:grpSpPr>
        <p:sp>
          <p:nvSpPr>
            <p:cNvPr id="44" name="Rechteck 43"/>
            <p:cNvSpPr/>
            <p:nvPr/>
          </p:nvSpPr>
          <p:spPr bwMode="auto">
            <a:xfrm>
              <a:off x="5629712" y="3676072"/>
              <a:ext cx="8066611" cy="1625663"/>
            </a:xfrm>
            <a:prstGeom prst="rect">
              <a:avLst/>
            </a:prstGeom>
            <a:gradFill>
              <a:gsLst>
                <a:gs pos="0">
                  <a:srgbClr val="9FB7F9"/>
                </a:gs>
                <a:gs pos="35000">
                  <a:schemeClr val="accent3">
                    <a:tint val="37000"/>
                    <a:satMod val="300000"/>
                  </a:schemeClr>
                </a:gs>
                <a:gs pos="100000">
                  <a:schemeClr val="accent3">
                    <a:tint val="15000"/>
                    <a:satMod val="350000"/>
                  </a:schemeClr>
                </a:gs>
              </a:gsLst>
              <a:lin ang="16200000" scaled="1"/>
            </a:gradFill>
            <a:ln w="127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en-GB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5" name="Text Box 14"/>
            <p:cNvSpPr txBox="1">
              <a:spLocks noChangeArrowheads="1"/>
            </p:cNvSpPr>
            <p:nvPr/>
          </p:nvSpPr>
          <p:spPr bwMode="auto">
            <a:xfrm>
              <a:off x="6495049" y="3802769"/>
              <a:ext cx="7055929" cy="926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762000"/>
              <a:r>
                <a:rPr lang="en-GB" sz="1600" u="sng" dirty="0" smtClean="0">
                  <a:solidFill>
                    <a:srgbClr val="000000"/>
                  </a:solidFill>
                </a:rPr>
                <a:t>Summary:</a:t>
              </a:r>
            </a:p>
            <a:p>
              <a:pPr defTabSz="762000"/>
              <a:endParaRPr lang="en-GB" sz="1600" dirty="0" smtClean="0">
                <a:solidFill>
                  <a:srgbClr val="000000"/>
                </a:solidFill>
              </a:endParaRPr>
            </a:p>
            <a:p>
              <a:pPr defTabSz="762000"/>
              <a:r>
                <a:rPr lang="en-GB" sz="1600" dirty="0" smtClean="0">
                  <a:solidFill>
                    <a:srgbClr val="000000"/>
                  </a:solidFill>
                </a:rPr>
                <a:t>Based on the transition graph, possible state transitions and their related transition rates will be </a:t>
              </a:r>
              <a:r>
                <a:rPr lang="en-GB" sz="1600" b="1" dirty="0" smtClean="0">
                  <a:solidFill>
                    <a:srgbClr val="000000"/>
                  </a:solidFill>
                </a:rPr>
                <a:t>arranged </a:t>
              </a:r>
              <a:r>
                <a:rPr lang="en-GB" sz="1600" dirty="0" smtClean="0">
                  <a:solidFill>
                    <a:srgbClr val="000000"/>
                  </a:solidFill>
                </a:rPr>
                <a:t>in a transition matrix. </a:t>
              </a:r>
              <a:endParaRPr lang="en-GB" sz="16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946199" y="5388300"/>
            <a:ext cx="764246" cy="750520"/>
            <a:chOff x="4735005" y="778488"/>
            <a:chExt cx="764246" cy="750520"/>
          </a:xfrm>
        </p:grpSpPr>
        <p:sp>
          <p:nvSpPr>
            <p:cNvPr id="47" name="Freihandform 46"/>
            <p:cNvSpPr/>
            <p:nvPr/>
          </p:nvSpPr>
          <p:spPr bwMode="auto">
            <a:xfrm>
              <a:off x="4760406" y="778488"/>
              <a:ext cx="491176" cy="433005"/>
            </a:xfrm>
            <a:custGeom>
              <a:avLst/>
              <a:gdLst>
                <a:gd name="connsiteX0" fmla="*/ 264040 w 550303"/>
                <a:gd name="connsiteY0" fmla="*/ 166065 h 489092"/>
                <a:gd name="connsiteX1" fmla="*/ 149151 w 550303"/>
                <a:gd name="connsiteY1" fmla="*/ 408559 h 489092"/>
                <a:gd name="connsiteX2" fmla="*/ 401151 w 550303"/>
                <a:gd name="connsiteY2" fmla="*/ 408559 h 489092"/>
                <a:gd name="connsiteX3" fmla="*/ 272677 w 550303"/>
                <a:gd name="connsiteY3" fmla="*/ 0 h 489092"/>
                <a:gd name="connsiteX4" fmla="*/ 550303 w 550303"/>
                <a:gd name="connsiteY4" fmla="*/ 466579 h 489092"/>
                <a:gd name="connsiteX5" fmla="*/ 544296 w 550303"/>
                <a:gd name="connsiteY5" fmla="*/ 477036 h 489092"/>
                <a:gd name="connsiteX6" fmla="*/ 533769 w 550303"/>
                <a:gd name="connsiteY6" fmla="*/ 489092 h 489092"/>
                <a:gd name="connsiteX7" fmla="*/ 17492 w 550303"/>
                <a:gd name="connsiteY7" fmla="*/ 489092 h 489092"/>
                <a:gd name="connsiteX8" fmla="*/ 6964 w 550303"/>
                <a:gd name="connsiteY8" fmla="*/ 477036 h 489092"/>
                <a:gd name="connsiteX9" fmla="*/ 0 w 550303"/>
                <a:gd name="connsiteY9" fmla="*/ 464912 h 489092"/>
                <a:gd name="connsiteX10" fmla="*/ 235968 w 550303"/>
                <a:gd name="connsiteY10" fmla="*/ 3498 h 48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303" h="489092">
                  <a:moveTo>
                    <a:pt x="264040" y="166065"/>
                  </a:moveTo>
                  <a:lnTo>
                    <a:pt x="149151" y="408559"/>
                  </a:lnTo>
                  <a:lnTo>
                    <a:pt x="401151" y="408559"/>
                  </a:lnTo>
                  <a:close/>
                  <a:moveTo>
                    <a:pt x="272677" y="0"/>
                  </a:moveTo>
                  <a:lnTo>
                    <a:pt x="550303" y="466579"/>
                  </a:lnTo>
                  <a:lnTo>
                    <a:pt x="544296" y="477036"/>
                  </a:lnTo>
                  <a:lnTo>
                    <a:pt x="533769" y="489092"/>
                  </a:lnTo>
                  <a:lnTo>
                    <a:pt x="17492" y="489092"/>
                  </a:lnTo>
                  <a:lnTo>
                    <a:pt x="6964" y="477036"/>
                  </a:lnTo>
                  <a:lnTo>
                    <a:pt x="0" y="464912"/>
                  </a:lnTo>
                  <a:lnTo>
                    <a:pt x="235968" y="3498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 sz="2200" b="1" smtClean="0">
                <a:solidFill>
                  <a:srgbClr val="1F3A45"/>
                </a:solidFill>
                <a:ea typeface="ＭＳ Ｐゴシック" pitchFamily="124" charset="-128"/>
              </a:endParaRP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4735005" y="1190454"/>
              <a:ext cx="7642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</a:rPr>
                <a:t>Hint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120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15/03/2016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ELMAS – Hands On Training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48" y="1004758"/>
            <a:ext cx="8327315" cy="521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29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269"/>
            <a:ext cx="8226854" cy="940443"/>
          </a:xfrm>
        </p:spPr>
        <p:txBody>
          <a:bodyPr/>
          <a:lstStyle/>
          <a:p>
            <a:r>
              <a:rPr lang="en-GB" dirty="0" smtClean="0"/>
              <a:t>Feedback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15/03/2016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23</a:t>
            </a:fld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67" y="1235402"/>
            <a:ext cx="3920068" cy="33713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5307" y="1219073"/>
            <a:ext cx="4233713" cy="33828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0334" y="3048942"/>
            <a:ext cx="3940852" cy="363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845965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15/03/2016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Scope of the Training</a:t>
            </a:r>
            <a:endParaRPr lang="en-GB" dirty="0"/>
          </a:p>
        </p:txBody>
      </p:sp>
      <p:sp>
        <p:nvSpPr>
          <p:cNvPr id="8" name="Inhaltsplatzhalter 5"/>
          <p:cNvSpPr txBox="1">
            <a:spLocks/>
          </p:cNvSpPr>
          <p:nvPr/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de-DE" sz="2400" dirty="0" smtClean="0"/>
              <a:t>Raise </a:t>
            </a:r>
            <a:r>
              <a:rPr lang="de-DE" sz="2400" smtClean="0"/>
              <a:t>awareness on </a:t>
            </a:r>
            <a:r>
              <a:rPr lang="de-DE" sz="2400" dirty="0" smtClean="0"/>
              <a:t>the importance of RAMS studies in the domain of particle accelerators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e-DE" sz="2400" dirty="0" smtClean="0"/>
              <a:t>Provide basics for performing reliability analyses to CERN staff members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e-DE" sz="2400" dirty="0" smtClean="0"/>
              <a:t>Train 120-150 people from CERN over 4 years</a:t>
            </a:r>
          </a:p>
          <a:p>
            <a:pPr>
              <a:buFont typeface="Wingdings" panose="05000000000000000000" pitchFamily="2" charset="2"/>
              <a:buChar char="q"/>
            </a:pPr>
            <a:endParaRPr lang="de-DE" sz="2400" dirty="0"/>
          </a:p>
          <a:p>
            <a:pPr>
              <a:buFont typeface="Wingdings" panose="05000000000000000000" pitchFamily="2" charset="2"/>
              <a:buChar char="q"/>
            </a:pPr>
            <a:endParaRPr lang="de-DE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de-DE" sz="2400" dirty="0" smtClean="0"/>
              <a:t>2 People from IMA Stuttgart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e-DE" sz="2400" dirty="0" smtClean="0"/>
              <a:t>1 from RAMENTOR</a:t>
            </a:r>
          </a:p>
          <a:p>
            <a:pPr>
              <a:buFont typeface="Wingdings" panose="05000000000000000000" pitchFamily="2" charset="2"/>
              <a:buChar char="q"/>
            </a:pP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7057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15/03/2016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First Training - Test</a:t>
            </a:r>
            <a:endParaRPr lang="en-GB" dirty="0"/>
          </a:p>
        </p:txBody>
      </p:sp>
      <p:sp>
        <p:nvSpPr>
          <p:cNvPr id="8" name="Inhaltsplatzhalter 5"/>
          <p:cNvSpPr txBox="1">
            <a:spLocks/>
          </p:cNvSpPr>
          <p:nvPr/>
        </p:nvSpPr>
        <p:spPr>
          <a:xfrm>
            <a:off x="467544" y="1628800"/>
            <a:ext cx="8424936" cy="46805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de-DE" sz="2400" dirty="0" smtClean="0"/>
              <a:t>Validate contents (quantity, complexity,...)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e-DE" sz="2400" dirty="0" smtClean="0"/>
              <a:t>Tailor contents to the accelerator domain</a:t>
            </a:r>
          </a:p>
          <a:p>
            <a:pPr marL="36576" indent="0">
              <a:buNone/>
            </a:pPr>
            <a:endParaRPr lang="de-DE" sz="2400" dirty="0"/>
          </a:p>
          <a:p>
            <a:pPr marL="36576" indent="0">
              <a:buNone/>
            </a:pPr>
            <a:r>
              <a:rPr lang="de-DE" sz="2400" dirty="0" smtClean="0"/>
              <a:t>Participants (total ~20):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e-DE" sz="2400" dirty="0" smtClean="0"/>
              <a:t>CERN staff members WITH previous experience with reliability analyses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e-DE" sz="2400" dirty="0"/>
              <a:t>CERN staff members </a:t>
            </a:r>
            <a:r>
              <a:rPr lang="de-DE" sz="2400" dirty="0" smtClean="0"/>
              <a:t>WITHOUT </a:t>
            </a:r>
            <a:r>
              <a:rPr lang="de-DE" sz="2400" dirty="0"/>
              <a:t>previous experience with reliability </a:t>
            </a:r>
            <a:r>
              <a:rPr lang="de-DE" sz="2400" dirty="0" smtClean="0"/>
              <a:t>analyses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e-DE" sz="2400" dirty="0" smtClean="0"/>
              <a:t>Students from IMA Stuttgart</a:t>
            </a:r>
            <a:endParaRPr lang="de-DE" sz="2400" dirty="0"/>
          </a:p>
          <a:p>
            <a:pPr>
              <a:buFont typeface="Wingdings" panose="05000000000000000000" pitchFamily="2" charset="2"/>
              <a:buChar char="q"/>
            </a:pPr>
            <a:endParaRPr lang="de-DE" sz="2400" dirty="0" smtClean="0"/>
          </a:p>
          <a:p>
            <a:pPr>
              <a:buFont typeface="Wingdings" panose="05000000000000000000" pitchFamily="2" charset="2"/>
              <a:buChar char="q"/>
            </a:pPr>
            <a:endParaRPr lang="de-DE" sz="2400" dirty="0"/>
          </a:p>
          <a:p>
            <a:pPr marL="36576" indent="0">
              <a:buNone/>
            </a:pPr>
            <a:endParaRPr lang="de-DE" sz="2400" dirty="0" smtClean="0"/>
          </a:p>
          <a:p>
            <a:pPr>
              <a:buFont typeface="Wingdings" panose="05000000000000000000" pitchFamily="2" charset="2"/>
              <a:buChar char="q"/>
            </a:pP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00487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15/03/2016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8" name="Inhaltsplatzhalter 5"/>
          <p:cNvSpPr txBox="1">
            <a:spLocks/>
          </p:cNvSpPr>
          <p:nvPr/>
        </p:nvSpPr>
        <p:spPr>
          <a:xfrm>
            <a:off x="467544" y="1318557"/>
            <a:ext cx="8424936" cy="468052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de-DE" sz="2400" b="1" dirty="0" smtClean="0"/>
              <a:t>Days 1-3 (29th Feb – 2nd Mar)</a:t>
            </a:r>
            <a:r>
              <a:rPr lang="de-DE" sz="2400" dirty="0" smtClean="0"/>
              <a:t>:</a:t>
            </a:r>
          </a:p>
          <a:p>
            <a:pPr>
              <a:buFont typeface="+mj-lt"/>
              <a:buAutoNum type="arabicPeriod"/>
            </a:pPr>
            <a:r>
              <a:rPr lang="de-DE" sz="2400" dirty="0" smtClean="0"/>
              <a:t>Introduction</a:t>
            </a:r>
          </a:p>
          <a:p>
            <a:pPr>
              <a:buFont typeface="+mj-lt"/>
              <a:buAutoNum type="arabicPeriod"/>
            </a:pPr>
            <a:r>
              <a:rPr lang="de-DE" sz="2400" dirty="0" smtClean="0"/>
              <a:t>Mathematical Treatment of Reliability</a:t>
            </a:r>
          </a:p>
          <a:p>
            <a:pPr>
              <a:buFont typeface="+mj-lt"/>
              <a:buAutoNum type="arabicPeriod"/>
            </a:pPr>
            <a:r>
              <a:rPr lang="de-DE" sz="2400" dirty="0" smtClean="0"/>
              <a:t>Determination of System Reliability</a:t>
            </a:r>
          </a:p>
          <a:p>
            <a:pPr>
              <a:buFont typeface="+mj-lt"/>
              <a:buAutoNum type="arabicPeriod"/>
            </a:pPr>
            <a:r>
              <a:rPr lang="de-DE" sz="2400" dirty="0" smtClean="0"/>
              <a:t>Failure Mode and Effects Analysis</a:t>
            </a:r>
          </a:p>
          <a:p>
            <a:pPr>
              <a:buFont typeface="+mj-lt"/>
              <a:buAutoNum type="arabicPeriod"/>
            </a:pPr>
            <a:r>
              <a:rPr lang="de-DE" sz="2400" dirty="0" smtClean="0"/>
              <a:t>Fault Tree Analysis</a:t>
            </a:r>
          </a:p>
          <a:p>
            <a:pPr>
              <a:buFont typeface="+mj-lt"/>
              <a:buAutoNum type="arabicPeriod"/>
            </a:pPr>
            <a:r>
              <a:rPr lang="de-DE" sz="2400" dirty="0" smtClean="0"/>
              <a:t>Evaluation of Lifetime Tests and Failure Statistics</a:t>
            </a:r>
          </a:p>
          <a:p>
            <a:pPr>
              <a:buFont typeface="+mj-lt"/>
              <a:buAutoNum type="arabicPeriod"/>
            </a:pPr>
            <a:r>
              <a:rPr lang="de-DE" sz="2400" dirty="0" smtClean="0"/>
              <a:t>Availability</a:t>
            </a:r>
          </a:p>
          <a:p>
            <a:pPr>
              <a:buFont typeface="+mj-lt"/>
              <a:buAutoNum type="arabicPeriod"/>
            </a:pPr>
            <a:r>
              <a:rPr lang="de-DE" sz="2400" dirty="0" smtClean="0"/>
              <a:t>Modeling and Simulation of Availability</a:t>
            </a:r>
          </a:p>
          <a:p>
            <a:pPr marL="36576" indent="0">
              <a:buNone/>
            </a:pPr>
            <a:endParaRPr lang="de-DE" sz="2400" dirty="0" smtClean="0"/>
          </a:p>
          <a:p>
            <a:pPr marL="36576" indent="0">
              <a:buNone/>
            </a:pPr>
            <a:r>
              <a:rPr lang="de-DE" sz="2400" b="1" dirty="0" smtClean="0"/>
              <a:t>Day 4 (3rd Mar)</a:t>
            </a:r>
            <a:r>
              <a:rPr lang="de-DE" sz="2400" dirty="0" smtClean="0"/>
              <a:t>:</a:t>
            </a:r>
          </a:p>
          <a:p>
            <a:pPr>
              <a:buFont typeface="+mj-lt"/>
              <a:buAutoNum type="arabicPeriod"/>
            </a:pPr>
            <a:r>
              <a:rPr lang="de-DE" sz="2400" dirty="0" smtClean="0"/>
              <a:t>Hands-on training with ELMAS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0040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and Internal Influences on Reliability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5" name="Gruppieren 44"/>
          <p:cNvGrpSpPr>
            <a:grpSpLocks/>
          </p:cNvGrpSpPr>
          <p:nvPr/>
        </p:nvGrpSpPr>
        <p:grpSpPr bwMode="auto">
          <a:xfrm>
            <a:off x="501333" y="476672"/>
            <a:ext cx="8580270" cy="5714131"/>
            <a:chOff x="1379538" y="604838"/>
            <a:chExt cx="7256465" cy="421163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418159" y="604838"/>
              <a:ext cx="182685" cy="186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1929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7065965" y="1736725"/>
              <a:ext cx="1570038" cy="1184275"/>
              <a:chOff x="4451" y="1094"/>
              <a:chExt cx="989" cy="746"/>
            </a:xfrm>
          </p:grpSpPr>
          <p:grpSp>
            <p:nvGrpSpPr>
              <p:cNvPr id="41" name="Group 7"/>
              <p:cNvGrpSpPr>
                <a:grpSpLocks/>
              </p:cNvGrpSpPr>
              <p:nvPr/>
            </p:nvGrpSpPr>
            <p:grpSpPr bwMode="auto">
              <a:xfrm>
                <a:off x="4485" y="1094"/>
                <a:ext cx="955" cy="746"/>
                <a:chOff x="4485" y="1094"/>
                <a:chExt cx="955" cy="746"/>
              </a:xfrm>
            </p:grpSpPr>
            <p:sp>
              <p:nvSpPr>
                <p:cNvPr id="43" name="Rectangle 8"/>
                <p:cNvSpPr>
                  <a:spLocks noChangeArrowheads="1"/>
                </p:cNvSpPr>
                <p:nvPr/>
              </p:nvSpPr>
              <p:spPr bwMode="auto">
                <a:xfrm>
                  <a:off x="4638" y="1094"/>
                  <a:ext cx="802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8652" tIns="49326" rIns="98652" bIns="49326">
                  <a:spAutoFit/>
                </a:bodyPr>
                <a:lstStyle>
                  <a:lvl1pPr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1pPr>
                  <a:lvl2pPr marL="742950" indent="-28575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2pPr>
                  <a:lvl3pPr marL="11430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3pPr>
                  <a:lvl4pPr marL="16002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4pPr>
                  <a:lvl5pPr marL="20574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de-DE" altLang="de-DE" sz="1500" dirty="0" err="1">
                      <a:solidFill>
                        <a:srgbClr val="212121"/>
                      </a:solidFill>
                      <a:latin typeface="Arial" panose="020B0604020202020204"/>
                    </a:rPr>
                    <a:t>Greater</a:t>
                  </a:r>
                  <a:endParaRPr lang="de-DE" altLang="de-DE" sz="1929" dirty="0">
                    <a:solidFill>
                      <a:srgbClr val="212121"/>
                    </a:solidFill>
                    <a:latin typeface="Arial" panose="020B0604020202020204"/>
                  </a:endParaRPr>
                </a:p>
                <a:p>
                  <a:pPr algn="ctr"/>
                  <a:r>
                    <a:rPr lang="de-DE" altLang="de-DE" sz="1929" dirty="0" err="1">
                      <a:solidFill>
                        <a:srgbClr val="212121"/>
                      </a:solidFill>
                      <a:latin typeface="Arial" panose="020B0604020202020204"/>
                    </a:rPr>
                    <a:t>functionality</a:t>
                  </a:r>
                  <a:endParaRPr lang="de-DE" altLang="de-DE" sz="1929" dirty="0">
                    <a:solidFill>
                      <a:srgbClr val="212121"/>
                    </a:solidFill>
                    <a:latin typeface="Arial" panose="020B0604020202020204"/>
                  </a:endParaRPr>
                </a:p>
              </p:txBody>
            </p:sp>
            <p:sp>
              <p:nvSpPr>
                <p:cNvPr id="44" name="AutoShape 9"/>
                <p:cNvSpPr>
                  <a:spLocks noChangeArrowheads="1"/>
                </p:cNvSpPr>
                <p:nvPr/>
              </p:nvSpPr>
              <p:spPr bwMode="auto">
                <a:xfrm rot="3060000">
                  <a:off x="4362" y="1409"/>
                  <a:ext cx="554" cy="308"/>
                </a:xfrm>
                <a:prstGeom prst="downArrow">
                  <a:avLst>
                    <a:gd name="adj1" fmla="val 75009"/>
                    <a:gd name="adj2" fmla="val 50005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42" name="Rectangle 10"/>
              <p:cNvSpPr>
                <a:spLocks noChangeArrowheads="1"/>
              </p:cNvSpPr>
              <p:nvPr/>
            </p:nvSpPr>
            <p:spPr bwMode="auto">
              <a:xfrm rot="3060000">
                <a:off x="4578" y="1348"/>
                <a:ext cx="186" cy="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4714">
                    <a:solidFill>
                      <a:srgbClr val="000000"/>
                    </a:solidFill>
                    <a:latin typeface="Arial" panose="020B0604020202020204"/>
                  </a:rPr>
                  <a:t>-</a:t>
                </a:r>
              </a:p>
            </p:txBody>
          </p:sp>
        </p:grpSp>
        <p:grpSp>
          <p:nvGrpSpPr>
            <p:cNvPr id="8" name="Group 11"/>
            <p:cNvGrpSpPr>
              <a:grpSpLocks/>
            </p:cNvGrpSpPr>
            <p:nvPr/>
          </p:nvGrpSpPr>
          <p:grpSpPr bwMode="auto">
            <a:xfrm>
              <a:off x="5402272" y="1363663"/>
              <a:ext cx="1220789" cy="1100139"/>
              <a:chOff x="3403" y="859"/>
              <a:chExt cx="769" cy="693"/>
            </a:xfrm>
          </p:grpSpPr>
          <p:sp>
            <p:nvSpPr>
              <p:cNvPr id="37" name="Rectangle 12"/>
              <p:cNvSpPr>
                <a:spLocks noChangeArrowheads="1"/>
              </p:cNvSpPr>
              <p:nvPr/>
            </p:nvSpPr>
            <p:spPr bwMode="auto">
              <a:xfrm>
                <a:off x="3443" y="859"/>
                <a:ext cx="729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 dirty="0" err="1">
                    <a:solidFill>
                      <a:srgbClr val="212121"/>
                    </a:solidFill>
                    <a:latin typeface="Arial" panose="020B0604020202020204"/>
                  </a:rPr>
                  <a:t>Greater</a:t>
                </a:r>
                <a:r>
                  <a:rPr lang="de-DE" altLang="de-DE" sz="1929" dirty="0">
                    <a:solidFill>
                      <a:srgbClr val="212121"/>
                    </a:solidFill>
                    <a:latin typeface="Arial" panose="020B0604020202020204"/>
                  </a:rPr>
                  <a:t/>
                </a:r>
                <a:br>
                  <a:rPr lang="de-DE" altLang="de-DE" sz="1929" dirty="0">
                    <a:solidFill>
                      <a:srgbClr val="212121"/>
                    </a:solidFill>
                    <a:latin typeface="Arial" panose="020B0604020202020204"/>
                  </a:rPr>
                </a:br>
                <a:r>
                  <a:rPr lang="de-DE" altLang="de-DE" sz="1929" dirty="0" err="1">
                    <a:solidFill>
                      <a:srgbClr val="212121"/>
                    </a:solidFill>
                    <a:latin typeface="Arial" panose="020B0604020202020204"/>
                  </a:rPr>
                  <a:t>complexity</a:t>
                </a:r>
                <a:endParaRPr lang="de-DE" altLang="de-DE" sz="1929" dirty="0">
                  <a:solidFill>
                    <a:srgbClr val="212121"/>
                  </a:solidFill>
                  <a:latin typeface="Arial" panose="020B0604020202020204"/>
                </a:endParaRPr>
              </a:p>
            </p:txBody>
          </p:sp>
          <p:grpSp>
            <p:nvGrpSpPr>
              <p:cNvPr id="38" name="Group 13"/>
              <p:cNvGrpSpPr>
                <a:grpSpLocks/>
              </p:cNvGrpSpPr>
              <p:nvPr/>
            </p:nvGrpSpPr>
            <p:grpSpPr bwMode="auto">
              <a:xfrm>
                <a:off x="3403" y="1169"/>
                <a:ext cx="551" cy="383"/>
                <a:chOff x="3403" y="1169"/>
                <a:chExt cx="551" cy="383"/>
              </a:xfrm>
            </p:grpSpPr>
            <p:sp>
              <p:nvSpPr>
                <p:cNvPr id="39" name="AutoShape 14"/>
                <p:cNvSpPr>
                  <a:spLocks noChangeArrowheads="1"/>
                </p:cNvSpPr>
                <p:nvPr/>
              </p:nvSpPr>
              <p:spPr bwMode="auto">
                <a:xfrm rot="1260000">
                  <a:off x="3403" y="1208"/>
                  <a:ext cx="551" cy="307"/>
                </a:xfrm>
                <a:prstGeom prst="downArrow">
                  <a:avLst>
                    <a:gd name="adj1" fmla="val 75009"/>
                    <a:gd name="adj2" fmla="val 50005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0" name="Rectangle 15"/>
                <p:cNvSpPr>
                  <a:spLocks noChangeArrowheads="1"/>
                </p:cNvSpPr>
                <p:nvPr/>
              </p:nvSpPr>
              <p:spPr bwMode="auto">
                <a:xfrm rot="1260000">
                  <a:off x="3572" y="1169"/>
                  <a:ext cx="214" cy="3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8652" tIns="49326" rIns="98652" bIns="49326">
                  <a:spAutoFit/>
                </a:bodyPr>
                <a:lstStyle>
                  <a:lvl1pPr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1pPr>
                  <a:lvl2pPr marL="742950" indent="-28575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2pPr>
                  <a:lvl3pPr marL="11430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3pPr>
                  <a:lvl4pPr marL="16002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4pPr>
                  <a:lvl5pPr marL="20574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de-DE" altLang="de-DE" sz="4714">
                      <a:solidFill>
                        <a:srgbClr val="000000"/>
                      </a:solidFill>
                      <a:latin typeface="Arial" panose="020B0604020202020204"/>
                    </a:rPr>
                    <a:t>-</a:t>
                  </a:r>
                </a:p>
              </p:txBody>
            </p:sp>
          </p:grpSp>
        </p:grpSp>
        <p:grpSp>
          <p:nvGrpSpPr>
            <p:cNvPr id="9" name="Group 16"/>
            <p:cNvGrpSpPr>
              <a:grpSpLocks/>
            </p:cNvGrpSpPr>
            <p:nvPr/>
          </p:nvGrpSpPr>
          <p:grpSpPr bwMode="auto">
            <a:xfrm>
              <a:off x="3082927" y="1319213"/>
              <a:ext cx="1914526" cy="1069976"/>
              <a:chOff x="1942" y="831"/>
              <a:chExt cx="1206" cy="674"/>
            </a:xfrm>
          </p:grpSpPr>
          <p:sp>
            <p:nvSpPr>
              <p:cNvPr id="33" name="Rectangle 17"/>
              <p:cNvSpPr>
                <a:spLocks noChangeArrowheads="1"/>
              </p:cNvSpPr>
              <p:nvPr/>
            </p:nvSpPr>
            <p:spPr bwMode="auto">
              <a:xfrm>
                <a:off x="1942" y="831"/>
                <a:ext cx="1206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 dirty="0" err="1">
                    <a:solidFill>
                      <a:srgbClr val="000000"/>
                    </a:solidFill>
                    <a:latin typeface="Arial" panose="020B0604020202020204"/>
                  </a:rPr>
                  <a:t>Reduced</a:t>
                </a:r>
                <a:endParaRPr lang="de-DE" altLang="de-DE" sz="1929" dirty="0">
                  <a:solidFill>
                    <a:srgbClr val="000000"/>
                  </a:solidFill>
                  <a:latin typeface="Arial" panose="020B0604020202020204"/>
                </a:endParaRPr>
              </a:p>
              <a:p>
                <a:pPr algn="ctr"/>
                <a:r>
                  <a:rPr lang="de-DE" altLang="de-DE" sz="1929" dirty="0" err="1">
                    <a:solidFill>
                      <a:srgbClr val="000000"/>
                    </a:solidFill>
                    <a:latin typeface="Arial" panose="020B0604020202020204"/>
                  </a:rPr>
                  <a:t>development</a:t>
                </a:r>
                <a:r>
                  <a:rPr lang="de-DE" altLang="de-DE" sz="1929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de-DE" altLang="de-DE" sz="1929" dirty="0" err="1">
                    <a:solidFill>
                      <a:srgbClr val="000000"/>
                    </a:solidFill>
                    <a:latin typeface="Arial" panose="020B0604020202020204"/>
                  </a:rPr>
                  <a:t>costs</a:t>
                </a:r>
                <a:endParaRPr lang="de-DE" altLang="de-DE" sz="1929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  <p:grpSp>
            <p:nvGrpSpPr>
              <p:cNvPr id="34" name="Group 18"/>
              <p:cNvGrpSpPr>
                <a:grpSpLocks/>
              </p:cNvGrpSpPr>
              <p:nvPr/>
            </p:nvGrpSpPr>
            <p:grpSpPr bwMode="auto">
              <a:xfrm>
                <a:off x="2425" y="1122"/>
                <a:ext cx="551" cy="383"/>
                <a:chOff x="2425" y="1122"/>
                <a:chExt cx="551" cy="383"/>
              </a:xfrm>
            </p:grpSpPr>
            <p:sp>
              <p:nvSpPr>
                <p:cNvPr id="35" name="AutoShape 19"/>
                <p:cNvSpPr>
                  <a:spLocks noChangeArrowheads="1"/>
                </p:cNvSpPr>
                <p:nvPr/>
              </p:nvSpPr>
              <p:spPr bwMode="auto">
                <a:xfrm rot="20760000">
                  <a:off x="2425" y="1164"/>
                  <a:ext cx="551" cy="306"/>
                </a:xfrm>
                <a:prstGeom prst="downArrow">
                  <a:avLst>
                    <a:gd name="adj1" fmla="val 75009"/>
                    <a:gd name="adj2" fmla="val 50005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6" name="Rectangle 20"/>
                <p:cNvSpPr>
                  <a:spLocks noChangeArrowheads="1"/>
                </p:cNvSpPr>
                <p:nvPr/>
              </p:nvSpPr>
              <p:spPr bwMode="auto">
                <a:xfrm rot="20760000">
                  <a:off x="2593" y="1122"/>
                  <a:ext cx="214" cy="3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8652" tIns="49326" rIns="98652" bIns="49326">
                  <a:spAutoFit/>
                </a:bodyPr>
                <a:lstStyle>
                  <a:lvl1pPr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1pPr>
                  <a:lvl2pPr marL="742950" indent="-28575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2pPr>
                  <a:lvl3pPr marL="11430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3pPr>
                  <a:lvl4pPr marL="16002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4pPr>
                  <a:lvl5pPr marL="20574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de-DE" altLang="de-DE" sz="4714">
                      <a:solidFill>
                        <a:srgbClr val="000000"/>
                      </a:solidFill>
                      <a:latin typeface="Arial" panose="020B0604020202020204"/>
                    </a:rPr>
                    <a:t>-</a:t>
                  </a:r>
                </a:p>
              </p:txBody>
            </p:sp>
          </p:grpSp>
        </p:grp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>
              <a:off x="1379538" y="1781175"/>
              <a:ext cx="1806576" cy="1049338"/>
              <a:chOff x="869" y="1122"/>
              <a:chExt cx="1138" cy="661"/>
            </a:xfrm>
          </p:grpSpPr>
          <p:sp>
            <p:nvSpPr>
              <p:cNvPr id="29" name="Rectangle 22"/>
              <p:cNvSpPr>
                <a:spLocks noChangeArrowheads="1"/>
              </p:cNvSpPr>
              <p:nvPr/>
            </p:nvSpPr>
            <p:spPr bwMode="auto">
              <a:xfrm>
                <a:off x="869" y="1122"/>
                <a:ext cx="883" cy="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 dirty="0">
                    <a:solidFill>
                      <a:srgbClr val="000000"/>
                    </a:solidFill>
                    <a:latin typeface="Arial" panose="020B0604020202020204"/>
                  </a:rPr>
                  <a:t>Shorter</a:t>
                </a:r>
                <a:endParaRPr lang="de-DE" altLang="de-DE" sz="1929" dirty="0">
                  <a:solidFill>
                    <a:srgbClr val="000000"/>
                  </a:solidFill>
                  <a:latin typeface="Arial" panose="020B0604020202020204"/>
                </a:endParaRPr>
              </a:p>
              <a:p>
                <a:pPr algn="ctr"/>
                <a:r>
                  <a:rPr lang="de-DE" altLang="de-DE" sz="1929" dirty="0" err="1" smtClean="0">
                    <a:solidFill>
                      <a:srgbClr val="000000"/>
                    </a:solidFill>
                    <a:latin typeface="Arial" panose="020B0604020202020204"/>
                  </a:rPr>
                  <a:t>development</a:t>
                </a:r>
                <a:r>
                  <a:rPr lang="de-DE" altLang="de-DE" sz="1929" dirty="0" smtClean="0">
                    <a:solidFill>
                      <a:srgbClr val="000000"/>
                    </a:solidFill>
                    <a:latin typeface="Arial" panose="020B0604020202020204"/>
                  </a:rPr>
                  <a:t/>
                </a:r>
                <a:br>
                  <a:rPr lang="de-DE" altLang="de-DE" sz="1929" dirty="0" smtClean="0">
                    <a:solidFill>
                      <a:srgbClr val="000000"/>
                    </a:solidFill>
                    <a:latin typeface="Arial" panose="020B0604020202020204"/>
                  </a:rPr>
                </a:br>
                <a:r>
                  <a:rPr lang="de-DE" altLang="de-DE" sz="1929" dirty="0" smtClean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de-DE" altLang="de-DE" sz="1929" dirty="0">
                    <a:solidFill>
                      <a:srgbClr val="000000"/>
                    </a:solidFill>
                    <a:latin typeface="Arial" panose="020B0604020202020204"/>
                  </a:rPr>
                  <a:t>time</a:t>
                </a:r>
              </a:p>
            </p:txBody>
          </p:sp>
          <p:grpSp>
            <p:nvGrpSpPr>
              <p:cNvPr id="30" name="Group 23"/>
              <p:cNvGrpSpPr>
                <a:grpSpLocks/>
              </p:cNvGrpSpPr>
              <p:nvPr/>
            </p:nvGrpSpPr>
            <p:grpSpPr bwMode="auto">
              <a:xfrm>
                <a:off x="1458" y="1400"/>
                <a:ext cx="549" cy="383"/>
                <a:chOff x="1458" y="1400"/>
                <a:chExt cx="549" cy="383"/>
              </a:xfrm>
            </p:grpSpPr>
            <p:sp>
              <p:nvSpPr>
                <p:cNvPr id="31" name="AutoShape 24"/>
                <p:cNvSpPr>
                  <a:spLocks noChangeArrowheads="1"/>
                </p:cNvSpPr>
                <p:nvPr/>
              </p:nvSpPr>
              <p:spPr bwMode="auto">
                <a:xfrm rot="18900000">
                  <a:off x="1458" y="1438"/>
                  <a:ext cx="549" cy="308"/>
                </a:xfrm>
                <a:prstGeom prst="downArrow">
                  <a:avLst>
                    <a:gd name="adj1" fmla="val 75009"/>
                    <a:gd name="adj2" fmla="val 50005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2" name="Rectangle 25"/>
                <p:cNvSpPr>
                  <a:spLocks noChangeArrowheads="1"/>
                </p:cNvSpPr>
                <p:nvPr/>
              </p:nvSpPr>
              <p:spPr bwMode="auto">
                <a:xfrm rot="18900000">
                  <a:off x="1625" y="1400"/>
                  <a:ext cx="214" cy="3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8652" tIns="49326" rIns="98652" bIns="49326">
                  <a:spAutoFit/>
                </a:bodyPr>
                <a:lstStyle>
                  <a:lvl1pPr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1pPr>
                  <a:lvl2pPr marL="742950" indent="-28575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2pPr>
                  <a:lvl3pPr marL="11430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3pPr>
                  <a:lvl4pPr marL="16002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4pPr>
                  <a:lvl5pPr marL="20574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de-DE" altLang="de-DE" sz="4714" dirty="0">
                      <a:solidFill>
                        <a:srgbClr val="000000"/>
                      </a:solidFill>
                      <a:latin typeface="Arial" panose="020B0604020202020204"/>
                    </a:rPr>
                    <a:t>-</a:t>
                  </a:r>
                </a:p>
              </p:txBody>
            </p:sp>
          </p:grpSp>
        </p:grpSp>
        <p:grpSp>
          <p:nvGrpSpPr>
            <p:cNvPr id="11" name="Group 26"/>
            <p:cNvGrpSpPr>
              <a:grpSpLocks/>
            </p:cNvGrpSpPr>
            <p:nvPr/>
          </p:nvGrpSpPr>
          <p:grpSpPr bwMode="auto">
            <a:xfrm>
              <a:off x="1495425" y="3505204"/>
              <a:ext cx="1711325" cy="935038"/>
              <a:chOff x="942" y="2208"/>
              <a:chExt cx="1078" cy="589"/>
            </a:xfrm>
          </p:grpSpPr>
          <p:sp>
            <p:nvSpPr>
              <p:cNvPr id="25" name="Rectangle 27"/>
              <p:cNvSpPr>
                <a:spLocks noChangeArrowheads="1"/>
              </p:cNvSpPr>
              <p:nvPr/>
            </p:nvSpPr>
            <p:spPr bwMode="auto">
              <a:xfrm>
                <a:off x="942" y="2506"/>
                <a:ext cx="977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 dirty="0" err="1">
                    <a:solidFill>
                      <a:srgbClr val="000000"/>
                    </a:solidFill>
                    <a:latin typeface="Arial" panose="020B0604020202020204"/>
                  </a:rPr>
                  <a:t>Increasing</a:t>
                </a:r>
                <a:r>
                  <a:rPr lang="de-DE" altLang="de-DE" sz="1500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endParaRPr lang="de-DE" altLang="de-DE" sz="1929" dirty="0">
                  <a:solidFill>
                    <a:srgbClr val="000000"/>
                  </a:solidFill>
                  <a:latin typeface="Arial" panose="020B0604020202020204"/>
                </a:endParaRPr>
              </a:p>
              <a:p>
                <a:pPr algn="ctr"/>
                <a:r>
                  <a:rPr lang="de-DE" altLang="de-DE" sz="1929" dirty="0" err="1">
                    <a:solidFill>
                      <a:srgbClr val="000000"/>
                    </a:solidFill>
                    <a:latin typeface="Arial" panose="020B0604020202020204"/>
                  </a:rPr>
                  <a:t>product</a:t>
                </a:r>
                <a:r>
                  <a:rPr lang="de-DE" altLang="de-DE" sz="1929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de-DE" altLang="de-DE" sz="1929" dirty="0" err="1">
                    <a:solidFill>
                      <a:srgbClr val="000000"/>
                    </a:solidFill>
                    <a:latin typeface="Arial" panose="020B0604020202020204"/>
                  </a:rPr>
                  <a:t>liability</a:t>
                </a:r>
                <a:endParaRPr lang="de-DE" altLang="de-DE" sz="1929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  <p:grpSp>
            <p:nvGrpSpPr>
              <p:cNvPr id="26" name="Group 28"/>
              <p:cNvGrpSpPr>
                <a:grpSpLocks/>
              </p:cNvGrpSpPr>
              <p:nvPr/>
            </p:nvGrpSpPr>
            <p:grpSpPr bwMode="auto">
              <a:xfrm>
                <a:off x="1470" y="2208"/>
                <a:ext cx="550" cy="383"/>
                <a:chOff x="1470" y="2208"/>
                <a:chExt cx="550" cy="383"/>
              </a:xfrm>
            </p:grpSpPr>
            <p:sp>
              <p:nvSpPr>
                <p:cNvPr id="27" name="AutoShape 29"/>
                <p:cNvSpPr>
                  <a:spLocks noChangeArrowheads="1"/>
                </p:cNvSpPr>
                <p:nvPr/>
              </p:nvSpPr>
              <p:spPr bwMode="auto">
                <a:xfrm rot="13260000">
                  <a:off x="1470" y="2249"/>
                  <a:ext cx="550" cy="306"/>
                </a:xfrm>
                <a:prstGeom prst="downArrow">
                  <a:avLst>
                    <a:gd name="adj1" fmla="val 75009"/>
                    <a:gd name="adj2" fmla="val 50005"/>
                  </a:avLst>
                </a:prstGeom>
                <a:solidFill>
                  <a:srgbClr val="00B05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8" name="Rectangle 30"/>
                <p:cNvSpPr>
                  <a:spLocks noChangeArrowheads="1"/>
                </p:cNvSpPr>
                <p:nvPr/>
              </p:nvSpPr>
              <p:spPr bwMode="auto">
                <a:xfrm rot="13260000">
                  <a:off x="1597" y="2208"/>
                  <a:ext cx="294" cy="3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8652" tIns="49326" rIns="98652" bIns="49326">
                  <a:spAutoFit/>
                </a:bodyPr>
                <a:lstStyle>
                  <a:lvl1pPr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1pPr>
                  <a:lvl2pPr marL="742950" indent="-28575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2pPr>
                  <a:lvl3pPr marL="11430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3pPr>
                  <a:lvl4pPr marL="16002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4pPr>
                  <a:lvl5pPr marL="20574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de-DE" altLang="de-DE" sz="4714">
                      <a:solidFill>
                        <a:srgbClr val="000000"/>
                      </a:solidFill>
                      <a:latin typeface="Arial" panose="020B0604020202020204"/>
                    </a:rPr>
                    <a:t>+</a:t>
                  </a:r>
                </a:p>
              </p:txBody>
            </p:sp>
          </p:grpSp>
        </p:grpSp>
        <p:grpSp>
          <p:nvGrpSpPr>
            <p:cNvPr id="12" name="Group 31"/>
            <p:cNvGrpSpPr>
              <a:grpSpLocks/>
            </p:cNvGrpSpPr>
            <p:nvPr/>
          </p:nvGrpSpPr>
          <p:grpSpPr bwMode="auto">
            <a:xfrm>
              <a:off x="4386264" y="3814763"/>
              <a:ext cx="1255713" cy="1001713"/>
              <a:chOff x="2763" y="2403"/>
              <a:chExt cx="791" cy="631"/>
            </a:xfrm>
          </p:grpSpPr>
          <p:sp>
            <p:nvSpPr>
              <p:cNvPr id="21" name="Rectangle 32"/>
              <p:cNvSpPr>
                <a:spLocks noChangeArrowheads="1"/>
              </p:cNvSpPr>
              <p:nvPr/>
            </p:nvSpPr>
            <p:spPr bwMode="auto">
              <a:xfrm>
                <a:off x="2763" y="2743"/>
                <a:ext cx="79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 dirty="0" err="1">
                    <a:solidFill>
                      <a:srgbClr val="000000"/>
                    </a:solidFill>
                    <a:latin typeface="Arial" panose="020B0604020202020204"/>
                  </a:rPr>
                  <a:t>Minimization</a:t>
                </a:r>
                <a:r>
                  <a:rPr lang="de-DE" altLang="de-DE" sz="1500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de-DE" altLang="de-DE" sz="1500" dirty="0" err="1">
                    <a:solidFill>
                      <a:srgbClr val="000000"/>
                    </a:solidFill>
                    <a:latin typeface="Arial" panose="020B0604020202020204"/>
                  </a:rPr>
                  <a:t>of</a:t>
                </a:r>
                <a:r>
                  <a:rPr lang="de-DE" altLang="de-DE" sz="1500" dirty="0">
                    <a:solidFill>
                      <a:srgbClr val="000000"/>
                    </a:solidFill>
                    <a:latin typeface="Arial" panose="020B0604020202020204"/>
                  </a:rPr>
                  <a:t/>
                </a:r>
                <a:br>
                  <a:rPr lang="de-DE" altLang="de-DE" sz="1500" dirty="0">
                    <a:solidFill>
                      <a:srgbClr val="000000"/>
                    </a:solidFill>
                    <a:latin typeface="Arial" panose="020B0604020202020204"/>
                  </a:rPr>
                </a:br>
                <a:r>
                  <a:rPr lang="de-DE" altLang="de-DE" sz="1929" dirty="0">
                    <a:solidFill>
                      <a:srgbClr val="000000"/>
                    </a:solidFill>
                    <a:latin typeface="Arial" panose="020B0604020202020204"/>
                  </a:rPr>
                  <a:t>fault </a:t>
                </a:r>
                <a:r>
                  <a:rPr lang="de-DE" altLang="de-DE" sz="1929" dirty="0" err="1">
                    <a:solidFill>
                      <a:srgbClr val="000000"/>
                    </a:solidFill>
                    <a:latin typeface="Arial" panose="020B0604020202020204"/>
                  </a:rPr>
                  <a:t>costs</a:t>
                </a:r>
                <a:endParaRPr lang="de-DE" altLang="de-DE" sz="1929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  <p:grpSp>
            <p:nvGrpSpPr>
              <p:cNvPr id="22" name="Group 33"/>
              <p:cNvGrpSpPr>
                <a:grpSpLocks/>
              </p:cNvGrpSpPr>
              <p:nvPr/>
            </p:nvGrpSpPr>
            <p:grpSpPr bwMode="auto">
              <a:xfrm>
                <a:off x="2884" y="2403"/>
                <a:ext cx="542" cy="383"/>
                <a:chOff x="2884" y="2403"/>
                <a:chExt cx="542" cy="383"/>
              </a:xfrm>
            </p:grpSpPr>
            <p:sp>
              <p:nvSpPr>
                <p:cNvPr id="23" name="AutoShape 34"/>
                <p:cNvSpPr>
                  <a:spLocks noChangeArrowheads="1"/>
                </p:cNvSpPr>
                <p:nvPr/>
              </p:nvSpPr>
              <p:spPr bwMode="auto">
                <a:xfrm rot="10740000">
                  <a:off x="2884" y="2441"/>
                  <a:ext cx="542" cy="310"/>
                </a:xfrm>
                <a:prstGeom prst="downArrow">
                  <a:avLst>
                    <a:gd name="adj1" fmla="val 75009"/>
                    <a:gd name="adj2" fmla="val 50005"/>
                  </a:avLst>
                </a:prstGeom>
                <a:solidFill>
                  <a:srgbClr val="00B05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4" name="Rectangle 35"/>
                <p:cNvSpPr>
                  <a:spLocks noChangeArrowheads="1"/>
                </p:cNvSpPr>
                <p:nvPr/>
              </p:nvSpPr>
              <p:spPr bwMode="auto">
                <a:xfrm rot="10740000">
                  <a:off x="3012" y="2403"/>
                  <a:ext cx="294" cy="3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8652" tIns="49326" rIns="98652" bIns="49326">
                  <a:spAutoFit/>
                </a:bodyPr>
                <a:lstStyle>
                  <a:lvl1pPr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1pPr>
                  <a:lvl2pPr marL="742950" indent="-28575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2pPr>
                  <a:lvl3pPr marL="11430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3pPr>
                  <a:lvl4pPr marL="16002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4pPr>
                  <a:lvl5pPr marL="20574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de-DE" altLang="de-DE" sz="4714">
                      <a:solidFill>
                        <a:srgbClr val="000000"/>
                      </a:solidFill>
                      <a:latin typeface="Arial" panose="020B0604020202020204"/>
                    </a:rPr>
                    <a:t>+</a:t>
                  </a:r>
                </a:p>
              </p:txBody>
            </p:sp>
          </p:grpSp>
        </p:grpSp>
        <p:grpSp>
          <p:nvGrpSpPr>
            <p:cNvPr id="13" name="Group 36"/>
            <p:cNvGrpSpPr>
              <a:grpSpLocks/>
            </p:cNvGrpSpPr>
            <p:nvPr/>
          </p:nvGrpSpPr>
          <p:grpSpPr bwMode="auto">
            <a:xfrm>
              <a:off x="6623054" y="3546476"/>
              <a:ext cx="1949451" cy="1012825"/>
              <a:chOff x="4172" y="2234"/>
              <a:chExt cx="1228" cy="638"/>
            </a:xfrm>
          </p:grpSpPr>
          <p:sp>
            <p:nvSpPr>
              <p:cNvPr id="17" name="Rectangle 37"/>
              <p:cNvSpPr>
                <a:spLocks noChangeArrowheads="1"/>
              </p:cNvSpPr>
              <p:nvPr/>
            </p:nvSpPr>
            <p:spPr bwMode="auto">
              <a:xfrm>
                <a:off x="4172" y="2581"/>
                <a:ext cx="122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 dirty="0" err="1">
                    <a:solidFill>
                      <a:srgbClr val="000000"/>
                    </a:solidFill>
                    <a:latin typeface="Arial" panose="020B0604020202020204"/>
                  </a:rPr>
                  <a:t>Increased</a:t>
                </a:r>
                <a:endParaRPr lang="de-DE" altLang="de-DE" sz="1929" dirty="0">
                  <a:solidFill>
                    <a:srgbClr val="000000"/>
                  </a:solidFill>
                  <a:latin typeface="Arial" panose="020B0604020202020204"/>
                </a:endParaRPr>
              </a:p>
              <a:p>
                <a:pPr algn="ctr"/>
                <a:r>
                  <a:rPr lang="de-DE" altLang="de-DE" sz="1929" dirty="0" err="1">
                    <a:solidFill>
                      <a:srgbClr val="000000"/>
                    </a:solidFill>
                    <a:latin typeface="Arial" panose="020B0604020202020204"/>
                  </a:rPr>
                  <a:t>customer</a:t>
                </a:r>
                <a:r>
                  <a:rPr lang="de-DE" altLang="de-DE" sz="1929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de-DE" altLang="de-DE" sz="1929" dirty="0" err="1">
                    <a:solidFill>
                      <a:srgbClr val="000000"/>
                    </a:solidFill>
                    <a:latin typeface="Arial" panose="020B0604020202020204"/>
                  </a:rPr>
                  <a:t>demands</a:t>
                </a:r>
                <a:endParaRPr lang="de-DE" altLang="de-DE" sz="1929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  <p:grpSp>
            <p:nvGrpSpPr>
              <p:cNvPr id="18" name="Group 38"/>
              <p:cNvGrpSpPr>
                <a:grpSpLocks/>
              </p:cNvGrpSpPr>
              <p:nvPr/>
            </p:nvGrpSpPr>
            <p:grpSpPr bwMode="auto">
              <a:xfrm>
                <a:off x="4220" y="2234"/>
                <a:ext cx="550" cy="383"/>
                <a:chOff x="4220" y="2234"/>
                <a:chExt cx="550" cy="383"/>
              </a:xfrm>
            </p:grpSpPr>
            <p:sp>
              <p:nvSpPr>
                <p:cNvPr id="19" name="AutoShape 39"/>
                <p:cNvSpPr>
                  <a:spLocks noChangeArrowheads="1"/>
                </p:cNvSpPr>
                <p:nvPr/>
              </p:nvSpPr>
              <p:spPr bwMode="auto">
                <a:xfrm rot="8280000">
                  <a:off x="4220" y="2271"/>
                  <a:ext cx="550" cy="310"/>
                </a:xfrm>
                <a:prstGeom prst="downArrow">
                  <a:avLst>
                    <a:gd name="adj1" fmla="val 75009"/>
                    <a:gd name="adj2" fmla="val 50005"/>
                  </a:avLst>
                </a:prstGeom>
                <a:solidFill>
                  <a:srgbClr val="00B05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0" name="Rectangle 40"/>
                <p:cNvSpPr>
                  <a:spLocks noChangeArrowheads="1"/>
                </p:cNvSpPr>
                <p:nvPr/>
              </p:nvSpPr>
              <p:spPr bwMode="auto">
                <a:xfrm rot="8280000">
                  <a:off x="4349" y="2234"/>
                  <a:ext cx="294" cy="3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8652" tIns="49326" rIns="98652" bIns="49326">
                  <a:spAutoFit/>
                </a:bodyPr>
                <a:lstStyle>
                  <a:lvl1pPr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1pPr>
                  <a:lvl2pPr marL="742950" indent="-28575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2pPr>
                  <a:lvl3pPr marL="11430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3pPr>
                  <a:lvl4pPr marL="16002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4pPr>
                  <a:lvl5pPr marL="2057400" indent="-228600" defTabSz="762000" eaLnBrk="0" hangingPunct="0"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Bosch Office Sans" pitchFamily="18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de-DE" altLang="de-DE" sz="4714">
                      <a:solidFill>
                        <a:srgbClr val="000000"/>
                      </a:solidFill>
                      <a:latin typeface="Arial" panose="020B0604020202020204"/>
                    </a:rPr>
                    <a:t>+</a:t>
                  </a:r>
                </a:p>
              </p:txBody>
            </p:sp>
          </p:grpSp>
        </p:grpSp>
        <p:grpSp>
          <p:nvGrpSpPr>
            <p:cNvPr id="14" name="Group 41"/>
            <p:cNvGrpSpPr>
              <a:grpSpLocks/>
            </p:cNvGrpSpPr>
            <p:nvPr/>
          </p:nvGrpSpPr>
          <p:grpSpPr bwMode="auto">
            <a:xfrm>
              <a:off x="2797175" y="2589209"/>
              <a:ext cx="4438650" cy="1068387"/>
              <a:chOff x="1762" y="1631"/>
              <a:chExt cx="2796" cy="673"/>
            </a:xfrm>
          </p:grpSpPr>
          <p:sp>
            <p:nvSpPr>
              <p:cNvPr id="15" name="Oval 42"/>
              <p:cNvSpPr>
                <a:spLocks noChangeArrowheads="1"/>
              </p:cNvSpPr>
              <p:nvPr/>
            </p:nvSpPr>
            <p:spPr bwMode="auto">
              <a:xfrm>
                <a:off x="1762" y="1631"/>
                <a:ext cx="2796" cy="673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eaLnBrk="0" hangingPunct="0">
                  <a:defRPr/>
                </a:pPr>
                <a:endParaRPr lang="de-DE" sz="1929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6" name="Rectangle 43"/>
              <p:cNvSpPr>
                <a:spLocks noChangeArrowheads="1"/>
              </p:cNvSpPr>
              <p:nvPr/>
            </p:nvSpPr>
            <p:spPr bwMode="auto">
              <a:xfrm>
                <a:off x="2543" y="1770"/>
                <a:ext cx="1310" cy="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8652" tIns="49326" rIns="98652" bIns="49326">
                <a:spAutoFit/>
              </a:bodyPr>
              <a:lstStyle/>
              <a:p>
                <a:pPr algn="ctr" defTabSz="816407" eaLnBrk="0" hangingPunct="0">
                  <a:defRPr/>
                </a:pPr>
                <a:r>
                  <a:rPr lang="de-DE" sz="3857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Calibri" pitchFamily="34" charset="0"/>
                  </a:rPr>
                  <a:t>Reliability</a:t>
                </a:r>
                <a:r>
                  <a:rPr lang="de-DE" sz="3857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Calibri" pitchFamily="34" charset="0"/>
                  </a:rPr>
                  <a:t>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7499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316416" cy="720080"/>
          </a:xfrm>
        </p:spPr>
        <p:txBody>
          <a:bodyPr/>
          <a:lstStyle/>
          <a:p>
            <a:r>
              <a:rPr lang="en-US" dirty="0"/>
              <a:t>Power of Ten Rule: </a:t>
            </a:r>
            <a:br>
              <a:rPr lang="en-US" dirty="0"/>
            </a:br>
            <a:r>
              <a:rPr lang="en-US" dirty="0"/>
              <a:t>Relationship Between Fault Costs and Product Lifetime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7"/>
          <p:cNvSpPr>
            <a:spLocks noChangeArrowheads="1"/>
          </p:cNvSpPr>
          <p:nvPr/>
        </p:nvSpPr>
        <p:spPr bwMode="auto">
          <a:xfrm>
            <a:off x="1008421" y="1844824"/>
            <a:ext cx="7455013" cy="66164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036" tIns="34018" rIns="68036" bIns="34018">
            <a:spAutoFit/>
          </a:bodyPr>
          <a:lstStyle>
            <a:lvl1pPr defTabSz="366713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1pPr>
            <a:lvl2pPr marL="742950" indent="-285750" defTabSz="366713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2pPr>
            <a:lvl3pPr marL="1143000" indent="-228600" defTabSz="366713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3pPr>
            <a:lvl4pPr marL="1600200" indent="-228600" defTabSz="366713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4pPr>
            <a:lvl5pPr marL="2057400" indent="-228600" defTabSz="366713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5pPr>
            <a:lvl6pPr marL="2514600" indent="-228600" defTabSz="36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6pPr>
            <a:lvl7pPr marL="2971800" indent="-228600" defTabSz="36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7pPr>
            <a:lvl8pPr marL="3429000" indent="-228600" defTabSz="36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8pPr>
            <a:lvl9pPr marL="3886200" indent="-228600" defTabSz="36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9pPr>
          </a:lstStyle>
          <a:p>
            <a:r>
              <a:rPr lang="de-DE" altLang="de-DE" sz="1929" dirty="0">
                <a:solidFill>
                  <a:srgbClr val="FF0033"/>
                </a:solidFill>
                <a:latin typeface="Calibri" panose="020F0502020204030204" pitchFamily="34" charset="0"/>
              </a:rPr>
              <a:t>Fault </a:t>
            </a:r>
            <a:r>
              <a:rPr lang="de-DE" altLang="de-DE" sz="1929" dirty="0" err="1">
                <a:solidFill>
                  <a:srgbClr val="FF0033"/>
                </a:solidFill>
                <a:latin typeface="Calibri" panose="020F0502020204030204" pitchFamily="34" charset="0"/>
              </a:rPr>
              <a:t>prevention</a:t>
            </a:r>
            <a:r>
              <a:rPr lang="de-DE" altLang="de-DE" sz="1929" dirty="0">
                <a:solidFill>
                  <a:srgbClr val="000000"/>
                </a:solidFill>
                <a:latin typeface="Calibri" panose="020F0502020204030204" pitchFamily="34" charset="0"/>
              </a:rPr>
              <a:t>				           			     	  </a:t>
            </a:r>
            <a:r>
              <a:rPr lang="de-DE" altLang="de-DE" sz="1929" dirty="0">
                <a:solidFill>
                  <a:srgbClr val="0000FF"/>
                </a:solidFill>
                <a:latin typeface="Calibri" panose="020F0502020204030204" pitchFamily="34" charset="0"/>
              </a:rPr>
              <a:t>Fault </a:t>
            </a:r>
            <a:r>
              <a:rPr lang="de-DE" altLang="de-DE" sz="1929" dirty="0" err="1">
                <a:solidFill>
                  <a:srgbClr val="0000FF"/>
                </a:solidFill>
                <a:latin typeface="Calibri" panose="020F0502020204030204" pitchFamily="34" charset="0"/>
              </a:rPr>
              <a:t>detection</a:t>
            </a:r>
            <a:endParaRPr lang="de-DE" altLang="de-DE" sz="1929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r>
              <a:rPr lang="de-DE" altLang="de-DE" sz="1929" dirty="0" err="1">
                <a:solidFill>
                  <a:srgbClr val="FF0033"/>
                </a:solidFill>
                <a:latin typeface="Calibri" panose="020F0502020204030204" pitchFamily="34" charset="0"/>
              </a:rPr>
              <a:t>Opportunity</a:t>
            </a:r>
            <a:r>
              <a:rPr lang="de-DE" altLang="de-DE" sz="1929" dirty="0">
                <a:solidFill>
                  <a:srgbClr val="FF0033"/>
                </a:solidFill>
                <a:latin typeface="Calibri" panose="020F0502020204030204" pitchFamily="34" charset="0"/>
              </a:rPr>
              <a:t> </a:t>
            </a:r>
            <a:r>
              <a:rPr lang="de-DE" altLang="de-DE" sz="1929" dirty="0" err="1">
                <a:solidFill>
                  <a:srgbClr val="FF0033"/>
                </a:solidFill>
                <a:latin typeface="Calibri" panose="020F0502020204030204" pitchFamily="34" charset="0"/>
              </a:rPr>
              <a:t>for</a:t>
            </a:r>
            <a:r>
              <a:rPr lang="de-DE" altLang="de-DE" sz="1929" dirty="0">
                <a:solidFill>
                  <a:srgbClr val="FF0033"/>
                </a:solidFill>
                <a:latin typeface="Calibri" panose="020F0502020204030204" pitchFamily="34" charset="0"/>
              </a:rPr>
              <a:t> </a:t>
            </a:r>
            <a:r>
              <a:rPr lang="de-DE" altLang="de-DE" sz="1929" dirty="0" err="1">
                <a:solidFill>
                  <a:srgbClr val="FF0033"/>
                </a:solidFill>
                <a:latin typeface="Calibri" panose="020F0502020204030204" pitchFamily="34" charset="0"/>
              </a:rPr>
              <a:t>action</a:t>
            </a:r>
            <a:r>
              <a:rPr lang="de-DE" altLang="de-DE" sz="1929" dirty="0">
                <a:solidFill>
                  <a:srgbClr val="0000FF"/>
                </a:solidFill>
                <a:latin typeface="Calibri" panose="020F0502020204030204" pitchFamily="34" charset="0"/>
              </a:rPr>
              <a:t>							         </a:t>
            </a:r>
            <a:r>
              <a:rPr lang="de-DE" altLang="de-DE" sz="1929" dirty="0" err="1">
                <a:solidFill>
                  <a:srgbClr val="0000FF"/>
                </a:solidFill>
                <a:latin typeface="Calibri" panose="020F0502020204030204" pitchFamily="34" charset="0"/>
              </a:rPr>
              <a:t>Necessary</a:t>
            </a:r>
            <a:r>
              <a:rPr lang="de-DE" altLang="de-DE" sz="1929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de-DE" altLang="de-DE" sz="1929" dirty="0" err="1">
                <a:solidFill>
                  <a:srgbClr val="0000FF"/>
                </a:solidFill>
                <a:latin typeface="Calibri" panose="020F0502020204030204" pitchFamily="34" charset="0"/>
              </a:rPr>
              <a:t>reaction</a:t>
            </a:r>
            <a:endParaRPr lang="de-DE" altLang="de-DE" sz="1929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6" name="Line 48"/>
          <p:cNvSpPr>
            <a:spLocks noChangeShapeType="1"/>
          </p:cNvSpPr>
          <p:nvPr/>
        </p:nvSpPr>
        <p:spPr bwMode="auto">
          <a:xfrm flipV="1">
            <a:off x="3450903" y="2144181"/>
            <a:ext cx="2391455" cy="15308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1929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sch Office Sans" pitchFamily="34" charset="0"/>
            </a:endParaRPr>
          </a:p>
        </p:txBody>
      </p:sp>
      <p:grpSp>
        <p:nvGrpSpPr>
          <p:cNvPr id="7" name="Gruppieren 81"/>
          <p:cNvGrpSpPr>
            <a:grpSpLocks/>
          </p:cNvGrpSpPr>
          <p:nvPr/>
        </p:nvGrpSpPr>
        <p:grpSpPr bwMode="auto">
          <a:xfrm>
            <a:off x="912013" y="2531985"/>
            <a:ext cx="7596050" cy="3359262"/>
            <a:chOff x="819932" y="2227165"/>
            <a:chExt cx="7089394" cy="3135113"/>
          </a:xfrm>
        </p:grpSpPr>
        <p:grpSp>
          <p:nvGrpSpPr>
            <p:cNvPr id="8" name="Group 15"/>
            <p:cNvGrpSpPr>
              <a:grpSpLocks/>
            </p:cNvGrpSpPr>
            <p:nvPr/>
          </p:nvGrpSpPr>
          <p:grpSpPr bwMode="auto">
            <a:xfrm>
              <a:off x="5486662" y="2228844"/>
              <a:ext cx="2305725" cy="3133434"/>
              <a:chOff x="3959" y="1277"/>
              <a:chExt cx="1379" cy="2301"/>
            </a:xfrm>
          </p:grpSpPr>
          <p:sp>
            <p:nvSpPr>
              <p:cNvPr id="29" name="Rectangle 16"/>
              <p:cNvSpPr>
                <a:spLocks noChangeArrowheads="1"/>
              </p:cNvSpPr>
              <p:nvPr/>
            </p:nvSpPr>
            <p:spPr bwMode="auto">
              <a:xfrm>
                <a:off x="3959" y="1277"/>
                <a:ext cx="1379" cy="2049"/>
              </a:xfrm>
              <a:prstGeom prst="rect">
                <a:avLst/>
              </a:prstGeom>
              <a:solidFill>
                <a:srgbClr val="99BB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de-DE" sz="1929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sch Office Sans" pitchFamily="34" charset="0"/>
                </a:endParaRPr>
              </a:p>
            </p:txBody>
          </p:sp>
          <p:sp>
            <p:nvSpPr>
              <p:cNvPr id="30" name="Rectangle 17"/>
              <p:cNvSpPr>
                <a:spLocks noChangeArrowheads="1"/>
              </p:cNvSpPr>
              <p:nvPr/>
            </p:nvSpPr>
            <p:spPr bwMode="auto">
              <a:xfrm>
                <a:off x="3959" y="3329"/>
                <a:ext cx="1378" cy="249"/>
              </a:xfrm>
              <a:prstGeom prst="rect">
                <a:avLst/>
              </a:prstGeom>
              <a:solidFill>
                <a:srgbClr val="99BB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de-DE" altLang="de-DE" sz="1714">
                    <a:solidFill>
                      <a:srgbClr val="000000"/>
                    </a:solidFill>
                    <a:latin typeface="Calibri" panose="020F0502020204030204" pitchFamily="34" charset="0"/>
                  </a:rPr>
                  <a:t>Field</a:t>
                </a:r>
                <a:r>
                  <a:rPr lang="de-DE" altLang="de-DE" sz="1500">
                    <a:solidFill>
                      <a:srgbClr val="000000"/>
                    </a:solidFill>
                  </a:rPr>
                  <a:t> </a:t>
                </a:r>
              </a:p>
            </p:txBody>
          </p:sp>
        </p:grpSp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3197554" y="2227165"/>
              <a:ext cx="2322445" cy="3133434"/>
              <a:chOff x="2571" y="1277"/>
              <a:chExt cx="1389" cy="2301"/>
            </a:xfrm>
          </p:grpSpPr>
          <p:grpSp>
            <p:nvGrpSpPr>
              <p:cNvPr id="25" name="Group 11"/>
              <p:cNvGrpSpPr>
                <a:grpSpLocks/>
              </p:cNvGrpSpPr>
              <p:nvPr/>
            </p:nvGrpSpPr>
            <p:grpSpPr bwMode="auto">
              <a:xfrm>
                <a:off x="2571" y="1277"/>
                <a:ext cx="1389" cy="2049"/>
                <a:chOff x="2571" y="1277"/>
                <a:chExt cx="1389" cy="2049"/>
              </a:xfrm>
            </p:grpSpPr>
            <p:sp>
              <p:nvSpPr>
                <p:cNvPr id="27" name="Rectangle 12"/>
                <p:cNvSpPr>
                  <a:spLocks noChangeArrowheads="1"/>
                </p:cNvSpPr>
                <p:nvPr/>
              </p:nvSpPr>
              <p:spPr bwMode="auto">
                <a:xfrm>
                  <a:off x="2571" y="1277"/>
                  <a:ext cx="1389" cy="2049"/>
                </a:xfrm>
                <a:prstGeom prst="rect">
                  <a:avLst/>
                </a:prstGeom>
                <a:solidFill>
                  <a:srgbClr val="00F66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sch Office Sans" pitchFamily="34" charset="0"/>
                  </a:endParaRPr>
                </a:p>
              </p:txBody>
            </p:sp>
            <p:sp>
              <p:nvSpPr>
                <p:cNvPr id="28" name="Line 13"/>
                <p:cNvSpPr>
                  <a:spLocks noChangeShapeType="1"/>
                </p:cNvSpPr>
                <p:nvPr/>
              </p:nvSpPr>
              <p:spPr bwMode="auto">
                <a:xfrm>
                  <a:off x="3262" y="1285"/>
                  <a:ext cx="0" cy="203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sch Office Sans" pitchFamily="34" charset="0"/>
                  </a:endParaRPr>
                </a:p>
              </p:txBody>
            </p:sp>
          </p:grpSp>
          <p:sp>
            <p:nvSpPr>
              <p:cNvPr id="26" name="Rectangle 14"/>
              <p:cNvSpPr>
                <a:spLocks noChangeArrowheads="1"/>
              </p:cNvSpPr>
              <p:nvPr/>
            </p:nvSpPr>
            <p:spPr bwMode="auto">
              <a:xfrm>
                <a:off x="2571" y="3329"/>
                <a:ext cx="1388" cy="249"/>
              </a:xfrm>
              <a:prstGeom prst="rect">
                <a:avLst/>
              </a:prstGeom>
              <a:solidFill>
                <a:srgbClr val="00F66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de-DE" altLang="de-DE" sz="1714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Production</a:t>
                </a:r>
              </a:p>
            </p:txBody>
          </p:sp>
        </p:grpSp>
        <p:grpSp>
          <p:nvGrpSpPr>
            <p:cNvPr id="10" name="Group 5"/>
            <p:cNvGrpSpPr>
              <a:grpSpLocks/>
            </p:cNvGrpSpPr>
            <p:nvPr/>
          </p:nvGrpSpPr>
          <p:grpSpPr bwMode="auto">
            <a:xfrm>
              <a:off x="819932" y="2227165"/>
              <a:ext cx="2369261" cy="3133434"/>
              <a:chOff x="1149" y="1277"/>
              <a:chExt cx="1417" cy="2301"/>
            </a:xfrm>
          </p:grpSpPr>
          <p:grpSp>
            <p:nvGrpSpPr>
              <p:cNvPr id="21" name="Group 6"/>
              <p:cNvGrpSpPr>
                <a:grpSpLocks/>
              </p:cNvGrpSpPr>
              <p:nvPr/>
            </p:nvGrpSpPr>
            <p:grpSpPr bwMode="auto">
              <a:xfrm>
                <a:off x="1149" y="1277"/>
                <a:ext cx="1417" cy="2049"/>
                <a:chOff x="1149" y="1277"/>
                <a:chExt cx="1417" cy="2049"/>
              </a:xfrm>
            </p:grpSpPr>
            <p:sp>
              <p:nvSpPr>
                <p:cNvPr id="23" name="Rectangle 7"/>
                <p:cNvSpPr>
                  <a:spLocks noChangeArrowheads="1"/>
                </p:cNvSpPr>
                <p:nvPr/>
              </p:nvSpPr>
              <p:spPr bwMode="auto">
                <a:xfrm>
                  <a:off x="1149" y="1277"/>
                  <a:ext cx="1417" cy="2049"/>
                </a:xfrm>
                <a:prstGeom prst="rect">
                  <a:avLst/>
                </a:prstGeom>
                <a:solidFill>
                  <a:srgbClr val="FF333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sch Office Sans" pitchFamily="34" charset="0"/>
                  </a:endParaRPr>
                </a:p>
              </p:txBody>
            </p:sp>
            <p:sp>
              <p:nvSpPr>
                <p:cNvPr id="24" name="Line 8"/>
                <p:cNvSpPr>
                  <a:spLocks noChangeShapeType="1"/>
                </p:cNvSpPr>
                <p:nvPr/>
              </p:nvSpPr>
              <p:spPr bwMode="auto">
                <a:xfrm>
                  <a:off x="1857" y="1282"/>
                  <a:ext cx="0" cy="203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de-DE" sz="1929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sch Office Sans" pitchFamily="34" charset="0"/>
                  </a:endParaRPr>
                </a:p>
              </p:txBody>
            </p:sp>
          </p:grpSp>
          <p:sp>
            <p:nvSpPr>
              <p:cNvPr id="22" name="Rectangle 9"/>
              <p:cNvSpPr>
                <a:spLocks noChangeArrowheads="1"/>
              </p:cNvSpPr>
              <p:nvPr/>
            </p:nvSpPr>
            <p:spPr bwMode="auto">
              <a:xfrm>
                <a:off x="1149" y="3329"/>
                <a:ext cx="1417" cy="249"/>
              </a:xfrm>
              <a:prstGeom prst="rect">
                <a:avLst/>
              </a:prstGeom>
              <a:solidFill>
                <a:srgbClr val="FF33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de-DE" altLang="de-DE" sz="1714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Development</a:t>
                </a:r>
              </a:p>
            </p:txBody>
          </p:sp>
        </p:grpSp>
        <p:grpSp>
          <p:nvGrpSpPr>
            <p:cNvPr id="11" name="Group 19"/>
            <p:cNvGrpSpPr>
              <a:grpSpLocks/>
            </p:cNvGrpSpPr>
            <p:nvPr/>
          </p:nvGrpSpPr>
          <p:grpSpPr bwMode="auto">
            <a:xfrm>
              <a:off x="1214531" y="2323851"/>
              <a:ext cx="6694795" cy="810254"/>
              <a:chOff x="1385" y="1348"/>
              <a:chExt cx="4004" cy="595"/>
            </a:xfrm>
          </p:grpSpPr>
          <p:sp>
            <p:nvSpPr>
              <p:cNvPr id="18" name="Rectangle 21"/>
              <p:cNvSpPr>
                <a:spLocks noChangeArrowheads="1"/>
              </p:cNvSpPr>
              <p:nvPr/>
            </p:nvSpPr>
            <p:spPr bwMode="auto">
              <a:xfrm>
                <a:off x="2921" y="1406"/>
                <a:ext cx="1090" cy="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de-DE" altLang="de-DE" sz="1714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Purchasing</a:t>
                </a:r>
                <a:r>
                  <a:rPr lang="de-DE" altLang="de-DE" sz="1714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de-DE" altLang="de-DE" sz="1714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and</a:t>
                </a:r>
                <a:r>
                  <a:rPr lang="de-DE" altLang="de-DE" sz="1714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de-DE" altLang="de-DE" sz="1714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manufacture</a:t>
                </a:r>
                <a:endParaRPr lang="de-DE" altLang="de-DE" sz="1714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" name="Rectangle 22"/>
              <p:cNvSpPr>
                <a:spLocks noChangeArrowheads="1"/>
              </p:cNvSpPr>
              <p:nvPr/>
            </p:nvSpPr>
            <p:spPr bwMode="auto">
              <a:xfrm>
                <a:off x="4299" y="1408"/>
                <a:ext cx="1090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de-DE" altLang="de-DE" sz="1714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Field</a:t>
                </a:r>
              </a:p>
              <a:p>
                <a:pPr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de-DE" altLang="de-DE" sz="1714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use</a:t>
                </a:r>
                <a:endParaRPr lang="de-DE" altLang="de-DE" sz="1714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" name="Rectangle 20"/>
              <p:cNvSpPr>
                <a:spLocks noChangeArrowheads="1"/>
              </p:cNvSpPr>
              <p:nvPr/>
            </p:nvSpPr>
            <p:spPr bwMode="auto">
              <a:xfrm>
                <a:off x="1385" y="1348"/>
                <a:ext cx="1090" cy="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de-DE" altLang="de-DE" sz="1500" dirty="0">
                    <a:solidFill>
                      <a:srgbClr val="000000"/>
                    </a:solidFill>
                  </a:rPr>
                  <a:t>   </a:t>
                </a:r>
                <a:r>
                  <a:rPr lang="de-DE" altLang="de-DE" sz="1714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Development</a:t>
                </a:r>
              </a:p>
              <a:p>
                <a:pPr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de-DE" altLang="de-DE" sz="1714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  </a:t>
                </a:r>
                <a:r>
                  <a:rPr lang="de-DE" altLang="de-DE" sz="1714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and</a:t>
                </a:r>
                <a:r>
                  <a:rPr lang="de-DE" altLang="de-DE" sz="1714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de-DE" altLang="de-DE" sz="1714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  </a:t>
                </a:r>
                <a:r>
                  <a:rPr lang="de-DE" altLang="de-DE" sz="1714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purchasing</a:t>
                </a:r>
                <a:endParaRPr lang="de-DE" altLang="de-DE" sz="1714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2" name="Group 23"/>
            <p:cNvGrpSpPr>
              <a:grpSpLocks/>
            </p:cNvGrpSpPr>
            <p:nvPr/>
          </p:nvGrpSpPr>
          <p:grpSpPr bwMode="auto">
            <a:xfrm>
              <a:off x="1003856" y="4371954"/>
              <a:ext cx="6405534" cy="646841"/>
              <a:chOff x="1259" y="2852"/>
              <a:chExt cx="3831" cy="475"/>
            </a:xfrm>
          </p:grpSpPr>
          <p:sp>
            <p:nvSpPr>
              <p:cNvPr id="13" name="Rectangle 24"/>
              <p:cNvSpPr>
                <a:spLocks noChangeArrowheads="1"/>
              </p:cNvSpPr>
              <p:nvPr/>
            </p:nvSpPr>
            <p:spPr bwMode="auto">
              <a:xfrm>
                <a:off x="1259" y="2904"/>
                <a:ext cx="477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Concept</a:t>
                </a:r>
                <a:br>
                  <a:rPr lang="de-DE" altLang="de-DE" sz="1500">
                    <a:solidFill>
                      <a:srgbClr val="000000"/>
                    </a:solidFill>
                    <a:latin typeface="Calibri" panose="020F0502020204030204" pitchFamily="34" charset="0"/>
                  </a:rPr>
                </a:br>
                <a:r>
                  <a:rPr lang="de-DE" altLang="de-DE" sz="15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phase</a:t>
                </a: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/>
            </p:nvSpPr>
            <p:spPr bwMode="auto">
              <a:xfrm>
                <a:off x="1844" y="2852"/>
                <a:ext cx="726" cy="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286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Design,</a:t>
                </a:r>
              </a:p>
              <a:p>
                <a:pPr algn="ctr"/>
                <a:r>
                  <a:rPr lang="de-DE" altLang="de-DE" sz="1286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product development</a:t>
                </a: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/>
            </p:nvSpPr>
            <p:spPr bwMode="auto">
              <a:xfrm>
                <a:off x="2644" y="2904"/>
                <a:ext cx="595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Planning,</a:t>
                </a:r>
              </a:p>
              <a:p>
                <a:pPr algn="ctr"/>
                <a:r>
                  <a:rPr lang="de-DE" altLang="de-DE" sz="15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purchasing</a:t>
                </a: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/>
            </p:nvSpPr>
            <p:spPr bwMode="auto">
              <a:xfrm>
                <a:off x="3299" y="2957"/>
                <a:ext cx="602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Production</a:t>
                </a: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/>
            </p:nvSpPr>
            <p:spPr bwMode="auto">
              <a:xfrm>
                <a:off x="4160" y="3009"/>
                <a:ext cx="930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8652" tIns="49326" rIns="98652" bIns="49326">
                <a:spAutoFit/>
              </a:bodyPr>
              <a:lstStyle>
                <a:lvl1pPr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1pPr>
                <a:lvl2pPr marL="742950" indent="-28575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2pPr>
                <a:lvl3pPr marL="11430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3pPr>
                <a:lvl4pPr marL="16002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4pPr>
                <a:lvl5pPr marL="2057400" indent="-228600" defTabSz="762000" eaLnBrk="0" hangingPunct="0"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sch Office Sans" pitchFamily="18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de-DE" altLang="de-DE" sz="15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Product utilization</a:t>
                </a:r>
              </a:p>
            </p:txBody>
          </p:sp>
        </p:grpSp>
      </p:grpSp>
      <p:sp>
        <p:nvSpPr>
          <p:cNvPr id="31" name="Line 18"/>
          <p:cNvSpPr>
            <a:spLocks noChangeShapeType="1"/>
          </p:cNvSpPr>
          <p:nvPr/>
        </p:nvSpPr>
        <p:spPr bwMode="auto">
          <a:xfrm>
            <a:off x="901264" y="4879217"/>
            <a:ext cx="7531554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1929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sch Office Sans" pitchFamily="34" charset="0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 rot="16200000">
            <a:off x="-422527" y="3806677"/>
            <a:ext cx="2110589" cy="33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652" tIns="49326" rIns="98652" bIns="49326">
            <a:spAutoFit/>
          </a:bodyPr>
          <a:lstStyle>
            <a:lvl1pPr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500" dirty="0">
                <a:solidFill>
                  <a:srgbClr val="000000"/>
                </a:solidFill>
                <a:latin typeface="Arial" panose="020B0604020202020204"/>
              </a:rPr>
              <a:t>      </a:t>
            </a:r>
            <a:r>
              <a:rPr lang="de-DE" altLang="de-DE" sz="1500" dirty="0" err="1">
                <a:solidFill>
                  <a:srgbClr val="000000"/>
                </a:solidFill>
                <a:latin typeface="Arial" panose="020B0604020202020204"/>
              </a:rPr>
              <a:t>Costs</a:t>
            </a:r>
            <a:r>
              <a:rPr lang="de-DE" altLang="de-DE" sz="1500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de-DE" altLang="de-DE" sz="1500" dirty="0" smtClean="0">
                <a:solidFill>
                  <a:srgbClr val="000000"/>
                </a:solidFill>
                <a:latin typeface="Arial" panose="020B0604020202020204"/>
              </a:rPr>
              <a:t>per fault</a:t>
            </a:r>
            <a:endParaRPr lang="de-DE" altLang="de-DE" sz="15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>
            <a:off x="627423" y="2457146"/>
            <a:ext cx="0" cy="85554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1929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sch Office Sans" pitchFamily="34" charset="0"/>
            </a:endParaRPr>
          </a:p>
        </p:txBody>
      </p:sp>
      <p:grpSp>
        <p:nvGrpSpPr>
          <p:cNvPr id="34" name="Group 32"/>
          <p:cNvGrpSpPr>
            <a:grpSpLocks/>
          </p:cNvGrpSpPr>
          <p:nvPr/>
        </p:nvGrpSpPr>
        <p:grpSpPr bwMode="auto">
          <a:xfrm>
            <a:off x="855145" y="2533664"/>
            <a:ext cx="7501134" cy="2342507"/>
            <a:chOff x="1086" y="1335"/>
            <a:chExt cx="4187" cy="1606"/>
          </a:xfrm>
        </p:grpSpPr>
        <p:sp>
          <p:nvSpPr>
            <p:cNvPr id="35" name="Arc 33"/>
            <p:cNvSpPr>
              <a:spLocks/>
            </p:cNvSpPr>
            <p:nvPr/>
          </p:nvSpPr>
          <p:spPr bwMode="auto">
            <a:xfrm>
              <a:off x="1086" y="1335"/>
              <a:ext cx="4187" cy="1595"/>
            </a:xfrm>
            <a:custGeom>
              <a:avLst/>
              <a:gdLst>
                <a:gd name="G0" fmla="+- 0 0 0"/>
                <a:gd name="G1" fmla="+- 14 0 0"/>
                <a:gd name="G2" fmla="+- 21600 0 0"/>
                <a:gd name="T0" fmla="*/ 21600 w 21600"/>
                <a:gd name="T1" fmla="*/ 0 h 21614"/>
                <a:gd name="T2" fmla="*/ 92 w 21600"/>
                <a:gd name="T3" fmla="*/ 21614 h 21614"/>
                <a:gd name="T4" fmla="*/ 0 w 21600"/>
                <a:gd name="T5" fmla="*/ 14 h 2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14" fill="none" extrusionOk="0">
                  <a:moveTo>
                    <a:pt x="21599" y="0"/>
                  </a:moveTo>
                  <a:cubicBezTo>
                    <a:pt x="21599" y="4"/>
                    <a:pt x="21600" y="9"/>
                    <a:pt x="21600" y="14"/>
                  </a:cubicBezTo>
                  <a:cubicBezTo>
                    <a:pt x="21600" y="11907"/>
                    <a:pt x="11985" y="21563"/>
                    <a:pt x="91" y="21613"/>
                  </a:cubicBezTo>
                </a:path>
                <a:path w="21600" h="21614" stroke="0" extrusionOk="0">
                  <a:moveTo>
                    <a:pt x="21599" y="0"/>
                  </a:moveTo>
                  <a:cubicBezTo>
                    <a:pt x="21599" y="4"/>
                    <a:pt x="21600" y="9"/>
                    <a:pt x="21600" y="14"/>
                  </a:cubicBezTo>
                  <a:cubicBezTo>
                    <a:pt x="21600" y="11907"/>
                    <a:pt x="11985" y="21563"/>
                    <a:pt x="91" y="21613"/>
                  </a:cubicBezTo>
                  <a:lnTo>
                    <a:pt x="0" y="14"/>
                  </a:lnTo>
                  <a:close/>
                </a:path>
              </a:pathLst>
            </a:custGeom>
            <a:noFill/>
            <a:ln w="508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1929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sch Office Sans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865" y="2651"/>
              <a:ext cx="594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8652" tIns="49326" rIns="98652" bIns="49326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DE" altLang="de-DE" sz="1714">
                  <a:solidFill>
                    <a:srgbClr val="000000"/>
                  </a:solidFill>
                </a:rPr>
                <a:t>   1.00</a:t>
              </a: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3307" y="2385"/>
              <a:ext cx="593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8652" tIns="49326" rIns="98652" bIns="49326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DE" altLang="de-DE" sz="1714">
                  <a:solidFill>
                    <a:srgbClr val="000000"/>
                  </a:solidFill>
                </a:rPr>
                <a:t>10.00</a:t>
              </a: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4445" y="1773"/>
              <a:ext cx="808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8652" tIns="49326" rIns="98652" bIns="49326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DE" altLang="de-DE" sz="1714">
                  <a:solidFill>
                    <a:srgbClr val="000000"/>
                  </a:solidFill>
                </a:rPr>
                <a:t>100.00</a:t>
              </a:r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 flipH="1">
              <a:off x="4132" y="2180"/>
              <a:ext cx="319" cy="15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1929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sch Office Sans" pitchFamily="34" charset="0"/>
              </a:endParaRPr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 flipH="1">
              <a:off x="5117" y="1459"/>
              <a:ext cx="98" cy="21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1929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sch Office Sans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1230" y="2692"/>
              <a:ext cx="47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8652" tIns="49326" rIns="98652" bIns="49326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sch Office Sans" pitchFamily="18" charset="0"/>
                  <a:cs typeface="Arial" panose="020B0604020202020204" pitchFamily="34" charset="0"/>
                </a:defRPr>
              </a:lvl9pPr>
            </a:lstStyle>
            <a:p>
              <a:r>
                <a:rPr lang="de-DE" altLang="de-DE" sz="1714">
                  <a:solidFill>
                    <a:srgbClr val="000000"/>
                  </a:solidFill>
                </a:rPr>
                <a:t>     0.10</a:t>
              </a:r>
            </a:p>
          </p:txBody>
        </p:sp>
      </p:grpSp>
      <p:sp>
        <p:nvSpPr>
          <p:cNvPr id="42" name="Line 41"/>
          <p:cNvSpPr>
            <a:spLocks noChangeShapeType="1"/>
          </p:cNvSpPr>
          <p:nvPr/>
        </p:nvSpPr>
        <p:spPr bwMode="auto">
          <a:xfrm>
            <a:off x="8577797" y="2457145"/>
            <a:ext cx="0" cy="854962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1929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sch Office Sans" pitchFamily="34" charset="0"/>
            </a:endParaRPr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 rot="16200000">
            <a:off x="7577210" y="3843237"/>
            <a:ext cx="2192846" cy="32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652" tIns="49326" rIns="98652" bIns="49326">
            <a:spAutoFit/>
          </a:bodyPr>
          <a:lstStyle>
            <a:lvl1pPr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de-DE" sz="1500" dirty="0">
                <a:solidFill>
                  <a:srgbClr val="000000"/>
                </a:solidFill>
                <a:latin typeface="Arial" panose="020B0604020202020204"/>
              </a:rPr>
              <a:t>Influence on fault</a:t>
            </a:r>
            <a:endParaRPr lang="de-DE" altLang="de-DE" sz="1500" dirty="0">
              <a:solidFill>
                <a:srgbClr val="000000"/>
              </a:solidFill>
              <a:latin typeface="Arial" panose="020B0604020202020204"/>
            </a:endParaRPr>
          </a:p>
        </p:txBody>
      </p: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855341" y="2468817"/>
            <a:ext cx="7546905" cy="2329990"/>
            <a:chOff x="1138" y="1289"/>
            <a:chExt cx="4213" cy="1597"/>
          </a:xfrm>
        </p:grpSpPr>
        <p:sp>
          <p:nvSpPr>
            <p:cNvPr id="45" name="Arc 44"/>
            <p:cNvSpPr>
              <a:spLocks/>
            </p:cNvSpPr>
            <p:nvPr/>
          </p:nvSpPr>
          <p:spPr bwMode="auto">
            <a:xfrm>
              <a:off x="1138" y="1289"/>
              <a:ext cx="4213" cy="1597"/>
            </a:xfrm>
            <a:custGeom>
              <a:avLst/>
              <a:gdLst>
                <a:gd name="G0" fmla="+- 21600 0 0"/>
                <a:gd name="G1" fmla="+- 14 0 0"/>
                <a:gd name="G2" fmla="+- 21600 0 0"/>
                <a:gd name="T0" fmla="*/ 21502 w 21600"/>
                <a:gd name="T1" fmla="*/ 21614 h 21614"/>
                <a:gd name="T2" fmla="*/ 0 w 21600"/>
                <a:gd name="T3" fmla="*/ 0 h 21614"/>
                <a:gd name="T4" fmla="*/ 21600 w 21600"/>
                <a:gd name="T5" fmla="*/ 14 h 2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14" fill="none" extrusionOk="0">
                  <a:moveTo>
                    <a:pt x="21502" y="21613"/>
                  </a:moveTo>
                  <a:cubicBezTo>
                    <a:pt x="9611" y="21559"/>
                    <a:pt x="0" y="11905"/>
                    <a:pt x="0" y="14"/>
                  </a:cubicBezTo>
                  <a:cubicBezTo>
                    <a:pt x="-1" y="9"/>
                    <a:pt x="0" y="4"/>
                    <a:pt x="0" y="0"/>
                  </a:cubicBezTo>
                </a:path>
                <a:path w="21600" h="21614" stroke="0" extrusionOk="0">
                  <a:moveTo>
                    <a:pt x="21502" y="21613"/>
                  </a:moveTo>
                  <a:cubicBezTo>
                    <a:pt x="9611" y="21559"/>
                    <a:pt x="0" y="11905"/>
                    <a:pt x="0" y="14"/>
                  </a:cubicBezTo>
                  <a:cubicBezTo>
                    <a:pt x="-1" y="9"/>
                    <a:pt x="0" y="4"/>
                    <a:pt x="0" y="0"/>
                  </a:cubicBezTo>
                  <a:lnTo>
                    <a:pt x="21600" y="14"/>
                  </a:lnTo>
                  <a:close/>
                </a:path>
              </a:pathLst>
            </a:custGeom>
            <a:noFill/>
            <a:ln w="508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1929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sch Office Sans" pitchFamily="34" charset="0"/>
              </a:endParaRPr>
            </a:p>
          </p:txBody>
        </p:sp>
        <p:sp>
          <p:nvSpPr>
            <p:cNvPr id="46" name="Line 45"/>
            <p:cNvSpPr>
              <a:spLocks noChangeShapeType="1"/>
            </p:cNvSpPr>
            <p:nvPr/>
          </p:nvSpPr>
          <p:spPr bwMode="auto">
            <a:xfrm>
              <a:off x="2163" y="2229"/>
              <a:ext cx="319" cy="154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DE" sz="1929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sch Office Sans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8882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Reliability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Life Cycle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092717" y="4369103"/>
            <a:ext cx="2289393" cy="1364153"/>
          </a:xfrm>
          <a:prstGeom prst="rect">
            <a:avLst/>
          </a:prstGeom>
          <a:gradFill>
            <a:gsLst>
              <a:gs pos="0">
                <a:srgbClr val="FFFFFF"/>
              </a:gs>
              <a:gs pos="0">
                <a:srgbClr val="234281"/>
              </a:gs>
              <a:gs pos="100000">
                <a:srgbClr val="2563B5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de-DE" sz="2800" b="1" kern="0" smtClean="0">
              <a:solidFill>
                <a:srgbClr val="000000"/>
              </a:solidFill>
              <a:latin typeface="Helvetica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675442" y="3187216"/>
            <a:ext cx="8354412" cy="1096449"/>
            <a:chOff x="467544" y="1324439"/>
            <a:chExt cx="8354412" cy="1096449"/>
          </a:xfrm>
        </p:grpSpPr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2842711" y="1324439"/>
              <a:ext cx="1515865" cy="1096449"/>
            </a:xfrm>
            <a:custGeom>
              <a:avLst/>
              <a:gdLst/>
              <a:ahLst/>
              <a:cxnLst>
                <a:cxn ang="0">
                  <a:pos x="853" y="0"/>
                </a:cxn>
                <a:cxn ang="0">
                  <a:pos x="0" y="0"/>
                </a:cxn>
                <a:cxn ang="0">
                  <a:pos x="191" y="555"/>
                </a:cxn>
                <a:cxn ang="0">
                  <a:pos x="0" y="1110"/>
                </a:cxn>
                <a:cxn ang="0">
                  <a:pos x="853" y="1110"/>
                </a:cxn>
                <a:cxn ang="0">
                  <a:pos x="1044" y="555"/>
                </a:cxn>
                <a:cxn ang="0">
                  <a:pos x="853" y="0"/>
                </a:cxn>
              </a:cxnLst>
              <a:rect l="0" t="0" r="r" b="b"/>
              <a:pathLst>
                <a:path w="1044" h="1110">
                  <a:moveTo>
                    <a:pt x="853" y="0"/>
                  </a:moveTo>
                  <a:lnTo>
                    <a:pt x="0" y="0"/>
                  </a:lnTo>
                  <a:lnTo>
                    <a:pt x="191" y="555"/>
                  </a:lnTo>
                  <a:lnTo>
                    <a:pt x="0" y="1110"/>
                  </a:lnTo>
                  <a:lnTo>
                    <a:pt x="853" y="1110"/>
                  </a:lnTo>
                  <a:lnTo>
                    <a:pt x="1044" y="555"/>
                  </a:lnTo>
                  <a:lnTo>
                    <a:pt x="853" y="0"/>
                  </a:lnTo>
                  <a:close/>
                </a:path>
              </a:pathLst>
            </a:custGeom>
            <a:solidFill>
              <a:srgbClr val="254687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kern="0" smtClean="0">
                <a:solidFill>
                  <a:srgbClr val="000000"/>
                </a:solidFill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467544" y="1324439"/>
              <a:ext cx="1406698" cy="1096449"/>
            </a:xfrm>
            <a:custGeom>
              <a:avLst/>
              <a:gdLst/>
              <a:ahLst/>
              <a:cxnLst>
                <a:cxn ang="0">
                  <a:pos x="679" y="0"/>
                </a:cxn>
                <a:cxn ang="0">
                  <a:pos x="0" y="0"/>
                </a:cxn>
                <a:cxn ang="0">
                  <a:pos x="0" y="1110"/>
                </a:cxn>
                <a:cxn ang="0">
                  <a:pos x="679" y="1110"/>
                </a:cxn>
                <a:cxn ang="0">
                  <a:pos x="902" y="555"/>
                </a:cxn>
                <a:cxn ang="0">
                  <a:pos x="679" y="0"/>
                </a:cxn>
              </a:cxnLst>
              <a:rect l="0" t="0" r="r" b="b"/>
              <a:pathLst>
                <a:path w="902" h="1110">
                  <a:moveTo>
                    <a:pt x="679" y="0"/>
                  </a:moveTo>
                  <a:lnTo>
                    <a:pt x="0" y="0"/>
                  </a:lnTo>
                  <a:lnTo>
                    <a:pt x="0" y="1110"/>
                  </a:lnTo>
                  <a:lnTo>
                    <a:pt x="679" y="1110"/>
                  </a:lnTo>
                  <a:lnTo>
                    <a:pt x="902" y="55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1E3368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kern="0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8"/>
            <p:cNvSpPr>
              <a:spLocks noChangeArrowheads="1"/>
            </p:cNvSpPr>
            <p:nvPr/>
          </p:nvSpPr>
          <p:spPr bwMode="auto">
            <a:xfrm>
              <a:off x="612499" y="1698604"/>
              <a:ext cx="86562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de-DE" sz="1600" b="1" kern="0" dirty="0" err="1" smtClean="0">
                  <a:solidFill>
                    <a:srgbClr val="FFFFFF"/>
                  </a:solidFill>
                </a:rPr>
                <a:t>Planning</a:t>
              </a:r>
              <a:endParaRPr lang="de-DE" sz="2800" b="1" kern="0" dirty="0" smtClean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auto">
            <a:xfrm>
              <a:off x="1362715" y="1324439"/>
              <a:ext cx="1802819" cy="1096449"/>
            </a:xfrm>
            <a:custGeom>
              <a:avLst/>
              <a:gdLst/>
              <a:ahLst/>
              <a:cxnLst>
                <a:cxn ang="0">
                  <a:pos x="861" y="0"/>
                </a:cxn>
                <a:cxn ang="0">
                  <a:pos x="0" y="0"/>
                </a:cxn>
                <a:cxn ang="0">
                  <a:pos x="191" y="555"/>
                </a:cxn>
                <a:cxn ang="0">
                  <a:pos x="0" y="1110"/>
                </a:cxn>
                <a:cxn ang="0">
                  <a:pos x="861" y="1110"/>
                </a:cxn>
                <a:cxn ang="0">
                  <a:pos x="1052" y="555"/>
                </a:cxn>
                <a:cxn ang="0">
                  <a:pos x="861" y="0"/>
                </a:cxn>
              </a:cxnLst>
              <a:rect l="0" t="0" r="r" b="b"/>
              <a:pathLst>
                <a:path w="1052" h="1110">
                  <a:moveTo>
                    <a:pt x="861" y="0"/>
                  </a:moveTo>
                  <a:lnTo>
                    <a:pt x="0" y="0"/>
                  </a:lnTo>
                  <a:lnTo>
                    <a:pt x="191" y="555"/>
                  </a:lnTo>
                  <a:lnTo>
                    <a:pt x="0" y="1110"/>
                  </a:lnTo>
                  <a:lnTo>
                    <a:pt x="861" y="1110"/>
                  </a:lnTo>
                  <a:lnTo>
                    <a:pt x="1052" y="555"/>
                  </a:lnTo>
                  <a:lnTo>
                    <a:pt x="861" y="0"/>
                  </a:lnTo>
                  <a:close/>
                </a:path>
              </a:pathLst>
            </a:custGeom>
            <a:solidFill>
              <a:srgbClr val="213D78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" name="Rectangle 22"/>
            <p:cNvSpPr>
              <a:spLocks noChangeArrowheads="1"/>
            </p:cNvSpPr>
            <p:nvPr/>
          </p:nvSpPr>
          <p:spPr bwMode="auto">
            <a:xfrm>
              <a:off x="3332403" y="1698604"/>
              <a:ext cx="6716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de-DE" sz="1600" b="1" kern="0" dirty="0" smtClean="0">
                  <a:solidFill>
                    <a:srgbClr val="FFFFFF"/>
                  </a:solidFill>
                </a:rPr>
                <a:t>Layout</a:t>
              </a:r>
              <a:endParaRPr lang="de-DE" sz="2800" b="1" kern="0" dirty="0" smtClean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auto">
            <a:xfrm>
              <a:off x="4060705" y="1324439"/>
              <a:ext cx="1453484" cy="1096449"/>
            </a:xfrm>
            <a:custGeom>
              <a:avLst/>
              <a:gdLst/>
              <a:ahLst/>
              <a:cxnLst>
                <a:cxn ang="0">
                  <a:pos x="861" y="0"/>
                </a:cxn>
                <a:cxn ang="0">
                  <a:pos x="0" y="0"/>
                </a:cxn>
                <a:cxn ang="0">
                  <a:pos x="191" y="555"/>
                </a:cxn>
                <a:cxn ang="0">
                  <a:pos x="0" y="1110"/>
                </a:cxn>
                <a:cxn ang="0">
                  <a:pos x="861" y="1110"/>
                </a:cxn>
                <a:cxn ang="0">
                  <a:pos x="1052" y="555"/>
                </a:cxn>
                <a:cxn ang="0">
                  <a:pos x="861" y="0"/>
                </a:cxn>
              </a:cxnLst>
              <a:rect l="0" t="0" r="r" b="b"/>
              <a:pathLst>
                <a:path w="1052" h="1110">
                  <a:moveTo>
                    <a:pt x="861" y="0"/>
                  </a:moveTo>
                  <a:lnTo>
                    <a:pt x="0" y="0"/>
                  </a:lnTo>
                  <a:lnTo>
                    <a:pt x="191" y="555"/>
                  </a:lnTo>
                  <a:lnTo>
                    <a:pt x="0" y="1110"/>
                  </a:lnTo>
                  <a:lnTo>
                    <a:pt x="861" y="1110"/>
                  </a:lnTo>
                  <a:lnTo>
                    <a:pt x="1052" y="555"/>
                  </a:lnTo>
                  <a:lnTo>
                    <a:pt x="861" y="0"/>
                  </a:lnTo>
                  <a:close/>
                </a:path>
              </a:pathLst>
            </a:custGeom>
            <a:solidFill>
              <a:srgbClr val="21509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kern="0" smtClean="0">
                <a:solidFill>
                  <a:srgbClr val="000000"/>
                </a:solidFill>
              </a:endParaRPr>
            </a:p>
          </p:txBody>
        </p:sp>
        <p:sp>
          <p:nvSpPr>
            <p:cNvPr id="13" name="Rectangle 25"/>
            <p:cNvSpPr>
              <a:spLocks noChangeArrowheads="1"/>
            </p:cNvSpPr>
            <p:nvPr/>
          </p:nvSpPr>
          <p:spPr bwMode="auto">
            <a:xfrm>
              <a:off x="4508117" y="1698604"/>
              <a:ext cx="68287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de-DE" sz="1600" b="1" kern="0" dirty="0" smtClean="0">
                  <a:solidFill>
                    <a:srgbClr val="FFFFFF"/>
                  </a:solidFill>
                </a:rPr>
                <a:t>Design</a:t>
              </a:r>
              <a:endParaRPr lang="de-DE" sz="2800" b="1" kern="0" dirty="0" smtClean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auto">
            <a:xfrm>
              <a:off x="5253747" y="1324439"/>
              <a:ext cx="1426972" cy="1096449"/>
            </a:xfrm>
            <a:custGeom>
              <a:avLst/>
              <a:gdLst/>
              <a:ahLst/>
              <a:cxnLst>
                <a:cxn ang="0">
                  <a:pos x="853" y="0"/>
                </a:cxn>
                <a:cxn ang="0">
                  <a:pos x="0" y="0"/>
                </a:cxn>
                <a:cxn ang="0">
                  <a:pos x="190" y="555"/>
                </a:cxn>
                <a:cxn ang="0">
                  <a:pos x="0" y="1110"/>
                </a:cxn>
                <a:cxn ang="0">
                  <a:pos x="853" y="1110"/>
                </a:cxn>
                <a:cxn ang="0">
                  <a:pos x="1043" y="555"/>
                </a:cxn>
                <a:cxn ang="0">
                  <a:pos x="853" y="0"/>
                </a:cxn>
              </a:cxnLst>
              <a:rect l="0" t="0" r="r" b="b"/>
              <a:pathLst>
                <a:path w="1043" h="1110">
                  <a:moveTo>
                    <a:pt x="853" y="0"/>
                  </a:moveTo>
                  <a:lnTo>
                    <a:pt x="0" y="0"/>
                  </a:lnTo>
                  <a:lnTo>
                    <a:pt x="190" y="555"/>
                  </a:lnTo>
                  <a:lnTo>
                    <a:pt x="0" y="1110"/>
                  </a:lnTo>
                  <a:lnTo>
                    <a:pt x="853" y="1110"/>
                  </a:lnTo>
                  <a:lnTo>
                    <a:pt x="1043" y="555"/>
                  </a:lnTo>
                  <a:lnTo>
                    <a:pt x="853" y="0"/>
                  </a:lnTo>
                  <a:close/>
                </a:path>
              </a:pathLst>
            </a:custGeom>
            <a:solidFill>
              <a:srgbClr val="2563B5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kern="0" smtClean="0">
                <a:solidFill>
                  <a:srgbClr val="000000"/>
                </a:solidFill>
              </a:endParaRPr>
            </a:p>
          </p:txBody>
        </p:sp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5465291" y="1698604"/>
              <a:ext cx="113973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de-DE" sz="1600" b="1" kern="0" dirty="0" smtClean="0">
                  <a:solidFill>
                    <a:srgbClr val="000000"/>
                  </a:solidFill>
                </a:rPr>
                <a:t> </a:t>
              </a:r>
              <a:r>
                <a:rPr lang="de-DE" sz="1600" b="1" kern="0" dirty="0" err="1" smtClean="0">
                  <a:solidFill>
                    <a:srgbClr val="FFFFFF"/>
                  </a:solidFill>
                </a:rPr>
                <a:t>Production</a:t>
              </a:r>
              <a:endParaRPr lang="de-DE" sz="1600" b="1" kern="0" dirty="0" smtClean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16" name="Freeform 28"/>
            <p:cNvSpPr>
              <a:spLocks/>
            </p:cNvSpPr>
            <p:nvPr/>
          </p:nvSpPr>
          <p:spPr bwMode="auto">
            <a:xfrm>
              <a:off x="6421837" y="1324439"/>
              <a:ext cx="1327162" cy="1096449"/>
            </a:xfrm>
            <a:custGeom>
              <a:avLst/>
              <a:gdLst/>
              <a:ahLst/>
              <a:cxnLst>
                <a:cxn ang="0">
                  <a:pos x="861" y="0"/>
                </a:cxn>
                <a:cxn ang="0">
                  <a:pos x="0" y="0"/>
                </a:cxn>
                <a:cxn ang="0">
                  <a:pos x="190" y="555"/>
                </a:cxn>
                <a:cxn ang="0">
                  <a:pos x="0" y="1110"/>
                </a:cxn>
                <a:cxn ang="0">
                  <a:pos x="861" y="1110"/>
                </a:cxn>
                <a:cxn ang="0">
                  <a:pos x="1051" y="555"/>
                </a:cxn>
                <a:cxn ang="0">
                  <a:pos x="861" y="0"/>
                </a:cxn>
              </a:cxnLst>
              <a:rect l="0" t="0" r="r" b="b"/>
              <a:pathLst>
                <a:path w="1051" h="1110">
                  <a:moveTo>
                    <a:pt x="861" y="0"/>
                  </a:moveTo>
                  <a:lnTo>
                    <a:pt x="0" y="0"/>
                  </a:lnTo>
                  <a:lnTo>
                    <a:pt x="190" y="555"/>
                  </a:lnTo>
                  <a:lnTo>
                    <a:pt x="0" y="1110"/>
                  </a:lnTo>
                  <a:lnTo>
                    <a:pt x="861" y="1110"/>
                  </a:lnTo>
                  <a:lnTo>
                    <a:pt x="1051" y="555"/>
                  </a:lnTo>
                  <a:lnTo>
                    <a:pt x="861" y="0"/>
                  </a:lnTo>
                  <a:close/>
                </a:path>
              </a:pathLst>
            </a:custGeom>
            <a:solidFill>
              <a:srgbClr val="3D7FD7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kern="0" smtClean="0">
                <a:solidFill>
                  <a:srgbClr val="000000"/>
                </a:solidFill>
              </a:endParaRPr>
            </a:p>
          </p:txBody>
        </p:sp>
        <p:sp>
          <p:nvSpPr>
            <p:cNvPr id="17" name="Rectangle 29"/>
            <p:cNvSpPr>
              <a:spLocks noChangeArrowheads="1"/>
            </p:cNvSpPr>
            <p:nvPr/>
          </p:nvSpPr>
          <p:spPr bwMode="auto">
            <a:xfrm>
              <a:off x="6873160" y="1587376"/>
              <a:ext cx="613951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de-DE" sz="1600" b="1" kern="0" dirty="0" smtClean="0">
                  <a:solidFill>
                    <a:srgbClr val="FFFFFF"/>
                  </a:solidFill>
                </a:rPr>
                <a:t>Field</a:t>
              </a:r>
            </a:p>
            <a:p>
              <a:pPr algn="ctr">
                <a:defRPr/>
              </a:pPr>
              <a:r>
                <a:rPr lang="de-DE" sz="1600" b="1" kern="0" dirty="0" err="1" smtClean="0">
                  <a:solidFill>
                    <a:srgbClr val="FFFFFF"/>
                  </a:solidFill>
                  <a:latin typeface="Helvetica" pitchFamily="34" charset="0"/>
                </a:rPr>
                <a:t>Usage</a:t>
              </a:r>
              <a:endParaRPr lang="de-DE" sz="1600" b="1" kern="0" dirty="0" smtClean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18" name="Rectangle 30"/>
            <p:cNvSpPr>
              <a:spLocks noChangeArrowheads="1"/>
            </p:cNvSpPr>
            <p:nvPr/>
          </p:nvSpPr>
          <p:spPr bwMode="auto">
            <a:xfrm>
              <a:off x="1835696" y="1698604"/>
              <a:ext cx="11269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de-DE" sz="1600" b="1" kern="0" dirty="0" err="1" smtClean="0">
                  <a:solidFill>
                    <a:srgbClr val="FFFFFF"/>
                  </a:solidFill>
                </a:rPr>
                <a:t>Conception</a:t>
              </a:r>
              <a:endParaRPr lang="de-DE" sz="2800" b="1" kern="0" dirty="0" smtClean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19" name="Freeform 31"/>
            <p:cNvSpPr>
              <a:spLocks/>
            </p:cNvSpPr>
            <p:nvPr/>
          </p:nvSpPr>
          <p:spPr bwMode="auto">
            <a:xfrm>
              <a:off x="7494794" y="1324439"/>
              <a:ext cx="1327162" cy="1096449"/>
            </a:xfrm>
            <a:custGeom>
              <a:avLst/>
              <a:gdLst/>
              <a:ahLst/>
              <a:cxnLst>
                <a:cxn ang="0">
                  <a:pos x="861" y="0"/>
                </a:cxn>
                <a:cxn ang="0">
                  <a:pos x="0" y="0"/>
                </a:cxn>
                <a:cxn ang="0">
                  <a:pos x="190" y="555"/>
                </a:cxn>
                <a:cxn ang="0">
                  <a:pos x="0" y="1110"/>
                </a:cxn>
                <a:cxn ang="0">
                  <a:pos x="861" y="1110"/>
                </a:cxn>
                <a:cxn ang="0">
                  <a:pos x="1051" y="555"/>
                </a:cxn>
                <a:cxn ang="0">
                  <a:pos x="861" y="0"/>
                </a:cxn>
              </a:cxnLst>
              <a:rect l="0" t="0" r="r" b="b"/>
              <a:pathLst>
                <a:path w="1051" h="1110">
                  <a:moveTo>
                    <a:pt x="861" y="0"/>
                  </a:moveTo>
                  <a:lnTo>
                    <a:pt x="0" y="0"/>
                  </a:lnTo>
                  <a:lnTo>
                    <a:pt x="190" y="555"/>
                  </a:lnTo>
                  <a:lnTo>
                    <a:pt x="0" y="1110"/>
                  </a:lnTo>
                  <a:lnTo>
                    <a:pt x="861" y="1110"/>
                  </a:lnTo>
                  <a:lnTo>
                    <a:pt x="1051" y="555"/>
                  </a:lnTo>
                  <a:lnTo>
                    <a:pt x="861" y="0"/>
                  </a:lnTo>
                  <a:close/>
                </a:path>
              </a:pathLst>
            </a:custGeom>
            <a:solidFill>
              <a:srgbClr val="6D9FE1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kern="0" smtClean="0">
                <a:solidFill>
                  <a:srgbClr val="000000"/>
                </a:solidFill>
              </a:endParaRPr>
            </a:p>
          </p:txBody>
        </p:sp>
        <p:sp>
          <p:nvSpPr>
            <p:cNvPr id="20" name="Rectangle 32"/>
            <p:cNvSpPr>
              <a:spLocks noChangeArrowheads="1"/>
            </p:cNvSpPr>
            <p:nvPr/>
          </p:nvSpPr>
          <p:spPr bwMode="auto">
            <a:xfrm>
              <a:off x="7780250" y="1698604"/>
              <a:ext cx="96821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de-DE" sz="1600" b="1" kern="0" dirty="0" smtClean="0">
                  <a:solidFill>
                    <a:srgbClr val="FFFFFF"/>
                  </a:solidFill>
                </a:rPr>
                <a:t>Recycling</a:t>
              </a:r>
              <a:endParaRPr lang="de-DE" sz="1600" b="1" kern="0" dirty="0" smtClean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</p:grp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1612052" y="4369103"/>
            <a:ext cx="1404000" cy="1352863"/>
          </a:xfrm>
          <a:prstGeom prst="rect">
            <a:avLst/>
          </a:prstGeom>
          <a:solidFill>
            <a:srgbClr val="213D7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de-DE" sz="2800" b="1">
              <a:solidFill>
                <a:srgbClr val="000000"/>
              </a:solidFill>
              <a:latin typeface="Helvetica" pitchFamily="34" charset="0"/>
            </a:endParaRPr>
          </a:p>
        </p:txBody>
      </p:sp>
      <p:grpSp>
        <p:nvGrpSpPr>
          <p:cNvPr id="22" name="Group 2"/>
          <p:cNvGrpSpPr>
            <a:grpSpLocks/>
          </p:cNvGrpSpPr>
          <p:nvPr/>
        </p:nvGrpSpPr>
        <p:grpSpPr bwMode="auto">
          <a:xfrm>
            <a:off x="296476" y="1632965"/>
            <a:ext cx="8524402" cy="4217770"/>
            <a:chOff x="331" y="530"/>
            <a:chExt cx="5466" cy="2962"/>
          </a:xfrm>
        </p:grpSpPr>
        <p:sp>
          <p:nvSpPr>
            <p:cNvPr id="23" name="Rectangle 3"/>
            <p:cNvSpPr>
              <a:spLocks noChangeArrowheads="1"/>
            </p:cNvSpPr>
            <p:nvPr/>
          </p:nvSpPr>
          <p:spPr bwMode="auto">
            <a:xfrm>
              <a:off x="5090" y="593"/>
              <a:ext cx="700" cy="972"/>
            </a:xfrm>
            <a:prstGeom prst="rect">
              <a:avLst/>
            </a:prstGeom>
            <a:solidFill>
              <a:srgbClr val="6D9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5095" y="2448"/>
              <a:ext cx="700" cy="954"/>
            </a:xfrm>
            <a:prstGeom prst="rect">
              <a:avLst/>
            </a:prstGeom>
            <a:solidFill>
              <a:srgbClr val="6D9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Rectangle 5"/>
            <p:cNvSpPr>
              <a:spLocks noChangeArrowheads="1"/>
            </p:cNvSpPr>
            <p:nvPr/>
          </p:nvSpPr>
          <p:spPr bwMode="auto">
            <a:xfrm>
              <a:off x="4402" y="597"/>
              <a:ext cx="661" cy="968"/>
            </a:xfrm>
            <a:prstGeom prst="rect">
              <a:avLst/>
            </a:prstGeom>
            <a:solidFill>
              <a:srgbClr val="3D7FD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Rectangle 6"/>
            <p:cNvSpPr>
              <a:spLocks noChangeArrowheads="1"/>
            </p:cNvSpPr>
            <p:nvPr/>
          </p:nvSpPr>
          <p:spPr bwMode="auto">
            <a:xfrm>
              <a:off x="4419" y="2448"/>
              <a:ext cx="639" cy="954"/>
            </a:xfrm>
            <a:prstGeom prst="rect">
              <a:avLst/>
            </a:prstGeom>
            <a:solidFill>
              <a:srgbClr val="3D7FD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3644" y="2448"/>
              <a:ext cx="737" cy="954"/>
            </a:xfrm>
            <a:prstGeom prst="rect">
              <a:avLst/>
            </a:prstGeom>
            <a:solidFill>
              <a:srgbClr val="2563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3644" y="597"/>
              <a:ext cx="727" cy="968"/>
            </a:xfrm>
            <a:prstGeom prst="rect">
              <a:avLst/>
            </a:prstGeom>
            <a:solidFill>
              <a:srgbClr val="2563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2149" y="597"/>
              <a:ext cx="1468" cy="958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0">
                  <a:srgbClr val="234281"/>
                </a:gs>
                <a:gs pos="100000">
                  <a:srgbClr val="2563B5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588" y="2447"/>
              <a:ext cx="570" cy="962"/>
            </a:xfrm>
            <a:prstGeom prst="rect">
              <a:avLst/>
            </a:prstGeom>
            <a:solidFill>
              <a:srgbClr val="1E33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1" name="Rectangle 12"/>
            <p:cNvSpPr>
              <a:spLocks noChangeArrowheads="1"/>
            </p:cNvSpPr>
            <p:nvPr/>
          </p:nvSpPr>
          <p:spPr bwMode="auto">
            <a:xfrm>
              <a:off x="1158" y="2444"/>
              <a:ext cx="118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en-US" sz="12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2" name="Rectangle 13"/>
            <p:cNvSpPr>
              <a:spLocks noChangeArrowheads="1"/>
            </p:cNvSpPr>
            <p:nvPr/>
          </p:nvSpPr>
          <p:spPr bwMode="auto">
            <a:xfrm>
              <a:off x="1172" y="592"/>
              <a:ext cx="944" cy="958"/>
            </a:xfrm>
            <a:prstGeom prst="rect">
              <a:avLst/>
            </a:prstGeom>
            <a:solidFill>
              <a:srgbClr val="213D7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580" y="597"/>
              <a:ext cx="570" cy="944"/>
            </a:xfrm>
            <a:prstGeom prst="rect">
              <a:avLst/>
            </a:prstGeom>
            <a:solidFill>
              <a:srgbClr val="1E33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en-US" sz="28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1286" y="2907"/>
              <a:ext cx="655" cy="118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6" y="96"/>
                </a:cxn>
                <a:cxn ang="0">
                  <a:pos x="337" y="0"/>
                </a:cxn>
                <a:cxn ang="0">
                  <a:pos x="502" y="93"/>
                </a:cxn>
                <a:cxn ang="0">
                  <a:pos x="655" y="117"/>
                </a:cxn>
              </a:cxnLst>
              <a:rect l="0" t="0" r="r" b="b"/>
              <a:pathLst>
                <a:path w="655" h="118">
                  <a:moveTo>
                    <a:pt x="0" y="118"/>
                  </a:moveTo>
                  <a:cubicBezTo>
                    <a:pt x="56" y="117"/>
                    <a:pt x="110" y="116"/>
                    <a:pt x="166" y="96"/>
                  </a:cubicBezTo>
                  <a:cubicBezTo>
                    <a:pt x="222" y="76"/>
                    <a:pt x="281" y="0"/>
                    <a:pt x="337" y="0"/>
                  </a:cubicBezTo>
                  <a:cubicBezTo>
                    <a:pt x="393" y="0"/>
                    <a:pt x="449" y="74"/>
                    <a:pt x="502" y="93"/>
                  </a:cubicBezTo>
                  <a:cubicBezTo>
                    <a:pt x="555" y="112"/>
                    <a:pt x="623" y="112"/>
                    <a:pt x="655" y="117"/>
                  </a:cubicBezTo>
                </a:path>
              </a:pathLst>
            </a:custGeom>
            <a:solidFill>
              <a:srgbClr val="FF9966"/>
            </a:solidFill>
            <a:ln w="9525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5" name="Rectangle 19"/>
            <p:cNvSpPr>
              <a:spLocks noChangeArrowheads="1"/>
            </p:cNvSpPr>
            <p:nvPr/>
          </p:nvSpPr>
          <p:spPr bwMode="auto">
            <a:xfrm>
              <a:off x="1345" y="1948"/>
              <a:ext cx="271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en-US" sz="2000" kern="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      </a:t>
              </a:r>
              <a:endParaRPr lang="en-US" sz="32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6" name="Rectangle 20"/>
            <p:cNvSpPr>
              <a:spLocks noChangeArrowheads="1"/>
            </p:cNvSpPr>
            <p:nvPr/>
          </p:nvSpPr>
          <p:spPr bwMode="auto">
            <a:xfrm>
              <a:off x="2306" y="1948"/>
              <a:ext cx="271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en-US" sz="2000" kern="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      </a:t>
              </a:r>
              <a:endParaRPr lang="en-US" sz="32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7" name="Rectangle 24"/>
            <p:cNvSpPr>
              <a:spLocks noChangeArrowheads="1"/>
            </p:cNvSpPr>
            <p:nvPr/>
          </p:nvSpPr>
          <p:spPr bwMode="auto">
            <a:xfrm>
              <a:off x="3039" y="1948"/>
              <a:ext cx="22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en-US" sz="2000" kern="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     </a:t>
              </a:r>
              <a:endParaRPr lang="en-US" sz="32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8" name="AutoShape 33"/>
            <p:cNvSpPr>
              <a:spLocks noChangeArrowheads="1"/>
            </p:cNvSpPr>
            <p:nvPr/>
          </p:nvSpPr>
          <p:spPr bwMode="auto">
            <a:xfrm>
              <a:off x="616" y="820"/>
              <a:ext cx="508" cy="580"/>
            </a:xfrm>
            <a:prstGeom prst="verticalScroll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561" y="2474"/>
              <a:ext cx="585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Reliability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Goal</a:t>
              </a:r>
            </a:p>
          </p:txBody>
        </p:sp>
        <p:graphicFrame>
          <p:nvGraphicFramePr>
            <p:cNvPr id="40" name="Object 35"/>
            <p:cNvGraphicFramePr>
              <a:graphicFrameLocks noChangeAspect="1"/>
            </p:cNvGraphicFramePr>
            <p:nvPr/>
          </p:nvGraphicFramePr>
          <p:xfrm>
            <a:off x="654" y="2796"/>
            <a:ext cx="431" cy="4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8" name="Clip" r:id="rId3" imgW="845640" imgH="938520" progId="">
                    <p:embed/>
                  </p:oleObj>
                </mc:Choice>
                <mc:Fallback>
                  <p:oleObj name="Clip" r:id="rId3" imgW="845640" imgH="9385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4" y="2796"/>
                          <a:ext cx="431" cy="47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632" y="946"/>
              <a:ext cx="475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b="1" kern="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Specifi</a:t>
              </a:r>
              <a:r>
                <a:rPr lang="en-US" sz="1200" b="1" kern="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1200" b="1" kern="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cations</a:t>
              </a:r>
              <a:endParaRPr lang="en-US" sz="12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2" name="Rectangle 37"/>
            <p:cNvSpPr>
              <a:spLocks noChangeArrowheads="1"/>
            </p:cNvSpPr>
            <p:nvPr/>
          </p:nvSpPr>
          <p:spPr bwMode="auto">
            <a:xfrm>
              <a:off x="1133" y="2514"/>
              <a:ext cx="711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-"/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	Fuzzy Data</a:t>
              </a:r>
            </a:p>
            <a:p>
              <a:pPr>
                <a:spcBef>
                  <a:spcPct val="50000"/>
                </a:spcBef>
                <a:buFontTx/>
                <a:buChar char="-"/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 Calculation</a:t>
              </a:r>
            </a:p>
          </p:txBody>
        </p:sp>
        <p:sp>
          <p:nvSpPr>
            <p:cNvPr id="43" name="Line 38"/>
            <p:cNvSpPr>
              <a:spLocks noChangeShapeType="1"/>
            </p:cNvSpPr>
            <p:nvPr/>
          </p:nvSpPr>
          <p:spPr bwMode="auto">
            <a:xfrm>
              <a:off x="1296" y="3028"/>
              <a:ext cx="66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4" name="Line 39"/>
            <p:cNvSpPr>
              <a:spLocks noChangeShapeType="1"/>
            </p:cNvSpPr>
            <p:nvPr/>
          </p:nvSpPr>
          <p:spPr bwMode="auto">
            <a:xfrm>
              <a:off x="1288" y="2952"/>
              <a:ext cx="0" cy="16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5" name="Line 40"/>
            <p:cNvSpPr>
              <a:spLocks noChangeShapeType="1"/>
            </p:cNvSpPr>
            <p:nvPr/>
          </p:nvSpPr>
          <p:spPr bwMode="auto">
            <a:xfrm>
              <a:off x="1952" y="2952"/>
              <a:ext cx="0" cy="16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6" name="Line 41"/>
            <p:cNvSpPr>
              <a:spLocks noChangeShapeType="1"/>
            </p:cNvSpPr>
            <p:nvPr/>
          </p:nvSpPr>
          <p:spPr bwMode="auto">
            <a:xfrm>
              <a:off x="1621" y="3032"/>
              <a:ext cx="0" cy="16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7" name="Rectangle 42"/>
            <p:cNvSpPr>
              <a:spLocks noChangeArrowheads="1"/>
            </p:cNvSpPr>
            <p:nvPr/>
          </p:nvSpPr>
          <p:spPr bwMode="auto">
            <a:xfrm>
              <a:off x="1152" y="850"/>
              <a:ext cx="690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Know-How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...</a:t>
              </a:r>
            </a:p>
          </p:txBody>
        </p:sp>
        <p:sp>
          <p:nvSpPr>
            <p:cNvPr id="48" name="Line 43"/>
            <p:cNvSpPr>
              <a:spLocks noChangeShapeType="1"/>
            </p:cNvSpPr>
            <p:nvPr/>
          </p:nvSpPr>
          <p:spPr bwMode="auto">
            <a:xfrm>
              <a:off x="1224" y="1372"/>
              <a:ext cx="82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9" name="Text Box 44"/>
            <p:cNvSpPr txBox="1">
              <a:spLocks noChangeArrowheads="1"/>
            </p:cNvSpPr>
            <p:nvPr/>
          </p:nvSpPr>
          <p:spPr bwMode="auto">
            <a:xfrm>
              <a:off x="1743" y="1374"/>
              <a:ext cx="349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time </a:t>
              </a:r>
              <a:endParaRPr lang="en-US" sz="2800" b="1" kern="0" dirty="0" smtClean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0" name="AutoShape 45"/>
            <p:cNvSpPr>
              <a:spLocks noChangeArrowheads="1"/>
            </p:cNvSpPr>
            <p:nvPr/>
          </p:nvSpPr>
          <p:spPr bwMode="auto">
            <a:xfrm flipH="1">
              <a:off x="1248" y="1164"/>
              <a:ext cx="652" cy="184"/>
            </a:xfrm>
            <a:prstGeom prst="curvedDownArrow">
              <a:avLst>
                <a:gd name="adj1" fmla="val 70870"/>
                <a:gd name="adj2" fmla="val 141739"/>
                <a:gd name="adj3" fmla="val 33333"/>
              </a:avLst>
            </a:prstGeom>
            <a:solidFill>
              <a:srgbClr val="FF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>
              <a:off x="2371" y="753"/>
              <a:ext cx="875" cy="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ABC-Analysis 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Design Review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FMEA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FTA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....</a:t>
              </a:r>
            </a:p>
          </p:txBody>
        </p:sp>
        <p:sp>
          <p:nvSpPr>
            <p:cNvPr id="52" name="Rectangle 47"/>
            <p:cNvSpPr>
              <a:spLocks noChangeArrowheads="1"/>
            </p:cNvSpPr>
            <p:nvPr/>
          </p:nvSpPr>
          <p:spPr bwMode="auto">
            <a:xfrm>
              <a:off x="2095" y="2509"/>
              <a:ext cx="1497" cy="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Weibull-Distr., exponential...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</a:t>
              </a:r>
              <a:r>
                <a:rPr lang="en-US" sz="1200" b="1" kern="0" dirty="0" err="1" smtClean="0">
                  <a:solidFill>
                    <a:srgbClr val="FFFFFF"/>
                  </a:solidFill>
                  <a:cs typeface="Arial" panose="020B0604020202020204" pitchFamily="34" charset="0"/>
                </a:rPr>
                <a:t>Testplanning</a:t>
              </a: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 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Boolean Theory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Markov Model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....</a:t>
              </a:r>
            </a:p>
          </p:txBody>
        </p:sp>
        <p:graphicFrame>
          <p:nvGraphicFramePr>
            <p:cNvPr id="53" name="Object 48"/>
            <p:cNvGraphicFramePr>
              <a:graphicFrameLocks noChangeAspect="1"/>
            </p:cNvGraphicFramePr>
            <p:nvPr>
              <p:extLst/>
            </p:nvPr>
          </p:nvGraphicFramePr>
          <p:xfrm>
            <a:off x="2994" y="2804"/>
            <a:ext cx="565" cy="5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" name="Clip" r:id="rId5" imgW="1114200" imgH="1043640" progId="">
                    <p:embed/>
                  </p:oleObj>
                </mc:Choice>
                <mc:Fallback>
                  <p:oleObj name="Clip" r:id="rId5" imgW="1114200" imgH="10436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94" y="2804"/>
                          <a:ext cx="565" cy="52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ject 49"/>
            <p:cNvGraphicFramePr>
              <a:graphicFrameLocks noChangeAspect="1"/>
            </p:cNvGraphicFramePr>
            <p:nvPr>
              <p:extLst/>
            </p:nvPr>
          </p:nvGraphicFramePr>
          <p:xfrm>
            <a:off x="2729" y="1167"/>
            <a:ext cx="866" cy="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0" name="Clip" r:id="rId7" imgW="1374840" imgH="589320" progId="">
                    <p:embed/>
                  </p:oleObj>
                </mc:Choice>
                <mc:Fallback>
                  <p:oleObj name="Clip" r:id="rId7" imgW="1374840" imgH="5893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29" y="1167"/>
                          <a:ext cx="866" cy="37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>
              <a:off x="3611" y="626"/>
              <a:ext cx="783" cy="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Char char="-"/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	Quality</a:t>
              </a:r>
            </a:p>
            <a:p>
              <a:pPr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	Management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 Audits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....</a:t>
              </a:r>
            </a:p>
          </p:txBody>
        </p:sp>
        <p:graphicFrame>
          <p:nvGraphicFramePr>
            <p:cNvPr id="56" name="Object 51"/>
            <p:cNvGraphicFramePr>
              <a:graphicFrameLocks noChangeAspect="1"/>
            </p:cNvGraphicFramePr>
            <p:nvPr/>
          </p:nvGraphicFramePr>
          <p:xfrm>
            <a:off x="3682" y="1212"/>
            <a:ext cx="665" cy="3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1" name="Clip" r:id="rId9" imgW="4538520" imgH="2589120" progId="">
                    <p:embed/>
                  </p:oleObj>
                </mc:Choice>
                <mc:Fallback>
                  <p:oleObj name="Clip" r:id="rId9" imgW="4538520" imgH="25891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2" y="1212"/>
                          <a:ext cx="665" cy="37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7" name="Rectangle 52"/>
            <p:cNvSpPr>
              <a:spLocks noChangeArrowheads="1"/>
            </p:cNvSpPr>
            <p:nvPr/>
          </p:nvSpPr>
          <p:spPr bwMode="auto">
            <a:xfrm>
              <a:off x="3627" y="2453"/>
              <a:ext cx="672" cy="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Statistical </a:t>
              </a:r>
              <a:b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</a:b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  Process</a:t>
              </a:r>
              <a:b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</a:b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  Planning</a:t>
              </a:r>
            </a:p>
            <a:p>
              <a:pPr>
                <a:lnSpc>
                  <a:spcPct val="40000"/>
                </a:lnSpc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...</a:t>
              </a:r>
            </a:p>
          </p:txBody>
        </p:sp>
        <p:grpSp>
          <p:nvGrpSpPr>
            <p:cNvPr id="58" name="Group 53"/>
            <p:cNvGrpSpPr>
              <a:grpSpLocks/>
            </p:cNvGrpSpPr>
            <p:nvPr/>
          </p:nvGrpSpPr>
          <p:grpSpPr bwMode="auto">
            <a:xfrm>
              <a:off x="3724" y="2861"/>
              <a:ext cx="608" cy="415"/>
              <a:chOff x="3704" y="2805"/>
              <a:chExt cx="608" cy="415"/>
            </a:xfrm>
          </p:grpSpPr>
          <p:sp>
            <p:nvSpPr>
              <p:cNvPr id="76" name="Line 54"/>
              <p:cNvSpPr>
                <a:spLocks noChangeShapeType="1"/>
              </p:cNvSpPr>
              <p:nvPr/>
            </p:nvSpPr>
            <p:spPr bwMode="auto">
              <a:xfrm>
                <a:off x="3708" y="3056"/>
                <a:ext cx="60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7" name="AutoShape 55"/>
              <p:cNvSpPr>
                <a:spLocks noChangeArrowheads="1"/>
              </p:cNvSpPr>
              <p:nvPr/>
            </p:nvSpPr>
            <p:spPr bwMode="auto">
              <a:xfrm>
                <a:off x="4086" y="2805"/>
                <a:ext cx="117" cy="102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8" name="Line 56"/>
              <p:cNvSpPr>
                <a:spLocks noChangeShapeType="1"/>
              </p:cNvSpPr>
              <p:nvPr/>
            </p:nvSpPr>
            <p:spPr bwMode="auto">
              <a:xfrm>
                <a:off x="3704" y="2872"/>
                <a:ext cx="5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9" name="Line 57"/>
              <p:cNvSpPr>
                <a:spLocks noChangeShapeType="1"/>
              </p:cNvSpPr>
              <p:nvPr/>
            </p:nvSpPr>
            <p:spPr bwMode="auto">
              <a:xfrm>
                <a:off x="3704" y="3220"/>
                <a:ext cx="5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0" name="Line 58"/>
              <p:cNvSpPr>
                <a:spLocks noChangeShapeType="1"/>
              </p:cNvSpPr>
              <p:nvPr/>
            </p:nvSpPr>
            <p:spPr bwMode="auto">
              <a:xfrm flipV="1">
                <a:off x="3712" y="2987"/>
                <a:ext cx="68" cy="14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1" name="Line 59"/>
              <p:cNvSpPr>
                <a:spLocks noChangeShapeType="1"/>
              </p:cNvSpPr>
              <p:nvPr/>
            </p:nvSpPr>
            <p:spPr bwMode="auto">
              <a:xfrm>
                <a:off x="3782" y="2989"/>
                <a:ext cx="31" cy="19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2" name="Line 60"/>
              <p:cNvSpPr>
                <a:spLocks noChangeShapeType="1"/>
              </p:cNvSpPr>
              <p:nvPr/>
            </p:nvSpPr>
            <p:spPr bwMode="auto">
              <a:xfrm flipV="1">
                <a:off x="3816" y="3100"/>
                <a:ext cx="64" cy="8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3" name="Line 61"/>
              <p:cNvSpPr>
                <a:spLocks noChangeShapeType="1"/>
              </p:cNvSpPr>
              <p:nvPr/>
            </p:nvSpPr>
            <p:spPr bwMode="auto">
              <a:xfrm>
                <a:off x="3876" y="3109"/>
                <a:ext cx="49" cy="7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4" name="Line 62"/>
              <p:cNvSpPr>
                <a:spLocks noChangeShapeType="1"/>
              </p:cNvSpPr>
              <p:nvPr/>
            </p:nvSpPr>
            <p:spPr bwMode="auto">
              <a:xfrm flipV="1">
                <a:off x="3925" y="2935"/>
                <a:ext cx="64" cy="24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Line 63"/>
              <p:cNvSpPr>
                <a:spLocks noChangeShapeType="1"/>
              </p:cNvSpPr>
              <p:nvPr/>
            </p:nvSpPr>
            <p:spPr bwMode="auto">
              <a:xfrm>
                <a:off x="3990" y="2935"/>
                <a:ext cx="53" cy="8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6" name="Line 64"/>
              <p:cNvSpPr>
                <a:spLocks noChangeShapeType="1"/>
              </p:cNvSpPr>
              <p:nvPr/>
            </p:nvSpPr>
            <p:spPr bwMode="auto">
              <a:xfrm flipV="1">
                <a:off x="4040" y="2871"/>
                <a:ext cx="92" cy="14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 dirty="0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9" name="Rectangle 65"/>
            <p:cNvSpPr>
              <a:spLocks noChangeArrowheads="1"/>
            </p:cNvSpPr>
            <p:nvPr/>
          </p:nvSpPr>
          <p:spPr bwMode="auto">
            <a:xfrm>
              <a:off x="4367" y="634"/>
              <a:ext cx="654" cy="1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Char char="-"/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	Field Data</a:t>
              </a:r>
            </a:p>
            <a:p>
              <a:pPr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	Collection</a:t>
              </a:r>
            </a:p>
            <a:p>
              <a:pPr>
                <a:spcBef>
                  <a:spcPct val="50000"/>
                </a:spcBef>
                <a:buFontTx/>
                <a:buChar char="-"/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	Early </a:t>
              </a:r>
            </a:p>
            <a:p>
              <a:pPr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 	Warning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 .... </a:t>
              </a:r>
            </a:p>
            <a:p>
              <a:pPr>
                <a:spcBef>
                  <a:spcPct val="50000"/>
                </a:spcBef>
                <a:defRPr/>
              </a:pPr>
              <a:endParaRPr lang="en-US" sz="12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graphicFrame>
          <p:nvGraphicFramePr>
            <p:cNvPr id="60" name="Object 66"/>
            <p:cNvGraphicFramePr>
              <a:graphicFrameLocks noChangeAspect="1"/>
            </p:cNvGraphicFramePr>
            <p:nvPr>
              <p:extLst/>
            </p:nvPr>
          </p:nvGraphicFramePr>
          <p:xfrm>
            <a:off x="4440" y="1316"/>
            <a:ext cx="594" cy="2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2" name="Clip" r:id="rId11" imgW="1486440" imgH="608040" progId="">
                    <p:embed/>
                  </p:oleObj>
                </mc:Choice>
                <mc:Fallback>
                  <p:oleObj name="Clip" r:id="rId11" imgW="1486440" imgH="6080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0" y="1316"/>
                          <a:ext cx="594" cy="2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" name="Rectangle 67"/>
            <p:cNvSpPr>
              <a:spLocks noChangeArrowheads="1"/>
            </p:cNvSpPr>
            <p:nvPr/>
          </p:nvSpPr>
          <p:spPr bwMode="auto">
            <a:xfrm>
              <a:off x="4388" y="2434"/>
              <a:ext cx="670" cy="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-"/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	Field Data 	Analysis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......</a:t>
              </a:r>
            </a:p>
            <a:p>
              <a:pPr>
                <a:spcBef>
                  <a:spcPct val="50000"/>
                </a:spcBef>
                <a:defRPr/>
              </a:pPr>
              <a:endParaRPr lang="en-US" sz="12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2" name="Line 68"/>
            <p:cNvSpPr>
              <a:spLocks noChangeShapeType="1"/>
            </p:cNvSpPr>
            <p:nvPr/>
          </p:nvSpPr>
          <p:spPr bwMode="auto">
            <a:xfrm>
              <a:off x="4496" y="3280"/>
              <a:ext cx="47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3" name="Line 69"/>
            <p:cNvSpPr>
              <a:spLocks noChangeShapeType="1"/>
            </p:cNvSpPr>
            <p:nvPr/>
          </p:nvSpPr>
          <p:spPr bwMode="auto">
            <a:xfrm flipV="1">
              <a:off x="4500" y="2900"/>
              <a:ext cx="0" cy="38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4" name="Oval 70"/>
            <p:cNvSpPr>
              <a:spLocks noChangeArrowheads="1"/>
            </p:cNvSpPr>
            <p:nvPr/>
          </p:nvSpPr>
          <p:spPr bwMode="auto">
            <a:xfrm>
              <a:off x="4580" y="3172"/>
              <a:ext cx="47" cy="4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5" name="Oval 71"/>
            <p:cNvSpPr>
              <a:spLocks noChangeArrowheads="1"/>
            </p:cNvSpPr>
            <p:nvPr/>
          </p:nvSpPr>
          <p:spPr bwMode="auto">
            <a:xfrm>
              <a:off x="4652" y="3140"/>
              <a:ext cx="47" cy="4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6" name="Oval 72"/>
            <p:cNvSpPr>
              <a:spLocks noChangeArrowheads="1"/>
            </p:cNvSpPr>
            <p:nvPr/>
          </p:nvSpPr>
          <p:spPr bwMode="auto">
            <a:xfrm>
              <a:off x="4684" y="3064"/>
              <a:ext cx="47" cy="4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7" name="Oval 73"/>
            <p:cNvSpPr>
              <a:spLocks noChangeArrowheads="1"/>
            </p:cNvSpPr>
            <p:nvPr/>
          </p:nvSpPr>
          <p:spPr bwMode="auto">
            <a:xfrm>
              <a:off x="4760" y="3032"/>
              <a:ext cx="47" cy="4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8" name="Oval 74"/>
            <p:cNvSpPr>
              <a:spLocks noChangeArrowheads="1"/>
            </p:cNvSpPr>
            <p:nvPr/>
          </p:nvSpPr>
          <p:spPr bwMode="auto">
            <a:xfrm>
              <a:off x="4816" y="2964"/>
              <a:ext cx="47" cy="4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9" name="Line 75"/>
            <p:cNvSpPr>
              <a:spLocks noChangeShapeType="1"/>
            </p:cNvSpPr>
            <p:nvPr/>
          </p:nvSpPr>
          <p:spPr bwMode="auto">
            <a:xfrm flipV="1">
              <a:off x="4572" y="2960"/>
              <a:ext cx="292" cy="2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0" name="Rectangle 76"/>
            <p:cNvSpPr>
              <a:spLocks noChangeArrowheads="1"/>
            </p:cNvSpPr>
            <p:nvPr/>
          </p:nvSpPr>
          <p:spPr bwMode="auto">
            <a:xfrm>
              <a:off x="5099" y="674"/>
              <a:ext cx="645" cy="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</a:t>
              </a:r>
              <a:r>
                <a:rPr lang="en-US" sz="1200" b="1" kern="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Recycling</a:t>
              </a:r>
              <a:b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</a:b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  Potential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.... </a:t>
              </a:r>
            </a:p>
            <a:p>
              <a:pPr>
                <a:spcBef>
                  <a:spcPct val="50000"/>
                </a:spcBef>
                <a:defRPr/>
              </a:pPr>
              <a:endParaRPr lang="en-US" sz="1200" b="1" kern="0" dirty="0" smtClean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graphicFrame>
          <p:nvGraphicFramePr>
            <p:cNvPr id="71" name="Object 77"/>
            <p:cNvGraphicFramePr>
              <a:graphicFrameLocks noChangeAspect="1"/>
            </p:cNvGraphicFramePr>
            <p:nvPr>
              <p:extLst/>
            </p:nvPr>
          </p:nvGraphicFramePr>
          <p:xfrm>
            <a:off x="5255" y="1177"/>
            <a:ext cx="390" cy="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3" name="Clip" r:id="rId13" imgW="830160" imgH="824760" progId="">
                    <p:embed/>
                  </p:oleObj>
                </mc:Choice>
                <mc:Fallback>
                  <p:oleObj name="Clip" r:id="rId13" imgW="830160" imgH="82476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" y="1177"/>
                          <a:ext cx="390" cy="38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2" name="Rectangle 78"/>
            <p:cNvSpPr>
              <a:spLocks noChangeArrowheads="1"/>
            </p:cNvSpPr>
            <p:nvPr/>
          </p:nvSpPr>
          <p:spPr bwMode="auto">
            <a:xfrm>
              <a:off x="5063" y="2419"/>
              <a:ext cx="734" cy="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tabLst>
                  <a:tab pos="88900" algn="l"/>
                </a:tabLst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Remaining 	Lifetime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1200" b="1" kern="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- .... </a:t>
              </a:r>
            </a:p>
            <a:p>
              <a:pPr>
                <a:spcBef>
                  <a:spcPct val="50000"/>
                </a:spcBef>
                <a:defRPr/>
              </a:pPr>
              <a:endParaRPr lang="en-US" sz="1200" b="1" kern="0" dirty="0" smtClea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graphicFrame>
          <p:nvGraphicFramePr>
            <p:cNvPr id="73" name="Object 79"/>
            <p:cNvGraphicFramePr>
              <a:graphicFrameLocks noChangeAspect="1"/>
            </p:cNvGraphicFramePr>
            <p:nvPr/>
          </p:nvGraphicFramePr>
          <p:xfrm>
            <a:off x="5375" y="2746"/>
            <a:ext cx="288" cy="5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" name="Clip" r:id="rId15" imgW="788760" imgH="1490760" progId="">
                    <p:embed/>
                  </p:oleObj>
                </mc:Choice>
                <mc:Fallback>
                  <p:oleObj name="Clip" r:id="rId15" imgW="788760" imgH="149076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75" y="2746"/>
                          <a:ext cx="288" cy="5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4" name="Text Box 80"/>
            <p:cNvSpPr txBox="1">
              <a:spLocks noChangeArrowheads="1"/>
            </p:cNvSpPr>
            <p:nvPr/>
          </p:nvSpPr>
          <p:spPr bwMode="auto">
            <a:xfrm rot="16200000">
              <a:off x="-64" y="925"/>
              <a:ext cx="1048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 b="1" kern="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Qualitative</a:t>
              </a:r>
            </a:p>
          </p:txBody>
        </p:sp>
        <p:sp>
          <p:nvSpPr>
            <p:cNvPr id="75" name="Text Box 81"/>
            <p:cNvSpPr txBox="1">
              <a:spLocks noChangeArrowheads="1"/>
            </p:cNvSpPr>
            <p:nvPr/>
          </p:nvSpPr>
          <p:spPr bwMode="auto">
            <a:xfrm rot="16200000">
              <a:off x="-108" y="2779"/>
              <a:ext cx="1169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 b="1" kern="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Quantitative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7389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Operation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2460099" y="5630223"/>
            <a:ext cx="4607905" cy="67615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259632" y="5467089"/>
            <a:ext cx="57743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US" sz="1600" dirty="0" smtClean="0">
                <a:solidFill>
                  <a:srgbClr val="000000"/>
                </a:solidFill>
              </a:rPr>
              <a:t>Tradeoff</a:t>
            </a:r>
            <a:r>
              <a:rPr lang="en-US" dirty="0" smtClean="0">
                <a:solidFill>
                  <a:srgbClr val="000000"/>
                </a:solidFill>
              </a:rPr>
              <a:t>:       </a:t>
            </a:r>
            <a:r>
              <a:rPr lang="en-US" sz="2400" dirty="0" smtClean="0">
                <a:solidFill>
                  <a:srgbClr val="000000"/>
                </a:solidFill>
              </a:rPr>
              <a:t>Availability 	      Protection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sz="160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375945"/>
            <a:ext cx="5666105" cy="3132348"/>
          </a:xfrm>
          <a:prstGeom prst="rect">
            <a:avLst/>
          </a:prstGeom>
        </p:spPr>
      </p:pic>
      <p:sp>
        <p:nvSpPr>
          <p:cNvPr id="8" name="Pfeil nach links und rechts 7"/>
          <p:cNvSpPr/>
          <p:nvPr/>
        </p:nvSpPr>
        <p:spPr bwMode="auto">
          <a:xfrm>
            <a:off x="4371483" y="5807621"/>
            <a:ext cx="783504" cy="28803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solidFill>
                <a:srgbClr val="1F3A45"/>
              </a:solidFill>
              <a:ea typeface="ＭＳ Ｐゴシック" pitchFamily="124" charset="-128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467544" y="1628800"/>
            <a:ext cx="2808312" cy="230425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har char="–"/>
              <a:defRPr sz="1100" i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de-DE" kern="0" smtClean="0">
              <a:solidFill>
                <a:srgbClr val="0000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de-DE" kern="0" smtClean="0">
              <a:solidFill>
                <a:srgbClr val="0000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de-DE" kern="0" smtClean="0">
              <a:solidFill>
                <a:srgbClr val="0000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de-DE" kern="0" smtClean="0">
              <a:solidFill>
                <a:srgbClr val="0000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de-DE" kern="0" smtClean="0">
              <a:solidFill>
                <a:srgbClr val="0000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de-DE" kern="0" smtClean="0">
              <a:solidFill>
                <a:srgbClr val="0000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de-DE" kern="0" smtClean="0">
              <a:solidFill>
                <a:srgbClr val="0000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de-DE" kern="0" dirty="0" smtClean="0">
              <a:solidFill>
                <a:srgbClr val="000000"/>
              </a:solidFill>
            </a:endParaRPr>
          </a:p>
        </p:txBody>
      </p:sp>
      <p:sp>
        <p:nvSpPr>
          <p:cNvPr id="10" name="Textfeld 14"/>
          <p:cNvSpPr txBox="1">
            <a:spLocks noChangeArrowheads="1"/>
          </p:cNvSpPr>
          <p:nvPr/>
        </p:nvSpPr>
        <p:spPr bwMode="auto">
          <a:xfrm>
            <a:off x="4936866" y="4439999"/>
            <a:ext cx="2051720" cy="2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18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de-DE" altLang="de-DE" sz="1071" dirty="0" smtClean="0">
                <a:solidFill>
                  <a:srgbClr val="000000"/>
                </a:solidFill>
                <a:latin typeface="Arial" panose="020B0604020202020204"/>
              </a:rPr>
              <a:t>[Source</a:t>
            </a:r>
            <a:r>
              <a:rPr lang="de-DE" altLang="de-DE" sz="1071" dirty="0">
                <a:solidFill>
                  <a:srgbClr val="000000"/>
                </a:solidFill>
                <a:latin typeface="Arial" panose="020B0604020202020204"/>
              </a:rPr>
              <a:t>: </a:t>
            </a:r>
            <a:r>
              <a:rPr lang="de-DE" altLang="de-DE" sz="1071" dirty="0" smtClean="0">
                <a:solidFill>
                  <a:srgbClr val="000000"/>
                </a:solidFill>
                <a:latin typeface="Arial" panose="020B0604020202020204"/>
              </a:rPr>
              <a:t>CERN]</a:t>
            </a:r>
            <a:endParaRPr lang="de-DE" altLang="de-DE" sz="107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848458" y="5013176"/>
            <a:ext cx="7910147" cy="34810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defTabSz="10429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10429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10429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10429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10429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de-DE" sz="1662" dirty="0" smtClean="0">
                <a:solidFill>
                  <a:srgbClr val="000000"/>
                </a:solidFill>
                <a:latin typeface="Arial" panose="020B0604020202020204" pitchFamily="34" charset="0"/>
              </a:rPr>
              <a:t>Result of equipment reliability, maintenance actions and protection requirements</a:t>
            </a:r>
            <a:endParaRPr lang="en-US" altLang="de-DE" sz="1662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Pfeil nach unten 11"/>
          <p:cNvSpPr>
            <a:spLocks noChangeAspect="1"/>
          </p:cNvSpPr>
          <p:nvPr/>
        </p:nvSpPr>
        <p:spPr bwMode="auto">
          <a:xfrm rot="16200000">
            <a:off x="516390" y="5071877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 b="1" smtClean="0">
              <a:solidFill>
                <a:srgbClr val="000000"/>
              </a:solidFill>
              <a:ea typeface="ＭＳ Ｐゴシック" pitchFamily="12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5973749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8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11.xml><?xml version="1.0" encoding="utf-8"?>
<a:theme xmlns:a="http://schemas.openxmlformats.org/drawingml/2006/main" name="9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12.xml><?xml version="1.0" encoding="utf-8"?>
<a:theme xmlns:a="http://schemas.openxmlformats.org/drawingml/2006/main" name="10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13.xml><?xml version="1.0" encoding="utf-8"?>
<a:theme xmlns:a="http://schemas.openxmlformats.org/drawingml/2006/main" name="11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14.xml><?xml version="1.0" encoding="utf-8"?>
<a:theme xmlns:a="http://schemas.openxmlformats.org/drawingml/2006/main" name="12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15.xml><?xml version="1.0" encoding="utf-8"?>
<a:theme xmlns:a="http://schemas.openxmlformats.org/drawingml/2006/main" name="13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16.xml><?xml version="1.0" encoding="utf-8"?>
<a:theme xmlns:a="http://schemas.openxmlformats.org/drawingml/2006/main" name="14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17.xml><?xml version="1.0" encoding="utf-8"?>
<a:theme xmlns:a="http://schemas.openxmlformats.org/drawingml/2006/main" name="Renewable energy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_Renewable energy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3.xml><?xml version="1.0" encoding="utf-8"?>
<a:theme xmlns:a="http://schemas.openxmlformats.org/drawingml/2006/main" name="1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4.xml><?xml version="1.0" encoding="utf-8"?>
<a:theme xmlns:a="http://schemas.openxmlformats.org/drawingml/2006/main" name="2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5.xml><?xml version="1.0" encoding="utf-8"?>
<a:theme xmlns:a="http://schemas.openxmlformats.org/drawingml/2006/main" name="3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6.xml><?xml version="1.0" encoding="utf-8"?>
<a:theme xmlns:a="http://schemas.openxmlformats.org/drawingml/2006/main" name="4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7.xml><?xml version="1.0" encoding="utf-8"?>
<a:theme xmlns:a="http://schemas.openxmlformats.org/drawingml/2006/main" name="5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8.xml><?xml version="1.0" encoding="utf-8"?>
<a:theme xmlns:a="http://schemas.openxmlformats.org/drawingml/2006/main" name="6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ppt/theme/theme9.xml><?xml version="1.0" encoding="utf-8"?>
<a:theme xmlns:a="http://schemas.openxmlformats.org/drawingml/2006/main" name="7_Folienmaster_SMZ_arial">
  <a:themeElements>
    <a:clrScheme name="Benutzerdefiniert 8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20373F"/>
      </a:accent1>
      <a:accent2>
        <a:srgbClr val="20376E"/>
      </a:accent2>
      <a:accent3>
        <a:srgbClr val="205FAC"/>
      </a:accent3>
      <a:accent4>
        <a:srgbClr val="5F7580"/>
      </a:accent4>
      <a:accent5>
        <a:srgbClr val="FF9900"/>
      </a:accent5>
      <a:accent6>
        <a:srgbClr val="E6172E"/>
      </a:accent6>
      <a:hlink>
        <a:srgbClr val="7F579E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7" id="{F945725A-6B96-4778-9C3F-085195B6811E}" vid="{B8D8720C-0C7C-48CF-B995-506135B6F37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13692</TotalTime>
  <Words>1134</Words>
  <Application>Microsoft Office PowerPoint</Application>
  <PresentationFormat>On-screen Show (4:3)</PresentationFormat>
  <Paragraphs>438</Paragraphs>
  <Slides>24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55" baseType="lpstr">
      <vt:lpstr>ＭＳ Ｐゴシック</vt:lpstr>
      <vt:lpstr>Arial</vt:lpstr>
      <vt:lpstr>Arial Black</vt:lpstr>
      <vt:lpstr>Bosch Office Sans</vt:lpstr>
      <vt:lpstr>Calibri</vt:lpstr>
      <vt:lpstr>Cambria Math</vt:lpstr>
      <vt:lpstr>Helvetica</vt:lpstr>
      <vt:lpstr>Symbol</vt:lpstr>
      <vt:lpstr>Tahoma</vt:lpstr>
      <vt:lpstr>Verdana</vt:lpstr>
      <vt:lpstr>Wingdings</vt:lpstr>
      <vt:lpstr>CERN_Cobranding_AMMW2015_4_3</vt:lpstr>
      <vt:lpstr>Folienmaster_SMZ_arial</vt:lpstr>
      <vt:lpstr>1_Folienmaster_SMZ_arial</vt:lpstr>
      <vt:lpstr>2_Folienmaster_SMZ_arial</vt:lpstr>
      <vt:lpstr>3_Folienmaster_SMZ_arial</vt:lpstr>
      <vt:lpstr>4_Folienmaster_SMZ_arial</vt:lpstr>
      <vt:lpstr>5_Folienmaster_SMZ_arial</vt:lpstr>
      <vt:lpstr>6_Folienmaster_SMZ_arial</vt:lpstr>
      <vt:lpstr>7_Folienmaster_SMZ_arial</vt:lpstr>
      <vt:lpstr>8_Folienmaster_SMZ_arial</vt:lpstr>
      <vt:lpstr>9_Folienmaster_SMZ_arial</vt:lpstr>
      <vt:lpstr>10_Folienmaster_SMZ_arial</vt:lpstr>
      <vt:lpstr>11_Folienmaster_SMZ_arial</vt:lpstr>
      <vt:lpstr>12_Folienmaster_SMZ_arial</vt:lpstr>
      <vt:lpstr>13_Folienmaster_SMZ_arial</vt:lpstr>
      <vt:lpstr>14_Folienmaster_SMZ_arial</vt:lpstr>
      <vt:lpstr>Renewable energy presentation</vt:lpstr>
      <vt:lpstr>1_Renewable energy presentation</vt:lpstr>
      <vt:lpstr>Clip</vt:lpstr>
      <vt:lpstr>Formel</vt:lpstr>
      <vt:lpstr>PowerPoint Presentation</vt:lpstr>
      <vt:lpstr>CERN Reliability Training</vt:lpstr>
      <vt:lpstr>Scope of the Training</vt:lpstr>
      <vt:lpstr>First Training - Test</vt:lpstr>
      <vt:lpstr>Contents</vt:lpstr>
      <vt:lpstr>External and Internal Influences on Reliability</vt:lpstr>
      <vt:lpstr>Power of Ten Rule:  Relationship Between Fault Costs and Product Lifetime </vt:lpstr>
      <vt:lpstr>Reliability Methods in the Product Life Cycle</vt:lpstr>
      <vt:lpstr>Accelerator Operation</vt:lpstr>
      <vt:lpstr>Survival Probability and Failure Probability</vt:lpstr>
      <vt:lpstr>Classification of Reliability Methods</vt:lpstr>
      <vt:lpstr>FMEA Form VDA 4.2</vt:lpstr>
      <vt:lpstr>Boolean System Theory</vt:lpstr>
      <vt:lpstr>Top-down-method (deductive procedure)</vt:lpstr>
      <vt:lpstr>Exercise 5.4: Task</vt:lpstr>
      <vt:lpstr>Exercise 5.6: Task</vt:lpstr>
      <vt:lpstr>Demonstrating Reliability: Test overview</vt:lpstr>
      <vt:lpstr>Re-Testing reworked units, with clear goal!</vt:lpstr>
      <vt:lpstr>Definition of availability (accelerator specific, adaption of availability definition from literature)</vt:lpstr>
      <vt:lpstr>The role of injectors – simple sketch</vt:lpstr>
      <vt:lpstr>PowerPoint Presentation</vt:lpstr>
      <vt:lpstr>ELMAS – Hands On Training</vt:lpstr>
      <vt:lpstr>Feedback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Andrea Apollonio</cp:lastModifiedBy>
  <cp:revision>572</cp:revision>
  <dcterms:created xsi:type="dcterms:W3CDTF">2015-10-05T14:29:31Z</dcterms:created>
  <dcterms:modified xsi:type="dcterms:W3CDTF">2016-03-15T11:01:09Z</dcterms:modified>
</cp:coreProperties>
</file>